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0"/>
  </p:notesMasterIdLst>
  <p:sldIdLst>
    <p:sldId id="435" r:id="rId2"/>
    <p:sldId id="436" r:id="rId3"/>
    <p:sldId id="437" r:id="rId4"/>
    <p:sldId id="438" r:id="rId5"/>
    <p:sldId id="439" r:id="rId6"/>
    <p:sldId id="440" r:id="rId7"/>
    <p:sldId id="441" r:id="rId8"/>
    <p:sldId id="442" r:id="rId9"/>
    <p:sldId id="443" r:id="rId10"/>
    <p:sldId id="444" r:id="rId11"/>
    <p:sldId id="445" r:id="rId12"/>
    <p:sldId id="446" r:id="rId13"/>
    <p:sldId id="447" r:id="rId14"/>
    <p:sldId id="448" r:id="rId15"/>
    <p:sldId id="449" r:id="rId16"/>
    <p:sldId id="450" r:id="rId17"/>
    <p:sldId id="451" r:id="rId18"/>
    <p:sldId id="452" r:id="rId19"/>
    <p:sldId id="453" r:id="rId20"/>
    <p:sldId id="454" r:id="rId21"/>
    <p:sldId id="455" r:id="rId22"/>
    <p:sldId id="456" r:id="rId23"/>
    <p:sldId id="457" r:id="rId24"/>
    <p:sldId id="458" r:id="rId25"/>
    <p:sldId id="459" r:id="rId26"/>
    <p:sldId id="460" r:id="rId27"/>
    <p:sldId id="461" r:id="rId28"/>
    <p:sldId id="462" r:id="rId29"/>
    <p:sldId id="463" r:id="rId30"/>
    <p:sldId id="464" r:id="rId31"/>
    <p:sldId id="465" r:id="rId32"/>
    <p:sldId id="466" r:id="rId33"/>
    <p:sldId id="467" r:id="rId34"/>
    <p:sldId id="468" r:id="rId35"/>
    <p:sldId id="469" r:id="rId36"/>
    <p:sldId id="470" r:id="rId37"/>
    <p:sldId id="471" r:id="rId38"/>
    <p:sldId id="472" r:id="rId39"/>
    <p:sldId id="473" r:id="rId40"/>
    <p:sldId id="474" r:id="rId41"/>
    <p:sldId id="475" r:id="rId42"/>
    <p:sldId id="476" r:id="rId43"/>
    <p:sldId id="477" r:id="rId44"/>
    <p:sldId id="478" r:id="rId45"/>
    <p:sldId id="479" r:id="rId46"/>
    <p:sldId id="480" r:id="rId47"/>
    <p:sldId id="481" r:id="rId48"/>
    <p:sldId id="482" r:id="rId49"/>
    <p:sldId id="483" r:id="rId50"/>
    <p:sldId id="484" r:id="rId51"/>
    <p:sldId id="485" r:id="rId52"/>
    <p:sldId id="486" r:id="rId53"/>
    <p:sldId id="487" r:id="rId54"/>
    <p:sldId id="488" r:id="rId55"/>
    <p:sldId id="489" r:id="rId56"/>
    <p:sldId id="490" r:id="rId57"/>
    <p:sldId id="491" r:id="rId58"/>
    <p:sldId id="492" r:id="rId59"/>
    <p:sldId id="493" r:id="rId60"/>
    <p:sldId id="494" r:id="rId61"/>
    <p:sldId id="495" r:id="rId62"/>
    <p:sldId id="496" r:id="rId63"/>
    <p:sldId id="497" r:id="rId64"/>
    <p:sldId id="498" r:id="rId65"/>
    <p:sldId id="499" r:id="rId66"/>
    <p:sldId id="500" r:id="rId67"/>
    <p:sldId id="501" r:id="rId68"/>
    <p:sldId id="502" r:id="rId69"/>
    <p:sldId id="503" r:id="rId70"/>
    <p:sldId id="504" r:id="rId71"/>
    <p:sldId id="505" r:id="rId72"/>
    <p:sldId id="506" r:id="rId73"/>
    <p:sldId id="507" r:id="rId74"/>
    <p:sldId id="508" r:id="rId75"/>
    <p:sldId id="509" r:id="rId76"/>
    <p:sldId id="510" r:id="rId77"/>
    <p:sldId id="511" r:id="rId78"/>
    <p:sldId id="512" r:id="rId79"/>
    <p:sldId id="513" r:id="rId80"/>
    <p:sldId id="514" r:id="rId81"/>
    <p:sldId id="515" r:id="rId82"/>
    <p:sldId id="516" r:id="rId83"/>
    <p:sldId id="517" r:id="rId84"/>
    <p:sldId id="518" r:id="rId85"/>
    <p:sldId id="519" r:id="rId86"/>
    <p:sldId id="520" r:id="rId87"/>
    <p:sldId id="521" r:id="rId88"/>
    <p:sldId id="522" r:id="rId89"/>
    <p:sldId id="523" r:id="rId90"/>
    <p:sldId id="524" r:id="rId91"/>
    <p:sldId id="525" r:id="rId92"/>
    <p:sldId id="526" r:id="rId93"/>
    <p:sldId id="527" r:id="rId94"/>
    <p:sldId id="528" r:id="rId95"/>
    <p:sldId id="529" r:id="rId96"/>
    <p:sldId id="530" r:id="rId97"/>
    <p:sldId id="531" r:id="rId98"/>
    <p:sldId id="532" r:id="rId9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image" Target="../media/image22.wmf"/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12" Type="http://schemas.openxmlformats.org/officeDocument/2006/relationships/image" Target="../media/image21.wmf"/><Relationship Id="rId2" Type="http://schemas.openxmlformats.org/officeDocument/2006/relationships/image" Target="../media/image1.wmf"/><Relationship Id="rId1" Type="http://schemas.openxmlformats.org/officeDocument/2006/relationships/image" Target="../media/image11.wmf"/><Relationship Id="rId6" Type="http://schemas.openxmlformats.org/officeDocument/2006/relationships/image" Target="../media/image15.wmf"/><Relationship Id="rId11" Type="http://schemas.openxmlformats.org/officeDocument/2006/relationships/image" Target="../media/image20.wmf"/><Relationship Id="rId5" Type="http://schemas.openxmlformats.org/officeDocument/2006/relationships/image" Target="../media/image14.wmf"/><Relationship Id="rId10" Type="http://schemas.openxmlformats.org/officeDocument/2006/relationships/image" Target="../media/image19.wmf"/><Relationship Id="rId4" Type="http://schemas.openxmlformats.org/officeDocument/2006/relationships/image" Target="../media/image13.wmf"/><Relationship Id="rId9" Type="http://schemas.openxmlformats.org/officeDocument/2006/relationships/image" Target="../media/image18.wmf"/><Relationship Id="rId14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image" Target="../media/image38.wmf"/><Relationship Id="rId18" Type="http://schemas.openxmlformats.org/officeDocument/2006/relationships/image" Target="../media/image43.wmf"/><Relationship Id="rId3" Type="http://schemas.openxmlformats.org/officeDocument/2006/relationships/image" Target="../media/image12.wmf"/><Relationship Id="rId7" Type="http://schemas.openxmlformats.org/officeDocument/2006/relationships/image" Target="../media/image32.wmf"/><Relationship Id="rId12" Type="http://schemas.openxmlformats.org/officeDocument/2006/relationships/image" Target="../media/image37.wmf"/><Relationship Id="rId17" Type="http://schemas.openxmlformats.org/officeDocument/2006/relationships/image" Target="../media/image42.wmf"/><Relationship Id="rId2" Type="http://schemas.openxmlformats.org/officeDocument/2006/relationships/image" Target="../media/image1.wmf"/><Relationship Id="rId16" Type="http://schemas.openxmlformats.org/officeDocument/2006/relationships/image" Target="../media/image41.wmf"/><Relationship Id="rId1" Type="http://schemas.openxmlformats.org/officeDocument/2006/relationships/image" Target="../media/image11.wmf"/><Relationship Id="rId6" Type="http://schemas.openxmlformats.org/officeDocument/2006/relationships/image" Target="../media/image31.wmf"/><Relationship Id="rId11" Type="http://schemas.openxmlformats.org/officeDocument/2006/relationships/image" Target="../media/image36.wmf"/><Relationship Id="rId5" Type="http://schemas.openxmlformats.org/officeDocument/2006/relationships/image" Target="../media/image30.wmf"/><Relationship Id="rId15" Type="http://schemas.openxmlformats.org/officeDocument/2006/relationships/image" Target="../media/image40.wmf"/><Relationship Id="rId10" Type="http://schemas.openxmlformats.org/officeDocument/2006/relationships/image" Target="../media/image35.wmf"/><Relationship Id="rId19" Type="http://schemas.openxmlformats.org/officeDocument/2006/relationships/image" Target="../media/image44.wmf"/><Relationship Id="rId4" Type="http://schemas.openxmlformats.org/officeDocument/2006/relationships/image" Target="../media/image14.wmf"/><Relationship Id="rId9" Type="http://schemas.openxmlformats.org/officeDocument/2006/relationships/image" Target="../media/image34.wmf"/><Relationship Id="rId14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image" Target="../media/image66.wmf"/><Relationship Id="rId3" Type="http://schemas.openxmlformats.org/officeDocument/2006/relationships/image" Target="../media/image1.wmf"/><Relationship Id="rId7" Type="http://schemas.openxmlformats.org/officeDocument/2006/relationships/image" Target="../media/image60.wmf"/><Relationship Id="rId12" Type="http://schemas.openxmlformats.org/officeDocument/2006/relationships/image" Target="../media/image65.wmf"/><Relationship Id="rId2" Type="http://schemas.openxmlformats.org/officeDocument/2006/relationships/image" Target="../media/image35.wmf"/><Relationship Id="rId1" Type="http://schemas.openxmlformats.org/officeDocument/2006/relationships/image" Target="../media/image11.wmf"/><Relationship Id="rId6" Type="http://schemas.openxmlformats.org/officeDocument/2006/relationships/image" Target="../media/image34.wmf"/><Relationship Id="rId11" Type="http://schemas.openxmlformats.org/officeDocument/2006/relationships/image" Target="../media/image64.wmf"/><Relationship Id="rId5" Type="http://schemas.openxmlformats.org/officeDocument/2006/relationships/image" Target="../media/image12.wmf"/><Relationship Id="rId15" Type="http://schemas.openxmlformats.org/officeDocument/2006/relationships/image" Target="../media/image68.wmf"/><Relationship Id="rId10" Type="http://schemas.openxmlformats.org/officeDocument/2006/relationships/image" Target="../media/image63.wmf"/><Relationship Id="rId4" Type="http://schemas.openxmlformats.org/officeDocument/2006/relationships/image" Target="../media/image33.wmf"/><Relationship Id="rId9" Type="http://schemas.openxmlformats.org/officeDocument/2006/relationships/image" Target="../media/image62.wmf"/><Relationship Id="rId14" Type="http://schemas.openxmlformats.org/officeDocument/2006/relationships/image" Target="../media/image67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image" Target="../media/image69.wmf"/><Relationship Id="rId7" Type="http://schemas.openxmlformats.org/officeDocument/2006/relationships/image" Target="../media/image73.wmf"/><Relationship Id="rId2" Type="http://schemas.openxmlformats.org/officeDocument/2006/relationships/image" Target="../media/image33.wmf"/><Relationship Id="rId1" Type="http://schemas.openxmlformats.org/officeDocument/2006/relationships/image" Target="../media/image1.wmf"/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10" Type="http://schemas.openxmlformats.org/officeDocument/2006/relationships/image" Target="../media/image76.wmf"/><Relationship Id="rId4" Type="http://schemas.openxmlformats.org/officeDocument/2006/relationships/image" Target="../media/image70.wmf"/><Relationship Id="rId9" Type="http://schemas.openxmlformats.org/officeDocument/2006/relationships/image" Target="../media/image75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image" Target="../media/image80.wmf"/><Relationship Id="rId7" Type="http://schemas.openxmlformats.org/officeDocument/2006/relationships/image" Target="../media/image84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Relationship Id="rId6" Type="http://schemas.openxmlformats.org/officeDocument/2006/relationships/image" Target="../media/image83.wmf"/><Relationship Id="rId5" Type="http://schemas.openxmlformats.org/officeDocument/2006/relationships/image" Target="../media/image82.wmf"/><Relationship Id="rId4" Type="http://schemas.openxmlformats.org/officeDocument/2006/relationships/image" Target="../media/image81.wmf"/><Relationship Id="rId9" Type="http://schemas.openxmlformats.org/officeDocument/2006/relationships/image" Target="../media/image86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3" Type="http://schemas.openxmlformats.org/officeDocument/2006/relationships/image" Target="../media/image89.wmf"/><Relationship Id="rId7" Type="http://schemas.openxmlformats.org/officeDocument/2006/relationships/image" Target="../media/image93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6" Type="http://schemas.openxmlformats.org/officeDocument/2006/relationships/image" Target="../media/image92.wmf"/><Relationship Id="rId5" Type="http://schemas.openxmlformats.org/officeDocument/2006/relationships/image" Target="../media/image91.wmf"/><Relationship Id="rId4" Type="http://schemas.openxmlformats.org/officeDocument/2006/relationships/image" Target="../media/image90.wmf"/><Relationship Id="rId9" Type="http://schemas.openxmlformats.org/officeDocument/2006/relationships/image" Target="../media/image9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Relationship Id="rId6" Type="http://schemas.openxmlformats.org/officeDocument/2006/relationships/image" Target="../media/image103.wmf"/><Relationship Id="rId5" Type="http://schemas.openxmlformats.org/officeDocument/2006/relationships/image" Target="../media/image102.wmf"/><Relationship Id="rId4" Type="http://schemas.openxmlformats.org/officeDocument/2006/relationships/image" Target="../media/image101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wmf"/><Relationship Id="rId3" Type="http://schemas.openxmlformats.org/officeDocument/2006/relationships/image" Target="../media/image88.wmf"/><Relationship Id="rId7" Type="http://schemas.openxmlformats.org/officeDocument/2006/relationships/image" Target="../media/image107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6" Type="http://schemas.openxmlformats.org/officeDocument/2006/relationships/image" Target="../media/image93.wmf"/><Relationship Id="rId5" Type="http://schemas.openxmlformats.org/officeDocument/2006/relationships/image" Target="../media/image106.wmf"/><Relationship Id="rId10" Type="http://schemas.openxmlformats.org/officeDocument/2006/relationships/image" Target="../media/image110.wmf"/><Relationship Id="rId4" Type="http://schemas.openxmlformats.org/officeDocument/2006/relationships/image" Target="../media/image90.wmf"/><Relationship Id="rId9" Type="http://schemas.openxmlformats.org/officeDocument/2006/relationships/image" Target="../media/image109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wmf"/><Relationship Id="rId1" Type="http://schemas.openxmlformats.org/officeDocument/2006/relationships/image" Target="../media/image111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wmf"/><Relationship Id="rId3" Type="http://schemas.openxmlformats.org/officeDocument/2006/relationships/image" Target="../media/image115.wmf"/><Relationship Id="rId7" Type="http://schemas.openxmlformats.org/officeDocument/2006/relationships/image" Target="../media/image118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Relationship Id="rId6" Type="http://schemas.openxmlformats.org/officeDocument/2006/relationships/image" Target="../media/image88.wmf"/><Relationship Id="rId11" Type="http://schemas.openxmlformats.org/officeDocument/2006/relationships/image" Target="../media/image122.wmf"/><Relationship Id="rId5" Type="http://schemas.openxmlformats.org/officeDocument/2006/relationships/image" Target="../media/image117.wmf"/><Relationship Id="rId10" Type="http://schemas.openxmlformats.org/officeDocument/2006/relationships/image" Target="../media/image121.wmf"/><Relationship Id="rId4" Type="http://schemas.openxmlformats.org/officeDocument/2006/relationships/image" Target="../media/image116.wmf"/><Relationship Id="rId9" Type="http://schemas.openxmlformats.org/officeDocument/2006/relationships/image" Target="../media/image120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wmf"/><Relationship Id="rId2" Type="http://schemas.openxmlformats.org/officeDocument/2006/relationships/image" Target="../media/image124.wmf"/><Relationship Id="rId1" Type="http://schemas.openxmlformats.org/officeDocument/2006/relationships/image" Target="../media/image123.wmf"/><Relationship Id="rId4" Type="http://schemas.openxmlformats.org/officeDocument/2006/relationships/image" Target="../media/image126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wmf"/><Relationship Id="rId13" Type="http://schemas.openxmlformats.org/officeDocument/2006/relationships/image" Target="../media/image136.wmf"/><Relationship Id="rId3" Type="http://schemas.openxmlformats.org/officeDocument/2006/relationships/image" Target="../media/image129.wmf"/><Relationship Id="rId7" Type="http://schemas.openxmlformats.org/officeDocument/2006/relationships/image" Target="../media/image117.wmf"/><Relationship Id="rId12" Type="http://schemas.openxmlformats.org/officeDocument/2006/relationships/image" Target="../media/image135.wmf"/><Relationship Id="rId2" Type="http://schemas.openxmlformats.org/officeDocument/2006/relationships/image" Target="../media/image128.wmf"/><Relationship Id="rId1" Type="http://schemas.openxmlformats.org/officeDocument/2006/relationships/image" Target="../media/image127.wmf"/><Relationship Id="rId6" Type="http://schemas.openxmlformats.org/officeDocument/2006/relationships/image" Target="../media/image132.wmf"/><Relationship Id="rId11" Type="http://schemas.openxmlformats.org/officeDocument/2006/relationships/image" Target="../media/image134.wmf"/><Relationship Id="rId5" Type="http://schemas.openxmlformats.org/officeDocument/2006/relationships/image" Target="../media/image131.wmf"/><Relationship Id="rId10" Type="http://schemas.openxmlformats.org/officeDocument/2006/relationships/image" Target="../media/image119.wmf"/><Relationship Id="rId4" Type="http://schemas.openxmlformats.org/officeDocument/2006/relationships/image" Target="../media/image130.wmf"/><Relationship Id="rId9" Type="http://schemas.openxmlformats.org/officeDocument/2006/relationships/image" Target="../media/image118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wmf"/><Relationship Id="rId2" Type="http://schemas.openxmlformats.org/officeDocument/2006/relationships/image" Target="../media/image138.wmf"/><Relationship Id="rId1" Type="http://schemas.openxmlformats.org/officeDocument/2006/relationships/image" Target="../media/image137.wmf"/><Relationship Id="rId4" Type="http://schemas.openxmlformats.org/officeDocument/2006/relationships/image" Target="../media/image140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wmf"/><Relationship Id="rId3" Type="http://schemas.openxmlformats.org/officeDocument/2006/relationships/image" Target="../media/image143.wmf"/><Relationship Id="rId7" Type="http://schemas.openxmlformats.org/officeDocument/2006/relationships/image" Target="../media/image147.wmf"/><Relationship Id="rId2" Type="http://schemas.openxmlformats.org/officeDocument/2006/relationships/image" Target="../media/image142.wmf"/><Relationship Id="rId1" Type="http://schemas.openxmlformats.org/officeDocument/2006/relationships/image" Target="../media/image141.wmf"/><Relationship Id="rId6" Type="http://schemas.openxmlformats.org/officeDocument/2006/relationships/image" Target="../media/image146.wmf"/><Relationship Id="rId5" Type="http://schemas.openxmlformats.org/officeDocument/2006/relationships/image" Target="../media/image145.wmf"/><Relationship Id="rId4" Type="http://schemas.openxmlformats.org/officeDocument/2006/relationships/image" Target="../media/image144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wmf"/><Relationship Id="rId2" Type="http://schemas.openxmlformats.org/officeDocument/2006/relationships/image" Target="../media/image150.wmf"/><Relationship Id="rId1" Type="http://schemas.openxmlformats.org/officeDocument/2006/relationships/image" Target="../media/image149.wmf"/><Relationship Id="rId6" Type="http://schemas.openxmlformats.org/officeDocument/2006/relationships/image" Target="../media/image154.wmf"/><Relationship Id="rId5" Type="http://schemas.openxmlformats.org/officeDocument/2006/relationships/image" Target="../media/image153.wmf"/><Relationship Id="rId4" Type="http://schemas.openxmlformats.org/officeDocument/2006/relationships/image" Target="../media/image152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wmf"/><Relationship Id="rId13" Type="http://schemas.openxmlformats.org/officeDocument/2006/relationships/image" Target="../media/image167.wmf"/><Relationship Id="rId3" Type="http://schemas.openxmlformats.org/officeDocument/2006/relationships/image" Target="../media/image157.wmf"/><Relationship Id="rId7" Type="http://schemas.openxmlformats.org/officeDocument/2006/relationships/image" Target="../media/image161.wmf"/><Relationship Id="rId12" Type="http://schemas.openxmlformats.org/officeDocument/2006/relationships/image" Target="../media/image166.wmf"/><Relationship Id="rId17" Type="http://schemas.openxmlformats.org/officeDocument/2006/relationships/image" Target="../media/image171.wmf"/><Relationship Id="rId2" Type="http://schemas.openxmlformats.org/officeDocument/2006/relationships/image" Target="../media/image156.wmf"/><Relationship Id="rId16" Type="http://schemas.openxmlformats.org/officeDocument/2006/relationships/image" Target="../media/image170.wmf"/><Relationship Id="rId1" Type="http://schemas.openxmlformats.org/officeDocument/2006/relationships/image" Target="../media/image155.wmf"/><Relationship Id="rId6" Type="http://schemas.openxmlformats.org/officeDocument/2006/relationships/image" Target="../media/image160.wmf"/><Relationship Id="rId11" Type="http://schemas.openxmlformats.org/officeDocument/2006/relationships/image" Target="../media/image165.wmf"/><Relationship Id="rId5" Type="http://schemas.openxmlformats.org/officeDocument/2006/relationships/image" Target="../media/image159.wmf"/><Relationship Id="rId15" Type="http://schemas.openxmlformats.org/officeDocument/2006/relationships/image" Target="../media/image169.wmf"/><Relationship Id="rId10" Type="http://schemas.openxmlformats.org/officeDocument/2006/relationships/image" Target="../media/image164.wmf"/><Relationship Id="rId4" Type="http://schemas.openxmlformats.org/officeDocument/2006/relationships/image" Target="../media/image158.wmf"/><Relationship Id="rId9" Type="http://schemas.openxmlformats.org/officeDocument/2006/relationships/image" Target="../media/image163.wmf"/><Relationship Id="rId14" Type="http://schemas.openxmlformats.org/officeDocument/2006/relationships/image" Target="../media/image168.w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wmf"/><Relationship Id="rId13" Type="http://schemas.openxmlformats.org/officeDocument/2006/relationships/image" Target="../media/image184.wmf"/><Relationship Id="rId3" Type="http://schemas.openxmlformats.org/officeDocument/2006/relationships/image" Target="../media/image174.wmf"/><Relationship Id="rId7" Type="http://schemas.openxmlformats.org/officeDocument/2006/relationships/image" Target="../media/image178.wmf"/><Relationship Id="rId12" Type="http://schemas.openxmlformats.org/officeDocument/2006/relationships/image" Target="../media/image183.wmf"/><Relationship Id="rId2" Type="http://schemas.openxmlformats.org/officeDocument/2006/relationships/image" Target="../media/image173.wmf"/><Relationship Id="rId1" Type="http://schemas.openxmlformats.org/officeDocument/2006/relationships/image" Target="../media/image172.wmf"/><Relationship Id="rId6" Type="http://schemas.openxmlformats.org/officeDocument/2006/relationships/image" Target="../media/image177.wmf"/><Relationship Id="rId11" Type="http://schemas.openxmlformats.org/officeDocument/2006/relationships/image" Target="../media/image182.wmf"/><Relationship Id="rId5" Type="http://schemas.openxmlformats.org/officeDocument/2006/relationships/image" Target="../media/image176.wmf"/><Relationship Id="rId10" Type="http://schemas.openxmlformats.org/officeDocument/2006/relationships/image" Target="../media/image181.wmf"/><Relationship Id="rId4" Type="http://schemas.openxmlformats.org/officeDocument/2006/relationships/image" Target="../media/image175.wmf"/><Relationship Id="rId9" Type="http://schemas.openxmlformats.org/officeDocument/2006/relationships/image" Target="../media/image180.wmf"/><Relationship Id="rId14" Type="http://schemas.openxmlformats.org/officeDocument/2006/relationships/image" Target="../media/image185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wmf"/><Relationship Id="rId13" Type="http://schemas.openxmlformats.org/officeDocument/2006/relationships/image" Target="../media/image198.wmf"/><Relationship Id="rId18" Type="http://schemas.openxmlformats.org/officeDocument/2006/relationships/image" Target="../media/image203.wmf"/><Relationship Id="rId3" Type="http://schemas.openxmlformats.org/officeDocument/2006/relationships/image" Target="../media/image188.wmf"/><Relationship Id="rId21" Type="http://schemas.openxmlformats.org/officeDocument/2006/relationships/image" Target="../media/image206.wmf"/><Relationship Id="rId7" Type="http://schemas.openxmlformats.org/officeDocument/2006/relationships/image" Target="../media/image192.wmf"/><Relationship Id="rId12" Type="http://schemas.openxmlformats.org/officeDocument/2006/relationships/image" Target="../media/image197.wmf"/><Relationship Id="rId17" Type="http://schemas.openxmlformats.org/officeDocument/2006/relationships/image" Target="../media/image202.wmf"/><Relationship Id="rId2" Type="http://schemas.openxmlformats.org/officeDocument/2006/relationships/image" Target="../media/image187.wmf"/><Relationship Id="rId16" Type="http://schemas.openxmlformats.org/officeDocument/2006/relationships/image" Target="../media/image201.wmf"/><Relationship Id="rId20" Type="http://schemas.openxmlformats.org/officeDocument/2006/relationships/image" Target="../media/image205.wmf"/><Relationship Id="rId1" Type="http://schemas.openxmlformats.org/officeDocument/2006/relationships/image" Target="../media/image186.wmf"/><Relationship Id="rId6" Type="http://schemas.openxmlformats.org/officeDocument/2006/relationships/image" Target="../media/image191.wmf"/><Relationship Id="rId11" Type="http://schemas.openxmlformats.org/officeDocument/2006/relationships/image" Target="../media/image196.wmf"/><Relationship Id="rId5" Type="http://schemas.openxmlformats.org/officeDocument/2006/relationships/image" Target="../media/image190.wmf"/><Relationship Id="rId15" Type="http://schemas.openxmlformats.org/officeDocument/2006/relationships/image" Target="../media/image200.wmf"/><Relationship Id="rId10" Type="http://schemas.openxmlformats.org/officeDocument/2006/relationships/image" Target="../media/image195.wmf"/><Relationship Id="rId19" Type="http://schemas.openxmlformats.org/officeDocument/2006/relationships/image" Target="../media/image204.wmf"/><Relationship Id="rId4" Type="http://schemas.openxmlformats.org/officeDocument/2006/relationships/image" Target="../media/image189.wmf"/><Relationship Id="rId9" Type="http://schemas.openxmlformats.org/officeDocument/2006/relationships/image" Target="../media/image194.wmf"/><Relationship Id="rId14" Type="http://schemas.openxmlformats.org/officeDocument/2006/relationships/image" Target="../media/image199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wmf"/><Relationship Id="rId13" Type="http://schemas.openxmlformats.org/officeDocument/2006/relationships/image" Target="../media/image219.wmf"/><Relationship Id="rId18" Type="http://schemas.openxmlformats.org/officeDocument/2006/relationships/image" Target="../media/image224.wmf"/><Relationship Id="rId3" Type="http://schemas.openxmlformats.org/officeDocument/2006/relationships/image" Target="../media/image209.wmf"/><Relationship Id="rId21" Type="http://schemas.openxmlformats.org/officeDocument/2006/relationships/image" Target="../media/image227.wmf"/><Relationship Id="rId7" Type="http://schemas.openxmlformats.org/officeDocument/2006/relationships/image" Target="../media/image213.wmf"/><Relationship Id="rId12" Type="http://schemas.openxmlformats.org/officeDocument/2006/relationships/image" Target="../media/image218.wmf"/><Relationship Id="rId17" Type="http://schemas.openxmlformats.org/officeDocument/2006/relationships/image" Target="../media/image223.wmf"/><Relationship Id="rId2" Type="http://schemas.openxmlformats.org/officeDocument/2006/relationships/image" Target="../media/image208.wmf"/><Relationship Id="rId16" Type="http://schemas.openxmlformats.org/officeDocument/2006/relationships/image" Target="../media/image222.wmf"/><Relationship Id="rId20" Type="http://schemas.openxmlformats.org/officeDocument/2006/relationships/image" Target="../media/image226.wmf"/><Relationship Id="rId1" Type="http://schemas.openxmlformats.org/officeDocument/2006/relationships/image" Target="../media/image207.wmf"/><Relationship Id="rId6" Type="http://schemas.openxmlformats.org/officeDocument/2006/relationships/image" Target="../media/image212.wmf"/><Relationship Id="rId11" Type="http://schemas.openxmlformats.org/officeDocument/2006/relationships/image" Target="../media/image217.wmf"/><Relationship Id="rId5" Type="http://schemas.openxmlformats.org/officeDocument/2006/relationships/image" Target="../media/image211.wmf"/><Relationship Id="rId15" Type="http://schemas.openxmlformats.org/officeDocument/2006/relationships/image" Target="../media/image221.wmf"/><Relationship Id="rId10" Type="http://schemas.openxmlformats.org/officeDocument/2006/relationships/image" Target="../media/image216.wmf"/><Relationship Id="rId19" Type="http://schemas.openxmlformats.org/officeDocument/2006/relationships/image" Target="../media/image225.wmf"/><Relationship Id="rId4" Type="http://schemas.openxmlformats.org/officeDocument/2006/relationships/image" Target="../media/image210.wmf"/><Relationship Id="rId9" Type="http://schemas.openxmlformats.org/officeDocument/2006/relationships/image" Target="../media/image215.wmf"/><Relationship Id="rId14" Type="http://schemas.openxmlformats.org/officeDocument/2006/relationships/image" Target="../media/image220.wmf"/><Relationship Id="rId22" Type="http://schemas.openxmlformats.org/officeDocument/2006/relationships/image" Target="../media/image228.w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wmf"/><Relationship Id="rId3" Type="http://schemas.openxmlformats.org/officeDocument/2006/relationships/image" Target="../media/image231.wmf"/><Relationship Id="rId7" Type="http://schemas.openxmlformats.org/officeDocument/2006/relationships/image" Target="../media/image235.wmf"/><Relationship Id="rId2" Type="http://schemas.openxmlformats.org/officeDocument/2006/relationships/image" Target="../media/image230.wmf"/><Relationship Id="rId1" Type="http://schemas.openxmlformats.org/officeDocument/2006/relationships/image" Target="../media/image229.wmf"/><Relationship Id="rId6" Type="http://schemas.openxmlformats.org/officeDocument/2006/relationships/image" Target="../media/image234.wmf"/><Relationship Id="rId11" Type="http://schemas.openxmlformats.org/officeDocument/2006/relationships/image" Target="../media/image239.wmf"/><Relationship Id="rId5" Type="http://schemas.openxmlformats.org/officeDocument/2006/relationships/image" Target="../media/image233.wmf"/><Relationship Id="rId10" Type="http://schemas.openxmlformats.org/officeDocument/2006/relationships/image" Target="../media/image238.wmf"/><Relationship Id="rId4" Type="http://schemas.openxmlformats.org/officeDocument/2006/relationships/image" Target="../media/image232.wmf"/><Relationship Id="rId9" Type="http://schemas.openxmlformats.org/officeDocument/2006/relationships/image" Target="../media/image237.wmf"/></Relationships>
</file>

<file path=ppt/drawings/_rels/vmlDrawing2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wmf"/><Relationship Id="rId3" Type="http://schemas.openxmlformats.org/officeDocument/2006/relationships/image" Target="../media/image221.wmf"/><Relationship Id="rId7" Type="http://schemas.openxmlformats.org/officeDocument/2006/relationships/image" Target="../media/image184.wmf"/><Relationship Id="rId2" Type="http://schemas.openxmlformats.org/officeDocument/2006/relationships/image" Target="../media/image241.wmf"/><Relationship Id="rId1" Type="http://schemas.openxmlformats.org/officeDocument/2006/relationships/image" Target="../media/image240.wmf"/><Relationship Id="rId6" Type="http://schemas.openxmlformats.org/officeDocument/2006/relationships/image" Target="../media/image213.wmf"/><Relationship Id="rId5" Type="http://schemas.openxmlformats.org/officeDocument/2006/relationships/image" Target="../media/image181.wmf"/><Relationship Id="rId4" Type="http://schemas.openxmlformats.org/officeDocument/2006/relationships/image" Target="../media/image242.wmf"/><Relationship Id="rId9" Type="http://schemas.openxmlformats.org/officeDocument/2006/relationships/image" Target="../media/image215.wmf"/></Relationships>
</file>

<file path=ppt/drawings/_rels/vmlDrawing2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wmf"/><Relationship Id="rId3" Type="http://schemas.openxmlformats.org/officeDocument/2006/relationships/image" Target="../media/image245.wmf"/><Relationship Id="rId7" Type="http://schemas.openxmlformats.org/officeDocument/2006/relationships/image" Target="../media/image249.wmf"/><Relationship Id="rId2" Type="http://schemas.openxmlformats.org/officeDocument/2006/relationships/image" Target="../media/image244.wmf"/><Relationship Id="rId1" Type="http://schemas.openxmlformats.org/officeDocument/2006/relationships/image" Target="../media/image243.wmf"/><Relationship Id="rId6" Type="http://schemas.openxmlformats.org/officeDocument/2006/relationships/image" Target="../media/image248.wmf"/><Relationship Id="rId5" Type="http://schemas.openxmlformats.org/officeDocument/2006/relationships/image" Target="../media/image247.wmf"/><Relationship Id="rId4" Type="http://schemas.openxmlformats.org/officeDocument/2006/relationships/image" Target="../media/image246.wmf"/><Relationship Id="rId9" Type="http://schemas.openxmlformats.org/officeDocument/2006/relationships/image" Target="../media/image251.wmf"/></Relationships>
</file>

<file path=ppt/drawings/_rels/vmlDrawing30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9.wmf"/><Relationship Id="rId3" Type="http://schemas.openxmlformats.org/officeDocument/2006/relationships/image" Target="../media/image254.wmf"/><Relationship Id="rId7" Type="http://schemas.openxmlformats.org/officeDocument/2006/relationships/image" Target="../media/image258.wmf"/><Relationship Id="rId2" Type="http://schemas.openxmlformats.org/officeDocument/2006/relationships/image" Target="../media/image253.wmf"/><Relationship Id="rId1" Type="http://schemas.openxmlformats.org/officeDocument/2006/relationships/image" Target="../media/image252.wmf"/><Relationship Id="rId6" Type="http://schemas.openxmlformats.org/officeDocument/2006/relationships/image" Target="../media/image257.wmf"/><Relationship Id="rId5" Type="http://schemas.openxmlformats.org/officeDocument/2006/relationships/image" Target="../media/image256.wmf"/><Relationship Id="rId4" Type="http://schemas.openxmlformats.org/officeDocument/2006/relationships/image" Target="../media/image255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image" Target="../media/image262.wmf"/><Relationship Id="rId7" Type="http://schemas.openxmlformats.org/officeDocument/2006/relationships/image" Target="../media/image264.wmf"/><Relationship Id="rId2" Type="http://schemas.openxmlformats.org/officeDocument/2006/relationships/image" Target="../media/image261.wmf"/><Relationship Id="rId1" Type="http://schemas.openxmlformats.org/officeDocument/2006/relationships/image" Target="../media/image260.wmf"/><Relationship Id="rId6" Type="http://schemas.openxmlformats.org/officeDocument/2006/relationships/image" Target="../media/image150.wmf"/><Relationship Id="rId5" Type="http://schemas.openxmlformats.org/officeDocument/2006/relationships/image" Target="../media/image149.wmf"/><Relationship Id="rId4" Type="http://schemas.openxmlformats.org/officeDocument/2006/relationships/image" Target="../media/image263.wmf"/></Relationships>
</file>

<file path=ppt/drawings/_rels/vmlDrawing3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wmf"/><Relationship Id="rId13" Type="http://schemas.openxmlformats.org/officeDocument/2006/relationships/image" Target="../media/image264.wmf"/><Relationship Id="rId3" Type="http://schemas.openxmlformats.org/officeDocument/2006/relationships/image" Target="../media/image267.wmf"/><Relationship Id="rId7" Type="http://schemas.openxmlformats.org/officeDocument/2006/relationships/image" Target="../media/image262.wmf"/><Relationship Id="rId12" Type="http://schemas.openxmlformats.org/officeDocument/2006/relationships/image" Target="../media/image272.wmf"/><Relationship Id="rId2" Type="http://schemas.openxmlformats.org/officeDocument/2006/relationships/image" Target="../media/image266.wmf"/><Relationship Id="rId1" Type="http://schemas.openxmlformats.org/officeDocument/2006/relationships/image" Target="../media/image265.wmf"/><Relationship Id="rId6" Type="http://schemas.openxmlformats.org/officeDocument/2006/relationships/image" Target="../media/image260.wmf"/><Relationship Id="rId11" Type="http://schemas.openxmlformats.org/officeDocument/2006/relationships/image" Target="../media/image271.wmf"/><Relationship Id="rId5" Type="http://schemas.openxmlformats.org/officeDocument/2006/relationships/image" Target="../media/image268.wmf"/><Relationship Id="rId10" Type="http://schemas.openxmlformats.org/officeDocument/2006/relationships/image" Target="../media/image270.wmf"/><Relationship Id="rId4" Type="http://schemas.openxmlformats.org/officeDocument/2006/relationships/image" Target="../media/image179.wmf"/><Relationship Id="rId9" Type="http://schemas.openxmlformats.org/officeDocument/2006/relationships/image" Target="../media/image269.wmf"/></Relationships>
</file>

<file path=ppt/drawings/_rels/vmlDrawing3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9.wmf"/><Relationship Id="rId13" Type="http://schemas.openxmlformats.org/officeDocument/2006/relationships/image" Target="../media/image212.wmf"/><Relationship Id="rId18" Type="http://schemas.openxmlformats.org/officeDocument/2006/relationships/image" Target="../media/image270.wmf"/><Relationship Id="rId3" Type="http://schemas.openxmlformats.org/officeDocument/2006/relationships/image" Target="../media/image275.wmf"/><Relationship Id="rId7" Type="http://schemas.openxmlformats.org/officeDocument/2006/relationships/image" Target="../media/image278.wmf"/><Relationship Id="rId12" Type="http://schemas.openxmlformats.org/officeDocument/2006/relationships/image" Target="../media/image282.wmf"/><Relationship Id="rId17" Type="http://schemas.openxmlformats.org/officeDocument/2006/relationships/image" Target="../media/image286.wmf"/><Relationship Id="rId2" Type="http://schemas.openxmlformats.org/officeDocument/2006/relationships/image" Target="../media/image274.wmf"/><Relationship Id="rId16" Type="http://schemas.openxmlformats.org/officeDocument/2006/relationships/image" Target="../media/image285.wmf"/><Relationship Id="rId20" Type="http://schemas.openxmlformats.org/officeDocument/2006/relationships/image" Target="../media/image272.wmf"/><Relationship Id="rId1" Type="http://schemas.openxmlformats.org/officeDocument/2006/relationships/image" Target="../media/image273.wmf"/><Relationship Id="rId6" Type="http://schemas.openxmlformats.org/officeDocument/2006/relationships/image" Target="../media/image277.wmf"/><Relationship Id="rId11" Type="http://schemas.openxmlformats.org/officeDocument/2006/relationships/image" Target="../media/image281.wmf"/><Relationship Id="rId5" Type="http://schemas.openxmlformats.org/officeDocument/2006/relationships/image" Target="../media/image276.wmf"/><Relationship Id="rId15" Type="http://schemas.openxmlformats.org/officeDocument/2006/relationships/image" Target="../media/image284.wmf"/><Relationship Id="rId10" Type="http://schemas.openxmlformats.org/officeDocument/2006/relationships/image" Target="../media/image280.wmf"/><Relationship Id="rId19" Type="http://schemas.openxmlformats.org/officeDocument/2006/relationships/image" Target="../media/image287.wmf"/><Relationship Id="rId4" Type="http://schemas.openxmlformats.org/officeDocument/2006/relationships/image" Target="../media/image266.wmf"/><Relationship Id="rId9" Type="http://schemas.openxmlformats.org/officeDocument/2006/relationships/image" Target="../media/image214.wmf"/><Relationship Id="rId14" Type="http://schemas.openxmlformats.org/officeDocument/2006/relationships/image" Target="../media/image283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wmf"/><Relationship Id="rId2" Type="http://schemas.openxmlformats.org/officeDocument/2006/relationships/image" Target="../media/image289.wmf"/><Relationship Id="rId1" Type="http://schemas.openxmlformats.org/officeDocument/2006/relationships/image" Target="../media/image288.wmf"/></Relationships>
</file>

<file path=ppt/drawings/_rels/vmlDrawing3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wmf"/><Relationship Id="rId13" Type="http://schemas.openxmlformats.org/officeDocument/2006/relationships/image" Target="../media/image302.wmf"/><Relationship Id="rId18" Type="http://schemas.openxmlformats.org/officeDocument/2006/relationships/image" Target="../media/image307.wmf"/><Relationship Id="rId3" Type="http://schemas.openxmlformats.org/officeDocument/2006/relationships/image" Target="../media/image292.wmf"/><Relationship Id="rId21" Type="http://schemas.openxmlformats.org/officeDocument/2006/relationships/image" Target="../media/image310.wmf"/><Relationship Id="rId7" Type="http://schemas.openxmlformats.org/officeDocument/2006/relationships/image" Target="../media/image296.wmf"/><Relationship Id="rId12" Type="http://schemas.openxmlformats.org/officeDocument/2006/relationships/image" Target="../media/image301.wmf"/><Relationship Id="rId17" Type="http://schemas.openxmlformats.org/officeDocument/2006/relationships/image" Target="../media/image306.wmf"/><Relationship Id="rId2" Type="http://schemas.openxmlformats.org/officeDocument/2006/relationships/image" Target="../media/image291.wmf"/><Relationship Id="rId16" Type="http://schemas.openxmlformats.org/officeDocument/2006/relationships/image" Target="../media/image305.wmf"/><Relationship Id="rId20" Type="http://schemas.openxmlformats.org/officeDocument/2006/relationships/image" Target="../media/image309.wmf"/><Relationship Id="rId1" Type="http://schemas.openxmlformats.org/officeDocument/2006/relationships/image" Target="../media/image290.wmf"/><Relationship Id="rId6" Type="http://schemas.openxmlformats.org/officeDocument/2006/relationships/image" Target="../media/image295.wmf"/><Relationship Id="rId11" Type="http://schemas.openxmlformats.org/officeDocument/2006/relationships/image" Target="../media/image300.wmf"/><Relationship Id="rId5" Type="http://schemas.openxmlformats.org/officeDocument/2006/relationships/image" Target="../media/image294.wmf"/><Relationship Id="rId15" Type="http://schemas.openxmlformats.org/officeDocument/2006/relationships/image" Target="../media/image304.wmf"/><Relationship Id="rId10" Type="http://schemas.openxmlformats.org/officeDocument/2006/relationships/image" Target="../media/image299.wmf"/><Relationship Id="rId19" Type="http://schemas.openxmlformats.org/officeDocument/2006/relationships/image" Target="../media/image308.wmf"/><Relationship Id="rId4" Type="http://schemas.openxmlformats.org/officeDocument/2006/relationships/image" Target="../media/image293.wmf"/><Relationship Id="rId9" Type="http://schemas.openxmlformats.org/officeDocument/2006/relationships/image" Target="../media/image298.wmf"/><Relationship Id="rId14" Type="http://schemas.openxmlformats.org/officeDocument/2006/relationships/image" Target="../media/image303.w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2.wmf"/><Relationship Id="rId1" Type="http://schemas.openxmlformats.org/officeDocument/2006/relationships/image" Target="../media/image311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wmf"/><Relationship Id="rId2" Type="http://schemas.openxmlformats.org/officeDocument/2006/relationships/image" Target="../media/image314.wmf"/><Relationship Id="rId1" Type="http://schemas.openxmlformats.org/officeDocument/2006/relationships/image" Target="../media/image313.wmf"/><Relationship Id="rId6" Type="http://schemas.openxmlformats.org/officeDocument/2006/relationships/image" Target="../media/image318.wmf"/><Relationship Id="rId5" Type="http://schemas.openxmlformats.org/officeDocument/2006/relationships/image" Target="../media/image317.wmf"/><Relationship Id="rId4" Type="http://schemas.openxmlformats.org/officeDocument/2006/relationships/image" Target="../media/image316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wmf"/><Relationship Id="rId2" Type="http://schemas.openxmlformats.org/officeDocument/2006/relationships/image" Target="../media/image320.wmf"/><Relationship Id="rId1" Type="http://schemas.openxmlformats.org/officeDocument/2006/relationships/image" Target="../media/image319.wmf"/><Relationship Id="rId5" Type="http://schemas.openxmlformats.org/officeDocument/2006/relationships/image" Target="../media/image323.wmf"/><Relationship Id="rId4" Type="http://schemas.openxmlformats.org/officeDocument/2006/relationships/image" Target="../media/image322.w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6.wmf"/><Relationship Id="rId2" Type="http://schemas.openxmlformats.org/officeDocument/2006/relationships/image" Target="../media/image325.wmf"/><Relationship Id="rId1" Type="http://schemas.openxmlformats.org/officeDocument/2006/relationships/image" Target="../media/image324.wmf"/><Relationship Id="rId5" Type="http://schemas.openxmlformats.org/officeDocument/2006/relationships/image" Target="../media/image328.wmf"/><Relationship Id="rId4" Type="http://schemas.openxmlformats.org/officeDocument/2006/relationships/image" Target="../media/image327.w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wmf"/><Relationship Id="rId1" Type="http://schemas.openxmlformats.org/officeDocument/2006/relationships/image" Target="../media/image329.wmf"/></Relationships>
</file>

<file path=ppt/drawings/_rels/vmlDrawing4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6.wmf"/><Relationship Id="rId3" Type="http://schemas.openxmlformats.org/officeDocument/2006/relationships/image" Target="../media/image331.wmf"/><Relationship Id="rId7" Type="http://schemas.openxmlformats.org/officeDocument/2006/relationships/image" Target="../media/image335.wmf"/><Relationship Id="rId2" Type="http://schemas.openxmlformats.org/officeDocument/2006/relationships/image" Target="../media/image330.wmf"/><Relationship Id="rId1" Type="http://schemas.openxmlformats.org/officeDocument/2006/relationships/image" Target="../media/image329.wmf"/><Relationship Id="rId6" Type="http://schemas.openxmlformats.org/officeDocument/2006/relationships/image" Target="../media/image334.wmf"/><Relationship Id="rId11" Type="http://schemas.openxmlformats.org/officeDocument/2006/relationships/image" Target="../media/image339.wmf"/><Relationship Id="rId5" Type="http://schemas.openxmlformats.org/officeDocument/2006/relationships/image" Target="../media/image333.wmf"/><Relationship Id="rId10" Type="http://schemas.openxmlformats.org/officeDocument/2006/relationships/image" Target="../media/image338.wmf"/><Relationship Id="rId4" Type="http://schemas.openxmlformats.org/officeDocument/2006/relationships/image" Target="../media/image332.wmf"/><Relationship Id="rId9" Type="http://schemas.openxmlformats.org/officeDocument/2006/relationships/image" Target="../media/image337.wmf"/></Relationships>
</file>

<file path=ppt/drawings/_rels/vmlDrawing4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3.wmf"/><Relationship Id="rId3" Type="http://schemas.openxmlformats.org/officeDocument/2006/relationships/image" Target="../media/image340.wmf"/><Relationship Id="rId7" Type="http://schemas.openxmlformats.org/officeDocument/2006/relationships/image" Target="../media/image342.wmf"/><Relationship Id="rId2" Type="http://schemas.openxmlformats.org/officeDocument/2006/relationships/image" Target="../media/image330.wmf"/><Relationship Id="rId1" Type="http://schemas.openxmlformats.org/officeDocument/2006/relationships/image" Target="../media/image329.wmf"/><Relationship Id="rId6" Type="http://schemas.openxmlformats.org/officeDocument/2006/relationships/image" Target="../media/image341.wmf"/><Relationship Id="rId11" Type="http://schemas.openxmlformats.org/officeDocument/2006/relationships/image" Target="../media/image331.wmf"/><Relationship Id="rId5" Type="http://schemas.openxmlformats.org/officeDocument/2006/relationships/image" Target="../media/image333.wmf"/><Relationship Id="rId10" Type="http://schemas.openxmlformats.org/officeDocument/2006/relationships/image" Target="../media/image345.wmf"/><Relationship Id="rId4" Type="http://schemas.openxmlformats.org/officeDocument/2006/relationships/image" Target="../media/image332.wmf"/><Relationship Id="rId9" Type="http://schemas.openxmlformats.org/officeDocument/2006/relationships/image" Target="../media/image344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wmf"/><Relationship Id="rId2" Type="http://schemas.openxmlformats.org/officeDocument/2006/relationships/image" Target="../media/image347.wmf"/><Relationship Id="rId1" Type="http://schemas.openxmlformats.org/officeDocument/2006/relationships/image" Target="../media/image346.wmf"/></Relationships>
</file>

<file path=ppt/drawings/_rels/vmlDrawing4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5.wmf"/><Relationship Id="rId13" Type="http://schemas.openxmlformats.org/officeDocument/2006/relationships/image" Target="../media/image354.wmf"/><Relationship Id="rId3" Type="http://schemas.openxmlformats.org/officeDocument/2006/relationships/image" Target="../media/image348.wmf"/><Relationship Id="rId7" Type="http://schemas.openxmlformats.org/officeDocument/2006/relationships/image" Target="../media/image294.wmf"/><Relationship Id="rId12" Type="http://schemas.openxmlformats.org/officeDocument/2006/relationships/image" Target="../media/image353.wmf"/><Relationship Id="rId2" Type="http://schemas.openxmlformats.org/officeDocument/2006/relationships/image" Target="../media/image347.wmf"/><Relationship Id="rId1" Type="http://schemas.openxmlformats.org/officeDocument/2006/relationships/image" Target="../media/image346.wmf"/><Relationship Id="rId6" Type="http://schemas.openxmlformats.org/officeDocument/2006/relationships/image" Target="../media/image350.wmf"/><Relationship Id="rId11" Type="http://schemas.openxmlformats.org/officeDocument/2006/relationships/image" Target="../media/image352.wmf"/><Relationship Id="rId5" Type="http://schemas.openxmlformats.org/officeDocument/2006/relationships/image" Target="../media/image349.wmf"/><Relationship Id="rId15" Type="http://schemas.openxmlformats.org/officeDocument/2006/relationships/image" Target="../media/image356.wmf"/><Relationship Id="rId10" Type="http://schemas.openxmlformats.org/officeDocument/2006/relationships/image" Target="../media/image351.wmf"/><Relationship Id="rId4" Type="http://schemas.openxmlformats.org/officeDocument/2006/relationships/image" Target="../media/image299.wmf"/><Relationship Id="rId9" Type="http://schemas.openxmlformats.org/officeDocument/2006/relationships/image" Target="../media/image296.wmf"/><Relationship Id="rId14" Type="http://schemas.openxmlformats.org/officeDocument/2006/relationships/image" Target="../media/image355.wmf"/></Relationships>
</file>

<file path=ppt/drawings/_rels/vmlDrawing4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7.wmf"/><Relationship Id="rId13" Type="http://schemas.openxmlformats.org/officeDocument/2006/relationships/image" Target="../media/image362.wmf"/><Relationship Id="rId3" Type="http://schemas.openxmlformats.org/officeDocument/2006/relationships/image" Target="../media/image349.wmf"/><Relationship Id="rId7" Type="http://schemas.openxmlformats.org/officeDocument/2006/relationships/image" Target="../media/image296.wmf"/><Relationship Id="rId12" Type="http://schemas.openxmlformats.org/officeDocument/2006/relationships/image" Target="../media/image361.wmf"/><Relationship Id="rId2" Type="http://schemas.openxmlformats.org/officeDocument/2006/relationships/image" Target="../media/image299.wmf"/><Relationship Id="rId1" Type="http://schemas.openxmlformats.org/officeDocument/2006/relationships/image" Target="../media/image348.wmf"/><Relationship Id="rId6" Type="http://schemas.openxmlformats.org/officeDocument/2006/relationships/image" Target="../media/image295.wmf"/><Relationship Id="rId11" Type="http://schemas.openxmlformats.org/officeDocument/2006/relationships/image" Target="../media/image360.wmf"/><Relationship Id="rId5" Type="http://schemas.openxmlformats.org/officeDocument/2006/relationships/image" Target="../media/image294.wmf"/><Relationship Id="rId15" Type="http://schemas.openxmlformats.org/officeDocument/2006/relationships/image" Target="../media/image364.wmf"/><Relationship Id="rId10" Type="http://schemas.openxmlformats.org/officeDocument/2006/relationships/image" Target="../media/image359.wmf"/><Relationship Id="rId4" Type="http://schemas.openxmlformats.org/officeDocument/2006/relationships/image" Target="../media/image350.wmf"/><Relationship Id="rId9" Type="http://schemas.openxmlformats.org/officeDocument/2006/relationships/image" Target="../media/image358.wmf"/><Relationship Id="rId14" Type="http://schemas.openxmlformats.org/officeDocument/2006/relationships/image" Target="../media/image363.wmf"/></Relationships>
</file>

<file path=ppt/drawings/_rels/vmlDrawing4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9.wmf"/><Relationship Id="rId13" Type="http://schemas.openxmlformats.org/officeDocument/2006/relationships/image" Target="../media/image372.wmf"/><Relationship Id="rId3" Type="http://schemas.openxmlformats.org/officeDocument/2006/relationships/image" Target="../media/image367.wmf"/><Relationship Id="rId7" Type="http://schemas.openxmlformats.org/officeDocument/2006/relationships/image" Target="../media/image350.wmf"/><Relationship Id="rId12" Type="http://schemas.openxmlformats.org/officeDocument/2006/relationships/image" Target="../media/image371.wmf"/><Relationship Id="rId2" Type="http://schemas.openxmlformats.org/officeDocument/2006/relationships/image" Target="../media/image366.wmf"/><Relationship Id="rId1" Type="http://schemas.openxmlformats.org/officeDocument/2006/relationships/image" Target="../media/image365.wmf"/><Relationship Id="rId6" Type="http://schemas.openxmlformats.org/officeDocument/2006/relationships/image" Target="../media/image349.wmf"/><Relationship Id="rId11" Type="http://schemas.openxmlformats.org/officeDocument/2006/relationships/image" Target="../media/image356.wmf"/><Relationship Id="rId5" Type="http://schemas.openxmlformats.org/officeDocument/2006/relationships/image" Target="../media/image299.wmf"/><Relationship Id="rId10" Type="http://schemas.openxmlformats.org/officeDocument/2006/relationships/image" Target="../media/image355.wmf"/><Relationship Id="rId4" Type="http://schemas.openxmlformats.org/officeDocument/2006/relationships/image" Target="../media/image368.wmf"/><Relationship Id="rId9" Type="http://schemas.openxmlformats.org/officeDocument/2006/relationships/image" Target="../media/image370.wmf"/></Relationships>
</file>

<file path=ppt/drawings/_rels/vmlDrawing4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6.wmf"/><Relationship Id="rId13" Type="http://schemas.openxmlformats.org/officeDocument/2006/relationships/image" Target="../media/image377.wmf"/><Relationship Id="rId18" Type="http://schemas.openxmlformats.org/officeDocument/2006/relationships/image" Target="../media/image382.wmf"/><Relationship Id="rId3" Type="http://schemas.openxmlformats.org/officeDocument/2006/relationships/image" Target="../media/image373.wmf"/><Relationship Id="rId7" Type="http://schemas.openxmlformats.org/officeDocument/2006/relationships/image" Target="../media/image349.wmf"/><Relationship Id="rId12" Type="http://schemas.openxmlformats.org/officeDocument/2006/relationships/image" Target="../media/image376.wmf"/><Relationship Id="rId17" Type="http://schemas.openxmlformats.org/officeDocument/2006/relationships/image" Target="../media/image381.wmf"/><Relationship Id="rId2" Type="http://schemas.openxmlformats.org/officeDocument/2006/relationships/image" Target="../media/image370.wmf"/><Relationship Id="rId16" Type="http://schemas.openxmlformats.org/officeDocument/2006/relationships/image" Target="../media/image380.wmf"/><Relationship Id="rId20" Type="http://schemas.openxmlformats.org/officeDocument/2006/relationships/image" Target="../media/image384.wmf"/><Relationship Id="rId1" Type="http://schemas.openxmlformats.org/officeDocument/2006/relationships/image" Target="../media/image369.wmf"/><Relationship Id="rId6" Type="http://schemas.openxmlformats.org/officeDocument/2006/relationships/image" Target="../media/image350.wmf"/><Relationship Id="rId11" Type="http://schemas.openxmlformats.org/officeDocument/2006/relationships/image" Target="../media/image375.wmf"/><Relationship Id="rId5" Type="http://schemas.openxmlformats.org/officeDocument/2006/relationships/image" Target="../media/image355.wmf"/><Relationship Id="rId15" Type="http://schemas.openxmlformats.org/officeDocument/2006/relationships/image" Target="../media/image379.wmf"/><Relationship Id="rId10" Type="http://schemas.openxmlformats.org/officeDocument/2006/relationships/image" Target="../media/image374.wmf"/><Relationship Id="rId19" Type="http://schemas.openxmlformats.org/officeDocument/2006/relationships/image" Target="../media/image383.wmf"/><Relationship Id="rId4" Type="http://schemas.openxmlformats.org/officeDocument/2006/relationships/image" Target="../media/image299.wmf"/><Relationship Id="rId9" Type="http://schemas.openxmlformats.org/officeDocument/2006/relationships/image" Target="../media/image372.wmf"/><Relationship Id="rId14" Type="http://schemas.openxmlformats.org/officeDocument/2006/relationships/image" Target="../media/image378.w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0.wmf"/></Relationships>
</file>

<file path=ppt/drawings/_rels/vmlDrawing49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9.wmf"/><Relationship Id="rId3" Type="http://schemas.openxmlformats.org/officeDocument/2006/relationships/image" Target="../media/image386.wmf"/><Relationship Id="rId7" Type="http://schemas.openxmlformats.org/officeDocument/2006/relationships/image" Target="../media/image388.wmf"/><Relationship Id="rId2" Type="http://schemas.openxmlformats.org/officeDocument/2006/relationships/image" Target="../media/image332.wmf"/><Relationship Id="rId1" Type="http://schemas.openxmlformats.org/officeDocument/2006/relationships/image" Target="../media/image385.wmf"/><Relationship Id="rId6" Type="http://schemas.openxmlformats.org/officeDocument/2006/relationships/image" Target="../media/image337.wmf"/><Relationship Id="rId11" Type="http://schemas.openxmlformats.org/officeDocument/2006/relationships/image" Target="../media/image391.wmf"/><Relationship Id="rId5" Type="http://schemas.openxmlformats.org/officeDocument/2006/relationships/image" Target="../media/image336.wmf"/><Relationship Id="rId10" Type="http://schemas.openxmlformats.org/officeDocument/2006/relationships/image" Target="../media/image390.wmf"/><Relationship Id="rId4" Type="http://schemas.openxmlformats.org/officeDocument/2006/relationships/image" Target="../media/image387.wmf"/><Relationship Id="rId9" Type="http://schemas.openxmlformats.org/officeDocument/2006/relationships/image" Target="../media/image330.wmf"/></Relationships>
</file>

<file path=ppt/drawings/_rels/vmlDrawing50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5.wmf"/><Relationship Id="rId3" Type="http://schemas.openxmlformats.org/officeDocument/2006/relationships/image" Target="../media/image394.wmf"/><Relationship Id="rId7" Type="http://schemas.openxmlformats.org/officeDocument/2006/relationships/image" Target="../media/image333.wmf"/><Relationship Id="rId2" Type="http://schemas.openxmlformats.org/officeDocument/2006/relationships/image" Target="../media/image393.wmf"/><Relationship Id="rId1" Type="http://schemas.openxmlformats.org/officeDocument/2006/relationships/image" Target="../media/image392.wmf"/><Relationship Id="rId6" Type="http://schemas.openxmlformats.org/officeDocument/2006/relationships/image" Target="../media/image332.wmf"/><Relationship Id="rId5" Type="http://schemas.openxmlformats.org/officeDocument/2006/relationships/image" Target="../media/image330.wmf"/><Relationship Id="rId4" Type="http://schemas.openxmlformats.org/officeDocument/2006/relationships/image" Target="../media/image395.wmf"/><Relationship Id="rId9" Type="http://schemas.openxmlformats.org/officeDocument/2006/relationships/image" Target="../media/image396.w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7.w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wmf"/><Relationship Id="rId2" Type="http://schemas.openxmlformats.org/officeDocument/2006/relationships/image" Target="../media/image399.wmf"/><Relationship Id="rId1" Type="http://schemas.openxmlformats.org/officeDocument/2006/relationships/image" Target="../media/image398.wmf"/><Relationship Id="rId4" Type="http://schemas.openxmlformats.org/officeDocument/2006/relationships/image" Target="../media/image401.wmf"/></Relationships>
</file>

<file path=ppt/drawings/_rels/vmlDrawing5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09.wmf"/><Relationship Id="rId3" Type="http://schemas.openxmlformats.org/officeDocument/2006/relationships/image" Target="../media/image404.wmf"/><Relationship Id="rId7" Type="http://schemas.openxmlformats.org/officeDocument/2006/relationships/image" Target="../media/image408.wmf"/><Relationship Id="rId2" Type="http://schemas.openxmlformats.org/officeDocument/2006/relationships/image" Target="../media/image403.wmf"/><Relationship Id="rId1" Type="http://schemas.openxmlformats.org/officeDocument/2006/relationships/image" Target="../media/image402.wmf"/><Relationship Id="rId6" Type="http://schemas.openxmlformats.org/officeDocument/2006/relationships/image" Target="../media/image407.wmf"/><Relationship Id="rId5" Type="http://schemas.openxmlformats.org/officeDocument/2006/relationships/image" Target="../media/image406.wmf"/><Relationship Id="rId10" Type="http://schemas.openxmlformats.org/officeDocument/2006/relationships/image" Target="../media/image411.wmf"/><Relationship Id="rId4" Type="http://schemas.openxmlformats.org/officeDocument/2006/relationships/image" Target="../media/image405.wmf"/><Relationship Id="rId9" Type="http://schemas.openxmlformats.org/officeDocument/2006/relationships/image" Target="../media/image410.wmf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4.wmf"/><Relationship Id="rId2" Type="http://schemas.openxmlformats.org/officeDocument/2006/relationships/image" Target="../media/image413.wmf"/><Relationship Id="rId1" Type="http://schemas.openxmlformats.org/officeDocument/2006/relationships/image" Target="../media/image412.wmf"/><Relationship Id="rId6" Type="http://schemas.openxmlformats.org/officeDocument/2006/relationships/image" Target="../media/image417.wmf"/><Relationship Id="rId5" Type="http://schemas.openxmlformats.org/officeDocument/2006/relationships/image" Target="../media/image416.wmf"/><Relationship Id="rId4" Type="http://schemas.openxmlformats.org/officeDocument/2006/relationships/image" Target="../media/image415.wmf"/></Relationships>
</file>

<file path=ppt/drawings/_rels/vmlDrawing5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9.wmf"/><Relationship Id="rId1" Type="http://schemas.openxmlformats.org/officeDocument/2006/relationships/image" Target="../media/image418.wmf"/></Relationships>
</file>

<file path=ppt/drawings/_rels/vmlDrawing5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2.wmf"/><Relationship Id="rId2" Type="http://schemas.openxmlformats.org/officeDocument/2006/relationships/image" Target="../media/image421.wmf"/><Relationship Id="rId1" Type="http://schemas.openxmlformats.org/officeDocument/2006/relationships/image" Target="../media/image420.wmf"/><Relationship Id="rId5" Type="http://schemas.openxmlformats.org/officeDocument/2006/relationships/image" Target="../media/image424.wmf"/><Relationship Id="rId4" Type="http://schemas.openxmlformats.org/officeDocument/2006/relationships/image" Target="../media/image423.wmf"/></Relationships>
</file>

<file path=ppt/drawings/_rels/vmlDrawing5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7.wmf"/><Relationship Id="rId2" Type="http://schemas.openxmlformats.org/officeDocument/2006/relationships/image" Target="../media/image426.wmf"/><Relationship Id="rId1" Type="http://schemas.openxmlformats.org/officeDocument/2006/relationships/image" Target="../media/image425.wmf"/></Relationships>
</file>

<file path=ppt/drawings/_rels/vmlDrawing5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wmf"/><Relationship Id="rId2" Type="http://schemas.openxmlformats.org/officeDocument/2006/relationships/image" Target="../media/image429.wmf"/><Relationship Id="rId1" Type="http://schemas.openxmlformats.org/officeDocument/2006/relationships/image" Target="../media/image428.wmf"/></Relationships>
</file>

<file path=ppt/drawings/_rels/vmlDrawing59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8.wmf"/><Relationship Id="rId3" Type="http://schemas.openxmlformats.org/officeDocument/2006/relationships/image" Target="../media/image433.wmf"/><Relationship Id="rId7" Type="http://schemas.openxmlformats.org/officeDocument/2006/relationships/image" Target="../media/image437.wmf"/><Relationship Id="rId2" Type="http://schemas.openxmlformats.org/officeDocument/2006/relationships/image" Target="../media/image432.wmf"/><Relationship Id="rId1" Type="http://schemas.openxmlformats.org/officeDocument/2006/relationships/image" Target="../media/image431.wmf"/><Relationship Id="rId6" Type="http://schemas.openxmlformats.org/officeDocument/2006/relationships/image" Target="../media/image436.wmf"/><Relationship Id="rId5" Type="http://schemas.openxmlformats.org/officeDocument/2006/relationships/image" Target="../media/image435.wmf"/><Relationship Id="rId4" Type="http://schemas.openxmlformats.org/officeDocument/2006/relationships/image" Target="../media/image434.wmf"/></Relationships>
</file>

<file path=ppt/drawings/_rels/vmlDrawing60.vml.rels><?xml version="1.0" encoding="UTF-8" standalone="yes"?>
<Relationships xmlns="http://schemas.openxmlformats.org/package/2006/relationships"><Relationship Id="rId8" Type="http://schemas.openxmlformats.org/officeDocument/2006/relationships/image" Target="../media/image446.wmf"/><Relationship Id="rId13" Type="http://schemas.openxmlformats.org/officeDocument/2006/relationships/image" Target="../media/image449.wmf"/><Relationship Id="rId3" Type="http://schemas.openxmlformats.org/officeDocument/2006/relationships/image" Target="../media/image441.wmf"/><Relationship Id="rId7" Type="http://schemas.openxmlformats.org/officeDocument/2006/relationships/image" Target="../media/image445.wmf"/><Relationship Id="rId12" Type="http://schemas.openxmlformats.org/officeDocument/2006/relationships/image" Target="../media/image437.wmf"/><Relationship Id="rId2" Type="http://schemas.openxmlformats.org/officeDocument/2006/relationships/image" Target="../media/image440.wmf"/><Relationship Id="rId1" Type="http://schemas.openxmlformats.org/officeDocument/2006/relationships/image" Target="../media/image439.wmf"/><Relationship Id="rId6" Type="http://schemas.openxmlformats.org/officeDocument/2006/relationships/image" Target="../media/image444.wmf"/><Relationship Id="rId11" Type="http://schemas.openxmlformats.org/officeDocument/2006/relationships/image" Target="../media/image448.wmf"/><Relationship Id="rId5" Type="http://schemas.openxmlformats.org/officeDocument/2006/relationships/image" Target="../media/image443.wmf"/><Relationship Id="rId10" Type="http://schemas.openxmlformats.org/officeDocument/2006/relationships/image" Target="../media/image447.wmf"/><Relationship Id="rId4" Type="http://schemas.openxmlformats.org/officeDocument/2006/relationships/image" Target="../media/image442.wmf"/><Relationship Id="rId9" Type="http://schemas.openxmlformats.org/officeDocument/2006/relationships/image" Target="../media/image398.wmf"/><Relationship Id="rId14" Type="http://schemas.openxmlformats.org/officeDocument/2006/relationships/image" Target="../media/image450.wmf"/></Relationships>
</file>

<file path=ppt/drawings/_rels/vmlDrawing6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3.wmf"/><Relationship Id="rId2" Type="http://schemas.openxmlformats.org/officeDocument/2006/relationships/image" Target="../media/image452.wmf"/><Relationship Id="rId1" Type="http://schemas.openxmlformats.org/officeDocument/2006/relationships/image" Target="../media/image451.wmf"/><Relationship Id="rId6" Type="http://schemas.openxmlformats.org/officeDocument/2006/relationships/image" Target="../media/image456.wmf"/><Relationship Id="rId5" Type="http://schemas.openxmlformats.org/officeDocument/2006/relationships/image" Target="../media/image455.wmf"/><Relationship Id="rId4" Type="http://schemas.openxmlformats.org/officeDocument/2006/relationships/image" Target="../media/image454.w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7.wmf"/></Relationships>
</file>

<file path=ppt/drawings/_rels/vmlDrawing6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wmf"/><Relationship Id="rId2" Type="http://schemas.openxmlformats.org/officeDocument/2006/relationships/image" Target="../media/image459.wmf"/><Relationship Id="rId1" Type="http://schemas.openxmlformats.org/officeDocument/2006/relationships/image" Target="../media/image458.wmf"/><Relationship Id="rId4" Type="http://schemas.openxmlformats.org/officeDocument/2006/relationships/image" Target="../media/image461.wmf"/></Relationships>
</file>

<file path=ppt/drawings/_rels/vmlDrawing6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4.wmf"/><Relationship Id="rId2" Type="http://schemas.openxmlformats.org/officeDocument/2006/relationships/image" Target="../media/image463.wmf"/><Relationship Id="rId1" Type="http://schemas.openxmlformats.org/officeDocument/2006/relationships/image" Target="../media/image462.wmf"/></Relationships>
</file>

<file path=ppt/drawings/_rels/vmlDrawing6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7.wmf"/><Relationship Id="rId7" Type="http://schemas.openxmlformats.org/officeDocument/2006/relationships/image" Target="../media/image471.wmf"/><Relationship Id="rId2" Type="http://schemas.openxmlformats.org/officeDocument/2006/relationships/image" Target="../media/image466.wmf"/><Relationship Id="rId1" Type="http://schemas.openxmlformats.org/officeDocument/2006/relationships/image" Target="../media/image465.wmf"/><Relationship Id="rId6" Type="http://schemas.openxmlformats.org/officeDocument/2006/relationships/image" Target="../media/image470.wmf"/><Relationship Id="rId5" Type="http://schemas.openxmlformats.org/officeDocument/2006/relationships/image" Target="../media/image469.wmf"/><Relationship Id="rId4" Type="http://schemas.openxmlformats.org/officeDocument/2006/relationships/image" Target="../media/image468.wmf"/></Relationships>
</file>

<file path=ppt/drawings/_rels/vmlDrawing6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4.wmf"/><Relationship Id="rId2" Type="http://schemas.openxmlformats.org/officeDocument/2006/relationships/image" Target="../media/image473.wmf"/><Relationship Id="rId1" Type="http://schemas.openxmlformats.org/officeDocument/2006/relationships/image" Target="../media/image472.wmf"/></Relationships>
</file>

<file path=ppt/drawings/_rels/vmlDrawing6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82.wmf"/><Relationship Id="rId3" Type="http://schemas.openxmlformats.org/officeDocument/2006/relationships/image" Target="../media/image477.wmf"/><Relationship Id="rId7" Type="http://schemas.openxmlformats.org/officeDocument/2006/relationships/image" Target="../media/image481.wmf"/><Relationship Id="rId12" Type="http://schemas.openxmlformats.org/officeDocument/2006/relationships/image" Target="../media/image486.wmf"/><Relationship Id="rId2" Type="http://schemas.openxmlformats.org/officeDocument/2006/relationships/image" Target="../media/image476.wmf"/><Relationship Id="rId1" Type="http://schemas.openxmlformats.org/officeDocument/2006/relationships/image" Target="../media/image475.wmf"/><Relationship Id="rId6" Type="http://schemas.openxmlformats.org/officeDocument/2006/relationships/image" Target="../media/image480.wmf"/><Relationship Id="rId11" Type="http://schemas.openxmlformats.org/officeDocument/2006/relationships/image" Target="../media/image485.wmf"/><Relationship Id="rId5" Type="http://schemas.openxmlformats.org/officeDocument/2006/relationships/image" Target="../media/image479.wmf"/><Relationship Id="rId10" Type="http://schemas.openxmlformats.org/officeDocument/2006/relationships/image" Target="../media/image484.wmf"/><Relationship Id="rId4" Type="http://schemas.openxmlformats.org/officeDocument/2006/relationships/image" Target="../media/image478.wmf"/><Relationship Id="rId9" Type="http://schemas.openxmlformats.org/officeDocument/2006/relationships/image" Target="../media/image483.wmf"/></Relationships>
</file>

<file path=ppt/drawings/_rels/vmlDrawing6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9.wmf"/><Relationship Id="rId2" Type="http://schemas.openxmlformats.org/officeDocument/2006/relationships/image" Target="../media/image488.wmf"/><Relationship Id="rId1" Type="http://schemas.openxmlformats.org/officeDocument/2006/relationships/image" Target="../media/image487.wmf"/><Relationship Id="rId4" Type="http://schemas.openxmlformats.org/officeDocument/2006/relationships/image" Target="../media/image490.wmf"/></Relationships>
</file>

<file path=ppt/drawings/_rels/vmlDrawing6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2.wmf"/><Relationship Id="rId1" Type="http://schemas.openxmlformats.org/officeDocument/2006/relationships/image" Target="../media/image491.wmf"/></Relationships>
</file>

<file path=ppt/drawings/_rels/vmlDrawing70.vml.rels><?xml version="1.0" encoding="UTF-8" standalone="yes"?>
<Relationships xmlns="http://schemas.openxmlformats.org/package/2006/relationships"><Relationship Id="rId8" Type="http://schemas.openxmlformats.org/officeDocument/2006/relationships/image" Target="../media/image499.wmf"/><Relationship Id="rId3" Type="http://schemas.openxmlformats.org/officeDocument/2006/relationships/image" Target="../media/image495.wmf"/><Relationship Id="rId7" Type="http://schemas.openxmlformats.org/officeDocument/2006/relationships/image" Target="../media/image490.wmf"/><Relationship Id="rId2" Type="http://schemas.openxmlformats.org/officeDocument/2006/relationships/image" Target="../media/image494.wmf"/><Relationship Id="rId1" Type="http://schemas.openxmlformats.org/officeDocument/2006/relationships/image" Target="../media/image493.wmf"/><Relationship Id="rId6" Type="http://schemas.openxmlformats.org/officeDocument/2006/relationships/image" Target="../media/image498.wmf"/><Relationship Id="rId5" Type="http://schemas.openxmlformats.org/officeDocument/2006/relationships/image" Target="../media/image497.wmf"/><Relationship Id="rId10" Type="http://schemas.openxmlformats.org/officeDocument/2006/relationships/image" Target="../media/image501.wmf"/><Relationship Id="rId4" Type="http://schemas.openxmlformats.org/officeDocument/2006/relationships/image" Target="../media/image496.wmf"/><Relationship Id="rId9" Type="http://schemas.openxmlformats.org/officeDocument/2006/relationships/image" Target="../media/image500.wmf"/></Relationships>
</file>

<file path=ppt/drawings/_rels/vmlDrawing7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4.wmf"/><Relationship Id="rId7" Type="http://schemas.openxmlformats.org/officeDocument/2006/relationships/image" Target="../media/image508.wmf"/><Relationship Id="rId2" Type="http://schemas.openxmlformats.org/officeDocument/2006/relationships/image" Target="../media/image503.wmf"/><Relationship Id="rId1" Type="http://schemas.openxmlformats.org/officeDocument/2006/relationships/image" Target="../media/image502.wmf"/><Relationship Id="rId6" Type="http://schemas.openxmlformats.org/officeDocument/2006/relationships/image" Target="../media/image507.wmf"/><Relationship Id="rId5" Type="http://schemas.openxmlformats.org/officeDocument/2006/relationships/image" Target="../media/image506.wmf"/><Relationship Id="rId4" Type="http://schemas.openxmlformats.org/officeDocument/2006/relationships/image" Target="../media/image505.wmf"/></Relationships>
</file>

<file path=ppt/drawings/_rels/vmlDrawing7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1.wmf"/><Relationship Id="rId2" Type="http://schemas.openxmlformats.org/officeDocument/2006/relationships/image" Target="../media/image510.wmf"/><Relationship Id="rId1" Type="http://schemas.openxmlformats.org/officeDocument/2006/relationships/image" Target="../media/image509.wmf"/><Relationship Id="rId6" Type="http://schemas.openxmlformats.org/officeDocument/2006/relationships/image" Target="../media/image514.wmf"/><Relationship Id="rId5" Type="http://schemas.openxmlformats.org/officeDocument/2006/relationships/image" Target="../media/image513.wmf"/><Relationship Id="rId4" Type="http://schemas.openxmlformats.org/officeDocument/2006/relationships/image" Target="../media/image512.wmf"/></Relationships>
</file>

<file path=ppt/drawings/_rels/vmlDrawing7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6.wmf"/><Relationship Id="rId2" Type="http://schemas.openxmlformats.org/officeDocument/2006/relationships/image" Target="../media/image515.wmf"/><Relationship Id="rId1" Type="http://schemas.openxmlformats.org/officeDocument/2006/relationships/image" Target="../media/image510.wmf"/><Relationship Id="rId4" Type="http://schemas.openxmlformats.org/officeDocument/2006/relationships/image" Target="../media/image517.wmf"/></Relationships>
</file>

<file path=ppt/drawings/_rels/vmlDrawing74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5.wmf"/><Relationship Id="rId3" Type="http://schemas.openxmlformats.org/officeDocument/2006/relationships/image" Target="../media/image520.wmf"/><Relationship Id="rId7" Type="http://schemas.openxmlformats.org/officeDocument/2006/relationships/image" Target="../media/image524.wmf"/><Relationship Id="rId12" Type="http://schemas.openxmlformats.org/officeDocument/2006/relationships/image" Target="../media/image529.wmf"/><Relationship Id="rId2" Type="http://schemas.openxmlformats.org/officeDocument/2006/relationships/image" Target="../media/image519.wmf"/><Relationship Id="rId1" Type="http://schemas.openxmlformats.org/officeDocument/2006/relationships/image" Target="../media/image518.wmf"/><Relationship Id="rId6" Type="http://schemas.openxmlformats.org/officeDocument/2006/relationships/image" Target="../media/image523.wmf"/><Relationship Id="rId11" Type="http://schemas.openxmlformats.org/officeDocument/2006/relationships/image" Target="../media/image528.wmf"/><Relationship Id="rId5" Type="http://schemas.openxmlformats.org/officeDocument/2006/relationships/image" Target="../media/image522.wmf"/><Relationship Id="rId10" Type="http://schemas.openxmlformats.org/officeDocument/2006/relationships/image" Target="../media/image527.wmf"/><Relationship Id="rId4" Type="http://schemas.openxmlformats.org/officeDocument/2006/relationships/image" Target="../media/image521.wmf"/><Relationship Id="rId9" Type="http://schemas.openxmlformats.org/officeDocument/2006/relationships/image" Target="../media/image526.wmf"/></Relationships>
</file>

<file path=ppt/drawings/_rels/vmlDrawing75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7.wmf"/><Relationship Id="rId3" Type="http://schemas.openxmlformats.org/officeDocument/2006/relationships/image" Target="../media/image532.wmf"/><Relationship Id="rId7" Type="http://schemas.openxmlformats.org/officeDocument/2006/relationships/image" Target="../media/image536.wmf"/><Relationship Id="rId2" Type="http://schemas.openxmlformats.org/officeDocument/2006/relationships/image" Target="../media/image531.wmf"/><Relationship Id="rId1" Type="http://schemas.openxmlformats.org/officeDocument/2006/relationships/image" Target="../media/image530.wmf"/><Relationship Id="rId6" Type="http://schemas.openxmlformats.org/officeDocument/2006/relationships/image" Target="../media/image535.wmf"/><Relationship Id="rId5" Type="http://schemas.openxmlformats.org/officeDocument/2006/relationships/image" Target="../media/image534.wmf"/><Relationship Id="rId10" Type="http://schemas.openxmlformats.org/officeDocument/2006/relationships/image" Target="../media/image539.wmf"/><Relationship Id="rId4" Type="http://schemas.openxmlformats.org/officeDocument/2006/relationships/image" Target="../media/image533.wmf"/><Relationship Id="rId9" Type="http://schemas.openxmlformats.org/officeDocument/2006/relationships/image" Target="../media/image538.wmf"/></Relationships>
</file>

<file path=ppt/drawings/_rels/vmlDrawing7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2.wmf"/><Relationship Id="rId2" Type="http://schemas.openxmlformats.org/officeDocument/2006/relationships/image" Target="../media/image541.wmf"/><Relationship Id="rId1" Type="http://schemas.openxmlformats.org/officeDocument/2006/relationships/image" Target="../media/image540.wmf"/><Relationship Id="rId5" Type="http://schemas.openxmlformats.org/officeDocument/2006/relationships/image" Target="../media/image544.wmf"/><Relationship Id="rId4" Type="http://schemas.openxmlformats.org/officeDocument/2006/relationships/image" Target="../media/image543.wmf"/></Relationships>
</file>

<file path=ppt/drawings/_rels/vmlDrawing7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7.wmf"/><Relationship Id="rId2" Type="http://schemas.openxmlformats.org/officeDocument/2006/relationships/image" Target="../media/image546.wmf"/><Relationship Id="rId1" Type="http://schemas.openxmlformats.org/officeDocument/2006/relationships/image" Target="../media/image545.wmf"/><Relationship Id="rId4" Type="http://schemas.openxmlformats.org/officeDocument/2006/relationships/image" Target="../media/image548.wmf"/></Relationships>
</file>

<file path=ppt/drawings/_rels/vmlDrawing7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56.wmf"/><Relationship Id="rId3" Type="http://schemas.openxmlformats.org/officeDocument/2006/relationships/image" Target="../media/image551.wmf"/><Relationship Id="rId7" Type="http://schemas.openxmlformats.org/officeDocument/2006/relationships/image" Target="../media/image555.wmf"/><Relationship Id="rId2" Type="http://schemas.openxmlformats.org/officeDocument/2006/relationships/image" Target="../media/image550.wmf"/><Relationship Id="rId1" Type="http://schemas.openxmlformats.org/officeDocument/2006/relationships/image" Target="../media/image549.wmf"/><Relationship Id="rId6" Type="http://schemas.openxmlformats.org/officeDocument/2006/relationships/image" Target="../media/image554.wmf"/><Relationship Id="rId11" Type="http://schemas.openxmlformats.org/officeDocument/2006/relationships/image" Target="../media/image559.wmf"/><Relationship Id="rId5" Type="http://schemas.openxmlformats.org/officeDocument/2006/relationships/image" Target="../media/image553.wmf"/><Relationship Id="rId10" Type="http://schemas.openxmlformats.org/officeDocument/2006/relationships/image" Target="../media/image558.wmf"/><Relationship Id="rId4" Type="http://schemas.openxmlformats.org/officeDocument/2006/relationships/image" Target="../media/image552.wmf"/><Relationship Id="rId9" Type="http://schemas.openxmlformats.org/officeDocument/2006/relationships/image" Target="../media/image557.wmf"/></Relationships>
</file>

<file path=ppt/drawings/_rels/vmlDrawing7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2.wmf"/><Relationship Id="rId2" Type="http://schemas.openxmlformats.org/officeDocument/2006/relationships/image" Target="../media/image561.wmf"/><Relationship Id="rId1" Type="http://schemas.openxmlformats.org/officeDocument/2006/relationships/image" Target="../media/image560.wmf"/><Relationship Id="rId5" Type="http://schemas.openxmlformats.org/officeDocument/2006/relationships/image" Target="../media/image564.wmf"/><Relationship Id="rId4" Type="http://schemas.openxmlformats.org/officeDocument/2006/relationships/image" Target="../media/image56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1E3A2-728F-40E9-8F22-BD5E4472FDB3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0A504-6157-4133-B8E4-78C35322203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27701-9A21-4132-B2A0-632A4825806F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4C272-4E4C-4A26-8BF6-0ECF409C0D9C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0A245-E7AD-4612-86C1-FB1D0F08A4CD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972B1-EBC7-4261-81E8-ED1F614B8B36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BDCC5-1AAA-4F9B-88E5-769E2D13EE52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0DD9-2B71-41CA-8CAE-228100802CBF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A2248-41F3-4910-8BA5-B60120DC8474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E2D7-D8BB-4571-866D-6A6C315B8553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20254-7D72-441E-BB41-A4BBFCBCCA11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0811C-174F-4594-BD08-26BEEFB9FE6E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0022-C0ED-4E24-B197-09880B25788D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7C6D0-F662-49F8-93CF-80577AAABEC9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1F399-78D8-476B-8A26-6D3FC76B847C}" type="datetime1">
              <a:rPr lang="ru-RU" smtClean="0"/>
              <a:pPr>
                <a:defRPr/>
              </a:pPr>
              <a:t>16.09.2024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F79CBF-0DBD-4E44-93AF-ADDB5545FC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37049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58ABA-13E6-44BB-AC83-7380B4E273D8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0.png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oleObject" Target="../embeddings/oleObject20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3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22.bin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6.bin"/><Relationship Id="rId14" Type="http://schemas.openxmlformats.org/officeDocument/2006/relationships/oleObject" Target="../embeddings/oleObject2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29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oleObject" Target="../embeddings/oleObject40.bin"/><Relationship Id="rId18" Type="http://schemas.openxmlformats.org/officeDocument/2006/relationships/oleObject" Target="../embeddings/oleObject45.bin"/><Relationship Id="rId3" Type="http://schemas.openxmlformats.org/officeDocument/2006/relationships/oleObject" Target="../embeddings/oleObject30.bin"/><Relationship Id="rId21" Type="http://schemas.openxmlformats.org/officeDocument/2006/relationships/oleObject" Target="../embeddings/oleObject48.bin"/><Relationship Id="rId7" Type="http://schemas.openxmlformats.org/officeDocument/2006/relationships/oleObject" Target="../embeddings/oleObject34.bin"/><Relationship Id="rId12" Type="http://schemas.openxmlformats.org/officeDocument/2006/relationships/oleObject" Target="../embeddings/oleObject39.bin"/><Relationship Id="rId1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3.bin"/><Relationship Id="rId20" Type="http://schemas.openxmlformats.org/officeDocument/2006/relationships/oleObject" Target="../embeddings/oleObject47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3.bin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2.bin"/><Relationship Id="rId15" Type="http://schemas.openxmlformats.org/officeDocument/2006/relationships/oleObject" Target="../embeddings/oleObject42.bin"/><Relationship Id="rId10" Type="http://schemas.openxmlformats.org/officeDocument/2006/relationships/oleObject" Target="../embeddings/oleObject37.bin"/><Relationship Id="rId19" Type="http://schemas.openxmlformats.org/officeDocument/2006/relationships/oleObject" Target="../embeddings/oleObject46.bin"/><Relationship Id="rId4" Type="http://schemas.openxmlformats.org/officeDocument/2006/relationships/oleObject" Target="../embeddings/oleObject31.bin"/><Relationship Id="rId9" Type="http://schemas.openxmlformats.org/officeDocument/2006/relationships/oleObject" Target="../embeddings/oleObject36.bin"/><Relationship Id="rId14" Type="http://schemas.openxmlformats.org/officeDocument/2006/relationships/oleObject" Target="../embeddings/oleObject4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13" Type="http://schemas.openxmlformats.org/officeDocument/2006/relationships/oleObject" Target="../embeddings/oleObject66.bin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60.bin"/><Relationship Id="rId12" Type="http://schemas.openxmlformats.org/officeDocument/2006/relationships/oleObject" Target="../embeddings/oleObject65.bin"/><Relationship Id="rId17" Type="http://schemas.openxmlformats.org/officeDocument/2006/relationships/oleObject" Target="../embeddings/oleObject70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9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59.bin"/><Relationship Id="rId11" Type="http://schemas.openxmlformats.org/officeDocument/2006/relationships/oleObject" Target="../embeddings/oleObject64.bin"/><Relationship Id="rId5" Type="http://schemas.openxmlformats.org/officeDocument/2006/relationships/oleObject" Target="../embeddings/oleObject58.bin"/><Relationship Id="rId15" Type="http://schemas.openxmlformats.org/officeDocument/2006/relationships/oleObject" Target="../embeddings/oleObject68.bin"/><Relationship Id="rId10" Type="http://schemas.openxmlformats.org/officeDocument/2006/relationships/oleObject" Target="../embeddings/oleObject63.bin"/><Relationship Id="rId4" Type="http://schemas.openxmlformats.org/officeDocument/2006/relationships/oleObject" Target="../embeddings/oleObject57.bin"/><Relationship Id="rId9" Type="http://schemas.openxmlformats.org/officeDocument/2006/relationships/oleObject" Target="../embeddings/oleObject62.bin"/><Relationship Id="rId14" Type="http://schemas.openxmlformats.org/officeDocument/2006/relationships/oleObject" Target="../embeddings/oleObject67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5.bin"/><Relationship Id="rId12" Type="http://schemas.openxmlformats.org/officeDocument/2006/relationships/oleObject" Target="../embeddings/oleObject8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74.bin"/><Relationship Id="rId11" Type="http://schemas.openxmlformats.org/officeDocument/2006/relationships/oleObject" Target="../embeddings/oleObject79.bin"/><Relationship Id="rId5" Type="http://schemas.openxmlformats.org/officeDocument/2006/relationships/oleObject" Target="../embeddings/oleObject73.bin"/><Relationship Id="rId10" Type="http://schemas.openxmlformats.org/officeDocument/2006/relationships/oleObject" Target="../embeddings/oleObject78.bin"/><Relationship Id="rId4" Type="http://schemas.openxmlformats.org/officeDocument/2006/relationships/oleObject" Target="../embeddings/oleObject72.bin"/><Relationship Id="rId9" Type="http://schemas.openxmlformats.org/officeDocument/2006/relationships/oleObject" Target="../embeddings/oleObject77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search/?text=%D0%BF%D0%B0%D1%80%D0%B8%D0%B6&amp;lr=215&amp;clid=9582&amp;noreask=1&amp;ento=0oCgdydXc2MjE0GAJCENC00LDQu9Cw0LzQsdC10YAgRJPT" TargetMode="External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F%D1%80%D0%B8%D0%BD%D1%86%D0%B8%D0%BF_%D0%93%D0%B5%D1%80%D0%BC%D0%B0%D0%BD%D0%B0_%E2%80%94_%D0%AD%D0%B9%D0%BB%D0%B5%D1%80%D0%B0" TargetMode="External"/><Relationship Id="rId3" Type="http://schemas.openxmlformats.org/officeDocument/2006/relationships/hyperlink" Target="https://ru.wikipedia.org/wiki/%D0%A1%D0%B8%D0%BB%D0%B0" TargetMode="External"/><Relationship Id="rId7" Type="http://schemas.openxmlformats.org/officeDocument/2006/relationships/hyperlink" Target="https://ru.wikipedia.org/wiki/%D0%9A%D0%B8%D0%BD%D0%B5%D1%82%D0%BE%D1%81%D1%82%D0%B0%D1%82%D0%B8%D0%BA%D0%B0" TargetMode="External"/><Relationship Id="rId2" Type="http://schemas.openxmlformats.org/officeDocument/2006/relationships/hyperlink" Target="https://ru.wikipedia.org/wiki/%D0%94%D0%B8%D0%BD%D0%B0%D0%BC%D0%B8%D0%BA%D0%B0_(%D1%84%D0%B8%D0%B7%D0%B8%D0%BA%D0%B0)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1743" TargetMode="External"/><Relationship Id="rId5" Type="http://schemas.openxmlformats.org/officeDocument/2006/relationships/hyperlink" Target="https://ru.wikipedia.org/wiki/%D0%94%E2%80%99%D0%90%D0%BB%D0%B0%D0%BC%D0%B1%D0%B5%D1%80,_%D0%96%D0%B0%D0%BD_%D0%9B%D0%B5%D1%80%D0%BE%D0%BD" TargetMode="External"/><Relationship Id="rId4" Type="http://schemas.openxmlformats.org/officeDocument/2006/relationships/hyperlink" Target="https://ru.wikipedia.org/wiki/%D0%A1%D0%B8%D0%BB%D1%8B_%D0%B8%D0%BD%D0%B5%D1%80%D1%86%D0%B8%D0%B8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6.bin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84.bin"/><Relationship Id="rId11" Type="http://schemas.openxmlformats.org/officeDocument/2006/relationships/oleObject" Target="../embeddings/oleObject89.bin"/><Relationship Id="rId5" Type="http://schemas.openxmlformats.org/officeDocument/2006/relationships/oleObject" Target="../embeddings/oleObject83.bin"/><Relationship Id="rId10" Type="http://schemas.openxmlformats.org/officeDocument/2006/relationships/oleObject" Target="../embeddings/oleObject88.bin"/><Relationship Id="rId4" Type="http://schemas.openxmlformats.org/officeDocument/2006/relationships/oleObject" Target="../embeddings/oleObject82.bin"/><Relationship Id="rId9" Type="http://schemas.openxmlformats.org/officeDocument/2006/relationships/oleObject" Target="../embeddings/oleObject87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5.bin"/><Relationship Id="rId3" Type="http://schemas.openxmlformats.org/officeDocument/2006/relationships/oleObject" Target="../embeddings/oleObject90.bin"/><Relationship Id="rId7" Type="http://schemas.openxmlformats.org/officeDocument/2006/relationships/oleObject" Target="../embeddings/oleObject9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93.bin"/><Relationship Id="rId11" Type="http://schemas.openxmlformats.org/officeDocument/2006/relationships/oleObject" Target="../embeddings/oleObject98.bin"/><Relationship Id="rId5" Type="http://schemas.openxmlformats.org/officeDocument/2006/relationships/oleObject" Target="../embeddings/oleObject92.bin"/><Relationship Id="rId10" Type="http://schemas.openxmlformats.org/officeDocument/2006/relationships/oleObject" Target="../embeddings/oleObject97.bin"/><Relationship Id="rId4" Type="http://schemas.openxmlformats.org/officeDocument/2006/relationships/oleObject" Target="../embeddings/oleObject91.bin"/><Relationship Id="rId9" Type="http://schemas.openxmlformats.org/officeDocument/2006/relationships/oleObject" Target="../embeddings/oleObject96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search/?clid=9582&amp;text=%D0%92%D0%B0%D0%B9%D0%BB%D1%8C-%D0%B4%D0%B5%D1%80-%D0%A8%D1%82%D0%B0%D0%B4%D1%82&amp;lr=215&amp;noreask=1&amp;ento=0oCglydXc1NjkxODIYAkIZ0LrQtdC_0LvQtdGAINC40L7Qs9Cw0L3QvRsPyIA" TargetMode="External"/><Relationship Id="rId7" Type="http://schemas.openxmlformats.org/officeDocument/2006/relationships/hyperlink" Target="https://yandex.ru/search/?text=%D0%9B%D0%BE%D0%BD%D0%B4%D0%BE%D0%BD&amp;lr=215&amp;clid=9582&amp;noreask=1&amp;ento=0oCgVydXc4OBgCQhfQvdGM0Y7RgtC-0L0g0LjRgdCw0LDQuvBI6XA" TargetMode="External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andex.ru/search/?text=%D0%A3%D1%81%D0%B0%D0%B4%D1%8C%D0%B1%D0%B0%20%D0%92%D1%83%D0%BB%D1%81%D1%82%D0%BE%D1%80%D0%BF&amp;lr=215&amp;clid=9582&amp;noreask=1&amp;ento=0oCgpydXc3MTYyOTM4GAJCF9C90YzRjtGC0L7QvSDQuNGB0LDQsNC6wcgvoQ" TargetMode="External"/><Relationship Id="rId5" Type="http://schemas.openxmlformats.org/officeDocument/2006/relationships/image" Target="../media/image97.jpeg"/><Relationship Id="rId4" Type="http://schemas.openxmlformats.org/officeDocument/2006/relationships/hyperlink" Target="https://yandex.ru/search/?clid=9582&amp;text=%D0%A0%D0%B5%D0%B3%D0%B5%D0%BD%D1%81%D0%B1%D1%83%D1%80%D0%B3&amp;lr=215&amp;noreask=1&amp;ento=0oCglydXcxODM0MTYYAkIZ0LrQtdC_0LvQtdGAINC40L7Qs9Cw0L3QvS5yL_U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4.bin"/><Relationship Id="rId3" Type="http://schemas.openxmlformats.org/officeDocument/2006/relationships/oleObject" Target="../embeddings/oleObject99.bin"/><Relationship Id="rId7" Type="http://schemas.openxmlformats.org/officeDocument/2006/relationships/oleObject" Target="../embeddings/oleObject10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02.bin"/><Relationship Id="rId5" Type="http://schemas.openxmlformats.org/officeDocument/2006/relationships/oleObject" Target="../embeddings/oleObject101.bin"/><Relationship Id="rId4" Type="http://schemas.openxmlformats.org/officeDocument/2006/relationships/oleObject" Target="../embeddings/oleObject100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0.bin"/><Relationship Id="rId3" Type="http://schemas.openxmlformats.org/officeDocument/2006/relationships/oleObject" Target="../embeddings/oleObject105.bin"/><Relationship Id="rId7" Type="http://schemas.openxmlformats.org/officeDocument/2006/relationships/oleObject" Target="../embeddings/oleObject109.bin"/><Relationship Id="rId12" Type="http://schemas.openxmlformats.org/officeDocument/2006/relationships/oleObject" Target="../embeddings/oleObject1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08.bin"/><Relationship Id="rId11" Type="http://schemas.openxmlformats.org/officeDocument/2006/relationships/oleObject" Target="../embeddings/oleObject113.bin"/><Relationship Id="rId5" Type="http://schemas.openxmlformats.org/officeDocument/2006/relationships/oleObject" Target="../embeddings/oleObject107.bin"/><Relationship Id="rId10" Type="http://schemas.openxmlformats.org/officeDocument/2006/relationships/oleObject" Target="../embeddings/oleObject112.bin"/><Relationship Id="rId4" Type="http://schemas.openxmlformats.org/officeDocument/2006/relationships/oleObject" Target="../embeddings/oleObject106.bin"/><Relationship Id="rId9" Type="http://schemas.openxmlformats.org/officeDocument/2006/relationships/oleObject" Target="../embeddings/oleObject111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16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2.bin"/><Relationship Id="rId13" Type="http://schemas.openxmlformats.org/officeDocument/2006/relationships/oleObject" Target="../embeddings/oleObject127.bin"/><Relationship Id="rId3" Type="http://schemas.openxmlformats.org/officeDocument/2006/relationships/oleObject" Target="../embeddings/oleObject117.bin"/><Relationship Id="rId7" Type="http://schemas.openxmlformats.org/officeDocument/2006/relationships/oleObject" Target="../embeddings/oleObject121.bin"/><Relationship Id="rId12" Type="http://schemas.openxmlformats.org/officeDocument/2006/relationships/oleObject" Target="../embeddings/oleObject1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20.bin"/><Relationship Id="rId11" Type="http://schemas.openxmlformats.org/officeDocument/2006/relationships/oleObject" Target="../embeddings/oleObject125.bin"/><Relationship Id="rId5" Type="http://schemas.openxmlformats.org/officeDocument/2006/relationships/oleObject" Target="../embeddings/oleObject119.bin"/><Relationship Id="rId10" Type="http://schemas.openxmlformats.org/officeDocument/2006/relationships/oleObject" Target="../embeddings/oleObject124.bin"/><Relationship Id="rId4" Type="http://schemas.openxmlformats.org/officeDocument/2006/relationships/oleObject" Target="../embeddings/oleObject118.bin"/><Relationship Id="rId9" Type="http://schemas.openxmlformats.org/officeDocument/2006/relationships/oleObject" Target="../embeddings/oleObject123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31.bin"/><Relationship Id="rId5" Type="http://schemas.openxmlformats.org/officeDocument/2006/relationships/oleObject" Target="../embeddings/oleObject130.bin"/><Relationship Id="rId4" Type="http://schemas.openxmlformats.org/officeDocument/2006/relationships/oleObject" Target="../embeddings/oleObject129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7.bin"/><Relationship Id="rId13" Type="http://schemas.openxmlformats.org/officeDocument/2006/relationships/oleObject" Target="../embeddings/oleObject142.bin"/><Relationship Id="rId3" Type="http://schemas.openxmlformats.org/officeDocument/2006/relationships/oleObject" Target="../embeddings/oleObject132.bin"/><Relationship Id="rId7" Type="http://schemas.openxmlformats.org/officeDocument/2006/relationships/oleObject" Target="../embeddings/oleObject136.bin"/><Relationship Id="rId12" Type="http://schemas.openxmlformats.org/officeDocument/2006/relationships/oleObject" Target="../embeddings/oleObject141.bin"/><Relationship Id="rId17" Type="http://schemas.openxmlformats.org/officeDocument/2006/relationships/oleObject" Target="../embeddings/oleObject146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45.bin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35.bin"/><Relationship Id="rId11" Type="http://schemas.openxmlformats.org/officeDocument/2006/relationships/oleObject" Target="../embeddings/oleObject140.bin"/><Relationship Id="rId5" Type="http://schemas.openxmlformats.org/officeDocument/2006/relationships/oleObject" Target="../embeddings/oleObject134.bin"/><Relationship Id="rId15" Type="http://schemas.openxmlformats.org/officeDocument/2006/relationships/oleObject" Target="../embeddings/oleObject144.bin"/><Relationship Id="rId10" Type="http://schemas.openxmlformats.org/officeDocument/2006/relationships/oleObject" Target="../embeddings/oleObject139.bin"/><Relationship Id="rId4" Type="http://schemas.openxmlformats.org/officeDocument/2006/relationships/oleObject" Target="../embeddings/oleObject133.bin"/><Relationship Id="rId9" Type="http://schemas.openxmlformats.org/officeDocument/2006/relationships/oleObject" Target="../embeddings/oleObject138.bin"/><Relationship Id="rId14" Type="http://schemas.openxmlformats.org/officeDocument/2006/relationships/oleObject" Target="../embeddings/oleObject143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50.bin"/><Relationship Id="rId5" Type="http://schemas.openxmlformats.org/officeDocument/2006/relationships/oleObject" Target="../embeddings/oleObject149.bin"/><Relationship Id="rId4" Type="http://schemas.openxmlformats.org/officeDocument/2006/relationships/oleObject" Target="../embeddings/oleObject148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6.bin"/><Relationship Id="rId3" Type="http://schemas.openxmlformats.org/officeDocument/2006/relationships/oleObject" Target="../embeddings/oleObject151.bin"/><Relationship Id="rId7" Type="http://schemas.openxmlformats.org/officeDocument/2006/relationships/oleObject" Target="../embeddings/oleObject1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54.bin"/><Relationship Id="rId5" Type="http://schemas.openxmlformats.org/officeDocument/2006/relationships/oleObject" Target="../embeddings/oleObject153.bin"/><Relationship Id="rId10" Type="http://schemas.openxmlformats.org/officeDocument/2006/relationships/oleObject" Target="../embeddings/oleObject158.bin"/><Relationship Id="rId4" Type="http://schemas.openxmlformats.org/officeDocument/2006/relationships/oleObject" Target="../embeddings/oleObject152.bin"/><Relationship Id="rId9" Type="http://schemas.openxmlformats.org/officeDocument/2006/relationships/oleObject" Target="../embeddings/oleObject157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4.bin"/><Relationship Id="rId3" Type="http://schemas.openxmlformats.org/officeDocument/2006/relationships/oleObject" Target="../embeddings/oleObject159.bin"/><Relationship Id="rId7" Type="http://schemas.openxmlformats.org/officeDocument/2006/relationships/oleObject" Target="../embeddings/oleObject16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62.bin"/><Relationship Id="rId5" Type="http://schemas.openxmlformats.org/officeDocument/2006/relationships/oleObject" Target="../embeddings/oleObject161.bin"/><Relationship Id="rId4" Type="http://schemas.openxmlformats.org/officeDocument/2006/relationships/oleObject" Target="../embeddings/oleObject160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0.bin"/><Relationship Id="rId13" Type="http://schemas.openxmlformats.org/officeDocument/2006/relationships/oleObject" Target="../embeddings/oleObject175.bin"/><Relationship Id="rId18" Type="http://schemas.openxmlformats.org/officeDocument/2006/relationships/oleObject" Target="../embeddings/oleObject180.bin"/><Relationship Id="rId3" Type="http://schemas.openxmlformats.org/officeDocument/2006/relationships/oleObject" Target="../embeddings/oleObject165.bin"/><Relationship Id="rId7" Type="http://schemas.openxmlformats.org/officeDocument/2006/relationships/oleObject" Target="../embeddings/oleObject169.bin"/><Relationship Id="rId12" Type="http://schemas.openxmlformats.org/officeDocument/2006/relationships/oleObject" Target="../embeddings/oleObject174.bin"/><Relationship Id="rId17" Type="http://schemas.openxmlformats.org/officeDocument/2006/relationships/oleObject" Target="../embeddings/oleObject179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78.bin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168.bin"/><Relationship Id="rId11" Type="http://schemas.openxmlformats.org/officeDocument/2006/relationships/oleObject" Target="../embeddings/oleObject173.bin"/><Relationship Id="rId5" Type="http://schemas.openxmlformats.org/officeDocument/2006/relationships/oleObject" Target="../embeddings/oleObject167.bin"/><Relationship Id="rId15" Type="http://schemas.openxmlformats.org/officeDocument/2006/relationships/oleObject" Target="../embeddings/oleObject177.bin"/><Relationship Id="rId10" Type="http://schemas.openxmlformats.org/officeDocument/2006/relationships/oleObject" Target="../embeddings/oleObject172.bin"/><Relationship Id="rId19" Type="http://schemas.openxmlformats.org/officeDocument/2006/relationships/oleObject" Target="../embeddings/oleObject181.bin"/><Relationship Id="rId4" Type="http://schemas.openxmlformats.org/officeDocument/2006/relationships/oleObject" Target="../embeddings/oleObject166.bin"/><Relationship Id="rId9" Type="http://schemas.openxmlformats.org/officeDocument/2006/relationships/oleObject" Target="../embeddings/oleObject171.bin"/><Relationship Id="rId14" Type="http://schemas.openxmlformats.org/officeDocument/2006/relationships/oleObject" Target="../embeddings/oleObject176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7.bin"/><Relationship Id="rId13" Type="http://schemas.openxmlformats.org/officeDocument/2006/relationships/oleObject" Target="../embeddings/oleObject192.bin"/><Relationship Id="rId3" Type="http://schemas.openxmlformats.org/officeDocument/2006/relationships/oleObject" Target="../embeddings/oleObject182.bin"/><Relationship Id="rId7" Type="http://schemas.openxmlformats.org/officeDocument/2006/relationships/oleObject" Target="../embeddings/oleObject186.bin"/><Relationship Id="rId12" Type="http://schemas.openxmlformats.org/officeDocument/2006/relationships/oleObject" Target="../embeddings/oleObject191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95.bin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185.bin"/><Relationship Id="rId11" Type="http://schemas.openxmlformats.org/officeDocument/2006/relationships/oleObject" Target="../embeddings/oleObject190.bin"/><Relationship Id="rId5" Type="http://schemas.openxmlformats.org/officeDocument/2006/relationships/oleObject" Target="../embeddings/oleObject184.bin"/><Relationship Id="rId15" Type="http://schemas.openxmlformats.org/officeDocument/2006/relationships/oleObject" Target="../embeddings/oleObject194.bin"/><Relationship Id="rId10" Type="http://schemas.openxmlformats.org/officeDocument/2006/relationships/oleObject" Target="../embeddings/oleObject189.bin"/><Relationship Id="rId4" Type="http://schemas.openxmlformats.org/officeDocument/2006/relationships/oleObject" Target="../embeddings/oleObject183.bin"/><Relationship Id="rId9" Type="http://schemas.openxmlformats.org/officeDocument/2006/relationships/oleObject" Target="../embeddings/oleObject188.bin"/><Relationship Id="rId14" Type="http://schemas.openxmlformats.org/officeDocument/2006/relationships/oleObject" Target="../embeddings/oleObject193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1.bin"/><Relationship Id="rId13" Type="http://schemas.openxmlformats.org/officeDocument/2006/relationships/oleObject" Target="../embeddings/oleObject206.bin"/><Relationship Id="rId18" Type="http://schemas.openxmlformats.org/officeDocument/2006/relationships/oleObject" Target="../embeddings/oleObject211.bin"/><Relationship Id="rId3" Type="http://schemas.openxmlformats.org/officeDocument/2006/relationships/oleObject" Target="../embeddings/oleObject196.bin"/><Relationship Id="rId21" Type="http://schemas.openxmlformats.org/officeDocument/2006/relationships/oleObject" Target="../embeddings/oleObject214.bin"/><Relationship Id="rId7" Type="http://schemas.openxmlformats.org/officeDocument/2006/relationships/oleObject" Target="../embeddings/oleObject200.bin"/><Relationship Id="rId12" Type="http://schemas.openxmlformats.org/officeDocument/2006/relationships/oleObject" Target="../embeddings/oleObject205.bin"/><Relationship Id="rId17" Type="http://schemas.openxmlformats.org/officeDocument/2006/relationships/oleObject" Target="../embeddings/oleObject210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09.bin"/><Relationship Id="rId20" Type="http://schemas.openxmlformats.org/officeDocument/2006/relationships/oleObject" Target="../embeddings/oleObject213.bin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199.bin"/><Relationship Id="rId11" Type="http://schemas.openxmlformats.org/officeDocument/2006/relationships/oleObject" Target="../embeddings/oleObject204.bin"/><Relationship Id="rId5" Type="http://schemas.openxmlformats.org/officeDocument/2006/relationships/oleObject" Target="../embeddings/oleObject198.bin"/><Relationship Id="rId15" Type="http://schemas.openxmlformats.org/officeDocument/2006/relationships/oleObject" Target="../embeddings/oleObject208.bin"/><Relationship Id="rId23" Type="http://schemas.openxmlformats.org/officeDocument/2006/relationships/oleObject" Target="../embeddings/oleObject216.bin"/><Relationship Id="rId10" Type="http://schemas.openxmlformats.org/officeDocument/2006/relationships/oleObject" Target="../embeddings/oleObject203.bin"/><Relationship Id="rId19" Type="http://schemas.openxmlformats.org/officeDocument/2006/relationships/oleObject" Target="../embeddings/oleObject212.bin"/><Relationship Id="rId4" Type="http://schemas.openxmlformats.org/officeDocument/2006/relationships/oleObject" Target="../embeddings/oleObject197.bin"/><Relationship Id="rId9" Type="http://schemas.openxmlformats.org/officeDocument/2006/relationships/oleObject" Target="../embeddings/oleObject202.bin"/><Relationship Id="rId14" Type="http://schemas.openxmlformats.org/officeDocument/2006/relationships/oleObject" Target="../embeddings/oleObject207.bin"/><Relationship Id="rId22" Type="http://schemas.openxmlformats.org/officeDocument/2006/relationships/oleObject" Target="../embeddings/oleObject215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2.bin"/><Relationship Id="rId13" Type="http://schemas.openxmlformats.org/officeDocument/2006/relationships/oleObject" Target="../embeddings/oleObject227.bin"/><Relationship Id="rId18" Type="http://schemas.openxmlformats.org/officeDocument/2006/relationships/oleObject" Target="../embeddings/oleObject232.bin"/><Relationship Id="rId3" Type="http://schemas.openxmlformats.org/officeDocument/2006/relationships/oleObject" Target="../embeddings/oleObject217.bin"/><Relationship Id="rId21" Type="http://schemas.openxmlformats.org/officeDocument/2006/relationships/oleObject" Target="../embeddings/oleObject235.bin"/><Relationship Id="rId7" Type="http://schemas.openxmlformats.org/officeDocument/2006/relationships/oleObject" Target="../embeddings/oleObject221.bin"/><Relationship Id="rId12" Type="http://schemas.openxmlformats.org/officeDocument/2006/relationships/oleObject" Target="../embeddings/oleObject226.bin"/><Relationship Id="rId17" Type="http://schemas.openxmlformats.org/officeDocument/2006/relationships/oleObject" Target="../embeddings/oleObject231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30.bin"/><Relationship Id="rId20" Type="http://schemas.openxmlformats.org/officeDocument/2006/relationships/oleObject" Target="../embeddings/oleObject234.bin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220.bin"/><Relationship Id="rId11" Type="http://schemas.openxmlformats.org/officeDocument/2006/relationships/oleObject" Target="../embeddings/oleObject225.bin"/><Relationship Id="rId24" Type="http://schemas.openxmlformats.org/officeDocument/2006/relationships/oleObject" Target="../embeddings/oleObject238.bin"/><Relationship Id="rId5" Type="http://schemas.openxmlformats.org/officeDocument/2006/relationships/oleObject" Target="../embeddings/oleObject219.bin"/><Relationship Id="rId15" Type="http://schemas.openxmlformats.org/officeDocument/2006/relationships/oleObject" Target="../embeddings/oleObject229.bin"/><Relationship Id="rId23" Type="http://schemas.openxmlformats.org/officeDocument/2006/relationships/oleObject" Target="../embeddings/oleObject237.bin"/><Relationship Id="rId10" Type="http://schemas.openxmlformats.org/officeDocument/2006/relationships/oleObject" Target="../embeddings/oleObject224.bin"/><Relationship Id="rId19" Type="http://schemas.openxmlformats.org/officeDocument/2006/relationships/oleObject" Target="../embeddings/oleObject233.bin"/><Relationship Id="rId4" Type="http://schemas.openxmlformats.org/officeDocument/2006/relationships/oleObject" Target="../embeddings/oleObject218.bin"/><Relationship Id="rId9" Type="http://schemas.openxmlformats.org/officeDocument/2006/relationships/oleObject" Target="../embeddings/oleObject223.bin"/><Relationship Id="rId14" Type="http://schemas.openxmlformats.org/officeDocument/2006/relationships/oleObject" Target="../embeddings/oleObject228.bin"/><Relationship Id="rId22" Type="http://schemas.openxmlformats.org/officeDocument/2006/relationships/oleObject" Target="../embeddings/oleObject236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4.bin"/><Relationship Id="rId13" Type="http://schemas.openxmlformats.org/officeDocument/2006/relationships/oleObject" Target="../embeddings/oleObject249.bin"/><Relationship Id="rId3" Type="http://schemas.openxmlformats.org/officeDocument/2006/relationships/oleObject" Target="../embeddings/oleObject239.bin"/><Relationship Id="rId7" Type="http://schemas.openxmlformats.org/officeDocument/2006/relationships/oleObject" Target="../embeddings/oleObject243.bin"/><Relationship Id="rId12" Type="http://schemas.openxmlformats.org/officeDocument/2006/relationships/oleObject" Target="../embeddings/oleObject24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242.bin"/><Relationship Id="rId11" Type="http://schemas.openxmlformats.org/officeDocument/2006/relationships/oleObject" Target="../embeddings/oleObject247.bin"/><Relationship Id="rId5" Type="http://schemas.openxmlformats.org/officeDocument/2006/relationships/oleObject" Target="../embeddings/oleObject241.bin"/><Relationship Id="rId10" Type="http://schemas.openxmlformats.org/officeDocument/2006/relationships/oleObject" Target="../embeddings/oleObject246.bin"/><Relationship Id="rId4" Type="http://schemas.openxmlformats.org/officeDocument/2006/relationships/oleObject" Target="../embeddings/oleObject240.bin"/><Relationship Id="rId9" Type="http://schemas.openxmlformats.org/officeDocument/2006/relationships/oleObject" Target="../embeddings/oleObject245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5.bin"/><Relationship Id="rId13" Type="http://schemas.openxmlformats.org/officeDocument/2006/relationships/oleObject" Target="../embeddings/oleObject260.bin"/><Relationship Id="rId3" Type="http://schemas.openxmlformats.org/officeDocument/2006/relationships/oleObject" Target="../embeddings/oleObject250.bin"/><Relationship Id="rId7" Type="http://schemas.openxmlformats.org/officeDocument/2006/relationships/oleObject" Target="../embeddings/oleObject254.bin"/><Relationship Id="rId12" Type="http://schemas.openxmlformats.org/officeDocument/2006/relationships/oleObject" Target="../embeddings/oleObject2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253.bin"/><Relationship Id="rId11" Type="http://schemas.openxmlformats.org/officeDocument/2006/relationships/oleObject" Target="../embeddings/oleObject258.bin"/><Relationship Id="rId5" Type="http://schemas.openxmlformats.org/officeDocument/2006/relationships/oleObject" Target="../embeddings/oleObject252.bin"/><Relationship Id="rId10" Type="http://schemas.openxmlformats.org/officeDocument/2006/relationships/oleObject" Target="../embeddings/oleObject257.bin"/><Relationship Id="rId4" Type="http://schemas.openxmlformats.org/officeDocument/2006/relationships/oleObject" Target="../embeddings/oleObject251.bin"/><Relationship Id="rId9" Type="http://schemas.openxmlformats.org/officeDocument/2006/relationships/oleObject" Target="../embeddings/oleObject256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6.bin"/><Relationship Id="rId3" Type="http://schemas.openxmlformats.org/officeDocument/2006/relationships/oleObject" Target="../embeddings/oleObject261.bin"/><Relationship Id="rId7" Type="http://schemas.openxmlformats.org/officeDocument/2006/relationships/oleObject" Target="../embeddings/oleObject26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264.bin"/><Relationship Id="rId11" Type="http://schemas.openxmlformats.org/officeDocument/2006/relationships/oleObject" Target="../embeddings/oleObject269.bin"/><Relationship Id="rId5" Type="http://schemas.openxmlformats.org/officeDocument/2006/relationships/oleObject" Target="../embeddings/oleObject263.bin"/><Relationship Id="rId10" Type="http://schemas.openxmlformats.org/officeDocument/2006/relationships/oleObject" Target="../embeddings/oleObject268.bin"/><Relationship Id="rId4" Type="http://schemas.openxmlformats.org/officeDocument/2006/relationships/oleObject" Target="../embeddings/oleObject262.bin"/><Relationship Id="rId9" Type="http://schemas.openxmlformats.org/officeDocument/2006/relationships/oleObject" Target="../embeddings/oleObject267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5.bin"/><Relationship Id="rId3" Type="http://schemas.openxmlformats.org/officeDocument/2006/relationships/oleObject" Target="../embeddings/oleObject270.bin"/><Relationship Id="rId7" Type="http://schemas.openxmlformats.org/officeDocument/2006/relationships/oleObject" Target="../embeddings/oleObject2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273.bin"/><Relationship Id="rId5" Type="http://schemas.openxmlformats.org/officeDocument/2006/relationships/oleObject" Target="../embeddings/oleObject272.bin"/><Relationship Id="rId10" Type="http://schemas.openxmlformats.org/officeDocument/2006/relationships/oleObject" Target="../embeddings/oleObject277.bin"/><Relationship Id="rId4" Type="http://schemas.openxmlformats.org/officeDocument/2006/relationships/oleObject" Target="../embeddings/oleObject271.bin"/><Relationship Id="rId9" Type="http://schemas.openxmlformats.org/officeDocument/2006/relationships/oleObject" Target="../embeddings/oleObject276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2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280.bin"/><Relationship Id="rId11" Type="http://schemas.openxmlformats.org/officeDocument/2006/relationships/oleObject" Target="../embeddings/oleObject285.bin"/><Relationship Id="rId5" Type="http://schemas.openxmlformats.org/officeDocument/2006/relationships/oleObject" Target="../embeddings/oleObject279.bin"/><Relationship Id="rId10" Type="http://schemas.openxmlformats.org/officeDocument/2006/relationships/oleObject" Target="../embeddings/oleObject284.bin"/><Relationship Id="rId4" Type="http://schemas.openxmlformats.org/officeDocument/2006/relationships/oleObject" Target="../embeddings/oleObject278.bin"/><Relationship Id="rId9" Type="http://schemas.openxmlformats.org/officeDocument/2006/relationships/oleObject" Target="../embeddings/oleObject283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1.bin"/><Relationship Id="rId13" Type="http://schemas.openxmlformats.org/officeDocument/2006/relationships/oleObject" Target="../embeddings/oleObject296.bin"/><Relationship Id="rId18" Type="http://schemas.openxmlformats.org/officeDocument/2006/relationships/oleObject" Target="../embeddings/oleObject301.bin"/><Relationship Id="rId3" Type="http://schemas.openxmlformats.org/officeDocument/2006/relationships/oleObject" Target="../embeddings/oleObject286.bin"/><Relationship Id="rId7" Type="http://schemas.openxmlformats.org/officeDocument/2006/relationships/oleObject" Target="../embeddings/oleObject290.bin"/><Relationship Id="rId12" Type="http://schemas.openxmlformats.org/officeDocument/2006/relationships/oleObject" Target="../embeddings/oleObject295.bin"/><Relationship Id="rId17" Type="http://schemas.openxmlformats.org/officeDocument/2006/relationships/oleObject" Target="../embeddings/oleObject300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99.bin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289.bin"/><Relationship Id="rId11" Type="http://schemas.openxmlformats.org/officeDocument/2006/relationships/oleObject" Target="../embeddings/oleObject294.bin"/><Relationship Id="rId5" Type="http://schemas.openxmlformats.org/officeDocument/2006/relationships/oleObject" Target="../embeddings/oleObject288.bin"/><Relationship Id="rId15" Type="http://schemas.openxmlformats.org/officeDocument/2006/relationships/oleObject" Target="../embeddings/oleObject298.bin"/><Relationship Id="rId10" Type="http://schemas.openxmlformats.org/officeDocument/2006/relationships/oleObject" Target="../embeddings/oleObject293.bin"/><Relationship Id="rId4" Type="http://schemas.openxmlformats.org/officeDocument/2006/relationships/oleObject" Target="../embeddings/oleObject287.bin"/><Relationship Id="rId9" Type="http://schemas.openxmlformats.org/officeDocument/2006/relationships/oleObject" Target="../embeddings/oleObject292.bin"/><Relationship Id="rId14" Type="http://schemas.openxmlformats.org/officeDocument/2006/relationships/oleObject" Target="../embeddings/oleObject297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7.bin"/><Relationship Id="rId13" Type="http://schemas.openxmlformats.org/officeDocument/2006/relationships/oleObject" Target="../embeddings/oleObject312.bin"/><Relationship Id="rId18" Type="http://schemas.openxmlformats.org/officeDocument/2006/relationships/oleObject" Target="../embeddings/oleObject317.bin"/><Relationship Id="rId3" Type="http://schemas.openxmlformats.org/officeDocument/2006/relationships/oleObject" Target="../embeddings/oleObject302.bin"/><Relationship Id="rId21" Type="http://schemas.openxmlformats.org/officeDocument/2006/relationships/oleObject" Target="../embeddings/oleObject320.bin"/><Relationship Id="rId7" Type="http://schemas.openxmlformats.org/officeDocument/2006/relationships/oleObject" Target="../embeddings/oleObject306.bin"/><Relationship Id="rId12" Type="http://schemas.openxmlformats.org/officeDocument/2006/relationships/oleObject" Target="../embeddings/oleObject311.bin"/><Relationship Id="rId17" Type="http://schemas.openxmlformats.org/officeDocument/2006/relationships/oleObject" Target="../embeddings/oleObject316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15.bin"/><Relationship Id="rId20" Type="http://schemas.openxmlformats.org/officeDocument/2006/relationships/oleObject" Target="../embeddings/oleObject319.bin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305.bin"/><Relationship Id="rId11" Type="http://schemas.openxmlformats.org/officeDocument/2006/relationships/oleObject" Target="../embeddings/oleObject310.bin"/><Relationship Id="rId5" Type="http://schemas.openxmlformats.org/officeDocument/2006/relationships/oleObject" Target="../embeddings/oleObject304.bin"/><Relationship Id="rId15" Type="http://schemas.openxmlformats.org/officeDocument/2006/relationships/oleObject" Target="../embeddings/oleObject314.bin"/><Relationship Id="rId23" Type="http://schemas.openxmlformats.org/officeDocument/2006/relationships/oleObject" Target="../embeddings/oleObject322.bin"/><Relationship Id="rId10" Type="http://schemas.openxmlformats.org/officeDocument/2006/relationships/oleObject" Target="../embeddings/oleObject309.bin"/><Relationship Id="rId19" Type="http://schemas.openxmlformats.org/officeDocument/2006/relationships/oleObject" Target="../embeddings/oleObject318.bin"/><Relationship Id="rId4" Type="http://schemas.openxmlformats.org/officeDocument/2006/relationships/oleObject" Target="../embeddings/oleObject303.bin"/><Relationship Id="rId9" Type="http://schemas.openxmlformats.org/officeDocument/2006/relationships/oleObject" Target="../embeddings/oleObject308.bin"/><Relationship Id="rId14" Type="http://schemas.openxmlformats.org/officeDocument/2006/relationships/oleObject" Target="../embeddings/oleObject313.bin"/><Relationship Id="rId22" Type="http://schemas.openxmlformats.org/officeDocument/2006/relationships/oleObject" Target="../embeddings/oleObject321.bin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5" Type="http://schemas.openxmlformats.org/officeDocument/2006/relationships/oleObject" Target="../embeddings/oleObject325.bin"/><Relationship Id="rId4" Type="http://schemas.openxmlformats.org/officeDocument/2006/relationships/oleObject" Target="../embeddings/oleObject324.bin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1.bin"/><Relationship Id="rId13" Type="http://schemas.openxmlformats.org/officeDocument/2006/relationships/oleObject" Target="../embeddings/oleObject336.bin"/><Relationship Id="rId18" Type="http://schemas.openxmlformats.org/officeDocument/2006/relationships/oleObject" Target="../embeddings/oleObject341.bin"/><Relationship Id="rId3" Type="http://schemas.openxmlformats.org/officeDocument/2006/relationships/oleObject" Target="../embeddings/oleObject326.bin"/><Relationship Id="rId21" Type="http://schemas.openxmlformats.org/officeDocument/2006/relationships/oleObject" Target="../embeddings/oleObject344.bin"/><Relationship Id="rId7" Type="http://schemas.openxmlformats.org/officeDocument/2006/relationships/oleObject" Target="../embeddings/oleObject330.bin"/><Relationship Id="rId12" Type="http://schemas.openxmlformats.org/officeDocument/2006/relationships/oleObject" Target="../embeddings/oleObject335.bin"/><Relationship Id="rId17" Type="http://schemas.openxmlformats.org/officeDocument/2006/relationships/oleObject" Target="../embeddings/oleObject340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39.bin"/><Relationship Id="rId20" Type="http://schemas.openxmlformats.org/officeDocument/2006/relationships/oleObject" Target="../embeddings/oleObject343.bin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329.bin"/><Relationship Id="rId11" Type="http://schemas.openxmlformats.org/officeDocument/2006/relationships/oleObject" Target="../embeddings/oleObject334.bin"/><Relationship Id="rId24" Type="http://schemas.openxmlformats.org/officeDocument/2006/relationships/oleObject" Target="../embeddings/oleObject347.bin"/><Relationship Id="rId5" Type="http://schemas.openxmlformats.org/officeDocument/2006/relationships/oleObject" Target="../embeddings/oleObject328.bin"/><Relationship Id="rId15" Type="http://schemas.openxmlformats.org/officeDocument/2006/relationships/oleObject" Target="../embeddings/oleObject338.bin"/><Relationship Id="rId23" Type="http://schemas.openxmlformats.org/officeDocument/2006/relationships/oleObject" Target="../embeddings/oleObject346.bin"/><Relationship Id="rId10" Type="http://schemas.openxmlformats.org/officeDocument/2006/relationships/oleObject" Target="../embeddings/oleObject333.bin"/><Relationship Id="rId19" Type="http://schemas.openxmlformats.org/officeDocument/2006/relationships/oleObject" Target="../embeddings/oleObject342.bin"/><Relationship Id="rId4" Type="http://schemas.openxmlformats.org/officeDocument/2006/relationships/oleObject" Target="../embeddings/oleObject327.bin"/><Relationship Id="rId9" Type="http://schemas.openxmlformats.org/officeDocument/2006/relationships/oleObject" Target="../embeddings/oleObject332.bin"/><Relationship Id="rId14" Type="http://schemas.openxmlformats.org/officeDocument/2006/relationships/oleObject" Target="../embeddings/oleObject337.bin"/><Relationship Id="rId22" Type="http://schemas.openxmlformats.org/officeDocument/2006/relationships/oleObject" Target="../embeddings/oleObject345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oleObject" Target="../embeddings/oleObject349.bin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5.bin"/><Relationship Id="rId3" Type="http://schemas.openxmlformats.org/officeDocument/2006/relationships/oleObject" Target="../embeddings/oleObject350.bin"/><Relationship Id="rId7" Type="http://schemas.openxmlformats.org/officeDocument/2006/relationships/oleObject" Target="../embeddings/oleObject3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353.bin"/><Relationship Id="rId5" Type="http://schemas.openxmlformats.org/officeDocument/2006/relationships/oleObject" Target="../embeddings/oleObject352.bin"/><Relationship Id="rId4" Type="http://schemas.openxmlformats.org/officeDocument/2006/relationships/oleObject" Target="../embeddings/oleObject351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6.bin"/><Relationship Id="rId7" Type="http://schemas.openxmlformats.org/officeDocument/2006/relationships/oleObject" Target="../embeddings/oleObject3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359.bin"/><Relationship Id="rId5" Type="http://schemas.openxmlformats.org/officeDocument/2006/relationships/oleObject" Target="../embeddings/oleObject358.bin"/><Relationship Id="rId4" Type="http://schemas.openxmlformats.org/officeDocument/2006/relationships/oleObject" Target="../embeddings/oleObject357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1.bin"/><Relationship Id="rId7" Type="http://schemas.openxmlformats.org/officeDocument/2006/relationships/oleObject" Target="../embeddings/oleObject3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364.bin"/><Relationship Id="rId5" Type="http://schemas.openxmlformats.org/officeDocument/2006/relationships/oleObject" Target="../embeddings/oleObject363.bin"/><Relationship Id="rId4" Type="http://schemas.openxmlformats.org/officeDocument/2006/relationships/oleObject" Target="../embeddings/oleObject362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0.vml"/><Relationship Id="rId4" Type="http://schemas.openxmlformats.org/officeDocument/2006/relationships/oleObject" Target="../embeddings/oleObject367.bin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3.bin"/><Relationship Id="rId13" Type="http://schemas.openxmlformats.org/officeDocument/2006/relationships/oleObject" Target="../embeddings/oleObject378.bin"/><Relationship Id="rId3" Type="http://schemas.openxmlformats.org/officeDocument/2006/relationships/oleObject" Target="../embeddings/oleObject368.bin"/><Relationship Id="rId7" Type="http://schemas.openxmlformats.org/officeDocument/2006/relationships/oleObject" Target="../embeddings/oleObject372.bin"/><Relationship Id="rId12" Type="http://schemas.openxmlformats.org/officeDocument/2006/relationships/oleObject" Target="../embeddings/oleObject37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371.bin"/><Relationship Id="rId11" Type="http://schemas.openxmlformats.org/officeDocument/2006/relationships/oleObject" Target="../embeddings/oleObject376.bin"/><Relationship Id="rId5" Type="http://schemas.openxmlformats.org/officeDocument/2006/relationships/oleObject" Target="../embeddings/oleObject370.bin"/><Relationship Id="rId10" Type="http://schemas.openxmlformats.org/officeDocument/2006/relationships/oleObject" Target="../embeddings/oleObject375.bin"/><Relationship Id="rId4" Type="http://schemas.openxmlformats.org/officeDocument/2006/relationships/oleObject" Target="../embeddings/oleObject369.bin"/><Relationship Id="rId9" Type="http://schemas.openxmlformats.org/officeDocument/2006/relationships/oleObject" Target="../embeddings/oleObject374.bin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4.bin"/><Relationship Id="rId13" Type="http://schemas.openxmlformats.org/officeDocument/2006/relationships/oleObject" Target="../embeddings/oleObject389.bin"/><Relationship Id="rId3" Type="http://schemas.openxmlformats.org/officeDocument/2006/relationships/oleObject" Target="../embeddings/oleObject379.bin"/><Relationship Id="rId7" Type="http://schemas.openxmlformats.org/officeDocument/2006/relationships/oleObject" Target="../embeddings/oleObject383.bin"/><Relationship Id="rId12" Type="http://schemas.openxmlformats.org/officeDocument/2006/relationships/oleObject" Target="../embeddings/oleObject38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382.bin"/><Relationship Id="rId11" Type="http://schemas.openxmlformats.org/officeDocument/2006/relationships/oleObject" Target="../embeddings/oleObject387.bin"/><Relationship Id="rId5" Type="http://schemas.openxmlformats.org/officeDocument/2006/relationships/oleObject" Target="../embeddings/oleObject381.bin"/><Relationship Id="rId10" Type="http://schemas.openxmlformats.org/officeDocument/2006/relationships/oleObject" Target="../embeddings/oleObject386.bin"/><Relationship Id="rId4" Type="http://schemas.openxmlformats.org/officeDocument/2006/relationships/oleObject" Target="../embeddings/oleObject380.bin"/><Relationship Id="rId9" Type="http://schemas.openxmlformats.org/officeDocument/2006/relationships/oleObject" Target="../embeddings/oleObject385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5" Type="http://schemas.openxmlformats.org/officeDocument/2006/relationships/oleObject" Target="../embeddings/oleObject392.bin"/><Relationship Id="rId4" Type="http://schemas.openxmlformats.org/officeDocument/2006/relationships/oleObject" Target="../embeddings/oleObject391.bin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8.bin"/><Relationship Id="rId13" Type="http://schemas.openxmlformats.org/officeDocument/2006/relationships/oleObject" Target="../embeddings/oleObject403.bin"/><Relationship Id="rId18" Type="http://schemas.openxmlformats.org/officeDocument/2006/relationships/oleObject" Target="../embeddings/oleObject408.bin"/><Relationship Id="rId3" Type="http://schemas.openxmlformats.org/officeDocument/2006/relationships/oleObject" Target="../embeddings/oleObject393.bin"/><Relationship Id="rId7" Type="http://schemas.openxmlformats.org/officeDocument/2006/relationships/oleObject" Target="../embeddings/oleObject397.bin"/><Relationship Id="rId12" Type="http://schemas.openxmlformats.org/officeDocument/2006/relationships/oleObject" Target="../embeddings/oleObject402.bin"/><Relationship Id="rId17" Type="http://schemas.openxmlformats.org/officeDocument/2006/relationships/oleObject" Target="../embeddings/oleObject407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06.bin"/><Relationship Id="rId1" Type="http://schemas.openxmlformats.org/officeDocument/2006/relationships/vmlDrawing" Target="../drawings/vmlDrawing44.vml"/><Relationship Id="rId6" Type="http://schemas.openxmlformats.org/officeDocument/2006/relationships/oleObject" Target="../embeddings/oleObject396.bin"/><Relationship Id="rId11" Type="http://schemas.openxmlformats.org/officeDocument/2006/relationships/oleObject" Target="../embeddings/oleObject401.bin"/><Relationship Id="rId5" Type="http://schemas.openxmlformats.org/officeDocument/2006/relationships/oleObject" Target="../embeddings/oleObject395.bin"/><Relationship Id="rId15" Type="http://schemas.openxmlformats.org/officeDocument/2006/relationships/oleObject" Target="../embeddings/oleObject405.bin"/><Relationship Id="rId10" Type="http://schemas.openxmlformats.org/officeDocument/2006/relationships/oleObject" Target="../embeddings/oleObject400.bin"/><Relationship Id="rId4" Type="http://schemas.openxmlformats.org/officeDocument/2006/relationships/oleObject" Target="../embeddings/oleObject394.bin"/><Relationship Id="rId9" Type="http://schemas.openxmlformats.org/officeDocument/2006/relationships/oleObject" Target="../embeddings/oleObject399.bin"/><Relationship Id="rId14" Type="http://schemas.openxmlformats.org/officeDocument/2006/relationships/oleObject" Target="../embeddings/oleObject404.bin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4.bin"/><Relationship Id="rId13" Type="http://schemas.openxmlformats.org/officeDocument/2006/relationships/oleObject" Target="../embeddings/oleObject419.bin"/><Relationship Id="rId18" Type="http://schemas.openxmlformats.org/officeDocument/2006/relationships/oleObject" Target="../embeddings/oleObject424.bin"/><Relationship Id="rId3" Type="http://schemas.openxmlformats.org/officeDocument/2006/relationships/oleObject" Target="../embeddings/oleObject409.bin"/><Relationship Id="rId7" Type="http://schemas.openxmlformats.org/officeDocument/2006/relationships/oleObject" Target="../embeddings/oleObject413.bin"/><Relationship Id="rId12" Type="http://schemas.openxmlformats.org/officeDocument/2006/relationships/oleObject" Target="../embeddings/oleObject418.bin"/><Relationship Id="rId17" Type="http://schemas.openxmlformats.org/officeDocument/2006/relationships/oleObject" Target="../embeddings/oleObject423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22.bin"/><Relationship Id="rId1" Type="http://schemas.openxmlformats.org/officeDocument/2006/relationships/vmlDrawing" Target="../drawings/vmlDrawing45.vml"/><Relationship Id="rId6" Type="http://schemas.openxmlformats.org/officeDocument/2006/relationships/oleObject" Target="../embeddings/oleObject412.bin"/><Relationship Id="rId11" Type="http://schemas.openxmlformats.org/officeDocument/2006/relationships/oleObject" Target="../embeddings/oleObject417.bin"/><Relationship Id="rId5" Type="http://schemas.openxmlformats.org/officeDocument/2006/relationships/oleObject" Target="../embeddings/oleObject411.bin"/><Relationship Id="rId15" Type="http://schemas.openxmlformats.org/officeDocument/2006/relationships/oleObject" Target="../embeddings/oleObject421.bin"/><Relationship Id="rId10" Type="http://schemas.openxmlformats.org/officeDocument/2006/relationships/oleObject" Target="../embeddings/oleObject416.bin"/><Relationship Id="rId4" Type="http://schemas.openxmlformats.org/officeDocument/2006/relationships/oleObject" Target="../embeddings/oleObject410.bin"/><Relationship Id="rId9" Type="http://schemas.openxmlformats.org/officeDocument/2006/relationships/oleObject" Target="../embeddings/oleObject415.bin"/><Relationship Id="rId14" Type="http://schemas.openxmlformats.org/officeDocument/2006/relationships/oleObject" Target="../embeddings/oleObject420.bin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0.bin"/><Relationship Id="rId13" Type="http://schemas.openxmlformats.org/officeDocument/2006/relationships/oleObject" Target="../embeddings/oleObject435.bin"/><Relationship Id="rId3" Type="http://schemas.openxmlformats.org/officeDocument/2006/relationships/oleObject" Target="../embeddings/oleObject425.bin"/><Relationship Id="rId7" Type="http://schemas.openxmlformats.org/officeDocument/2006/relationships/oleObject" Target="../embeddings/oleObject429.bin"/><Relationship Id="rId12" Type="http://schemas.openxmlformats.org/officeDocument/2006/relationships/oleObject" Target="../embeddings/oleObject4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6.vml"/><Relationship Id="rId6" Type="http://schemas.openxmlformats.org/officeDocument/2006/relationships/oleObject" Target="../embeddings/oleObject428.bin"/><Relationship Id="rId11" Type="http://schemas.openxmlformats.org/officeDocument/2006/relationships/oleObject" Target="../embeddings/oleObject433.bin"/><Relationship Id="rId5" Type="http://schemas.openxmlformats.org/officeDocument/2006/relationships/oleObject" Target="../embeddings/oleObject427.bin"/><Relationship Id="rId15" Type="http://schemas.openxmlformats.org/officeDocument/2006/relationships/oleObject" Target="../embeddings/oleObject437.bin"/><Relationship Id="rId10" Type="http://schemas.openxmlformats.org/officeDocument/2006/relationships/oleObject" Target="../embeddings/oleObject432.bin"/><Relationship Id="rId4" Type="http://schemas.openxmlformats.org/officeDocument/2006/relationships/oleObject" Target="../embeddings/oleObject426.bin"/><Relationship Id="rId9" Type="http://schemas.openxmlformats.org/officeDocument/2006/relationships/oleObject" Target="../embeddings/oleObject431.bin"/><Relationship Id="rId14" Type="http://schemas.openxmlformats.org/officeDocument/2006/relationships/oleObject" Target="../embeddings/oleObject436.bin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3.bin"/><Relationship Id="rId13" Type="http://schemas.openxmlformats.org/officeDocument/2006/relationships/oleObject" Target="../embeddings/oleObject448.bin"/><Relationship Id="rId18" Type="http://schemas.openxmlformats.org/officeDocument/2006/relationships/oleObject" Target="../embeddings/oleObject453.bin"/><Relationship Id="rId3" Type="http://schemas.openxmlformats.org/officeDocument/2006/relationships/oleObject" Target="../embeddings/oleObject438.bin"/><Relationship Id="rId21" Type="http://schemas.openxmlformats.org/officeDocument/2006/relationships/oleObject" Target="../embeddings/oleObject456.bin"/><Relationship Id="rId7" Type="http://schemas.openxmlformats.org/officeDocument/2006/relationships/oleObject" Target="../embeddings/oleObject442.bin"/><Relationship Id="rId12" Type="http://schemas.openxmlformats.org/officeDocument/2006/relationships/oleObject" Target="../embeddings/oleObject447.bin"/><Relationship Id="rId17" Type="http://schemas.openxmlformats.org/officeDocument/2006/relationships/oleObject" Target="../embeddings/oleObject452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51.bin"/><Relationship Id="rId20" Type="http://schemas.openxmlformats.org/officeDocument/2006/relationships/oleObject" Target="../embeddings/oleObject455.bin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441.bin"/><Relationship Id="rId11" Type="http://schemas.openxmlformats.org/officeDocument/2006/relationships/oleObject" Target="../embeddings/oleObject446.bin"/><Relationship Id="rId5" Type="http://schemas.openxmlformats.org/officeDocument/2006/relationships/oleObject" Target="../embeddings/oleObject440.bin"/><Relationship Id="rId15" Type="http://schemas.openxmlformats.org/officeDocument/2006/relationships/oleObject" Target="../embeddings/oleObject450.bin"/><Relationship Id="rId10" Type="http://schemas.openxmlformats.org/officeDocument/2006/relationships/oleObject" Target="../embeddings/oleObject445.bin"/><Relationship Id="rId19" Type="http://schemas.openxmlformats.org/officeDocument/2006/relationships/oleObject" Target="../embeddings/oleObject454.bin"/><Relationship Id="rId4" Type="http://schemas.openxmlformats.org/officeDocument/2006/relationships/oleObject" Target="../embeddings/oleObject439.bin"/><Relationship Id="rId9" Type="http://schemas.openxmlformats.org/officeDocument/2006/relationships/oleObject" Target="../embeddings/oleObject444.bin"/><Relationship Id="rId14" Type="http://schemas.openxmlformats.org/officeDocument/2006/relationships/oleObject" Target="../embeddings/oleObject449.bin"/><Relationship Id="rId22" Type="http://schemas.openxmlformats.org/officeDocument/2006/relationships/oleObject" Target="../embeddings/oleObject457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8.v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4.bin"/><Relationship Id="rId13" Type="http://schemas.openxmlformats.org/officeDocument/2006/relationships/oleObject" Target="../embeddings/oleObject469.bin"/><Relationship Id="rId3" Type="http://schemas.openxmlformats.org/officeDocument/2006/relationships/oleObject" Target="../embeddings/oleObject459.bin"/><Relationship Id="rId7" Type="http://schemas.openxmlformats.org/officeDocument/2006/relationships/oleObject" Target="../embeddings/oleObject463.bin"/><Relationship Id="rId12" Type="http://schemas.openxmlformats.org/officeDocument/2006/relationships/oleObject" Target="../embeddings/oleObject46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9.vml"/><Relationship Id="rId6" Type="http://schemas.openxmlformats.org/officeDocument/2006/relationships/oleObject" Target="../embeddings/oleObject462.bin"/><Relationship Id="rId11" Type="http://schemas.openxmlformats.org/officeDocument/2006/relationships/oleObject" Target="../embeddings/oleObject467.bin"/><Relationship Id="rId5" Type="http://schemas.openxmlformats.org/officeDocument/2006/relationships/oleObject" Target="../embeddings/oleObject461.bin"/><Relationship Id="rId10" Type="http://schemas.openxmlformats.org/officeDocument/2006/relationships/oleObject" Target="../embeddings/oleObject466.bin"/><Relationship Id="rId4" Type="http://schemas.openxmlformats.org/officeDocument/2006/relationships/oleObject" Target="../embeddings/oleObject460.bin"/><Relationship Id="rId9" Type="http://schemas.openxmlformats.org/officeDocument/2006/relationships/oleObject" Target="../embeddings/oleObject465.bin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5.bin"/><Relationship Id="rId3" Type="http://schemas.openxmlformats.org/officeDocument/2006/relationships/oleObject" Target="../embeddings/oleObject470.bin"/><Relationship Id="rId7" Type="http://schemas.openxmlformats.org/officeDocument/2006/relationships/oleObject" Target="../embeddings/oleObject47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0.vml"/><Relationship Id="rId6" Type="http://schemas.openxmlformats.org/officeDocument/2006/relationships/oleObject" Target="../embeddings/oleObject473.bin"/><Relationship Id="rId11" Type="http://schemas.openxmlformats.org/officeDocument/2006/relationships/oleObject" Target="../embeddings/oleObject478.bin"/><Relationship Id="rId5" Type="http://schemas.openxmlformats.org/officeDocument/2006/relationships/oleObject" Target="../embeddings/oleObject472.bin"/><Relationship Id="rId10" Type="http://schemas.openxmlformats.org/officeDocument/2006/relationships/oleObject" Target="../embeddings/oleObject477.bin"/><Relationship Id="rId4" Type="http://schemas.openxmlformats.org/officeDocument/2006/relationships/oleObject" Target="../embeddings/oleObject471.bin"/><Relationship Id="rId9" Type="http://schemas.openxmlformats.org/officeDocument/2006/relationships/oleObject" Target="../embeddings/oleObject476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1.v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0.bin"/><Relationship Id="rId7" Type="http://schemas.openxmlformats.org/officeDocument/2006/relationships/oleObject" Target="../embeddings/oleObject48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6" Type="http://schemas.openxmlformats.org/officeDocument/2006/relationships/oleObject" Target="../embeddings/oleObject483.bin"/><Relationship Id="rId5" Type="http://schemas.openxmlformats.org/officeDocument/2006/relationships/oleObject" Target="../embeddings/oleObject482.bin"/><Relationship Id="rId4" Type="http://schemas.openxmlformats.org/officeDocument/2006/relationships/oleObject" Target="../embeddings/oleObject481.bin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0.bin"/><Relationship Id="rId3" Type="http://schemas.openxmlformats.org/officeDocument/2006/relationships/oleObject" Target="../embeddings/oleObject485.bin"/><Relationship Id="rId7" Type="http://schemas.openxmlformats.org/officeDocument/2006/relationships/oleObject" Target="../embeddings/oleObject489.bin"/><Relationship Id="rId12" Type="http://schemas.openxmlformats.org/officeDocument/2006/relationships/oleObject" Target="../embeddings/oleObject49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6" Type="http://schemas.openxmlformats.org/officeDocument/2006/relationships/oleObject" Target="../embeddings/oleObject488.bin"/><Relationship Id="rId11" Type="http://schemas.openxmlformats.org/officeDocument/2006/relationships/oleObject" Target="../embeddings/oleObject493.bin"/><Relationship Id="rId5" Type="http://schemas.openxmlformats.org/officeDocument/2006/relationships/oleObject" Target="../embeddings/oleObject487.bin"/><Relationship Id="rId10" Type="http://schemas.openxmlformats.org/officeDocument/2006/relationships/oleObject" Target="../embeddings/oleObject492.bin"/><Relationship Id="rId4" Type="http://schemas.openxmlformats.org/officeDocument/2006/relationships/oleObject" Target="../embeddings/oleObject486.bin"/><Relationship Id="rId9" Type="http://schemas.openxmlformats.org/officeDocument/2006/relationships/oleObject" Target="../embeddings/oleObject491.bin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0.bin"/><Relationship Id="rId3" Type="http://schemas.openxmlformats.org/officeDocument/2006/relationships/oleObject" Target="../embeddings/oleObject495.bin"/><Relationship Id="rId7" Type="http://schemas.openxmlformats.org/officeDocument/2006/relationships/oleObject" Target="../embeddings/oleObject49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4.vml"/><Relationship Id="rId6" Type="http://schemas.openxmlformats.org/officeDocument/2006/relationships/oleObject" Target="../embeddings/oleObject498.bin"/><Relationship Id="rId5" Type="http://schemas.openxmlformats.org/officeDocument/2006/relationships/oleObject" Target="../embeddings/oleObject497.bin"/><Relationship Id="rId4" Type="http://schemas.openxmlformats.org/officeDocument/2006/relationships/oleObject" Target="../embeddings/oleObject496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5.vml"/><Relationship Id="rId4" Type="http://schemas.openxmlformats.org/officeDocument/2006/relationships/oleObject" Target="../embeddings/oleObject502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3.bin"/><Relationship Id="rId7" Type="http://schemas.openxmlformats.org/officeDocument/2006/relationships/oleObject" Target="../embeddings/oleObject50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6.vml"/><Relationship Id="rId6" Type="http://schemas.openxmlformats.org/officeDocument/2006/relationships/oleObject" Target="../embeddings/oleObject506.bin"/><Relationship Id="rId5" Type="http://schemas.openxmlformats.org/officeDocument/2006/relationships/oleObject" Target="../embeddings/oleObject505.bin"/><Relationship Id="rId4" Type="http://schemas.openxmlformats.org/officeDocument/2006/relationships/oleObject" Target="../embeddings/oleObject504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7.vml"/><Relationship Id="rId5" Type="http://schemas.openxmlformats.org/officeDocument/2006/relationships/oleObject" Target="../embeddings/oleObject510.bin"/><Relationship Id="rId4" Type="http://schemas.openxmlformats.org/officeDocument/2006/relationships/oleObject" Target="../embeddings/oleObject509.bin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8.vml"/><Relationship Id="rId5" Type="http://schemas.openxmlformats.org/officeDocument/2006/relationships/oleObject" Target="../embeddings/oleObject513.bin"/><Relationship Id="rId4" Type="http://schemas.openxmlformats.org/officeDocument/2006/relationships/oleObject" Target="../embeddings/oleObject512.bin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9.bin"/><Relationship Id="rId3" Type="http://schemas.openxmlformats.org/officeDocument/2006/relationships/oleObject" Target="../embeddings/oleObject514.bin"/><Relationship Id="rId7" Type="http://schemas.openxmlformats.org/officeDocument/2006/relationships/oleObject" Target="../embeddings/oleObject5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9.vml"/><Relationship Id="rId6" Type="http://schemas.openxmlformats.org/officeDocument/2006/relationships/oleObject" Target="../embeddings/oleObject517.bin"/><Relationship Id="rId5" Type="http://schemas.openxmlformats.org/officeDocument/2006/relationships/oleObject" Target="../embeddings/oleObject516.bin"/><Relationship Id="rId10" Type="http://schemas.openxmlformats.org/officeDocument/2006/relationships/oleObject" Target="../embeddings/oleObject521.bin"/><Relationship Id="rId4" Type="http://schemas.openxmlformats.org/officeDocument/2006/relationships/oleObject" Target="../embeddings/oleObject515.bin"/><Relationship Id="rId9" Type="http://schemas.openxmlformats.org/officeDocument/2006/relationships/oleObject" Target="../embeddings/oleObject520.bin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7.bin"/><Relationship Id="rId13" Type="http://schemas.openxmlformats.org/officeDocument/2006/relationships/oleObject" Target="../embeddings/oleObject532.bin"/><Relationship Id="rId3" Type="http://schemas.openxmlformats.org/officeDocument/2006/relationships/oleObject" Target="../embeddings/oleObject522.bin"/><Relationship Id="rId7" Type="http://schemas.openxmlformats.org/officeDocument/2006/relationships/oleObject" Target="../embeddings/oleObject526.bin"/><Relationship Id="rId12" Type="http://schemas.openxmlformats.org/officeDocument/2006/relationships/oleObject" Target="../embeddings/oleObject531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35.bin"/><Relationship Id="rId1" Type="http://schemas.openxmlformats.org/officeDocument/2006/relationships/vmlDrawing" Target="../drawings/vmlDrawing60.vml"/><Relationship Id="rId6" Type="http://schemas.openxmlformats.org/officeDocument/2006/relationships/oleObject" Target="../embeddings/oleObject525.bin"/><Relationship Id="rId11" Type="http://schemas.openxmlformats.org/officeDocument/2006/relationships/oleObject" Target="../embeddings/oleObject530.bin"/><Relationship Id="rId5" Type="http://schemas.openxmlformats.org/officeDocument/2006/relationships/oleObject" Target="../embeddings/oleObject524.bin"/><Relationship Id="rId15" Type="http://schemas.openxmlformats.org/officeDocument/2006/relationships/oleObject" Target="../embeddings/oleObject534.bin"/><Relationship Id="rId10" Type="http://schemas.openxmlformats.org/officeDocument/2006/relationships/oleObject" Target="../embeddings/oleObject529.bin"/><Relationship Id="rId4" Type="http://schemas.openxmlformats.org/officeDocument/2006/relationships/oleObject" Target="../embeddings/oleObject523.bin"/><Relationship Id="rId9" Type="http://schemas.openxmlformats.org/officeDocument/2006/relationships/oleObject" Target="../embeddings/oleObject528.bin"/><Relationship Id="rId14" Type="http://schemas.openxmlformats.org/officeDocument/2006/relationships/oleObject" Target="../embeddings/oleObject533.bin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1.bin"/><Relationship Id="rId3" Type="http://schemas.openxmlformats.org/officeDocument/2006/relationships/oleObject" Target="../embeddings/oleObject536.bin"/><Relationship Id="rId7" Type="http://schemas.openxmlformats.org/officeDocument/2006/relationships/oleObject" Target="../embeddings/oleObject5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1.vml"/><Relationship Id="rId6" Type="http://schemas.openxmlformats.org/officeDocument/2006/relationships/oleObject" Target="../embeddings/oleObject539.bin"/><Relationship Id="rId5" Type="http://schemas.openxmlformats.org/officeDocument/2006/relationships/oleObject" Target="../embeddings/oleObject538.bin"/><Relationship Id="rId4" Type="http://schemas.openxmlformats.org/officeDocument/2006/relationships/oleObject" Target="../embeddings/oleObject537.bin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2.v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3.bin"/><Relationship Id="rId7" Type="http://schemas.openxmlformats.org/officeDocument/2006/relationships/oleObject" Target="../embeddings/oleObject5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3.vml"/><Relationship Id="rId6" Type="http://schemas.openxmlformats.org/officeDocument/2006/relationships/oleObject" Target="../embeddings/oleObject546.bin"/><Relationship Id="rId5" Type="http://schemas.openxmlformats.org/officeDocument/2006/relationships/oleObject" Target="../embeddings/oleObject545.bin"/><Relationship Id="rId4" Type="http://schemas.openxmlformats.org/officeDocument/2006/relationships/oleObject" Target="../embeddings/oleObject544.bin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4.vml"/><Relationship Id="rId5" Type="http://schemas.openxmlformats.org/officeDocument/2006/relationships/oleObject" Target="../embeddings/oleObject550.bin"/><Relationship Id="rId4" Type="http://schemas.openxmlformats.org/officeDocument/2006/relationships/oleObject" Target="../embeddings/oleObject549.bin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6.bin"/><Relationship Id="rId3" Type="http://schemas.openxmlformats.org/officeDocument/2006/relationships/oleObject" Target="../embeddings/oleObject551.bin"/><Relationship Id="rId7" Type="http://schemas.openxmlformats.org/officeDocument/2006/relationships/oleObject" Target="../embeddings/oleObject55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5.vml"/><Relationship Id="rId6" Type="http://schemas.openxmlformats.org/officeDocument/2006/relationships/oleObject" Target="../embeddings/oleObject554.bin"/><Relationship Id="rId5" Type="http://schemas.openxmlformats.org/officeDocument/2006/relationships/oleObject" Target="../embeddings/oleObject553.bin"/><Relationship Id="rId4" Type="http://schemas.openxmlformats.org/officeDocument/2006/relationships/oleObject" Target="../embeddings/oleObject552.bin"/><Relationship Id="rId9" Type="http://schemas.openxmlformats.org/officeDocument/2006/relationships/oleObject" Target="../embeddings/oleObject557.bin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6.vml"/><Relationship Id="rId5" Type="http://schemas.openxmlformats.org/officeDocument/2006/relationships/oleObject" Target="../embeddings/oleObject560.bin"/><Relationship Id="rId4" Type="http://schemas.openxmlformats.org/officeDocument/2006/relationships/oleObject" Target="../embeddings/oleObject559.bin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6.bin"/><Relationship Id="rId13" Type="http://schemas.openxmlformats.org/officeDocument/2006/relationships/oleObject" Target="../embeddings/oleObject571.bin"/><Relationship Id="rId3" Type="http://schemas.openxmlformats.org/officeDocument/2006/relationships/oleObject" Target="../embeddings/oleObject561.bin"/><Relationship Id="rId7" Type="http://schemas.openxmlformats.org/officeDocument/2006/relationships/oleObject" Target="../embeddings/oleObject565.bin"/><Relationship Id="rId12" Type="http://schemas.openxmlformats.org/officeDocument/2006/relationships/oleObject" Target="../embeddings/oleObject57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7.vml"/><Relationship Id="rId6" Type="http://schemas.openxmlformats.org/officeDocument/2006/relationships/oleObject" Target="../embeddings/oleObject564.bin"/><Relationship Id="rId11" Type="http://schemas.openxmlformats.org/officeDocument/2006/relationships/oleObject" Target="../embeddings/oleObject569.bin"/><Relationship Id="rId5" Type="http://schemas.openxmlformats.org/officeDocument/2006/relationships/oleObject" Target="../embeddings/oleObject563.bin"/><Relationship Id="rId10" Type="http://schemas.openxmlformats.org/officeDocument/2006/relationships/oleObject" Target="../embeddings/oleObject568.bin"/><Relationship Id="rId4" Type="http://schemas.openxmlformats.org/officeDocument/2006/relationships/oleObject" Target="../embeddings/oleObject562.bin"/><Relationship Id="rId9" Type="http://schemas.openxmlformats.org/officeDocument/2006/relationships/oleObject" Target="../embeddings/oleObject567.bin"/><Relationship Id="rId14" Type="http://schemas.openxmlformats.org/officeDocument/2006/relationships/oleObject" Target="../embeddings/oleObject572.bin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8.vml"/><Relationship Id="rId6" Type="http://schemas.openxmlformats.org/officeDocument/2006/relationships/oleObject" Target="../embeddings/oleObject576.bin"/><Relationship Id="rId5" Type="http://schemas.openxmlformats.org/officeDocument/2006/relationships/oleObject" Target="../embeddings/oleObject575.bin"/><Relationship Id="rId4" Type="http://schemas.openxmlformats.org/officeDocument/2006/relationships/oleObject" Target="../embeddings/oleObject574.bin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9.vml"/><Relationship Id="rId4" Type="http://schemas.openxmlformats.org/officeDocument/2006/relationships/oleObject" Target="../embeddings/oleObject578.bin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4.bin"/><Relationship Id="rId3" Type="http://schemas.openxmlformats.org/officeDocument/2006/relationships/oleObject" Target="../embeddings/oleObject579.bin"/><Relationship Id="rId7" Type="http://schemas.openxmlformats.org/officeDocument/2006/relationships/oleObject" Target="../embeddings/oleObject583.bin"/><Relationship Id="rId12" Type="http://schemas.openxmlformats.org/officeDocument/2006/relationships/oleObject" Target="../embeddings/oleObject58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0.vml"/><Relationship Id="rId6" Type="http://schemas.openxmlformats.org/officeDocument/2006/relationships/oleObject" Target="../embeddings/oleObject582.bin"/><Relationship Id="rId11" Type="http://schemas.openxmlformats.org/officeDocument/2006/relationships/oleObject" Target="../embeddings/oleObject587.bin"/><Relationship Id="rId5" Type="http://schemas.openxmlformats.org/officeDocument/2006/relationships/oleObject" Target="../embeddings/oleObject581.bin"/><Relationship Id="rId10" Type="http://schemas.openxmlformats.org/officeDocument/2006/relationships/oleObject" Target="../embeddings/oleObject586.bin"/><Relationship Id="rId4" Type="http://schemas.openxmlformats.org/officeDocument/2006/relationships/oleObject" Target="../embeddings/oleObject580.bin"/><Relationship Id="rId9" Type="http://schemas.openxmlformats.org/officeDocument/2006/relationships/oleObject" Target="../embeddings/oleObject585.bin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4.bin"/><Relationship Id="rId3" Type="http://schemas.openxmlformats.org/officeDocument/2006/relationships/oleObject" Target="../embeddings/oleObject589.bin"/><Relationship Id="rId7" Type="http://schemas.openxmlformats.org/officeDocument/2006/relationships/oleObject" Target="../embeddings/oleObject5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1.vml"/><Relationship Id="rId6" Type="http://schemas.openxmlformats.org/officeDocument/2006/relationships/oleObject" Target="../embeddings/oleObject592.bin"/><Relationship Id="rId5" Type="http://schemas.openxmlformats.org/officeDocument/2006/relationships/oleObject" Target="../embeddings/oleObject591.bin"/><Relationship Id="rId4" Type="http://schemas.openxmlformats.org/officeDocument/2006/relationships/oleObject" Target="../embeddings/oleObject590.bin"/><Relationship Id="rId9" Type="http://schemas.openxmlformats.org/officeDocument/2006/relationships/oleObject" Target="../embeddings/oleObject595.bin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1.bin"/><Relationship Id="rId3" Type="http://schemas.openxmlformats.org/officeDocument/2006/relationships/oleObject" Target="../embeddings/oleObject596.bin"/><Relationship Id="rId7" Type="http://schemas.openxmlformats.org/officeDocument/2006/relationships/oleObject" Target="../embeddings/oleObject60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2.vml"/><Relationship Id="rId6" Type="http://schemas.openxmlformats.org/officeDocument/2006/relationships/oleObject" Target="../embeddings/oleObject599.bin"/><Relationship Id="rId5" Type="http://schemas.openxmlformats.org/officeDocument/2006/relationships/oleObject" Target="../embeddings/oleObject598.bin"/><Relationship Id="rId4" Type="http://schemas.openxmlformats.org/officeDocument/2006/relationships/oleObject" Target="../embeddings/oleObject597.bin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3.vml"/><Relationship Id="rId6" Type="http://schemas.openxmlformats.org/officeDocument/2006/relationships/oleObject" Target="../embeddings/oleObject605.bin"/><Relationship Id="rId5" Type="http://schemas.openxmlformats.org/officeDocument/2006/relationships/oleObject" Target="../embeddings/oleObject604.bin"/><Relationship Id="rId4" Type="http://schemas.openxmlformats.org/officeDocument/2006/relationships/oleObject" Target="../embeddings/oleObject603.bin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1.bin"/><Relationship Id="rId13" Type="http://schemas.openxmlformats.org/officeDocument/2006/relationships/oleObject" Target="../embeddings/oleObject616.bin"/><Relationship Id="rId3" Type="http://schemas.openxmlformats.org/officeDocument/2006/relationships/oleObject" Target="../embeddings/oleObject606.bin"/><Relationship Id="rId7" Type="http://schemas.openxmlformats.org/officeDocument/2006/relationships/oleObject" Target="../embeddings/oleObject610.bin"/><Relationship Id="rId12" Type="http://schemas.openxmlformats.org/officeDocument/2006/relationships/oleObject" Target="../embeddings/oleObject6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4.vml"/><Relationship Id="rId6" Type="http://schemas.openxmlformats.org/officeDocument/2006/relationships/oleObject" Target="../embeddings/oleObject609.bin"/><Relationship Id="rId11" Type="http://schemas.openxmlformats.org/officeDocument/2006/relationships/oleObject" Target="../embeddings/oleObject614.bin"/><Relationship Id="rId5" Type="http://schemas.openxmlformats.org/officeDocument/2006/relationships/oleObject" Target="../embeddings/oleObject608.bin"/><Relationship Id="rId10" Type="http://schemas.openxmlformats.org/officeDocument/2006/relationships/oleObject" Target="../embeddings/oleObject613.bin"/><Relationship Id="rId4" Type="http://schemas.openxmlformats.org/officeDocument/2006/relationships/oleObject" Target="../embeddings/oleObject607.bin"/><Relationship Id="rId9" Type="http://schemas.openxmlformats.org/officeDocument/2006/relationships/oleObject" Target="../embeddings/oleObject612.bin"/><Relationship Id="rId14" Type="http://schemas.openxmlformats.org/officeDocument/2006/relationships/oleObject" Target="../embeddings/oleObject617.bin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3.bin"/><Relationship Id="rId3" Type="http://schemas.openxmlformats.org/officeDocument/2006/relationships/oleObject" Target="../embeddings/oleObject618.bin"/><Relationship Id="rId7" Type="http://schemas.openxmlformats.org/officeDocument/2006/relationships/oleObject" Target="../embeddings/oleObject622.bin"/><Relationship Id="rId12" Type="http://schemas.openxmlformats.org/officeDocument/2006/relationships/oleObject" Target="../embeddings/oleObject6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5.vml"/><Relationship Id="rId6" Type="http://schemas.openxmlformats.org/officeDocument/2006/relationships/oleObject" Target="../embeddings/oleObject621.bin"/><Relationship Id="rId11" Type="http://schemas.openxmlformats.org/officeDocument/2006/relationships/oleObject" Target="../embeddings/oleObject626.bin"/><Relationship Id="rId5" Type="http://schemas.openxmlformats.org/officeDocument/2006/relationships/oleObject" Target="../embeddings/oleObject620.bin"/><Relationship Id="rId10" Type="http://schemas.openxmlformats.org/officeDocument/2006/relationships/oleObject" Target="../embeddings/oleObject625.bin"/><Relationship Id="rId4" Type="http://schemas.openxmlformats.org/officeDocument/2006/relationships/oleObject" Target="../embeddings/oleObject619.bin"/><Relationship Id="rId9" Type="http://schemas.openxmlformats.org/officeDocument/2006/relationships/oleObject" Target="../embeddings/oleObject624.bin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8.bin"/><Relationship Id="rId7" Type="http://schemas.openxmlformats.org/officeDocument/2006/relationships/oleObject" Target="../embeddings/oleObject6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6.vml"/><Relationship Id="rId6" Type="http://schemas.openxmlformats.org/officeDocument/2006/relationships/oleObject" Target="../embeddings/oleObject631.bin"/><Relationship Id="rId5" Type="http://schemas.openxmlformats.org/officeDocument/2006/relationships/oleObject" Target="../embeddings/oleObject630.bin"/><Relationship Id="rId4" Type="http://schemas.openxmlformats.org/officeDocument/2006/relationships/oleObject" Target="../embeddings/oleObject629.bin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7.vml"/><Relationship Id="rId6" Type="http://schemas.openxmlformats.org/officeDocument/2006/relationships/oleObject" Target="../embeddings/oleObject636.bin"/><Relationship Id="rId5" Type="http://schemas.openxmlformats.org/officeDocument/2006/relationships/oleObject" Target="../embeddings/oleObject635.bin"/><Relationship Id="rId4" Type="http://schemas.openxmlformats.org/officeDocument/2006/relationships/oleObject" Target="../embeddings/oleObject634.bin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2.bin"/><Relationship Id="rId13" Type="http://schemas.openxmlformats.org/officeDocument/2006/relationships/oleObject" Target="../embeddings/oleObject647.bin"/><Relationship Id="rId3" Type="http://schemas.openxmlformats.org/officeDocument/2006/relationships/oleObject" Target="../embeddings/oleObject637.bin"/><Relationship Id="rId7" Type="http://schemas.openxmlformats.org/officeDocument/2006/relationships/oleObject" Target="../embeddings/oleObject641.bin"/><Relationship Id="rId12" Type="http://schemas.openxmlformats.org/officeDocument/2006/relationships/oleObject" Target="../embeddings/oleObject6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8.vml"/><Relationship Id="rId6" Type="http://schemas.openxmlformats.org/officeDocument/2006/relationships/oleObject" Target="../embeddings/oleObject640.bin"/><Relationship Id="rId11" Type="http://schemas.openxmlformats.org/officeDocument/2006/relationships/oleObject" Target="../embeddings/oleObject645.bin"/><Relationship Id="rId5" Type="http://schemas.openxmlformats.org/officeDocument/2006/relationships/oleObject" Target="../embeddings/oleObject639.bin"/><Relationship Id="rId10" Type="http://schemas.openxmlformats.org/officeDocument/2006/relationships/oleObject" Target="../embeddings/oleObject644.bin"/><Relationship Id="rId4" Type="http://schemas.openxmlformats.org/officeDocument/2006/relationships/oleObject" Target="../embeddings/oleObject638.bin"/><Relationship Id="rId9" Type="http://schemas.openxmlformats.org/officeDocument/2006/relationships/oleObject" Target="../embeddings/oleObject643.bin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8.bin"/><Relationship Id="rId7" Type="http://schemas.openxmlformats.org/officeDocument/2006/relationships/oleObject" Target="../embeddings/oleObject65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9.vml"/><Relationship Id="rId6" Type="http://schemas.openxmlformats.org/officeDocument/2006/relationships/oleObject" Target="../embeddings/oleObject651.bin"/><Relationship Id="rId5" Type="http://schemas.openxmlformats.org/officeDocument/2006/relationships/oleObject" Target="../embeddings/oleObject650.bin"/><Relationship Id="rId4" Type="http://schemas.openxmlformats.org/officeDocument/2006/relationships/oleObject" Target="../embeddings/oleObject64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14612" y="500042"/>
            <a:ext cx="3820418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altLang="ru-RU" sz="2400" dirty="0" smtClean="0">
                <a:solidFill>
                  <a:schemeClr val="tx2"/>
                </a:solidFill>
              </a:rPr>
              <a:t>§ 3</a:t>
            </a:r>
            <a:r>
              <a:rPr lang="en-US" altLang="ru-RU" sz="2400" dirty="0" smtClean="0">
                <a:solidFill>
                  <a:schemeClr val="tx2"/>
                </a:solidFill>
              </a:rPr>
              <a:t>. </a:t>
            </a:r>
            <a:r>
              <a:rPr lang="ru-RU" sz="2400" b="1" i="1" dirty="0" smtClean="0">
                <a:solidFill>
                  <a:srgbClr val="FF0000"/>
                </a:solidFill>
              </a:rPr>
              <a:t>Моменты инерции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928670"/>
            <a:ext cx="87868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 smtClean="0"/>
              <a:t>Положение </a:t>
            </a:r>
            <a:r>
              <a:rPr lang="ru-RU" sz="2200" b="1" i="1" dirty="0" smtClean="0">
                <a:solidFill>
                  <a:srgbClr val="FF0000"/>
                </a:solidFill>
              </a:rPr>
              <a:t>центра масс </a:t>
            </a:r>
            <a:r>
              <a:rPr lang="ru-RU" sz="2200" i="1" dirty="0" smtClean="0"/>
              <a:t>механической системы характеризует </a:t>
            </a:r>
            <a:r>
              <a:rPr lang="ru-RU" sz="2200" b="1" i="1" dirty="0" smtClean="0">
                <a:solidFill>
                  <a:srgbClr val="FF0000"/>
                </a:solidFill>
              </a:rPr>
              <a:t>распределение масс  </a:t>
            </a:r>
            <a:r>
              <a:rPr lang="ru-RU" sz="2200" b="1" i="1" dirty="0" smtClean="0">
                <a:solidFill>
                  <a:srgbClr val="7030A0"/>
                </a:solidFill>
              </a:rPr>
              <a:t>системы</a:t>
            </a:r>
            <a:r>
              <a:rPr lang="ru-RU" sz="2200" i="1" dirty="0" smtClean="0"/>
              <a:t> </a:t>
            </a:r>
            <a:r>
              <a:rPr lang="ru-RU" sz="2200" b="1" i="1" dirty="0" smtClean="0"/>
              <a:t>не полностью</a:t>
            </a:r>
            <a:r>
              <a:rPr lang="ru-RU" sz="2200" i="1" dirty="0" smtClean="0"/>
              <a:t>. Это видно на примере:</a:t>
            </a:r>
            <a:endParaRPr lang="ru-RU" sz="2200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10000" y="2057400"/>
            <a:ext cx="152400" cy="18288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743200" y="2667000"/>
            <a:ext cx="228600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657600" y="2590800"/>
            <a:ext cx="457200" cy="3048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572000" y="2590800"/>
            <a:ext cx="304800" cy="3048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895600" y="2590800"/>
            <a:ext cx="304800" cy="3048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3581400" y="3886200"/>
            <a:ext cx="6096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 flipH="1" flipV="1">
            <a:off x="3581400" y="3733800"/>
            <a:ext cx="3048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 flipH="1" flipV="1">
            <a:off x="3886994" y="3733006"/>
            <a:ext cx="3048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 flipH="1" flipV="1">
            <a:off x="3582194" y="2209006"/>
            <a:ext cx="3048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 flipH="1" flipV="1">
            <a:off x="3886994" y="2209006"/>
            <a:ext cx="3048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5" idx="2"/>
          </p:cNvCxnSpPr>
          <p:nvPr/>
        </p:nvCxnSpPr>
        <p:spPr>
          <a:xfrm rot="5400000" flipH="1">
            <a:off x="2819400" y="2819400"/>
            <a:ext cx="21336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3581400" y="1752600"/>
          <a:ext cx="247650" cy="215900"/>
        </p:xfrm>
        <a:graphic>
          <a:graphicData uri="http://schemas.openxmlformats.org/presentationml/2006/ole">
            <p:oleObj spid="_x0000_s237570" name="Формула" r:id="rId3" imgW="126725" imgH="126725" progId="Equation.3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4038600" y="3581400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" name="Дуга 21"/>
          <p:cNvSpPr/>
          <p:nvPr/>
        </p:nvSpPr>
        <p:spPr>
          <a:xfrm rot="8389920">
            <a:off x="3551339" y="1789662"/>
            <a:ext cx="838200" cy="685800"/>
          </a:xfrm>
          <a:prstGeom prst="arc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4243388" y="2274888"/>
          <a:ext cx="296862" cy="238125"/>
        </p:xfrm>
        <a:graphic>
          <a:graphicData uri="http://schemas.openxmlformats.org/presentationml/2006/ole">
            <p:oleObj spid="_x0000_s237571" name="Формула" r:id="rId4" imgW="152334" imgH="139639" progId="Equation.3">
              <p:embed/>
            </p:oleObj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214942" y="1643050"/>
            <a:ext cx="37862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Раздвигая и сдвигая шары центробежного регулятора на одинаковое расстояние от оси О</a:t>
            </a:r>
            <a:r>
              <a:rPr lang="en-US" sz="2000" i="1" dirty="0" smtClean="0"/>
              <a:t>Z</a:t>
            </a:r>
            <a:r>
              <a:rPr lang="ru-RU" sz="2000" i="1" dirty="0" smtClean="0"/>
              <a:t>, мы не меняем положение центра масс системы, в то время как угловая скорость вращения регулятора будет меняться в связи с изменением распределения масс системы. </a:t>
            </a:r>
            <a:endParaRPr lang="ru-RU" sz="2000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285720" y="4500570"/>
            <a:ext cx="82153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 smtClean="0"/>
              <a:t>Поэтому вводится </a:t>
            </a:r>
            <a:r>
              <a:rPr lang="ru-RU" sz="2200" b="1" i="1" dirty="0" smtClean="0"/>
              <a:t>еще одна характеристика </a:t>
            </a:r>
            <a:r>
              <a:rPr lang="ru-RU" sz="2200" b="1" i="1" dirty="0" smtClean="0">
                <a:solidFill>
                  <a:srgbClr val="FF0000"/>
                </a:solidFill>
              </a:rPr>
              <a:t>распределения масс </a:t>
            </a:r>
            <a:r>
              <a:rPr lang="ru-RU" sz="2200" i="1" dirty="0" smtClean="0"/>
              <a:t>механической системы – </a:t>
            </a:r>
            <a:r>
              <a:rPr lang="ru-RU" sz="2200" b="1" i="1" dirty="0" smtClean="0">
                <a:solidFill>
                  <a:srgbClr val="FF0000"/>
                </a:solidFill>
              </a:rPr>
              <a:t>Момент инерции</a:t>
            </a:r>
            <a:r>
              <a:rPr lang="ru-RU" sz="2200" i="1" dirty="0" smtClean="0"/>
              <a:t>. </a:t>
            </a:r>
            <a:endParaRPr lang="ru-RU" sz="2200" i="1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b="1" i="1" smtClean="0">
                <a:solidFill>
                  <a:srgbClr val="00B050"/>
                </a:solidFill>
              </a:rPr>
              <a:pPr/>
              <a:t>1</a:t>
            </a:fld>
            <a:endParaRPr lang="en-US" sz="2400" b="1" i="1" dirty="0">
              <a:solidFill>
                <a:srgbClr val="00B05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0" y="1"/>
            <a:ext cx="9001156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altLang="ru-RU" sz="1200" b="1" i="1" dirty="0" smtClean="0">
                <a:latin typeface="Times New Roman" pitchFamily="18" charset="0"/>
                <a:cs typeface="Times New Roman" pitchFamily="18" charset="0"/>
              </a:rPr>
              <a:t>Предыдущий раздел: </a:t>
            </a:r>
            <a:r>
              <a:rPr lang="ru-RU" altLang="ru-RU" sz="1200" b="1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Динамика </a:t>
            </a:r>
            <a:r>
              <a:rPr lang="ru-RU" altLang="ru-RU" sz="1200" b="1" i="1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altLang="ru-RU" sz="1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altLang="ru-RU" sz="1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altLang="ru-RU" sz="1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движения</a:t>
            </a:r>
            <a:r>
              <a:rPr lang="ru-RU" altLang="ru-RU" sz="1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системы </a:t>
            </a:r>
            <a:r>
              <a:rPr lang="ru-RU" altLang="ru-RU" sz="1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материальных точек. </a:t>
            </a:r>
            <a:r>
              <a:rPr lang="ru-RU" altLang="ru-RU" sz="1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Теорема об </a:t>
            </a:r>
            <a:r>
              <a:rPr lang="ru-RU" altLang="ru-RU" sz="1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изменении количеств движения </a:t>
            </a:r>
            <a:r>
              <a:rPr lang="ru-RU" altLang="ru-RU" sz="1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системы материальных точек. Момент кол. Движения и его изменение. </a:t>
            </a:r>
            <a:r>
              <a:rPr lang="ru-RU" altLang="ru-RU" sz="1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Практика</a:t>
            </a: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00034" y="5357826"/>
            <a:ext cx="77153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Выражаю глубокую признательность </a:t>
            </a:r>
            <a:r>
              <a:rPr lang="ru-RU" alt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Галине Алексеевне Симоненко, </a:t>
            </a:r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старшему преподавателю ТПУ, за разрешение использовать её презентации в учебном процессе.</a:t>
            </a:r>
            <a:r>
              <a:rPr lang="ru-RU" alt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Козлов В.Н. 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42844" y="6357958"/>
            <a:ext cx="57938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Файл </a:t>
            </a:r>
            <a:r>
              <a:rPr lang="ru-RU" altLang="ru-RU" i="1" dirty="0" err="1" smtClean="0">
                <a:latin typeface="Times New Roman" pitchFamily="18" charset="0"/>
                <a:cs typeface="Times New Roman" pitchFamily="18" charset="0"/>
              </a:rPr>
              <a:t>Лекц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3.2_</a:t>
            </a:r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Динамика 2_продолж_16.09.24 (раздел 2)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500042"/>
            <a:ext cx="2428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Динамика 2 (раздел </a:t>
            </a:r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3286116" y="0"/>
            <a:ext cx="57150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 </a:t>
            </a:r>
            <a:r>
              <a:rPr lang="ru-RU" i="1" dirty="0" smtClean="0">
                <a:solidFill>
                  <a:srgbClr val="0070C0"/>
                </a:solidFill>
              </a:rPr>
              <a:t>Понятие</a:t>
            </a:r>
            <a:r>
              <a:rPr lang="ru-RU" i="1" dirty="0" smtClean="0"/>
              <a:t> </a:t>
            </a:r>
            <a:r>
              <a:rPr lang="en-US" i="1" dirty="0" smtClean="0"/>
              <a:t> </a:t>
            </a:r>
            <a:r>
              <a:rPr lang="ru-RU" i="1" dirty="0" smtClean="0"/>
              <a:t>о </a:t>
            </a:r>
            <a:r>
              <a:rPr lang="ru-RU" b="1" i="1" dirty="0" smtClean="0">
                <a:solidFill>
                  <a:srgbClr val="FF0000"/>
                </a:solidFill>
              </a:rPr>
              <a:t>моменте инерции </a:t>
            </a:r>
            <a:r>
              <a:rPr lang="ru-RU" i="1" dirty="0" smtClean="0"/>
              <a:t>было введено </a:t>
            </a:r>
            <a:r>
              <a:rPr lang="ru-RU" i="1" dirty="0" err="1" smtClean="0"/>
              <a:t>Христианом</a:t>
            </a:r>
            <a:r>
              <a:rPr lang="ru-RU" i="1" dirty="0" smtClean="0"/>
              <a:t> </a:t>
            </a:r>
            <a:r>
              <a:rPr lang="ru-RU" dirty="0" smtClean="0"/>
              <a:t>Гюйгенсом</a:t>
            </a:r>
            <a:r>
              <a:rPr lang="ru-RU" i="1" dirty="0" smtClean="0"/>
              <a:t> (1629-1695). Сам    </a:t>
            </a:r>
            <a:r>
              <a:rPr lang="ru-RU" b="1" i="1" dirty="0" smtClean="0"/>
              <a:t>термин</a:t>
            </a:r>
            <a:r>
              <a:rPr lang="ru-RU" i="1" dirty="0" smtClean="0"/>
              <a:t> позже  предложил  ввести в механику </a:t>
            </a:r>
            <a:r>
              <a:rPr lang="ru-RU" b="1" i="1" dirty="0" smtClean="0"/>
              <a:t>отечественный</a:t>
            </a:r>
            <a:r>
              <a:rPr lang="ru-RU" i="1" dirty="0" smtClean="0"/>
              <a:t> ученый </a:t>
            </a:r>
            <a:r>
              <a:rPr lang="ru-RU" b="1" i="1" dirty="0" smtClean="0"/>
              <a:t>Л. Эйлер</a:t>
            </a:r>
          </a:p>
          <a:p>
            <a:r>
              <a:rPr lang="ru-RU" i="1" dirty="0" smtClean="0"/>
              <a:t>в середине XVIII века, и с тех пор широко используется при решении многих задач </a:t>
            </a:r>
            <a:r>
              <a:rPr lang="ru-RU" b="1" i="1" dirty="0" smtClean="0"/>
              <a:t>динамики  твердого тела</a:t>
            </a:r>
            <a:r>
              <a:rPr lang="ru-RU" sz="1600" i="1" dirty="0" smtClean="0"/>
              <a:t>.</a:t>
            </a:r>
            <a:endParaRPr lang="ru-RU" sz="1600" i="1" dirty="0"/>
          </a:p>
        </p:txBody>
      </p:sp>
      <p:sp>
        <p:nvSpPr>
          <p:cNvPr id="33" name="TextBox 32"/>
          <p:cNvSpPr txBox="1"/>
          <p:nvPr/>
        </p:nvSpPr>
        <p:spPr>
          <a:xfrm>
            <a:off x="142844" y="1857364"/>
            <a:ext cx="90011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Значение момента инерции необходимо знать на практике  при расчете различных  </a:t>
            </a:r>
            <a:r>
              <a:rPr lang="ru-RU" b="1" i="1" dirty="0" smtClean="0">
                <a:solidFill>
                  <a:srgbClr val="0070C0"/>
                </a:solidFill>
              </a:rPr>
              <a:t>вращающихся</a:t>
            </a:r>
            <a:r>
              <a:rPr lang="ru-RU" b="1" i="1" dirty="0" smtClean="0"/>
              <a:t> </a:t>
            </a:r>
            <a:r>
              <a:rPr lang="ru-RU" i="1" dirty="0" smtClean="0"/>
              <a:t>узлов и систем (маховиков, турбин, роторов электродвигателей, гироскопов). </a:t>
            </a:r>
            <a:r>
              <a:rPr lang="ru-RU" b="1" i="1" dirty="0" smtClean="0">
                <a:solidFill>
                  <a:srgbClr val="FF0000"/>
                </a:solidFill>
              </a:rPr>
              <a:t>Момент инерции </a:t>
            </a:r>
            <a:r>
              <a:rPr lang="ru-RU" b="1" i="1" dirty="0" smtClean="0"/>
              <a:t>входит в уравнения движения тела </a:t>
            </a:r>
            <a:r>
              <a:rPr lang="ru-RU" i="1" dirty="0" smtClean="0"/>
              <a:t>корабля, самолета, снаряда, и т.п.). Его определяют, когда хотят узнать  </a:t>
            </a:r>
            <a:r>
              <a:rPr lang="ru-RU" b="1" i="1" dirty="0" smtClean="0">
                <a:solidFill>
                  <a:srgbClr val="0070C0"/>
                </a:solidFill>
              </a:rPr>
              <a:t>параметры вращательного движения </a:t>
            </a:r>
            <a:r>
              <a:rPr lang="ru-RU" i="1" dirty="0" smtClean="0"/>
              <a:t>летательного аппарата вокруг центра масс при действии внешнего возмущения (порыва ветра и т.п.).</a:t>
            </a:r>
            <a:endParaRPr lang="ru-RU" i="1" dirty="0"/>
          </a:p>
        </p:txBody>
      </p:sp>
      <p:sp>
        <p:nvSpPr>
          <p:cNvPr id="34" name="TextBox 33"/>
          <p:cNvSpPr txBox="1"/>
          <p:nvPr/>
        </p:nvSpPr>
        <p:spPr>
          <a:xfrm>
            <a:off x="214282" y="3571876"/>
            <a:ext cx="883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Момент инерции </a:t>
            </a:r>
            <a:r>
              <a:rPr lang="ru-RU" i="1" dirty="0" smtClean="0"/>
              <a:t>является </a:t>
            </a:r>
            <a:r>
              <a:rPr lang="ru-RU" b="1" i="1" dirty="0" smtClean="0">
                <a:solidFill>
                  <a:srgbClr val="7030A0"/>
                </a:solidFill>
              </a:rPr>
              <a:t>мерой </a:t>
            </a:r>
            <a:r>
              <a:rPr lang="ru-RU" b="1" i="1" dirty="0" smtClean="0">
                <a:solidFill>
                  <a:srgbClr val="FF0000"/>
                </a:solidFill>
              </a:rPr>
              <a:t>инертности</a:t>
            </a:r>
            <a:r>
              <a:rPr lang="ru-RU" i="1" dirty="0" smtClean="0"/>
              <a:t> тела при </a:t>
            </a:r>
            <a:r>
              <a:rPr lang="ru-RU" b="1" i="1" dirty="0" smtClean="0">
                <a:solidFill>
                  <a:srgbClr val="0070C0"/>
                </a:solidFill>
              </a:rPr>
              <a:t>вращательном</a:t>
            </a:r>
            <a:r>
              <a:rPr lang="ru-RU" i="1" dirty="0" smtClean="0"/>
              <a:t> движении тела и </a:t>
            </a:r>
            <a:r>
              <a:rPr lang="ru-RU" b="1" i="1" dirty="0" smtClean="0">
                <a:solidFill>
                  <a:srgbClr val="7030A0"/>
                </a:solidFill>
              </a:rPr>
              <a:t>является аналогом массы </a:t>
            </a:r>
            <a:r>
              <a:rPr lang="ru-RU" i="1" dirty="0" smtClean="0"/>
              <a:t>при </a:t>
            </a:r>
            <a:r>
              <a:rPr lang="ru-RU" b="1" i="1" dirty="0" smtClean="0"/>
              <a:t>поступательном</a:t>
            </a:r>
            <a:r>
              <a:rPr lang="ru-RU" i="1" dirty="0" smtClean="0"/>
              <a:t> движении. Чем </a:t>
            </a:r>
            <a:r>
              <a:rPr lang="ru-RU" b="1" i="1" dirty="0" smtClean="0">
                <a:solidFill>
                  <a:srgbClr val="FF0000"/>
                </a:solidFill>
              </a:rPr>
              <a:t>больше момент инерции </a:t>
            </a:r>
            <a:r>
              <a:rPr lang="ru-RU" i="1" dirty="0" smtClean="0"/>
              <a:t>тела, тем </a:t>
            </a:r>
            <a:r>
              <a:rPr lang="ru-RU" b="1" i="1" dirty="0" smtClean="0">
                <a:solidFill>
                  <a:srgbClr val="C00000"/>
                </a:solidFill>
              </a:rPr>
              <a:t>труднее изменить угловую скорость </a:t>
            </a:r>
            <a:r>
              <a:rPr lang="ru-RU" b="1" i="1" dirty="0" smtClean="0">
                <a:solidFill>
                  <a:srgbClr val="0070C0"/>
                </a:solidFill>
              </a:rPr>
              <a:t>вращающегося</a:t>
            </a:r>
            <a:r>
              <a:rPr lang="ru-RU" i="1" dirty="0" smtClean="0"/>
              <a:t>  тела.</a:t>
            </a:r>
            <a:endParaRPr lang="ru-RU" i="1" dirty="0"/>
          </a:p>
        </p:txBody>
      </p:sp>
      <p:sp>
        <p:nvSpPr>
          <p:cNvPr id="35" name="TextBox 34"/>
          <p:cNvSpPr txBox="1"/>
          <p:nvPr/>
        </p:nvSpPr>
        <p:spPr>
          <a:xfrm>
            <a:off x="142844" y="4786322"/>
            <a:ext cx="90011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Момент инерции </a:t>
            </a:r>
            <a:r>
              <a:rPr lang="ru-RU" sz="2000" b="1" i="1" dirty="0" smtClean="0"/>
              <a:t>имеет смысл </a:t>
            </a:r>
            <a:r>
              <a:rPr lang="ru-RU" sz="2000" i="1" dirty="0" smtClean="0"/>
              <a:t>только </a:t>
            </a:r>
            <a:r>
              <a:rPr lang="ru-RU" sz="2000" b="1" i="1" dirty="0" smtClean="0"/>
              <a:t>при заданном </a:t>
            </a:r>
            <a:r>
              <a:rPr lang="ru-RU" sz="2000" b="1" i="1" dirty="0" smtClean="0">
                <a:solidFill>
                  <a:srgbClr val="7030A0"/>
                </a:solidFill>
              </a:rPr>
              <a:t>положении</a:t>
            </a:r>
            <a:r>
              <a:rPr lang="ru-RU" sz="2000" b="1" i="1" dirty="0" smtClean="0"/>
              <a:t> </a:t>
            </a:r>
            <a:r>
              <a:rPr lang="ru-RU" sz="2000" b="1" i="1" dirty="0" smtClean="0">
                <a:solidFill>
                  <a:srgbClr val="0070C0"/>
                </a:solidFill>
              </a:rPr>
              <a:t>оси вращения</a:t>
            </a:r>
            <a:r>
              <a:rPr lang="ru-RU" sz="2000" i="1" dirty="0" smtClean="0"/>
              <a:t>. Бессмысленно говорить просто о “моменте инерции”. Он </a:t>
            </a:r>
            <a:r>
              <a:rPr lang="ru-RU" sz="2000" b="1" i="1" dirty="0" smtClean="0">
                <a:solidFill>
                  <a:srgbClr val="C00000"/>
                </a:solidFill>
              </a:rPr>
              <a:t>зависит</a:t>
            </a:r>
            <a:r>
              <a:rPr lang="ru-RU" sz="2000" i="1" dirty="0" smtClean="0"/>
              <a:t>:</a:t>
            </a:r>
          </a:p>
          <a:p>
            <a:r>
              <a:rPr lang="ru-RU" sz="2000" i="1" dirty="0" smtClean="0"/>
              <a:t>1) </a:t>
            </a:r>
            <a:r>
              <a:rPr lang="ru-RU" sz="2000" b="1" i="1" dirty="0" smtClean="0"/>
              <a:t>от </a:t>
            </a:r>
            <a:r>
              <a:rPr lang="ru-RU" sz="2000" b="1" i="1" dirty="0" smtClean="0">
                <a:solidFill>
                  <a:srgbClr val="7030A0"/>
                </a:solidFill>
              </a:rPr>
              <a:t>положения</a:t>
            </a:r>
            <a:r>
              <a:rPr lang="ru-RU" sz="2000" b="1" i="1" dirty="0" smtClean="0"/>
              <a:t> </a:t>
            </a:r>
            <a:r>
              <a:rPr lang="ru-RU" sz="2000" b="1" i="1" dirty="0" smtClean="0">
                <a:solidFill>
                  <a:srgbClr val="0070C0"/>
                </a:solidFill>
              </a:rPr>
              <a:t>оси вращения</a:t>
            </a:r>
            <a:r>
              <a:rPr lang="ru-RU" sz="2000" i="1" dirty="0" smtClean="0"/>
              <a:t>;</a:t>
            </a:r>
          </a:p>
          <a:p>
            <a:r>
              <a:rPr lang="ru-RU" sz="2000" i="1" dirty="0" smtClean="0"/>
              <a:t>2) </a:t>
            </a:r>
            <a:r>
              <a:rPr lang="ru-RU" sz="2000" b="1" i="1" dirty="0" smtClean="0"/>
              <a:t>от распределения </a:t>
            </a:r>
            <a:r>
              <a:rPr lang="ru-RU" sz="2000" b="1" i="1" dirty="0" smtClean="0">
                <a:solidFill>
                  <a:srgbClr val="C00000"/>
                </a:solidFill>
              </a:rPr>
              <a:t>массы</a:t>
            </a:r>
            <a:r>
              <a:rPr lang="ru-RU" sz="2000" b="1" i="1" dirty="0" smtClean="0"/>
              <a:t> тела </a:t>
            </a:r>
            <a:r>
              <a:rPr lang="ru-RU" sz="2000" b="1" i="1" dirty="0" smtClean="0">
                <a:solidFill>
                  <a:srgbClr val="7030A0"/>
                </a:solidFill>
              </a:rPr>
              <a:t>относительно</a:t>
            </a:r>
            <a:r>
              <a:rPr lang="ru-RU" sz="2000" i="1" dirty="0" smtClean="0"/>
              <a:t> </a:t>
            </a:r>
            <a:r>
              <a:rPr lang="ru-RU" sz="2000" b="1" i="1" dirty="0" smtClean="0">
                <a:solidFill>
                  <a:srgbClr val="0070C0"/>
                </a:solidFill>
              </a:rPr>
              <a:t>оси вращения</a:t>
            </a:r>
            <a:r>
              <a:rPr lang="ru-RU" sz="2000" i="1" dirty="0" smtClean="0"/>
              <a:t>, т.е. от </a:t>
            </a:r>
            <a:r>
              <a:rPr lang="ru-RU" sz="2000" b="1" i="1" dirty="0" smtClean="0">
                <a:solidFill>
                  <a:srgbClr val="C00000"/>
                </a:solidFill>
              </a:rPr>
              <a:t>формы тела </a:t>
            </a:r>
            <a:r>
              <a:rPr lang="ru-RU" sz="2000" i="1" dirty="0" smtClean="0"/>
              <a:t>и </a:t>
            </a:r>
            <a:r>
              <a:rPr lang="ru-RU" sz="2000" b="1" i="1" dirty="0" smtClean="0">
                <a:solidFill>
                  <a:srgbClr val="7030A0"/>
                </a:solidFill>
              </a:rPr>
              <a:t>его размеров</a:t>
            </a:r>
            <a:r>
              <a:rPr lang="ru-RU" sz="2000" i="1" dirty="0" smtClean="0"/>
              <a:t>.</a:t>
            </a:r>
            <a:endParaRPr lang="ru-RU" sz="2000" i="1" dirty="0"/>
          </a:p>
        </p:txBody>
      </p:sp>
      <p:pic>
        <p:nvPicPr>
          <p:cNvPr id="6146" name="Picture 2" descr="http://alternathistory.com/wp-content/uploads/2019/08/perpetuum-mobile-Ivana-Kulibina-08-570x768.jpg"/>
          <p:cNvPicPr>
            <a:picLocks noChangeAspect="1" noChangeArrowheads="1"/>
          </p:cNvPicPr>
          <p:nvPr/>
        </p:nvPicPr>
        <p:blipFill>
          <a:blip r:embed="rId2" cstate="print"/>
          <a:srcRect t="2461"/>
          <a:stretch>
            <a:fillRect/>
          </a:stretch>
        </p:blipFill>
        <p:spPr bwMode="auto">
          <a:xfrm>
            <a:off x="0" y="0"/>
            <a:ext cx="1428728" cy="187763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428728" y="0"/>
            <a:ext cx="18573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Леонард Эйлер - Швейцарский, немецкий</a:t>
            </a:r>
          </a:p>
          <a:p>
            <a:r>
              <a:rPr lang="ru-RU" sz="1400" dirty="0" smtClean="0"/>
              <a:t> и </a:t>
            </a:r>
            <a:r>
              <a:rPr lang="ru-RU" sz="1400" b="1" dirty="0" smtClean="0"/>
              <a:t>российский</a:t>
            </a:r>
            <a:r>
              <a:rPr lang="ru-RU" sz="1400" dirty="0" smtClean="0"/>
              <a:t> </a:t>
            </a:r>
          </a:p>
          <a:p>
            <a:r>
              <a:rPr lang="ru-RU" sz="1400" dirty="0" smtClean="0"/>
              <a:t>математик и механик</a:t>
            </a:r>
          </a:p>
          <a:p>
            <a:r>
              <a:rPr lang="ru-RU" sz="1400" dirty="0" smtClean="0"/>
              <a:t>15 апреля 1707 г --</a:t>
            </a:r>
          </a:p>
          <a:p>
            <a:r>
              <a:rPr lang="ru-RU" sz="1400" dirty="0" smtClean="0"/>
              <a:t>7 сентября 1783 г. (76 лет).</a:t>
            </a:r>
            <a:endParaRPr lang="ru-RU" sz="140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61964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2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46662245"/>
              </p:ext>
            </p:extLst>
          </p:nvPr>
        </p:nvGraphicFramePr>
        <p:xfrm>
          <a:off x="6471394" y="4857760"/>
          <a:ext cx="2672606" cy="792088"/>
        </p:xfrm>
        <a:graphic>
          <a:graphicData uri="http://schemas.openxmlformats.org/presentationml/2006/ole">
            <p:oleObj spid="_x0000_s238594" name="Формула" r:id="rId3" imgW="990170" imgH="266584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38200" y="152400"/>
            <a:ext cx="7555273" cy="707886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altLang="ru-RU" sz="2000" i="1" dirty="0" smtClean="0">
                <a:solidFill>
                  <a:schemeClr val="tx2"/>
                </a:solidFill>
              </a:rPr>
              <a:t>3.1</a:t>
            </a:r>
            <a:r>
              <a:rPr lang="en-US" altLang="ru-RU" sz="2000" i="1" dirty="0" smtClean="0">
                <a:solidFill>
                  <a:schemeClr val="tx2"/>
                </a:solidFill>
              </a:rPr>
              <a:t>. </a:t>
            </a:r>
            <a:r>
              <a:rPr lang="ru-RU" sz="2000" b="1" i="1" dirty="0" smtClean="0">
                <a:solidFill>
                  <a:srgbClr val="FF0000"/>
                </a:solidFill>
              </a:rPr>
              <a:t>Моменты инерции </a:t>
            </a:r>
            <a:r>
              <a:rPr lang="ru-RU" sz="2000" b="1" i="1" dirty="0" smtClean="0"/>
              <a:t>точки</a:t>
            </a:r>
            <a:r>
              <a:rPr lang="ru-RU" sz="2000" i="1" dirty="0" smtClean="0">
                <a:solidFill>
                  <a:srgbClr val="FF0000"/>
                </a:solidFill>
              </a:rPr>
              <a:t> и </a:t>
            </a:r>
            <a:r>
              <a:rPr lang="ru-RU" sz="2000" b="1" i="1" dirty="0" smtClean="0">
                <a:solidFill>
                  <a:srgbClr val="7030A0"/>
                </a:solidFill>
              </a:rPr>
              <a:t>системы</a:t>
            </a:r>
            <a:r>
              <a:rPr lang="ru-RU" sz="2000" i="1" dirty="0" smtClean="0">
                <a:solidFill>
                  <a:srgbClr val="FF0000"/>
                </a:solidFill>
              </a:rPr>
              <a:t> </a:t>
            </a:r>
            <a:r>
              <a:rPr lang="ru-RU" sz="2000" b="1" i="1" dirty="0" smtClean="0"/>
              <a:t>материальных точек</a:t>
            </a:r>
            <a:r>
              <a:rPr lang="ru-RU" sz="2000" i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относительно</a:t>
            </a:r>
            <a:r>
              <a:rPr lang="ru-RU" sz="2000" i="1" dirty="0" smtClean="0">
                <a:solidFill>
                  <a:srgbClr val="FF0000"/>
                </a:solidFill>
              </a:rPr>
              <a:t>  </a:t>
            </a:r>
            <a:r>
              <a:rPr lang="ru-RU" sz="2000" b="1" i="1" dirty="0" smtClean="0"/>
              <a:t>центра</a:t>
            </a:r>
            <a:r>
              <a:rPr lang="ru-RU" sz="2000" i="1" dirty="0" smtClean="0">
                <a:solidFill>
                  <a:srgbClr val="FF0000"/>
                </a:solidFill>
              </a:rPr>
              <a:t> и </a:t>
            </a:r>
            <a:r>
              <a:rPr lang="ru-RU" sz="2000" b="1" i="1" dirty="0" smtClean="0">
                <a:solidFill>
                  <a:srgbClr val="0070C0"/>
                </a:solidFill>
              </a:rPr>
              <a:t>оси</a:t>
            </a:r>
            <a:endParaRPr lang="ru-RU" sz="2000" b="1" i="1" dirty="0">
              <a:solidFill>
                <a:srgbClr val="0070C0"/>
              </a:solidFill>
            </a:endParaRPr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49784132"/>
              </p:ext>
            </p:extLst>
          </p:nvPr>
        </p:nvGraphicFramePr>
        <p:xfrm>
          <a:off x="6350000" y="2133600"/>
          <a:ext cx="1422400" cy="457200"/>
        </p:xfrm>
        <a:graphic>
          <a:graphicData uri="http://schemas.openxmlformats.org/presentationml/2006/ole">
            <p:oleObj spid="_x0000_s238595" name="Формула" r:id="rId4" imgW="711200" imgH="228600" progId="Equation.3">
              <p:embed/>
            </p:oleObj>
          </a:graphicData>
        </a:graphic>
      </p:graphicFrame>
      <p:sp>
        <p:nvSpPr>
          <p:cNvPr id="8" name="Овал 7"/>
          <p:cNvSpPr/>
          <p:nvPr/>
        </p:nvSpPr>
        <p:spPr>
          <a:xfrm>
            <a:off x="1219200" y="1219200"/>
            <a:ext cx="1524000" cy="20574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>
            <a:off x="-876300" y="2552700"/>
            <a:ext cx="2819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33400" y="3733800"/>
            <a:ext cx="1295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1828800" y="36576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1143000"/>
            <a:ext cx="300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1981200" y="3581400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М</a:t>
            </a:r>
            <a:endParaRPr lang="ru-RU" i="1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990600" y="3352800"/>
          <a:ext cx="280987" cy="366713"/>
        </p:xfrm>
        <a:graphic>
          <a:graphicData uri="http://schemas.openxmlformats.org/presentationml/2006/ole">
            <p:oleObj spid="_x0000_s238596" name="Формула" r:id="rId5" imgW="164885" imgH="215619" progId="Equation.3">
              <p:embed/>
            </p:oleObj>
          </a:graphicData>
        </a:graphic>
      </p:graphicFrame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124200" y="838200"/>
            <a:ext cx="580551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C00000"/>
                </a:solidFill>
              </a:rPr>
              <a:t>Моментом инерции </a:t>
            </a:r>
            <a:r>
              <a:rPr lang="ru-RU" sz="2000" b="1" i="1" dirty="0"/>
              <a:t>материальной </a:t>
            </a:r>
            <a:r>
              <a:rPr lang="ru-RU" sz="2000" b="1" i="1" dirty="0" smtClean="0"/>
              <a:t>точки </a:t>
            </a:r>
            <a:r>
              <a:rPr lang="ru-RU" sz="2000" b="1" i="1" dirty="0" err="1" smtClean="0">
                <a:solidFill>
                  <a:srgbClr val="7030A0"/>
                </a:solidFill>
              </a:rPr>
              <a:t>отно</a:t>
            </a:r>
            <a:r>
              <a:rPr lang="ru-RU" sz="2000" b="1" i="1" dirty="0" smtClean="0">
                <a:solidFill>
                  <a:srgbClr val="7030A0"/>
                </a:solidFill>
              </a:rPr>
              <a:t>-</a:t>
            </a:r>
            <a:endParaRPr lang="ru-RU" sz="2000" b="1" i="1" dirty="0">
              <a:solidFill>
                <a:srgbClr val="7030A0"/>
              </a:solidFill>
            </a:endParaRPr>
          </a:p>
          <a:p>
            <a:r>
              <a:rPr lang="ru-RU" sz="2000" b="1" i="1" dirty="0" err="1" smtClean="0">
                <a:solidFill>
                  <a:srgbClr val="7030A0"/>
                </a:solidFill>
              </a:rPr>
              <a:t>сительно</a:t>
            </a:r>
            <a:r>
              <a:rPr lang="ru-RU" sz="2000" i="1" dirty="0" smtClean="0"/>
              <a:t>  </a:t>
            </a:r>
            <a:r>
              <a:rPr lang="ru-RU" sz="2000" b="1" i="1" dirty="0" smtClean="0"/>
              <a:t>центра</a:t>
            </a:r>
            <a:r>
              <a:rPr lang="ru-RU" sz="2000" i="1" dirty="0" smtClean="0"/>
              <a:t> и </a:t>
            </a:r>
            <a:r>
              <a:rPr lang="ru-RU" sz="2000" b="1" i="1" dirty="0">
                <a:solidFill>
                  <a:srgbClr val="0070C0"/>
                </a:solidFill>
              </a:rPr>
              <a:t>оси</a:t>
            </a:r>
            <a:r>
              <a:rPr lang="ru-RU" sz="2000" i="1" dirty="0"/>
              <a:t> </a:t>
            </a:r>
            <a:r>
              <a:rPr lang="ru-RU" sz="2000" i="1" dirty="0" smtClean="0"/>
              <a:t>называется скалярная  </a:t>
            </a:r>
            <a:r>
              <a:rPr lang="ru-RU" sz="2000" i="1" dirty="0"/>
              <a:t>величина, равная </a:t>
            </a:r>
            <a:r>
              <a:rPr lang="ru-RU" sz="2000" b="1" i="1" dirty="0" smtClean="0">
                <a:solidFill>
                  <a:srgbClr val="7030A0"/>
                </a:solidFill>
              </a:rPr>
              <a:t>произведению</a:t>
            </a:r>
            <a:r>
              <a:rPr lang="ru-RU" sz="2000" i="1" dirty="0" smtClean="0"/>
              <a:t> </a:t>
            </a:r>
            <a:r>
              <a:rPr lang="ru-RU" sz="2000" b="1" i="1" dirty="0" smtClean="0">
                <a:solidFill>
                  <a:srgbClr val="FF0000"/>
                </a:solidFill>
              </a:rPr>
              <a:t>массы</a:t>
            </a:r>
            <a:r>
              <a:rPr lang="ru-RU" sz="2000" i="1" dirty="0" smtClean="0"/>
              <a:t> точки на</a:t>
            </a:r>
            <a:endParaRPr lang="ru-RU" sz="2000" i="1" dirty="0"/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квадрат </a:t>
            </a:r>
            <a:r>
              <a:rPr lang="ru-RU" sz="2000" b="1" i="1" dirty="0">
                <a:solidFill>
                  <a:srgbClr val="FF0000"/>
                </a:solidFill>
              </a:rPr>
              <a:t>её </a:t>
            </a:r>
            <a:r>
              <a:rPr lang="ru-RU" sz="2000" b="1" i="1" dirty="0" smtClean="0">
                <a:solidFill>
                  <a:srgbClr val="FF0000"/>
                </a:solidFill>
              </a:rPr>
              <a:t>расстояния </a:t>
            </a:r>
            <a:r>
              <a:rPr lang="ru-RU" sz="2000" b="1" i="1" dirty="0" smtClean="0">
                <a:solidFill>
                  <a:srgbClr val="7030A0"/>
                </a:solidFill>
              </a:rPr>
              <a:t>до этой </a:t>
            </a:r>
            <a:r>
              <a:rPr lang="ru-RU" sz="2000" b="1" i="1" dirty="0" smtClean="0"/>
              <a:t>точки</a:t>
            </a:r>
            <a:r>
              <a:rPr lang="ru-RU" sz="2000" b="1" i="1" dirty="0" smtClean="0">
                <a:solidFill>
                  <a:srgbClr val="7030A0"/>
                </a:solidFill>
              </a:rPr>
              <a:t> </a:t>
            </a:r>
            <a:r>
              <a:rPr lang="ru-RU" sz="2000" i="1" dirty="0" smtClean="0"/>
              <a:t>или </a:t>
            </a:r>
            <a:r>
              <a:rPr lang="ru-RU" sz="2000" b="1" i="1" dirty="0" smtClean="0">
                <a:solidFill>
                  <a:srgbClr val="0070C0"/>
                </a:solidFill>
              </a:rPr>
              <a:t>оси</a:t>
            </a:r>
            <a:r>
              <a:rPr lang="ru-RU" sz="2000" i="1" dirty="0" smtClean="0"/>
              <a:t>,</a:t>
            </a:r>
            <a:endParaRPr lang="ru-RU" sz="2000" i="1" dirty="0"/>
          </a:p>
        </p:txBody>
      </p:sp>
      <p:sp>
        <p:nvSpPr>
          <p:cNvPr id="18" name="Овал 17"/>
          <p:cNvSpPr/>
          <p:nvPr/>
        </p:nvSpPr>
        <p:spPr>
          <a:xfrm>
            <a:off x="1752600" y="16002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2057400" y="2286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2438400" y="25908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1752600" y="27432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524000" y="20574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0" y="4214818"/>
            <a:ext cx="664370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b="1" i="1" dirty="0">
                <a:solidFill>
                  <a:srgbClr val="C00000"/>
                </a:solidFill>
              </a:rPr>
              <a:t>Моментом инерции </a:t>
            </a:r>
            <a:r>
              <a:rPr lang="ru-RU" sz="2200" b="1" i="1" dirty="0">
                <a:solidFill>
                  <a:srgbClr val="7030A0"/>
                </a:solidFill>
              </a:rPr>
              <a:t>системы</a:t>
            </a:r>
            <a:r>
              <a:rPr lang="ru-RU" sz="2200" i="1" dirty="0">
                <a:solidFill>
                  <a:srgbClr val="C00000"/>
                </a:solidFill>
              </a:rPr>
              <a:t> </a:t>
            </a:r>
            <a:r>
              <a:rPr lang="ru-RU" sz="2200" i="1" dirty="0"/>
              <a:t>материальных </a:t>
            </a:r>
            <a:r>
              <a:rPr lang="ru-RU" sz="2200" i="1" dirty="0" smtClean="0"/>
              <a:t>точе</a:t>
            </a:r>
            <a:r>
              <a:rPr lang="ru-RU" sz="2200" i="1" dirty="0"/>
              <a:t>к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b="1" i="1" dirty="0">
                <a:solidFill>
                  <a:srgbClr val="7030A0"/>
                </a:solidFill>
              </a:rPr>
              <a:t>относительно</a:t>
            </a:r>
            <a:r>
              <a:rPr lang="ru-RU" sz="2200" i="1" dirty="0"/>
              <a:t>  какой-либо </a:t>
            </a:r>
            <a:r>
              <a:rPr lang="ru-RU" sz="2200" b="1" i="1" u="sng" dirty="0">
                <a:solidFill>
                  <a:srgbClr val="0070C0"/>
                </a:solidFill>
              </a:rPr>
              <a:t>оси</a:t>
            </a:r>
            <a:r>
              <a:rPr lang="ru-RU" sz="2200" i="1" u="sng" dirty="0"/>
              <a:t> </a:t>
            </a:r>
            <a:r>
              <a:rPr lang="en-US" sz="2200" i="1" u="sng" dirty="0" smtClean="0"/>
              <a:t>(</a:t>
            </a:r>
            <a:r>
              <a:rPr lang="ru-RU" sz="2200" i="1" u="sng" dirty="0" smtClean="0"/>
              <a:t>например, </a:t>
            </a:r>
            <a:r>
              <a:rPr lang="en-US" sz="2200" b="1" i="1" u="sng" dirty="0" smtClean="0"/>
              <a:t>Z</a:t>
            </a:r>
            <a:r>
              <a:rPr lang="en-US" sz="2200" i="1" dirty="0" smtClean="0"/>
              <a:t>) </a:t>
            </a:r>
            <a:r>
              <a:rPr lang="ru-RU" sz="2200" i="1" dirty="0" smtClean="0"/>
              <a:t>(</a:t>
            </a:r>
            <a:r>
              <a:rPr lang="ru-RU" sz="2200" b="1" i="1" u="sng" dirty="0" smtClean="0">
                <a:solidFill>
                  <a:srgbClr val="0070C0"/>
                </a:solidFill>
              </a:rPr>
              <a:t>осевой</a:t>
            </a:r>
            <a:r>
              <a:rPr lang="ru-RU" sz="2200" b="1" i="1" dirty="0" smtClean="0">
                <a:solidFill>
                  <a:srgbClr val="FF0000"/>
                </a:solidFill>
              </a:rPr>
              <a:t> момент инерции</a:t>
            </a:r>
            <a:r>
              <a:rPr lang="ru-RU" sz="2200" i="1" dirty="0" smtClean="0"/>
              <a:t>) называется</a:t>
            </a:r>
            <a:r>
              <a:rPr lang="en-US" sz="2200" i="1" dirty="0" smtClean="0"/>
              <a:t> </a:t>
            </a:r>
            <a:r>
              <a:rPr lang="ru-RU" sz="2200" b="1" i="1" dirty="0" smtClean="0"/>
              <a:t>сумма</a:t>
            </a:r>
            <a:r>
              <a:rPr lang="ru-RU" sz="2200" i="1" dirty="0" smtClean="0"/>
              <a:t> </a:t>
            </a:r>
            <a:r>
              <a:rPr lang="ru-RU" sz="2200" b="1" i="1" dirty="0">
                <a:solidFill>
                  <a:srgbClr val="FF0000"/>
                </a:solidFill>
              </a:rPr>
              <a:t>моментов инерции </a:t>
            </a:r>
            <a:r>
              <a:rPr lang="ru-RU" sz="2200" i="1" dirty="0"/>
              <a:t>точек, относительно этой </a:t>
            </a:r>
            <a:r>
              <a:rPr lang="ru-RU" sz="2200" b="1" i="1" u="sng" dirty="0">
                <a:solidFill>
                  <a:srgbClr val="0070C0"/>
                </a:solidFill>
              </a:rPr>
              <a:t>оси</a:t>
            </a:r>
            <a:r>
              <a:rPr lang="ru-RU" sz="2200" i="1" dirty="0"/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81200" y="1447800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М</a:t>
            </a:r>
            <a:r>
              <a:rPr lang="en-US" i="1" baseline="-25000" dirty="0" smtClean="0"/>
              <a:t>k</a:t>
            </a:r>
            <a:endParaRPr lang="ru-RU" i="1" baseline="-25000" dirty="0"/>
          </a:p>
        </p:txBody>
      </p:sp>
      <p:cxnSp>
        <p:nvCxnSpPr>
          <p:cNvPr id="28" name="Прямая соединительная линия 27"/>
          <p:cNvCxnSpPr>
            <a:stCxn id="18" idx="2"/>
          </p:cNvCxnSpPr>
          <p:nvPr/>
        </p:nvCxnSpPr>
        <p:spPr>
          <a:xfrm rot="10800000">
            <a:off x="533400" y="1676400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838200" y="1295400"/>
          <a:ext cx="280988" cy="366713"/>
        </p:xfrm>
        <a:graphic>
          <a:graphicData uri="http://schemas.openxmlformats.org/presentationml/2006/ole">
            <p:oleObj spid="_x0000_s238597" name="Формула" r:id="rId6" imgW="164885" imgH="215619" progId="Equation.3">
              <p:embed/>
            </p:oleObj>
          </a:graphicData>
        </a:graphic>
      </p:graphicFrame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2857488" y="2590800"/>
            <a:ext cx="614366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C00000"/>
                </a:solidFill>
              </a:rPr>
              <a:t>Момент </a:t>
            </a:r>
            <a:r>
              <a:rPr lang="ru-RU" sz="2000" b="1" i="1" dirty="0">
                <a:solidFill>
                  <a:srgbClr val="C00000"/>
                </a:solidFill>
              </a:rPr>
              <a:t>инерции </a:t>
            </a:r>
            <a:r>
              <a:rPr lang="ru-RU" sz="2000" b="1" i="1" dirty="0" smtClean="0">
                <a:solidFill>
                  <a:srgbClr val="7030A0"/>
                </a:solidFill>
              </a:rPr>
              <a:t>системы</a:t>
            </a:r>
            <a:r>
              <a:rPr lang="ru-RU" sz="2000" i="1" dirty="0" smtClean="0">
                <a:solidFill>
                  <a:srgbClr val="C00000"/>
                </a:solidFill>
              </a:rPr>
              <a:t>, </a:t>
            </a:r>
            <a:r>
              <a:rPr lang="ru-RU" sz="2000" i="1" dirty="0" smtClean="0"/>
              <a:t>состоящей из </a:t>
            </a:r>
            <a:r>
              <a:rPr lang="en-US" sz="2000" b="1" i="1" dirty="0" smtClean="0">
                <a:solidFill>
                  <a:srgbClr val="C00000"/>
                </a:solidFill>
              </a:rPr>
              <a:t>n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мате-риальных</a:t>
            </a:r>
            <a:r>
              <a:rPr lang="ru-RU" sz="2000" b="1" i="1" dirty="0" smtClean="0"/>
              <a:t> </a:t>
            </a:r>
            <a:r>
              <a:rPr lang="ru-RU" sz="2000" b="1" i="1" dirty="0"/>
              <a:t>точек</a:t>
            </a:r>
            <a:r>
              <a:rPr lang="ru-RU" sz="2000" i="1" dirty="0"/>
              <a:t> </a:t>
            </a:r>
            <a:r>
              <a:rPr lang="ru-RU" sz="2000" b="1" i="1" dirty="0">
                <a:solidFill>
                  <a:srgbClr val="7030A0"/>
                </a:solidFill>
              </a:rPr>
              <a:t>относительно</a:t>
            </a:r>
            <a:r>
              <a:rPr lang="ru-RU" sz="2000" b="1" i="1" dirty="0"/>
              <a:t>  </a:t>
            </a:r>
            <a:r>
              <a:rPr lang="ru-RU" sz="2000" b="1" i="1" u="sng" dirty="0" smtClean="0">
                <a:solidFill>
                  <a:srgbClr val="C00000"/>
                </a:solidFill>
              </a:rPr>
              <a:t>центра</a:t>
            </a:r>
            <a:r>
              <a:rPr lang="en-US" sz="2000" b="1" i="1" u="sng" dirty="0" smtClean="0">
                <a:solidFill>
                  <a:srgbClr val="C00000"/>
                </a:solidFill>
              </a:rPr>
              <a:t> </a:t>
            </a:r>
            <a:r>
              <a:rPr lang="en-US" sz="2000" i="1" u="sng" dirty="0" smtClean="0"/>
              <a:t>(</a:t>
            </a:r>
            <a:r>
              <a:rPr lang="ru-RU" sz="2000" i="1" u="sng" dirty="0" smtClean="0"/>
              <a:t>например, </a:t>
            </a:r>
            <a:r>
              <a:rPr lang="ru-RU" sz="2000" b="1" i="1" u="sng" dirty="0" smtClean="0">
                <a:solidFill>
                  <a:srgbClr val="C00000"/>
                </a:solidFill>
              </a:rPr>
              <a:t>О</a:t>
            </a:r>
            <a:r>
              <a:rPr lang="ru-RU" sz="2000" u="sng" dirty="0" smtClean="0"/>
              <a:t>)</a:t>
            </a:r>
            <a:r>
              <a:rPr lang="ru-RU" sz="2000" i="1" dirty="0" smtClean="0"/>
              <a:t>, называется </a:t>
            </a:r>
            <a:r>
              <a:rPr lang="ru-RU" sz="2000" b="1" i="1" u="sng" dirty="0" smtClean="0">
                <a:solidFill>
                  <a:srgbClr val="C00000"/>
                </a:solidFill>
              </a:rPr>
              <a:t>полярным</a:t>
            </a:r>
            <a:r>
              <a:rPr lang="ru-RU" sz="2000" i="1" dirty="0" smtClean="0"/>
              <a:t> </a:t>
            </a:r>
            <a:r>
              <a:rPr lang="ru-RU" sz="2000" b="1" i="1" dirty="0" smtClean="0">
                <a:solidFill>
                  <a:srgbClr val="FF0000"/>
                </a:solidFill>
              </a:rPr>
              <a:t>моментом инерции </a:t>
            </a:r>
            <a:r>
              <a:rPr lang="ru-RU" sz="2000" i="1" dirty="0" smtClean="0"/>
              <a:t>и он равен </a:t>
            </a:r>
            <a:r>
              <a:rPr lang="ru-RU" sz="2000" b="1" i="1" dirty="0" smtClean="0"/>
              <a:t>сумме</a:t>
            </a:r>
            <a:r>
              <a:rPr lang="ru-RU" sz="2000" i="1" dirty="0" smtClean="0"/>
              <a:t> </a:t>
            </a:r>
            <a:r>
              <a:rPr lang="ru-RU" sz="2000" b="1" i="1" dirty="0">
                <a:solidFill>
                  <a:srgbClr val="FF0000"/>
                </a:solidFill>
              </a:rPr>
              <a:t>моментов инерции</a:t>
            </a:r>
            <a:r>
              <a:rPr lang="ru-RU" sz="2000" i="1" dirty="0"/>
              <a:t> </a:t>
            </a:r>
            <a:r>
              <a:rPr lang="ru-RU" sz="2000" b="1" i="1" dirty="0" smtClean="0"/>
              <a:t>точек</a:t>
            </a:r>
            <a:r>
              <a:rPr lang="ru-RU" sz="2000" i="1" dirty="0" smtClean="0"/>
              <a:t> </a:t>
            </a:r>
            <a:r>
              <a:rPr lang="ru-RU" sz="2000" b="1" i="1" dirty="0">
                <a:solidFill>
                  <a:srgbClr val="7030A0"/>
                </a:solidFill>
              </a:rPr>
              <a:t>относительно</a:t>
            </a:r>
            <a:r>
              <a:rPr lang="ru-RU" sz="2000" i="1" dirty="0"/>
              <a:t> </a:t>
            </a:r>
            <a:r>
              <a:rPr lang="ru-RU" sz="2000" i="1" dirty="0" smtClean="0"/>
              <a:t>этого </a:t>
            </a:r>
            <a:r>
              <a:rPr lang="ru-RU" sz="2000" b="1" i="1" u="sng" dirty="0" smtClean="0">
                <a:solidFill>
                  <a:srgbClr val="C00000"/>
                </a:solidFill>
              </a:rPr>
              <a:t>центра</a:t>
            </a:r>
            <a:r>
              <a:rPr lang="ru-RU" sz="2000" i="1" dirty="0" smtClean="0"/>
              <a:t>.</a:t>
            </a:r>
            <a:endParaRPr lang="ru-RU" sz="2000" i="1" dirty="0"/>
          </a:p>
        </p:txBody>
      </p:sp>
      <p:sp>
        <p:nvSpPr>
          <p:cNvPr id="31" name="Овал 30"/>
          <p:cNvSpPr/>
          <p:nvPr/>
        </p:nvSpPr>
        <p:spPr>
          <a:xfrm>
            <a:off x="457200" y="3657600"/>
            <a:ext cx="121919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Прямая соединительная линия 32"/>
          <p:cNvCxnSpPr>
            <a:stCxn id="31" idx="0"/>
            <a:endCxn id="18" idx="4"/>
          </p:cNvCxnSpPr>
          <p:nvPr/>
        </p:nvCxnSpPr>
        <p:spPr>
          <a:xfrm rot="5400000" flipH="1" flipV="1">
            <a:off x="220980" y="2049780"/>
            <a:ext cx="1905000" cy="13106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752475" y="2503488"/>
          <a:ext cx="301625" cy="388937"/>
        </p:xfrm>
        <a:graphic>
          <a:graphicData uri="http://schemas.openxmlformats.org/presentationml/2006/ole">
            <p:oleObj spid="_x0000_s238598" name="Формула" r:id="rId7" imgW="177646" imgH="228402" progId="Equation.3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12561363"/>
              </p:ext>
            </p:extLst>
          </p:nvPr>
        </p:nvGraphicFramePr>
        <p:xfrm>
          <a:off x="6643702" y="3786190"/>
          <a:ext cx="2216858" cy="978820"/>
        </p:xfrm>
        <a:graphic>
          <a:graphicData uri="http://schemas.openxmlformats.org/presentationml/2006/ole">
            <p:oleObj spid="_x0000_s238599" name="Формула" r:id="rId8" imgW="977900" imgH="431800" progId="Equation.3">
              <p:embed/>
            </p:oleObj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28600" y="3505200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466148207"/>
              </p:ext>
            </p:extLst>
          </p:nvPr>
        </p:nvGraphicFramePr>
        <p:xfrm>
          <a:off x="4084638" y="2133600"/>
          <a:ext cx="1763712" cy="539750"/>
        </p:xfrm>
        <a:graphic>
          <a:graphicData uri="http://schemas.openxmlformats.org/presentationml/2006/ole">
            <p:oleObj spid="_x0000_s238600" name="Формула" r:id="rId9" imgW="787400" imgH="241300" progId="Equation.3">
              <p:embed/>
            </p:oleObj>
          </a:graphicData>
        </a:graphic>
      </p:graphicFrame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286776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3</a:t>
            </a:fld>
            <a:endParaRPr lang="en-US" sz="2400" dirty="0">
              <a:solidFill>
                <a:srgbClr val="00B050"/>
              </a:solidFill>
            </a:endParaRPr>
          </a:p>
        </p:txBody>
      </p:sp>
      <p:pic>
        <p:nvPicPr>
          <p:cNvPr id="237577" name="Picture 9"/>
          <p:cNvPicPr>
            <a:picLocks noChangeAspect="1" noChangeArrowheads="1"/>
          </p:cNvPicPr>
          <p:nvPr/>
        </p:nvPicPr>
        <p:blipFill>
          <a:blip r:embed="rId10"/>
          <a:srcRect t="3287" b="9860"/>
          <a:stretch>
            <a:fillRect/>
          </a:stretch>
        </p:blipFill>
        <p:spPr bwMode="auto">
          <a:xfrm>
            <a:off x="5572132" y="5643578"/>
            <a:ext cx="2343157" cy="829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/>
      <p:bldP spid="15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6" grpId="0"/>
      <p:bldP spid="30" grpId="0"/>
      <p:bldP spid="31" grpId="0" animBg="1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57158" y="142852"/>
            <a:ext cx="8329642" cy="4873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3.2. </a:t>
            </a: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Моменты инерции 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системы</a:t>
            </a: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относительно</a:t>
            </a: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осей</a:t>
            </a: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ru-RU" sz="2400" i="1" dirty="0" smtClean="0">
                <a:solidFill>
                  <a:srgbClr val="FF0000"/>
                </a:solidFill>
              </a:rPr>
              <a:t>координат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 flipH="1" flipV="1">
            <a:off x="533400" y="1828800"/>
            <a:ext cx="1524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1295400" y="2590800"/>
            <a:ext cx="1600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0800000" flipV="1">
            <a:off x="381000" y="2590800"/>
            <a:ext cx="914400" cy="76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228600" y="2971800"/>
          <a:ext cx="247650" cy="236537"/>
        </p:xfrm>
        <a:graphic>
          <a:graphicData uri="http://schemas.openxmlformats.org/presentationml/2006/ole">
            <p:oleObj spid="_x0000_s239618" name="Формула" r:id="rId3" imgW="126835" imgH="139518" progId="Equation.3">
              <p:embed/>
            </p:oleObj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990600" y="1000125"/>
          <a:ext cx="247650" cy="215900"/>
        </p:xfrm>
        <a:graphic>
          <a:graphicData uri="http://schemas.openxmlformats.org/presentationml/2006/ole">
            <p:oleObj spid="_x0000_s239619" name="Формула" r:id="rId4" imgW="126725" imgH="126725" progId="Equation.3">
              <p:embed/>
            </p:oleObj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2808288" y="2189163"/>
          <a:ext cx="271462" cy="279400"/>
        </p:xfrm>
        <a:graphic>
          <a:graphicData uri="http://schemas.openxmlformats.org/presentationml/2006/ole">
            <p:oleObj spid="_x0000_s239620" name="Формула" r:id="rId5" imgW="139579" imgH="164957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1371600" y="1828800"/>
          <a:ext cx="346075" cy="387350"/>
        </p:xfrm>
        <a:graphic>
          <a:graphicData uri="http://schemas.openxmlformats.org/presentationml/2006/ole">
            <p:oleObj spid="_x0000_s239621" name="Формула" r:id="rId6" imgW="177646" imgH="228402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914400" y="2438400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1676400" y="1066800"/>
            <a:ext cx="1066800" cy="10668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1981200" y="1295400"/>
          <a:ext cx="396875" cy="387350"/>
        </p:xfrm>
        <a:graphic>
          <a:graphicData uri="http://schemas.openxmlformats.org/presentationml/2006/ole">
            <p:oleObj spid="_x0000_s239622" name="Формула" r:id="rId7" imgW="203112" imgH="228501" progId="Equation.3">
              <p:embed/>
            </p:oleObj>
          </a:graphicData>
        </a:graphic>
      </p:graphicFrame>
      <p:sp>
        <p:nvSpPr>
          <p:cNvPr id="18" name="Овал 17"/>
          <p:cNvSpPr/>
          <p:nvPr/>
        </p:nvSpPr>
        <p:spPr>
          <a:xfrm>
            <a:off x="2057400" y="17526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>
            <a:stCxn id="18" idx="0"/>
          </p:cNvCxnSpPr>
          <p:nvPr/>
        </p:nvCxnSpPr>
        <p:spPr>
          <a:xfrm rot="16200000" flipH="1" flipV="1">
            <a:off x="1295400" y="1752600"/>
            <a:ext cx="838200" cy="838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000364" y="571480"/>
            <a:ext cx="60007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Рассмотрим систему, состоящую из </a:t>
            </a:r>
            <a:r>
              <a:rPr lang="en-US" sz="2000" b="1" i="1" dirty="0" smtClean="0">
                <a:solidFill>
                  <a:srgbClr val="FF0000"/>
                </a:solidFill>
              </a:rPr>
              <a:t>n</a:t>
            </a:r>
            <a:r>
              <a:rPr lang="en-US" sz="2000" i="1" dirty="0" smtClean="0"/>
              <a:t> </a:t>
            </a:r>
            <a:r>
              <a:rPr lang="ru-RU" sz="2000" i="1" dirty="0" err="1" smtClean="0"/>
              <a:t>матери-альных</a:t>
            </a:r>
            <a:r>
              <a:rPr lang="ru-RU" sz="2000" i="1" dirty="0" smtClean="0"/>
              <a:t> </a:t>
            </a:r>
            <a:r>
              <a:rPr lang="ru-RU" sz="2000" b="1" i="1" dirty="0" smtClean="0"/>
              <a:t>точек</a:t>
            </a:r>
            <a:r>
              <a:rPr lang="ru-RU" sz="2000" i="1" dirty="0" smtClean="0"/>
              <a:t>. Выделим </a:t>
            </a:r>
            <a:r>
              <a:rPr lang="en-US" sz="2000" b="1" i="1" dirty="0" smtClean="0"/>
              <a:t>k</a:t>
            </a:r>
            <a:r>
              <a:rPr lang="en-US" sz="2000" i="1" dirty="0" smtClean="0"/>
              <a:t>-</a:t>
            </a:r>
            <a:r>
              <a:rPr lang="ru-RU" sz="2000" i="1" dirty="0" err="1" smtClean="0"/>
              <a:t>ую</a:t>
            </a:r>
            <a:r>
              <a:rPr lang="ru-RU" sz="2000" i="1" dirty="0" smtClean="0"/>
              <a:t> точку, запишем для нее </a:t>
            </a:r>
            <a:r>
              <a:rPr lang="ru-RU" sz="2000" b="1" i="1" u="sng" dirty="0" smtClean="0">
                <a:solidFill>
                  <a:srgbClr val="C00000"/>
                </a:solidFill>
              </a:rPr>
              <a:t>полярный</a:t>
            </a:r>
            <a:r>
              <a:rPr lang="ru-RU" sz="2000" i="1" dirty="0" smtClean="0"/>
              <a:t> </a:t>
            </a:r>
            <a:r>
              <a:rPr lang="ru-RU" sz="2000" b="1" i="1" dirty="0" smtClean="0">
                <a:solidFill>
                  <a:srgbClr val="FF0000"/>
                </a:solidFill>
              </a:rPr>
              <a:t>момент инерции </a:t>
            </a:r>
            <a:r>
              <a:rPr lang="ru-RU" sz="2000" i="1" dirty="0" smtClean="0">
                <a:solidFill>
                  <a:srgbClr val="002060"/>
                </a:solidFill>
              </a:rPr>
              <a:t>относительно</a:t>
            </a:r>
            <a:r>
              <a:rPr lang="ru-RU" sz="2000" i="1" dirty="0" smtClean="0"/>
              <a:t> </a:t>
            </a:r>
            <a:r>
              <a:rPr lang="ru-RU" sz="2000" b="1" i="1" dirty="0" smtClean="0"/>
              <a:t>центра О</a:t>
            </a:r>
            <a:r>
              <a:rPr lang="ru-RU" sz="2000" i="1" dirty="0" smtClean="0"/>
              <a:t>.</a:t>
            </a:r>
            <a:endParaRPr lang="ru-RU" sz="2000" i="1" dirty="0"/>
          </a:p>
        </p:txBody>
      </p:sp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4714876" y="1571612"/>
          <a:ext cx="1904559" cy="614374"/>
        </p:xfrm>
        <a:graphic>
          <a:graphicData uri="http://schemas.openxmlformats.org/presentationml/2006/ole">
            <p:oleObj spid="_x0000_s239623" name="Формула" r:id="rId8" imgW="787058" imgH="253890" progId="Equation.3">
              <p:embed/>
            </p:oleObj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214678" y="2143116"/>
            <a:ext cx="56436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Спроецируем точку на оси декартовой системы координат, тогда </a:t>
            </a:r>
            <a:r>
              <a:rPr lang="ru-RU" sz="2000" b="1" i="1" u="sng" dirty="0" smtClean="0">
                <a:solidFill>
                  <a:srgbClr val="C00000"/>
                </a:solidFill>
              </a:rPr>
              <a:t>полярный</a:t>
            </a:r>
            <a:r>
              <a:rPr lang="ru-RU" sz="2000" i="1" dirty="0" smtClean="0"/>
              <a:t> </a:t>
            </a:r>
            <a:r>
              <a:rPr lang="ru-RU" sz="2000" b="1" i="1" dirty="0" smtClean="0">
                <a:solidFill>
                  <a:srgbClr val="FF0000"/>
                </a:solidFill>
              </a:rPr>
              <a:t>момент инерции </a:t>
            </a:r>
            <a:r>
              <a:rPr lang="ru-RU" sz="2000" b="1" i="1" dirty="0" smtClean="0"/>
              <a:t>точки </a:t>
            </a:r>
            <a:r>
              <a:rPr lang="ru-RU" sz="2000" i="1" dirty="0" smtClean="0"/>
              <a:t>запишем</a:t>
            </a:r>
            <a:r>
              <a:rPr lang="ru-RU" sz="1600" i="1" dirty="0" smtClean="0"/>
              <a:t>:</a:t>
            </a:r>
            <a:endParaRPr lang="ru-RU" sz="1600" i="1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10800000" flipV="1">
            <a:off x="2133600" y="1828800"/>
            <a:ext cx="1588" cy="1295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10800000">
            <a:off x="685800" y="3124200"/>
            <a:ext cx="1447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2133600" y="2590800"/>
            <a:ext cx="609600" cy="5349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560388" y="2592388"/>
          <a:ext cx="346075" cy="387350"/>
        </p:xfrm>
        <a:graphic>
          <a:graphicData uri="http://schemas.openxmlformats.org/presentationml/2006/ole">
            <p:oleObj spid="_x0000_s239624" name="Формула" r:id="rId9" imgW="177646" imgH="228402" progId="Equation.3">
              <p:embed/>
            </p:oleObj>
          </a:graphicData>
        </a:graphic>
      </p:graphicFrame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2209800" y="2286000"/>
          <a:ext cx="346075" cy="387350"/>
        </p:xfrm>
        <a:graphic>
          <a:graphicData uri="http://schemas.openxmlformats.org/presentationml/2006/ole">
            <p:oleObj spid="_x0000_s239625" name="Формула" r:id="rId10" imgW="177646" imgH="228402" progId="Equation.3">
              <p:embed/>
            </p:oleObj>
          </a:graphicData>
        </a:graphic>
      </p:graphicFrame>
      <p:graphicFrame>
        <p:nvGraphicFramePr>
          <p:cNvPr id="4107" name="Object 11"/>
          <p:cNvGraphicFramePr>
            <a:graphicFrameLocks noChangeAspect="1"/>
          </p:cNvGraphicFramePr>
          <p:nvPr/>
        </p:nvGraphicFramePr>
        <p:xfrm>
          <a:off x="1841500" y="2133600"/>
          <a:ext cx="320675" cy="387350"/>
        </p:xfrm>
        <a:graphic>
          <a:graphicData uri="http://schemas.openxmlformats.org/presentationml/2006/ole">
            <p:oleObj spid="_x0000_s239626" name="Формула" r:id="rId11" imgW="165028" imgH="228501" progId="Equation.3">
              <p:embed/>
            </p:oleObj>
          </a:graphicData>
        </a:graphic>
      </p:graphicFrame>
      <p:cxnSp>
        <p:nvCxnSpPr>
          <p:cNvPr id="37" name="Прямая соединительная линия 36"/>
          <p:cNvCxnSpPr/>
          <p:nvPr/>
        </p:nvCxnSpPr>
        <p:spPr>
          <a:xfrm rot="16200000" flipV="1">
            <a:off x="1447800" y="2438400"/>
            <a:ext cx="533400" cy="838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08" name="Object 12"/>
          <p:cNvGraphicFramePr>
            <a:graphicFrameLocks noChangeAspect="1"/>
          </p:cNvGraphicFramePr>
          <p:nvPr/>
        </p:nvGraphicFramePr>
        <p:xfrm>
          <a:off x="1382713" y="2678113"/>
          <a:ext cx="322262" cy="365125"/>
        </p:xfrm>
        <a:graphic>
          <a:graphicData uri="http://schemas.openxmlformats.org/presentationml/2006/ole">
            <p:oleObj spid="_x0000_s239627" name="Формула" r:id="rId12" imgW="164885" imgH="215619" progId="Equation.3">
              <p:embed/>
            </p:oleObj>
          </a:graphicData>
        </a:graphic>
      </p:graphicFrame>
      <p:graphicFrame>
        <p:nvGraphicFramePr>
          <p:cNvPr id="4109" name="Object 13"/>
          <p:cNvGraphicFramePr>
            <a:graphicFrameLocks noChangeAspect="1"/>
          </p:cNvGraphicFramePr>
          <p:nvPr/>
        </p:nvGraphicFramePr>
        <p:xfrm>
          <a:off x="5214942" y="2928934"/>
          <a:ext cx="3563544" cy="579438"/>
        </p:xfrm>
        <a:graphic>
          <a:graphicData uri="http://schemas.openxmlformats.org/presentationml/2006/ole">
            <p:oleObj spid="_x0000_s239628" name="Формула" r:id="rId13" imgW="1562100" imgH="254000" progId="Equation.3">
              <p:embed/>
            </p:oleObj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428596" y="3714752"/>
            <a:ext cx="2373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Учитывая, что 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graphicFrame>
        <p:nvGraphicFramePr>
          <p:cNvPr id="411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8858171"/>
              </p:ext>
            </p:extLst>
          </p:nvPr>
        </p:nvGraphicFramePr>
        <p:xfrm>
          <a:off x="428596" y="4190701"/>
          <a:ext cx="2009804" cy="1758579"/>
        </p:xfrm>
        <a:graphic>
          <a:graphicData uri="http://schemas.openxmlformats.org/presentationml/2006/ole">
            <p:oleObj spid="_x0000_s239629" name="Формула" r:id="rId14" imgW="914400" imgH="800100" progId="Equation.3">
              <p:embed/>
            </p:oleObj>
          </a:graphicData>
        </a:graphic>
      </p:graphicFrame>
      <p:graphicFrame>
        <p:nvGraphicFramePr>
          <p:cNvPr id="4111" name="Object 15"/>
          <p:cNvGraphicFramePr>
            <a:graphicFrameLocks noChangeAspect="1"/>
          </p:cNvGraphicFramePr>
          <p:nvPr/>
        </p:nvGraphicFramePr>
        <p:xfrm>
          <a:off x="3786182" y="4429132"/>
          <a:ext cx="3032125" cy="1774825"/>
        </p:xfrm>
        <a:graphic>
          <a:graphicData uri="http://schemas.openxmlformats.org/presentationml/2006/ole">
            <p:oleObj spid="_x0000_s239630" name="Формула" r:id="rId15" imgW="1346200" imgH="787400" progId="Equation.3">
              <p:embed/>
            </p:oleObj>
          </a:graphicData>
        </a:graphic>
      </p:graphicFrame>
      <p:cxnSp>
        <p:nvCxnSpPr>
          <p:cNvPr id="47" name="Прямая соединительная линия 46"/>
          <p:cNvCxnSpPr/>
          <p:nvPr/>
        </p:nvCxnSpPr>
        <p:spPr>
          <a:xfrm rot="16200000" flipV="1">
            <a:off x="1447800" y="1143000"/>
            <a:ext cx="533400" cy="838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12" name="Object 16"/>
          <p:cNvGraphicFramePr>
            <a:graphicFrameLocks noChangeAspect="1"/>
          </p:cNvGraphicFramePr>
          <p:nvPr/>
        </p:nvGraphicFramePr>
        <p:xfrm>
          <a:off x="1447800" y="1457325"/>
          <a:ext cx="322263" cy="366713"/>
        </p:xfrm>
        <a:graphic>
          <a:graphicData uri="http://schemas.openxmlformats.org/presentationml/2006/ole">
            <p:oleObj spid="_x0000_s239631" name="Формула" r:id="rId16" imgW="164885" imgH="215619" progId="Equation.3">
              <p:embed/>
            </p:oleObj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2786050" y="3714752"/>
            <a:ext cx="6091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получим </a:t>
            </a:r>
            <a:r>
              <a:rPr lang="ru-RU" sz="2000" b="1" i="1" dirty="0" smtClean="0">
                <a:solidFill>
                  <a:srgbClr val="FF0000"/>
                </a:solidFill>
              </a:rPr>
              <a:t>моменты инерции </a:t>
            </a:r>
            <a:r>
              <a:rPr lang="ru-RU" sz="2000" i="1" dirty="0" smtClean="0"/>
              <a:t>относительно </a:t>
            </a:r>
            <a:r>
              <a:rPr lang="ru-RU" sz="2000" b="1" i="1" dirty="0" smtClean="0">
                <a:solidFill>
                  <a:srgbClr val="C00000"/>
                </a:solidFill>
              </a:rPr>
              <a:t>осей </a:t>
            </a:r>
            <a:r>
              <a:rPr lang="ru-RU" sz="2000" i="1" dirty="0" smtClean="0">
                <a:solidFill>
                  <a:srgbClr val="FF0000"/>
                </a:solidFill>
              </a:rPr>
              <a:t>координат</a:t>
            </a:r>
            <a:endParaRPr lang="ru-RU" sz="2000" i="1" dirty="0">
              <a:solidFill>
                <a:srgbClr val="FF0000"/>
              </a:solidFill>
            </a:endParaRP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8358214" y="6356350"/>
            <a:ext cx="571504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4</a:t>
            </a:fld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0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20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8" grpId="0" animBg="1"/>
      <p:bldP spid="21" grpId="0"/>
      <p:bldP spid="24" grpId="0"/>
      <p:bldP spid="42" grpId="0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852"/>
            <a:ext cx="9001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Между </a:t>
            </a:r>
            <a:r>
              <a:rPr lang="ru-RU" sz="2400" b="1" i="1" u="sng" dirty="0" smtClean="0">
                <a:solidFill>
                  <a:srgbClr val="C00000"/>
                </a:solidFill>
              </a:rPr>
              <a:t>полярным</a:t>
            </a:r>
            <a:r>
              <a:rPr lang="ru-RU" sz="2400" b="1" i="1" dirty="0" smtClean="0"/>
              <a:t> </a:t>
            </a:r>
            <a:r>
              <a:rPr lang="ru-RU" sz="2400" b="1" i="1" dirty="0" smtClean="0">
                <a:solidFill>
                  <a:srgbClr val="FF0000"/>
                </a:solidFill>
              </a:rPr>
              <a:t>моментом инерции </a:t>
            </a:r>
            <a:r>
              <a:rPr lang="en-US" sz="2400" b="1" i="1" dirty="0" smtClean="0">
                <a:solidFill>
                  <a:srgbClr val="C00000"/>
                </a:solidFill>
              </a:rPr>
              <a:t>J</a:t>
            </a:r>
            <a:r>
              <a:rPr lang="en-US" sz="2400" b="1" i="1" baseline="-25000" dirty="0" smtClean="0">
                <a:solidFill>
                  <a:srgbClr val="C00000"/>
                </a:solidFill>
              </a:rPr>
              <a:t>O</a:t>
            </a:r>
            <a:r>
              <a:rPr lang="ru-RU" sz="2400" i="1" dirty="0" smtClean="0"/>
              <a:t> и </a:t>
            </a:r>
            <a:r>
              <a:rPr lang="ru-RU" sz="2400" b="1" i="1" u="sng" dirty="0" smtClean="0">
                <a:solidFill>
                  <a:srgbClr val="0070C0"/>
                </a:solidFill>
              </a:rPr>
              <a:t>осевыми</a:t>
            </a:r>
            <a:r>
              <a:rPr lang="ru-RU" sz="2400" b="1" i="1" dirty="0" smtClean="0"/>
              <a:t> </a:t>
            </a:r>
            <a:r>
              <a:rPr lang="ru-RU" sz="2400" b="1" i="1" dirty="0" smtClean="0">
                <a:solidFill>
                  <a:srgbClr val="FF0000"/>
                </a:solidFill>
              </a:rPr>
              <a:t>моментами</a:t>
            </a:r>
            <a:r>
              <a:rPr lang="en-US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smtClean="0">
                <a:solidFill>
                  <a:srgbClr val="FF0000"/>
                </a:solidFill>
              </a:rPr>
              <a:t>инерции</a:t>
            </a:r>
            <a:r>
              <a:rPr lang="ru-RU" sz="2400" i="1" dirty="0" smtClean="0"/>
              <a:t> </a:t>
            </a:r>
            <a:r>
              <a:rPr lang="en-US" sz="2400" i="1" dirty="0" smtClean="0"/>
              <a:t>(</a:t>
            </a:r>
            <a:r>
              <a:rPr lang="en-US" sz="2400" i="1" dirty="0" smtClean="0">
                <a:solidFill>
                  <a:srgbClr val="C00000"/>
                </a:solidFill>
              </a:rPr>
              <a:t>J</a:t>
            </a:r>
            <a:r>
              <a:rPr lang="en-US" sz="2400" i="1" baseline="-25000" dirty="0" smtClean="0"/>
              <a:t>Z</a:t>
            </a:r>
            <a:r>
              <a:rPr lang="en-US" sz="2400" i="1" dirty="0" smtClean="0"/>
              <a:t>;</a:t>
            </a:r>
            <a:r>
              <a:rPr lang="en-US" sz="2400" i="1" baseline="-25000" dirty="0" smtClean="0"/>
              <a:t> </a:t>
            </a:r>
            <a:r>
              <a:rPr lang="en-US" sz="2400" i="1" dirty="0" smtClean="0">
                <a:solidFill>
                  <a:srgbClr val="C00000"/>
                </a:solidFill>
              </a:rPr>
              <a:t>J</a:t>
            </a:r>
            <a:r>
              <a:rPr lang="en-US" sz="2400" i="1" baseline="-25000" dirty="0" smtClean="0"/>
              <a:t>Y </a:t>
            </a:r>
            <a:r>
              <a:rPr lang="en-US" sz="2400" i="1" dirty="0" smtClean="0"/>
              <a:t>;</a:t>
            </a:r>
            <a:r>
              <a:rPr lang="en-US" sz="2400" i="1" baseline="-25000" dirty="0" smtClean="0"/>
              <a:t> </a:t>
            </a:r>
            <a:r>
              <a:rPr lang="en-US" sz="2400" i="1" dirty="0" smtClean="0">
                <a:solidFill>
                  <a:srgbClr val="C00000"/>
                </a:solidFill>
              </a:rPr>
              <a:t>J</a:t>
            </a:r>
            <a:r>
              <a:rPr lang="en-US" sz="2400" i="1" baseline="-25000" dirty="0" smtClean="0"/>
              <a:t>X</a:t>
            </a:r>
            <a:r>
              <a:rPr lang="en-US" sz="2400" i="1" dirty="0" smtClean="0"/>
              <a:t> ) </a:t>
            </a:r>
            <a:r>
              <a:rPr lang="ru-RU" sz="2400" i="1" dirty="0" smtClean="0"/>
              <a:t>существует такая </a:t>
            </a:r>
            <a:r>
              <a:rPr lang="ru-RU" sz="2400" b="1" i="1" dirty="0" smtClean="0"/>
              <a:t>зависимость</a:t>
            </a:r>
            <a:r>
              <a:rPr lang="ru-RU" sz="2400" i="1" dirty="0" smtClean="0"/>
              <a:t>:</a:t>
            </a:r>
            <a:endParaRPr lang="ru-RU" sz="2400" i="1" dirty="0"/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714348" y="928670"/>
          <a:ext cx="7883250" cy="752492"/>
        </p:xfrm>
        <a:graphic>
          <a:graphicData uri="http://schemas.openxmlformats.org/presentationml/2006/ole">
            <p:oleObj spid="_x0000_s240642" name="Формула" r:id="rId3" imgW="2794000" imgH="266700" progId="Equation.3">
              <p:embed/>
            </p:oleObj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42844" y="1643050"/>
            <a:ext cx="850112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i="1" dirty="0" smtClean="0"/>
              <a:t>В случае </a:t>
            </a:r>
            <a:r>
              <a:rPr lang="ru-RU" sz="2200" b="1" i="1" dirty="0" smtClean="0"/>
              <a:t>сплошного тела </a:t>
            </a:r>
            <a:r>
              <a:rPr lang="ru-RU" sz="2200" i="1" dirty="0" smtClean="0"/>
              <a:t>при </a:t>
            </a:r>
            <a:r>
              <a:rPr lang="ru-RU" sz="2200" b="1" i="1" dirty="0" smtClean="0">
                <a:solidFill>
                  <a:srgbClr val="7030A0"/>
                </a:solidFill>
              </a:rPr>
              <a:t>непрерывном </a:t>
            </a:r>
            <a:r>
              <a:rPr lang="ru-RU" sz="2200" b="1" i="1" dirty="0" smtClean="0"/>
              <a:t>распределении </a:t>
            </a:r>
            <a:r>
              <a:rPr lang="ru-RU" sz="2200" b="1" i="1" dirty="0" smtClean="0">
                <a:solidFill>
                  <a:srgbClr val="FF0000"/>
                </a:solidFill>
              </a:rPr>
              <a:t>массы</a:t>
            </a:r>
            <a:r>
              <a:rPr lang="ru-RU" sz="2200" i="1" dirty="0" smtClean="0"/>
              <a:t>  </a:t>
            </a:r>
            <a:r>
              <a:rPr lang="ru-RU" sz="2200" b="1" i="1" dirty="0" smtClean="0"/>
              <a:t>суммы в равенствах </a:t>
            </a:r>
            <a:r>
              <a:rPr lang="ru-RU" sz="2200" i="1" dirty="0" smtClean="0"/>
              <a:t>переходят </a:t>
            </a:r>
            <a:r>
              <a:rPr lang="ru-RU" sz="2200" b="1" i="1" dirty="0" smtClean="0"/>
              <a:t>в интегралы </a:t>
            </a:r>
            <a:r>
              <a:rPr lang="ru-RU" sz="2200" i="1" dirty="0" smtClean="0"/>
              <a:t>и для </a:t>
            </a:r>
            <a:r>
              <a:rPr lang="ru-RU" sz="2200" b="1" i="1" u="sng" dirty="0" smtClean="0">
                <a:solidFill>
                  <a:srgbClr val="C00000"/>
                </a:solidFill>
              </a:rPr>
              <a:t>полярного</a:t>
            </a:r>
            <a:r>
              <a:rPr lang="ru-RU" sz="2200" b="1" i="1" dirty="0" smtClean="0"/>
              <a:t> </a:t>
            </a:r>
            <a:r>
              <a:rPr lang="ru-RU" sz="2200" b="1" i="1" dirty="0" smtClean="0">
                <a:solidFill>
                  <a:srgbClr val="FF0000"/>
                </a:solidFill>
              </a:rPr>
              <a:t>момента инерции </a:t>
            </a:r>
            <a:r>
              <a:rPr lang="ru-RU" sz="2200" i="1" dirty="0" smtClean="0"/>
              <a:t>имеем:</a:t>
            </a:r>
            <a:endParaRPr lang="ru-RU" sz="2200" i="1" dirty="0"/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3571868" y="2357430"/>
          <a:ext cx="1782703" cy="642942"/>
        </p:xfrm>
        <a:graphic>
          <a:graphicData uri="http://schemas.openxmlformats.org/presentationml/2006/ole">
            <p:oleObj spid="_x0000_s240643" name="Формула" r:id="rId4" imgW="774364" imgH="279279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42844" y="2857496"/>
            <a:ext cx="80010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При расчетах часто пользуются понятием </a:t>
            </a:r>
            <a:r>
              <a:rPr lang="ru-RU" sz="2000" b="1" i="1" dirty="0" smtClean="0">
                <a:solidFill>
                  <a:srgbClr val="FF0000"/>
                </a:solidFill>
              </a:rPr>
              <a:t>радиуса инерции </a:t>
            </a:r>
            <a:r>
              <a:rPr lang="ru-RU" sz="2000" b="1" i="1" dirty="0" smtClean="0">
                <a:solidFill>
                  <a:srgbClr val="7030A0"/>
                </a:solidFill>
              </a:rPr>
              <a:t>относительно</a:t>
            </a:r>
            <a:r>
              <a:rPr lang="ru-RU" sz="2000" b="1" i="1" dirty="0" smtClean="0"/>
              <a:t> центра</a:t>
            </a:r>
            <a:r>
              <a:rPr lang="ru-RU" sz="2000" i="1" dirty="0" smtClean="0"/>
              <a:t> или </a:t>
            </a:r>
            <a:r>
              <a:rPr lang="ru-RU" sz="2000" b="1" i="1" dirty="0" smtClean="0">
                <a:solidFill>
                  <a:srgbClr val="0070C0"/>
                </a:solidFill>
              </a:rPr>
              <a:t>оси</a:t>
            </a:r>
            <a:r>
              <a:rPr lang="en-US" sz="2000" b="1" i="1" dirty="0" smtClean="0"/>
              <a:t>:</a:t>
            </a:r>
            <a:r>
              <a:rPr lang="en-US" sz="2000" i="1" dirty="0" smtClean="0"/>
              <a:t> </a:t>
            </a:r>
            <a:r>
              <a:rPr lang="ru-RU" sz="2000" i="1" dirty="0" smtClean="0"/>
              <a:t>это </a:t>
            </a:r>
            <a:r>
              <a:rPr lang="ru-RU" sz="2000" b="1" i="1" dirty="0" smtClean="0">
                <a:solidFill>
                  <a:srgbClr val="7030A0"/>
                </a:solidFill>
              </a:rPr>
              <a:t>расстояние</a:t>
            </a:r>
            <a:r>
              <a:rPr lang="ru-RU" sz="2000" i="1" dirty="0" smtClean="0"/>
              <a:t> от </a:t>
            </a:r>
            <a:r>
              <a:rPr lang="ru-RU" sz="2000" b="1" i="1" dirty="0" smtClean="0">
                <a:solidFill>
                  <a:srgbClr val="0070C0"/>
                </a:solidFill>
              </a:rPr>
              <a:t>оси</a:t>
            </a:r>
            <a:r>
              <a:rPr lang="ru-RU" sz="2000" i="1" dirty="0" smtClean="0"/>
              <a:t> до </a:t>
            </a:r>
            <a:r>
              <a:rPr lang="ru-RU" sz="2000" b="1" i="1" dirty="0" smtClean="0"/>
              <a:t>точки</a:t>
            </a:r>
            <a:r>
              <a:rPr lang="ru-RU" sz="2000" i="1" dirty="0" smtClean="0"/>
              <a:t>,  в которой </a:t>
            </a:r>
            <a:r>
              <a:rPr lang="ru-RU" sz="2000" b="1" i="1" dirty="0" smtClean="0"/>
              <a:t>надо сосредоточить </a:t>
            </a:r>
            <a:r>
              <a:rPr lang="ru-RU" sz="2000" b="1" i="1" dirty="0" smtClean="0">
                <a:solidFill>
                  <a:srgbClr val="FF0000"/>
                </a:solidFill>
              </a:rPr>
              <a:t>массу</a:t>
            </a:r>
            <a:r>
              <a:rPr lang="ru-RU" sz="2000" b="1" i="1" dirty="0" smtClean="0"/>
              <a:t> всей </a:t>
            </a:r>
            <a:r>
              <a:rPr lang="ru-RU" sz="2000" b="1" i="1" dirty="0" smtClean="0">
                <a:solidFill>
                  <a:srgbClr val="7030A0"/>
                </a:solidFill>
              </a:rPr>
              <a:t>системы</a:t>
            </a:r>
            <a:r>
              <a:rPr lang="ru-RU" sz="2000" b="1" i="1" dirty="0" smtClean="0"/>
              <a:t> </a:t>
            </a:r>
            <a:r>
              <a:rPr lang="ru-RU" sz="2000" i="1" dirty="0" smtClean="0"/>
              <a:t>(</a:t>
            </a:r>
            <a:r>
              <a:rPr lang="ru-RU" sz="2000" b="1" i="1" dirty="0" smtClean="0">
                <a:solidFill>
                  <a:srgbClr val="FF0000"/>
                </a:solidFill>
              </a:rPr>
              <a:t>М</a:t>
            </a:r>
            <a:r>
              <a:rPr lang="ru-RU" sz="2000" i="1" dirty="0" smtClean="0"/>
              <a:t>), чтобы </a:t>
            </a:r>
            <a:r>
              <a:rPr lang="ru-RU" sz="2000" b="1" i="1" dirty="0" smtClean="0">
                <a:solidFill>
                  <a:srgbClr val="FF0000"/>
                </a:solidFill>
              </a:rPr>
              <a:t>момент инерции </a:t>
            </a:r>
            <a:r>
              <a:rPr lang="ru-RU" sz="2000" i="1" dirty="0" smtClean="0"/>
              <a:t>этой </a:t>
            </a:r>
            <a:r>
              <a:rPr lang="ru-RU" sz="2000" b="1" i="1" dirty="0" smtClean="0"/>
              <a:t>точки</a:t>
            </a:r>
            <a:r>
              <a:rPr lang="ru-RU" sz="2000" i="1" dirty="0" smtClean="0"/>
              <a:t> </a:t>
            </a:r>
            <a:r>
              <a:rPr lang="ru-RU" sz="2000" b="1" i="1" dirty="0" smtClean="0">
                <a:solidFill>
                  <a:srgbClr val="7030A0"/>
                </a:solidFill>
              </a:rPr>
              <a:t>относительно</a:t>
            </a:r>
            <a:r>
              <a:rPr lang="ru-RU" sz="2000" i="1" dirty="0" smtClean="0"/>
              <a:t> </a:t>
            </a:r>
            <a:r>
              <a:rPr lang="ru-RU" sz="2000" b="1" i="1" dirty="0" smtClean="0">
                <a:solidFill>
                  <a:srgbClr val="0070C0"/>
                </a:solidFill>
              </a:rPr>
              <a:t>оси</a:t>
            </a:r>
            <a:r>
              <a:rPr lang="ru-RU" sz="2000" i="1" dirty="0" smtClean="0"/>
              <a:t> был равен </a:t>
            </a:r>
            <a:r>
              <a:rPr lang="ru-RU" sz="2000" b="1" i="1" dirty="0" smtClean="0">
                <a:solidFill>
                  <a:srgbClr val="FF0000"/>
                </a:solidFill>
              </a:rPr>
              <a:t>моменту инерции </a:t>
            </a:r>
            <a:r>
              <a:rPr lang="ru-RU" sz="2000" b="1" i="1" dirty="0" smtClean="0">
                <a:solidFill>
                  <a:srgbClr val="7030A0"/>
                </a:solidFill>
              </a:rPr>
              <a:t>системы</a:t>
            </a:r>
            <a:r>
              <a:rPr lang="ru-RU" sz="2000" b="1" i="1" dirty="0" smtClean="0"/>
              <a:t> </a:t>
            </a:r>
            <a:r>
              <a:rPr lang="ru-RU" sz="2000" b="1" i="1" dirty="0" smtClean="0">
                <a:solidFill>
                  <a:srgbClr val="7030A0"/>
                </a:solidFill>
              </a:rPr>
              <a:t>относительно</a:t>
            </a:r>
            <a:r>
              <a:rPr lang="ru-RU" sz="2000" i="1" dirty="0" smtClean="0"/>
              <a:t> </a:t>
            </a:r>
            <a:r>
              <a:rPr lang="ru-RU" sz="2000" b="1" i="1" dirty="0" smtClean="0"/>
              <a:t>этой же </a:t>
            </a:r>
            <a:r>
              <a:rPr lang="ru-RU" sz="2000" b="1" i="1" dirty="0" smtClean="0">
                <a:solidFill>
                  <a:srgbClr val="0070C0"/>
                </a:solidFill>
              </a:rPr>
              <a:t>оси</a:t>
            </a:r>
            <a:r>
              <a:rPr lang="ru-RU" sz="2000" b="1" i="1" dirty="0" smtClean="0"/>
              <a:t>:</a:t>
            </a:r>
            <a:endParaRPr lang="ru-RU" sz="2000" i="1" dirty="0"/>
          </a:p>
        </p:txBody>
      </p:sp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6858016" y="3929066"/>
          <a:ext cx="2008107" cy="625476"/>
        </p:xfrm>
        <a:graphic>
          <a:graphicData uri="http://schemas.openxmlformats.org/presentationml/2006/ole">
            <p:oleObj spid="_x0000_s240644" name="Формула" r:id="rId5" imgW="774364" imgH="241195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4282" y="4572008"/>
            <a:ext cx="87868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В </a:t>
            </a:r>
            <a:r>
              <a:rPr lang="ru-RU" sz="2000" b="1" i="1" dirty="0" smtClean="0">
                <a:solidFill>
                  <a:srgbClr val="C00000"/>
                </a:solidFill>
              </a:rPr>
              <a:t>справочниках</a:t>
            </a:r>
            <a:r>
              <a:rPr lang="ru-RU" sz="2000" i="1" dirty="0" smtClean="0"/>
              <a:t> по </a:t>
            </a:r>
            <a:r>
              <a:rPr lang="ru-RU" sz="2000" b="1" i="1" dirty="0" smtClean="0">
                <a:solidFill>
                  <a:srgbClr val="FF0000"/>
                </a:solidFill>
              </a:rPr>
              <a:t>моментам инерции </a:t>
            </a:r>
            <a:r>
              <a:rPr lang="ru-RU" sz="2000" i="1" dirty="0" smtClean="0"/>
              <a:t>приводят </a:t>
            </a:r>
            <a:r>
              <a:rPr lang="ru-RU" sz="2000" b="1" i="1" dirty="0" smtClean="0"/>
              <a:t>таблицы значений </a:t>
            </a:r>
            <a:r>
              <a:rPr lang="ru-RU" sz="2000" b="1" i="1" dirty="0" smtClean="0">
                <a:solidFill>
                  <a:srgbClr val="FF0000"/>
                </a:solidFill>
              </a:rPr>
              <a:t>радиусов инерции  </a:t>
            </a:r>
            <a:r>
              <a:rPr lang="ru-RU" sz="2000" i="1" dirty="0" smtClean="0"/>
              <a:t>различных тел </a:t>
            </a:r>
            <a:r>
              <a:rPr lang="ru-RU" sz="2000" b="1" i="1" dirty="0" smtClean="0"/>
              <a:t>простых</a:t>
            </a:r>
            <a:r>
              <a:rPr lang="ru-RU" sz="2000" i="1" dirty="0" smtClean="0"/>
              <a:t> и </a:t>
            </a:r>
            <a:r>
              <a:rPr lang="ru-RU" sz="2000" b="1" i="1" dirty="0" smtClean="0">
                <a:solidFill>
                  <a:srgbClr val="FF0000"/>
                </a:solidFill>
              </a:rPr>
              <a:t>сложных</a:t>
            </a:r>
            <a:r>
              <a:rPr lang="ru-RU" sz="2000" i="1" dirty="0" smtClean="0"/>
              <a:t> форм </a:t>
            </a:r>
            <a:r>
              <a:rPr lang="ru-RU" sz="2000" b="1" i="1" dirty="0" smtClean="0">
                <a:solidFill>
                  <a:srgbClr val="7030A0"/>
                </a:solidFill>
              </a:rPr>
              <a:t>относительно</a:t>
            </a:r>
            <a:r>
              <a:rPr lang="ru-RU" sz="2000" i="1" dirty="0" smtClean="0"/>
              <a:t> </a:t>
            </a:r>
            <a:r>
              <a:rPr lang="ru-RU" sz="2000" b="1" i="1" dirty="0" smtClean="0"/>
              <a:t>центральных </a:t>
            </a:r>
            <a:r>
              <a:rPr lang="ru-RU" sz="2000" b="1" i="1" dirty="0" smtClean="0">
                <a:solidFill>
                  <a:srgbClr val="0070C0"/>
                </a:solidFill>
              </a:rPr>
              <a:t>осей</a:t>
            </a:r>
            <a:r>
              <a:rPr lang="ru-RU" sz="2000" i="1" dirty="0" smtClean="0"/>
              <a:t>.</a:t>
            </a:r>
            <a:endParaRPr lang="ru-RU" sz="20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214282" y="5572140"/>
            <a:ext cx="82153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Моменты инерции </a:t>
            </a:r>
            <a:r>
              <a:rPr lang="ru-RU" sz="2000" i="1" dirty="0" smtClean="0"/>
              <a:t>относительно </a:t>
            </a:r>
            <a:r>
              <a:rPr lang="ru-RU" sz="2000" b="1" i="1" dirty="0" smtClean="0">
                <a:solidFill>
                  <a:srgbClr val="0070C0"/>
                </a:solidFill>
              </a:rPr>
              <a:t>осей</a:t>
            </a:r>
            <a:r>
              <a:rPr lang="ru-RU" sz="2000" i="1" dirty="0" smtClean="0"/>
              <a:t> и </a:t>
            </a:r>
            <a:r>
              <a:rPr lang="ru-RU" sz="2000" b="1" i="1" dirty="0" smtClean="0"/>
              <a:t>центра</a:t>
            </a:r>
            <a:r>
              <a:rPr lang="ru-RU" sz="2000" i="1" dirty="0" smtClean="0"/>
              <a:t> имеют </a:t>
            </a:r>
            <a:r>
              <a:rPr lang="ru-RU" sz="2000" b="1" i="1" dirty="0" smtClean="0">
                <a:solidFill>
                  <a:srgbClr val="7030A0"/>
                </a:solidFill>
              </a:rPr>
              <a:t>одинаковые размерности</a:t>
            </a:r>
            <a:r>
              <a:rPr lang="ru-RU" sz="2000" i="1" dirty="0" smtClean="0"/>
              <a:t>:</a:t>
            </a:r>
          </a:p>
          <a:p>
            <a:endParaRPr lang="ru-RU" sz="1600" i="1" dirty="0"/>
          </a:p>
        </p:txBody>
      </p:sp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2357422" y="5929330"/>
          <a:ext cx="2159004" cy="571501"/>
        </p:xfrm>
        <a:graphic>
          <a:graphicData uri="http://schemas.openxmlformats.org/presentationml/2006/ole">
            <p:oleObj spid="_x0000_s240645" name="Формула" r:id="rId6" imgW="863225" imgH="228501" progId="Equation.3">
              <p:embed/>
            </p:oleObj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5</a:t>
            </a:fld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571480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0070C0"/>
                </a:solidFill>
              </a:rPr>
              <a:t>3.3. </a:t>
            </a:r>
            <a:r>
              <a:rPr lang="ru-RU" sz="2800" b="1" i="1" dirty="0" smtClean="0">
                <a:solidFill>
                  <a:srgbClr val="7030A0"/>
                </a:solidFill>
              </a:rPr>
              <a:t>Центробежные</a:t>
            </a:r>
            <a:r>
              <a:rPr lang="ru-RU" sz="2800" b="1" i="1" dirty="0" smtClean="0">
                <a:solidFill>
                  <a:srgbClr val="FF0000"/>
                </a:solidFill>
              </a:rPr>
              <a:t> моменты инерции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571480"/>
            <a:ext cx="77670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 smtClean="0"/>
              <a:t>Кроме </a:t>
            </a:r>
            <a:r>
              <a:rPr lang="ru-RU" sz="2200" b="1" i="1" dirty="0" smtClean="0">
                <a:solidFill>
                  <a:srgbClr val="0070C0"/>
                </a:solidFill>
              </a:rPr>
              <a:t>осевых</a:t>
            </a:r>
            <a:r>
              <a:rPr lang="ru-RU" sz="2200" i="1" dirty="0" smtClean="0"/>
              <a:t> и </a:t>
            </a:r>
            <a:r>
              <a:rPr lang="ru-RU" sz="2200" b="1" i="1" dirty="0" smtClean="0">
                <a:solidFill>
                  <a:srgbClr val="C00000"/>
                </a:solidFill>
              </a:rPr>
              <a:t>полярных</a:t>
            </a:r>
            <a:r>
              <a:rPr lang="ru-RU" sz="2200" i="1" dirty="0" smtClean="0"/>
              <a:t> </a:t>
            </a:r>
            <a:r>
              <a:rPr lang="ru-RU" sz="2200" b="1" i="1" dirty="0" smtClean="0">
                <a:solidFill>
                  <a:srgbClr val="FF0000"/>
                </a:solidFill>
              </a:rPr>
              <a:t>моментов инерции </a:t>
            </a:r>
            <a:r>
              <a:rPr lang="ru-RU" sz="2200" i="1" dirty="0" smtClean="0"/>
              <a:t>часто вводят </a:t>
            </a:r>
            <a:r>
              <a:rPr lang="ru-RU" sz="2200" b="1" i="1" dirty="0" smtClean="0"/>
              <a:t>три </a:t>
            </a:r>
            <a:r>
              <a:rPr lang="ru-RU" sz="2200" i="1" dirty="0" smtClean="0"/>
              <a:t> </a:t>
            </a:r>
            <a:r>
              <a:rPr lang="ru-RU" sz="2200" b="1" i="1" dirty="0" smtClean="0">
                <a:solidFill>
                  <a:srgbClr val="7030A0"/>
                </a:solidFill>
              </a:rPr>
              <a:t>центробежных</a:t>
            </a:r>
            <a:r>
              <a:rPr lang="ru-RU" sz="2200" b="1" i="1" dirty="0" smtClean="0"/>
              <a:t> </a:t>
            </a:r>
            <a:r>
              <a:rPr lang="ru-RU" sz="2200" b="1" i="1" dirty="0" smtClean="0">
                <a:solidFill>
                  <a:srgbClr val="FF0000"/>
                </a:solidFill>
              </a:rPr>
              <a:t>моментов инерции</a:t>
            </a:r>
            <a:r>
              <a:rPr lang="ru-RU" sz="2200" b="1" i="1" dirty="0" smtClean="0"/>
              <a:t>:</a:t>
            </a:r>
            <a:endParaRPr lang="ru-RU" sz="2200" b="1" i="1" dirty="0"/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5560758" y="1110786"/>
          <a:ext cx="2368828" cy="1708613"/>
        </p:xfrm>
        <a:graphic>
          <a:graphicData uri="http://schemas.openxmlformats.org/presentationml/2006/ole">
            <p:oleObj spid="_x0000_s241666" name="Формула" r:id="rId3" imgW="1092200" imgH="7874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14414" y="1428736"/>
            <a:ext cx="3857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i="1" dirty="0" smtClean="0">
                <a:solidFill>
                  <a:srgbClr val="7030A0"/>
                </a:solidFill>
              </a:rPr>
              <a:t>Центробежные</a:t>
            </a:r>
            <a:r>
              <a:rPr lang="ru-RU" sz="2400" b="1" i="1" dirty="0" smtClean="0"/>
              <a:t> </a:t>
            </a:r>
            <a:r>
              <a:rPr lang="ru-RU" sz="2400" b="1" i="1" dirty="0" smtClean="0">
                <a:solidFill>
                  <a:srgbClr val="FF0000"/>
                </a:solidFill>
              </a:rPr>
              <a:t>моменты инерции</a:t>
            </a:r>
            <a:r>
              <a:rPr lang="ru-RU" sz="2400" b="1" i="1" dirty="0" smtClean="0"/>
              <a:t> </a:t>
            </a:r>
            <a:r>
              <a:rPr lang="ru-RU" sz="2400" i="1" dirty="0" smtClean="0"/>
              <a:t>иногда называют </a:t>
            </a:r>
            <a:r>
              <a:rPr lang="ru-RU" sz="2400" b="1" i="1" dirty="0" smtClean="0">
                <a:solidFill>
                  <a:srgbClr val="7030A0"/>
                </a:solidFill>
              </a:rPr>
              <a:t>произведениями</a:t>
            </a:r>
            <a:r>
              <a:rPr lang="ru-RU" sz="2400" i="1" dirty="0" smtClean="0"/>
              <a:t> </a:t>
            </a:r>
            <a:r>
              <a:rPr lang="ru-RU" sz="2400" b="1" i="1" dirty="0" smtClean="0">
                <a:solidFill>
                  <a:srgbClr val="FF0000"/>
                </a:solidFill>
              </a:rPr>
              <a:t>инерций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43900" y="1643050"/>
            <a:ext cx="52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</a:t>
            </a:r>
            <a:r>
              <a:rPr lang="ru-RU" sz="2400" b="1" dirty="0" smtClean="0">
                <a:solidFill>
                  <a:srgbClr val="FF0000"/>
                </a:solidFill>
              </a:rPr>
              <a:t>1</a:t>
            </a:r>
            <a:r>
              <a:rPr lang="en-US" sz="2400" dirty="0" smtClean="0"/>
              <a:t>)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28596" y="3000372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Из (</a:t>
            </a:r>
            <a:r>
              <a:rPr lang="ru-RU" sz="2400" b="1" i="1" dirty="0" smtClean="0">
                <a:solidFill>
                  <a:srgbClr val="FF0000"/>
                </a:solidFill>
              </a:rPr>
              <a:t>1</a:t>
            </a:r>
            <a:r>
              <a:rPr lang="ru-RU" sz="2400" i="1" dirty="0" smtClean="0"/>
              <a:t>) видно, что </a:t>
            </a:r>
            <a:r>
              <a:rPr lang="ru-RU" sz="2400" b="1" i="1" dirty="0" smtClean="0">
                <a:solidFill>
                  <a:srgbClr val="7030A0"/>
                </a:solidFill>
              </a:rPr>
              <a:t>центробежные</a:t>
            </a:r>
            <a:r>
              <a:rPr lang="ru-RU" sz="2400" b="1" i="1" dirty="0" smtClean="0"/>
              <a:t> </a:t>
            </a:r>
            <a:r>
              <a:rPr lang="ru-RU" sz="2400" b="1" i="1" dirty="0" smtClean="0">
                <a:solidFill>
                  <a:srgbClr val="FF0000"/>
                </a:solidFill>
              </a:rPr>
              <a:t>моменты инерции </a:t>
            </a:r>
            <a:r>
              <a:rPr lang="ru-RU" sz="2400" b="1" i="1" dirty="0" smtClean="0">
                <a:solidFill>
                  <a:srgbClr val="7030A0"/>
                </a:solidFill>
              </a:rPr>
              <a:t>симметричны</a:t>
            </a:r>
            <a:r>
              <a:rPr lang="ru-RU" sz="2400" i="1" dirty="0" smtClean="0"/>
              <a:t> относительно </a:t>
            </a:r>
            <a:r>
              <a:rPr lang="ru-RU" sz="2400" b="1" i="1" dirty="0" smtClean="0">
                <a:solidFill>
                  <a:srgbClr val="0070C0"/>
                </a:solidFill>
              </a:rPr>
              <a:t>своих осей </a:t>
            </a:r>
            <a:r>
              <a:rPr lang="ru-RU" sz="2400" b="1" dirty="0" smtClean="0"/>
              <a:t>(</a:t>
            </a:r>
            <a:r>
              <a:rPr lang="ru-RU" sz="2400" b="1" dirty="0" smtClean="0">
                <a:solidFill>
                  <a:srgbClr val="FF0000"/>
                </a:solidFill>
              </a:rPr>
              <a:t>2</a:t>
            </a:r>
            <a:r>
              <a:rPr lang="ru-RU" sz="2400" b="1" dirty="0" smtClean="0"/>
              <a:t>)</a:t>
            </a:r>
            <a:r>
              <a:rPr lang="ru-RU" sz="2400" b="1" i="1" dirty="0" smtClean="0"/>
              <a:t>:</a:t>
            </a:r>
            <a:endParaRPr lang="ru-RU" sz="2400" b="1" i="1" dirty="0"/>
          </a:p>
        </p:txBody>
      </p:sp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5857884" y="2928934"/>
          <a:ext cx="1714504" cy="1747517"/>
        </p:xfrm>
        <a:graphic>
          <a:graphicData uri="http://schemas.openxmlformats.org/presentationml/2006/ole">
            <p:oleObj spid="_x0000_s241667" name="Формула" r:id="rId4" imgW="673100" imgH="68580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42844" y="4643446"/>
            <a:ext cx="900115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solidFill>
                  <a:srgbClr val="C00000"/>
                </a:solidFill>
              </a:rPr>
              <a:t>Полярные</a:t>
            </a:r>
            <a:r>
              <a:rPr lang="ru-RU" sz="2200" i="1" dirty="0" smtClean="0"/>
              <a:t> и </a:t>
            </a:r>
            <a:r>
              <a:rPr lang="ru-RU" sz="2200" b="1" i="1" dirty="0" smtClean="0">
                <a:solidFill>
                  <a:srgbClr val="0070C0"/>
                </a:solidFill>
              </a:rPr>
              <a:t>осевые</a:t>
            </a:r>
            <a:r>
              <a:rPr lang="ru-RU" sz="2200" b="1" i="1" dirty="0" smtClean="0"/>
              <a:t> </a:t>
            </a:r>
            <a:r>
              <a:rPr lang="ru-RU" sz="2200" b="1" i="1" dirty="0" smtClean="0">
                <a:solidFill>
                  <a:srgbClr val="C00000"/>
                </a:solidFill>
              </a:rPr>
              <a:t>моменты инерции</a:t>
            </a:r>
            <a:r>
              <a:rPr lang="ru-RU" sz="2200" b="1" i="1" dirty="0" smtClean="0"/>
              <a:t> </a:t>
            </a:r>
            <a:r>
              <a:rPr lang="ru-RU" sz="2200" i="1" dirty="0" smtClean="0"/>
              <a:t>– величины </a:t>
            </a:r>
            <a:r>
              <a:rPr lang="ru-RU" sz="2200" b="1" i="1" dirty="0" smtClean="0">
                <a:solidFill>
                  <a:srgbClr val="FF0000"/>
                </a:solidFill>
              </a:rPr>
              <a:t>положительные</a:t>
            </a:r>
            <a:r>
              <a:rPr lang="ru-RU" sz="2200" i="1" dirty="0" smtClean="0"/>
              <a:t>. </a:t>
            </a:r>
            <a:r>
              <a:rPr lang="ru-RU" sz="2200" b="1" i="1" dirty="0" smtClean="0">
                <a:solidFill>
                  <a:srgbClr val="7030A0"/>
                </a:solidFill>
              </a:rPr>
              <a:t>Центробежные</a:t>
            </a:r>
            <a:r>
              <a:rPr lang="ru-RU" sz="2200" b="1" i="1" dirty="0" smtClean="0"/>
              <a:t> </a:t>
            </a:r>
            <a:r>
              <a:rPr lang="ru-RU" sz="2200" b="1" i="1" dirty="0" smtClean="0">
                <a:solidFill>
                  <a:srgbClr val="FF0000"/>
                </a:solidFill>
              </a:rPr>
              <a:t>моменты инерции</a:t>
            </a:r>
            <a:r>
              <a:rPr lang="ru-RU" sz="2200" i="1" dirty="0" smtClean="0"/>
              <a:t>, содержащие </a:t>
            </a:r>
            <a:r>
              <a:rPr lang="ru-RU" sz="2200" b="1" i="1" dirty="0" smtClean="0"/>
              <a:t>произведения </a:t>
            </a:r>
            <a:r>
              <a:rPr lang="ru-RU" sz="2200" b="1" i="1" dirty="0" smtClean="0">
                <a:solidFill>
                  <a:srgbClr val="FF0000"/>
                </a:solidFill>
              </a:rPr>
              <a:t>координат</a:t>
            </a:r>
            <a:r>
              <a:rPr lang="ru-RU" sz="2200" i="1" dirty="0" smtClean="0"/>
              <a:t>, </a:t>
            </a:r>
            <a:r>
              <a:rPr lang="ru-RU" sz="2200" b="1" i="1" dirty="0" smtClean="0"/>
              <a:t>могут быть </a:t>
            </a:r>
            <a:r>
              <a:rPr lang="ru-RU" sz="2200" i="1" dirty="0" smtClean="0"/>
              <a:t>как </a:t>
            </a:r>
            <a:r>
              <a:rPr lang="ru-RU" sz="2200" b="1" i="1" dirty="0" smtClean="0">
                <a:solidFill>
                  <a:srgbClr val="FF0000"/>
                </a:solidFill>
              </a:rPr>
              <a:t>положительными</a:t>
            </a:r>
            <a:r>
              <a:rPr lang="ru-RU" sz="2200" i="1" dirty="0" smtClean="0"/>
              <a:t>, </a:t>
            </a:r>
          </a:p>
          <a:p>
            <a:r>
              <a:rPr lang="ru-RU" sz="2200" i="1" dirty="0" smtClean="0"/>
              <a:t>так и </a:t>
            </a:r>
            <a:r>
              <a:rPr lang="ru-RU" sz="2200" b="1" i="1" dirty="0" smtClean="0">
                <a:solidFill>
                  <a:srgbClr val="7030A0"/>
                </a:solidFill>
              </a:rPr>
              <a:t>отрицательными</a:t>
            </a:r>
            <a:r>
              <a:rPr lang="ru-RU" sz="2200" i="1" dirty="0" smtClean="0"/>
              <a:t>. </a:t>
            </a:r>
          </a:p>
          <a:p>
            <a:r>
              <a:rPr lang="ru-RU" sz="2200" i="1" dirty="0" smtClean="0"/>
              <a:t>Кроме того, </a:t>
            </a:r>
            <a:r>
              <a:rPr lang="ru-RU" sz="2200" b="1" i="1" dirty="0" smtClean="0">
                <a:solidFill>
                  <a:srgbClr val="FF0000"/>
                </a:solidFill>
              </a:rPr>
              <a:t>они зависят </a:t>
            </a:r>
            <a:r>
              <a:rPr lang="ru-RU" sz="2200" b="1" i="1" dirty="0" smtClean="0"/>
              <a:t>от выбора </a:t>
            </a:r>
            <a:r>
              <a:rPr lang="ru-RU" sz="2200" b="1" i="1" dirty="0" smtClean="0">
                <a:solidFill>
                  <a:srgbClr val="FF0000"/>
                </a:solidFill>
              </a:rPr>
              <a:t>начала координат</a:t>
            </a:r>
            <a:r>
              <a:rPr lang="ru-RU" sz="2200" i="1" dirty="0" smtClean="0"/>
              <a:t>.</a:t>
            </a:r>
            <a:endParaRPr lang="ru-RU" sz="2200" i="1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00066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6</a:t>
            </a:fld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143900" y="3429000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(</a:t>
            </a:r>
            <a:r>
              <a:rPr lang="ru-RU" sz="2400" b="1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/>
              <a:t>)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54032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0070C0"/>
                </a:solidFill>
              </a:rPr>
              <a:t>3.4.</a:t>
            </a:r>
            <a:r>
              <a:rPr lang="ru-RU" sz="2800" i="1" dirty="0" smtClean="0">
                <a:solidFill>
                  <a:srgbClr val="FF0000"/>
                </a:solidFill>
              </a:rPr>
              <a:t> Главные и главные центральные оси инерции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44" y="642918"/>
            <a:ext cx="8858312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16000" algn="just">
              <a:spcBef>
                <a:spcPts val="600"/>
              </a:spcBef>
              <a:spcAft>
                <a:spcPts val="600"/>
              </a:spcAft>
            </a:pPr>
            <a:r>
              <a:rPr lang="ru-RU" sz="2000" i="1" dirty="0" smtClean="0"/>
              <a:t>При </a:t>
            </a:r>
            <a:r>
              <a:rPr lang="ru-RU" sz="2000" b="1" i="1" dirty="0" smtClean="0">
                <a:solidFill>
                  <a:srgbClr val="0070C0"/>
                </a:solidFill>
              </a:rPr>
              <a:t>движении</a:t>
            </a:r>
            <a:r>
              <a:rPr lang="ru-RU" sz="2000" i="1" dirty="0" smtClean="0"/>
              <a:t> </a:t>
            </a:r>
            <a:r>
              <a:rPr lang="ru-RU" sz="2000" b="1" i="1" dirty="0" smtClean="0">
                <a:solidFill>
                  <a:srgbClr val="7030A0"/>
                </a:solidFill>
              </a:rPr>
              <a:t>системы</a:t>
            </a:r>
            <a:r>
              <a:rPr lang="ru-RU" sz="2000" b="1" i="1" dirty="0" smtClean="0"/>
              <a:t> материальных точек </a:t>
            </a:r>
            <a:r>
              <a:rPr lang="ru-RU" sz="2000" i="1" dirty="0" smtClean="0"/>
              <a:t>её </a:t>
            </a:r>
            <a:r>
              <a:rPr lang="ru-RU" sz="2000" b="1" i="1" dirty="0" smtClean="0">
                <a:solidFill>
                  <a:srgbClr val="FF0000"/>
                </a:solidFill>
              </a:rPr>
              <a:t>моменты инерции </a:t>
            </a:r>
            <a:r>
              <a:rPr lang="ru-RU" sz="2000" b="1" i="1" dirty="0" smtClean="0">
                <a:solidFill>
                  <a:srgbClr val="0070C0"/>
                </a:solidFill>
              </a:rPr>
              <a:t>изменяются</a:t>
            </a:r>
            <a:r>
              <a:rPr lang="ru-RU" sz="2000" i="1" dirty="0" smtClean="0"/>
              <a:t>, причём </a:t>
            </a:r>
            <a:r>
              <a:rPr lang="ru-RU" sz="2000" b="1" i="1" dirty="0" smtClean="0">
                <a:solidFill>
                  <a:srgbClr val="0070C0"/>
                </a:solidFill>
              </a:rPr>
              <a:t>осевые</a:t>
            </a:r>
            <a:r>
              <a:rPr lang="ru-RU" sz="2000" i="1" dirty="0" smtClean="0"/>
              <a:t> и </a:t>
            </a:r>
            <a:r>
              <a:rPr lang="ru-RU" sz="2000" b="1" i="1" dirty="0" smtClean="0">
                <a:solidFill>
                  <a:srgbClr val="C00000"/>
                </a:solidFill>
              </a:rPr>
              <a:t>полярный</a:t>
            </a:r>
            <a:r>
              <a:rPr lang="ru-RU" sz="2000" i="1" dirty="0" smtClean="0"/>
              <a:t> </a:t>
            </a:r>
            <a:r>
              <a:rPr lang="ru-RU" sz="2000" b="1" i="1" dirty="0" smtClean="0">
                <a:solidFill>
                  <a:srgbClr val="FF0000"/>
                </a:solidFill>
              </a:rPr>
              <a:t>моменты инерции</a:t>
            </a:r>
            <a:r>
              <a:rPr lang="ru-RU" sz="2000" i="1" dirty="0" smtClean="0"/>
              <a:t> </a:t>
            </a:r>
            <a:r>
              <a:rPr lang="ru-RU" sz="2000" b="1" i="1" dirty="0" smtClean="0"/>
              <a:t>всегда</a:t>
            </a:r>
            <a:r>
              <a:rPr lang="ru-RU" sz="2000" i="1" dirty="0" smtClean="0"/>
              <a:t> </a:t>
            </a:r>
            <a:r>
              <a:rPr lang="ru-RU" sz="2000" b="1" i="1" dirty="0" smtClean="0">
                <a:solidFill>
                  <a:srgbClr val="FF0000"/>
                </a:solidFill>
              </a:rPr>
              <a:t>положительные</a:t>
            </a:r>
            <a:r>
              <a:rPr lang="ru-RU" sz="2000" i="1" dirty="0" smtClean="0"/>
              <a:t>, а </a:t>
            </a:r>
            <a:r>
              <a:rPr lang="ru-RU" sz="2000" b="1" i="1" dirty="0" smtClean="0">
                <a:solidFill>
                  <a:srgbClr val="7030A0"/>
                </a:solidFill>
              </a:rPr>
              <a:t>центробежные</a:t>
            </a:r>
            <a:r>
              <a:rPr lang="ru-RU" sz="2000" b="1" i="1" dirty="0" smtClean="0"/>
              <a:t> </a:t>
            </a:r>
            <a:r>
              <a:rPr lang="ru-RU" sz="2000" b="1" i="1" dirty="0" smtClean="0">
                <a:solidFill>
                  <a:srgbClr val="FF0000"/>
                </a:solidFill>
              </a:rPr>
              <a:t>моменты инерции </a:t>
            </a:r>
            <a:r>
              <a:rPr lang="ru-RU" sz="2000" i="1" dirty="0" smtClean="0"/>
              <a:t>могут принимать </a:t>
            </a:r>
            <a:r>
              <a:rPr lang="ru-RU" sz="2000" b="1" i="1" dirty="0" smtClean="0">
                <a:solidFill>
                  <a:srgbClr val="7030A0"/>
                </a:solidFill>
              </a:rPr>
              <a:t>любой</a:t>
            </a:r>
            <a:r>
              <a:rPr lang="ru-RU" sz="2000" b="1" i="1" dirty="0" smtClean="0"/>
              <a:t> знак </a:t>
            </a:r>
            <a:r>
              <a:rPr lang="ru-RU" sz="2000" i="1" dirty="0" smtClean="0"/>
              <a:t>и даже обращаться в </a:t>
            </a:r>
            <a:r>
              <a:rPr lang="ru-RU" sz="2000" b="1" i="1" dirty="0" smtClean="0">
                <a:solidFill>
                  <a:srgbClr val="7030A0"/>
                </a:solidFill>
              </a:rPr>
              <a:t>ноль</a:t>
            </a:r>
            <a:r>
              <a:rPr lang="ru-RU" sz="2000" i="1" dirty="0" smtClean="0"/>
              <a:t>.</a:t>
            </a:r>
          </a:p>
          <a:p>
            <a:pPr indent="216000" algn="just">
              <a:spcBef>
                <a:spcPts val="600"/>
              </a:spcBef>
              <a:spcAft>
                <a:spcPts val="600"/>
              </a:spcAft>
            </a:pPr>
            <a:r>
              <a:rPr lang="ru-RU" sz="2000" i="1" dirty="0" smtClean="0"/>
              <a:t>  Может оказаться так, что </a:t>
            </a:r>
            <a:r>
              <a:rPr lang="ru-RU" sz="2000" b="1" i="1" dirty="0" smtClean="0"/>
              <a:t>оба </a:t>
            </a:r>
            <a:r>
              <a:rPr lang="ru-RU" sz="2000" b="1" i="1" dirty="0" smtClean="0">
                <a:solidFill>
                  <a:srgbClr val="7030A0"/>
                </a:solidFill>
              </a:rPr>
              <a:t>центробежных</a:t>
            </a:r>
            <a:r>
              <a:rPr lang="ru-RU" sz="2000" b="1" i="1" dirty="0" smtClean="0"/>
              <a:t> </a:t>
            </a:r>
            <a:r>
              <a:rPr lang="ru-RU" sz="2000" b="1" i="1" dirty="0" smtClean="0">
                <a:solidFill>
                  <a:srgbClr val="FF0000"/>
                </a:solidFill>
              </a:rPr>
              <a:t>момента</a:t>
            </a:r>
            <a:r>
              <a:rPr lang="ru-RU" sz="2000" i="1" dirty="0" smtClean="0"/>
              <a:t>, </a:t>
            </a:r>
            <a:r>
              <a:rPr lang="ru-RU" sz="2000" b="1" i="1" dirty="0" smtClean="0"/>
              <a:t>содержащих </a:t>
            </a:r>
            <a:r>
              <a:rPr lang="ru-RU" sz="2000" b="1" i="1" dirty="0" smtClean="0">
                <a:solidFill>
                  <a:srgbClr val="7030A0"/>
                </a:solidFill>
              </a:rPr>
              <a:t>индекс</a:t>
            </a:r>
            <a:r>
              <a:rPr lang="en-US" sz="2000" b="1" i="1" dirty="0" smtClean="0">
                <a:solidFill>
                  <a:srgbClr val="7030A0"/>
                </a:solidFill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</a:rPr>
              <a:t>одной </a:t>
            </a:r>
            <a:r>
              <a:rPr lang="ru-RU" sz="2000" b="1" i="1" dirty="0" smtClean="0">
                <a:solidFill>
                  <a:srgbClr val="0070C0"/>
                </a:solidFill>
              </a:rPr>
              <a:t>оси</a:t>
            </a:r>
            <a:r>
              <a:rPr lang="ru-RU" sz="2000" i="1" dirty="0" smtClean="0"/>
              <a:t>, равны </a:t>
            </a:r>
            <a:r>
              <a:rPr lang="ru-RU" sz="2000" b="1" i="1" dirty="0" smtClean="0">
                <a:solidFill>
                  <a:srgbClr val="FF0000"/>
                </a:solidFill>
              </a:rPr>
              <a:t>нулю</a:t>
            </a:r>
            <a:r>
              <a:rPr lang="ru-RU" sz="2000" i="1" dirty="0" smtClean="0"/>
              <a:t>. Тогда </a:t>
            </a:r>
            <a:r>
              <a:rPr lang="ru-RU" sz="2000" b="1" i="1" dirty="0" smtClean="0"/>
              <a:t>эта </a:t>
            </a:r>
            <a:r>
              <a:rPr lang="ru-RU" sz="2000" b="1" i="1" dirty="0" smtClean="0">
                <a:solidFill>
                  <a:srgbClr val="0070C0"/>
                </a:solidFill>
              </a:rPr>
              <a:t>ось</a:t>
            </a:r>
            <a:r>
              <a:rPr lang="ru-RU" sz="2000" b="1" i="1" dirty="0" smtClean="0"/>
              <a:t> </a:t>
            </a:r>
            <a:r>
              <a:rPr lang="ru-RU" sz="2000" i="1" dirty="0" smtClean="0"/>
              <a:t>называется</a:t>
            </a:r>
            <a:r>
              <a:rPr lang="en-US" sz="2000" i="1" dirty="0" smtClean="0"/>
              <a:t> </a:t>
            </a:r>
            <a:r>
              <a:rPr lang="ru-RU" sz="2000" b="1" i="1" dirty="0" smtClean="0">
                <a:solidFill>
                  <a:srgbClr val="FF0000"/>
                </a:solidFill>
              </a:rPr>
              <a:t>главной осью инерции</a:t>
            </a:r>
            <a:r>
              <a:rPr lang="ru-RU" sz="2000" i="1" dirty="0" smtClean="0"/>
              <a:t>.</a:t>
            </a:r>
            <a:r>
              <a:rPr lang="en-US" sz="2000" i="1" dirty="0" smtClean="0"/>
              <a:t> </a:t>
            </a:r>
            <a:r>
              <a:rPr lang="ru-RU" sz="2000" i="1" dirty="0" smtClean="0"/>
              <a:t>Например, если </a:t>
            </a:r>
            <a:r>
              <a:rPr lang="en-US" sz="2800" b="1" i="1" dirty="0" err="1" smtClean="0">
                <a:solidFill>
                  <a:srgbClr val="FF0000"/>
                </a:solidFill>
              </a:rPr>
              <a:t>J</a:t>
            </a:r>
            <a:r>
              <a:rPr lang="en-US" sz="2800" b="1" i="1" baseline="-25000" dirty="0" err="1" smtClean="0">
                <a:solidFill>
                  <a:srgbClr val="FF0000"/>
                </a:solidFill>
              </a:rPr>
              <a:t>x</a:t>
            </a:r>
            <a:r>
              <a:rPr lang="en-US" sz="2800" b="1" i="1" baseline="-25000" dirty="0" err="1" smtClean="0">
                <a:solidFill>
                  <a:srgbClr val="7030A0"/>
                </a:solidFill>
              </a:rPr>
              <a:t>y</a:t>
            </a:r>
            <a:r>
              <a:rPr lang="en-US" sz="2800" i="1" dirty="0" smtClean="0"/>
              <a:t> = </a:t>
            </a:r>
            <a:r>
              <a:rPr lang="en-US" sz="2800" b="1" i="1" dirty="0" err="1" smtClean="0">
                <a:solidFill>
                  <a:srgbClr val="C00000"/>
                </a:solidFill>
              </a:rPr>
              <a:t>J</a:t>
            </a:r>
            <a:r>
              <a:rPr lang="en-US" sz="2800" b="1" i="1" baseline="-25000" dirty="0" err="1" smtClean="0">
                <a:solidFill>
                  <a:srgbClr val="C00000"/>
                </a:solidFill>
              </a:rPr>
              <a:t>x</a:t>
            </a:r>
            <a:r>
              <a:rPr lang="en-US" sz="2800" b="1" i="1" baseline="-25000" dirty="0" err="1" smtClean="0">
                <a:solidFill>
                  <a:srgbClr val="0070C0"/>
                </a:solidFill>
              </a:rPr>
              <a:t>z</a:t>
            </a:r>
            <a:r>
              <a:rPr lang="en-US" sz="2800" i="1" dirty="0" smtClean="0"/>
              <a:t> =</a:t>
            </a:r>
            <a:r>
              <a:rPr lang="ru-RU" sz="2800" i="1" dirty="0" smtClean="0"/>
              <a:t> </a:t>
            </a:r>
            <a:r>
              <a:rPr lang="en-US" sz="2800" b="1" i="1" dirty="0" smtClean="0">
                <a:solidFill>
                  <a:srgbClr val="C00000"/>
                </a:solidFill>
              </a:rPr>
              <a:t>0</a:t>
            </a:r>
            <a:r>
              <a:rPr lang="en-US" sz="2000" i="1" dirty="0" smtClean="0"/>
              <a:t>,</a:t>
            </a:r>
            <a:r>
              <a:rPr lang="ru-RU" sz="2000" i="1" dirty="0" smtClean="0"/>
              <a:t>  то ось </a:t>
            </a:r>
            <a:r>
              <a:rPr lang="ru-RU" sz="2800" b="1" i="1" dirty="0" smtClean="0">
                <a:solidFill>
                  <a:srgbClr val="C00000"/>
                </a:solidFill>
              </a:rPr>
              <a:t>ОХ</a:t>
            </a:r>
            <a:r>
              <a:rPr lang="en-US" sz="2000" i="1" dirty="0" smtClean="0"/>
              <a:t>  - </a:t>
            </a:r>
            <a:r>
              <a:rPr lang="ru-RU" sz="2200" b="1" i="1" dirty="0" smtClean="0"/>
              <a:t>главная</a:t>
            </a:r>
            <a:r>
              <a:rPr lang="ru-RU" sz="2200" i="1" dirty="0" smtClean="0"/>
              <a:t> </a:t>
            </a:r>
            <a:r>
              <a:rPr lang="ru-RU" sz="2200" b="1" i="1" dirty="0" smtClean="0">
                <a:solidFill>
                  <a:srgbClr val="0070C0"/>
                </a:solidFill>
              </a:rPr>
              <a:t>ось</a:t>
            </a:r>
            <a:r>
              <a:rPr lang="ru-RU" sz="2200" b="1" i="1" dirty="0" smtClean="0"/>
              <a:t> </a:t>
            </a:r>
            <a:r>
              <a:rPr lang="ru-RU" sz="2200" b="1" i="1" dirty="0" smtClean="0">
                <a:solidFill>
                  <a:srgbClr val="FF0000"/>
                </a:solidFill>
              </a:rPr>
              <a:t>инерции</a:t>
            </a:r>
            <a:r>
              <a:rPr lang="ru-RU" sz="2000" i="1" dirty="0" smtClean="0"/>
              <a:t>.</a:t>
            </a:r>
          </a:p>
          <a:p>
            <a:pPr indent="216000" algn="just">
              <a:spcBef>
                <a:spcPts val="600"/>
              </a:spcBef>
              <a:spcAft>
                <a:spcPts val="600"/>
              </a:spcAft>
            </a:pPr>
            <a:r>
              <a:rPr lang="ru-RU" sz="2000" i="1" dirty="0" smtClean="0"/>
              <a:t> Если </a:t>
            </a:r>
            <a:r>
              <a:rPr lang="ru-RU" sz="2000" b="1" i="1" dirty="0" smtClean="0"/>
              <a:t>главная</a:t>
            </a:r>
            <a:r>
              <a:rPr lang="ru-RU" sz="2000" i="1" dirty="0" smtClean="0"/>
              <a:t> </a:t>
            </a:r>
            <a:r>
              <a:rPr lang="ru-RU" sz="2000" b="1" i="1" dirty="0" smtClean="0">
                <a:solidFill>
                  <a:srgbClr val="0070C0"/>
                </a:solidFill>
              </a:rPr>
              <a:t>ось</a:t>
            </a:r>
            <a:r>
              <a:rPr lang="ru-RU" sz="2000" b="1" i="1" dirty="0" smtClean="0"/>
              <a:t> </a:t>
            </a:r>
            <a:r>
              <a:rPr lang="ru-RU" sz="2000" b="1" i="1" dirty="0" smtClean="0">
                <a:solidFill>
                  <a:srgbClr val="FF0000"/>
                </a:solidFill>
              </a:rPr>
              <a:t>инерции </a:t>
            </a:r>
            <a:r>
              <a:rPr lang="ru-RU" sz="2000" i="1" dirty="0" smtClean="0"/>
              <a:t>проходит через </a:t>
            </a:r>
            <a:r>
              <a:rPr lang="ru-RU" sz="2000" b="1" i="1" dirty="0" smtClean="0"/>
              <a:t>центр </a:t>
            </a:r>
            <a:r>
              <a:rPr lang="ru-RU" sz="2000" b="1" i="1" dirty="0" smtClean="0">
                <a:solidFill>
                  <a:srgbClr val="FF0000"/>
                </a:solidFill>
              </a:rPr>
              <a:t>масс</a:t>
            </a:r>
            <a:r>
              <a:rPr lang="ru-RU" sz="2000" i="1" dirty="0" smtClean="0"/>
              <a:t>, то </a:t>
            </a:r>
            <a:r>
              <a:rPr lang="ru-RU" sz="2000" b="1" i="1" dirty="0" smtClean="0">
                <a:solidFill>
                  <a:srgbClr val="0070C0"/>
                </a:solidFill>
              </a:rPr>
              <a:t>она</a:t>
            </a:r>
            <a:r>
              <a:rPr lang="ru-RU" sz="2000" b="1" i="1" dirty="0" smtClean="0"/>
              <a:t> называется главной</a:t>
            </a:r>
            <a:r>
              <a:rPr lang="ru-RU" sz="2000" b="1" i="1" dirty="0" smtClean="0">
                <a:solidFill>
                  <a:srgbClr val="FF0000"/>
                </a:solidFill>
              </a:rPr>
              <a:t> центральной </a:t>
            </a:r>
            <a:r>
              <a:rPr lang="ru-RU" sz="2000" b="1" i="1" dirty="0" smtClean="0">
                <a:solidFill>
                  <a:srgbClr val="0070C0"/>
                </a:solidFill>
              </a:rPr>
              <a:t>осью</a:t>
            </a:r>
            <a:r>
              <a:rPr lang="ru-RU" sz="2000" b="1" i="1" dirty="0" smtClean="0">
                <a:solidFill>
                  <a:srgbClr val="FF0000"/>
                </a:solidFill>
              </a:rPr>
              <a:t> инерции</a:t>
            </a:r>
            <a:r>
              <a:rPr lang="ru-RU" sz="2000" i="1" dirty="0" smtClean="0"/>
              <a:t>.</a:t>
            </a:r>
          </a:p>
          <a:p>
            <a:pPr indent="216000" algn="just">
              <a:spcBef>
                <a:spcPts val="600"/>
              </a:spcBef>
              <a:spcAft>
                <a:spcPts val="600"/>
              </a:spcAft>
            </a:pPr>
            <a:r>
              <a:rPr lang="ru-RU" sz="2000" i="1" dirty="0" smtClean="0"/>
              <a:t> Может оказаться и так, что </a:t>
            </a:r>
            <a:r>
              <a:rPr lang="ru-RU" sz="2000" b="1" i="1" dirty="0" smtClean="0"/>
              <a:t>все три </a:t>
            </a:r>
            <a:r>
              <a:rPr lang="ru-RU" sz="2000" b="1" i="1" dirty="0" smtClean="0">
                <a:solidFill>
                  <a:srgbClr val="0070C0"/>
                </a:solidFill>
              </a:rPr>
              <a:t>оси</a:t>
            </a:r>
            <a:r>
              <a:rPr lang="ru-RU" sz="2000" b="1" i="1" dirty="0" smtClean="0"/>
              <a:t> системы координат</a:t>
            </a:r>
            <a:r>
              <a:rPr lang="ru-RU" sz="2000" i="1" dirty="0" smtClean="0"/>
              <a:t> будут </a:t>
            </a:r>
            <a:r>
              <a:rPr lang="ru-RU" sz="2000" b="1" i="1" dirty="0" smtClean="0"/>
              <a:t>главными</a:t>
            </a:r>
            <a:r>
              <a:rPr lang="en-US" sz="2000" b="1" i="1" dirty="0" smtClean="0"/>
              <a:t> </a:t>
            </a:r>
            <a:r>
              <a:rPr lang="ru-RU" sz="2000" b="1" i="1" dirty="0" smtClean="0">
                <a:solidFill>
                  <a:srgbClr val="0070C0"/>
                </a:solidFill>
              </a:rPr>
              <a:t>осями</a:t>
            </a:r>
            <a:r>
              <a:rPr lang="ru-RU" sz="2000" b="1" i="1" dirty="0" smtClean="0"/>
              <a:t> </a:t>
            </a:r>
            <a:r>
              <a:rPr lang="ru-RU" sz="2000" b="1" i="1" dirty="0" smtClean="0">
                <a:solidFill>
                  <a:srgbClr val="FF0000"/>
                </a:solidFill>
              </a:rPr>
              <a:t>инерции</a:t>
            </a:r>
            <a:r>
              <a:rPr lang="ru-RU" sz="2000" i="1" dirty="0" smtClean="0"/>
              <a:t>, </a:t>
            </a:r>
            <a:r>
              <a:rPr lang="ru-RU" sz="2000" b="1" i="1" dirty="0" smtClean="0"/>
              <a:t>тогда</a:t>
            </a:r>
            <a:r>
              <a:rPr lang="ru-RU" sz="2000" i="1" dirty="0" smtClean="0"/>
              <a:t> </a:t>
            </a:r>
            <a:r>
              <a:rPr lang="ru-RU" sz="2000" b="1" i="1" dirty="0" smtClean="0">
                <a:solidFill>
                  <a:srgbClr val="FF0000"/>
                </a:solidFill>
              </a:rPr>
              <a:t>моменты инерции </a:t>
            </a:r>
            <a:r>
              <a:rPr lang="ru-RU" sz="2000" b="1" i="1" dirty="0" smtClean="0">
                <a:solidFill>
                  <a:srgbClr val="7030A0"/>
                </a:solidFill>
              </a:rPr>
              <a:t>относительно</a:t>
            </a:r>
            <a:r>
              <a:rPr lang="ru-RU" sz="2000" i="1" dirty="0" smtClean="0"/>
              <a:t> этих </a:t>
            </a:r>
            <a:r>
              <a:rPr lang="ru-RU" sz="2000" b="1" i="1" dirty="0" smtClean="0">
                <a:solidFill>
                  <a:srgbClr val="0070C0"/>
                </a:solidFill>
              </a:rPr>
              <a:t>осей</a:t>
            </a:r>
            <a:r>
              <a:rPr lang="ru-RU" sz="2000" i="1" dirty="0" smtClean="0"/>
              <a:t> называются</a:t>
            </a:r>
            <a:r>
              <a:rPr lang="en-US" sz="2000" i="1" dirty="0" smtClean="0"/>
              <a:t> </a:t>
            </a:r>
            <a:r>
              <a:rPr lang="ru-RU" sz="2000" b="1" i="1" dirty="0" smtClean="0"/>
              <a:t>главными</a:t>
            </a:r>
            <a:r>
              <a:rPr lang="ru-RU" sz="2000" b="1" i="1" dirty="0" smtClean="0">
                <a:solidFill>
                  <a:srgbClr val="FF0000"/>
                </a:solidFill>
              </a:rPr>
              <a:t> моментами инерции</a:t>
            </a:r>
            <a:r>
              <a:rPr lang="ru-RU" sz="2000" i="1" dirty="0" smtClean="0"/>
              <a:t>.</a:t>
            </a:r>
          </a:p>
          <a:p>
            <a:pPr indent="216000" algn="just">
              <a:spcBef>
                <a:spcPts val="600"/>
              </a:spcBef>
              <a:spcAft>
                <a:spcPts val="600"/>
              </a:spcAft>
            </a:pPr>
            <a:r>
              <a:rPr lang="ru-RU" sz="2000" i="1" dirty="0" smtClean="0"/>
              <a:t>Если же </a:t>
            </a:r>
            <a:r>
              <a:rPr lang="ru-RU" sz="2000" b="1" i="1" dirty="0" smtClean="0"/>
              <a:t>начало</a:t>
            </a:r>
            <a:r>
              <a:rPr lang="ru-RU" sz="2000" i="1" dirty="0" smtClean="0"/>
              <a:t> этой </a:t>
            </a:r>
            <a:r>
              <a:rPr lang="ru-RU" sz="2000" b="1" i="1" dirty="0" smtClean="0"/>
              <a:t>системы координат </a:t>
            </a:r>
            <a:r>
              <a:rPr lang="ru-RU" sz="2000" b="1" i="1" dirty="0" smtClean="0">
                <a:solidFill>
                  <a:srgbClr val="FF0000"/>
                </a:solidFill>
              </a:rPr>
              <a:t>совпадает </a:t>
            </a:r>
            <a:r>
              <a:rPr lang="ru-RU" sz="2000" i="1" dirty="0" smtClean="0"/>
              <a:t>с </a:t>
            </a:r>
            <a:r>
              <a:rPr lang="ru-RU" sz="2000" b="1" i="1" dirty="0" smtClean="0">
                <a:solidFill>
                  <a:srgbClr val="FF0000"/>
                </a:solidFill>
              </a:rPr>
              <a:t>центром масс</a:t>
            </a:r>
            <a:r>
              <a:rPr lang="ru-RU" sz="2000" i="1" dirty="0" smtClean="0"/>
              <a:t>, то </a:t>
            </a:r>
            <a:r>
              <a:rPr lang="ru-RU" sz="2000" b="1" i="1" u="sng" dirty="0" smtClean="0"/>
              <a:t>все три</a:t>
            </a:r>
            <a:r>
              <a:rPr lang="en-US" sz="2000" b="1" i="1" u="sng" dirty="0" smtClean="0"/>
              <a:t> </a:t>
            </a:r>
            <a:r>
              <a:rPr lang="ru-RU" sz="2000" b="1" i="1" u="sng" dirty="0" smtClean="0"/>
              <a:t>её </a:t>
            </a:r>
            <a:r>
              <a:rPr lang="ru-RU" sz="2000" b="1" i="1" u="sng" dirty="0" smtClean="0">
                <a:solidFill>
                  <a:srgbClr val="0070C0"/>
                </a:solidFill>
              </a:rPr>
              <a:t>оси</a:t>
            </a:r>
            <a:r>
              <a:rPr lang="ru-RU" sz="2000" b="1" i="1" dirty="0" smtClean="0"/>
              <a:t> </a:t>
            </a:r>
            <a:r>
              <a:rPr lang="ru-RU" sz="2000" i="1" dirty="0" smtClean="0"/>
              <a:t>являются </a:t>
            </a:r>
            <a:r>
              <a:rPr lang="ru-RU" sz="2000" b="1" i="1" u="sng" dirty="0" smtClean="0"/>
              <a:t>главными </a:t>
            </a:r>
            <a:r>
              <a:rPr lang="ru-RU" sz="2000" b="1" i="1" u="sng" dirty="0" smtClean="0">
                <a:solidFill>
                  <a:srgbClr val="7030A0"/>
                </a:solidFill>
              </a:rPr>
              <a:t>центральными</a:t>
            </a:r>
            <a:r>
              <a:rPr lang="ru-RU" sz="2000" b="1" i="1" u="sng" dirty="0" smtClean="0"/>
              <a:t> </a:t>
            </a:r>
            <a:r>
              <a:rPr lang="ru-RU" sz="2000" b="1" i="1" u="sng" dirty="0" smtClean="0">
                <a:solidFill>
                  <a:srgbClr val="0070C0"/>
                </a:solidFill>
              </a:rPr>
              <a:t>осями</a:t>
            </a:r>
            <a:r>
              <a:rPr lang="ru-RU" sz="2000" b="1" i="1" u="sng" dirty="0" smtClean="0"/>
              <a:t> </a:t>
            </a:r>
            <a:r>
              <a:rPr lang="ru-RU" sz="2000" b="1" i="1" u="sng" dirty="0" smtClean="0">
                <a:solidFill>
                  <a:srgbClr val="FF0000"/>
                </a:solidFill>
              </a:rPr>
              <a:t>инерции</a:t>
            </a:r>
            <a:r>
              <a:rPr lang="ru-RU" sz="2000" i="1" dirty="0" smtClean="0"/>
              <a:t>, а </a:t>
            </a:r>
            <a:r>
              <a:rPr lang="ru-RU" sz="2000" b="1" i="1" dirty="0" smtClean="0">
                <a:solidFill>
                  <a:srgbClr val="FF0000"/>
                </a:solidFill>
              </a:rPr>
              <a:t>моменты инерции </a:t>
            </a:r>
            <a:r>
              <a:rPr lang="ru-RU" sz="2000" i="1" dirty="0" smtClean="0"/>
              <a:t>относительно </a:t>
            </a:r>
            <a:r>
              <a:rPr lang="ru-RU" sz="2000" b="1" i="1" dirty="0" smtClean="0">
                <a:solidFill>
                  <a:srgbClr val="0070C0"/>
                </a:solidFill>
              </a:rPr>
              <a:t>осей</a:t>
            </a:r>
            <a:r>
              <a:rPr lang="ru-RU" sz="2000" i="1" dirty="0" smtClean="0"/>
              <a:t> такой </a:t>
            </a:r>
            <a:r>
              <a:rPr lang="ru-RU" sz="2000" b="1" i="1" dirty="0" smtClean="0"/>
              <a:t>системы координат </a:t>
            </a:r>
            <a:r>
              <a:rPr lang="ru-RU" sz="2000" i="1" dirty="0" smtClean="0"/>
              <a:t>называются</a:t>
            </a:r>
            <a:r>
              <a:rPr lang="en-US" sz="2000" i="1" dirty="0" smtClean="0"/>
              <a:t> </a:t>
            </a:r>
            <a:r>
              <a:rPr lang="ru-RU" sz="2000" b="1" i="1" dirty="0" smtClean="0"/>
              <a:t>главными</a:t>
            </a:r>
            <a:r>
              <a:rPr lang="ru-RU" sz="2000" b="1" i="1" dirty="0" smtClean="0">
                <a:solidFill>
                  <a:srgbClr val="FF0000"/>
                </a:solidFill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</a:rPr>
              <a:t>центральными</a:t>
            </a:r>
            <a:r>
              <a:rPr lang="ru-RU" sz="2000" b="1" i="1" dirty="0" smtClean="0">
                <a:solidFill>
                  <a:srgbClr val="FF0000"/>
                </a:solidFill>
              </a:rPr>
              <a:t> моментами инерции</a:t>
            </a:r>
            <a:r>
              <a:rPr lang="ru-RU" sz="2000" i="1" dirty="0" smtClean="0"/>
              <a:t>.</a:t>
            </a:r>
            <a:endParaRPr lang="ru-RU" sz="1600" i="1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61964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7</a:t>
            </a:fld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28"/>
          <p:cNvSpPr txBox="1">
            <a:spLocks noChangeArrowheads="1"/>
          </p:cNvSpPr>
          <p:nvPr/>
        </p:nvSpPr>
        <p:spPr bwMode="auto">
          <a:xfrm>
            <a:off x="500034" y="0"/>
            <a:ext cx="7858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i="1" dirty="0" smtClean="0">
                <a:solidFill>
                  <a:srgbClr val="0070C0"/>
                </a:solidFill>
              </a:rPr>
              <a:t>3.5</a:t>
            </a:r>
            <a:r>
              <a:rPr lang="ru-RU" altLang="ru-RU" sz="2000" i="1" dirty="0" smtClean="0">
                <a:solidFill>
                  <a:srgbClr val="C00000"/>
                </a:solidFill>
              </a:rPr>
              <a:t>. </a:t>
            </a:r>
            <a:r>
              <a:rPr lang="ru-RU" altLang="ru-RU" sz="2000" b="1" i="1" dirty="0" smtClean="0">
                <a:solidFill>
                  <a:srgbClr val="C00000"/>
                </a:solidFill>
              </a:rPr>
              <a:t>Моменты </a:t>
            </a:r>
            <a:r>
              <a:rPr lang="ru-RU" altLang="ru-RU" sz="2000" b="1" i="1" dirty="0">
                <a:solidFill>
                  <a:srgbClr val="C00000"/>
                </a:solidFill>
              </a:rPr>
              <a:t>инерции </a:t>
            </a:r>
            <a:r>
              <a:rPr lang="ru-RU" altLang="ru-RU" sz="2000" i="1" dirty="0">
                <a:solidFill>
                  <a:srgbClr val="C00000"/>
                </a:solidFill>
              </a:rPr>
              <a:t>тела </a:t>
            </a:r>
            <a:r>
              <a:rPr lang="ru-RU" altLang="ru-RU" sz="2000" i="1" dirty="0">
                <a:solidFill>
                  <a:srgbClr val="7030A0"/>
                </a:solidFill>
              </a:rPr>
              <a:t>относительно</a:t>
            </a:r>
            <a:r>
              <a:rPr lang="ru-RU" altLang="ru-RU" sz="2000" i="1" dirty="0">
                <a:solidFill>
                  <a:srgbClr val="C00000"/>
                </a:solidFill>
              </a:rPr>
              <a:t>  </a:t>
            </a:r>
            <a:r>
              <a:rPr lang="ru-RU" altLang="ru-RU" sz="2000" b="1" i="1" dirty="0">
                <a:solidFill>
                  <a:srgbClr val="C00000"/>
                </a:solidFill>
              </a:rPr>
              <a:t>параллельных осей</a:t>
            </a:r>
            <a:r>
              <a:rPr lang="ru-RU" altLang="ru-RU" sz="2000" i="1" dirty="0">
                <a:solidFill>
                  <a:srgbClr val="C00000"/>
                </a:solidFill>
              </a:rPr>
              <a:t/>
            </a:r>
            <a:br>
              <a:rPr lang="ru-RU" altLang="ru-RU" sz="2000" i="1" dirty="0">
                <a:solidFill>
                  <a:srgbClr val="C00000"/>
                </a:solidFill>
              </a:rPr>
            </a:br>
            <a:r>
              <a:rPr lang="ru-RU" altLang="ru-RU" sz="2000" i="1" dirty="0">
                <a:solidFill>
                  <a:srgbClr val="C00000"/>
                </a:solidFill>
              </a:rPr>
              <a:t>                                      (теорема </a:t>
            </a:r>
            <a:r>
              <a:rPr lang="ru-RU" altLang="ru-RU" sz="2000" b="1" i="1" dirty="0">
                <a:solidFill>
                  <a:srgbClr val="C00000"/>
                </a:solidFill>
              </a:rPr>
              <a:t>Гюйгенса </a:t>
            </a:r>
            <a:r>
              <a:rPr lang="en-US" altLang="ru-RU" sz="2000" b="1" i="1" dirty="0">
                <a:solidFill>
                  <a:srgbClr val="C00000"/>
                </a:solidFill>
              </a:rPr>
              <a:t>- </a:t>
            </a:r>
            <a:r>
              <a:rPr lang="ru-RU" altLang="ru-RU" sz="2000" b="1" i="1" dirty="0">
                <a:solidFill>
                  <a:srgbClr val="C00000"/>
                </a:solidFill>
              </a:rPr>
              <a:t>Штейнера</a:t>
            </a:r>
            <a:r>
              <a:rPr lang="ru-RU" altLang="ru-RU" sz="2000" i="1" dirty="0">
                <a:solidFill>
                  <a:srgbClr val="C00000"/>
                </a:solidFill>
              </a:rPr>
              <a:t>)</a:t>
            </a:r>
            <a:endParaRPr lang="ru-RU" sz="2000" i="1" dirty="0">
              <a:solidFill>
                <a:srgbClr val="C00000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 flipH="1" flipV="1">
            <a:off x="533400" y="1828800"/>
            <a:ext cx="1524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295400" y="2590800"/>
            <a:ext cx="2514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0800000" flipV="1">
            <a:off x="381000" y="2590800"/>
            <a:ext cx="914400" cy="76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Object 3"/>
          <p:cNvGraphicFramePr>
            <a:graphicFrameLocks noChangeAspect="1"/>
          </p:cNvGraphicFramePr>
          <p:nvPr/>
        </p:nvGraphicFramePr>
        <p:xfrm>
          <a:off x="228600" y="2971800"/>
          <a:ext cx="247650" cy="236537"/>
        </p:xfrm>
        <a:graphic>
          <a:graphicData uri="http://schemas.openxmlformats.org/presentationml/2006/ole">
            <p:oleObj spid="_x0000_s242690" name="Формула" r:id="rId3" imgW="126835" imgH="139518" progId="Equation.3">
              <p:embed/>
            </p:oleObj>
          </a:graphicData>
        </a:graphic>
      </p:graphicFrame>
      <p:graphicFrame>
        <p:nvGraphicFramePr>
          <p:cNvPr id="18" name="Object 4"/>
          <p:cNvGraphicFramePr>
            <a:graphicFrameLocks noChangeAspect="1"/>
          </p:cNvGraphicFramePr>
          <p:nvPr/>
        </p:nvGraphicFramePr>
        <p:xfrm>
          <a:off x="990600" y="1000125"/>
          <a:ext cx="247650" cy="215900"/>
        </p:xfrm>
        <a:graphic>
          <a:graphicData uri="http://schemas.openxmlformats.org/presentationml/2006/ole">
            <p:oleObj spid="_x0000_s242691" name="Формула" r:id="rId4" imgW="126725" imgH="126725" progId="Equation.3">
              <p:embed/>
            </p:oleObj>
          </a:graphicData>
        </a:graphic>
      </p:graphicFrame>
      <p:graphicFrame>
        <p:nvGraphicFramePr>
          <p:cNvPr id="19" name="Object 5"/>
          <p:cNvGraphicFramePr>
            <a:graphicFrameLocks noChangeAspect="1"/>
          </p:cNvGraphicFramePr>
          <p:nvPr/>
        </p:nvGraphicFramePr>
        <p:xfrm>
          <a:off x="3352800" y="2286000"/>
          <a:ext cx="271462" cy="279400"/>
        </p:xfrm>
        <a:graphic>
          <a:graphicData uri="http://schemas.openxmlformats.org/presentationml/2006/ole">
            <p:oleObj spid="_x0000_s242692" name="Формула" r:id="rId5" imgW="139579" imgH="164957" progId="Equation.3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914400" y="2438400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graphicFrame>
        <p:nvGraphicFramePr>
          <p:cNvPr id="23" name="Object 7"/>
          <p:cNvGraphicFramePr>
            <a:graphicFrameLocks noChangeAspect="1"/>
          </p:cNvGraphicFramePr>
          <p:nvPr/>
        </p:nvGraphicFramePr>
        <p:xfrm>
          <a:off x="2438400" y="1676400"/>
          <a:ext cx="396875" cy="387350"/>
        </p:xfrm>
        <a:graphic>
          <a:graphicData uri="http://schemas.openxmlformats.org/presentationml/2006/ole">
            <p:oleObj spid="_x0000_s242693" name="Формула" r:id="rId6" imgW="203112" imgH="228501" progId="Equation.3">
              <p:embed/>
            </p:oleObj>
          </a:graphicData>
        </a:graphic>
      </p:graphicFrame>
      <p:sp>
        <p:nvSpPr>
          <p:cNvPr id="24" name="Овал 23"/>
          <p:cNvSpPr/>
          <p:nvPr/>
        </p:nvSpPr>
        <p:spPr>
          <a:xfrm>
            <a:off x="2438400" y="20574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5400000">
            <a:off x="1409700" y="1866900"/>
            <a:ext cx="1447800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10800000">
            <a:off x="1524000" y="3124200"/>
            <a:ext cx="914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2438400" y="2590800"/>
            <a:ext cx="609600" cy="5349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Object 9"/>
          <p:cNvGraphicFramePr>
            <a:graphicFrameLocks noChangeAspect="1"/>
          </p:cNvGraphicFramePr>
          <p:nvPr/>
        </p:nvGraphicFramePr>
        <p:xfrm>
          <a:off x="2630488" y="2743200"/>
          <a:ext cx="420687" cy="387350"/>
        </p:xfrm>
        <a:graphic>
          <a:graphicData uri="http://schemas.openxmlformats.org/presentationml/2006/ole">
            <p:oleObj spid="_x0000_s242694" name="Формула" r:id="rId7" imgW="215806" imgH="228501" progId="Equation.3">
              <p:embed/>
            </p:oleObj>
          </a:graphicData>
        </a:graphic>
      </p:graphicFrame>
      <p:graphicFrame>
        <p:nvGraphicFramePr>
          <p:cNvPr id="30" name="Object 10"/>
          <p:cNvGraphicFramePr>
            <a:graphicFrameLocks noChangeAspect="1"/>
          </p:cNvGraphicFramePr>
          <p:nvPr/>
        </p:nvGraphicFramePr>
        <p:xfrm>
          <a:off x="1716088" y="3048000"/>
          <a:ext cx="419100" cy="387350"/>
        </p:xfrm>
        <a:graphic>
          <a:graphicData uri="http://schemas.openxmlformats.org/presentationml/2006/ole">
            <p:oleObj spid="_x0000_s242695" name="Формула" r:id="rId8" imgW="215806" imgH="228501" progId="Equation.3">
              <p:embed/>
            </p:oleObj>
          </a:graphicData>
        </a:graphic>
      </p:graphicFrame>
      <p:graphicFrame>
        <p:nvGraphicFramePr>
          <p:cNvPr id="31" name="Object 11"/>
          <p:cNvGraphicFramePr>
            <a:graphicFrameLocks noChangeAspect="1"/>
          </p:cNvGraphicFramePr>
          <p:nvPr/>
        </p:nvGraphicFramePr>
        <p:xfrm>
          <a:off x="2097088" y="2590800"/>
          <a:ext cx="395287" cy="387350"/>
        </p:xfrm>
        <a:graphic>
          <a:graphicData uri="http://schemas.openxmlformats.org/presentationml/2006/ole">
            <p:oleObj spid="_x0000_s242696" name="Формула" r:id="rId9" imgW="203112" imgH="228501" progId="Equation.3">
              <p:embed/>
            </p:oleObj>
          </a:graphicData>
        </a:graphic>
      </p:graphicFrame>
      <p:graphicFrame>
        <p:nvGraphicFramePr>
          <p:cNvPr id="20494" name="Object 14"/>
          <p:cNvGraphicFramePr>
            <a:graphicFrameLocks noChangeAspect="1"/>
          </p:cNvGraphicFramePr>
          <p:nvPr/>
        </p:nvGraphicFramePr>
        <p:xfrm>
          <a:off x="2249488" y="1057275"/>
          <a:ext cx="322262" cy="388938"/>
        </p:xfrm>
        <a:graphic>
          <a:graphicData uri="http://schemas.openxmlformats.org/presentationml/2006/ole">
            <p:oleObj spid="_x0000_s242697" name="Формула" r:id="rId10" imgW="165028" imgH="228501" progId="Equation.3">
              <p:embed/>
            </p:oleObj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1828800" y="22098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cxnSp>
        <p:nvCxnSpPr>
          <p:cNvPr id="38" name="Прямая со стрелкой 37"/>
          <p:cNvCxnSpPr/>
          <p:nvPr/>
        </p:nvCxnSpPr>
        <p:spPr>
          <a:xfrm rot="10800000" flipV="1">
            <a:off x="1219200" y="2590800"/>
            <a:ext cx="914400" cy="76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5400000">
            <a:off x="1943100" y="2628900"/>
            <a:ext cx="990600" cy="1588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495" name="Object 15"/>
          <p:cNvGraphicFramePr>
            <a:graphicFrameLocks noChangeAspect="1"/>
          </p:cNvGraphicFramePr>
          <p:nvPr/>
        </p:nvGraphicFramePr>
        <p:xfrm>
          <a:off x="3621088" y="2232025"/>
          <a:ext cx="346075" cy="387350"/>
        </p:xfrm>
        <a:graphic>
          <a:graphicData uri="http://schemas.openxmlformats.org/presentationml/2006/ole">
            <p:oleObj spid="_x0000_s242698" name="Формула" r:id="rId11" imgW="177646" imgH="228402" progId="Equation.3">
              <p:embed/>
            </p:oleObj>
          </a:graphicData>
        </a:graphic>
      </p:graphicFrame>
      <p:graphicFrame>
        <p:nvGraphicFramePr>
          <p:cNvPr id="20496" name="Object 16"/>
          <p:cNvGraphicFramePr>
            <a:graphicFrameLocks noChangeAspect="1"/>
          </p:cNvGraphicFramePr>
          <p:nvPr/>
        </p:nvGraphicFramePr>
        <p:xfrm>
          <a:off x="954088" y="3125788"/>
          <a:ext cx="322262" cy="387350"/>
        </p:xfrm>
        <a:graphic>
          <a:graphicData uri="http://schemas.openxmlformats.org/presentationml/2006/ole">
            <p:oleObj spid="_x0000_s242699" name="Формула" r:id="rId12" imgW="165028" imgH="228501" progId="Equation.3">
              <p:embed/>
            </p:oleObj>
          </a:graphicData>
        </a:graphic>
      </p:graphicFrame>
      <p:cxnSp>
        <p:nvCxnSpPr>
          <p:cNvPr id="43" name="Прямая соединительная линия 42"/>
          <p:cNvCxnSpPr/>
          <p:nvPr/>
        </p:nvCxnSpPr>
        <p:spPr>
          <a:xfrm>
            <a:off x="1295400" y="1752600"/>
            <a:ext cx="838200" cy="158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497" name="Object 17"/>
          <p:cNvGraphicFramePr>
            <a:graphicFrameLocks noChangeAspect="1"/>
          </p:cNvGraphicFramePr>
          <p:nvPr/>
        </p:nvGraphicFramePr>
        <p:xfrm>
          <a:off x="1589088" y="1416050"/>
          <a:ext cx="271462" cy="300038"/>
        </p:xfrm>
        <a:graphic>
          <a:graphicData uri="http://schemas.openxmlformats.org/presentationml/2006/ole">
            <p:oleObj spid="_x0000_s242700" name="Формула" r:id="rId13" imgW="139579" imgH="177646" progId="Equation.3">
              <p:embed/>
            </p:oleObj>
          </a:graphicData>
        </a:graphic>
      </p:graphicFrame>
      <p:sp>
        <p:nvSpPr>
          <p:cNvPr id="46" name="TextBox 29"/>
          <p:cNvSpPr txBox="1">
            <a:spLocks noChangeArrowheads="1"/>
          </p:cNvSpPr>
          <p:nvPr/>
        </p:nvSpPr>
        <p:spPr bwMode="auto">
          <a:xfrm>
            <a:off x="3714744" y="714356"/>
            <a:ext cx="532511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i="1" dirty="0" smtClean="0">
                <a:solidFill>
                  <a:srgbClr val="FF0000"/>
                </a:solidFill>
              </a:rPr>
              <a:t>Теорема:</a:t>
            </a:r>
            <a:r>
              <a:rPr lang="ru-RU" altLang="ru-RU" i="1" dirty="0" smtClean="0">
                <a:solidFill>
                  <a:srgbClr val="002060"/>
                </a:solidFill>
              </a:rPr>
              <a:t> </a:t>
            </a:r>
            <a:r>
              <a:rPr lang="ru-RU" altLang="ru-RU" b="1" i="1" dirty="0" smtClean="0">
                <a:solidFill>
                  <a:srgbClr val="FF0000"/>
                </a:solidFill>
              </a:rPr>
              <a:t>Момент </a:t>
            </a:r>
            <a:r>
              <a:rPr lang="ru-RU" altLang="ru-RU" b="1" i="1" dirty="0">
                <a:solidFill>
                  <a:srgbClr val="FF0000"/>
                </a:solidFill>
              </a:rPr>
              <a:t>инерции </a:t>
            </a:r>
            <a:r>
              <a:rPr lang="ru-RU" altLang="ru-RU" i="1" dirty="0">
                <a:solidFill>
                  <a:srgbClr val="002060"/>
                </a:solidFill>
              </a:rPr>
              <a:t>тела относительно</a:t>
            </a:r>
            <a:br>
              <a:rPr lang="ru-RU" altLang="ru-RU" i="1" dirty="0">
                <a:solidFill>
                  <a:srgbClr val="002060"/>
                </a:solidFill>
              </a:rPr>
            </a:br>
            <a:r>
              <a:rPr lang="ru-RU" altLang="ru-RU" i="1" dirty="0">
                <a:solidFill>
                  <a:srgbClr val="002060"/>
                </a:solidFill>
              </a:rPr>
              <a:t> </a:t>
            </a:r>
            <a:r>
              <a:rPr lang="ru-RU" altLang="ru-RU" b="1" i="1" dirty="0">
                <a:solidFill>
                  <a:srgbClr val="0070C0"/>
                </a:solidFill>
              </a:rPr>
              <a:t>любой оси </a:t>
            </a:r>
            <a:r>
              <a:rPr lang="ru-RU" altLang="ru-RU" b="1" i="1" dirty="0" smtClean="0">
                <a:solidFill>
                  <a:srgbClr val="C00000"/>
                </a:solidFill>
              </a:rPr>
              <a:t>параллельной</a:t>
            </a:r>
            <a:r>
              <a:rPr lang="ru-RU" altLang="ru-RU" i="1" dirty="0" smtClean="0">
                <a:solidFill>
                  <a:srgbClr val="002060"/>
                </a:solidFill>
              </a:rPr>
              <a:t> </a:t>
            </a:r>
            <a:r>
              <a:rPr lang="ru-RU" altLang="ru-RU" b="1" i="1" dirty="0" smtClean="0">
                <a:solidFill>
                  <a:srgbClr val="7030A0"/>
                </a:solidFill>
              </a:rPr>
              <a:t>центральной</a:t>
            </a:r>
          </a:p>
          <a:p>
            <a:r>
              <a:rPr lang="ru-RU" altLang="ru-RU" i="1" dirty="0" smtClean="0">
                <a:solidFill>
                  <a:srgbClr val="002060"/>
                </a:solidFill>
              </a:rPr>
              <a:t>равен </a:t>
            </a:r>
            <a:r>
              <a:rPr lang="ru-RU" altLang="ru-RU" b="1" i="1" dirty="0">
                <a:solidFill>
                  <a:srgbClr val="FF0000"/>
                </a:solidFill>
              </a:rPr>
              <a:t>моменту инерции </a:t>
            </a:r>
            <a:r>
              <a:rPr lang="ru-RU" altLang="ru-RU" i="1" dirty="0">
                <a:solidFill>
                  <a:srgbClr val="002060"/>
                </a:solidFill>
              </a:rPr>
              <a:t>относительно </a:t>
            </a:r>
            <a:br>
              <a:rPr lang="ru-RU" altLang="ru-RU" i="1" dirty="0">
                <a:solidFill>
                  <a:srgbClr val="002060"/>
                </a:solidFill>
              </a:rPr>
            </a:br>
            <a:r>
              <a:rPr lang="ru-RU" altLang="ru-RU" b="1" i="1" dirty="0">
                <a:solidFill>
                  <a:srgbClr val="7030A0"/>
                </a:solidFill>
              </a:rPr>
              <a:t>центральной </a:t>
            </a:r>
            <a:r>
              <a:rPr lang="ru-RU" altLang="ru-RU" b="1" i="1" dirty="0">
                <a:solidFill>
                  <a:srgbClr val="0070C0"/>
                </a:solidFill>
              </a:rPr>
              <a:t>оси</a:t>
            </a:r>
            <a:r>
              <a:rPr lang="ru-RU" altLang="ru-RU" i="1" dirty="0">
                <a:solidFill>
                  <a:srgbClr val="002060"/>
                </a:solidFill>
              </a:rPr>
              <a:t>, </a:t>
            </a:r>
            <a:r>
              <a:rPr lang="ru-RU" altLang="ru-RU" b="1" i="1" dirty="0" smtClean="0">
                <a:solidFill>
                  <a:srgbClr val="002060"/>
                </a:solidFill>
              </a:rPr>
              <a:t>сложенному</a:t>
            </a:r>
            <a:r>
              <a:rPr lang="ru-RU" altLang="ru-RU" i="1" dirty="0" smtClean="0">
                <a:solidFill>
                  <a:srgbClr val="002060"/>
                </a:solidFill>
              </a:rPr>
              <a:t> </a:t>
            </a:r>
            <a:r>
              <a:rPr lang="ru-RU" altLang="ru-RU" i="1" dirty="0">
                <a:solidFill>
                  <a:srgbClr val="002060"/>
                </a:solidFill>
              </a:rPr>
              <a:t>с </a:t>
            </a:r>
            <a:r>
              <a:rPr lang="ru-RU" altLang="ru-RU" b="1" i="1" dirty="0">
                <a:solidFill>
                  <a:srgbClr val="7030A0"/>
                </a:solidFill>
              </a:rPr>
              <a:t>произведением</a:t>
            </a:r>
            <a:r>
              <a:rPr lang="ru-RU" altLang="ru-RU" i="1" dirty="0">
                <a:solidFill>
                  <a:srgbClr val="002060"/>
                </a:solidFill>
              </a:rPr>
              <a:t> </a:t>
            </a:r>
            <a:endParaRPr lang="ru-RU" altLang="ru-RU" i="1" dirty="0" smtClean="0">
              <a:solidFill>
                <a:srgbClr val="002060"/>
              </a:solidFill>
            </a:endParaRPr>
          </a:p>
          <a:p>
            <a:r>
              <a:rPr lang="ru-RU" altLang="ru-RU" b="1" i="1" dirty="0" smtClean="0">
                <a:solidFill>
                  <a:srgbClr val="FF0000"/>
                </a:solidFill>
              </a:rPr>
              <a:t>массы тела  </a:t>
            </a:r>
            <a:r>
              <a:rPr lang="ru-RU" altLang="ru-RU" i="1" dirty="0">
                <a:solidFill>
                  <a:srgbClr val="002060"/>
                </a:solidFill>
              </a:rPr>
              <a:t>на </a:t>
            </a:r>
            <a:r>
              <a:rPr lang="ru-RU" altLang="ru-RU" b="1" i="1" dirty="0">
                <a:solidFill>
                  <a:srgbClr val="002060"/>
                </a:solidFill>
              </a:rPr>
              <a:t>квадрат</a:t>
            </a:r>
            <a:r>
              <a:rPr lang="ru-RU" altLang="ru-RU" i="1" dirty="0">
                <a:solidFill>
                  <a:srgbClr val="002060"/>
                </a:solidFill>
              </a:rPr>
              <a:t> </a:t>
            </a:r>
            <a:r>
              <a:rPr lang="ru-RU" altLang="ru-RU" b="1" i="1" dirty="0">
                <a:solidFill>
                  <a:srgbClr val="C00000"/>
                </a:solidFill>
              </a:rPr>
              <a:t>расстояния</a:t>
            </a:r>
            <a:r>
              <a:rPr lang="ru-RU" altLang="ru-RU" i="1" dirty="0">
                <a:solidFill>
                  <a:srgbClr val="002060"/>
                </a:solidFill>
              </a:rPr>
              <a:t> между </a:t>
            </a:r>
            <a:r>
              <a:rPr lang="ru-RU" altLang="ru-RU" b="1" i="1" dirty="0">
                <a:solidFill>
                  <a:srgbClr val="0070C0"/>
                </a:solidFill>
              </a:rPr>
              <a:t>осями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7170" name="Object 14"/>
          <p:cNvGraphicFramePr>
            <a:graphicFrameLocks noChangeAspect="1"/>
          </p:cNvGraphicFramePr>
          <p:nvPr/>
        </p:nvGraphicFramePr>
        <p:xfrm>
          <a:off x="5072066" y="2267516"/>
          <a:ext cx="2500330" cy="656652"/>
        </p:xfrm>
        <a:graphic>
          <a:graphicData uri="http://schemas.openxmlformats.org/presentationml/2006/ole">
            <p:oleObj spid="_x0000_s242701" name="Формула" r:id="rId14" imgW="965200" imgH="254000" progId="Equation.3">
              <p:embed/>
            </p:oleObj>
          </a:graphicData>
        </a:graphic>
      </p:graphicFrame>
      <p:graphicFrame>
        <p:nvGraphicFramePr>
          <p:cNvPr id="20499" name="Object 19"/>
          <p:cNvGraphicFramePr>
            <a:graphicFrameLocks noChangeAspect="1"/>
          </p:cNvGraphicFramePr>
          <p:nvPr/>
        </p:nvGraphicFramePr>
        <p:xfrm>
          <a:off x="5562600" y="2971800"/>
          <a:ext cx="2438400" cy="474280"/>
        </p:xfrm>
        <a:graphic>
          <a:graphicData uri="http://schemas.openxmlformats.org/presentationml/2006/ole">
            <p:oleObj spid="_x0000_s242702" name="Формула" r:id="rId15" imgW="1307532" imgH="253890" progId="Equation.3">
              <p:embed/>
            </p:oleObj>
          </a:graphicData>
        </a:graphic>
      </p:graphicFrame>
      <p:graphicFrame>
        <p:nvGraphicFramePr>
          <p:cNvPr id="20500" name="Object 20"/>
          <p:cNvGraphicFramePr>
            <a:graphicFrameLocks noChangeAspect="1"/>
          </p:cNvGraphicFramePr>
          <p:nvPr/>
        </p:nvGraphicFramePr>
        <p:xfrm>
          <a:off x="5638800" y="3505200"/>
          <a:ext cx="2628900" cy="474663"/>
        </p:xfrm>
        <a:graphic>
          <a:graphicData uri="http://schemas.openxmlformats.org/presentationml/2006/ole">
            <p:oleObj spid="_x0000_s242703" name="Формула" r:id="rId16" imgW="1409088" imgH="253890" progId="Equation.3">
              <p:embed/>
            </p:oleObj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3071802" y="3000372"/>
            <a:ext cx="2506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/>
              <a:t>Относительно </a:t>
            </a:r>
            <a:r>
              <a:rPr lang="ru-RU" sz="2000" b="1" i="1" dirty="0" smtClean="0">
                <a:solidFill>
                  <a:srgbClr val="0070C0"/>
                </a:solidFill>
              </a:rPr>
              <a:t>оси</a:t>
            </a:r>
            <a:r>
              <a:rPr lang="ru-RU" sz="2000" i="1" dirty="0" smtClean="0"/>
              <a:t> </a:t>
            </a:r>
            <a:r>
              <a:rPr lang="en-US" sz="2000" b="1" i="1" dirty="0" smtClean="0"/>
              <a:t>Z</a:t>
            </a:r>
            <a:endParaRPr lang="ru-RU" sz="2000" b="1" i="1" dirty="0"/>
          </a:p>
        </p:txBody>
      </p:sp>
      <p:sp>
        <p:nvSpPr>
          <p:cNvPr id="51" name="TextBox 50"/>
          <p:cNvSpPr txBox="1"/>
          <p:nvPr/>
        </p:nvSpPr>
        <p:spPr>
          <a:xfrm>
            <a:off x="1428728" y="3571876"/>
            <a:ext cx="42267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/>
              <a:t>Относительно </a:t>
            </a:r>
            <a:r>
              <a:rPr lang="ru-RU" sz="2000" b="1" i="1" dirty="0" smtClean="0">
                <a:solidFill>
                  <a:srgbClr val="7030A0"/>
                </a:solidFill>
              </a:rPr>
              <a:t>центральной</a:t>
            </a:r>
            <a:r>
              <a:rPr lang="ru-RU" sz="2000" i="1" dirty="0" smtClean="0"/>
              <a:t> </a:t>
            </a:r>
            <a:r>
              <a:rPr lang="ru-RU" sz="2000" b="1" i="1" dirty="0" smtClean="0">
                <a:solidFill>
                  <a:srgbClr val="0070C0"/>
                </a:solidFill>
              </a:rPr>
              <a:t>оси</a:t>
            </a:r>
            <a:r>
              <a:rPr lang="ru-RU" sz="2000" i="1" dirty="0" smtClean="0"/>
              <a:t> </a:t>
            </a:r>
            <a:r>
              <a:rPr lang="en-US" sz="2000" b="1" i="1" dirty="0" smtClean="0"/>
              <a:t>Z</a:t>
            </a:r>
            <a:r>
              <a:rPr lang="ru-RU" sz="2000" b="1" i="1" dirty="0" smtClean="0"/>
              <a:t>с</a:t>
            </a:r>
            <a:endParaRPr lang="ru-RU" sz="2000" b="1" i="1" dirty="0"/>
          </a:p>
        </p:txBody>
      </p:sp>
      <p:sp>
        <p:nvSpPr>
          <p:cNvPr id="52" name="TextBox 51"/>
          <p:cNvSpPr txBox="1"/>
          <p:nvPr/>
        </p:nvSpPr>
        <p:spPr>
          <a:xfrm>
            <a:off x="285720" y="4000504"/>
            <a:ext cx="388798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i="1" dirty="0" smtClean="0"/>
              <a:t>Запишем </a:t>
            </a:r>
            <a:r>
              <a:rPr lang="ru-RU" sz="2200" b="1" i="1" dirty="0" smtClean="0">
                <a:solidFill>
                  <a:srgbClr val="C00000"/>
                </a:solidFill>
              </a:rPr>
              <a:t>координаты</a:t>
            </a:r>
            <a:r>
              <a:rPr lang="ru-RU" sz="2200" i="1" dirty="0" smtClean="0"/>
              <a:t> точки:</a:t>
            </a:r>
            <a:endParaRPr lang="ru-RU" sz="2200" i="1" dirty="0"/>
          </a:p>
        </p:txBody>
      </p:sp>
      <p:graphicFrame>
        <p:nvGraphicFramePr>
          <p:cNvPr id="20501" name="Object 21"/>
          <p:cNvGraphicFramePr>
            <a:graphicFrameLocks noChangeAspect="1"/>
          </p:cNvGraphicFramePr>
          <p:nvPr/>
        </p:nvGraphicFramePr>
        <p:xfrm>
          <a:off x="4114800" y="3962399"/>
          <a:ext cx="4100538" cy="502107"/>
        </p:xfrm>
        <a:graphic>
          <a:graphicData uri="http://schemas.openxmlformats.org/presentationml/2006/ole">
            <p:oleObj spid="_x0000_s242704" name="Формула" r:id="rId17" imgW="1866900" imgH="228600" progId="Equation.3">
              <p:embed/>
            </p:oleObj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1752600" y="4419600"/>
            <a:ext cx="4952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/>
              <a:t>Подставим</a:t>
            </a:r>
            <a:r>
              <a:rPr lang="ru-RU" sz="2000" i="1" dirty="0" smtClean="0"/>
              <a:t> </a:t>
            </a:r>
            <a:r>
              <a:rPr lang="ru-RU" sz="2000" b="1" i="1" dirty="0" smtClean="0">
                <a:solidFill>
                  <a:srgbClr val="C00000"/>
                </a:solidFill>
              </a:rPr>
              <a:t>эти выражения </a:t>
            </a:r>
            <a:r>
              <a:rPr lang="ru-RU" sz="2000" i="1" dirty="0" smtClean="0"/>
              <a:t>в формулу (</a:t>
            </a:r>
            <a:r>
              <a:rPr lang="ru-RU" sz="2000" b="1" i="1" dirty="0" smtClean="0">
                <a:solidFill>
                  <a:srgbClr val="C00000"/>
                </a:solidFill>
              </a:rPr>
              <a:t>1</a:t>
            </a:r>
            <a:r>
              <a:rPr lang="ru-RU" sz="2000" i="1" dirty="0" smtClean="0"/>
              <a:t>)</a:t>
            </a:r>
            <a:endParaRPr lang="ru-RU" sz="2000" i="1" dirty="0"/>
          </a:p>
        </p:txBody>
      </p:sp>
      <p:sp>
        <p:nvSpPr>
          <p:cNvPr id="55" name="TextBox 54"/>
          <p:cNvSpPr txBox="1"/>
          <p:nvPr/>
        </p:nvSpPr>
        <p:spPr>
          <a:xfrm>
            <a:off x="8143900" y="2928934"/>
            <a:ext cx="52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</a:t>
            </a:r>
            <a:r>
              <a:rPr lang="ru-RU" sz="2400" b="1" dirty="0" smtClean="0">
                <a:solidFill>
                  <a:srgbClr val="FF0000"/>
                </a:solidFill>
              </a:rPr>
              <a:t>1</a:t>
            </a:r>
            <a:r>
              <a:rPr lang="ru-RU" sz="2400" dirty="0" smtClean="0"/>
              <a:t>)</a:t>
            </a:r>
            <a:endParaRPr lang="ru-RU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8153400" y="3505200"/>
            <a:ext cx="52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</a:t>
            </a:r>
            <a:r>
              <a:rPr lang="ru-RU" sz="2400" b="1" dirty="0" smtClean="0">
                <a:solidFill>
                  <a:srgbClr val="FF0000"/>
                </a:solidFill>
              </a:rPr>
              <a:t>2</a:t>
            </a:r>
            <a:r>
              <a:rPr lang="ru-RU" sz="2400" dirty="0" smtClean="0"/>
              <a:t>)</a:t>
            </a:r>
            <a:endParaRPr lang="ru-RU" sz="2400" dirty="0"/>
          </a:p>
        </p:txBody>
      </p:sp>
      <p:graphicFrame>
        <p:nvGraphicFramePr>
          <p:cNvPr id="20502" name="Object 22"/>
          <p:cNvGraphicFramePr>
            <a:graphicFrameLocks noChangeAspect="1"/>
          </p:cNvGraphicFramePr>
          <p:nvPr/>
        </p:nvGraphicFramePr>
        <p:xfrm>
          <a:off x="1000100" y="4786321"/>
          <a:ext cx="7572428" cy="509917"/>
        </p:xfrm>
        <a:graphic>
          <a:graphicData uri="http://schemas.openxmlformats.org/presentationml/2006/ole">
            <p:oleObj spid="_x0000_s242705" name="Формула" r:id="rId18" imgW="3289300" imgH="254000" progId="Equation.3">
              <p:embed/>
            </p:oleObj>
          </a:graphicData>
        </a:graphic>
      </p:graphicFrame>
      <p:graphicFrame>
        <p:nvGraphicFramePr>
          <p:cNvPr id="20503" name="Object 23"/>
          <p:cNvGraphicFramePr>
            <a:graphicFrameLocks noChangeAspect="1"/>
          </p:cNvGraphicFramePr>
          <p:nvPr/>
        </p:nvGraphicFramePr>
        <p:xfrm>
          <a:off x="1571604" y="5429264"/>
          <a:ext cx="5797848" cy="523892"/>
        </p:xfrm>
        <a:graphic>
          <a:graphicData uri="http://schemas.openxmlformats.org/presentationml/2006/ole">
            <p:oleObj spid="_x0000_s242706" name="Формула" r:id="rId19" imgW="2819400" imgH="254000" progId="Equation.3">
              <p:embed/>
            </p:oleObj>
          </a:graphicData>
        </a:graphic>
      </p:graphicFrame>
      <p:graphicFrame>
        <p:nvGraphicFramePr>
          <p:cNvPr id="20504" name="Object 24"/>
          <p:cNvGraphicFramePr>
            <a:graphicFrameLocks noChangeAspect="1"/>
          </p:cNvGraphicFramePr>
          <p:nvPr/>
        </p:nvGraphicFramePr>
        <p:xfrm>
          <a:off x="285720" y="6000768"/>
          <a:ext cx="4680077" cy="617539"/>
        </p:xfrm>
        <a:graphic>
          <a:graphicData uri="http://schemas.openxmlformats.org/presentationml/2006/ole">
            <p:oleObj spid="_x0000_s242707" name="Формула" r:id="rId20" imgW="1930400" imgH="254000" progId="Equation.3">
              <p:embed/>
            </p:oleObj>
          </a:graphicData>
        </a:graphic>
      </p:graphicFrame>
      <p:graphicFrame>
        <p:nvGraphicFramePr>
          <p:cNvPr id="20505" name="Object 25"/>
          <p:cNvGraphicFramePr>
            <a:graphicFrameLocks noChangeAspect="1"/>
          </p:cNvGraphicFramePr>
          <p:nvPr/>
        </p:nvGraphicFramePr>
        <p:xfrm>
          <a:off x="5429256" y="6072206"/>
          <a:ext cx="2249698" cy="571504"/>
        </p:xfrm>
        <a:graphic>
          <a:graphicData uri="http://schemas.openxmlformats.org/presentationml/2006/ole">
            <p:oleObj spid="_x0000_s242708" name="Формула" r:id="rId21" imgW="1002865" imgH="253890" progId="Equation.3">
              <p:embed/>
            </p:oleObj>
          </a:graphicData>
        </a:graphic>
      </p:graphicFrame>
      <p:sp>
        <p:nvSpPr>
          <p:cNvPr id="61" name="TextBox 60"/>
          <p:cNvSpPr txBox="1"/>
          <p:nvPr/>
        </p:nvSpPr>
        <p:spPr>
          <a:xfrm>
            <a:off x="7715272" y="6286520"/>
            <a:ext cx="6718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>
                <a:solidFill>
                  <a:srgbClr val="C00000"/>
                </a:solidFill>
              </a:rPr>
              <a:t>Ч.Т.Д</a:t>
            </a:r>
            <a:r>
              <a:rPr lang="ru-RU" sz="1600" i="1" dirty="0" smtClean="0"/>
              <a:t>.</a:t>
            </a:r>
            <a:endParaRPr lang="ru-RU" sz="1600" i="1" dirty="0"/>
          </a:p>
        </p:txBody>
      </p:sp>
      <p:sp>
        <p:nvSpPr>
          <p:cNvPr id="42" name="Номер слайда 41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561964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8</a:t>
            </a:fld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0" grpId="0"/>
      <p:bldP spid="51" grpId="0"/>
      <p:bldP spid="52" grpId="0"/>
      <p:bldP spid="54" grpId="0"/>
      <p:bldP spid="55" grpId="0"/>
      <p:bldP spid="56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cf.ppt-online.org/files1/slide/z/z2tD8gORfx5YrLl7H6VEbJSwcQPe4qAvuBNdZM/slide-19.jpg"/>
          <p:cNvPicPr>
            <a:picLocks noChangeAspect="1" noChangeArrowheads="1"/>
          </p:cNvPicPr>
          <p:nvPr/>
        </p:nvPicPr>
        <p:blipFill>
          <a:blip r:embed="rId2"/>
          <a:srcRect l="4037" t="3080" b="6930"/>
          <a:stretch>
            <a:fillRect/>
          </a:stretch>
        </p:blipFill>
        <p:spPr bwMode="auto">
          <a:xfrm>
            <a:off x="214282" y="214290"/>
            <a:ext cx="8507581" cy="5975963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29652" y="6286520"/>
            <a:ext cx="561964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9</a:t>
            </a:fld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mypresentation.ru/documents_5/fca453b46fe8eee8d2b44cc07a1da7d7/img7.jpg"/>
          <p:cNvPicPr>
            <a:picLocks noChangeAspect="1" noChangeArrowheads="1"/>
          </p:cNvPicPr>
          <p:nvPr/>
        </p:nvPicPr>
        <p:blipFill>
          <a:blip r:embed="rId2"/>
          <a:srcRect l="1890" t="2520" r="2362" b="13228"/>
          <a:stretch>
            <a:fillRect/>
          </a:stretch>
        </p:blipFill>
        <p:spPr bwMode="auto">
          <a:xfrm>
            <a:off x="135526" y="428604"/>
            <a:ext cx="8767596" cy="5786478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10</a:t>
            </a:fld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s://cf.ppt-online.org/files1/slide/z/z2tD8gORfx5YrLl7H6VEbJSwcQPe4qAvuBNdZM/slide-20.jpg"/>
          <p:cNvPicPr>
            <a:picLocks noChangeAspect="1" noChangeArrowheads="1"/>
          </p:cNvPicPr>
          <p:nvPr/>
        </p:nvPicPr>
        <p:blipFill>
          <a:blip r:embed="rId2"/>
          <a:srcRect l="5190" t="2310" r="1730" b="4620"/>
          <a:stretch>
            <a:fillRect/>
          </a:stretch>
        </p:blipFill>
        <p:spPr bwMode="auto">
          <a:xfrm>
            <a:off x="220098" y="150864"/>
            <a:ext cx="8478338" cy="6349970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01100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11</a:t>
            </a:fld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58214" y="6286520"/>
            <a:ext cx="64291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12</a:t>
            </a:fld>
            <a:endParaRPr lang="en-US" sz="2400" dirty="0">
              <a:solidFill>
                <a:srgbClr val="00B050"/>
              </a:solidFill>
            </a:endParaRPr>
          </a:p>
        </p:txBody>
      </p:sp>
      <p:pic>
        <p:nvPicPr>
          <p:cNvPr id="2488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718" y="154308"/>
            <a:ext cx="7156296" cy="656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cf.ppt-online.org/files/slide/e/esSyb6rQRAzOG4w1FPdXWqcYjnhaHituN0k7L9/slide-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8462899" cy="6338910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13</a:t>
            </a:fld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86776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14</a:t>
            </a:fld>
            <a:endParaRPr lang="en-US" sz="2400" dirty="0">
              <a:solidFill>
                <a:srgbClr val="00B050"/>
              </a:solidFill>
            </a:endParaRPr>
          </a:p>
        </p:txBody>
      </p:sp>
      <p:pic>
        <p:nvPicPr>
          <p:cNvPr id="25088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857232"/>
            <a:ext cx="8763000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cf.ppt-online.org/files1/slide/z/z2tD8gORfx5YrLl7H6VEbJSwcQPe4qAvuBNdZM/slide-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597" y="214290"/>
            <a:ext cx="8297613" cy="6215106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15</a:t>
            </a:fld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900igr.net/up/datas/104531/020.jpg"/>
          <p:cNvPicPr>
            <a:picLocks noChangeAspect="1" noChangeArrowheads="1"/>
          </p:cNvPicPr>
          <p:nvPr/>
        </p:nvPicPr>
        <p:blipFill>
          <a:blip r:embed="rId2"/>
          <a:srcRect l="6299" t="8924" r="7087" b="12073"/>
          <a:stretch>
            <a:fillRect/>
          </a:stretch>
        </p:blipFill>
        <p:spPr bwMode="auto">
          <a:xfrm>
            <a:off x="214282" y="285728"/>
            <a:ext cx="8678175" cy="5936611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16</a:t>
            </a:fld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179388" y="333375"/>
            <a:ext cx="8820150" cy="523220"/>
          </a:xfrm>
          <a:prstGeom prst="rect">
            <a:avLst/>
          </a:prstGeom>
          <a:solidFill>
            <a:schemeClr val="bg2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altLang="ru-RU" sz="2800" i="1" dirty="0"/>
              <a:t> </a:t>
            </a:r>
            <a:r>
              <a:rPr lang="ru-RU" altLang="ru-RU" sz="2800" i="1" dirty="0">
                <a:solidFill>
                  <a:srgbClr val="FF0000"/>
                </a:solidFill>
              </a:rPr>
              <a:t>Центральные моменты инерции некоторых тел </a:t>
            </a:r>
          </a:p>
        </p:txBody>
      </p:sp>
      <p:graphicFrame>
        <p:nvGraphicFramePr>
          <p:cNvPr id="100442" name="Group 90"/>
          <p:cNvGraphicFramePr>
            <a:graphicFrameLocks noGrp="1"/>
          </p:cNvGraphicFramePr>
          <p:nvPr/>
        </p:nvGraphicFramePr>
        <p:xfrm>
          <a:off x="142844" y="1285860"/>
          <a:ext cx="8748713" cy="5186362"/>
        </p:xfrm>
        <a:graphic>
          <a:graphicData uri="http://schemas.openxmlformats.org/drawingml/2006/table">
            <a:tbl>
              <a:tblPr/>
              <a:tblGrid>
                <a:gridCol w="2665413"/>
                <a:gridCol w="3321050"/>
                <a:gridCol w="2762250"/>
              </a:tblGrid>
              <a:tr h="9747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Тело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Схема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Моменты инерции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3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Тонкий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прямолинейный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стержень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68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Тонкое кольцо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(материальная окружность)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192" name="Rectangle 61"/>
          <p:cNvSpPr>
            <a:spLocks noChangeArrowheads="1"/>
          </p:cNvSpPr>
          <p:nvPr/>
        </p:nvSpPr>
        <p:spPr bwMode="auto">
          <a:xfrm>
            <a:off x="3203575" y="3429000"/>
            <a:ext cx="2447925" cy="1444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7193" name="Line 62"/>
          <p:cNvSpPr>
            <a:spLocks noChangeShapeType="1"/>
          </p:cNvSpPr>
          <p:nvPr/>
        </p:nvSpPr>
        <p:spPr bwMode="auto">
          <a:xfrm flipV="1">
            <a:off x="4500563" y="2781300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7194" name="Text Box 65"/>
          <p:cNvSpPr txBox="1">
            <a:spLocks noChangeArrowheads="1"/>
          </p:cNvSpPr>
          <p:nvPr/>
        </p:nvSpPr>
        <p:spPr bwMode="auto">
          <a:xfrm>
            <a:off x="3471863" y="27289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ru-RU" altLang="ru-RU"/>
          </a:p>
        </p:txBody>
      </p:sp>
      <p:graphicFrame>
        <p:nvGraphicFramePr>
          <p:cNvPr id="7170" name="Object 66"/>
          <p:cNvGraphicFramePr>
            <a:graphicFrameLocks noChangeAspect="1"/>
          </p:cNvGraphicFramePr>
          <p:nvPr/>
        </p:nvGraphicFramePr>
        <p:xfrm>
          <a:off x="6689725" y="2355850"/>
          <a:ext cx="1882775" cy="949325"/>
        </p:xfrm>
        <a:graphic>
          <a:graphicData uri="http://schemas.openxmlformats.org/presentationml/2006/ole">
            <p:oleObj spid="_x0000_s243714" name="Формула" r:id="rId3" imgW="799753" imgH="393529" progId="Equation.3">
              <p:embed/>
            </p:oleObj>
          </a:graphicData>
        </a:graphic>
      </p:graphicFrame>
      <p:sp>
        <p:nvSpPr>
          <p:cNvPr id="7195" name="Text Box 67"/>
          <p:cNvSpPr txBox="1">
            <a:spLocks noChangeArrowheads="1"/>
          </p:cNvSpPr>
          <p:nvPr/>
        </p:nvSpPr>
        <p:spPr bwMode="auto">
          <a:xfrm>
            <a:off x="4589463" y="2519363"/>
            <a:ext cx="4492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ru-RU" sz="2800" i="1" dirty="0" smtClean="0"/>
              <a:t>x</a:t>
            </a:r>
            <a:r>
              <a:rPr lang="ru-RU" altLang="ru-RU" sz="2800" i="1" baseline="-25000" dirty="0" smtClean="0"/>
              <a:t>с</a:t>
            </a:r>
            <a:endParaRPr lang="ru-RU" altLang="ru-RU" sz="2800" i="1" baseline="-25000" dirty="0"/>
          </a:p>
        </p:txBody>
      </p:sp>
      <p:sp>
        <p:nvSpPr>
          <p:cNvPr id="7196" name="Text Box 75"/>
          <p:cNvSpPr txBox="1">
            <a:spLocks noChangeArrowheads="1"/>
          </p:cNvSpPr>
          <p:nvPr/>
        </p:nvSpPr>
        <p:spPr bwMode="auto">
          <a:xfrm>
            <a:off x="4438650" y="2997200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ru-RU" sz="2800" i="1" dirty="0"/>
              <a:t>C</a:t>
            </a:r>
            <a:endParaRPr lang="ru-RU" altLang="ru-RU" sz="2800" i="1" dirty="0"/>
          </a:p>
        </p:txBody>
      </p:sp>
      <p:sp>
        <p:nvSpPr>
          <p:cNvPr id="7197" name="AutoShape 77"/>
          <p:cNvSpPr>
            <a:spLocks/>
          </p:cNvSpPr>
          <p:nvPr/>
        </p:nvSpPr>
        <p:spPr bwMode="auto">
          <a:xfrm rot="-5400000">
            <a:off x="4283075" y="2493963"/>
            <a:ext cx="288925" cy="2447925"/>
          </a:xfrm>
          <a:prstGeom prst="leftBrace">
            <a:avLst>
              <a:gd name="adj1" fmla="val 7060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7198" name="Text Box 78"/>
          <p:cNvSpPr txBox="1">
            <a:spLocks noChangeArrowheads="1"/>
          </p:cNvSpPr>
          <p:nvPr/>
        </p:nvSpPr>
        <p:spPr bwMode="auto">
          <a:xfrm>
            <a:off x="4356100" y="3846513"/>
            <a:ext cx="2825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ru-RU" sz="2800" i="1"/>
              <a:t>l</a:t>
            </a:r>
            <a:endParaRPr lang="ru-RU" altLang="ru-RU" sz="2800" i="1"/>
          </a:p>
        </p:txBody>
      </p:sp>
      <p:sp>
        <p:nvSpPr>
          <p:cNvPr id="7199" name="Oval 79"/>
          <p:cNvSpPr>
            <a:spLocks noChangeArrowheads="1"/>
          </p:cNvSpPr>
          <p:nvPr/>
        </p:nvSpPr>
        <p:spPr bwMode="auto">
          <a:xfrm>
            <a:off x="3635375" y="4797425"/>
            <a:ext cx="1584325" cy="15843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7200" name="Line 80"/>
          <p:cNvSpPr>
            <a:spLocks noChangeShapeType="1"/>
          </p:cNvSpPr>
          <p:nvPr/>
        </p:nvSpPr>
        <p:spPr bwMode="auto">
          <a:xfrm>
            <a:off x="3276600" y="5589588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7201" name="Line 81"/>
          <p:cNvSpPr>
            <a:spLocks noChangeShapeType="1"/>
          </p:cNvSpPr>
          <p:nvPr/>
        </p:nvSpPr>
        <p:spPr bwMode="auto">
          <a:xfrm flipV="1">
            <a:off x="4427538" y="4508500"/>
            <a:ext cx="0" cy="1944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7202" name="Line 82"/>
          <p:cNvSpPr>
            <a:spLocks noChangeShapeType="1"/>
          </p:cNvSpPr>
          <p:nvPr/>
        </p:nvSpPr>
        <p:spPr bwMode="auto">
          <a:xfrm flipH="1">
            <a:off x="3492500" y="5589588"/>
            <a:ext cx="935038" cy="71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7203" name="Text Box 83"/>
          <p:cNvSpPr txBox="1">
            <a:spLocks noChangeArrowheads="1"/>
          </p:cNvSpPr>
          <p:nvPr/>
        </p:nvSpPr>
        <p:spPr bwMode="auto">
          <a:xfrm>
            <a:off x="3132138" y="5934075"/>
            <a:ext cx="4492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ru-RU" sz="2800" i="1"/>
              <a:t>x</a:t>
            </a:r>
            <a:r>
              <a:rPr lang="ru-RU" altLang="ru-RU" sz="2800" i="1" baseline="-25000"/>
              <a:t>с</a:t>
            </a:r>
          </a:p>
        </p:txBody>
      </p:sp>
      <p:sp>
        <p:nvSpPr>
          <p:cNvPr id="7204" name="Text Box 84"/>
          <p:cNvSpPr txBox="1">
            <a:spLocks noChangeArrowheads="1"/>
          </p:cNvSpPr>
          <p:nvPr/>
        </p:nvSpPr>
        <p:spPr bwMode="auto">
          <a:xfrm>
            <a:off x="5599113" y="4868863"/>
            <a:ext cx="341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ru-RU" sz="2800" i="1"/>
              <a:t>y</a:t>
            </a:r>
            <a:endParaRPr lang="ru-RU" altLang="ru-RU" sz="2800" i="1"/>
          </a:p>
        </p:txBody>
      </p:sp>
      <p:sp>
        <p:nvSpPr>
          <p:cNvPr id="7205" name="Text Box 85"/>
          <p:cNvSpPr txBox="1">
            <a:spLocks noChangeArrowheads="1"/>
          </p:cNvSpPr>
          <p:nvPr/>
        </p:nvSpPr>
        <p:spPr bwMode="auto">
          <a:xfrm>
            <a:off x="3924300" y="4365625"/>
            <a:ext cx="3222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ru-RU" sz="2800" i="1"/>
              <a:t>z</a:t>
            </a:r>
            <a:endParaRPr lang="ru-RU" altLang="ru-RU" sz="2800" i="1"/>
          </a:p>
        </p:txBody>
      </p:sp>
      <p:sp>
        <p:nvSpPr>
          <p:cNvPr id="7206" name="Text Box 86"/>
          <p:cNvSpPr txBox="1">
            <a:spLocks noChangeArrowheads="1"/>
          </p:cNvSpPr>
          <p:nvPr/>
        </p:nvSpPr>
        <p:spPr bwMode="auto">
          <a:xfrm>
            <a:off x="3995738" y="4983163"/>
            <a:ext cx="4206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ru-RU" sz="2800" i="1" dirty="0"/>
              <a:t>C</a:t>
            </a:r>
            <a:endParaRPr lang="ru-RU" altLang="ru-RU" sz="2800" i="1" dirty="0"/>
          </a:p>
        </p:txBody>
      </p:sp>
      <p:graphicFrame>
        <p:nvGraphicFramePr>
          <p:cNvPr id="7171" name="Object 87"/>
          <p:cNvGraphicFramePr>
            <a:graphicFrameLocks noChangeAspect="1"/>
          </p:cNvGraphicFramePr>
          <p:nvPr/>
        </p:nvGraphicFramePr>
        <p:xfrm>
          <a:off x="6692900" y="4994275"/>
          <a:ext cx="1733550" cy="633413"/>
        </p:xfrm>
        <a:graphic>
          <a:graphicData uri="http://schemas.openxmlformats.org/presentationml/2006/ole">
            <p:oleObj spid="_x0000_s243715" name="Формула" r:id="rId4" imgW="660113" imgH="241195" progId="Equation.3">
              <p:embed/>
            </p:oleObj>
          </a:graphicData>
        </a:graphic>
      </p:graphicFrame>
      <p:sp>
        <p:nvSpPr>
          <p:cNvPr id="7207" name="Line 88"/>
          <p:cNvSpPr>
            <a:spLocks noChangeShapeType="1"/>
          </p:cNvSpPr>
          <p:nvPr/>
        </p:nvSpPr>
        <p:spPr bwMode="auto">
          <a:xfrm>
            <a:off x="4427538" y="5589588"/>
            <a:ext cx="360362" cy="71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7208" name="Text Box 89"/>
          <p:cNvSpPr txBox="1">
            <a:spLocks noChangeArrowheads="1"/>
          </p:cNvSpPr>
          <p:nvPr/>
        </p:nvSpPr>
        <p:spPr bwMode="auto">
          <a:xfrm>
            <a:off x="4572000" y="5646738"/>
            <a:ext cx="4016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ru-RU" sz="2800" i="1"/>
              <a:t>R</a:t>
            </a:r>
            <a:endParaRPr lang="ru-RU" altLang="ru-RU" sz="2800" i="1"/>
          </a:p>
        </p:txBody>
      </p:sp>
      <p:graphicFrame>
        <p:nvGraphicFramePr>
          <p:cNvPr id="7172" name="Object 8"/>
          <p:cNvGraphicFramePr>
            <a:graphicFrameLocks noChangeAspect="1"/>
          </p:cNvGraphicFramePr>
          <p:nvPr/>
        </p:nvGraphicFramePr>
        <p:xfrm>
          <a:off x="6707188" y="3521075"/>
          <a:ext cx="1298575" cy="857250"/>
        </p:xfrm>
        <a:graphic>
          <a:graphicData uri="http://schemas.openxmlformats.org/presentationml/2006/ole">
            <p:oleObj spid="_x0000_s243716" name="Формула" r:id="rId5" imgW="634725" imgH="418918" progId="Equation.3">
              <p:embed/>
            </p:oleObj>
          </a:graphicData>
        </a:graphic>
      </p:graphicFrame>
      <p:sp>
        <p:nvSpPr>
          <p:cNvPr id="7209" name="Line 62"/>
          <p:cNvSpPr>
            <a:spLocks noChangeShapeType="1"/>
          </p:cNvSpPr>
          <p:nvPr/>
        </p:nvSpPr>
        <p:spPr bwMode="auto">
          <a:xfrm flipV="1">
            <a:off x="3195638" y="2736850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7210" name="TextBox 1"/>
          <p:cNvSpPr txBox="1">
            <a:spLocks noChangeArrowheads="1"/>
          </p:cNvSpPr>
          <p:nvPr/>
        </p:nvSpPr>
        <p:spPr bwMode="auto">
          <a:xfrm>
            <a:off x="3208338" y="2781300"/>
            <a:ext cx="320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 dirty="0"/>
              <a:t>x</a:t>
            </a:r>
            <a:endParaRPr lang="ru-RU" dirty="0"/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>
          <a:xfrm>
            <a:off x="8429620" y="6492875"/>
            <a:ext cx="71438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17</a:t>
            </a:fld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418" name="Group 42"/>
          <p:cNvGraphicFramePr>
            <a:graphicFrameLocks noGrp="1"/>
          </p:cNvGraphicFramePr>
          <p:nvPr/>
        </p:nvGraphicFramePr>
        <p:xfrm>
          <a:off x="468313" y="620713"/>
          <a:ext cx="8280400" cy="5688012"/>
        </p:xfrm>
        <a:graphic>
          <a:graphicData uri="http://schemas.openxmlformats.org/drawingml/2006/table">
            <a:tbl>
              <a:tblPr/>
              <a:tblGrid>
                <a:gridCol w="2303462"/>
                <a:gridCol w="3216275"/>
                <a:gridCol w="2760663"/>
              </a:tblGrid>
              <a:tr h="28447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Диск,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цилиндр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3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Шар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11" name="Oval 44"/>
          <p:cNvSpPr>
            <a:spLocks noChangeArrowheads="1"/>
          </p:cNvSpPr>
          <p:nvPr/>
        </p:nvSpPr>
        <p:spPr bwMode="auto">
          <a:xfrm>
            <a:off x="3419475" y="1339850"/>
            <a:ext cx="1584325" cy="1584325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8212" name="Line 45"/>
          <p:cNvSpPr>
            <a:spLocks noChangeShapeType="1"/>
          </p:cNvSpPr>
          <p:nvPr/>
        </p:nvSpPr>
        <p:spPr bwMode="auto">
          <a:xfrm>
            <a:off x="3060700" y="2132013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8213" name="Line 46"/>
          <p:cNvSpPr>
            <a:spLocks noChangeShapeType="1"/>
          </p:cNvSpPr>
          <p:nvPr/>
        </p:nvSpPr>
        <p:spPr bwMode="auto">
          <a:xfrm flipV="1">
            <a:off x="4211638" y="1050925"/>
            <a:ext cx="0" cy="1944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8214" name="Line 47"/>
          <p:cNvSpPr>
            <a:spLocks noChangeShapeType="1"/>
          </p:cNvSpPr>
          <p:nvPr/>
        </p:nvSpPr>
        <p:spPr bwMode="auto">
          <a:xfrm flipH="1">
            <a:off x="3276600" y="2132013"/>
            <a:ext cx="935038" cy="71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8215" name="Text Box 48"/>
          <p:cNvSpPr txBox="1">
            <a:spLocks noChangeArrowheads="1"/>
          </p:cNvSpPr>
          <p:nvPr/>
        </p:nvSpPr>
        <p:spPr bwMode="auto">
          <a:xfrm>
            <a:off x="2916238" y="2476500"/>
            <a:ext cx="4492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ru-RU" sz="2800" i="1"/>
              <a:t>x</a:t>
            </a:r>
            <a:r>
              <a:rPr lang="ru-RU" altLang="ru-RU" sz="2800" i="1" baseline="-25000"/>
              <a:t>с</a:t>
            </a:r>
          </a:p>
        </p:txBody>
      </p:sp>
      <p:sp>
        <p:nvSpPr>
          <p:cNvPr id="8216" name="Text Box 49"/>
          <p:cNvSpPr txBox="1">
            <a:spLocks noChangeArrowheads="1"/>
          </p:cNvSpPr>
          <p:nvPr/>
        </p:nvSpPr>
        <p:spPr bwMode="auto">
          <a:xfrm>
            <a:off x="5383213" y="1411288"/>
            <a:ext cx="341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ru-RU" sz="2800" i="1"/>
              <a:t>y</a:t>
            </a:r>
            <a:endParaRPr lang="ru-RU" altLang="ru-RU" sz="2800" i="1"/>
          </a:p>
        </p:txBody>
      </p:sp>
      <p:sp>
        <p:nvSpPr>
          <p:cNvPr id="8217" name="Text Box 50"/>
          <p:cNvSpPr txBox="1">
            <a:spLocks noChangeArrowheads="1"/>
          </p:cNvSpPr>
          <p:nvPr/>
        </p:nvSpPr>
        <p:spPr bwMode="auto">
          <a:xfrm>
            <a:off x="3708400" y="908050"/>
            <a:ext cx="3222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ru-RU" sz="2800" i="1"/>
              <a:t>z</a:t>
            </a:r>
            <a:endParaRPr lang="ru-RU" altLang="ru-RU" sz="2800" i="1"/>
          </a:p>
        </p:txBody>
      </p:sp>
      <p:sp>
        <p:nvSpPr>
          <p:cNvPr id="8218" name="Line 51"/>
          <p:cNvSpPr>
            <a:spLocks noChangeShapeType="1"/>
          </p:cNvSpPr>
          <p:nvPr/>
        </p:nvSpPr>
        <p:spPr bwMode="auto">
          <a:xfrm>
            <a:off x="4211638" y="2132013"/>
            <a:ext cx="360362" cy="71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8219" name="Text Box 52"/>
          <p:cNvSpPr txBox="1">
            <a:spLocks noChangeArrowheads="1"/>
          </p:cNvSpPr>
          <p:nvPr/>
        </p:nvSpPr>
        <p:spPr bwMode="auto">
          <a:xfrm>
            <a:off x="4356100" y="2189163"/>
            <a:ext cx="4016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ru-RU" sz="2800" i="1"/>
              <a:t>R</a:t>
            </a:r>
            <a:endParaRPr lang="ru-RU" altLang="ru-RU" sz="2800" i="1"/>
          </a:p>
        </p:txBody>
      </p:sp>
      <p:graphicFrame>
        <p:nvGraphicFramePr>
          <p:cNvPr id="8194" name="Object 53"/>
          <p:cNvGraphicFramePr>
            <a:graphicFrameLocks noChangeAspect="1"/>
          </p:cNvGraphicFramePr>
          <p:nvPr/>
        </p:nvGraphicFramePr>
        <p:xfrm>
          <a:off x="6286500" y="714375"/>
          <a:ext cx="1958975" cy="995363"/>
        </p:xfrm>
        <a:graphic>
          <a:graphicData uri="http://schemas.openxmlformats.org/presentationml/2006/ole">
            <p:oleObj spid="_x0000_s244738" name="Формула" r:id="rId3" imgW="774364" imgH="393529" progId="Equation.3">
              <p:embed/>
            </p:oleObj>
          </a:graphicData>
        </a:graphic>
      </p:graphicFrame>
      <p:sp>
        <p:nvSpPr>
          <p:cNvPr id="101430" name="Oval 54"/>
          <p:cNvSpPr>
            <a:spLocks noChangeArrowheads="1"/>
          </p:cNvSpPr>
          <p:nvPr/>
        </p:nvSpPr>
        <p:spPr bwMode="auto">
          <a:xfrm>
            <a:off x="3635375" y="3933825"/>
            <a:ext cx="1584325" cy="1655763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8221" name="Oval 55"/>
          <p:cNvSpPr>
            <a:spLocks noChangeArrowheads="1"/>
          </p:cNvSpPr>
          <p:nvPr/>
        </p:nvSpPr>
        <p:spPr bwMode="auto">
          <a:xfrm>
            <a:off x="3635375" y="4652963"/>
            <a:ext cx="1584325" cy="2873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8222" name="Line 56"/>
          <p:cNvSpPr>
            <a:spLocks noChangeShapeType="1"/>
          </p:cNvSpPr>
          <p:nvPr/>
        </p:nvSpPr>
        <p:spPr bwMode="auto">
          <a:xfrm>
            <a:off x="3276600" y="4797425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8223" name="Line 57"/>
          <p:cNvSpPr>
            <a:spLocks noChangeShapeType="1"/>
          </p:cNvSpPr>
          <p:nvPr/>
        </p:nvSpPr>
        <p:spPr bwMode="auto">
          <a:xfrm flipV="1">
            <a:off x="4427538" y="3573463"/>
            <a:ext cx="0" cy="230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8224" name="Line 58"/>
          <p:cNvSpPr>
            <a:spLocks noChangeShapeType="1"/>
          </p:cNvSpPr>
          <p:nvPr/>
        </p:nvSpPr>
        <p:spPr bwMode="auto">
          <a:xfrm flipH="1">
            <a:off x="3348038" y="4797425"/>
            <a:ext cx="107950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8225" name="Text Box 59"/>
          <p:cNvSpPr txBox="1">
            <a:spLocks noChangeArrowheads="1"/>
          </p:cNvSpPr>
          <p:nvPr/>
        </p:nvSpPr>
        <p:spPr bwMode="auto">
          <a:xfrm>
            <a:off x="2967038" y="4983163"/>
            <a:ext cx="4492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ru-RU" sz="2800" i="1"/>
              <a:t>x</a:t>
            </a:r>
            <a:r>
              <a:rPr lang="ru-RU" altLang="ru-RU" sz="2800" i="1" baseline="-25000"/>
              <a:t>с</a:t>
            </a:r>
          </a:p>
        </p:txBody>
      </p:sp>
      <p:sp>
        <p:nvSpPr>
          <p:cNvPr id="8226" name="Text Box 60"/>
          <p:cNvSpPr txBox="1">
            <a:spLocks noChangeArrowheads="1"/>
          </p:cNvSpPr>
          <p:nvPr/>
        </p:nvSpPr>
        <p:spPr bwMode="auto">
          <a:xfrm>
            <a:off x="5508625" y="4221163"/>
            <a:ext cx="4492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ru-RU" sz="2800" i="1"/>
              <a:t>y</a:t>
            </a:r>
            <a:r>
              <a:rPr lang="ru-RU" altLang="ru-RU" sz="2800" i="1" baseline="-25000"/>
              <a:t>с</a:t>
            </a:r>
          </a:p>
        </p:txBody>
      </p:sp>
      <p:sp>
        <p:nvSpPr>
          <p:cNvPr id="8227" name="Text Box 61"/>
          <p:cNvSpPr txBox="1">
            <a:spLocks noChangeArrowheads="1"/>
          </p:cNvSpPr>
          <p:nvPr/>
        </p:nvSpPr>
        <p:spPr bwMode="auto">
          <a:xfrm>
            <a:off x="3924300" y="3357563"/>
            <a:ext cx="430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ru-RU" sz="2800" i="1"/>
              <a:t>z</a:t>
            </a:r>
            <a:r>
              <a:rPr lang="ru-RU" altLang="ru-RU" sz="2800" i="1" baseline="-25000"/>
              <a:t>с</a:t>
            </a:r>
          </a:p>
        </p:txBody>
      </p:sp>
      <p:sp>
        <p:nvSpPr>
          <p:cNvPr id="8228" name="Text Box 63"/>
          <p:cNvSpPr txBox="1">
            <a:spLocks noChangeArrowheads="1"/>
          </p:cNvSpPr>
          <p:nvPr/>
        </p:nvSpPr>
        <p:spPr bwMode="auto">
          <a:xfrm>
            <a:off x="3995738" y="4221163"/>
            <a:ext cx="4206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ru-RU" sz="2800" i="1"/>
              <a:t>C</a:t>
            </a:r>
            <a:endParaRPr lang="ru-RU" altLang="ru-RU" sz="2800" i="1"/>
          </a:p>
        </p:txBody>
      </p:sp>
      <p:sp>
        <p:nvSpPr>
          <p:cNvPr id="8229" name="Text Box 64"/>
          <p:cNvSpPr txBox="1">
            <a:spLocks noChangeArrowheads="1"/>
          </p:cNvSpPr>
          <p:nvPr/>
        </p:nvSpPr>
        <p:spPr bwMode="auto">
          <a:xfrm>
            <a:off x="3708400" y="1628775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ru-RU" sz="2800" i="1"/>
              <a:t>C</a:t>
            </a:r>
            <a:endParaRPr lang="ru-RU" altLang="ru-RU" sz="2800" i="1"/>
          </a:p>
        </p:txBody>
      </p:sp>
      <p:graphicFrame>
        <p:nvGraphicFramePr>
          <p:cNvPr id="8195" name="Object 65"/>
          <p:cNvGraphicFramePr>
            <a:graphicFrameLocks noChangeAspect="1"/>
          </p:cNvGraphicFramePr>
          <p:nvPr/>
        </p:nvGraphicFramePr>
        <p:xfrm>
          <a:off x="6227763" y="4090988"/>
          <a:ext cx="2232025" cy="1389062"/>
        </p:xfrm>
        <a:graphic>
          <a:graphicData uri="http://schemas.openxmlformats.org/presentationml/2006/ole">
            <p:oleObj spid="_x0000_s244739" name="Формула" r:id="rId4" imgW="1041400" imgH="647700" progId="Equation.3">
              <p:embed/>
            </p:oleObj>
          </a:graphicData>
        </a:graphic>
      </p:graphicFrame>
      <p:graphicFrame>
        <p:nvGraphicFramePr>
          <p:cNvPr id="8196" name="Object 37"/>
          <p:cNvGraphicFramePr>
            <a:graphicFrameLocks noChangeAspect="1"/>
          </p:cNvGraphicFramePr>
          <p:nvPr/>
        </p:nvGraphicFramePr>
        <p:xfrm>
          <a:off x="6286500" y="2143125"/>
          <a:ext cx="2314575" cy="642938"/>
        </p:xfrm>
        <a:graphic>
          <a:graphicData uri="http://schemas.openxmlformats.org/presentationml/2006/ole">
            <p:oleObj spid="_x0000_s244740" name="Формула" r:id="rId5" imgW="914400" imgH="254000" progId="Equation.3">
              <p:embed/>
            </p:oleObj>
          </a:graphicData>
        </a:graphic>
      </p:graphicFrame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18</a:t>
            </a:fld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4000496" y="0"/>
            <a:ext cx="3095625" cy="552450"/>
          </a:xfrm>
        </p:spPr>
        <p:txBody>
          <a:bodyPr>
            <a:normAutofit/>
          </a:bodyPr>
          <a:lstStyle/>
          <a:p>
            <a:r>
              <a:rPr lang="ru-RU" altLang="ru-RU" sz="2800" i="1" dirty="0" smtClean="0">
                <a:solidFill>
                  <a:srgbClr val="FF0000"/>
                </a:solidFill>
              </a:rPr>
              <a:t>Пример 1</a:t>
            </a:r>
          </a:p>
        </p:txBody>
      </p:sp>
      <p:grpSp>
        <p:nvGrpSpPr>
          <p:cNvPr id="2" name="Group 48"/>
          <p:cNvGrpSpPr>
            <a:grpSpLocks/>
          </p:cNvGrpSpPr>
          <p:nvPr/>
        </p:nvGrpSpPr>
        <p:grpSpPr bwMode="auto">
          <a:xfrm>
            <a:off x="404813" y="263525"/>
            <a:ext cx="2667000" cy="3679825"/>
            <a:chOff x="219" y="328"/>
            <a:chExt cx="1680" cy="2318"/>
          </a:xfrm>
        </p:grpSpPr>
        <p:grpSp>
          <p:nvGrpSpPr>
            <p:cNvPr id="3" name="Group 46"/>
            <p:cNvGrpSpPr>
              <a:grpSpLocks/>
            </p:cNvGrpSpPr>
            <p:nvPr/>
          </p:nvGrpSpPr>
          <p:grpSpPr bwMode="auto">
            <a:xfrm>
              <a:off x="219" y="328"/>
              <a:ext cx="1680" cy="2216"/>
              <a:chOff x="219" y="328"/>
              <a:chExt cx="1680" cy="2216"/>
            </a:xfrm>
          </p:grpSpPr>
          <p:grpSp>
            <p:nvGrpSpPr>
              <p:cNvPr id="4" name="Group 44"/>
              <p:cNvGrpSpPr>
                <a:grpSpLocks/>
              </p:cNvGrpSpPr>
              <p:nvPr/>
            </p:nvGrpSpPr>
            <p:grpSpPr bwMode="auto">
              <a:xfrm>
                <a:off x="274" y="328"/>
                <a:ext cx="1625" cy="2216"/>
                <a:chOff x="274" y="328"/>
                <a:chExt cx="1625" cy="2216"/>
              </a:xfrm>
            </p:grpSpPr>
            <p:grpSp>
              <p:nvGrpSpPr>
                <p:cNvPr id="5" name="Group 42"/>
                <p:cNvGrpSpPr>
                  <a:grpSpLocks/>
                </p:cNvGrpSpPr>
                <p:nvPr/>
              </p:nvGrpSpPr>
              <p:grpSpPr bwMode="auto">
                <a:xfrm>
                  <a:off x="274" y="328"/>
                  <a:ext cx="1625" cy="2216"/>
                  <a:chOff x="274" y="328"/>
                  <a:chExt cx="1625" cy="2216"/>
                </a:xfrm>
              </p:grpSpPr>
              <p:grpSp>
                <p:nvGrpSpPr>
                  <p:cNvPr id="6" name="Group 35"/>
                  <p:cNvGrpSpPr>
                    <a:grpSpLocks/>
                  </p:cNvGrpSpPr>
                  <p:nvPr/>
                </p:nvGrpSpPr>
                <p:grpSpPr bwMode="auto">
                  <a:xfrm>
                    <a:off x="300" y="328"/>
                    <a:ext cx="1599" cy="2216"/>
                    <a:chOff x="300" y="328"/>
                    <a:chExt cx="1599" cy="2216"/>
                  </a:xfrm>
                </p:grpSpPr>
                <p:grpSp>
                  <p:nvGrpSpPr>
                    <p:cNvPr id="7" name="Group 3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00" y="352"/>
                      <a:ext cx="1599" cy="2192"/>
                      <a:chOff x="300" y="352"/>
                      <a:chExt cx="1599" cy="2192"/>
                    </a:xfrm>
                  </p:grpSpPr>
                  <p:grpSp>
                    <p:nvGrpSpPr>
                      <p:cNvPr id="8" name="Group 3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00" y="352"/>
                        <a:ext cx="1599" cy="2192"/>
                        <a:chOff x="300" y="352"/>
                        <a:chExt cx="1599" cy="2192"/>
                      </a:xfrm>
                    </p:grpSpPr>
                    <p:grpSp>
                      <p:nvGrpSpPr>
                        <p:cNvPr id="9" name="Group 29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300" y="352"/>
                          <a:ext cx="1599" cy="2192"/>
                          <a:chOff x="300" y="352"/>
                          <a:chExt cx="1599" cy="2192"/>
                        </a:xfrm>
                      </p:grpSpPr>
                      <p:grpSp>
                        <p:nvGrpSpPr>
                          <p:cNvPr id="10" name="Group 2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300" y="352"/>
                            <a:ext cx="1308" cy="2192"/>
                            <a:chOff x="300" y="352"/>
                            <a:chExt cx="1308" cy="2192"/>
                          </a:xfrm>
                        </p:grpSpPr>
                        <p:grpSp>
                          <p:nvGrpSpPr>
                            <p:cNvPr id="11" name="Group 25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300" y="352"/>
                              <a:ext cx="1308" cy="2192"/>
                              <a:chOff x="300" y="352"/>
                              <a:chExt cx="1308" cy="2192"/>
                            </a:xfrm>
                          </p:grpSpPr>
                          <p:grpSp>
                            <p:nvGrpSpPr>
                              <p:cNvPr id="12" name="Group 23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300" y="352"/>
                                <a:ext cx="1308" cy="2192"/>
                                <a:chOff x="300" y="352"/>
                                <a:chExt cx="1308" cy="2192"/>
                              </a:xfrm>
                            </p:grpSpPr>
                            <p:grpSp>
                              <p:nvGrpSpPr>
                                <p:cNvPr id="13" name="Group 21"/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300" y="352"/>
                                  <a:ext cx="1308" cy="1964"/>
                                  <a:chOff x="300" y="352"/>
                                  <a:chExt cx="1308" cy="1964"/>
                                </a:xfrm>
                              </p:grpSpPr>
                              <p:grpSp>
                                <p:nvGrpSpPr>
                                  <p:cNvPr id="14" name="Group 5"/>
                                  <p:cNvGrpSpPr>
                                    <a:grpSpLocks/>
                                  </p:cNvGrpSpPr>
                                  <p:nvPr/>
                                </p:nvGrpSpPr>
                                <p:grpSpPr bwMode="auto">
                                  <a:xfrm>
                                    <a:off x="802" y="352"/>
                                    <a:ext cx="258" cy="228"/>
                                    <a:chOff x="1830" y="888"/>
                                    <a:chExt cx="258" cy="228"/>
                                  </a:xfrm>
                                </p:grpSpPr>
                                <p:grpSp>
                                  <p:nvGrpSpPr>
                                    <p:cNvPr id="15" name="Group 6"/>
                                    <p:cNvGrpSpPr>
                                      <a:grpSpLocks/>
                                    </p:cNvGrpSpPr>
                                    <p:nvPr/>
                                  </p:nvGrpSpPr>
                                  <p:grpSpPr bwMode="auto">
                                    <a:xfrm>
                                      <a:off x="1842" y="888"/>
                                      <a:ext cx="240" cy="228"/>
                                      <a:chOff x="1842" y="888"/>
                                      <a:chExt cx="240" cy="228"/>
                                    </a:xfrm>
                                  </p:grpSpPr>
                                  <p:grpSp>
                                    <p:nvGrpSpPr>
                                      <p:cNvPr id="16" name="Group 7"/>
                                      <p:cNvGrpSpPr>
                                        <a:grpSpLocks/>
                                      </p:cNvGrpSpPr>
                                      <p:nvPr/>
                                    </p:nvGrpSpPr>
                                    <p:grpSpPr bwMode="auto">
                                      <a:xfrm>
                                        <a:off x="1890" y="954"/>
                                        <a:ext cx="139" cy="162"/>
                                        <a:chOff x="1890" y="954"/>
                                        <a:chExt cx="139" cy="162"/>
                                      </a:xfrm>
                                    </p:grpSpPr>
                                    <p:sp>
                                      <p:nvSpPr>
                                        <p:cNvPr id="11308" name="AutoShape 8"/>
                                        <p:cNvSpPr>
                                          <a:spLocks noChangeArrowheads="1"/>
                                        </p:cNvSpPr>
                                        <p:nvPr/>
                                      </p:nvSpPr>
                                      <p:spPr bwMode="auto">
                                        <a:xfrm flipV="1">
                                          <a:off x="1890" y="954"/>
                                          <a:ext cx="139" cy="120"/>
                                        </a:xfrm>
                                        <a:prstGeom prst="triangle">
                                          <a:avLst>
                                            <a:gd name="adj" fmla="val 50000"/>
                                          </a:avLst>
                                        </a:prstGeom>
                                        <a:noFill/>
                                        <a:ln w="28575">
                                          <a:solidFill>
                                            <a:schemeClr val="tx1"/>
                                          </a:solidFill>
                                          <a:miter lim="800000"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wrap="none" lIns="90000" tIns="46800" rIns="90000" bIns="46800" anchor="ctr"/>
                                        <a:lstStyle/>
                                        <a:p>
                                          <a:endParaRPr lang="ru-RU" altLang="ru-RU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11309" name="Oval 9"/>
                                        <p:cNvSpPr>
                                          <a:spLocks noChangeArrowheads="1"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1932" y="1056"/>
                                          <a:ext cx="60" cy="60"/>
                                        </a:xfrm>
                                        <a:prstGeom prst="ellipse">
                                          <a:avLst/>
                                        </a:prstGeom>
                                        <a:solidFill>
                                          <a:schemeClr val="bg1">
                                            <a:alpha val="98822"/>
                                          </a:schemeClr>
                                        </a:solidFill>
                                        <a:ln w="28575">
                                          <a:solidFill>
                                            <a:schemeClr val="tx1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wrap="none" lIns="90000" tIns="46800" rIns="90000" bIns="46800" anchor="ctr"/>
                                        <a:lstStyle/>
                                        <a:p>
                                          <a:endParaRPr lang="ru-RU" altLang="ru-RU"/>
                                        </a:p>
                                      </p:txBody>
                                    </p:sp>
                                  </p:grpSp>
                                  <p:sp>
                                    <p:nvSpPr>
                                      <p:cNvPr id="11307" name="Rectangle 10" descr="Светлый диагональный 2"/>
                                      <p:cNvSpPr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1842" y="888"/>
                                        <a:ext cx="240" cy="56"/>
                                      </a:xfrm>
                                      <a:prstGeom prst="rect">
                                        <a:avLst/>
                                      </a:prstGeom>
                                      <a:pattFill prst="ltUpDiag">
                                        <a:fgClr>
                                          <a:schemeClr val="tx1"/>
                                        </a:fgClr>
                                        <a:bgClr>
                                          <a:schemeClr val="bg1"/>
                                        </a:bgClr>
                                      </a:pattFill>
                                      <a:ln w="9525">
                                        <a:noFill/>
                                        <a:miter lim="800000"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wrap="none" lIns="90000" tIns="46800" rIns="90000" bIns="46800" anchor="ctr"/>
                                      <a:lstStyle/>
                                      <a:p>
                                        <a:endParaRPr lang="ru-RU" altLang="ru-RU"/>
                                      </a:p>
                                    </p:txBody>
                                  </p:sp>
                                </p:grpSp>
                                <p:sp>
                                  <p:nvSpPr>
                                    <p:cNvPr id="11305" name="Line 11"/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830" y="948"/>
                                      <a:ext cx="258" cy="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28575">
                                      <a:solidFill>
                                        <a:schemeClr val="tx1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</p:spPr>
                                  <p:txBody>
                                    <a:bodyPr lIns="90000" tIns="46800" rIns="90000" bIns="46800"/>
                                    <a:lstStyle/>
                                    <a:p>
                                      <a:endParaRPr lang="ru-RU"/>
                                    </a:p>
                                  </p:txBody>
                                </p:sp>
                              </p:grpSp>
                              <p:sp>
                                <p:nvSpPr>
                                  <p:cNvPr id="11301" name="Oval 1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48" y="1158"/>
                                    <a:ext cx="1191" cy="1158"/>
                                  </a:xfrm>
                                  <a:prstGeom prst="ellipse">
                                    <a:avLst/>
                                  </a:prstGeom>
                                  <a:noFill/>
                                  <a:ln w="28575">
                                    <a:solidFill>
                                      <a:schemeClr val="tx1"/>
                                    </a:solidFill>
                                    <a:round/>
                                    <a:headEnd/>
                                    <a:tailEnd/>
                                  </a:ln>
                                </p:spPr>
                                <p:txBody>
                                  <a:bodyPr wrap="none" lIns="90000" tIns="46800" rIns="90000" bIns="46800" anchor="ctr"/>
                                  <a:lstStyle/>
                                  <a:p>
                                    <a:endParaRPr lang="ru-RU" altLang="ru-RU"/>
                                  </a:p>
                                </p:txBody>
                              </p:sp>
                              <p:sp>
                                <p:nvSpPr>
                                  <p:cNvPr id="11302" name="Line 17"/>
                                  <p:cNvSpPr>
                                    <a:spLocks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0" y="1746"/>
                                    <a:ext cx="1308" cy="0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19050">
                                    <a:solidFill>
                                      <a:schemeClr val="tx1"/>
                                    </a:solidFill>
                                    <a:prstDash val="lgDashDot"/>
                                    <a:round/>
                                    <a:headEnd/>
                                    <a:tailEnd/>
                                  </a:ln>
                                </p:spPr>
                                <p:txBody>
                                  <a:bodyPr lIns="90000" tIns="46800" rIns="90000" bIns="46800"/>
                                  <a:lstStyle/>
                                  <a:p>
                                    <a:endParaRPr lang="ru-RU"/>
                                  </a:p>
                                </p:txBody>
                              </p:sp>
                              <p:sp>
                                <p:nvSpPr>
                                  <p:cNvPr id="11303" name="Rectangle 2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900" y="576"/>
                                    <a:ext cx="56" cy="1164"/>
                                  </a:xfrm>
                                  <a:prstGeom prst="rect">
                                    <a:avLst/>
                                  </a:prstGeom>
                                  <a:solidFill>
                                    <a:schemeClr val="bg1">
                                      <a:alpha val="98822"/>
                                    </a:schemeClr>
                                  </a:solidFill>
                                  <a:ln w="2857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</p:spPr>
                                <p:txBody>
                                  <a:bodyPr wrap="none" lIns="90000" tIns="46800" rIns="90000" bIns="46800" anchor="ctr"/>
                                  <a:lstStyle/>
                                  <a:p>
                                    <a:endParaRPr lang="ru-RU" altLang="ru-RU"/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11299" name="Line 22"/>
                                <p:cNvSpPr>
                                  <a:spLocks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924" y="1746"/>
                                  <a:ext cx="0" cy="798"/>
                                </a:xfrm>
                                <a:prstGeom prst="line">
                                  <a:avLst/>
                                </a:prstGeom>
                                <a:noFill/>
                                <a:ln w="19050">
                                  <a:solidFill>
                                    <a:schemeClr val="tx1"/>
                                  </a:solidFill>
                                  <a:prstDash val="lgDashDot"/>
                                  <a:round/>
                                  <a:headEnd/>
                                  <a:tailEnd type="triangle" w="med" len="med"/>
                                </a:ln>
                              </p:spPr>
                              <p:txBody>
                                <a:bodyPr lIns="90000" tIns="46800" rIns="90000" bIns="46800"/>
                                <a:lstStyle/>
                                <a:p>
                                  <a:endParaRPr lang="ru-RU"/>
                                </a:p>
                              </p:txBody>
                            </p:sp>
                          </p:grpSp>
                          <p:sp>
                            <p:nvSpPr>
                              <p:cNvPr id="11297" name="Line 24"/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972" y="552"/>
                                <a:ext cx="258" cy="0"/>
                              </a:xfrm>
                              <a:prstGeom prst="line">
                                <a:avLst/>
                              </a:prstGeom>
                              <a:noFill/>
                              <a:ln w="19050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lIns="90000" tIns="46800" rIns="90000" bIns="46800"/>
                              <a:lstStyle/>
                              <a:p>
                                <a:endParaRPr lang="ru-RU"/>
                              </a:p>
                            </p:txBody>
                          </p:sp>
                        </p:grpSp>
                        <p:sp>
                          <p:nvSpPr>
                            <p:cNvPr id="11295" name="Line 26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1182" y="552"/>
                              <a:ext cx="0" cy="1188"/>
                            </a:xfrm>
                            <a:prstGeom prst="line">
                              <a:avLst/>
                            </a:prstGeom>
                            <a:noFill/>
                            <a:ln w="19050">
                              <a:solidFill>
                                <a:schemeClr val="tx1"/>
                              </a:solidFill>
                              <a:round/>
                              <a:headEnd type="triangle" w="med" len="med"/>
                              <a:tailEnd type="triangle" w="med" len="med"/>
                            </a:ln>
                          </p:spPr>
                          <p:txBody>
                            <a:bodyPr lIns="90000" tIns="46800" rIns="90000" bIns="46800"/>
                            <a:lstStyle/>
                            <a:p>
                              <a:endParaRPr lang="ru-RU"/>
                            </a:p>
                          </p:txBody>
                        </p:sp>
                      </p:grpSp>
                      <p:sp>
                        <p:nvSpPr>
                          <p:cNvPr id="11293" name="Text Box 28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91" y="784"/>
                            <a:ext cx="708" cy="40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wrap="none" lIns="90000" tIns="46800" rIns="90000" bIns="46800">
                            <a:spAutoFit/>
                          </a:bodyPr>
                          <a:lstStyle/>
                          <a:p>
                            <a:r>
                              <a:rPr lang="en-US" altLang="ru-RU" sz="3600" i="1"/>
                              <a:t>l=2R</a:t>
                            </a:r>
                            <a:endParaRPr lang="ru-RU" altLang="ru-RU" sz="3600" i="1"/>
                          </a:p>
                        </p:txBody>
                      </p:sp>
                    </p:grpSp>
                    <p:sp>
                      <p:nvSpPr>
                        <p:cNvPr id="11291" name="Line 3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420" y="1752"/>
                          <a:ext cx="492" cy="252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chemeClr val="tx1"/>
                          </a:solidFill>
                          <a:round/>
                          <a:headEnd/>
                          <a:tailEnd type="triangle" w="med" len="med"/>
                        </a:ln>
                      </p:spPr>
                      <p:txBody>
                        <a:bodyPr lIns="90000" tIns="46800" rIns="90000" bIns="46800"/>
                        <a:lstStyle/>
                        <a:p>
                          <a:endParaRPr lang="ru-RU"/>
                        </a:p>
                      </p:txBody>
                    </p:sp>
                  </p:grpSp>
                  <p:sp>
                    <p:nvSpPr>
                      <p:cNvPr id="11289" name="Text Box 3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 rot="-1654474">
                        <a:off x="459" y="1546"/>
                        <a:ext cx="290" cy="404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822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lIns="90000" tIns="46800" rIns="90000" bIns="46800">
                        <a:spAutoFit/>
                      </a:bodyPr>
                      <a:lstStyle/>
                      <a:p>
                        <a:r>
                          <a:rPr lang="en-US" altLang="ru-RU" sz="3600" i="1"/>
                          <a:t>R</a:t>
                        </a:r>
                        <a:endParaRPr lang="ru-RU" altLang="ru-RU" sz="3600" i="1"/>
                      </a:p>
                    </p:txBody>
                  </p:sp>
                </p:grpSp>
                <p:sp>
                  <p:nvSpPr>
                    <p:cNvPr id="11287" name="Text Box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37" y="328"/>
                      <a:ext cx="322" cy="404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90000" tIns="46800" rIns="90000" bIns="46800">
                      <a:spAutoFit/>
                    </a:bodyPr>
                    <a:lstStyle/>
                    <a:p>
                      <a:r>
                        <a:rPr lang="en-US" altLang="ru-RU" sz="3600" i="1"/>
                        <a:t>O</a:t>
                      </a:r>
                      <a:endParaRPr lang="ru-RU" altLang="ru-RU" sz="3600" i="1"/>
                    </a:p>
                  </p:txBody>
                </p:sp>
              </p:grpSp>
              <p:grpSp>
                <p:nvGrpSpPr>
                  <p:cNvPr id="17" name="Group 38"/>
                  <p:cNvGrpSpPr>
                    <a:grpSpLocks/>
                  </p:cNvGrpSpPr>
                  <p:nvPr/>
                </p:nvGrpSpPr>
                <p:grpSpPr bwMode="auto">
                  <a:xfrm>
                    <a:off x="402" y="846"/>
                    <a:ext cx="516" cy="270"/>
                    <a:chOff x="402" y="846"/>
                    <a:chExt cx="516" cy="270"/>
                  </a:xfrm>
                </p:grpSpPr>
                <p:sp>
                  <p:nvSpPr>
                    <p:cNvPr id="11284" name="Line 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6" y="846"/>
                      <a:ext cx="402" cy="27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lIns="90000" tIns="46800" rIns="90000" bIns="46800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285" name="Line 3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02" y="852"/>
                      <a:ext cx="114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lIns="90000" tIns="46800" rIns="90000" bIns="46800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8" name="Group 39"/>
                  <p:cNvGrpSpPr>
                    <a:grpSpLocks/>
                  </p:cNvGrpSpPr>
                  <p:nvPr/>
                </p:nvGrpSpPr>
                <p:grpSpPr bwMode="auto">
                  <a:xfrm flipV="1">
                    <a:off x="274" y="2212"/>
                    <a:ext cx="516" cy="270"/>
                    <a:chOff x="402" y="846"/>
                    <a:chExt cx="516" cy="270"/>
                  </a:xfrm>
                </p:grpSpPr>
                <p:sp>
                  <p:nvSpPr>
                    <p:cNvPr id="11282" name="Line 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6" y="846"/>
                      <a:ext cx="402" cy="27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lIns="90000" tIns="46800" rIns="90000" bIns="46800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283" name="Line 4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02" y="852"/>
                      <a:ext cx="114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lIns="90000" tIns="46800" rIns="90000" bIns="46800"/>
                    <a:lstStyle/>
                    <a:p>
                      <a:endParaRPr lang="ru-RU"/>
                    </a:p>
                  </p:txBody>
                </p:sp>
              </p:grpSp>
            </p:grpSp>
            <p:sp>
              <p:nvSpPr>
                <p:cNvPr id="11278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309" y="484"/>
                  <a:ext cx="258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spAutoFit/>
                </a:bodyPr>
                <a:lstStyle/>
                <a:p>
                  <a:r>
                    <a:rPr lang="en-US" altLang="ru-RU" sz="3600" i="1"/>
                    <a:t>1</a:t>
                  </a:r>
                  <a:endParaRPr lang="ru-RU" altLang="ru-RU" sz="3600" i="1"/>
                </a:p>
              </p:txBody>
            </p:sp>
          </p:grpSp>
          <p:sp>
            <p:nvSpPr>
              <p:cNvPr id="11276" name="Text Box 45"/>
              <p:cNvSpPr txBox="1">
                <a:spLocks noChangeArrowheads="1"/>
              </p:cNvSpPr>
              <p:nvPr/>
            </p:nvSpPr>
            <p:spPr bwMode="auto">
              <a:xfrm>
                <a:off x="219" y="2110"/>
                <a:ext cx="258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r>
                  <a:rPr lang="en-US" altLang="ru-RU" sz="3600" i="1"/>
                  <a:t>2</a:t>
                </a:r>
                <a:endParaRPr lang="ru-RU" altLang="ru-RU" sz="3600" i="1"/>
              </a:p>
            </p:txBody>
          </p:sp>
        </p:grpSp>
        <p:sp>
          <p:nvSpPr>
            <p:cNvPr id="11274" name="Text Box 47"/>
            <p:cNvSpPr txBox="1">
              <a:spLocks noChangeArrowheads="1"/>
            </p:cNvSpPr>
            <p:nvPr/>
          </p:nvSpPr>
          <p:spPr bwMode="auto">
            <a:xfrm>
              <a:off x="957" y="2242"/>
              <a:ext cx="24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ru-RU" sz="3600" i="1"/>
                <a:t>x</a:t>
              </a:r>
              <a:endParaRPr lang="ru-RU" altLang="ru-RU" sz="3600" i="1"/>
            </a:p>
          </p:txBody>
        </p:sp>
      </p:grpSp>
      <p:sp>
        <p:nvSpPr>
          <p:cNvPr id="933937" name="Text Box 49"/>
          <p:cNvSpPr txBox="1">
            <a:spLocks noChangeArrowheads="1"/>
          </p:cNvSpPr>
          <p:nvPr/>
        </p:nvSpPr>
        <p:spPr bwMode="auto">
          <a:xfrm>
            <a:off x="3571868" y="571480"/>
            <a:ext cx="4643470" cy="1941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r>
              <a:rPr lang="ru-RU" altLang="ru-RU" sz="2400" dirty="0"/>
              <a:t>Дано:  </a:t>
            </a:r>
            <a:r>
              <a:rPr lang="en-US" altLang="ru-RU" sz="2400" i="1" dirty="0"/>
              <a:t>m</a:t>
            </a:r>
            <a:r>
              <a:rPr lang="en-US" altLang="ru-RU" sz="2400" i="1" baseline="-25000" dirty="0"/>
              <a:t>1</a:t>
            </a:r>
            <a:r>
              <a:rPr lang="en-US" altLang="ru-RU" sz="2400" i="1" dirty="0"/>
              <a:t>=0,75m,</a:t>
            </a:r>
          </a:p>
          <a:p>
            <a:r>
              <a:rPr lang="en-US" altLang="ru-RU" sz="2400" i="1" dirty="0"/>
              <a:t>            m</a:t>
            </a:r>
            <a:r>
              <a:rPr lang="en-US" altLang="ru-RU" sz="2400" i="1" baseline="-25000" dirty="0"/>
              <a:t>2</a:t>
            </a:r>
            <a:r>
              <a:rPr lang="en-US" altLang="ru-RU" sz="2400" i="1" dirty="0"/>
              <a:t>=2m,</a:t>
            </a:r>
          </a:p>
          <a:p>
            <a:r>
              <a:rPr lang="en-US" altLang="ru-RU" sz="2400" i="1" dirty="0"/>
              <a:t>1-</a:t>
            </a:r>
            <a:r>
              <a:rPr lang="ru-RU" altLang="ru-RU" sz="2400" i="1" dirty="0"/>
              <a:t>тонкий однородный</a:t>
            </a:r>
          </a:p>
          <a:p>
            <a:r>
              <a:rPr lang="ru-RU" altLang="ru-RU" sz="2400" i="1" dirty="0"/>
              <a:t>                    стержень,</a:t>
            </a:r>
          </a:p>
          <a:p>
            <a:r>
              <a:rPr lang="ru-RU" altLang="ru-RU" sz="2400" i="1" dirty="0"/>
              <a:t>2 - однородный диск.</a:t>
            </a:r>
          </a:p>
        </p:txBody>
      </p:sp>
      <p:sp>
        <p:nvSpPr>
          <p:cNvPr id="11270" name="Text Box 50"/>
          <p:cNvSpPr txBox="1">
            <a:spLocks noChangeArrowheads="1"/>
          </p:cNvSpPr>
          <p:nvPr/>
        </p:nvSpPr>
        <p:spPr bwMode="auto">
          <a:xfrm>
            <a:off x="290513" y="4681538"/>
            <a:ext cx="1809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endParaRPr lang="ru-RU" altLang="ru-RU"/>
          </a:p>
        </p:txBody>
      </p:sp>
      <p:sp>
        <p:nvSpPr>
          <p:cNvPr id="933939" name="Text Box 51"/>
          <p:cNvSpPr txBox="1">
            <a:spLocks noChangeArrowheads="1"/>
          </p:cNvSpPr>
          <p:nvPr/>
        </p:nvSpPr>
        <p:spPr bwMode="auto">
          <a:xfrm>
            <a:off x="3581400" y="2514600"/>
            <a:ext cx="4629150" cy="83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r>
              <a:rPr lang="ru-RU" altLang="ru-RU" sz="2400" dirty="0"/>
              <a:t>Определить  </a:t>
            </a:r>
            <a:r>
              <a:rPr lang="ru-RU" altLang="ru-RU" sz="2400" i="1" dirty="0"/>
              <a:t>момент инерции </a:t>
            </a:r>
            <a:r>
              <a:rPr lang="ru-RU" altLang="ru-RU" sz="2400" i="1" dirty="0" smtClean="0"/>
              <a:t>маятника относительно оси </a:t>
            </a:r>
            <a:r>
              <a:rPr lang="en-US" altLang="ru-RU" sz="2400" i="1" dirty="0" smtClean="0"/>
              <a:t>OZ</a:t>
            </a:r>
            <a:r>
              <a:rPr lang="ru-RU" altLang="ru-RU" sz="2400" i="1" dirty="0" smtClean="0"/>
              <a:t>.</a:t>
            </a:r>
            <a:r>
              <a:rPr lang="ru-RU" altLang="ru-RU" sz="2400" dirty="0" smtClean="0"/>
              <a:t> </a:t>
            </a:r>
            <a:endParaRPr lang="ru-RU" altLang="ru-RU" sz="2400" dirty="0"/>
          </a:p>
        </p:txBody>
      </p:sp>
      <p:graphicFrame>
        <p:nvGraphicFramePr>
          <p:cNvPr id="11266" name="Object 45"/>
          <p:cNvGraphicFramePr>
            <a:graphicFrameLocks noChangeAspect="1"/>
          </p:cNvGraphicFramePr>
          <p:nvPr/>
        </p:nvGraphicFramePr>
        <p:xfrm>
          <a:off x="142844" y="3857628"/>
          <a:ext cx="8883717" cy="1500198"/>
        </p:xfrm>
        <a:graphic>
          <a:graphicData uri="http://schemas.openxmlformats.org/presentationml/2006/ole">
            <p:oleObj spid="_x0000_s245762" name="Формула" r:id="rId3" imgW="4063680" imgH="685800" progId="Equation.3">
              <p:embed/>
            </p:oleObj>
          </a:graphicData>
        </a:graphic>
      </p:graphicFrame>
      <p:cxnSp>
        <p:nvCxnSpPr>
          <p:cNvPr id="47" name="Прямая со стрелкой 46"/>
          <p:cNvCxnSpPr>
            <a:stCxn id="11303" idx="0"/>
          </p:cNvCxnSpPr>
          <p:nvPr/>
        </p:nvCxnSpPr>
        <p:spPr>
          <a:xfrm rot="16200000" flipH="1" flipV="1">
            <a:off x="598488" y="439736"/>
            <a:ext cx="714375" cy="114935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52400" y="9906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ru-RU" i="1" dirty="0" smtClean="0"/>
              <a:t>Z</a:t>
            </a:r>
            <a:endParaRPr lang="ru-RU" dirty="0"/>
          </a:p>
        </p:txBody>
      </p:sp>
      <p:sp>
        <p:nvSpPr>
          <p:cNvPr id="49" name="Номер слайда 48"/>
          <p:cNvSpPr>
            <a:spLocks noGrp="1"/>
          </p:cNvSpPr>
          <p:nvPr>
            <p:ph type="sldNum" sz="quarter" idx="12"/>
          </p:nvPr>
        </p:nvSpPr>
        <p:spPr>
          <a:xfrm>
            <a:off x="8429652" y="6492875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19</a:t>
            </a:fld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3937" grpId="0"/>
      <p:bldP spid="933939" grpId="0"/>
      <p:bldP spid="4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Пример 2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000108"/>
            <a:ext cx="1714512" cy="11430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107125" y="2178835"/>
            <a:ext cx="500066" cy="428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714348" y="2143116"/>
            <a:ext cx="214314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 flipH="1" flipV="1">
            <a:off x="-178627" y="1393017"/>
            <a:ext cx="150019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 flipH="1" flipV="1">
            <a:off x="607985" y="892157"/>
            <a:ext cx="150019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714348" y="1714488"/>
            <a:ext cx="714380" cy="5715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1357290" y="1643050"/>
            <a:ext cx="135732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71472" y="1428736"/>
            <a:ext cx="785818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 flipH="1" flipV="1">
            <a:off x="1393009" y="1893083"/>
            <a:ext cx="500066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226" name="Object 2"/>
          <p:cNvGraphicFramePr>
            <a:graphicFrameLocks noChangeAspect="1"/>
          </p:cNvGraphicFramePr>
          <p:nvPr/>
        </p:nvGraphicFramePr>
        <p:xfrm>
          <a:off x="2857488" y="2071678"/>
          <a:ext cx="241300" cy="228600"/>
        </p:xfrm>
        <a:graphic>
          <a:graphicData uri="http://schemas.openxmlformats.org/presentationml/2006/ole">
            <p:oleObj spid="_x0000_s246786" name="Формула" r:id="rId3" imgW="126835" imgH="139518" progId="Equation.3">
              <p:embed/>
            </p:oleObj>
          </a:graphicData>
        </a:graphic>
      </p:graphicFrame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2786050" y="1357298"/>
          <a:ext cx="317500" cy="381000"/>
        </p:xfrm>
        <a:graphic>
          <a:graphicData uri="http://schemas.openxmlformats.org/presentationml/2006/ole">
            <p:oleObj spid="_x0000_s246787" name="Формула" r:id="rId4" imgW="165028" imgH="228501" progId="Equation.3">
              <p:embed/>
            </p:oleObj>
          </a:graphicData>
        </a:graphic>
      </p:graphicFrame>
      <p:graphicFrame>
        <p:nvGraphicFramePr>
          <p:cNvPr id="52228" name="Object 4"/>
          <p:cNvGraphicFramePr>
            <a:graphicFrameLocks noChangeAspect="1"/>
          </p:cNvGraphicFramePr>
          <p:nvPr/>
        </p:nvGraphicFramePr>
        <p:xfrm>
          <a:off x="0" y="2714620"/>
          <a:ext cx="241300" cy="215900"/>
        </p:xfrm>
        <a:graphic>
          <a:graphicData uri="http://schemas.openxmlformats.org/presentationml/2006/ole">
            <p:oleObj spid="_x0000_s246788" name="Формула" r:id="rId5" imgW="126725" imgH="126725" progId="Equation.3">
              <p:embed/>
            </p:oleObj>
          </a:graphicData>
        </a:graphic>
      </p:graphicFrame>
      <p:graphicFrame>
        <p:nvGraphicFramePr>
          <p:cNvPr id="52229" name="Object 5"/>
          <p:cNvGraphicFramePr>
            <a:graphicFrameLocks noChangeAspect="1"/>
          </p:cNvGraphicFramePr>
          <p:nvPr/>
        </p:nvGraphicFramePr>
        <p:xfrm>
          <a:off x="642910" y="2428868"/>
          <a:ext cx="317500" cy="381000"/>
        </p:xfrm>
        <a:graphic>
          <a:graphicData uri="http://schemas.openxmlformats.org/presentationml/2006/ole">
            <p:oleObj spid="_x0000_s246789" name="Формула" r:id="rId6" imgW="165028" imgH="228501" progId="Equation.3">
              <p:embed/>
            </p:oleObj>
          </a:graphicData>
        </a:graphic>
      </p:graphicFrame>
      <p:graphicFrame>
        <p:nvGraphicFramePr>
          <p:cNvPr id="52230" name="Object 6"/>
          <p:cNvGraphicFramePr>
            <a:graphicFrameLocks noChangeAspect="1"/>
          </p:cNvGraphicFramePr>
          <p:nvPr/>
        </p:nvGraphicFramePr>
        <p:xfrm>
          <a:off x="214282" y="571480"/>
          <a:ext cx="266700" cy="279400"/>
        </p:xfrm>
        <a:graphic>
          <a:graphicData uri="http://schemas.openxmlformats.org/presentationml/2006/ole">
            <p:oleObj spid="_x0000_s246790" name="Формула" r:id="rId7" imgW="139579" imgH="164957" progId="Equation.3">
              <p:embed/>
            </p:oleObj>
          </a:graphicData>
        </a:graphic>
      </p:graphicFrame>
      <p:graphicFrame>
        <p:nvGraphicFramePr>
          <p:cNvPr id="52231" name="Object 7"/>
          <p:cNvGraphicFramePr>
            <a:graphicFrameLocks noChangeAspect="1"/>
          </p:cNvGraphicFramePr>
          <p:nvPr/>
        </p:nvGraphicFramePr>
        <p:xfrm>
          <a:off x="1428728" y="214290"/>
          <a:ext cx="342900" cy="381000"/>
        </p:xfrm>
        <a:graphic>
          <a:graphicData uri="http://schemas.openxmlformats.org/presentationml/2006/ole">
            <p:oleObj spid="_x0000_s246791" name="Формула" r:id="rId8" imgW="177646" imgH="228402" progId="Equation.3">
              <p:embed/>
            </p:oleObj>
          </a:graphicData>
        </a:graphic>
      </p:graphicFrame>
      <p:graphicFrame>
        <p:nvGraphicFramePr>
          <p:cNvPr id="52232" name="Object 8"/>
          <p:cNvGraphicFramePr>
            <a:graphicFrameLocks noChangeAspect="1"/>
          </p:cNvGraphicFramePr>
          <p:nvPr/>
        </p:nvGraphicFramePr>
        <p:xfrm>
          <a:off x="762000" y="1111250"/>
          <a:ext cx="315913" cy="355600"/>
        </p:xfrm>
        <a:graphic>
          <a:graphicData uri="http://schemas.openxmlformats.org/presentationml/2006/ole">
            <p:oleObj spid="_x0000_s246792" name="Формула" r:id="rId9" imgW="164885" imgH="215619" progId="Equation.3">
              <p:embed/>
            </p:oleObj>
          </a:graphicData>
        </a:graphic>
      </p:graphicFrame>
      <p:graphicFrame>
        <p:nvGraphicFramePr>
          <p:cNvPr id="52233" name="Object 9"/>
          <p:cNvGraphicFramePr>
            <a:graphicFrameLocks noChangeAspect="1"/>
          </p:cNvGraphicFramePr>
          <p:nvPr/>
        </p:nvGraphicFramePr>
        <p:xfrm>
          <a:off x="1631950" y="1714500"/>
          <a:ext cx="339725" cy="355600"/>
        </p:xfrm>
        <a:graphic>
          <a:graphicData uri="http://schemas.openxmlformats.org/presentationml/2006/ole">
            <p:oleObj spid="_x0000_s246793" name="Формула" r:id="rId10" imgW="177569" imgH="215619" progId="Equation.3">
              <p:embed/>
            </p:oleObj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285852" y="135729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285720" y="1857364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2928926" y="142852"/>
            <a:ext cx="607223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Определить моменты инерции тонкой пластины </a:t>
            </a:r>
          </a:p>
          <a:p>
            <a:r>
              <a:rPr lang="ru-RU" sz="2000" i="1" dirty="0" smtClean="0"/>
              <a:t>относительно центральных осей , если моменты инерции</a:t>
            </a:r>
          </a:p>
          <a:p>
            <a:endParaRPr lang="ru-RU" sz="1600" i="1" dirty="0"/>
          </a:p>
        </p:txBody>
      </p:sp>
      <p:graphicFrame>
        <p:nvGraphicFramePr>
          <p:cNvPr id="33" name="Объект 32"/>
          <p:cNvGraphicFramePr>
            <a:graphicFrameLocks noChangeAspect="1"/>
          </p:cNvGraphicFramePr>
          <p:nvPr/>
        </p:nvGraphicFramePr>
        <p:xfrm>
          <a:off x="4531911" y="857232"/>
          <a:ext cx="2600344" cy="571504"/>
        </p:xfrm>
        <a:graphic>
          <a:graphicData uri="http://schemas.openxmlformats.org/presentationml/2006/ole">
            <p:oleObj spid="_x0000_s246794" name="Формула" r:id="rId11" imgW="1155700" imgH="254000" progId="Equation.3">
              <p:embed/>
            </p:oleObj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3857620" y="1500174"/>
            <a:ext cx="5042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/>
              <a:t>где </a:t>
            </a:r>
            <a:r>
              <a:rPr lang="en-US" sz="2000" i="1" dirty="0" smtClean="0"/>
              <a:t>m</a:t>
            </a:r>
            <a:r>
              <a:rPr lang="ru-RU" sz="2000" i="1" dirty="0" smtClean="0"/>
              <a:t> – масса пластины, </a:t>
            </a:r>
            <a:r>
              <a:rPr lang="en-US" sz="2000" i="1" dirty="0" smtClean="0"/>
              <a:t>a</a:t>
            </a:r>
            <a:r>
              <a:rPr lang="ru-RU" sz="2000" i="1" dirty="0" smtClean="0"/>
              <a:t> и </a:t>
            </a:r>
            <a:r>
              <a:rPr lang="en-US" sz="2000" i="1" dirty="0" smtClean="0"/>
              <a:t>b –</a:t>
            </a:r>
            <a:r>
              <a:rPr lang="ru-RU" sz="2000" i="1" dirty="0" smtClean="0"/>
              <a:t>ее размеры</a:t>
            </a:r>
            <a:r>
              <a:rPr lang="ru-RU" sz="1600" i="1" dirty="0" smtClean="0"/>
              <a:t>.</a:t>
            </a:r>
            <a:endParaRPr lang="ru-RU" sz="1600" i="1" dirty="0"/>
          </a:p>
        </p:txBody>
      </p:sp>
      <p:sp>
        <p:nvSpPr>
          <p:cNvPr id="35" name="TextBox 34"/>
          <p:cNvSpPr txBox="1"/>
          <p:nvPr/>
        </p:nvSpPr>
        <p:spPr>
          <a:xfrm>
            <a:off x="4786314" y="2071678"/>
            <a:ext cx="1063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Решение</a:t>
            </a:r>
            <a:endParaRPr lang="ru-RU" i="1" dirty="0"/>
          </a:p>
        </p:txBody>
      </p:sp>
      <p:sp>
        <p:nvSpPr>
          <p:cNvPr id="37" name="TextBox 36"/>
          <p:cNvSpPr txBox="1"/>
          <p:nvPr/>
        </p:nvSpPr>
        <p:spPr>
          <a:xfrm>
            <a:off x="1142976" y="2571744"/>
            <a:ext cx="7683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Оси обеих систем координат параллельны между собой, причем тема координат  </a:t>
            </a:r>
          </a:p>
          <a:p>
            <a:r>
              <a:rPr lang="ru-RU" sz="1600" i="1" dirty="0" smtClean="0"/>
              <a:t>является центральной.</a:t>
            </a:r>
            <a:endParaRPr lang="ru-RU" sz="1600" i="1" dirty="0"/>
          </a:p>
        </p:txBody>
      </p:sp>
      <p:sp>
        <p:nvSpPr>
          <p:cNvPr id="38" name="TextBox 37"/>
          <p:cNvSpPr txBox="1"/>
          <p:nvPr/>
        </p:nvSpPr>
        <p:spPr>
          <a:xfrm>
            <a:off x="785786" y="3214686"/>
            <a:ext cx="80963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Поэтому для вычисления моментов инерции применим теорему Гюйгенса – Штейнера:</a:t>
            </a:r>
            <a:endParaRPr lang="ru-RU" sz="1600" i="1" dirty="0"/>
          </a:p>
        </p:txBody>
      </p:sp>
      <p:graphicFrame>
        <p:nvGraphicFramePr>
          <p:cNvPr id="52236" name="Object 12"/>
          <p:cNvGraphicFramePr>
            <a:graphicFrameLocks noChangeAspect="1"/>
          </p:cNvGraphicFramePr>
          <p:nvPr/>
        </p:nvGraphicFramePr>
        <p:xfrm>
          <a:off x="428596" y="3857628"/>
          <a:ext cx="3281363" cy="412750"/>
        </p:xfrm>
        <a:graphic>
          <a:graphicData uri="http://schemas.openxmlformats.org/presentationml/2006/ole">
            <p:oleObj spid="_x0000_s246795" name="Формула" r:id="rId12" imgW="2019300" imgH="254000" progId="Equation.3">
              <p:embed/>
            </p:oleObj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3786182" y="392906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или</a:t>
            </a:r>
            <a:endParaRPr lang="ru-RU" i="1" dirty="0"/>
          </a:p>
        </p:txBody>
      </p:sp>
      <p:graphicFrame>
        <p:nvGraphicFramePr>
          <p:cNvPr id="52237" name="Object 13"/>
          <p:cNvGraphicFramePr>
            <a:graphicFrameLocks noChangeAspect="1"/>
          </p:cNvGraphicFramePr>
          <p:nvPr/>
        </p:nvGraphicFramePr>
        <p:xfrm>
          <a:off x="4857752" y="3857628"/>
          <a:ext cx="3281363" cy="412750"/>
        </p:xfrm>
        <a:graphic>
          <a:graphicData uri="http://schemas.openxmlformats.org/presentationml/2006/ole">
            <p:oleObj spid="_x0000_s246796" name="Формула" r:id="rId13" imgW="2019300" imgH="254000" progId="Equation.3">
              <p:embed/>
            </p:oleObj>
          </a:graphicData>
        </a:graphic>
      </p:graphicFrame>
      <p:graphicFrame>
        <p:nvGraphicFramePr>
          <p:cNvPr id="43" name="Объект 42"/>
          <p:cNvGraphicFramePr>
            <a:graphicFrameLocks noChangeAspect="1"/>
          </p:cNvGraphicFramePr>
          <p:nvPr/>
        </p:nvGraphicFramePr>
        <p:xfrm>
          <a:off x="1785918" y="4500570"/>
          <a:ext cx="1619261" cy="428628"/>
        </p:xfrm>
        <a:graphic>
          <a:graphicData uri="http://schemas.openxmlformats.org/presentationml/2006/ole">
            <p:oleObj spid="_x0000_s246797" name="Формула" r:id="rId14" imgW="863225" imgH="228501" progId="Equation.3">
              <p:embed/>
            </p:oleObj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4429124" y="4572008"/>
            <a:ext cx="13923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подставляем</a:t>
            </a:r>
            <a:endParaRPr lang="ru-RU" sz="1600" i="1" dirty="0"/>
          </a:p>
        </p:txBody>
      </p:sp>
      <p:graphicFrame>
        <p:nvGraphicFramePr>
          <p:cNvPr id="52240" name="Object 16"/>
          <p:cNvGraphicFramePr>
            <a:graphicFrameLocks noChangeAspect="1"/>
          </p:cNvGraphicFramePr>
          <p:nvPr/>
        </p:nvGraphicFramePr>
        <p:xfrm>
          <a:off x="1285852" y="5286388"/>
          <a:ext cx="2192360" cy="429875"/>
        </p:xfrm>
        <a:graphic>
          <a:graphicData uri="http://schemas.openxmlformats.org/presentationml/2006/ole">
            <p:oleObj spid="_x0000_s246798" name="Формула" r:id="rId15" imgW="1295400" imgH="254000" progId="Equation.3">
              <p:embed/>
            </p:oleObj>
          </a:graphicData>
        </a:graphic>
      </p:graphicFrame>
      <p:graphicFrame>
        <p:nvGraphicFramePr>
          <p:cNvPr id="52242" name="Object 18"/>
          <p:cNvGraphicFramePr>
            <a:graphicFrameLocks noChangeAspect="1"/>
          </p:cNvGraphicFramePr>
          <p:nvPr/>
        </p:nvGraphicFramePr>
        <p:xfrm>
          <a:off x="4429124" y="5286388"/>
          <a:ext cx="2192338" cy="430213"/>
        </p:xfrm>
        <a:graphic>
          <a:graphicData uri="http://schemas.openxmlformats.org/presentationml/2006/ole">
            <p:oleObj spid="_x0000_s246799" name="Формула" r:id="rId16" imgW="1295400" imgH="254000" progId="Equation.3">
              <p:embed/>
            </p:oleObj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428596" y="6000768"/>
            <a:ext cx="292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Согласно свойству моментов:</a:t>
            </a:r>
            <a:endParaRPr lang="ru-RU" sz="1600" i="1" dirty="0"/>
          </a:p>
        </p:txBody>
      </p:sp>
      <p:graphicFrame>
        <p:nvGraphicFramePr>
          <p:cNvPr id="52243" name="Object 19"/>
          <p:cNvGraphicFramePr>
            <a:graphicFrameLocks noChangeAspect="1"/>
          </p:cNvGraphicFramePr>
          <p:nvPr/>
        </p:nvGraphicFramePr>
        <p:xfrm>
          <a:off x="4071934" y="5857892"/>
          <a:ext cx="3740150" cy="450850"/>
        </p:xfrm>
        <a:graphic>
          <a:graphicData uri="http://schemas.openxmlformats.org/presentationml/2006/ole">
            <p:oleObj spid="_x0000_s246800" name="Формула" r:id="rId17" imgW="2209800" imgH="266700" progId="Equation.3">
              <p:embed/>
            </p:oleObj>
          </a:graphicData>
        </a:graphic>
      </p:graphicFrame>
      <p:sp>
        <p:nvSpPr>
          <p:cNvPr id="39" name="Номер слайда 38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20</a:t>
            </a:fld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5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52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52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52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38" grpId="0"/>
      <p:bldP spid="40" grpId="0"/>
      <p:bldP spid="44" grpId="0"/>
      <p:bldP spid="4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Пример 3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28596" y="1071546"/>
            <a:ext cx="928694" cy="8572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2143108" y="1071546"/>
            <a:ext cx="928694" cy="8572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 flipH="1">
            <a:off x="428596" y="1500174"/>
            <a:ext cx="928694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10800000" flipH="1">
            <a:off x="2143108" y="1500174"/>
            <a:ext cx="928694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430184" y="1427148"/>
            <a:ext cx="855668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2216134" y="1498586"/>
            <a:ext cx="855668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357290" y="1500174"/>
            <a:ext cx="78581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933424" y="1638288"/>
            <a:ext cx="1571636" cy="95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1500166" y="2357430"/>
            <a:ext cx="28575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1643836" y="2356636"/>
            <a:ext cx="28575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1500960" y="1856570"/>
            <a:ext cx="28575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1643836" y="1856570"/>
            <a:ext cx="28575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10800000">
            <a:off x="1571604" y="2500306"/>
            <a:ext cx="28575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16200000" flipH="1">
            <a:off x="750067" y="1607331"/>
            <a:ext cx="428628" cy="21431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28662" y="1428736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</a:t>
            </a:r>
            <a:endParaRPr lang="ru-RU" dirty="0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rot="5400000">
            <a:off x="2501092" y="2070884"/>
            <a:ext cx="28575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714480" y="2143116"/>
            <a:ext cx="928694" cy="1588"/>
          </a:xfrm>
          <a:prstGeom prst="line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1357290" y="1071546"/>
            <a:ext cx="785818" cy="1588"/>
          </a:xfrm>
          <a:prstGeom prst="line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5400000">
            <a:off x="1107257" y="1250141"/>
            <a:ext cx="500066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5400000">
            <a:off x="1893869" y="1249347"/>
            <a:ext cx="500066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571736" y="1214422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ru-RU" dirty="0"/>
          </a:p>
        </p:txBody>
      </p:sp>
      <p:graphicFrame>
        <p:nvGraphicFramePr>
          <p:cNvPr id="53250" name="Object 2"/>
          <p:cNvGraphicFramePr>
            <a:graphicFrameLocks noChangeAspect="1"/>
          </p:cNvGraphicFramePr>
          <p:nvPr/>
        </p:nvGraphicFramePr>
        <p:xfrm>
          <a:off x="1571604" y="642918"/>
          <a:ext cx="241300" cy="215900"/>
        </p:xfrm>
        <a:graphic>
          <a:graphicData uri="http://schemas.openxmlformats.org/presentationml/2006/ole">
            <p:oleObj spid="_x0000_s247810" name="Формула" r:id="rId3" imgW="126725" imgH="126725" progId="Equation.3">
              <p:embed/>
            </p:oleObj>
          </a:graphicData>
        </a:graphic>
      </p:graphicFrame>
      <p:cxnSp>
        <p:nvCxnSpPr>
          <p:cNvPr id="46" name="Прямая со стрелкой 45"/>
          <p:cNvCxnSpPr/>
          <p:nvPr/>
        </p:nvCxnSpPr>
        <p:spPr>
          <a:xfrm rot="5400000" flipH="1" flipV="1">
            <a:off x="2173582" y="1112510"/>
            <a:ext cx="940836" cy="165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251" name="Object 3"/>
          <p:cNvGraphicFramePr>
            <a:graphicFrameLocks noChangeAspect="1"/>
          </p:cNvGraphicFramePr>
          <p:nvPr/>
        </p:nvGraphicFramePr>
        <p:xfrm>
          <a:off x="2714612" y="428604"/>
          <a:ext cx="317500" cy="381000"/>
        </p:xfrm>
        <a:graphic>
          <a:graphicData uri="http://schemas.openxmlformats.org/presentationml/2006/ole">
            <p:oleObj spid="_x0000_s247811" name="Формула" r:id="rId4" imgW="165028" imgH="228501" progId="Equation.3">
              <p:embed/>
            </p:oleObj>
          </a:graphicData>
        </a:graphic>
      </p:graphicFrame>
      <p:graphicFrame>
        <p:nvGraphicFramePr>
          <p:cNvPr id="53252" name="Object 4"/>
          <p:cNvGraphicFramePr>
            <a:graphicFrameLocks noChangeAspect="1"/>
          </p:cNvGraphicFramePr>
          <p:nvPr/>
        </p:nvGraphicFramePr>
        <p:xfrm>
          <a:off x="2024063" y="1889125"/>
          <a:ext cx="268287" cy="292100"/>
        </p:xfrm>
        <a:graphic>
          <a:graphicData uri="http://schemas.openxmlformats.org/presentationml/2006/ole">
            <p:oleObj spid="_x0000_s247812" name="Формула" r:id="rId5" imgW="139579" imgH="177646" progId="Equation.3">
              <p:embed/>
            </p:oleObj>
          </a:graphicData>
        </a:graphic>
      </p:graphicFrame>
      <p:graphicFrame>
        <p:nvGraphicFramePr>
          <p:cNvPr id="53253" name="Object 5"/>
          <p:cNvGraphicFramePr>
            <a:graphicFrameLocks noChangeAspect="1"/>
          </p:cNvGraphicFramePr>
          <p:nvPr/>
        </p:nvGraphicFramePr>
        <p:xfrm>
          <a:off x="1785918" y="785794"/>
          <a:ext cx="263507" cy="255522"/>
        </p:xfrm>
        <a:graphic>
          <a:graphicData uri="http://schemas.openxmlformats.org/presentationml/2006/ole">
            <p:oleObj spid="_x0000_s247813" name="Формула" r:id="rId6" imgW="190335" imgH="215713" progId="Equation.3">
              <p:embed/>
            </p:oleObj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3143240" y="214290"/>
            <a:ext cx="55711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Антенна радиопеленгатора состоит из двух колец, соединенных стержнем. Определить ее момент инерции  относительно оси вращения. Масса стержня </a:t>
            </a:r>
            <a:r>
              <a:rPr lang="en-US" sz="2000" i="1" dirty="0" smtClean="0"/>
              <a:t>m</a:t>
            </a:r>
            <a:r>
              <a:rPr lang="en-US" sz="2000" i="1" baseline="-25000" dirty="0" smtClean="0"/>
              <a:t>1</a:t>
            </a:r>
            <a:r>
              <a:rPr lang="en-US" sz="2000" i="1" dirty="0" smtClean="0"/>
              <a:t>,</a:t>
            </a:r>
            <a:r>
              <a:rPr lang="ru-RU" sz="2000" i="1" dirty="0" smtClean="0"/>
              <a:t> </a:t>
            </a:r>
            <a:r>
              <a:rPr lang="en-US" sz="2000" i="1" dirty="0" smtClean="0"/>
              <a:t> </a:t>
            </a:r>
            <a:r>
              <a:rPr lang="ru-RU" sz="2000" i="1" dirty="0" smtClean="0"/>
              <a:t>кольца имеют одинаковую массу </a:t>
            </a:r>
            <a:r>
              <a:rPr lang="en-US" sz="2000" i="1" dirty="0" smtClean="0"/>
              <a:t>m</a:t>
            </a:r>
            <a:r>
              <a:rPr lang="en-US" sz="2000" i="1" baseline="-25000" dirty="0" smtClean="0"/>
              <a:t>2</a:t>
            </a:r>
            <a:r>
              <a:rPr lang="ru-RU" sz="2000" i="1" dirty="0" smtClean="0"/>
              <a:t> .</a:t>
            </a:r>
            <a:endParaRPr lang="ru-RU" sz="2000" i="1" dirty="0"/>
          </a:p>
        </p:txBody>
      </p:sp>
      <p:sp>
        <p:nvSpPr>
          <p:cNvPr id="51" name="TextBox 50"/>
          <p:cNvSpPr txBox="1"/>
          <p:nvPr/>
        </p:nvSpPr>
        <p:spPr>
          <a:xfrm>
            <a:off x="4857752" y="1857364"/>
            <a:ext cx="1063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Решение</a:t>
            </a:r>
            <a:endParaRPr lang="ru-RU" i="1" dirty="0"/>
          </a:p>
        </p:txBody>
      </p:sp>
      <p:sp>
        <p:nvSpPr>
          <p:cNvPr id="52" name="TextBox 51"/>
          <p:cNvSpPr txBox="1"/>
          <p:nvPr/>
        </p:nvSpPr>
        <p:spPr>
          <a:xfrm>
            <a:off x="3071802" y="2143116"/>
            <a:ext cx="5786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Разбиваем антенну на 3 тела простейшей формы: стержень и 2 кольца.</a:t>
            </a:r>
            <a:endParaRPr lang="ru-RU" sz="2000" i="1" dirty="0"/>
          </a:p>
        </p:txBody>
      </p:sp>
      <p:sp>
        <p:nvSpPr>
          <p:cNvPr id="53" name="TextBox 52"/>
          <p:cNvSpPr txBox="1"/>
          <p:nvPr/>
        </p:nvSpPr>
        <p:spPr>
          <a:xfrm>
            <a:off x="785786" y="3214686"/>
            <a:ext cx="28841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Моментов инерции антенны:</a:t>
            </a:r>
            <a:endParaRPr lang="ru-RU" sz="1600" i="1" dirty="0"/>
          </a:p>
        </p:txBody>
      </p:sp>
      <p:graphicFrame>
        <p:nvGraphicFramePr>
          <p:cNvPr id="53254" name="Object 6"/>
          <p:cNvGraphicFramePr>
            <a:graphicFrameLocks noChangeAspect="1"/>
          </p:cNvGraphicFramePr>
          <p:nvPr/>
        </p:nvGraphicFramePr>
        <p:xfrm>
          <a:off x="4357686" y="3000372"/>
          <a:ext cx="3089634" cy="479426"/>
        </p:xfrm>
        <a:graphic>
          <a:graphicData uri="http://schemas.openxmlformats.org/presentationml/2006/ole">
            <p:oleObj spid="_x0000_s247814" name="Формула" r:id="rId7" imgW="1473200" imgH="228600" progId="Equation.3">
              <p:embed/>
            </p:oleObj>
          </a:graphicData>
        </a:graphic>
      </p:graphicFrame>
      <p:sp>
        <p:nvSpPr>
          <p:cNvPr id="55" name="TextBox 54"/>
          <p:cNvSpPr txBox="1"/>
          <p:nvPr/>
        </p:nvSpPr>
        <p:spPr>
          <a:xfrm>
            <a:off x="785786" y="3714752"/>
            <a:ext cx="7332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Т.к. кольца одинаковые и симметрично расположены относительно оси </a:t>
            </a:r>
            <a:r>
              <a:rPr lang="en-US" sz="1600" i="1" dirty="0" smtClean="0"/>
              <a:t>z</a:t>
            </a:r>
            <a:r>
              <a:rPr lang="ru-RU" sz="1600" i="1" dirty="0" smtClean="0"/>
              <a:t>, то:</a:t>
            </a:r>
            <a:endParaRPr lang="ru-RU" sz="1600" i="1" dirty="0"/>
          </a:p>
        </p:txBody>
      </p:sp>
      <p:graphicFrame>
        <p:nvGraphicFramePr>
          <p:cNvPr id="53255" name="Object 7"/>
          <p:cNvGraphicFramePr>
            <a:graphicFrameLocks noChangeAspect="1"/>
          </p:cNvGraphicFramePr>
          <p:nvPr/>
        </p:nvGraphicFramePr>
        <p:xfrm>
          <a:off x="693738" y="4143375"/>
          <a:ext cx="2557462" cy="479425"/>
        </p:xfrm>
        <a:graphic>
          <a:graphicData uri="http://schemas.openxmlformats.org/presentationml/2006/ole">
            <p:oleObj spid="_x0000_s247815" name="Формула" r:id="rId8" imgW="1219200" imgH="228600" progId="Equation.3">
              <p:embed/>
            </p:oleObj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3428992" y="4143380"/>
            <a:ext cx="1062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поэтому:</a:t>
            </a:r>
            <a:endParaRPr lang="ru-RU" sz="1600" i="1" dirty="0"/>
          </a:p>
        </p:txBody>
      </p:sp>
      <p:graphicFrame>
        <p:nvGraphicFramePr>
          <p:cNvPr id="53257" name="Object 9"/>
          <p:cNvGraphicFramePr>
            <a:graphicFrameLocks noChangeAspect="1"/>
          </p:cNvGraphicFramePr>
          <p:nvPr/>
        </p:nvGraphicFramePr>
        <p:xfrm>
          <a:off x="4970463" y="4071938"/>
          <a:ext cx="2290762" cy="479425"/>
        </p:xfrm>
        <a:graphic>
          <a:graphicData uri="http://schemas.openxmlformats.org/presentationml/2006/ole">
            <p:oleObj spid="_x0000_s247816" name="Формула" r:id="rId9" imgW="1091726" imgH="228501" progId="Equation.3">
              <p:embed/>
            </p:oleObj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642910" y="4643446"/>
            <a:ext cx="2877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Моментов инерции стержня:</a:t>
            </a:r>
            <a:endParaRPr lang="ru-RU" sz="1600" i="1" dirty="0"/>
          </a:p>
        </p:txBody>
      </p:sp>
      <p:graphicFrame>
        <p:nvGraphicFramePr>
          <p:cNvPr id="53258" name="Object 10"/>
          <p:cNvGraphicFramePr>
            <a:graphicFrameLocks noChangeAspect="1"/>
          </p:cNvGraphicFramePr>
          <p:nvPr/>
        </p:nvGraphicFramePr>
        <p:xfrm>
          <a:off x="4071934" y="4572008"/>
          <a:ext cx="3150286" cy="571504"/>
        </p:xfrm>
        <a:graphic>
          <a:graphicData uri="http://schemas.openxmlformats.org/presentationml/2006/ole">
            <p:oleObj spid="_x0000_s247817" name="Формула" r:id="rId10" imgW="1472561" imgH="266584" progId="Equation.3">
              <p:embed/>
            </p:oleObj>
          </a:graphicData>
        </a:graphic>
      </p:graphicFrame>
      <p:sp>
        <p:nvSpPr>
          <p:cNvPr id="62" name="TextBox 61"/>
          <p:cNvSpPr txBox="1"/>
          <p:nvPr/>
        </p:nvSpPr>
        <p:spPr>
          <a:xfrm>
            <a:off x="142844" y="5143512"/>
            <a:ext cx="5529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Найдем момент инерции кольца, здесь  </a:t>
            </a:r>
            <a:r>
              <a:rPr lang="en-US" i="1" dirty="0" smtClean="0"/>
              <a:t>M=m</a:t>
            </a:r>
            <a:r>
              <a:rPr lang="en-US" i="1" baseline="-25000" dirty="0" smtClean="0"/>
              <a:t>2</a:t>
            </a:r>
            <a:r>
              <a:rPr lang="en-US" i="1" dirty="0" smtClean="0"/>
              <a:t>, d=l</a:t>
            </a:r>
            <a:r>
              <a:rPr lang="en-US" i="1" baseline="-25000" dirty="0" smtClean="0"/>
              <a:t>1</a:t>
            </a:r>
            <a:r>
              <a:rPr lang="en-US" i="1" dirty="0" smtClean="0"/>
              <a:t>+r</a:t>
            </a:r>
            <a:r>
              <a:rPr lang="ru-RU" i="1" dirty="0" smtClean="0"/>
              <a:t>:</a:t>
            </a:r>
            <a:endParaRPr lang="ru-RU" i="1" dirty="0"/>
          </a:p>
        </p:txBody>
      </p:sp>
      <p:graphicFrame>
        <p:nvGraphicFramePr>
          <p:cNvPr id="53259" name="Object 11"/>
          <p:cNvGraphicFramePr>
            <a:graphicFrameLocks noChangeAspect="1"/>
          </p:cNvGraphicFramePr>
          <p:nvPr/>
        </p:nvGraphicFramePr>
        <p:xfrm>
          <a:off x="30501" y="5572140"/>
          <a:ext cx="4550601" cy="1000132"/>
        </p:xfrm>
        <a:graphic>
          <a:graphicData uri="http://schemas.openxmlformats.org/presentationml/2006/ole">
            <p:oleObj spid="_x0000_s247818" name="Формула" r:id="rId11" imgW="2311400" imgH="508000" progId="Equation.3">
              <p:embed/>
            </p:oleObj>
          </a:graphicData>
        </a:graphic>
      </p:graphicFrame>
      <p:sp>
        <p:nvSpPr>
          <p:cNvPr id="65" name="TextBox 64"/>
          <p:cNvSpPr txBox="1"/>
          <p:nvPr/>
        </p:nvSpPr>
        <p:spPr>
          <a:xfrm>
            <a:off x="6143636" y="5286388"/>
            <a:ext cx="10743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>
                <a:solidFill>
                  <a:srgbClr val="C00000"/>
                </a:solidFill>
              </a:rPr>
              <a:t>Ответ:</a:t>
            </a:r>
            <a:endParaRPr lang="ru-RU" sz="2000" i="1" dirty="0">
              <a:solidFill>
                <a:srgbClr val="C00000"/>
              </a:solidFill>
            </a:endParaRPr>
          </a:p>
        </p:txBody>
      </p:sp>
      <p:graphicFrame>
        <p:nvGraphicFramePr>
          <p:cNvPr id="53260" name="Object 12"/>
          <p:cNvGraphicFramePr>
            <a:graphicFrameLocks noChangeAspect="1"/>
          </p:cNvGraphicFramePr>
          <p:nvPr/>
        </p:nvGraphicFramePr>
        <p:xfrm>
          <a:off x="5072066" y="5643578"/>
          <a:ext cx="3442707" cy="1071570"/>
        </p:xfrm>
        <a:graphic>
          <a:graphicData uri="http://schemas.openxmlformats.org/presentationml/2006/ole">
            <p:oleObj spid="_x0000_s247819" name="Формула" r:id="rId12" imgW="1714500" imgH="533400" progId="Equation.3">
              <p:embed/>
            </p:oleObj>
          </a:graphicData>
        </a:graphic>
      </p:graphicFrame>
      <p:sp>
        <p:nvSpPr>
          <p:cNvPr id="44" name="Номер слайда 43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21</a:t>
            </a:fld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5" grpId="0"/>
      <p:bldP spid="58" grpId="0"/>
      <p:bldP spid="60" grpId="0"/>
      <p:bldP spid="62" grpId="0"/>
      <p:bldP spid="6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www.kaper.pro/wp-content/uploads/2019/03/%D1%80%D0%B8%D1%81%D1%83%D0%BD%D0%BE%D0%BA-1-2-768x9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www.kaper.pro/wp-content/uploads/2019/03/%D1%80%D0%B8%D1%81%D1%83%D0%BD%D0%BE%D0%BA-1-2-768x9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s://alchetron.com/cdn/jean-le-rond-dalembert-7436cb16-77e7-4fed-b232-ca68eb45a60-resize-75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500174"/>
            <a:ext cx="3500430" cy="414917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857620" y="2000240"/>
            <a:ext cx="48387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Французский учёный-энциклопедист. Широко известен как философ, математик и механик. Член Парижской академии наук, Французской Академии, Петербургской и других академий.</a:t>
            </a:r>
          </a:p>
          <a:p>
            <a:r>
              <a:rPr lang="ru-RU" b="1" i="1" dirty="0" smtClean="0"/>
              <a:t>Родился: </a:t>
            </a:r>
            <a:r>
              <a:rPr lang="ru-RU" i="1" dirty="0" smtClean="0"/>
              <a:t>16 ноября 1717 г., </a:t>
            </a:r>
            <a:r>
              <a:rPr lang="ru-RU" i="1" dirty="0" smtClean="0">
                <a:hlinkClick r:id="rId3"/>
              </a:rPr>
              <a:t>Париж</a:t>
            </a:r>
            <a:endParaRPr lang="ru-RU" i="1" dirty="0" smtClean="0"/>
          </a:p>
          <a:p>
            <a:r>
              <a:rPr lang="ru-RU" b="1" i="1" dirty="0" smtClean="0"/>
              <a:t>Умер: </a:t>
            </a:r>
            <a:r>
              <a:rPr lang="ru-RU" i="1" dirty="0" smtClean="0"/>
              <a:t>29 октября 1783 г. (65 лет), </a:t>
            </a:r>
            <a:r>
              <a:rPr lang="ru-RU" i="1" dirty="0" smtClean="0">
                <a:hlinkClick r:id="rId3"/>
              </a:rPr>
              <a:t>Париж</a:t>
            </a:r>
            <a:endParaRPr lang="ru-RU" i="1" dirty="0" smtClean="0"/>
          </a:p>
          <a:p>
            <a:r>
              <a:rPr lang="ru-RU" b="1" i="1" dirty="0" smtClean="0"/>
              <a:t>Чем известен: </a:t>
            </a:r>
            <a:r>
              <a:rPr lang="ru-RU" i="1" dirty="0" smtClean="0"/>
              <a:t>один из авторов «Энциклопедии наук, искусств и ремёсел»</a:t>
            </a:r>
          </a:p>
          <a:p>
            <a:r>
              <a:rPr lang="ru-RU" b="1" i="1" dirty="0" smtClean="0"/>
              <a:t>Цитата: </a:t>
            </a:r>
            <a:r>
              <a:rPr lang="ru-RU" i="1" dirty="0" smtClean="0"/>
              <a:t>Одна лишь посредственность не имеет врагов.</a:t>
            </a:r>
            <a:endParaRPr lang="ru-RU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57620" y="1357298"/>
            <a:ext cx="502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Жан </a:t>
            </a:r>
            <a:r>
              <a:rPr lang="ru-RU" sz="3200" b="1" dirty="0" err="1" smtClean="0"/>
              <a:t>Лерон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Д’Аламбер</a:t>
            </a:r>
            <a:endParaRPr lang="ru-RU" sz="32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22</a:t>
            </a:fld>
            <a:endParaRPr lang="en-US" sz="2400" i="1" dirty="0">
              <a:solidFill>
                <a:srgbClr val="00B05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42976" y="0"/>
            <a:ext cx="5715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i="1" dirty="0" smtClean="0">
                <a:solidFill>
                  <a:srgbClr val="FF0000"/>
                </a:solidFill>
                <a:latin typeface="Times New Roman" pitchFamily="18" charset="0"/>
              </a:rPr>
              <a:t>Принцип Даламбера </a:t>
            </a:r>
          </a:p>
          <a:p>
            <a:pPr algn="ctr"/>
            <a:r>
              <a:rPr lang="ru-RU" altLang="ru-RU" sz="3600" i="1" dirty="0" smtClean="0">
                <a:solidFill>
                  <a:srgbClr val="FF0000"/>
                </a:solidFill>
                <a:latin typeface="Times New Roman" pitchFamily="18" charset="0"/>
              </a:rPr>
              <a:t>(метод кинетостатики)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1214422"/>
            <a:ext cx="8534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/>
              <a:t>Д’Аламбе́ра</a:t>
            </a:r>
            <a:r>
              <a:rPr lang="ru-RU" b="1" i="1" dirty="0" smtClean="0"/>
              <a:t> </a:t>
            </a:r>
            <a:r>
              <a:rPr lang="ru-RU" b="1" i="1" dirty="0" err="1" smtClean="0"/>
              <a:t>при́нцип</a:t>
            </a:r>
            <a:r>
              <a:rPr lang="ru-RU" i="1" dirty="0" smtClean="0"/>
              <a:t> (принцип кинетостатики) или (принцип Германа — Эйлера — </a:t>
            </a:r>
            <a:r>
              <a:rPr lang="ru-RU" i="1" dirty="0" err="1" smtClean="0"/>
              <a:t>Д’Аламбе́ра</a:t>
            </a:r>
            <a:r>
              <a:rPr lang="ru-RU" i="1" dirty="0" smtClean="0"/>
              <a:t>) — в механике: один из основных принципов </a:t>
            </a:r>
            <a:r>
              <a:rPr lang="ru-RU" i="1" dirty="0" smtClean="0">
                <a:hlinkClick r:id="rId2" tooltip="Динамика (физика)"/>
              </a:rPr>
              <a:t>динамики</a:t>
            </a:r>
            <a:r>
              <a:rPr lang="ru-RU" i="1" dirty="0" smtClean="0"/>
              <a:t>, согласно которому, если к заданным (активным) </a:t>
            </a:r>
            <a:r>
              <a:rPr lang="ru-RU" i="1" dirty="0" smtClean="0">
                <a:hlinkClick r:id="rId3" tooltip="Сила"/>
              </a:rPr>
              <a:t>силам</a:t>
            </a:r>
            <a:r>
              <a:rPr lang="ru-RU" i="1" dirty="0" smtClean="0"/>
              <a:t>, действующим на точки механической системы, и реакциям наложенных связей присоединить </a:t>
            </a:r>
            <a:r>
              <a:rPr lang="ru-RU" i="1" dirty="0" smtClean="0">
                <a:hlinkClick r:id="rId4" tooltip="Силы инерции"/>
              </a:rPr>
              <a:t>силы инерции</a:t>
            </a:r>
            <a:r>
              <a:rPr lang="ru-RU" i="1" dirty="0" smtClean="0"/>
              <a:t>, то получится уравновешенная система сил.</a:t>
            </a:r>
          </a:p>
          <a:p>
            <a:r>
              <a:rPr lang="ru-RU" i="1" dirty="0" smtClean="0"/>
              <a:t>Назван по имени французского учёного </a:t>
            </a:r>
            <a:r>
              <a:rPr lang="ru-RU" i="1" dirty="0" smtClean="0">
                <a:hlinkClick r:id="rId5" tooltip="Д’Аламбер, Жан Лерон"/>
              </a:rPr>
              <a:t>Жана </a:t>
            </a:r>
            <a:r>
              <a:rPr lang="ru-RU" i="1" dirty="0" err="1" smtClean="0">
                <a:hlinkClick r:id="rId5" tooltip="Д’Аламбер, Жан Лерон"/>
              </a:rPr>
              <a:t>Д’Аламбера</a:t>
            </a:r>
            <a:r>
              <a:rPr lang="ru-RU" i="1" dirty="0" smtClean="0"/>
              <a:t>, который впервые сформулировал рассматриваемый принцип в сочинении «Динамика» (</a:t>
            </a:r>
            <a:r>
              <a:rPr lang="ru-RU" i="1" dirty="0" smtClean="0">
                <a:hlinkClick r:id="rId6" tooltip="1743"/>
              </a:rPr>
              <a:t>1743</a:t>
            </a:r>
            <a:r>
              <a:rPr lang="ru-RU" i="1" dirty="0" smtClean="0"/>
              <a:t>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4786322"/>
            <a:ext cx="8077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Принцип </a:t>
            </a:r>
            <a:r>
              <a:rPr lang="ru-RU" i="1" dirty="0" err="1" smtClean="0"/>
              <a:t>Д’Аламбера</a:t>
            </a:r>
            <a:r>
              <a:rPr lang="ru-RU" i="1" dirty="0" smtClean="0"/>
              <a:t> позволяет применить к решению задач динамики более простые методы статики, поэтому им широко пользуются в инженерной практике; на данном принципе основан т. н. метод </a:t>
            </a:r>
            <a:r>
              <a:rPr lang="ru-RU" i="1" dirty="0" smtClean="0">
                <a:hlinkClick r:id="rId7" tooltip="Кинетостатика"/>
              </a:rPr>
              <a:t>кинетостатики</a:t>
            </a:r>
            <a:r>
              <a:rPr lang="ru-RU" i="1" dirty="0" smtClean="0"/>
              <a:t>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7158" y="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3200" b="1" i="1" dirty="0" smtClean="0">
                <a:solidFill>
                  <a:srgbClr val="FF0000"/>
                </a:solidFill>
                <a:latin typeface="Times New Roman" pitchFamily="18" charset="0"/>
              </a:rPr>
              <a:t>Принцип Даламбера </a:t>
            </a:r>
            <a:r>
              <a:rPr lang="ru-RU" altLang="ru-RU" sz="3200" i="1" dirty="0" smtClean="0">
                <a:solidFill>
                  <a:srgbClr val="FF0000"/>
                </a:solidFill>
                <a:latin typeface="Times New Roman" pitchFamily="18" charset="0"/>
              </a:rPr>
              <a:t>(метод кинетостатики)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57158" y="571480"/>
            <a:ext cx="8133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Разновидностью принципа </a:t>
            </a:r>
            <a:r>
              <a:rPr lang="ru-RU" i="1" dirty="0" err="1" smtClean="0"/>
              <a:t>Д’Аламбера</a:t>
            </a:r>
            <a:r>
              <a:rPr lang="ru-RU" i="1" dirty="0" smtClean="0"/>
              <a:t> (причём найденной несколько раньше) </a:t>
            </a:r>
          </a:p>
          <a:p>
            <a:r>
              <a:rPr lang="ru-RU" i="1" dirty="0" smtClean="0"/>
              <a:t>является </a:t>
            </a:r>
            <a:r>
              <a:rPr lang="ru-RU" i="1" dirty="0" smtClean="0">
                <a:hlinkClick r:id="rId8" tooltip="Принцип Германа — Эйлера"/>
              </a:rPr>
              <a:t>принцип Германа — Эйлера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3286124"/>
            <a:ext cx="8534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Принцип Даламбера (определение): </a:t>
            </a:r>
            <a:r>
              <a:rPr lang="ru-RU" sz="2400" b="1" i="1" dirty="0" smtClean="0">
                <a:solidFill>
                  <a:srgbClr val="FF0000"/>
                </a:solidFill>
              </a:rPr>
              <a:t>если к действующей на тело активной силе и реакции связи приложить дополнительную силу инерции, то система сил будет уравновешенной.</a:t>
            </a: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5715016"/>
            <a:ext cx="8077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Особенно удобно им пользоваться для определения реакций связей в случаях, когда закон происходящего движения известен или найден из решения соответствующих уравнений.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23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19200" y="457200"/>
            <a:ext cx="64059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§ 1. Сила инерции материальной точки</a:t>
            </a:r>
            <a:endParaRPr lang="ru-RU" sz="2800" dirty="0"/>
          </a:p>
        </p:txBody>
      </p:sp>
      <p:sp>
        <p:nvSpPr>
          <p:cNvPr id="8" name="Овал 7"/>
          <p:cNvSpPr/>
          <p:nvPr/>
        </p:nvSpPr>
        <p:spPr>
          <a:xfrm>
            <a:off x="457200" y="2438400"/>
            <a:ext cx="990600" cy="1219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 flipH="1" flipV="1">
            <a:off x="838200" y="2743200"/>
            <a:ext cx="381000" cy="2286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5400000" flipH="1" flipV="1">
            <a:off x="1028700" y="2247900"/>
            <a:ext cx="533400" cy="3048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 flipH="1" flipV="1">
            <a:off x="1600200" y="1447800"/>
            <a:ext cx="381000" cy="2286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1295400" y="1828800"/>
            <a:ext cx="457200" cy="3048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1600200" y="16764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457200" y="2743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1</a:t>
            </a:r>
            <a:endParaRPr lang="ru-RU" i="1" dirty="0"/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3733800" y="4419600"/>
          <a:ext cx="1258888" cy="411065"/>
        </p:xfrm>
        <a:graphic>
          <a:graphicData uri="http://schemas.openxmlformats.org/presentationml/2006/ole">
            <p:oleObj spid="_x0000_s248834" name="Формула" r:id="rId3" imgW="622030" imgH="203112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600200" y="1905000"/>
          <a:ext cx="258762" cy="298234"/>
        </p:xfrm>
        <a:graphic>
          <a:graphicData uri="http://schemas.openxmlformats.org/presentationml/2006/ole">
            <p:oleObj spid="_x0000_s248835" name="Формула" r:id="rId4" imgW="164957" imgH="190335" progId="Equation.3">
              <p:embed/>
            </p:oleObj>
          </a:graphicData>
        </a:graphic>
      </p:graphicFrame>
      <p:graphicFrame>
        <p:nvGraphicFramePr>
          <p:cNvPr id="23" name="Object 2"/>
          <p:cNvGraphicFramePr>
            <a:graphicFrameLocks noChangeAspect="1"/>
          </p:cNvGraphicFramePr>
          <p:nvPr/>
        </p:nvGraphicFramePr>
        <p:xfrm>
          <a:off x="1265239" y="1515770"/>
          <a:ext cx="258762" cy="209843"/>
        </p:xfrm>
        <a:graphic>
          <a:graphicData uri="http://schemas.openxmlformats.org/presentationml/2006/ole">
            <p:oleObj spid="_x0000_s248836" name="Формула" r:id="rId5" imgW="203024" imgH="164957" progId="Equation.3">
              <p:embed/>
            </p:oleObj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2514600" y="1143000"/>
            <a:ext cx="4928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Пусть тело 1 действует на точку М с силой </a:t>
            </a:r>
            <a:endParaRPr lang="ru-RU" i="1" dirty="0"/>
          </a:p>
        </p:txBody>
      </p:sp>
      <p:graphicFrame>
        <p:nvGraphicFramePr>
          <p:cNvPr id="25" name="Object 2"/>
          <p:cNvGraphicFramePr>
            <a:graphicFrameLocks noChangeAspect="1"/>
          </p:cNvGraphicFramePr>
          <p:nvPr/>
        </p:nvGraphicFramePr>
        <p:xfrm>
          <a:off x="7162800" y="1143000"/>
          <a:ext cx="258763" cy="298450"/>
        </p:xfrm>
        <a:graphic>
          <a:graphicData uri="http://schemas.openxmlformats.org/presentationml/2006/ole">
            <p:oleObj spid="_x0000_s248837" name="Формула" r:id="rId6" imgW="164957" imgH="190335" progId="Equation.3">
              <p:embed/>
            </p:oleObj>
          </a:graphicData>
        </a:graphic>
      </p:graphicFrame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2362200" y="1676400"/>
            <a:ext cx="55710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i="1" dirty="0" smtClean="0"/>
              <a:t>Согласно второму закону </a:t>
            </a:r>
            <a:r>
              <a:rPr lang="ru-RU" i="1" dirty="0"/>
              <a:t>Ньютона для точки</a:t>
            </a:r>
            <a:r>
              <a:rPr lang="ru-RU" i="1" dirty="0" smtClean="0"/>
              <a:t>:</a:t>
            </a:r>
            <a:endParaRPr lang="ru-RU" i="1" dirty="0"/>
          </a:p>
        </p:txBody>
      </p:sp>
      <p:graphicFrame>
        <p:nvGraphicFramePr>
          <p:cNvPr id="27" name="Object 2"/>
          <p:cNvGraphicFramePr>
            <a:graphicFrameLocks noChangeAspect="1"/>
          </p:cNvGraphicFramePr>
          <p:nvPr/>
        </p:nvGraphicFramePr>
        <p:xfrm>
          <a:off x="4114800" y="2133600"/>
          <a:ext cx="1182687" cy="461963"/>
        </p:xfrm>
        <a:graphic>
          <a:graphicData uri="http://schemas.openxmlformats.org/presentationml/2006/ole">
            <p:oleObj spid="_x0000_s248838" name="Формула" r:id="rId7" imgW="520474" imgH="203112" progId="Equation.3">
              <p:embed/>
            </p:oleObj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209800" y="2743200"/>
            <a:ext cx="57848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По принципу равенства действия и противодействия </a:t>
            </a:r>
          </a:p>
          <a:p>
            <a:r>
              <a:rPr lang="ru-RU" i="1" dirty="0" smtClean="0"/>
              <a:t>(3-ий закон Ньютона) точка М будет действовать на </a:t>
            </a:r>
          </a:p>
          <a:p>
            <a:r>
              <a:rPr lang="ru-RU" i="1" dirty="0" smtClean="0"/>
              <a:t>тело с силой </a:t>
            </a:r>
            <a:endParaRPr lang="ru-RU" i="1" dirty="0"/>
          </a:p>
        </p:txBody>
      </p:sp>
      <p:graphicFrame>
        <p:nvGraphicFramePr>
          <p:cNvPr id="2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82683110"/>
              </p:ext>
            </p:extLst>
          </p:nvPr>
        </p:nvGraphicFramePr>
        <p:xfrm>
          <a:off x="3657600" y="3298825"/>
          <a:ext cx="558800" cy="358775"/>
        </p:xfrm>
        <a:graphic>
          <a:graphicData uri="http://schemas.openxmlformats.org/presentationml/2006/ole">
            <p:oleObj spid="_x0000_s248839" name="Формула" r:id="rId8" imgW="355446" imgH="228501" progId="Equation.3">
              <p:embed/>
            </p:oleObj>
          </a:graphicData>
        </a:graphic>
      </p:graphicFrame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1752600" y="3733800"/>
            <a:ext cx="23423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 dirty="0" smtClean="0"/>
              <a:t>Обозначим эту силу: </a:t>
            </a:r>
            <a:endParaRPr lang="ru-RU" i="1" dirty="0"/>
          </a:p>
        </p:txBody>
      </p:sp>
      <p:graphicFrame>
        <p:nvGraphicFramePr>
          <p:cNvPr id="3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43315330"/>
              </p:ext>
            </p:extLst>
          </p:nvPr>
        </p:nvGraphicFramePr>
        <p:xfrm>
          <a:off x="4343400" y="3581400"/>
          <a:ext cx="1532106" cy="533400"/>
        </p:xfrm>
        <a:graphic>
          <a:graphicData uri="http://schemas.openxmlformats.org/presentationml/2006/ole">
            <p:oleObj spid="_x0000_s248840" name="Формула" r:id="rId9" imgW="545863" imgH="190417" progId="Equation.3">
              <p:embed/>
            </p:oleObj>
          </a:graphicData>
        </a:graphic>
      </p:graphicFrame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228600" y="4191000"/>
            <a:ext cx="858863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Силой </a:t>
            </a:r>
            <a:r>
              <a:rPr lang="ru-RU" i="1" dirty="0">
                <a:solidFill>
                  <a:srgbClr val="FF0000"/>
                </a:solidFill>
              </a:rPr>
              <a:t>инерции </a:t>
            </a:r>
            <a:r>
              <a:rPr lang="ru-RU" i="1" dirty="0" smtClean="0">
                <a:solidFill>
                  <a:srgbClr val="FF0000"/>
                </a:solidFill>
              </a:rPr>
              <a:t>материальной точки (</a:t>
            </a:r>
            <a:r>
              <a:rPr lang="ru-RU" i="1" dirty="0" err="1" smtClean="0">
                <a:solidFill>
                  <a:srgbClr val="FF0000"/>
                </a:solidFill>
              </a:rPr>
              <a:t>Даламберовой</a:t>
            </a:r>
            <a:r>
              <a:rPr lang="ru-RU" i="1" dirty="0" smtClean="0">
                <a:solidFill>
                  <a:srgbClr val="FF0000"/>
                </a:solidFill>
              </a:rPr>
              <a:t> силой инерции) </a:t>
            </a:r>
          </a:p>
          <a:p>
            <a:r>
              <a:rPr lang="ru-RU" i="1" dirty="0" smtClean="0">
                <a:solidFill>
                  <a:srgbClr val="FF0000"/>
                </a:solidFill>
              </a:rPr>
              <a:t>называется векторная величина                          ,   равная по модулю произведению</a:t>
            </a:r>
          </a:p>
          <a:p>
            <a:r>
              <a:rPr lang="ru-RU" i="1" dirty="0" smtClean="0">
                <a:solidFill>
                  <a:srgbClr val="FF0000"/>
                </a:solidFill>
              </a:rPr>
              <a:t> массы точки на ее ускорение и направленная в сторону, противоположную</a:t>
            </a:r>
          </a:p>
          <a:p>
            <a:r>
              <a:rPr lang="ru-RU" i="1" dirty="0" smtClean="0">
                <a:solidFill>
                  <a:srgbClr val="FF0000"/>
                </a:solidFill>
              </a:rPr>
              <a:t>ускорению этой точки.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8596" y="5429264"/>
            <a:ext cx="8401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Сила инерции </a:t>
            </a:r>
            <a:r>
              <a:rPr lang="ru-RU" sz="2400" i="1" dirty="0" smtClean="0"/>
              <a:t>Ф </a:t>
            </a:r>
            <a:r>
              <a:rPr lang="ru-RU" sz="2400" b="1" i="1" dirty="0" smtClean="0"/>
              <a:t>материальной точки М</a:t>
            </a:r>
            <a:r>
              <a:rPr lang="ru-RU" sz="2400" i="1" dirty="0" smtClean="0"/>
              <a:t> приложена </a:t>
            </a:r>
            <a:r>
              <a:rPr lang="ru-RU" sz="2400" b="1" i="1" dirty="0" smtClean="0">
                <a:solidFill>
                  <a:srgbClr val="FF0000"/>
                </a:solidFill>
              </a:rPr>
              <a:t>как</a:t>
            </a:r>
            <a:r>
              <a:rPr lang="ru-RU" sz="2400" i="1" dirty="0" smtClean="0"/>
              <a:t> </a:t>
            </a:r>
            <a:r>
              <a:rPr lang="ru-RU" sz="2400" b="1" i="1" dirty="0" smtClean="0">
                <a:solidFill>
                  <a:srgbClr val="7030A0"/>
                </a:solidFill>
              </a:rPr>
              <a:t>реальная сила </a:t>
            </a:r>
            <a:r>
              <a:rPr lang="ru-RU" sz="2400" i="1" dirty="0" smtClean="0"/>
              <a:t>к </a:t>
            </a:r>
            <a:r>
              <a:rPr lang="ru-RU" sz="2400" b="1" i="1" dirty="0" smtClean="0"/>
              <a:t>телу 1, которое сообщает ей </a:t>
            </a:r>
            <a:r>
              <a:rPr lang="ru-RU" sz="2400" i="1" dirty="0" smtClean="0">
                <a:solidFill>
                  <a:srgbClr val="FF0000"/>
                </a:solidFill>
              </a:rPr>
              <a:t>ускорение.</a:t>
            </a:r>
            <a:endParaRPr lang="ru-RU" sz="2400" i="1" dirty="0">
              <a:solidFill>
                <a:srgbClr val="FF0000"/>
              </a:solidFill>
            </a:endParaRPr>
          </a:p>
        </p:txBody>
      </p:sp>
      <p:graphicFrame>
        <p:nvGraphicFramePr>
          <p:cNvPr id="36" name="Object 2"/>
          <p:cNvGraphicFramePr>
            <a:graphicFrameLocks noChangeAspect="1"/>
          </p:cNvGraphicFramePr>
          <p:nvPr/>
        </p:nvGraphicFramePr>
        <p:xfrm>
          <a:off x="901700" y="2895600"/>
          <a:ext cx="438150" cy="298450"/>
        </p:xfrm>
        <a:graphic>
          <a:graphicData uri="http://schemas.openxmlformats.org/presentationml/2006/ole">
            <p:oleObj spid="_x0000_s248841" name="Формула" r:id="rId10" imgW="279400" imgH="190500" progId="Equation.3">
              <p:embed/>
            </p:oleObj>
          </a:graphicData>
        </a:graphic>
      </p:graphicFrame>
      <p:graphicFrame>
        <p:nvGraphicFramePr>
          <p:cNvPr id="37" name="Object 2"/>
          <p:cNvGraphicFramePr>
            <a:graphicFrameLocks noChangeAspect="1"/>
          </p:cNvGraphicFramePr>
          <p:nvPr/>
        </p:nvGraphicFramePr>
        <p:xfrm>
          <a:off x="1428750" y="1219200"/>
          <a:ext cx="298450" cy="298450"/>
        </p:xfrm>
        <a:graphic>
          <a:graphicData uri="http://schemas.openxmlformats.org/presentationml/2006/ole">
            <p:oleObj spid="_x0000_s248842" name="Формула" r:id="rId11" imgW="190417" imgH="190417" progId="Equation.3">
              <p:embed/>
            </p:oleObj>
          </a:graphicData>
        </a:graphic>
      </p:graphicFrame>
      <p:sp>
        <p:nvSpPr>
          <p:cNvPr id="34" name="Номер слайда 33"/>
          <p:cNvSpPr>
            <a:spLocks noGrp="1"/>
          </p:cNvSpPr>
          <p:nvPr>
            <p:ph type="sldNum" sz="quarter" idx="12"/>
          </p:nvPr>
        </p:nvSpPr>
        <p:spPr>
          <a:xfrm>
            <a:off x="8501090" y="6286520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24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8" grpId="0"/>
      <p:bldP spid="30" grpId="0"/>
      <p:bldP spid="32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57200" y="2438400"/>
            <a:ext cx="990600" cy="1219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 стрелкой 2"/>
          <p:cNvCxnSpPr/>
          <p:nvPr/>
        </p:nvCxnSpPr>
        <p:spPr>
          <a:xfrm rot="5400000" flipH="1" flipV="1">
            <a:off x="838200" y="2743200"/>
            <a:ext cx="381000" cy="2286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 rot="5400000" flipH="1" flipV="1">
            <a:off x="1028700" y="2247900"/>
            <a:ext cx="533400" cy="3048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rot="5400000" flipH="1" flipV="1">
            <a:off x="1600200" y="1447800"/>
            <a:ext cx="381000" cy="2286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5400000">
            <a:off x="1295400" y="1828800"/>
            <a:ext cx="457200" cy="3048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1600200" y="16764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57200" y="2743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1</a:t>
            </a:r>
            <a:endParaRPr lang="ru-RU" i="1" dirty="0"/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1066800" y="1905000"/>
          <a:ext cx="258763" cy="358775"/>
        </p:xfrm>
        <a:graphic>
          <a:graphicData uri="http://schemas.openxmlformats.org/presentationml/2006/ole">
            <p:oleObj spid="_x0000_s249858" name="Формула" r:id="rId3" imgW="165028" imgH="228501" progId="Equation.3">
              <p:embed/>
            </p:oleObj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/>
        </p:nvGraphicFramePr>
        <p:xfrm>
          <a:off x="1295400" y="1676400"/>
          <a:ext cx="258762" cy="209843"/>
        </p:xfrm>
        <a:graphic>
          <a:graphicData uri="http://schemas.openxmlformats.org/presentationml/2006/ole">
            <p:oleObj spid="_x0000_s249859" name="Формула" r:id="rId4" imgW="203024" imgH="164957" progId="Equation.3">
              <p:embed/>
            </p:oleObj>
          </a:graphicData>
        </a:graphic>
      </p:graphicFrame>
      <p:sp>
        <p:nvSpPr>
          <p:cNvPr id="11" name="Овал 10"/>
          <p:cNvSpPr/>
          <p:nvPr/>
        </p:nvSpPr>
        <p:spPr>
          <a:xfrm>
            <a:off x="2133600" y="2438400"/>
            <a:ext cx="990600" cy="1219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901700" y="2867025"/>
          <a:ext cx="438150" cy="357188"/>
        </p:xfrm>
        <a:graphic>
          <a:graphicData uri="http://schemas.openxmlformats.org/presentationml/2006/ole">
            <p:oleObj spid="_x0000_s249860" name="Формула" r:id="rId5" imgW="279400" imgH="228600" progId="Equation.3">
              <p:embed/>
            </p:oleObj>
          </a:graphicData>
        </a:graphic>
      </p:graphicFrame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1371600" y="533400"/>
          <a:ext cx="298450" cy="298450"/>
        </p:xfrm>
        <a:graphic>
          <a:graphicData uri="http://schemas.openxmlformats.org/presentationml/2006/ole">
            <p:oleObj spid="_x0000_s249861" name="Формула" r:id="rId6" imgW="190417" imgH="190417" progId="Equation.3">
              <p:embed/>
            </p:oleObj>
          </a:graphicData>
        </a:graphic>
      </p:graphicFrame>
      <p:cxnSp>
        <p:nvCxnSpPr>
          <p:cNvPr id="14" name="Прямая со стрелкой 13"/>
          <p:cNvCxnSpPr/>
          <p:nvPr/>
        </p:nvCxnSpPr>
        <p:spPr>
          <a:xfrm rot="16200000" flipV="1">
            <a:off x="2171700" y="2628900"/>
            <a:ext cx="457200" cy="381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6200000" flipH="1">
            <a:off x="1582189" y="2061865"/>
            <a:ext cx="1295400" cy="9906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6200000" flipV="1">
            <a:off x="1219200" y="1371600"/>
            <a:ext cx="533400" cy="3810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 flipH="1" flipV="1">
            <a:off x="1219200" y="990600"/>
            <a:ext cx="381000" cy="2286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6200000" flipV="1">
            <a:off x="1447800" y="990600"/>
            <a:ext cx="533400" cy="3810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7" idx="4"/>
          </p:cNvCxnSpPr>
          <p:nvPr/>
        </p:nvCxnSpPr>
        <p:spPr>
          <a:xfrm rot="5400000" flipH="1">
            <a:off x="1181100" y="1333500"/>
            <a:ext cx="838200" cy="1524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7" idx="4"/>
          </p:cNvCxnSpPr>
          <p:nvPr/>
        </p:nvCxnSpPr>
        <p:spPr>
          <a:xfrm rot="16200000" flipH="1">
            <a:off x="1600200" y="1905000"/>
            <a:ext cx="533400" cy="381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Object 6"/>
          <p:cNvGraphicFramePr>
            <a:graphicFrameLocks noChangeAspect="1"/>
          </p:cNvGraphicFramePr>
          <p:nvPr/>
        </p:nvGraphicFramePr>
        <p:xfrm>
          <a:off x="2581275" y="2743200"/>
          <a:ext cx="458788" cy="357188"/>
        </p:xfrm>
        <a:graphic>
          <a:graphicData uri="http://schemas.openxmlformats.org/presentationml/2006/ole">
            <p:oleObj spid="_x0000_s249862" name="Формула" r:id="rId7" imgW="291973" imgH="228501" progId="Equation.3">
              <p:embed/>
            </p:oleObj>
          </a:graphicData>
        </a:graphic>
      </p:graphicFrame>
      <p:graphicFrame>
        <p:nvGraphicFramePr>
          <p:cNvPr id="32" name="Object 7"/>
          <p:cNvGraphicFramePr>
            <a:graphicFrameLocks noChangeAspect="1"/>
          </p:cNvGraphicFramePr>
          <p:nvPr/>
        </p:nvGraphicFramePr>
        <p:xfrm>
          <a:off x="1917700" y="1752600"/>
          <a:ext cx="279400" cy="357188"/>
        </p:xfrm>
        <a:graphic>
          <a:graphicData uri="http://schemas.openxmlformats.org/presentationml/2006/ole">
            <p:oleObj spid="_x0000_s249863" name="Формула" r:id="rId8" imgW="177646" imgH="228402" progId="Equation.3">
              <p:embed/>
            </p:oleObj>
          </a:graphicData>
        </a:graphic>
      </p:graphicFrame>
      <p:cxnSp>
        <p:nvCxnSpPr>
          <p:cNvPr id="33" name="Прямая со стрелкой 32"/>
          <p:cNvCxnSpPr/>
          <p:nvPr/>
        </p:nvCxnSpPr>
        <p:spPr>
          <a:xfrm rot="5400000" flipH="1" flipV="1">
            <a:off x="1752600" y="2362200"/>
            <a:ext cx="381000" cy="2286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rot="16200000" flipV="1">
            <a:off x="1295400" y="2209800"/>
            <a:ext cx="533400" cy="3810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7" idx="4"/>
          </p:cNvCxnSpPr>
          <p:nvPr/>
        </p:nvCxnSpPr>
        <p:spPr>
          <a:xfrm rot="16200000" flipH="1">
            <a:off x="1295400" y="2209800"/>
            <a:ext cx="914400" cy="1524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Object 8"/>
          <p:cNvGraphicFramePr>
            <a:graphicFrameLocks noChangeAspect="1"/>
          </p:cNvGraphicFramePr>
          <p:nvPr/>
        </p:nvGraphicFramePr>
        <p:xfrm>
          <a:off x="1524000" y="2743200"/>
          <a:ext cx="577850" cy="374650"/>
        </p:xfrm>
        <a:graphic>
          <a:graphicData uri="http://schemas.openxmlformats.org/presentationml/2006/ole">
            <p:oleObj spid="_x0000_s249864" name="Формула" r:id="rId9" imgW="253780" imgH="164957" progId="Equation.3">
              <p:embed/>
            </p:oleObj>
          </a:graphicData>
        </a:graphic>
      </p:graphicFrame>
      <p:graphicFrame>
        <p:nvGraphicFramePr>
          <p:cNvPr id="4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74242728"/>
              </p:ext>
            </p:extLst>
          </p:nvPr>
        </p:nvGraphicFramePr>
        <p:xfrm>
          <a:off x="5616575" y="1014412"/>
          <a:ext cx="1492250" cy="357188"/>
        </p:xfrm>
        <a:graphic>
          <a:graphicData uri="http://schemas.openxmlformats.org/presentationml/2006/ole">
            <p:oleObj spid="_x0000_s249865" name="Формула" r:id="rId10" imgW="952087" imgH="228501" progId="Equation.3">
              <p:embed/>
            </p:oleObj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828800" y="228600"/>
            <a:ext cx="5282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Пусть теперь на точку М действуют тела 1 и 2.</a:t>
            </a:r>
            <a:endParaRPr lang="ru-RU" i="1" dirty="0"/>
          </a:p>
        </p:txBody>
      </p:sp>
      <p:sp>
        <p:nvSpPr>
          <p:cNvPr id="42" name="TextBox 41"/>
          <p:cNvSpPr txBox="1"/>
          <p:nvPr/>
        </p:nvSpPr>
        <p:spPr>
          <a:xfrm>
            <a:off x="3733800" y="1007917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Следовательно</a:t>
            </a:r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3429000" y="1499137"/>
            <a:ext cx="53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Сила инерции материальной точки является </a:t>
            </a:r>
            <a:r>
              <a:rPr lang="en-US" i="1" dirty="0"/>
              <a:t> </a:t>
            </a:r>
            <a:r>
              <a:rPr lang="ru-RU" i="1" dirty="0" smtClean="0"/>
              <a:t>векторной суммой двух реальных сил, с которыми наша точка действует на тела 1 и 2.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657600" y="2590800"/>
            <a:ext cx="502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Очевидно, что операция сложения двух сил, приложенных к разным телам 1 и 2 может иметь только геометрический смысл.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304800" y="37338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Итак, </a:t>
            </a:r>
            <a:r>
              <a:rPr lang="ru-RU" b="1" i="1" dirty="0" smtClean="0">
                <a:solidFill>
                  <a:srgbClr val="C00000"/>
                </a:solidFill>
              </a:rPr>
              <a:t>сила инерции </a:t>
            </a:r>
            <a:r>
              <a:rPr lang="ru-RU" i="1" dirty="0" smtClean="0">
                <a:solidFill>
                  <a:srgbClr val="FF0000"/>
                </a:solidFill>
              </a:rPr>
              <a:t>материальной точки  при приложении её к рассматриваемой точке М </a:t>
            </a:r>
            <a:r>
              <a:rPr lang="ru-RU" b="1" i="1" dirty="0" smtClean="0">
                <a:solidFill>
                  <a:srgbClr val="C00000"/>
                </a:solidFill>
              </a:rPr>
              <a:t>фиктивна</a:t>
            </a:r>
            <a:r>
              <a:rPr lang="ru-RU" i="1" dirty="0" smtClean="0">
                <a:solidFill>
                  <a:srgbClr val="FF0000"/>
                </a:solidFill>
              </a:rPr>
              <a:t>, она равна  </a:t>
            </a:r>
            <a:r>
              <a:rPr lang="ru-RU" b="1" i="1" dirty="0" smtClean="0">
                <a:solidFill>
                  <a:srgbClr val="7030A0"/>
                </a:solidFill>
              </a:rPr>
              <a:t>векторной сумме нескольких реальных сил</a:t>
            </a:r>
            <a:r>
              <a:rPr lang="ru-RU" i="1" dirty="0" smtClean="0">
                <a:solidFill>
                  <a:srgbClr val="FF0000"/>
                </a:solidFill>
              </a:rPr>
              <a:t>, приложенных к телам, действующим на эту точку и </a:t>
            </a:r>
            <a:r>
              <a:rPr lang="ru-RU" b="1" i="1" dirty="0" smtClean="0">
                <a:solidFill>
                  <a:srgbClr val="7030A0"/>
                </a:solidFill>
              </a:rPr>
              <a:t>вызывающих </a:t>
            </a:r>
            <a:r>
              <a:rPr lang="ru-RU" i="1" dirty="0" smtClean="0">
                <a:solidFill>
                  <a:srgbClr val="FF0000"/>
                </a:solidFill>
              </a:rPr>
              <a:t>или </a:t>
            </a:r>
            <a:r>
              <a:rPr lang="ru-RU" b="1" i="1" dirty="0" smtClean="0">
                <a:solidFill>
                  <a:srgbClr val="7030A0"/>
                </a:solidFill>
              </a:rPr>
              <a:t>изменяющих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ускорение</a:t>
            </a:r>
            <a:r>
              <a:rPr lang="ru-RU" i="1" dirty="0" smtClean="0">
                <a:solidFill>
                  <a:srgbClr val="FF0000"/>
                </a:solidFill>
              </a:rPr>
              <a:t> рассматриваемой точки.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3400" y="4876800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В таком смысле термин «сила инерции»  был впервые введен Иоганном Кеплером как «присущая всякому телу сила сопротивления всему, что стремится изменить состояние его движения».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04800" y="5715000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Так же понимал силу инерции и Исаак Ньютон  как определяющую противодействие ускоряемого тела, приложенное к ускоряющему.  </a:t>
            </a:r>
            <a:endParaRPr lang="ru-RU" dirty="0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443224382"/>
              </p:ext>
            </p:extLst>
          </p:nvPr>
        </p:nvGraphicFramePr>
        <p:xfrm>
          <a:off x="2524919" y="3140132"/>
          <a:ext cx="207962" cy="269875"/>
        </p:xfrm>
        <a:graphic>
          <a:graphicData uri="http://schemas.openxmlformats.org/presentationml/2006/ole">
            <p:oleObj spid="_x0000_s249866" name="Формула" r:id="rId11" imgW="126780" imgH="164814" progId="Equation.3">
              <p:embed/>
            </p:oleObj>
          </a:graphicData>
        </a:graphic>
      </p:graphicFrame>
      <p:sp>
        <p:nvSpPr>
          <p:cNvPr id="45" name="Номер слайда 44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25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36" grpId="0"/>
      <p:bldP spid="37" grpId="0"/>
      <p:bldP spid="3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Users\Samsung\Desktop\Пустые папки для сетей\Однокл\кепл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2286000" cy="304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071802" y="500042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i="1" dirty="0" smtClean="0">
                <a:solidFill>
                  <a:srgbClr val="FF0000"/>
                </a:solidFill>
              </a:rPr>
              <a:t>Иоганн Кеплер </a:t>
            </a:r>
            <a:r>
              <a:rPr lang="ru-RU" sz="1600" i="1" dirty="0" smtClean="0"/>
              <a:t>Немецкий математик, астроном, механик, оптик, первооткрыватель законов движения планет Солнечной системы.</a:t>
            </a:r>
          </a:p>
          <a:p>
            <a:r>
              <a:rPr lang="ru-RU" sz="1600" b="1" i="1" dirty="0" smtClean="0"/>
              <a:t>Родился: </a:t>
            </a:r>
            <a:r>
              <a:rPr lang="ru-RU" sz="1600" i="1" dirty="0" smtClean="0"/>
              <a:t>27 декабря 1571 г., </a:t>
            </a:r>
            <a:r>
              <a:rPr lang="ru-RU" sz="1600" i="1" dirty="0" err="1" smtClean="0">
                <a:hlinkClick r:id="rId3"/>
              </a:rPr>
              <a:t>Вайль-дер-Штадт</a:t>
            </a:r>
            <a:r>
              <a:rPr lang="ru-RU" sz="1600" i="1" dirty="0" smtClean="0"/>
              <a:t>, Священная Римская империя</a:t>
            </a:r>
          </a:p>
          <a:p>
            <a:r>
              <a:rPr lang="ru-RU" sz="1600" b="1" i="1" dirty="0" smtClean="0"/>
              <a:t>Умер: </a:t>
            </a:r>
            <a:r>
              <a:rPr lang="ru-RU" sz="1600" i="1" dirty="0" smtClean="0"/>
              <a:t>15 ноября 1630 г. (58 лет), </a:t>
            </a:r>
            <a:r>
              <a:rPr lang="ru-RU" sz="1600" i="1" dirty="0" err="1" smtClean="0">
                <a:hlinkClick r:id="rId4"/>
              </a:rPr>
              <a:t>Регенсбург</a:t>
            </a:r>
            <a:r>
              <a:rPr lang="ru-RU" sz="1600" i="1" dirty="0" smtClean="0"/>
              <a:t>, Бавария, Германия</a:t>
            </a:r>
          </a:p>
          <a:p>
            <a:r>
              <a:rPr lang="ru-RU" sz="1600" b="1" i="1" dirty="0" smtClean="0"/>
              <a:t>Чем известен: </a:t>
            </a:r>
            <a:r>
              <a:rPr lang="ru-RU" sz="1600" i="1" dirty="0" smtClean="0"/>
              <a:t>автор Законов движения планет</a:t>
            </a:r>
          </a:p>
        </p:txBody>
      </p:sp>
      <p:pic>
        <p:nvPicPr>
          <p:cNvPr id="18436" name="Picture 4" descr="C:\Users\Samsung\Desktop\Пустые папки для сетей\Однокл\Ньютон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3429000"/>
            <a:ext cx="2362200" cy="315206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57488" y="3357562"/>
            <a:ext cx="607223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</a:rPr>
              <a:t>Исаак Ньютон </a:t>
            </a:r>
            <a:r>
              <a:rPr lang="ru-RU" sz="1600" dirty="0" smtClean="0"/>
              <a:t>Английский физик, математик, механик и астроном, один из создателей классической физики. Автор фундаментального труда «Математические начала натуральной философии», в котором он изложил закон всемирного тяготения и три закона механики, ставшие основой классической механики. Разработал дифференциальное и интегральное исчисления, теорию цвета, заложил основы современной физической оптики, создал многие другие математические и физические теории.</a:t>
            </a:r>
          </a:p>
          <a:p>
            <a:r>
              <a:rPr lang="ru-RU" sz="1600" b="1" dirty="0" smtClean="0"/>
              <a:t>Родился: </a:t>
            </a:r>
            <a:r>
              <a:rPr lang="ru-RU" sz="1600" dirty="0" smtClean="0"/>
              <a:t>4 января 1643 г., </a:t>
            </a:r>
            <a:r>
              <a:rPr lang="ru-RU" sz="1600" dirty="0" smtClean="0">
                <a:hlinkClick r:id="rId6"/>
              </a:rPr>
              <a:t>Усадьба </a:t>
            </a:r>
            <a:r>
              <a:rPr lang="ru-RU" sz="1600" dirty="0" err="1" smtClean="0">
                <a:hlinkClick r:id="rId6"/>
              </a:rPr>
              <a:t>Вулсторп</a:t>
            </a:r>
            <a:r>
              <a:rPr lang="ru-RU" sz="1600" dirty="0" smtClean="0"/>
              <a:t>, </a:t>
            </a:r>
            <a:r>
              <a:rPr lang="ru-RU" sz="1600" dirty="0" err="1" smtClean="0"/>
              <a:t>Линкольншир</a:t>
            </a:r>
            <a:r>
              <a:rPr lang="ru-RU" sz="1600" dirty="0" smtClean="0"/>
              <a:t>, Королевство Англия</a:t>
            </a:r>
          </a:p>
          <a:p>
            <a:r>
              <a:rPr lang="ru-RU" sz="1600" b="1" dirty="0" smtClean="0"/>
              <a:t>Умер: </a:t>
            </a:r>
            <a:r>
              <a:rPr lang="ru-RU" sz="1600" dirty="0" smtClean="0"/>
              <a:t>31 марта 1727 г. (84 года), </a:t>
            </a:r>
            <a:r>
              <a:rPr lang="ru-RU" sz="1600" dirty="0" smtClean="0">
                <a:hlinkClick r:id="rId7"/>
              </a:rPr>
              <a:t>Лондон</a:t>
            </a:r>
            <a:r>
              <a:rPr lang="ru-RU" sz="1600" dirty="0" smtClean="0"/>
              <a:t>, Большой </a:t>
            </a:r>
            <a:r>
              <a:rPr lang="ru-RU" sz="1600" dirty="0" smtClean="0">
                <a:hlinkClick r:id="rId7"/>
              </a:rPr>
              <a:t>Лондон</a:t>
            </a:r>
            <a:r>
              <a:rPr lang="ru-RU" sz="1600" dirty="0" smtClean="0"/>
              <a:t>, Англия, Королевство Великобритания</a:t>
            </a:r>
            <a:endParaRPr lang="ru-RU" sz="16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26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93502"/>
            <a:ext cx="8547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Итак, </a:t>
            </a:r>
            <a:r>
              <a:rPr lang="ru-RU" b="1" i="1" dirty="0" smtClean="0">
                <a:solidFill>
                  <a:srgbClr val="FF0000"/>
                </a:solidFill>
              </a:rPr>
              <a:t>силы инерции </a:t>
            </a:r>
            <a:r>
              <a:rPr lang="ru-RU" b="1" i="1" dirty="0" smtClean="0">
                <a:solidFill>
                  <a:srgbClr val="7030A0"/>
                </a:solidFill>
              </a:rPr>
              <a:t>реальны</a:t>
            </a:r>
            <a:r>
              <a:rPr lang="ru-RU" i="1" dirty="0" smtClean="0"/>
              <a:t>, </a:t>
            </a:r>
            <a:r>
              <a:rPr lang="ru-RU" b="1" i="1" dirty="0" smtClean="0"/>
              <a:t>если они приложены к телам</a:t>
            </a:r>
            <a:r>
              <a:rPr lang="ru-RU" i="1" dirty="0" smtClean="0"/>
              <a:t>, </a:t>
            </a:r>
            <a:r>
              <a:rPr lang="ru-RU" b="1" i="1" dirty="0" smtClean="0">
                <a:solidFill>
                  <a:srgbClr val="FF0000"/>
                </a:solidFill>
              </a:rPr>
              <a:t>вызывающим</a:t>
            </a:r>
            <a:r>
              <a:rPr lang="ru-RU" i="1" dirty="0" smtClean="0"/>
              <a:t> </a:t>
            </a:r>
          </a:p>
          <a:p>
            <a:r>
              <a:rPr lang="ru-RU" i="1" dirty="0" smtClean="0"/>
              <a:t>или </a:t>
            </a:r>
            <a:r>
              <a:rPr lang="ru-RU" b="1" i="1" dirty="0" smtClean="0">
                <a:solidFill>
                  <a:srgbClr val="C00000"/>
                </a:solidFill>
              </a:rPr>
              <a:t>изменяющим</a:t>
            </a:r>
            <a:r>
              <a:rPr lang="ru-RU" i="1" dirty="0" smtClean="0"/>
              <a:t>  движение рассматриваемой точки, </a:t>
            </a:r>
            <a:r>
              <a:rPr lang="ru-RU" b="1" i="1" dirty="0" smtClean="0">
                <a:solidFill>
                  <a:srgbClr val="0070C0"/>
                </a:solidFill>
              </a:rPr>
              <a:t>если же </a:t>
            </a:r>
            <a:r>
              <a:rPr lang="ru-RU" b="1" i="1" dirty="0" smtClean="0">
                <a:solidFill>
                  <a:srgbClr val="FF0000"/>
                </a:solidFill>
              </a:rPr>
              <a:t>сила инерции </a:t>
            </a:r>
          </a:p>
          <a:p>
            <a:r>
              <a:rPr lang="ru-RU" b="1" i="1" dirty="0" smtClean="0"/>
              <a:t>приложена к  рассматриваемой </a:t>
            </a:r>
            <a:r>
              <a:rPr lang="ru-RU" b="1" i="1" dirty="0" smtClean="0">
                <a:solidFill>
                  <a:srgbClr val="0070C0"/>
                </a:solidFill>
              </a:rPr>
              <a:t>точке</a:t>
            </a:r>
            <a:r>
              <a:rPr lang="ru-RU" i="1" dirty="0" smtClean="0"/>
              <a:t>, то она в этом случае будет </a:t>
            </a:r>
            <a:r>
              <a:rPr lang="ru-RU" b="1" i="1" dirty="0" smtClean="0">
                <a:solidFill>
                  <a:srgbClr val="0070C0"/>
                </a:solidFill>
              </a:rPr>
              <a:t>фиктивна</a:t>
            </a:r>
            <a:r>
              <a:rPr lang="ru-RU" i="1" dirty="0" smtClean="0"/>
              <a:t>. </a:t>
            </a:r>
            <a:endParaRPr lang="ru-RU" i="1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2143116"/>
            <a:ext cx="85582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/>
              <a:t>Если бы </a:t>
            </a:r>
            <a:r>
              <a:rPr lang="ru-RU" b="1" i="1" dirty="0" smtClean="0">
                <a:solidFill>
                  <a:srgbClr val="FF0000"/>
                </a:solidFill>
              </a:rPr>
              <a:t>сила инерции  </a:t>
            </a:r>
            <a:r>
              <a:rPr lang="ru-RU" b="1" i="1" dirty="0" smtClean="0"/>
              <a:t>была реально приложена к материальной точке</a:t>
            </a:r>
            <a:r>
              <a:rPr lang="ru-RU" i="1" dirty="0" smtClean="0"/>
              <a:t>, то она бы </a:t>
            </a:r>
            <a:r>
              <a:rPr lang="ru-RU" b="1" i="1" dirty="0" smtClean="0">
                <a:solidFill>
                  <a:srgbClr val="7030A0"/>
                </a:solidFill>
              </a:rPr>
              <a:t>уравновесила все прочие силы</a:t>
            </a:r>
            <a:r>
              <a:rPr lang="ru-RU" i="1" dirty="0" smtClean="0"/>
              <a:t>, действующие на точку и </a:t>
            </a:r>
            <a:r>
              <a:rPr lang="ru-RU" b="1" i="1" dirty="0" smtClean="0"/>
              <a:t>привела бы данную точку М в </a:t>
            </a:r>
            <a:r>
              <a:rPr lang="ru-RU" b="1" i="1" dirty="0" smtClean="0">
                <a:solidFill>
                  <a:srgbClr val="7030A0"/>
                </a:solidFill>
              </a:rPr>
              <a:t>равновесие</a:t>
            </a:r>
            <a:r>
              <a:rPr lang="ru-RU" i="1" dirty="0" smtClean="0"/>
              <a:t>, в результате чего </a:t>
            </a:r>
            <a:r>
              <a:rPr lang="ru-RU" b="1" i="1" dirty="0" smtClean="0">
                <a:solidFill>
                  <a:srgbClr val="7030A0"/>
                </a:solidFill>
              </a:rPr>
              <a:t>эта точка находилась бы в состоянии покоя</a:t>
            </a:r>
            <a:r>
              <a:rPr lang="ru-RU" i="1" dirty="0" smtClean="0"/>
              <a:t> или равномерного и прямолинейного движения относительно выбранной инерциальной системы отсчёта, а </a:t>
            </a:r>
            <a:r>
              <a:rPr lang="ru-RU" b="1" i="1" dirty="0" smtClean="0">
                <a:solidFill>
                  <a:srgbClr val="FF0000"/>
                </a:solidFill>
              </a:rPr>
              <a:t>она на самом деле движется </a:t>
            </a:r>
            <a:r>
              <a:rPr lang="ru-RU" b="1" i="1" dirty="0" smtClean="0"/>
              <a:t>под действием </a:t>
            </a:r>
            <a:r>
              <a:rPr lang="ru-RU" b="1" i="1" dirty="0" smtClean="0">
                <a:solidFill>
                  <a:srgbClr val="FF0000"/>
                </a:solidFill>
              </a:rPr>
              <a:t>внешних сил</a:t>
            </a:r>
            <a:r>
              <a:rPr lang="ru-RU" i="1" dirty="0" smtClean="0"/>
              <a:t>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4286256"/>
            <a:ext cx="8534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Т.о. Принцип Даламбера говорит о том, что если к действующей на тело активной силе и реакции связи формально приложить дополнительные силы инерции, то система сил будет уравновешенной.</a:t>
            </a:r>
            <a:endParaRPr lang="ru-RU" i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072462" y="6356350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27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</a:rPr>
              <a:t>§ 2. Принцип Даламбера для материальной точки.</a:t>
            </a:r>
            <a:br>
              <a:rPr lang="ru-RU" sz="2400" i="1" dirty="0" smtClean="0">
                <a:solidFill>
                  <a:srgbClr val="FF0000"/>
                </a:solidFill>
              </a:rPr>
            </a:br>
            <a:r>
              <a:rPr lang="ru-RU" sz="2400" i="1" dirty="0" smtClean="0">
                <a:solidFill>
                  <a:srgbClr val="FF0000"/>
                </a:solidFill>
              </a:rPr>
              <a:t>(метод кинетостатики)</a:t>
            </a: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4214818"/>
            <a:ext cx="749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Уравнение (1) выражает </a:t>
            </a:r>
            <a:r>
              <a:rPr lang="ru-RU" i="1" dirty="0" smtClean="0">
                <a:solidFill>
                  <a:srgbClr val="FF0000"/>
                </a:solidFill>
              </a:rPr>
              <a:t>Принцип Даламбера для материальной точки: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1371600"/>
            <a:ext cx="49930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Дифференциальное уравнение движения точки</a:t>
            </a:r>
          </a:p>
          <a:p>
            <a:r>
              <a:rPr lang="ru-RU" i="1" dirty="0" smtClean="0"/>
              <a:t>или второй закон Ньютона для точки:</a:t>
            </a:r>
            <a:r>
              <a:rPr lang="en-US" i="1" dirty="0" smtClean="0"/>
              <a:t>  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07239477"/>
              </p:ext>
            </p:extLst>
          </p:nvPr>
        </p:nvGraphicFramePr>
        <p:xfrm>
          <a:off x="6019800" y="1539151"/>
          <a:ext cx="1843086" cy="518249"/>
        </p:xfrm>
        <a:graphic>
          <a:graphicData uri="http://schemas.openxmlformats.org/presentationml/2006/ole">
            <p:oleObj spid="_x0000_s250882" name="Формула" r:id="rId3" imgW="812447" imgH="228501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" y="2590800"/>
            <a:ext cx="3881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Перенесём все силы в одну сторону: </a:t>
            </a:r>
            <a:endParaRPr lang="ru-RU" i="1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47711162"/>
              </p:ext>
            </p:extLst>
          </p:nvPr>
        </p:nvGraphicFramePr>
        <p:xfrm>
          <a:off x="4644008" y="2492896"/>
          <a:ext cx="2362200" cy="531300"/>
        </p:xfrm>
        <a:graphic>
          <a:graphicData uri="http://schemas.openxmlformats.org/presentationml/2006/ole">
            <p:oleObj spid="_x0000_s250883" name="Формула" r:id="rId4" imgW="1016000" imgH="22860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3200400"/>
            <a:ext cx="1497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Учтём, что: </a:t>
            </a:r>
            <a:endParaRPr lang="ru-RU" i="1" dirty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57946871"/>
              </p:ext>
            </p:extLst>
          </p:nvPr>
        </p:nvGraphicFramePr>
        <p:xfrm>
          <a:off x="1803400" y="3124200"/>
          <a:ext cx="1400175" cy="422275"/>
        </p:xfrm>
        <a:graphic>
          <a:graphicData uri="http://schemas.openxmlformats.org/presentationml/2006/ole">
            <p:oleObj spid="_x0000_s250884" name="Формула" r:id="rId5" imgW="672808" imgH="203112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411212" y="3048000"/>
            <a:ext cx="5732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Сила инерции точки  равна произведению массы точки</a:t>
            </a:r>
          </a:p>
          <a:p>
            <a:r>
              <a:rPr lang="ru-RU" sz="1600" i="1" dirty="0" smtClean="0"/>
              <a:t> на её ускорение и направлена в обратную сторону ускорения</a:t>
            </a:r>
            <a:endParaRPr lang="ru-RU" sz="1600" i="1" dirty="0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36638224"/>
              </p:ext>
            </p:extLst>
          </p:nvPr>
        </p:nvGraphicFramePr>
        <p:xfrm>
          <a:off x="2895600" y="3657600"/>
          <a:ext cx="3200400" cy="533400"/>
        </p:xfrm>
        <a:graphic>
          <a:graphicData uri="http://schemas.openxmlformats.org/presentationml/2006/ole">
            <p:oleObj spid="_x0000_s250885" name="Формула" r:id="rId6" imgW="1371600" imgH="228600" progId="Equation.3">
              <p:embed/>
            </p:oleObj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04850955"/>
              </p:ext>
            </p:extLst>
          </p:nvPr>
        </p:nvGraphicFramePr>
        <p:xfrm>
          <a:off x="207963" y="2057400"/>
          <a:ext cx="4268787" cy="381000"/>
        </p:xfrm>
        <a:graphic>
          <a:graphicData uri="http://schemas.openxmlformats.org/presentationml/2006/ole">
            <p:oleObj spid="_x0000_s250886" name="Формула" r:id="rId7" imgW="2552700" imgH="228600" progId="Equation.3">
              <p:embed/>
            </p:oleObj>
          </a:graphicData>
        </a:graphic>
      </p:graphicFrame>
      <p:graphicFrame>
        <p:nvGraphicFramePr>
          <p:cNvPr id="1946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11786752"/>
              </p:ext>
            </p:extLst>
          </p:nvPr>
        </p:nvGraphicFramePr>
        <p:xfrm>
          <a:off x="4459288" y="2057400"/>
          <a:ext cx="4567237" cy="381000"/>
        </p:xfrm>
        <a:graphic>
          <a:graphicData uri="http://schemas.openxmlformats.org/presentationml/2006/ole">
            <p:oleObj spid="_x0000_s250887" name="Формула" r:id="rId8" imgW="2730500" imgH="22860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33400" y="3733800"/>
            <a:ext cx="1162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Получим: </a:t>
            </a:r>
            <a:endParaRPr lang="ru-RU" i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85720" y="4643446"/>
            <a:ext cx="86439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Принцип Даламбера:  </a:t>
            </a:r>
            <a:r>
              <a:rPr lang="ru-RU" sz="2400" b="1" i="1" dirty="0" smtClean="0"/>
              <a:t>Если  в каждый момент времени к действующим на движущуюся точку  активным силам и реактивным силам </a:t>
            </a:r>
            <a:r>
              <a:rPr lang="ru-RU" sz="2400" b="1" i="1" dirty="0" smtClean="0">
                <a:solidFill>
                  <a:srgbClr val="7030A0"/>
                </a:solidFill>
              </a:rPr>
              <a:t>формально</a:t>
            </a:r>
            <a:r>
              <a:rPr lang="ru-RU" sz="2400" b="1" i="1" dirty="0" smtClean="0"/>
              <a:t> добавить </a:t>
            </a:r>
            <a:r>
              <a:rPr lang="ru-RU" sz="2400" b="1" i="1" dirty="0" smtClean="0">
                <a:solidFill>
                  <a:srgbClr val="FF0000"/>
                </a:solidFill>
              </a:rPr>
              <a:t>силу инерции </a:t>
            </a:r>
            <a:r>
              <a:rPr lang="ru-RU" sz="2400" b="1" i="1" dirty="0" smtClean="0"/>
              <a:t>точки, </a:t>
            </a:r>
            <a:r>
              <a:rPr lang="ru-RU" sz="2400" b="1" i="1" dirty="0" smtClean="0">
                <a:solidFill>
                  <a:srgbClr val="7030A0"/>
                </a:solidFill>
              </a:rPr>
              <a:t>то </a:t>
            </a:r>
            <a:r>
              <a:rPr lang="ru-RU" sz="2400" b="1" i="1" dirty="0" smtClean="0"/>
              <a:t> полученная система сил </a:t>
            </a:r>
            <a:r>
              <a:rPr lang="ru-RU" sz="2400" b="1" i="1" dirty="0" smtClean="0">
                <a:solidFill>
                  <a:srgbClr val="FF0000"/>
                </a:solidFill>
              </a:rPr>
              <a:t>будет уравновешенной </a:t>
            </a:r>
            <a:r>
              <a:rPr lang="ru-RU" sz="2400" b="1" i="1" dirty="0" smtClean="0"/>
              <a:t>системой сил.</a:t>
            </a:r>
            <a:endParaRPr lang="ru-RU" sz="2400" b="1" i="1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28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1" grpId="0"/>
      <p:bldP spid="16" grpId="0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3108" y="1357298"/>
            <a:ext cx="6858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rgbClr val="C00000"/>
                </a:solidFill>
              </a:rPr>
              <a:t>Векторная сумма </a:t>
            </a:r>
            <a:r>
              <a:rPr lang="ru-RU" sz="2800" b="1" i="1" dirty="0" smtClean="0">
                <a:solidFill>
                  <a:srgbClr val="C00000"/>
                </a:solidFill>
              </a:rPr>
              <a:t>активных</a:t>
            </a:r>
            <a:r>
              <a:rPr lang="ru-RU" sz="2800" i="1" dirty="0" smtClean="0">
                <a:solidFill>
                  <a:srgbClr val="C00000"/>
                </a:solidFill>
              </a:rPr>
              <a:t>, </a:t>
            </a:r>
            <a:r>
              <a:rPr lang="ru-RU" sz="2800" b="1" i="1" dirty="0" smtClean="0">
                <a:solidFill>
                  <a:srgbClr val="7030A0"/>
                </a:solidFill>
              </a:rPr>
              <a:t>реактивных</a:t>
            </a:r>
            <a:r>
              <a:rPr lang="ru-RU" sz="2800" i="1" dirty="0" smtClean="0">
                <a:solidFill>
                  <a:srgbClr val="C00000"/>
                </a:solidFill>
              </a:rPr>
              <a:t> сил и </a:t>
            </a:r>
            <a:r>
              <a:rPr lang="ru-RU" sz="2800" b="1" i="1" dirty="0" smtClean="0">
                <a:solidFill>
                  <a:srgbClr val="FF0000"/>
                </a:solidFill>
              </a:rPr>
              <a:t>силы инерции </a:t>
            </a:r>
            <a:r>
              <a:rPr lang="ru-RU" sz="2800" i="1" dirty="0" smtClean="0">
                <a:solidFill>
                  <a:srgbClr val="C00000"/>
                </a:solidFill>
              </a:rPr>
              <a:t>равна </a:t>
            </a:r>
            <a:r>
              <a:rPr lang="ru-RU" sz="2800" b="1" i="1" dirty="0" smtClean="0">
                <a:solidFill>
                  <a:srgbClr val="0070C0"/>
                </a:solidFill>
              </a:rPr>
              <a:t>нулю.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4114800" y="3657600"/>
          <a:ext cx="1785938" cy="1196975"/>
        </p:xfrm>
        <a:graphic>
          <a:graphicData uri="http://schemas.openxmlformats.org/presentationml/2006/ole">
            <p:oleObj spid="_x0000_s251906" name="Формула" r:id="rId3" imgW="1040948" imgH="698197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5721" y="142852"/>
            <a:ext cx="857256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!!! </a:t>
            </a:r>
            <a:r>
              <a:rPr lang="ru-RU" i="1" dirty="0" smtClean="0"/>
              <a:t> </a:t>
            </a:r>
            <a:r>
              <a:rPr lang="ru-RU" sz="2400" i="1" dirty="0" smtClean="0"/>
              <a:t>Принцип Даламбера позволяет решать </a:t>
            </a:r>
            <a:r>
              <a:rPr lang="ru-RU" sz="2400" b="1" i="1" dirty="0" smtClean="0">
                <a:solidFill>
                  <a:srgbClr val="FF0000"/>
                </a:solidFill>
              </a:rPr>
              <a:t>динамические</a:t>
            </a:r>
            <a:r>
              <a:rPr lang="ru-RU" sz="2400" i="1" dirty="0" smtClean="0"/>
              <a:t> задачи с помощью </a:t>
            </a:r>
            <a:r>
              <a:rPr lang="ru-RU" sz="2400" b="1" i="1" dirty="0" smtClean="0">
                <a:solidFill>
                  <a:srgbClr val="7030A0"/>
                </a:solidFill>
              </a:rPr>
              <a:t>уравнений  статики</a:t>
            </a:r>
            <a:r>
              <a:rPr lang="ru-RU" sz="2400" i="1" dirty="0" smtClean="0"/>
              <a:t>, т.е. уравнений равновесия</a:t>
            </a:r>
            <a:r>
              <a:rPr lang="ru-RU" i="1" dirty="0" smtClean="0"/>
              <a:t>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819400" y="2590800"/>
            <a:ext cx="59393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Так как система сил                                является системой </a:t>
            </a:r>
          </a:p>
          <a:p>
            <a:r>
              <a:rPr lang="ru-RU" i="1" dirty="0" smtClean="0"/>
              <a:t>сходящихся сил, то уравнение (1) в проекциях на оси </a:t>
            </a:r>
          </a:p>
          <a:p>
            <a:r>
              <a:rPr lang="ru-RU" i="1" dirty="0" smtClean="0"/>
              <a:t> декартовой системы координат имеет вид:</a:t>
            </a:r>
            <a:endParaRPr lang="ru-RU" i="1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>
            <a:off x="1143000" y="2667000"/>
            <a:ext cx="457200" cy="3048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1447800" y="25146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914400" y="2773363"/>
          <a:ext cx="258763" cy="298450"/>
        </p:xfrm>
        <a:graphic>
          <a:graphicData uri="http://schemas.openxmlformats.org/presentationml/2006/ole">
            <p:oleObj spid="_x0000_s251907" name="Формула" r:id="rId4" imgW="164957" imgH="190335" progId="Equation.3">
              <p:embed/>
            </p:oleObj>
          </a:graphicData>
        </a:graphic>
      </p:graphicFrame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1143000" y="2514600"/>
          <a:ext cx="258762" cy="209843"/>
        </p:xfrm>
        <a:graphic>
          <a:graphicData uri="http://schemas.openxmlformats.org/presentationml/2006/ole">
            <p:oleObj spid="_x0000_s251908" name="Формула" r:id="rId5" imgW="203024" imgH="164957" progId="Equation.3">
              <p:embed/>
            </p:oleObj>
          </a:graphicData>
        </a:graphic>
      </p:graphicFrame>
      <p:graphicFrame>
        <p:nvGraphicFramePr>
          <p:cNvPr id="14" name="Object 2"/>
          <p:cNvGraphicFramePr>
            <a:graphicFrameLocks noChangeAspect="1"/>
          </p:cNvGraphicFramePr>
          <p:nvPr/>
        </p:nvGraphicFramePr>
        <p:xfrm>
          <a:off x="990600" y="1905000"/>
          <a:ext cx="298450" cy="298450"/>
        </p:xfrm>
        <a:graphic>
          <a:graphicData uri="http://schemas.openxmlformats.org/presentationml/2006/ole">
            <p:oleObj spid="_x0000_s251909" name="Формула" r:id="rId6" imgW="190417" imgH="190417" progId="Equation.3">
              <p:embed/>
            </p:oleObj>
          </a:graphicData>
        </a:graphic>
      </p:graphicFrame>
      <p:cxnSp>
        <p:nvCxnSpPr>
          <p:cNvPr id="18" name="Прямая со стрелкой 17"/>
          <p:cNvCxnSpPr>
            <a:stCxn id="11" idx="4"/>
          </p:cNvCxnSpPr>
          <p:nvPr/>
        </p:nvCxnSpPr>
        <p:spPr>
          <a:xfrm rot="5400000" flipH="1">
            <a:off x="1028700" y="2171700"/>
            <a:ext cx="838200" cy="1524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11" idx="4"/>
          </p:cNvCxnSpPr>
          <p:nvPr/>
        </p:nvCxnSpPr>
        <p:spPr>
          <a:xfrm rot="16200000" flipH="1">
            <a:off x="1447800" y="2743200"/>
            <a:ext cx="533400" cy="381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18537814"/>
              </p:ext>
            </p:extLst>
          </p:nvPr>
        </p:nvGraphicFramePr>
        <p:xfrm>
          <a:off x="1979712" y="3130550"/>
          <a:ext cx="258763" cy="298450"/>
        </p:xfrm>
        <a:graphic>
          <a:graphicData uri="http://schemas.openxmlformats.org/presentationml/2006/ole">
            <p:oleObj spid="_x0000_s251910" name="Формула" r:id="rId7" imgW="164957" imgH="190335" progId="Equation.3">
              <p:embed/>
            </p:oleObj>
          </a:graphicData>
        </a:graphic>
      </p:graphicFrame>
      <p:cxnSp>
        <p:nvCxnSpPr>
          <p:cNvPr id="21" name="Прямая со стрелкой 20"/>
          <p:cNvCxnSpPr/>
          <p:nvPr/>
        </p:nvCxnSpPr>
        <p:spPr>
          <a:xfrm rot="5400000" flipH="1" flipV="1">
            <a:off x="1600200" y="3200400"/>
            <a:ext cx="381000" cy="2286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6200000" flipV="1">
            <a:off x="1143000" y="3048000"/>
            <a:ext cx="533400" cy="3810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1" idx="4"/>
          </p:cNvCxnSpPr>
          <p:nvPr/>
        </p:nvCxnSpPr>
        <p:spPr>
          <a:xfrm rot="16200000" flipH="1">
            <a:off x="1143000" y="3048000"/>
            <a:ext cx="914400" cy="1524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1447800" y="3581400"/>
          <a:ext cx="577850" cy="374650"/>
        </p:xfrm>
        <a:graphic>
          <a:graphicData uri="http://schemas.openxmlformats.org/presentationml/2006/ole">
            <p:oleObj spid="_x0000_s251911" name="Формула" r:id="rId8" imgW="253780" imgH="164957" progId="Equation.3">
              <p:embed/>
            </p:oleObj>
          </a:graphicData>
        </a:graphic>
      </p:graphicFrame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24509030"/>
              </p:ext>
            </p:extLst>
          </p:nvPr>
        </p:nvGraphicFramePr>
        <p:xfrm>
          <a:off x="5181600" y="2577852"/>
          <a:ext cx="1117600" cy="419100"/>
        </p:xfrm>
        <a:graphic>
          <a:graphicData uri="http://schemas.openxmlformats.org/presentationml/2006/ole">
            <p:oleObj spid="_x0000_s251912" name="Формула" r:id="rId9" imgW="609600" imgH="228600" progId="Equation.3">
              <p:embed/>
            </p:oleObj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990600" y="48006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А уравнение (1) в проекциях на естественные оси имеет вид:</a:t>
            </a:r>
            <a:endParaRPr lang="ru-RU" i="1" dirty="0"/>
          </a:p>
        </p:txBody>
      </p:sp>
      <p:graphicFrame>
        <p:nvGraphicFramePr>
          <p:cNvPr id="20489" name="Object 9"/>
          <p:cNvGraphicFramePr>
            <a:graphicFrameLocks noChangeAspect="1"/>
          </p:cNvGraphicFramePr>
          <p:nvPr/>
        </p:nvGraphicFramePr>
        <p:xfrm>
          <a:off x="381000" y="5257800"/>
          <a:ext cx="1765300" cy="1174750"/>
        </p:xfrm>
        <a:graphic>
          <a:graphicData uri="http://schemas.openxmlformats.org/presentationml/2006/ole">
            <p:oleObj spid="_x0000_s251913" name="Формула" r:id="rId10" imgW="1028700" imgH="685800" progId="Equation.3">
              <p:embed/>
            </p:oleObj>
          </a:graphicData>
        </a:graphic>
      </p:graphicFrame>
      <p:graphicFrame>
        <p:nvGraphicFramePr>
          <p:cNvPr id="2049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66464375"/>
              </p:ext>
            </p:extLst>
          </p:nvPr>
        </p:nvGraphicFramePr>
        <p:xfrm>
          <a:off x="2673102" y="5578376"/>
          <a:ext cx="1466850" cy="442912"/>
        </p:xfrm>
        <a:graphic>
          <a:graphicData uri="http://schemas.openxmlformats.org/presentationml/2006/ole">
            <p:oleObj spid="_x0000_s251914" name="Формула" r:id="rId11" imgW="799753" imgH="241195" progId="Equation.3">
              <p:embed/>
            </p:oleObj>
          </a:graphicData>
        </a:graphic>
      </p:graphicFrame>
      <p:graphicFrame>
        <p:nvGraphicFramePr>
          <p:cNvPr id="20491" name="Object 11"/>
          <p:cNvGraphicFramePr>
            <a:graphicFrameLocks noChangeAspect="1"/>
          </p:cNvGraphicFramePr>
          <p:nvPr/>
        </p:nvGraphicFramePr>
        <p:xfrm>
          <a:off x="4800600" y="5334000"/>
          <a:ext cx="2514600" cy="931862"/>
        </p:xfrm>
        <a:graphic>
          <a:graphicData uri="http://schemas.openxmlformats.org/presentationml/2006/ole">
            <p:oleObj spid="_x0000_s251915" name="Формула" r:id="rId12" imgW="1371600" imgH="508000" progId="Equation.3">
              <p:embed/>
            </p:oleObj>
          </a:graphicData>
        </a:graphic>
      </p:graphicFrame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29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 animBg="1"/>
      <p:bldP spid="2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0"/>
            <a:ext cx="857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В случае </a:t>
            </a:r>
            <a:r>
              <a:rPr lang="ru-RU" sz="2400" b="1" i="1" dirty="0" smtClean="0"/>
              <a:t>сложного движения точки</a:t>
            </a:r>
            <a:r>
              <a:rPr lang="ru-RU" sz="2400" i="1" dirty="0" smtClean="0"/>
              <a:t>, состоящего из </a:t>
            </a:r>
            <a:r>
              <a:rPr lang="ru-RU" sz="2400" b="1" i="1" dirty="0" smtClean="0">
                <a:solidFill>
                  <a:srgbClr val="FF0000"/>
                </a:solidFill>
              </a:rPr>
              <a:t>относительного</a:t>
            </a:r>
            <a:r>
              <a:rPr lang="ru-RU" sz="2400" i="1" dirty="0" smtClean="0"/>
              <a:t> и </a:t>
            </a:r>
            <a:r>
              <a:rPr lang="ru-RU" sz="2400" b="1" i="1" dirty="0" smtClean="0">
                <a:solidFill>
                  <a:srgbClr val="7030A0"/>
                </a:solidFill>
              </a:rPr>
              <a:t>переносного</a:t>
            </a:r>
            <a:r>
              <a:rPr lang="ru-RU" sz="2400" i="1" dirty="0" smtClean="0"/>
              <a:t> движений,  </a:t>
            </a:r>
            <a:r>
              <a:rPr lang="ru-RU" sz="2400" b="1" i="1" dirty="0" smtClean="0">
                <a:solidFill>
                  <a:srgbClr val="FF0000"/>
                </a:solidFill>
              </a:rPr>
              <a:t>ускорения</a:t>
            </a:r>
            <a:r>
              <a:rPr lang="ru-RU" sz="2400" i="1" dirty="0" smtClean="0"/>
              <a:t> </a:t>
            </a:r>
            <a:r>
              <a:rPr lang="ru-RU" sz="2400" b="1" i="1" dirty="0" smtClean="0"/>
              <a:t>так же раскладываются</a:t>
            </a:r>
            <a:r>
              <a:rPr lang="ru-RU" sz="2400" i="1" dirty="0" smtClean="0"/>
              <a:t>  на </a:t>
            </a:r>
            <a:r>
              <a:rPr lang="ru-RU" sz="2400" b="1" i="1" dirty="0" smtClean="0">
                <a:solidFill>
                  <a:srgbClr val="FF0000"/>
                </a:solidFill>
              </a:rPr>
              <a:t>относительное</a:t>
            </a:r>
            <a:r>
              <a:rPr lang="ru-RU" sz="2400" i="1" dirty="0" smtClean="0"/>
              <a:t> , </a:t>
            </a:r>
            <a:r>
              <a:rPr lang="ru-RU" sz="2400" b="1" i="1" dirty="0" smtClean="0">
                <a:solidFill>
                  <a:srgbClr val="7030A0"/>
                </a:solidFill>
              </a:rPr>
              <a:t>переносное</a:t>
            </a:r>
            <a:r>
              <a:rPr lang="ru-RU" sz="2400" i="1" dirty="0" smtClean="0"/>
              <a:t> и </a:t>
            </a:r>
            <a:r>
              <a:rPr lang="ru-RU" sz="2400" b="1" i="1" dirty="0" smtClean="0">
                <a:solidFill>
                  <a:srgbClr val="0070C0"/>
                </a:solidFill>
              </a:rPr>
              <a:t>ускорение Кориолиса</a:t>
            </a:r>
            <a:r>
              <a:rPr lang="ru-RU" sz="2400" i="1" dirty="0" smtClean="0"/>
              <a:t>. </a:t>
            </a:r>
            <a:endParaRPr lang="ru-RU" sz="24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714348" y="1857364"/>
            <a:ext cx="71901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Соответственно силу инерции можно разложить на составляющие:</a:t>
            </a:r>
          </a:p>
          <a:p>
            <a:r>
              <a:rPr lang="ru-RU" i="1" dirty="0" smtClean="0"/>
              <a:t>относительную , переносную и </a:t>
            </a:r>
            <a:r>
              <a:rPr lang="ru-RU" i="1" dirty="0" err="1" smtClean="0"/>
              <a:t>Кориолисову</a:t>
            </a:r>
            <a:r>
              <a:rPr lang="ru-RU" i="1" dirty="0" smtClean="0"/>
              <a:t> : </a:t>
            </a:r>
            <a:endParaRPr lang="ru-RU" i="1" dirty="0"/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2438400" y="2514600"/>
          <a:ext cx="2818577" cy="609600"/>
        </p:xfrm>
        <a:graphic>
          <a:graphicData uri="http://schemas.openxmlformats.org/presentationml/2006/ole">
            <p:oleObj spid="_x0000_s252930" name="Формула" r:id="rId3" imgW="1117600" imgH="241300" progId="Equation.3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2971800" y="3657600"/>
          <a:ext cx="1995487" cy="1625952"/>
        </p:xfrm>
        <a:graphic>
          <a:graphicData uri="http://schemas.openxmlformats.org/presentationml/2006/ole">
            <p:oleObj spid="_x0000_s252931" name="Формула" r:id="rId4" imgW="888614" imgH="723586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52600" y="4191000"/>
            <a:ext cx="607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Где: </a:t>
            </a:r>
            <a:endParaRPr lang="ru-RU" i="1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30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§ 3. Принцип Даламбера для системы материальных точек (</a:t>
            </a:r>
            <a:r>
              <a:rPr lang="ru-RU" sz="2800" b="1" i="1" dirty="0" smtClean="0">
                <a:solidFill>
                  <a:srgbClr val="FF0000"/>
                </a:solidFill>
              </a:rPr>
              <a:t>метод кинетостатики</a:t>
            </a:r>
            <a:r>
              <a:rPr lang="ru-RU" sz="2800" i="1" dirty="0" smtClean="0">
                <a:solidFill>
                  <a:srgbClr val="FF0000"/>
                </a:solidFill>
              </a:rPr>
              <a:t>)</a:t>
            </a:r>
            <a:endParaRPr lang="ru-RU" sz="2800" i="1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03263697"/>
              </p:ext>
            </p:extLst>
          </p:nvPr>
        </p:nvGraphicFramePr>
        <p:xfrm>
          <a:off x="374650" y="4038600"/>
          <a:ext cx="7750175" cy="450850"/>
        </p:xfrm>
        <a:graphic>
          <a:graphicData uri="http://schemas.openxmlformats.org/presentationml/2006/ole">
            <p:oleObj spid="_x0000_s253954" name="Формула" r:id="rId3" imgW="4140200" imgH="2413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38400" y="1447800"/>
            <a:ext cx="6567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Рассмотрим движущуюся систему «</a:t>
            </a:r>
            <a:r>
              <a:rPr lang="en-US" i="1" dirty="0" smtClean="0"/>
              <a:t>n</a:t>
            </a:r>
            <a:r>
              <a:rPr lang="ru-RU" i="1" dirty="0" smtClean="0"/>
              <a:t>»</a:t>
            </a:r>
            <a:r>
              <a:rPr lang="en-US" i="1" dirty="0" smtClean="0"/>
              <a:t> </a:t>
            </a:r>
            <a:r>
              <a:rPr lang="ru-RU" i="1" dirty="0" smtClean="0"/>
              <a:t>материальных точек</a:t>
            </a:r>
          </a:p>
          <a:p>
            <a:r>
              <a:rPr lang="ru-RU" i="1" dirty="0" smtClean="0"/>
              <a:t>Выделим «</a:t>
            </a:r>
            <a:r>
              <a:rPr lang="en-US" i="1" dirty="0" smtClean="0"/>
              <a:t>k</a:t>
            </a:r>
            <a:r>
              <a:rPr lang="ru-RU" i="1" dirty="0" smtClean="0"/>
              <a:t>» </a:t>
            </a:r>
            <a:r>
              <a:rPr lang="ru-RU" i="1" dirty="0" err="1" smtClean="0"/>
              <a:t>ую</a:t>
            </a:r>
            <a:r>
              <a:rPr lang="ru-RU" i="1" dirty="0" smtClean="0"/>
              <a:t> точку  из системы массой </a:t>
            </a:r>
            <a:r>
              <a:rPr lang="en-US" i="1" dirty="0" err="1" smtClean="0"/>
              <a:t>m</a:t>
            </a:r>
            <a:r>
              <a:rPr lang="en-US" i="1" baseline="-25000" dirty="0" err="1" smtClean="0"/>
              <a:t>k</a:t>
            </a:r>
            <a:r>
              <a:rPr lang="en-US" i="1" dirty="0" smtClean="0"/>
              <a:t> </a:t>
            </a:r>
            <a:r>
              <a:rPr lang="ru-RU" i="1" dirty="0" smtClean="0"/>
              <a:t> и ускорением </a:t>
            </a:r>
            <a:r>
              <a:rPr lang="en-US" i="1" dirty="0" err="1" smtClean="0"/>
              <a:t>a</a:t>
            </a:r>
            <a:r>
              <a:rPr lang="en-US" i="1" baseline="-25000" dirty="0" err="1" smtClean="0"/>
              <a:t>k</a:t>
            </a:r>
            <a:endParaRPr lang="ru-RU" i="1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1371600" y="47244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Сложим </a:t>
            </a:r>
            <a:r>
              <a:rPr lang="ru-RU" i="1" dirty="0" err="1" smtClean="0"/>
              <a:t>почленно</a:t>
            </a:r>
            <a:r>
              <a:rPr lang="ru-RU" i="1" dirty="0" smtClean="0"/>
              <a:t> уравнения для всех точек  системы</a:t>
            </a:r>
            <a:endParaRPr lang="ru-RU" i="1" dirty="0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2268538" y="2133600"/>
          <a:ext cx="985837" cy="619125"/>
        </p:xfrm>
        <a:graphic>
          <a:graphicData uri="http://schemas.openxmlformats.org/presentationml/2006/ole">
            <p:oleObj spid="_x0000_s253955" name="Формула" r:id="rId4" imgW="685800" imgH="43180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807690" y="2209800"/>
            <a:ext cx="5084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Равнодействующая  активных сил «</a:t>
            </a:r>
            <a:r>
              <a:rPr lang="en-US" i="1" dirty="0" smtClean="0"/>
              <a:t>k</a:t>
            </a:r>
            <a:r>
              <a:rPr lang="ru-RU" i="1" dirty="0" smtClean="0"/>
              <a:t>»-ой точки</a:t>
            </a:r>
            <a:endParaRPr lang="ru-RU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3847384" y="2743200"/>
            <a:ext cx="526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Равнодействующая реактивных сил «</a:t>
            </a:r>
            <a:r>
              <a:rPr lang="en-US" i="1" dirty="0" smtClean="0"/>
              <a:t>k</a:t>
            </a:r>
            <a:r>
              <a:rPr lang="ru-RU" i="1" dirty="0" smtClean="0"/>
              <a:t>»-ой точки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0" y="3288268"/>
            <a:ext cx="2986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r>
              <a:rPr lang="ru-RU" i="1" dirty="0" smtClean="0"/>
              <a:t>ила инерции  «</a:t>
            </a:r>
            <a:r>
              <a:rPr lang="en-US" i="1" dirty="0" smtClean="0"/>
              <a:t>k</a:t>
            </a:r>
            <a:r>
              <a:rPr lang="ru-RU" i="1" dirty="0" smtClean="0"/>
              <a:t>»-ой точки</a:t>
            </a:r>
            <a:endParaRPr lang="ru-RU" dirty="0"/>
          </a:p>
        </p:txBody>
      </p:sp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257425" y="2667000"/>
          <a:ext cx="1041400" cy="642938"/>
        </p:xfrm>
        <a:graphic>
          <a:graphicData uri="http://schemas.openxmlformats.org/presentationml/2006/ole">
            <p:oleObj spid="_x0000_s253956" name="Формула" r:id="rId5" imgW="698197" imgH="431613" progId="Equation.3">
              <p:embed/>
            </p:oleObj>
          </a:graphicData>
        </a:graphic>
      </p:graphicFrame>
      <p:graphicFrame>
        <p:nvGraphicFramePr>
          <p:cNvPr id="307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8983437"/>
              </p:ext>
            </p:extLst>
          </p:nvPr>
        </p:nvGraphicFramePr>
        <p:xfrm>
          <a:off x="2286000" y="3316288"/>
          <a:ext cx="1063625" cy="341312"/>
        </p:xfrm>
        <a:graphic>
          <a:graphicData uri="http://schemas.openxmlformats.org/presentationml/2006/ole">
            <p:oleObj spid="_x0000_s253957" name="Формула" r:id="rId6" imgW="748975" imgH="241195" progId="Equation.3">
              <p:embed/>
            </p:oleObj>
          </a:graphicData>
        </a:graphic>
      </p:graphicFrame>
      <p:cxnSp>
        <p:nvCxnSpPr>
          <p:cNvPr id="21" name="Прямая со стрелкой 20"/>
          <p:cNvCxnSpPr/>
          <p:nvPr/>
        </p:nvCxnSpPr>
        <p:spPr>
          <a:xfrm rot="5400000">
            <a:off x="685800" y="2286000"/>
            <a:ext cx="457200" cy="3048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990600" y="21336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3" name="Object 2"/>
          <p:cNvGraphicFramePr>
            <a:graphicFrameLocks noChangeAspect="1"/>
          </p:cNvGraphicFramePr>
          <p:nvPr/>
        </p:nvGraphicFramePr>
        <p:xfrm>
          <a:off x="438150" y="2352675"/>
          <a:ext cx="298450" cy="377825"/>
        </p:xfrm>
        <a:graphic>
          <a:graphicData uri="http://schemas.openxmlformats.org/presentationml/2006/ole">
            <p:oleObj spid="_x0000_s253958" name="Формула" r:id="rId7" imgW="190417" imgH="241195" progId="Equation.3">
              <p:embed/>
            </p:oleObj>
          </a:graphicData>
        </a:graphic>
      </p:graphicFrame>
      <p:graphicFrame>
        <p:nvGraphicFramePr>
          <p:cNvPr id="24" name="Object 2"/>
          <p:cNvGraphicFramePr>
            <a:graphicFrameLocks noChangeAspect="1"/>
          </p:cNvGraphicFramePr>
          <p:nvPr/>
        </p:nvGraphicFramePr>
        <p:xfrm>
          <a:off x="685800" y="2133600"/>
          <a:ext cx="258762" cy="209843"/>
        </p:xfrm>
        <a:graphic>
          <a:graphicData uri="http://schemas.openxmlformats.org/presentationml/2006/ole">
            <p:oleObj spid="_x0000_s253959" name="Формула" r:id="rId8" imgW="203024" imgH="164957" progId="Equation.3">
              <p:embed/>
            </p:oleObj>
          </a:graphicData>
        </a:graphic>
      </p:graphicFrame>
      <p:graphicFrame>
        <p:nvGraphicFramePr>
          <p:cNvPr id="25" name="Object 2"/>
          <p:cNvGraphicFramePr>
            <a:graphicFrameLocks noChangeAspect="1"/>
          </p:cNvGraphicFramePr>
          <p:nvPr/>
        </p:nvGraphicFramePr>
        <p:xfrm>
          <a:off x="523875" y="1484313"/>
          <a:ext cx="319088" cy="377825"/>
        </p:xfrm>
        <a:graphic>
          <a:graphicData uri="http://schemas.openxmlformats.org/presentationml/2006/ole">
            <p:oleObj spid="_x0000_s253960" name="Формула" r:id="rId9" imgW="203112" imgH="241195" progId="Equation.3">
              <p:embed/>
            </p:oleObj>
          </a:graphicData>
        </a:graphic>
      </p:graphicFrame>
      <p:cxnSp>
        <p:nvCxnSpPr>
          <p:cNvPr id="26" name="Прямая со стрелкой 25"/>
          <p:cNvCxnSpPr>
            <a:stCxn id="22" idx="4"/>
          </p:cNvCxnSpPr>
          <p:nvPr/>
        </p:nvCxnSpPr>
        <p:spPr>
          <a:xfrm rot="5400000" flipH="1">
            <a:off x="571500" y="1790700"/>
            <a:ext cx="838200" cy="1524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22" idx="4"/>
          </p:cNvCxnSpPr>
          <p:nvPr/>
        </p:nvCxnSpPr>
        <p:spPr>
          <a:xfrm rot="16200000" flipH="1">
            <a:off x="990600" y="2362200"/>
            <a:ext cx="533400" cy="381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ct 7"/>
          <p:cNvGraphicFramePr>
            <a:graphicFrameLocks noChangeAspect="1"/>
          </p:cNvGraphicFramePr>
          <p:nvPr/>
        </p:nvGraphicFramePr>
        <p:xfrm>
          <a:off x="1447800" y="2438400"/>
          <a:ext cx="298450" cy="377825"/>
        </p:xfrm>
        <a:graphic>
          <a:graphicData uri="http://schemas.openxmlformats.org/presentationml/2006/ole">
            <p:oleObj spid="_x0000_s253961" name="Формула" r:id="rId10" imgW="190417" imgH="241195" progId="Equation.3">
              <p:embed/>
            </p:oleObj>
          </a:graphicData>
        </a:graphic>
      </p:graphicFrame>
      <p:cxnSp>
        <p:nvCxnSpPr>
          <p:cNvPr id="29" name="Прямая со стрелкой 28"/>
          <p:cNvCxnSpPr/>
          <p:nvPr/>
        </p:nvCxnSpPr>
        <p:spPr>
          <a:xfrm rot="5400000" flipH="1" flipV="1">
            <a:off x="1143000" y="2819400"/>
            <a:ext cx="381000" cy="2286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6200000" flipV="1">
            <a:off x="685800" y="2667000"/>
            <a:ext cx="533400" cy="3810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22" idx="4"/>
          </p:cNvCxnSpPr>
          <p:nvPr/>
        </p:nvCxnSpPr>
        <p:spPr>
          <a:xfrm rot="16200000" flipH="1">
            <a:off x="685800" y="2667000"/>
            <a:ext cx="914400" cy="1524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7"/>
          <p:cNvGraphicFramePr>
            <a:graphicFrameLocks noChangeAspect="1"/>
          </p:cNvGraphicFramePr>
          <p:nvPr/>
        </p:nvGraphicFramePr>
        <p:xfrm>
          <a:off x="889000" y="3128963"/>
          <a:ext cx="680732" cy="452437"/>
        </p:xfrm>
        <a:graphic>
          <a:graphicData uri="http://schemas.openxmlformats.org/presentationml/2006/ole">
            <p:oleObj spid="_x0000_s253962" name="Формула" r:id="rId11" imgW="342751" imgH="228501" progId="Equation.3">
              <p:embed/>
            </p:oleObj>
          </a:graphicData>
        </a:graphic>
      </p:graphicFrame>
      <p:graphicFrame>
        <p:nvGraphicFramePr>
          <p:cNvPr id="22541" name="Object 13"/>
          <p:cNvGraphicFramePr>
            <a:graphicFrameLocks noChangeAspect="1"/>
          </p:cNvGraphicFramePr>
          <p:nvPr/>
        </p:nvGraphicFramePr>
        <p:xfrm>
          <a:off x="1638300" y="5249863"/>
          <a:ext cx="4800600" cy="1008062"/>
        </p:xfrm>
        <a:graphic>
          <a:graphicData uri="http://schemas.openxmlformats.org/presentationml/2006/ole">
            <p:oleObj spid="_x0000_s253963" name="Формула" r:id="rId12" imgW="2057400" imgH="431800" progId="Equation.3">
              <p:embed/>
            </p:oleObj>
          </a:graphicData>
        </a:graphic>
      </p:graphicFrame>
      <p:graphicFrame>
        <p:nvGraphicFramePr>
          <p:cNvPr id="3" name="Object 14"/>
          <p:cNvGraphicFramePr>
            <a:graphicFrameLocks noChangeAspect="1"/>
          </p:cNvGraphicFramePr>
          <p:nvPr/>
        </p:nvGraphicFramePr>
        <p:xfrm>
          <a:off x="1112838" y="1990725"/>
          <a:ext cx="379412" cy="358775"/>
        </p:xfrm>
        <a:graphic>
          <a:graphicData uri="http://schemas.openxmlformats.org/presentationml/2006/ole">
            <p:oleObj spid="_x0000_s253964" name="Формула" r:id="rId13" imgW="241300" imgH="228600" progId="Equation.3">
              <p:embed/>
            </p:oleObj>
          </a:graphicData>
        </a:graphic>
      </p:graphicFrame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31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0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  <p:bldP spid="2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14400" y="2915652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Учитывая эти обозначения, формула (2) примет вид:</a:t>
            </a: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37686051"/>
              </p:ext>
            </p:extLst>
          </p:nvPr>
        </p:nvGraphicFramePr>
        <p:xfrm>
          <a:off x="540296" y="567515"/>
          <a:ext cx="1295400" cy="845261"/>
        </p:xfrm>
        <a:graphic>
          <a:graphicData uri="http://schemas.openxmlformats.org/presentationml/2006/ole">
            <p:oleObj spid="_x0000_s254978" name="Формула" r:id="rId3" imgW="660113" imgH="431613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800591" y="827420"/>
            <a:ext cx="421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Главный вектор активных сил системы</a:t>
            </a:r>
            <a:endParaRPr lang="ru-RU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2817892" y="1619508"/>
            <a:ext cx="3482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Главный вектор реактивных сил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819400" y="2267580"/>
            <a:ext cx="3070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Главный вектор сил инерции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78820" y="4653136"/>
            <a:ext cx="80696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</a:rPr>
              <a:t>В каждый момент времени векторная сумма главных  векторов активных, реактивных сил и  сил инерции движущейся механической системы эквивалентна  нулю. </a:t>
            </a:r>
          </a:p>
        </p:txBody>
      </p:sp>
      <p:graphicFrame>
        <p:nvGraphicFramePr>
          <p:cNvPr id="410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08893939"/>
              </p:ext>
            </p:extLst>
          </p:nvPr>
        </p:nvGraphicFramePr>
        <p:xfrm>
          <a:off x="2590800" y="3404271"/>
          <a:ext cx="2438400" cy="528785"/>
        </p:xfrm>
        <a:graphic>
          <a:graphicData uri="http://schemas.openxmlformats.org/presentationml/2006/ole">
            <p:oleObj spid="_x0000_s254979" name="Формула" r:id="rId4" imgW="914400" imgH="203200" progId="Equation.3">
              <p:embed/>
            </p:oleObj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08509332"/>
              </p:ext>
            </p:extLst>
          </p:nvPr>
        </p:nvGraphicFramePr>
        <p:xfrm>
          <a:off x="533400" y="1412776"/>
          <a:ext cx="1143000" cy="746780"/>
        </p:xfrm>
        <a:graphic>
          <a:graphicData uri="http://schemas.openxmlformats.org/presentationml/2006/ole">
            <p:oleObj spid="_x0000_s254980" name="Формула" r:id="rId5" imgW="660113" imgH="431613" progId="Equation.3">
              <p:embed/>
            </p:oleObj>
          </a:graphicData>
        </a:graphic>
      </p:graphicFrame>
      <p:graphicFrame>
        <p:nvGraphicFramePr>
          <p:cNvPr id="307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999671623"/>
              </p:ext>
            </p:extLst>
          </p:nvPr>
        </p:nvGraphicFramePr>
        <p:xfrm>
          <a:off x="533400" y="2087595"/>
          <a:ext cx="1236900" cy="765341"/>
        </p:xfrm>
        <a:graphic>
          <a:graphicData uri="http://schemas.openxmlformats.org/presentationml/2006/ole">
            <p:oleObj spid="_x0000_s254981" name="Формула" r:id="rId6" imgW="698197" imgH="431613" progId="Equation.3">
              <p:embed/>
            </p:oleObj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353712" y="3962400"/>
            <a:ext cx="5090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Полученное уравнение  выражает </a:t>
            </a:r>
          </a:p>
          <a:p>
            <a:r>
              <a:rPr lang="ru-RU" i="1" dirty="0" smtClean="0">
                <a:solidFill>
                  <a:srgbClr val="FF0000"/>
                </a:solidFill>
              </a:rPr>
              <a:t>Принцип Даламбера для механической системы:</a:t>
            </a:r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32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  <p:bldP spid="10" grpId="0"/>
      <p:bldP spid="2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1600200"/>
            <a:ext cx="594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Умножим </a:t>
            </a:r>
            <a:r>
              <a:rPr lang="ru-RU" sz="2000" i="1" dirty="0" err="1" smtClean="0"/>
              <a:t>векторно</a:t>
            </a:r>
            <a:r>
              <a:rPr lang="ru-RU" sz="2000" i="1" dirty="0" smtClean="0"/>
              <a:t> каждое слагаемое слева на</a:t>
            </a: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76276457"/>
              </p:ext>
            </p:extLst>
          </p:nvPr>
        </p:nvGraphicFramePr>
        <p:xfrm>
          <a:off x="533400" y="1230908"/>
          <a:ext cx="6348413" cy="469900"/>
        </p:xfrm>
        <a:graphic>
          <a:graphicData uri="http://schemas.openxmlformats.org/presentationml/2006/ole">
            <p:oleObj spid="_x0000_s256002" name="Формула" r:id="rId3" imgW="3263900" imgH="241300" progId="Equation.3">
              <p:embed/>
            </p:oleObj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914400" y="2057400"/>
          <a:ext cx="3278188" cy="458787"/>
        </p:xfrm>
        <a:graphic>
          <a:graphicData uri="http://schemas.openxmlformats.org/presentationml/2006/ole">
            <p:oleObj spid="_x0000_s256003" name="Формула" r:id="rId4" imgW="1727200" imgH="241300" progId="Equation.3">
              <p:embed/>
            </p:oleObj>
          </a:graphicData>
        </a:graphic>
      </p:graphicFrame>
      <p:graphicFrame>
        <p:nvGraphicFramePr>
          <p:cNvPr id="410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48104914"/>
              </p:ext>
            </p:extLst>
          </p:nvPr>
        </p:nvGraphicFramePr>
        <p:xfrm>
          <a:off x="358775" y="3429000"/>
          <a:ext cx="5937250" cy="771525"/>
        </p:xfrm>
        <a:graphic>
          <a:graphicData uri="http://schemas.openxmlformats.org/presentationml/2006/ole">
            <p:oleObj spid="_x0000_s256004" name="Формула" r:id="rId5" imgW="3314700" imgH="431800" progId="Equation.3">
              <p:embed/>
            </p:oleObj>
          </a:graphicData>
        </a:graphic>
      </p:graphicFrame>
      <p:graphicFrame>
        <p:nvGraphicFramePr>
          <p:cNvPr id="23" name="Объект 22"/>
          <p:cNvGraphicFramePr>
            <a:graphicFrameLocks noChangeAspect="1"/>
          </p:cNvGraphicFramePr>
          <p:nvPr/>
        </p:nvGraphicFramePr>
        <p:xfrm>
          <a:off x="7848600" y="2286000"/>
          <a:ext cx="292100" cy="477982"/>
        </p:xfrm>
        <a:graphic>
          <a:graphicData uri="http://schemas.openxmlformats.org/presentationml/2006/ole">
            <p:oleObj spid="_x0000_s256005" name="Формула" r:id="rId6" imgW="139700" imgH="228600" progId="Equation.3">
              <p:embed/>
            </p:oleObj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381000" y="2514600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Сложим </a:t>
            </a:r>
            <a:r>
              <a:rPr lang="ru-RU" i="1" dirty="0" err="1" smtClean="0"/>
              <a:t>почленно</a:t>
            </a:r>
            <a:r>
              <a:rPr lang="ru-RU" i="1" dirty="0" smtClean="0"/>
              <a:t> уравнения для всех точек  системы:</a:t>
            </a:r>
            <a:endParaRPr lang="ru-RU" i="1" dirty="0"/>
          </a:p>
        </p:txBody>
      </p:sp>
      <p:graphicFrame>
        <p:nvGraphicFramePr>
          <p:cNvPr id="410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05110139"/>
              </p:ext>
            </p:extLst>
          </p:nvPr>
        </p:nvGraphicFramePr>
        <p:xfrm>
          <a:off x="350838" y="4191000"/>
          <a:ext cx="5622925" cy="696913"/>
        </p:xfrm>
        <a:graphic>
          <a:graphicData uri="http://schemas.openxmlformats.org/presentationml/2006/ole">
            <p:oleObj spid="_x0000_s256006" name="Формула" r:id="rId7" imgW="3479800" imgH="431800" progId="Equation.3">
              <p:embed/>
            </p:oleObj>
          </a:graphicData>
        </a:graphic>
      </p:graphicFrame>
      <p:graphicFrame>
        <p:nvGraphicFramePr>
          <p:cNvPr id="410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69340772"/>
              </p:ext>
            </p:extLst>
          </p:nvPr>
        </p:nvGraphicFramePr>
        <p:xfrm>
          <a:off x="361950" y="4876800"/>
          <a:ext cx="5176838" cy="685800"/>
        </p:xfrm>
        <a:graphic>
          <a:graphicData uri="http://schemas.openxmlformats.org/presentationml/2006/ole">
            <p:oleObj spid="_x0000_s256007" name="Формула" r:id="rId8" imgW="3251200" imgH="431800" progId="Equation.3">
              <p:embed/>
            </p:oleObj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381000" y="550421"/>
            <a:ext cx="838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Возьмем произвольную точку О пространства как центр приведения.</a:t>
            </a:r>
          </a:p>
          <a:p>
            <a:r>
              <a:rPr lang="ru-RU" i="1" dirty="0" smtClean="0"/>
              <a:t>Проведем из него к точке </a:t>
            </a:r>
            <a:r>
              <a:rPr lang="en-US" i="1" dirty="0" smtClean="0"/>
              <a:t>M</a:t>
            </a:r>
            <a:r>
              <a:rPr lang="en-US" i="1" baseline="-25000" dirty="0" smtClean="0"/>
              <a:t>k</a:t>
            </a:r>
            <a:r>
              <a:rPr lang="en-US" i="1" dirty="0" smtClean="0"/>
              <a:t> </a:t>
            </a:r>
            <a:r>
              <a:rPr lang="ru-RU" i="1" dirty="0" smtClean="0"/>
              <a:t>радиус-вектор</a:t>
            </a:r>
            <a:r>
              <a:rPr lang="en-US" i="1" dirty="0" smtClean="0"/>
              <a:t>  </a:t>
            </a:r>
            <a:endParaRPr lang="ru-RU" i="1" baseline="-25000" dirty="0"/>
          </a:p>
        </p:txBody>
      </p:sp>
      <p:graphicFrame>
        <p:nvGraphicFramePr>
          <p:cNvPr id="411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93178445"/>
              </p:ext>
            </p:extLst>
          </p:nvPr>
        </p:nvGraphicFramePr>
        <p:xfrm>
          <a:off x="5071988" y="790922"/>
          <a:ext cx="292100" cy="477838"/>
        </p:xfrm>
        <a:graphic>
          <a:graphicData uri="http://schemas.openxmlformats.org/presentationml/2006/ole">
            <p:oleObj spid="_x0000_s256008" name="Формула" r:id="rId9" imgW="139700" imgH="228600" progId="Equation.3">
              <p:embed/>
            </p:oleObj>
          </a:graphicData>
        </a:graphic>
      </p:graphicFrame>
      <p:graphicFrame>
        <p:nvGraphicFramePr>
          <p:cNvPr id="4111" name="Object 15"/>
          <p:cNvGraphicFramePr>
            <a:graphicFrameLocks noChangeAspect="1"/>
          </p:cNvGraphicFramePr>
          <p:nvPr/>
        </p:nvGraphicFramePr>
        <p:xfrm>
          <a:off x="6096000" y="1579562"/>
          <a:ext cx="292100" cy="477838"/>
        </p:xfrm>
        <a:graphic>
          <a:graphicData uri="http://schemas.openxmlformats.org/presentationml/2006/ole">
            <p:oleObj spid="_x0000_s256009" name="Формула" r:id="rId10" imgW="139700" imgH="228600" progId="Equation.3">
              <p:embed/>
            </p:oleObj>
          </a:graphicData>
        </a:graphic>
      </p:graphicFrame>
      <p:cxnSp>
        <p:nvCxnSpPr>
          <p:cNvPr id="39" name="Прямая со стрелкой 38"/>
          <p:cNvCxnSpPr/>
          <p:nvPr/>
        </p:nvCxnSpPr>
        <p:spPr>
          <a:xfrm rot="5400000">
            <a:off x="7543800" y="1752600"/>
            <a:ext cx="457200" cy="3048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Овал 39"/>
          <p:cNvSpPr/>
          <p:nvPr/>
        </p:nvSpPr>
        <p:spPr>
          <a:xfrm>
            <a:off x="7848600" y="16002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1" name="Object 2"/>
          <p:cNvGraphicFramePr>
            <a:graphicFrameLocks noChangeAspect="1"/>
          </p:cNvGraphicFramePr>
          <p:nvPr/>
        </p:nvGraphicFramePr>
        <p:xfrm>
          <a:off x="7296150" y="1819275"/>
          <a:ext cx="298450" cy="377825"/>
        </p:xfrm>
        <a:graphic>
          <a:graphicData uri="http://schemas.openxmlformats.org/presentationml/2006/ole">
            <p:oleObj spid="_x0000_s256010" name="Формула" r:id="rId11" imgW="190417" imgH="241195" progId="Equation.3">
              <p:embed/>
            </p:oleObj>
          </a:graphicData>
        </a:graphic>
      </p:graphicFrame>
      <p:graphicFrame>
        <p:nvGraphicFramePr>
          <p:cNvPr id="42" name="Object 2"/>
          <p:cNvGraphicFramePr>
            <a:graphicFrameLocks noChangeAspect="1"/>
          </p:cNvGraphicFramePr>
          <p:nvPr/>
        </p:nvGraphicFramePr>
        <p:xfrm>
          <a:off x="7519988" y="1560513"/>
          <a:ext cx="307975" cy="288925"/>
        </p:xfrm>
        <a:graphic>
          <a:graphicData uri="http://schemas.openxmlformats.org/presentationml/2006/ole">
            <p:oleObj spid="_x0000_s256011" name="Формула" r:id="rId12" imgW="241300" imgH="228600" progId="Equation.3">
              <p:embed/>
            </p:oleObj>
          </a:graphicData>
        </a:graphic>
      </p:graphicFrame>
      <p:graphicFrame>
        <p:nvGraphicFramePr>
          <p:cNvPr id="43" name="Object 2"/>
          <p:cNvGraphicFramePr>
            <a:graphicFrameLocks noChangeAspect="1"/>
          </p:cNvGraphicFramePr>
          <p:nvPr/>
        </p:nvGraphicFramePr>
        <p:xfrm>
          <a:off x="7381875" y="950913"/>
          <a:ext cx="319088" cy="377825"/>
        </p:xfrm>
        <a:graphic>
          <a:graphicData uri="http://schemas.openxmlformats.org/presentationml/2006/ole">
            <p:oleObj spid="_x0000_s256012" name="Формула" r:id="rId13" imgW="203112" imgH="241195" progId="Equation.3">
              <p:embed/>
            </p:oleObj>
          </a:graphicData>
        </a:graphic>
      </p:graphicFrame>
      <p:cxnSp>
        <p:nvCxnSpPr>
          <p:cNvPr id="44" name="Прямая со стрелкой 43"/>
          <p:cNvCxnSpPr>
            <a:stCxn id="40" idx="4"/>
          </p:cNvCxnSpPr>
          <p:nvPr/>
        </p:nvCxnSpPr>
        <p:spPr>
          <a:xfrm rot="5400000" flipH="1">
            <a:off x="7429500" y="1257300"/>
            <a:ext cx="838200" cy="1524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40" idx="4"/>
          </p:cNvCxnSpPr>
          <p:nvPr/>
        </p:nvCxnSpPr>
        <p:spPr>
          <a:xfrm rot="16200000" flipH="1">
            <a:off x="7848600" y="1828800"/>
            <a:ext cx="533400" cy="381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7"/>
          <p:cNvGraphicFramePr>
            <a:graphicFrameLocks noChangeAspect="1"/>
          </p:cNvGraphicFramePr>
          <p:nvPr/>
        </p:nvGraphicFramePr>
        <p:xfrm>
          <a:off x="8305800" y="1905000"/>
          <a:ext cx="298450" cy="377825"/>
        </p:xfrm>
        <a:graphic>
          <a:graphicData uri="http://schemas.openxmlformats.org/presentationml/2006/ole">
            <p:oleObj spid="_x0000_s256013" name="Формула" r:id="rId14" imgW="190417" imgH="241195" progId="Equation.3">
              <p:embed/>
            </p:oleObj>
          </a:graphicData>
        </a:graphic>
      </p:graphicFrame>
      <p:sp>
        <p:nvSpPr>
          <p:cNvPr id="51" name="Овал 50"/>
          <p:cNvSpPr/>
          <p:nvPr/>
        </p:nvSpPr>
        <p:spPr>
          <a:xfrm>
            <a:off x="7620000" y="3048000"/>
            <a:ext cx="76200" cy="762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3" name="Прямая со стрелкой 52"/>
          <p:cNvCxnSpPr>
            <a:stCxn id="51" idx="7"/>
            <a:endCxn id="40" idx="4"/>
          </p:cNvCxnSpPr>
          <p:nvPr/>
        </p:nvCxnSpPr>
        <p:spPr>
          <a:xfrm rot="5400000" flipH="1" flipV="1">
            <a:off x="7151641" y="2286001"/>
            <a:ext cx="1306559" cy="23975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574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09178376"/>
              </p:ext>
            </p:extLst>
          </p:nvPr>
        </p:nvGraphicFramePr>
        <p:xfrm>
          <a:off x="277813" y="2895600"/>
          <a:ext cx="3576637" cy="619125"/>
        </p:xfrm>
        <a:graphic>
          <a:graphicData uri="http://schemas.openxmlformats.org/presentationml/2006/ole">
            <p:oleObj spid="_x0000_s256014" name="Формула" r:id="rId15" imgW="2489200" imgH="431800" progId="Equation.3">
              <p:embed/>
            </p:oleObj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4495800" y="29718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Обозначим:</a:t>
            </a:r>
            <a:endParaRPr lang="ru-RU" i="1" dirty="0"/>
          </a:p>
        </p:txBody>
      </p:sp>
      <p:graphicFrame>
        <p:nvGraphicFramePr>
          <p:cNvPr id="23575" name="Object 23"/>
          <p:cNvGraphicFramePr>
            <a:graphicFrameLocks noChangeAspect="1"/>
          </p:cNvGraphicFramePr>
          <p:nvPr/>
        </p:nvGraphicFramePr>
        <p:xfrm>
          <a:off x="6324600" y="4724400"/>
          <a:ext cx="2692400" cy="491058"/>
        </p:xfrm>
        <a:graphic>
          <a:graphicData uri="http://schemas.openxmlformats.org/presentationml/2006/ole">
            <p:oleObj spid="_x0000_s256015" name="Формула" r:id="rId16" imgW="1396394" imgH="253890" progId="Equation.3">
              <p:embed/>
            </p:oleObj>
          </a:graphicData>
        </a:graphic>
      </p:graphicFrame>
      <p:sp>
        <p:nvSpPr>
          <p:cNvPr id="55" name="TextBox 54"/>
          <p:cNvSpPr txBox="1"/>
          <p:nvPr/>
        </p:nvSpPr>
        <p:spPr>
          <a:xfrm>
            <a:off x="6705600" y="41148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Получим:</a:t>
            </a:r>
            <a:endParaRPr lang="ru-RU" i="1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381000" y="5486400"/>
            <a:ext cx="8429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В каждый момент времени векторная сумма главных  моментов активных, реактивных сил и  сил инерции движущейся механической системы эквивалентна  нулю. 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50054622"/>
              </p:ext>
            </p:extLst>
          </p:nvPr>
        </p:nvGraphicFramePr>
        <p:xfrm>
          <a:off x="8021288" y="1484784"/>
          <a:ext cx="248327" cy="288032"/>
        </p:xfrm>
        <a:graphic>
          <a:graphicData uri="http://schemas.openxmlformats.org/presentationml/2006/ole">
            <p:oleObj spid="_x0000_s256016" name="Формула" r:id="rId17" imgW="152202" imgH="177569" progId="Equation.3">
              <p:embed/>
            </p:oleObj>
          </a:graphicData>
        </a:graphic>
      </p:graphicFrame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33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23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3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0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5" grpId="0"/>
      <p:bldP spid="51" grpId="0" animBg="1"/>
      <p:bldP spid="54" grpId="0"/>
      <p:bldP spid="55" grpId="0"/>
      <p:bldP spid="5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1000" y="696814"/>
            <a:ext cx="8229600" cy="715962"/>
          </a:xfrm>
        </p:spPr>
        <p:txBody>
          <a:bodyPr>
            <a:normAutofit/>
          </a:bodyPr>
          <a:lstStyle/>
          <a:p>
            <a:r>
              <a:rPr lang="ru-RU" sz="1800" i="1" dirty="0" smtClean="0"/>
              <a:t>Таким образом, для решения задач динамики имеем два векторных уравнения:</a:t>
            </a:r>
            <a:endParaRPr lang="ru-RU" sz="1800" dirty="0"/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978955047"/>
              </p:ext>
            </p:extLst>
          </p:nvPr>
        </p:nvGraphicFramePr>
        <p:xfrm>
          <a:off x="1219200" y="2055388"/>
          <a:ext cx="6400800" cy="509516"/>
        </p:xfrm>
        <a:graphic>
          <a:graphicData uri="http://schemas.openxmlformats.org/presentationml/2006/ole">
            <p:oleObj spid="_x0000_s257026" name="Формула" r:id="rId3" imgW="3200400" imgH="254000" progId="Equation.3">
              <p:embed/>
            </p:oleObj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92286645"/>
              </p:ext>
            </p:extLst>
          </p:nvPr>
        </p:nvGraphicFramePr>
        <p:xfrm>
          <a:off x="533400" y="3068960"/>
          <a:ext cx="2616200" cy="1752600"/>
        </p:xfrm>
        <a:graphic>
          <a:graphicData uri="http://schemas.openxmlformats.org/presentationml/2006/ole">
            <p:oleObj spid="_x0000_s257027" name="Формула" r:id="rId4" imgW="1040948" imgH="698197" progId="Equation.3">
              <p:embed/>
            </p:oleObj>
          </a:graphicData>
        </a:graphic>
      </p:graphicFrame>
      <p:graphicFrame>
        <p:nvGraphicFramePr>
          <p:cNvPr id="276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96131058"/>
              </p:ext>
            </p:extLst>
          </p:nvPr>
        </p:nvGraphicFramePr>
        <p:xfrm>
          <a:off x="4572000" y="2996952"/>
          <a:ext cx="3543300" cy="2006600"/>
        </p:xfrm>
        <a:graphic>
          <a:graphicData uri="http://schemas.openxmlformats.org/presentationml/2006/ole">
            <p:oleObj spid="_x0000_s257028" name="Формула" r:id="rId5" imgW="1409088" imgH="799753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" y="2590800"/>
            <a:ext cx="72594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>
                <a:solidFill>
                  <a:srgbClr val="C00000"/>
                </a:solidFill>
              </a:rPr>
              <a:t>Уравнения кинетостатики в декартовой системе координат:</a:t>
            </a:r>
            <a:endParaRPr lang="ru-RU" sz="2000" i="1" dirty="0">
              <a:solidFill>
                <a:srgbClr val="C00000"/>
              </a:solidFill>
            </a:endParaRPr>
          </a:p>
        </p:txBody>
      </p:sp>
      <p:graphicFrame>
        <p:nvGraphicFramePr>
          <p:cNvPr id="276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65255391"/>
              </p:ext>
            </p:extLst>
          </p:nvPr>
        </p:nvGraphicFramePr>
        <p:xfrm>
          <a:off x="1219200" y="1542752"/>
          <a:ext cx="5184775" cy="446088"/>
        </p:xfrm>
        <a:graphic>
          <a:graphicData uri="http://schemas.openxmlformats.org/presentationml/2006/ole">
            <p:oleObj spid="_x0000_s257029" name="Формула" r:id="rId6" imgW="2654300" imgH="22860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57200" y="4941168"/>
            <a:ext cx="84318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</a:rPr>
              <a:t>!!!</a:t>
            </a:r>
            <a:r>
              <a:rPr lang="ru-RU" i="1" dirty="0" smtClean="0"/>
              <a:t> Движение твердого тела вполне определяется этими шестью уравнениями.</a:t>
            </a:r>
          </a:p>
          <a:p>
            <a:r>
              <a:rPr lang="ru-RU" i="1" dirty="0" smtClean="0"/>
              <a:t>Если система состоит из нескольких тел, то для каждого из них составляется </a:t>
            </a:r>
          </a:p>
          <a:p>
            <a:r>
              <a:rPr lang="ru-RU" i="1" dirty="0" smtClean="0"/>
              <a:t>соответствующая система уравнений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358214" y="6356350"/>
            <a:ext cx="571504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34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i="1" dirty="0" smtClean="0">
                <a:solidFill>
                  <a:srgbClr val="FF0000"/>
                </a:solidFill>
              </a:rPr>
              <a:t>§ 4. Приведение сил инерции для системы материальных точек к главному вектору и главному моменту сил инерции </a:t>
            </a: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304800" y="2060848"/>
            <a:ext cx="2667000" cy="23622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34" name="Прямая со стрелкой 33"/>
          <p:cNvCxnSpPr/>
          <p:nvPr/>
        </p:nvCxnSpPr>
        <p:spPr>
          <a:xfrm rot="16200000" flipV="1">
            <a:off x="626269" y="2501379"/>
            <a:ext cx="1171576" cy="90011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5400000" flipH="1" flipV="1">
            <a:off x="1538287" y="2489474"/>
            <a:ext cx="1100138" cy="85248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4" name="TextBox 24"/>
          <p:cNvSpPr txBox="1">
            <a:spLocks noChangeArrowheads="1"/>
          </p:cNvSpPr>
          <p:nvPr/>
        </p:nvSpPr>
        <p:spPr bwMode="auto">
          <a:xfrm>
            <a:off x="1295400" y="3508648"/>
            <a:ext cx="3635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dirty="0"/>
              <a:t>O</a:t>
            </a:r>
            <a:endParaRPr lang="ru-RU" altLang="ru-RU" dirty="0"/>
          </a:p>
        </p:txBody>
      </p:sp>
      <p:sp>
        <p:nvSpPr>
          <p:cNvPr id="80" name="Овал 79"/>
          <p:cNvSpPr/>
          <p:nvPr/>
        </p:nvSpPr>
        <p:spPr>
          <a:xfrm>
            <a:off x="1652588" y="3461023"/>
            <a:ext cx="76200" cy="7620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435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88287184"/>
              </p:ext>
            </p:extLst>
          </p:nvPr>
        </p:nvGraphicFramePr>
        <p:xfrm>
          <a:off x="2438400" y="2518048"/>
          <a:ext cx="457200" cy="457200"/>
        </p:xfrm>
        <a:graphic>
          <a:graphicData uri="http://schemas.openxmlformats.org/presentationml/2006/ole">
            <p:oleObj spid="_x0000_s258050" name="Формула" r:id="rId3" imgW="190417" imgH="190417" progId="Equation.3">
              <p:embed/>
            </p:oleObj>
          </a:graphicData>
        </a:graphic>
      </p:graphicFrame>
      <p:graphicFrame>
        <p:nvGraphicFramePr>
          <p:cNvPr id="1435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35490965"/>
              </p:ext>
            </p:extLst>
          </p:nvPr>
        </p:nvGraphicFramePr>
        <p:xfrm>
          <a:off x="457200" y="2746648"/>
          <a:ext cx="544512" cy="468312"/>
        </p:xfrm>
        <a:graphic>
          <a:graphicData uri="http://schemas.openxmlformats.org/presentationml/2006/ole">
            <p:oleObj spid="_x0000_s258051" name="Формула" r:id="rId4" imgW="279279" imgH="241195" progId="Equation.3">
              <p:embed/>
            </p:oleObj>
          </a:graphicData>
        </a:graphic>
      </p:graphicFrame>
      <p:graphicFrame>
        <p:nvGraphicFramePr>
          <p:cNvPr id="1843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1573994"/>
              </p:ext>
            </p:extLst>
          </p:nvPr>
        </p:nvGraphicFramePr>
        <p:xfrm>
          <a:off x="6012160" y="2996952"/>
          <a:ext cx="2317750" cy="790575"/>
        </p:xfrm>
        <a:graphic>
          <a:graphicData uri="http://schemas.openxmlformats.org/presentationml/2006/ole">
            <p:oleObj spid="_x0000_s258052" name="Формула" r:id="rId5" imgW="1117600" imgH="381000" progId="Equation.3">
              <p:embed/>
            </p:oleObj>
          </a:graphicData>
        </a:graphic>
      </p:graphicFrame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2981841" y="3923764"/>
            <a:ext cx="28863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i="1" dirty="0" smtClean="0"/>
              <a:t>Дифференцируем дважды:</a:t>
            </a:r>
            <a:endParaRPr lang="ru-RU" altLang="ru-RU" i="1" dirty="0"/>
          </a:p>
        </p:txBody>
      </p:sp>
      <p:graphicFrame>
        <p:nvGraphicFramePr>
          <p:cNvPr id="1843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22102204"/>
              </p:ext>
            </p:extLst>
          </p:nvPr>
        </p:nvGraphicFramePr>
        <p:xfrm>
          <a:off x="6037014" y="3789040"/>
          <a:ext cx="2711450" cy="636588"/>
        </p:xfrm>
        <a:graphic>
          <a:graphicData uri="http://schemas.openxmlformats.org/presentationml/2006/ole">
            <p:oleObj spid="_x0000_s258053" name="Формула" r:id="rId6" imgW="1625600" imgH="381000" progId="Equation.3">
              <p:embed/>
            </p:oleObj>
          </a:graphicData>
        </a:graphic>
      </p:graphicFrame>
      <p:graphicFrame>
        <p:nvGraphicFramePr>
          <p:cNvPr id="18437" name="Object 6"/>
          <p:cNvGraphicFramePr>
            <a:graphicFrameLocks noChangeAspect="1"/>
          </p:cNvGraphicFramePr>
          <p:nvPr/>
        </p:nvGraphicFramePr>
        <p:xfrm>
          <a:off x="2895600" y="1981200"/>
          <a:ext cx="2405063" cy="595313"/>
        </p:xfrm>
        <a:graphic>
          <a:graphicData uri="http://schemas.openxmlformats.org/presentationml/2006/ole">
            <p:oleObj spid="_x0000_s258054" name="Формула" r:id="rId7" imgW="1536700" imgH="381000" progId="Equation.3">
              <p:embed/>
            </p:oleObj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56832773"/>
              </p:ext>
            </p:extLst>
          </p:nvPr>
        </p:nvGraphicFramePr>
        <p:xfrm>
          <a:off x="2954339" y="2356853"/>
          <a:ext cx="6189661" cy="975310"/>
        </p:xfrm>
        <a:graphic>
          <a:graphicData uri="http://schemas.openxmlformats.org/presentationml/2006/ole">
            <p:oleObj spid="_x0000_s258055" name="Формула" r:id="rId8" imgW="3225600" imgH="50796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49507421"/>
              </p:ext>
            </p:extLst>
          </p:nvPr>
        </p:nvGraphicFramePr>
        <p:xfrm>
          <a:off x="88032" y="4797152"/>
          <a:ext cx="2971800" cy="683937"/>
        </p:xfrm>
        <a:graphic>
          <a:graphicData uri="http://schemas.openxmlformats.org/presentationml/2006/ole">
            <p:oleObj spid="_x0000_s258056" name="Формула" r:id="rId9" imgW="1879600" imgH="431800" progId="Equation.3">
              <p:embed/>
            </p:oleObj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124200" y="4437112"/>
            <a:ext cx="57327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Главный вектор сил инерции системы = произведению массы системы  на ускорение центра масс системы и направлен в обратную сторону ускорения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76600" y="3212976"/>
            <a:ext cx="2557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Перепишем равенство:</a:t>
            </a:r>
            <a:endParaRPr lang="ru-RU" i="1" dirty="0"/>
          </a:p>
        </p:txBody>
      </p:sp>
      <p:sp>
        <p:nvSpPr>
          <p:cNvPr id="29" name="TextBox 28"/>
          <p:cNvSpPr txBox="1"/>
          <p:nvPr/>
        </p:nvSpPr>
        <p:spPr>
          <a:xfrm>
            <a:off x="304800" y="4437112"/>
            <a:ext cx="2243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Сравнивая, получим:</a:t>
            </a:r>
            <a:endParaRPr lang="ru-RU" i="1" dirty="0"/>
          </a:p>
        </p:txBody>
      </p:sp>
      <p:sp>
        <p:nvSpPr>
          <p:cNvPr id="37" name="TextBox 36"/>
          <p:cNvSpPr txBox="1"/>
          <p:nvPr/>
        </p:nvSpPr>
        <p:spPr>
          <a:xfrm>
            <a:off x="152400" y="9906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Систему сил инерции точек твердого тела по теореме </a:t>
            </a:r>
            <a:r>
              <a:rPr lang="ru-RU" i="1" dirty="0" err="1" smtClean="0"/>
              <a:t>Пуансо</a:t>
            </a:r>
            <a:r>
              <a:rPr lang="ru-RU" i="1" dirty="0" smtClean="0"/>
              <a:t> можно привести,</a:t>
            </a:r>
          </a:p>
          <a:p>
            <a:r>
              <a:rPr lang="ru-RU" i="1" dirty="0" smtClean="0"/>
              <a:t>как и любую систему сил, к главному вектору и главному моменту</a:t>
            </a:r>
            <a:endParaRPr lang="ru-RU" i="1" dirty="0"/>
          </a:p>
        </p:txBody>
      </p:sp>
      <p:sp>
        <p:nvSpPr>
          <p:cNvPr id="38" name="TextBox 37"/>
          <p:cNvSpPr txBox="1"/>
          <p:nvPr/>
        </p:nvSpPr>
        <p:spPr>
          <a:xfrm>
            <a:off x="533400" y="1600200"/>
            <a:ext cx="7357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За точку приведения можно выбрать любую точку (чаще центр масс)</a:t>
            </a:r>
            <a:endParaRPr lang="ru-RU" i="1" dirty="0"/>
          </a:p>
        </p:txBody>
      </p:sp>
      <p:sp>
        <p:nvSpPr>
          <p:cNvPr id="39" name="TextBox 38"/>
          <p:cNvSpPr txBox="1"/>
          <p:nvPr/>
        </p:nvSpPr>
        <p:spPr>
          <a:xfrm>
            <a:off x="357158" y="5572140"/>
            <a:ext cx="84534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Вывод: </a:t>
            </a:r>
            <a:r>
              <a:rPr lang="ru-RU" sz="2000" b="1" i="1" dirty="0" smtClean="0"/>
              <a:t>Главный вектор </a:t>
            </a:r>
            <a:r>
              <a:rPr lang="ru-RU" sz="2000" b="1" i="1" dirty="0" smtClean="0">
                <a:solidFill>
                  <a:srgbClr val="FF0000"/>
                </a:solidFill>
              </a:rPr>
              <a:t>сил инерции </a:t>
            </a:r>
            <a:r>
              <a:rPr lang="ru-RU" sz="2000" b="1" i="1" dirty="0" smtClean="0">
                <a:solidFill>
                  <a:srgbClr val="7030A0"/>
                </a:solidFill>
              </a:rPr>
              <a:t>не зависит </a:t>
            </a:r>
            <a:r>
              <a:rPr lang="ru-RU" sz="2000" i="1" dirty="0" smtClean="0"/>
              <a:t>от </a:t>
            </a:r>
            <a:r>
              <a:rPr lang="ru-RU" sz="2000" b="1" i="1" dirty="0" smtClean="0"/>
              <a:t>точки </a:t>
            </a:r>
            <a:r>
              <a:rPr lang="ru-RU" sz="2000" b="1" i="1" u="sng" dirty="0" smtClean="0"/>
              <a:t>приведени</a:t>
            </a:r>
            <a:r>
              <a:rPr lang="ru-RU" sz="2000" b="1" i="1" dirty="0" smtClean="0"/>
              <a:t>я</a:t>
            </a:r>
            <a:r>
              <a:rPr lang="ru-RU" sz="2000" i="1" dirty="0" smtClean="0"/>
              <a:t>, и приложен в этой </a:t>
            </a:r>
            <a:r>
              <a:rPr lang="ru-RU" sz="2000" b="1" i="1" dirty="0" smtClean="0">
                <a:solidFill>
                  <a:srgbClr val="7030A0"/>
                </a:solidFill>
              </a:rPr>
              <a:t>точке</a:t>
            </a:r>
            <a:r>
              <a:rPr lang="ru-RU" sz="2000" i="1" dirty="0" smtClean="0"/>
              <a:t>. </a:t>
            </a:r>
            <a:r>
              <a:rPr lang="ru-RU" sz="2000" b="1" i="1" dirty="0" smtClean="0"/>
              <a:t>Главный</a:t>
            </a:r>
            <a:r>
              <a:rPr lang="ru-RU" sz="2000" i="1" dirty="0" smtClean="0"/>
              <a:t> </a:t>
            </a:r>
            <a:r>
              <a:rPr lang="ru-RU" sz="2000" b="1" i="1" dirty="0" smtClean="0">
                <a:solidFill>
                  <a:srgbClr val="7030A0"/>
                </a:solidFill>
              </a:rPr>
              <a:t>момент</a:t>
            </a:r>
            <a:r>
              <a:rPr lang="ru-RU" sz="2000" i="1" dirty="0" smtClean="0"/>
              <a:t> </a:t>
            </a:r>
            <a:r>
              <a:rPr lang="ru-RU" sz="2000" b="1" i="1" dirty="0" smtClean="0">
                <a:solidFill>
                  <a:srgbClr val="FF0000"/>
                </a:solidFill>
              </a:rPr>
              <a:t>сил инерции </a:t>
            </a:r>
            <a:r>
              <a:rPr lang="ru-RU" sz="2000" b="1" i="1" dirty="0" smtClean="0">
                <a:solidFill>
                  <a:srgbClr val="7030A0"/>
                </a:solidFill>
              </a:rPr>
              <a:t>зависит</a:t>
            </a:r>
            <a:r>
              <a:rPr lang="ru-RU" sz="2000" i="1" dirty="0" smtClean="0"/>
              <a:t> от </a:t>
            </a:r>
            <a:r>
              <a:rPr lang="ru-RU" sz="2000" b="1" i="1" dirty="0" smtClean="0"/>
              <a:t>точки </a:t>
            </a:r>
            <a:r>
              <a:rPr lang="ru-RU" sz="2000" b="1" i="1" u="sng" dirty="0" smtClean="0"/>
              <a:t>приведения</a:t>
            </a:r>
            <a:r>
              <a:rPr lang="ru-RU" sz="2000" b="1" i="1" dirty="0" smtClean="0"/>
              <a:t> </a:t>
            </a:r>
            <a:r>
              <a:rPr lang="ru-RU" sz="2000" i="1" dirty="0" smtClean="0"/>
              <a:t>(*)</a:t>
            </a:r>
            <a:endParaRPr lang="ru-RU" sz="2000" i="1" dirty="0"/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5943600" y="1981200"/>
          <a:ext cx="1968500" cy="595313"/>
        </p:xfrm>
        <a:graphic>
          <a:graphicData uri="http://schemas.openxmlformats.org/presentationml/2006/ole">
            <p:oleObj spid="_x0000_s258057" name="Формула" r:id="rId10" imgW="1257300" imgH="381000" progId="Equation.3">
              <p:embed/>
            </p:oleObj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8077200" y="2057400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(*)</a:t>
            </a:r>
            <a:endParaRPr lang="ru-RU" dirty="0"/>
          </a:p>
        </p:txBody>
      </p:sp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358214" y="6356350"/>
            <a:ext cx="571504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35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/>
      <p:bldP spid="80" grpId="0" animBg="1"/>
      <p:bldP spid="43" grpId="0"/>
      <p:bldP spid="23" grpId="0"/>
      <p:bldP spid="24" grpId="0"/>
      <p:bldP spid="29" grpId="0"/>
      <p:bldP spid="37" grpId="0"/>
      <p:bldP spid="38" grpId="0"/>
      <p:bldP spid="39" grpId="0"/>
      <p:bldP spid="4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99120"/>
            <a:ext cx="8534400" cy="609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400" i="1" dirty="0" smtClean="0">
                <a:solidFill>
                  <a:srgbClr val="FF0000"/>
                </a:solidFill>
              </a:rPr>
              <a:t>§ 5 Приведение сил инерции точек твердого тела к простейшему виду</a:t>
            </a: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693593">
            <a:off x="1183213" y="2638361"/>
            <a:ext cx="2057400" cy="609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57200" y="2895600"/>
            <a:ext cx="3200400" cy="6858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rot="10800000" flipV="1">
            <a:off x="304800" y="28956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609600" y="29718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10800000" flipV="1">
            <a:off x="914400" y="30480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1219200" y="31242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10800000" flipV="1">
            <a:off x="1524000" y="32004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0800000" flipV="1">
            <a:off x="1828800" y="32766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0800000" flipV="1">
            <a:off x="2133600" y="32766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0800000" flipV="1">
            <a:off x="2667000" y="34290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10800000" flipV="1">
            <a:off x="3048000" y="35052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10800000" flipV="1">
            <a:off x="2362200" y="33528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10800000" flipV="1">
            <a:off x="3352800" y="35814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286000" y="2895600"/>
            <a:ext cx="1371600" cy="30480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3463925" y="2771775"/>
          <a:ext cx="193675" cy="255588"/>
        </p:xfrm>
        <a:graphic>
          <a:graphicData uri="http://schemas.openxmlformats.org/presentationml/2006/ole">
            <p:oleObj spid="_x0000_s259074" name="Формула" r:id="rId3" imgW="139579" imgH="164957" progId="Equation.3">
              <p:embed/>
            </p:oleObj>
          </a:graphicData>
        </a:graphic>
      </p:graphicFrame>
      <p:cxnSp>
        <p:nvCxnSpPr>
          <p:cNvPr id="19" name="Прямая со стрелкой 18"/>
          <p:cNvCxnSpPr/>
          <p:nvPr/>
        </p:nvCxnSpPr>
        <p:spPr>
          <a:xfrm rot="10800000">
            <a:off x="685800" y="2514600"/>
            <a:ext cx="1600200" cy="3810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011" name="Object 3"/>
          <p:cNvGraphicFramePr>
            <a:graphicFrameLocks noChangeAspect="1"/>
          </p:cNvGraphicFramePr>
          <p:nvPr/>
        </p:nvGraphicFramePr>
        <p:xfrm>
          <a:off x="644525" y="2133600"/>
          <a:ext cx="266700" cy="295275"/>
        </p:xfrm>
        <a:graphic>
          <a:graphicData uri="http://schemas.openxmlformats.org/presentationml/2006/ole">
            <p:oleObj spid="_x0000_s259075" name="Формула" r:id="rId4" imgW="190417" imgH="190417" progId="Equation.3">
              <p:embed/>
            </p:oleObj>
          </a:graphicData>
        </a:graphic>
      </p:graphicFrame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5334000" y="3200400"/>
          <a:ext cx="1157287" cy="414338"/>
        </p:xfrm>
        <a:graphic>
          <a:graphicData uri="http://schemas.openxmlformats.org/presentationml/2006/ole">
            <p:oleObj spid="_x0000_s259076" name="Формула" r:id="rId5" imgW="672808" imgH="241195" progId="Equation.3">
              <p:embed/>
            </p:oleObj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1905000" y="899428"/>
            <a:ext cx="5088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5.1    Поступательное движение твердого тела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57200" y="12954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При поступательном  движении ускорения всех его точек равны и следовательно равны  ускорению его центра масс.</a:t>
            </a:r>
            <a:endParaRPr lang="ru-RU" i="1" dirty="0"/>
          </a:p>
        </p:txBody>
      </p:sp>
      <p:sp>
        <p:nvSpPr>
          <p:cNvPr id="40" name="TextBox 39"/>
          <p:cNvSpPr txBox="1"/>
          <p:nvPr/>
        </p:nvSpPr>
        <p:spPr>
          <a:xfrm>
            <a:off x="1828800" y="182880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Отсюда следует, что </a:t>
            </a:r>
            <a:r>
              <a:rPr lang="ru-RU" b="1" i="1" dirty="0" smtClean="0">
                <a:solidFill>
                  <a:srgbClr val="FF0000"/>
                </a:solidFill>
              </a:rPr>
              <a:t>силы инерции </a:t>
            </a:r>
            <a:r>
              <a:rPr lang="ru-RU" i="1" dirty="0" smtClean="0"/>
              <a:t>всех его точек представляют собой </a:t>
            </a:r>
            <a:r>
              <a:rPr lang="ru-RU" b="1" i="1" dirty="0" smtClean="0">
                <a:solidFill>
                  <a:srgbClr val="7030A0"/>
                </a:solidFill>
              </a:rPr>
              <a:t>систему параллельных сил</a:t>
            </a:r>
            <a:r>
              <a:rPr lang="ru-RU" i="1" dirty="0" smtClean="0"/>
              <a:t>, направленных </a:t>
            </a:r>
            <a:r>
              <a:rPr lang="ru-RU" b="1" i="1" dirty="0" smtClean="0">
                <a:solidFill>
                  <a:srgbClr val="7030A0"/>
                </a:solidFill>
              </a:rPr>
              <a:t>в одну сторону</a:t>
            </a:r>
            <a:r>
              <a:rPr lang="ru-RU" i="1" dirty="0" smtClean="0"/>
              <a:t>. </a:t>
            </a:r>
            <a:endParaRPr lang="ru-RU" i="1" dirty="0"/>
          </a:p>
        </p:txBody>
      </p:sp>
      <p:sp>
        <p:nvSpPr>
          <p:cNvPr id="41" name="TextBox 40"/>
          <p:cNvSpPr txBox="1"/>
          <p:nvPr/>
        </p:nvSpPr>
        <p:spPr>
          <a:xfrm>
            <a:off x="3962400" y="2514600"/>
            <a:ext cx="4831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Такая систем сил </a:t>
            </a:r>
            <a:r>
              <a:rPr lang="ru-RU" i="1" dirty="0" smtClean="0"/>
              <a:t>приводится </a:t>
            </a:r>
            <a:r>
              <a:rPr lang="ru-RU" b="1" i="1" dirty="0" smtClean="0">
                <a:solidFill>
                  <a:srgbClr val="7030A0"/>
                </a:solidFill>
              </a:rPr>
              <a:t>к </a:t>
            </a:r>
            <a:r>
              <a:rPr lang="ru-RU" b="1" i="1" dirty="0" smtClean="0">
                <a:solidFill>
                  <a:srgbClr val="FF0000"/>
                </a:solidFill>
              </a:rPr>
              <a:t>одной </a:t>
            </a:r>
          </a:p>
          <a:p>
            <a:r>
              <a:rPr lang="ru-RU" b="1" i="1" dirty="0" smtClean="0">
                <a:solidFill>
                  <a:srgbClr val="7030A0"/>
                </a:solidFill>
              </a:rPr>
              <a:t>равнодействующей силе</a:t>
            </a:r>
            <a:r>
              <a:rPr lang="ru-RU" i="1" dirty="0" smtClean="0"/>
              <a:t>, </a:t>
            </a:r>
            <a:r>
              <a:rPr lang="ru-RU" b="1" i="1" dirty="0" smtClean="0"/>
              <a:t>главному вектору</a:t>
            </a:r>
            <a:r>
              <a:rPr lang="ru-RU" i="1" dirty="0" smtClean="0"/>
              <a:t>: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0" y="3733800"/>
            <a:ext cx="4692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Главный момент </a:t>
            </a:r>
            <a:r>
              <a:rPr lang="ru-RU" i="1" dirty="0" smtClean="0"/>
              <a:t>в этом случае равен </a:t>
            </a:r>
            <a:r>
              <a:rPr lang="ru-RU" b="1" i="1" dirty="0" smtClean="0">
                <a:solidFill>
                  <a:srgbClr val="FF0000"/>
                </a:solidFill>
              </a:rPr>
              <a:t>нулю</a:t>
            </a:r>
            <a:r>
              <a:rPr lang="ru-RU" i="1" dirty="0" smtClean="0"/>
              <a:t>.</a:t>
            </a:r>
            <a:endParaRPr lang="ru-RU" i="1" dirty="0"/>
          </a:p>
        </p:txBody>
      </p:sp>
      <p:graphicFrame>
        <p:nvGraphicFramePr>
          <p:cNvPr id="18437" name="Object 9"/>
          <p:cNvGraphicFramePr>
            <a:graphicFrameLocks noChangeAspect="1"/>
          </p:cNvGraphicFramePr>
          <p:nvPr/>
        </p:nvGraphicFramePr>
        <p:xfrm>
          <a:off x="1219200" y="4191000"/>
          <a:ext cx="6262687" cy="595313"/>
        </p:xfrm>
        <a:graphic>
          <a:graphicData uri="http://schemas.openxmlformats.org/presentationml/2006/ole">
            <p:oleObj spid="_x0000_s259077" name="Формула" r:id="rId6" imgW="4000500" imgH="381000" progId="Equation.3">
              <p:embed/>
            </p:oleObj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4876800" y="3733800"/>
            <a:ext cx="3135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Докажем это утверждение:</a:t>
            </a:r>
            <a:endParaRPr lang="ru-RU" i="1" dirty="0"/>
          </a:p>
        </p:txBody>
      </p:sp>
      <p:sp>
        <p:nvSpPr>
          <p:cNvPr id="45" name="TextBox 44"/>
          <p:cNvSpPr txBox="1"/>
          <p:nvPr/>
        </p:nvSpPr>
        <p:spPr>
          <a:xfrm>
            <a:off x="228600" y="4876800"/>
            <a:ext cx="2214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Т.к. радиус - вектор </a:t>
            </a:r>
            <a:endParaRPr lang="ru-RU" i="1" dirty="0"/>
          </a:p>
        </p:txBody>
      </p:sp>
      <p:graphicFrame>
        <p:nvGraphicFramePr>
          <p:cNvPr id="18435" name="Object 10"/>
          <p:cNvGraphicFramePr>
            <a:graphicFrameLocks noChangeAspect="1"/>
          </p:cNvGraphicFramePr>
          <p:nvPr/>
        </p:nvGraphicFramePr>
        <p:xfrm>
          <a:off x="2590800" y="4648200"/>
          <a:ext cx="1049338" cy="893763"/>
        </p:xfrm>
        <a:graphic>
          <a:graphicData uri="http://schemas.openxmlformats.org/presentationml/2006/ole">
            <p:oleObj spid="_x0000_s259078" name="Формула" r:id="rId7" imgW="596900" imgH="508000" progId="Equation.3">
              <p:embed/>
            </p:oleObj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3886200" y="4876800"/>
            <a:ext cx="453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Относительно центра масс равен 0. </a:t>
            </a:r>
            <a:r>
              <a:rPr lang="ru-RU" i="1" dirty="0" err="1" smtClean="0"/>
              <a:t>Ч.т.д</a:t>
            </a:r>
            <a:endParaRPr lang="ru-RU" i="1" dirty="0"/>
          </a:p>
        </p:txBody>
      </p:sp>
      <p:sp>
        <p:nvSpPr>
          <p:cNvPr id="47" name="TextBox 46"/>
          <p:cNvSpPr txBox="1"/>
          <p:nvPr/>
        </p:nvSpPr>
        <p:spPr>
          <a:xfrm>
            <a:off x="152400" y="5486400"/>
            <a:ext cx="876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Окончательно: при поступательном  движении все силы инерции приводятся к виду</a:t>
            </a:r>
            <a:endParaRPr lang="ru-RU" i="1" dirty="0">
              <a:solidFill>
                <a:srgbClr val="FF0000"/>
              </a:solidFill>
            </a:endParaRPr>
          </a:p>
        </p:txBody>
      </p:sp>
      <p:graphicFrame>
        <p:nvGraphicFramePr>
          <p:cNvPr id="26635" name="Object 11"/>
          <p:cNvGraphicFramePr>
            <a:graphicFrameLocks noChangeAspect="1"/>
          </p:cNvGraphicFramePr>
          <p:nvPr/>
        </p:nvGraphicFramePr>
        <p:xfrm>
          <a:off x="2971800" y="6019800"/>
          <a:ext cx="2314575" cy="414338"/>
        </p:xfrm>
        <a:graphic>
          <a:graphicData uri="http://schemas.openxmlformats.org/presentationml/2006/ole">
            <p:oleObj spid="_x0000_s259079" name="Формула" r:id="rId8" imgW="1346200" imgH="241300" progId="Equation.3">
              <p:embed/>
            </p:oleObj>
          </a:graphicData>
        </a:graphic>
      </p:graphicFrame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8215338" y="6356350"/>
            <a:ext cx="785818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36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3" grpId="0"/>
      <p:bldP spid="44" grpId="0"/>
      <p:bldP spid="45" grpId="0"/>
      <p:bldP spid="46" grpId="0"/>
      <p:bldP spid="4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93473" y="260648"/>
            <a:ext cx="8950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5.2    Вращение твердого тела, имеющего плоскость симметрии, вокруг не-</a:t>
            </a:r>
          </a:p>
          <a:p>
            <a:r>
              <a:rPr lang="ru-RU" sz="2000" b="1" i="1" dirty="0" smtClean="0">
                <a:solidFill>
                  <a:srgbClr val="FF0000"/>
                </a:solidFill>
              </a:rPr>
              <a:t>                         подвижной оси, перпендикулярной к этой плоскости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420637" y="1137166"/>
            <a:ext cx="1676400" cy="838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457200" y="3429000"/>
            <a:ext cx="1676400" cy="838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3" name="Прямая со стрелкой 42"/>
          <p:cNvCxnSpPr/>
          <p:nvPr/>
        </p:nvCxnSpPr>
        <p:spPr>
          <a:xfrm flipH="1" flipV="1">
            <a:off x="945166" y="614591"/>
            <a:ext cx="5746" cy="41537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5400000">
            <a:off x="811876" y="1111434"/>
            <a:ext cx="1524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5400000">
            <a:off x="915194" y="1174472"/>
            <a:ext cx="1524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Овал 52"/>
          <p:cNvSpPr/>
          <p:nvPr/>
        </p:nvSpPr>
        <p:spPr>
          <a:xfrm>
            <a:off x="1597951" y="2014559"/>
            <a:ext cx="76200" cy="762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Дуга 54"/>
          <p:cNvSpPr/>
          <p:nvPr/>
        </p:nvSpPr>
        <p:spPr>
          <a:xfrm rot="8514924">
            <a:off x="588789" y="807427"/>
            <a:ext cx="914400" cy="762000"/>
          </a:xfrm>
          <a:prstGeom prst="arc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1143000" y="1126191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ω</a:t>
            </a:r>
            <a:endParaRPr lang="ru-RU" dirty="0"/>
          </a:p>
        </p:txBody>
      </p:sp>
      <p:cxnSp>
        <p:nvCxnSpPr>
          <p:cNvPr id="59" name="Прямая со стрелкой 58"/>
          <p:cNvCxnSpPr>
            <a:stCxn id="41" idx="2"/>
            <a:endCxn id="39" idx="2"/>
          </p:cNvCxnSpPr>
          <p:nvPr/>
        </p:nvCxnSpPr>
        <p:spPr>
          <a:xfrm flipH="1" flipV="1">
            <a:off x="420637" y="1556266"/>
            <a:ext cx="36563" cy="229183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endCxn id="39" idx="6"/>
          </p:cNvCxnSpPr>
          <p:nvPr/>
        </p:nvCxnSpPr>
        <p:spPr>
          <a:xfrm flipH="1" flipV="1">
            <a:off x="2097037" y="1556266"/>
            <a:ext cx="38151" cy="232993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2286000" y="990600"/>
            <a:ext cx="6017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Пусть тело вращается вокруг нецентральной оси </a:t>
            </a:r>
            <a:r>
              <a:rPr lang="en-US" i="1" dirty="0" smtClean="0"/>
              <a:t>Z (</a:t>
            </a:r>
            <a:r>
              <a:rPr lang="ru-RU" i="1" dirty="0" smtClean="0"/>
              <a:t>рис)</a:t>
            </a:r>
            <a:endParaRPr lang="ru-RU" i="1" dirty="0"/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 rot="5400000">
            <a:off x="762794" y="4342606"/>
            <a:ext cx="1524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5400000">
            <a:off x="915194" y="4342606"/>
            <a:ext cx="1524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rot="10800000">
            <a:off x="762000" y="44196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4" name="Объект 73"/>
          <p:cNvGraphicFramePr>
            <a:graphicFrameLocks noChangeAspect="1"/>
          </p:cNvGraphicFramePr>
          <p:nvPr/>
        </p:nvGraphicFramePr>
        <p:xfrm>
          <a:off x="2143108" y="1571612"/>
          <a:ext cx="339892" cy="430530"/>
        </p:xfrm>
        <a:graphic>
          <a:graphicData uri="http://schemas.openxmlformats.org/presentationml/2006/ole">
            <p:oleObj spid="_x0000_s260098" name="Формула" r:id="rId3" imgW="190417" imgH="241195" progId="Equation.3">
              <p:embed/>
            </p:oleObj>
          </a:graphicData>
        </a:graphic>
      </p:graphicFrame>
      <p:graphicFrame>
        <p:nvGraphicFramePr>
          <p:cNvPr id="5018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65837846"/>
              </p:ext>
            </p:extLst>
          </p:nvPr>
        </p:nvGraphicFramePr>
        <p:xfrm>
          <a:off x="952500" y="3366293"/>
          <a:ext cx="430213" cy="430213"/>
        </p:xfrm>
        <a:graphic>
          <a:graphicData uri="http://schemas.openxmlformats.org/presentationml/2006/ole">
            <p:oleObj spid="_x0000_s260099" name="Формула" r:id="rId4" imgW="241195" imgH="241195" progId="Equation.3">
              <p:embed/>
            </p:oleObj>
          </a:graphicData>
        </a:graphic>
      </p:graphicFrame>
      <p:graphicFrame>
        <p:nvGraphicFramePr>
          <p:cNvPr id="50187" name="Object 11"/>
          <p:cNvGraphicFramePr>
            <a:graphicFrameLocks noChangeAspect="1"/>
          </p:cNvGraphicFramePr>
          <p:nvPr/>
        </p:nvGraphicFramePr>
        <p:xfrm>
          <a:off x="2286000" y="2057400"/>
          <a:ext cx="430213" cy="430213"/>
        </p:xfrm>
        <a:graphic>
          <a:graphicData uri="http://schemas.openxmlformats.org/presentationml/2006/ole">
            <p:oleObj spid="_x0000_s260100" name="Формула" r:id="rId5" imgW="241195" imgH="241195" progId="Equation.3">
              <p:embed/>
            </p:oleObj>
          </a:graphicData>
        </a:graphic>
      </p:graphicFrame>
      <p:sp>
        <p:nvSpPr>
          <p:cNvPr id="79" name="TextBox 78"/>
          <p:cNvSpPr txBox="1"/>
          <p:nvPr/>
        </p:nvSpPr>
        <p:spPr>
          <a:xfrm>
            <a:off x="2819400" y="137160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Выделим «</a:t>
            </a:r>
            <a:r>
              <a:rPr lang="en-US" i="1" dirty="0" smtClean="0"/>
              <a:t>k</a:t>
            </a:r>
            <a:r>
              <a:rPr lang="ru-RU" i="1" dirty="0" smtClean="0"/>
              <a:t>»-</a:t>
            </a:r>
            <a:r>
              <a:rPr lang="ru-RU" i="1" dirty="0" err="1" smtClean="0"/>
              <a:t>ую</a:t>
            </a:r>
            <a:r>
              <a:rPr lang="ru-RU" i="1" dirty="0" smtClean="0"/>
              <a:t> точку массой</a:t>
            </a:r>
            <a:r>
              <a:rPr lang="en-US" i="1" dirty="0" smtClean="0"/>
              <a:t> </a:t>
            </a:r>
            <a:r>
              <a:rPr lang="en-US" i="1" dirty="0" err="1" smtClean="0"/>
              <a:t>m</a:t>
            </a:r>
            <a:r>
              <a:rPr lang="en-US" i="1" baseline="-25000" dirty="0" err="1" smtClean="0"/>
              <a:t>k</a:t>
            </a:r>
            <a:r>
              <a:rPr lang="ru-RU" i="1" dirty="0" smtClean="0"/>
              <a:t> </a:t>
            </a:r>
            <a:r>
              <a:rPr lang="en-US" i="1" dirty="0" smtClean="0"/>
              <a:t> </a:t>
            </a:r>
            <a:r>
              <a:rPr lang="ru-RU" i="1" dirty="0" smtClean="0"/>
              <a:t>на расстоянии от оси </a:t>
            </a:r>
            <a:r>
              <a:rPr lang="en-US" i="1" dirty="0" err="1" smtClean="0"/>
              <a:t>h</a:t>
            </a:r>
            <a:r>
              <a:rPr lang="en-US" i="1" baseline="-25000" dirty="0" err="1" smtClean="0"/>
              <a:t>k</a:t>
            </a:r>
            <a:endParaRPr lang="ru-RU" i="1" baseline="-25000" dirty="0"/>
          </a:p>
        </p:txBody>
      </p:sp>
      <p:sp>
        <p:nvSpPr>
          <p:cNvPr id="82" name="TextBox 81"/>
          <p:cNvSpPr txBox="1"/>
          <p:nvPr/>
        </p:nvSpPr>
        <p:spPr>
          <a:xfrm>
            <a:off x="3505200" y="1828800"/>
            <a:ext cx="2519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Ускорения этой точки:</a:t>
            </a:r>
            <a:endParaRPr lang="ru-RU" i="1" dirty="0"/>
          </a:p>
        </p:txBody>
      </p:sp>
      <p:graphicFrame>
        <p:nvGraphicFramePr>
          <p:cNvPr id="5018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47010768"/>
              </p:ext>
            </p:extLst>
          </p:nvPr>
        </p:nvGraphicFramePr>
        <p:xfrm>
          <a:off x="6019800" y="1779587"/>
          <a:ext cx="430213" cy="430213"/>
        </p:xfrm>
        <a:graphic>
          <a:graphicData uri="http://schemas.openxmlformats.org/presentationml/2006/ole">
            <p:oleObj spid="_x0000_s260101" name="Формула" r:id="rId6" imgW="241195" imgH="241195" progId="Equation.3">
              <p:embed/>
            </p:oleObj>
          </a:graphicData>
        </a:graphic>
      </p:graphicFrame>
      <p:graphicFrame>
        <p:nvGraphicFramePr>
          <p:cNvPr id="5019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10241419"/>
              </p:ext>
            </p:extLst>
          </p:nvPr>
        </p:nvGraphicFramePr>
        <p:xfrm>
          <a:off x="6553200" y="1779587"/>
          <a:ext cx="339725" cy="430213"/>
        </p:xfrm>
        <a:graphic>
          <a:graphicData uri="http://schemas.openxmlformats.org/presentationml/2006/ole">
            <p:oleObj spid="_x0000_s260102" name="Формула" r:id="rId7" imgW="190417" imgH="241195" progId="Equation.3">
              <p:embed/>
            </p:oleObj>
          </a:graphicData>
        </a:graphic>
      </p:graphicFrame>
      <p:sp>
        <p:nvSpPr>
          <p:cNvPr id="83" name="TextBox 82"/>
          <p:cNvSpPr txBox="1"/>
          <p:nvPr/>
        </p:nvSpPr>
        <p:spPr>
          <a:xfrm>
            <a:off x="2971800" y="2209800"/>
            <a:ext cx="2904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Силы инерции этой точки:</a:t>
            </a:r>
            <a:endParaRPr lang="ru-RU" i="1" dirty="0"/>
          </a:p>
        </p:txBody>
      </p:sp>
      <p:graphicFrame>
        <p:nvGraphicFramePr>
          <p:cNvPr id="50191" name="Object 15"/>
          <p:cNvGraphicFramePr>
            <a:graphicFrameLocks noChangeAspect="1"/>
          </p:cNvGraphicFramePr>
          <p:nvPr/>
        </p:nvGraphicFramePr>
        <p:xfrm>
          <a:off x="5867400" y="2209800"/>
          <a:ext cx="1517650" cy="430213"/>
        </p:xfrm>
        <a:graphic>
          <a:graphicData uri="http://schemas.openxmlformats.org/presentationml/2006/ole">
            <p:oleObj spid="_x0000_s260103" name="Формула" r:id="rId8" imgW="850531" imgH="241195" progId="Equation.3">
              <p:embed/>
            </p:oleObj>
          </a:graphicData>
        </a:graphic>
      </p:graphicFrame>
      <p:graphicFrame>
        <p:nvGraphicFramePr>
          <p:cNvPr id="50192" name="Object 16"/>
          <p:cNvGraphicFramePr>
            <a:graphicFrameLocks noChangeAspect="1"/>
          </p:cNvGraphicFramePr>
          <p:nvPr/>
        </p:nvGraphicFramePr>
        <p:xfrm>
          <a:off x="7543800" y="2209800"/>
          <a:ext cx="1427163" cy="430213"/>
        </p:xfrm>
        <a:graphic>
          <a:graphicData uri="http://schemas.openxmlformats.org/presentationml/2006/ole">
            <p:oleObj spid="_x0000_s260104" name="Формула" r:id="rId9" imgW="799753" imgH="241195" progId="Equation.3">
              <p:embed/>
            </p:oleObj>
          </a:graphicData>
        </a:graphic>
      </p:graphicFrame>
      <p:graphicFrame>
        <p:nvGraphicFramePr>
          <p:cNvPr id="50194" name="Object 18"/>
          <p:cNvGraphicFramePr>
            <a:graphicFrameLocks noChangeAspect="1"/>
          </p:cNvGraphicFramePr>
          <p:nvPr/>
        </p:nvGraphicFramePr>
        <p:xfrm>
          <a:off x="2743200" y="3048000"/>
          <a:ext cx="3151188" cy="454025"/>
        </p:xfrm>
        <a:graphic>
          <a:graphicData uri="http://schemas.openxmlformats.org/presentationml/2006/ole">
            <p:oleObj spid="_x0000_s260105" name="Формула" r:id="rId10" imgW="1954951" imgH="253890" progId="Equation.3">
              <p:embed/>
            </p:oleObj>
          </a:graphicData>
        </a:graphic>
      </p:graphicFrame>
      <p:sp>
        <p:nvSpPr>
          <p:cNvPr id="84" name="TextBox 83"/>
          <p:cNvSpPr txBox="1"/>
          <p:nvPr/>
        </p:nvSpPr>
        <p:spPr>
          <a:xfrm>
            <a:off x="3048000" y="2667000"/>
            <a:ext cx="5201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Момент сил инерции точки относительно оси</a:t>
            </a:r>
            <a:r>
              <a:rPr lang="en-US" i="1" dirty="0" smtClean="0"/>
              <a:t> Z</a:t>
            </a:r>
            <a:r>
              <a:rPr lang="ru-RU" i="1" dirty="0" smtClean="0"/>
              <a:t>:</a:t>
            </a:r>
            <a:endParaRPr lang="ru-RU" i="1" dirty="0"/>
          </a:p>
        </p:txBody>
      </p:sp>
      <p:graphicFrame>
        <p:nvGraphicFramePr>
          <p:cNvPr id="50195" name="Object 19"/>
          <p:cNvGraphicFramePr>
            <a:graphicFrameLocks noChangeAspect="1"/>
          </p:cNvGraphicFramePr>
          <p:nvPr/>
        </p:nvGraphicFramePr>
        <p:xfrm>
          <a:off x="6553200" y="3048000"/>
          <a:ext cx="2354263" cy="452437"/>
        </p:xfrm>
        <a:graphic>
          <a:graphicData uri="http://schemas.openxmlformats.org/presentationml/2006/ole">
            <p:oleObj spid="_x0000_s260106" name="Формула" r:id="rId11" imgW="1459866" imgH="253890" progId="Equation.3">
              <p:embed/>
            </p:oleObj>
          </a:graphicData>
        </a:graphic>
      </p:graphicFrame>
      <p:graphicFrame>
        <p:nvGraphicFramePr>
          <p:cNvPr id="50196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51114594"/>
              </p:ext>
            </p:extLst>
          </p:nvPr>
        </p:nvGraphicFramePr>
        <p:xfrm>
          <a:off x="3351213" y="3943350"/>
          <a:ext cx="3233737" cy="476250"/>
        </p:xfrm>
        <a:graphic>
          <a:graphicData uri="http://schemas.openxmlformats.org/presentationml/2006/ole">
            <p:oleObj spid="_x0000_s260107" name="Формула" r:id="rId12" imgW="2005729" imgH="266584" progId="Equation.3">
              <p:embed/>
            </p:oleObj>
          </a:graphicData>
        </a:graphic>
      </p:graphicFrame>
      <p:sp>
        <p:nvSpPr>
          <p:cNvPr id="88" name="TextBox 87"/>
          <p:cNvSpPr txBox="1"/>
          <p:nvPr/>
        </p:nvSpPr>
        <p:spPr>
          <a:xfrm>
            <a:off x="2179721" y="3581400"/>
            <a:ext cx="6964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Суммируем моменты сил инерции всех точек относительно оси</a:t>
            </a:r>
            <a:r>
              <a:rPr lang="en-US" i="1" dirty="0" smtClean="0"/>
              <a:t> Z</a:t>
            </a:r>
            <a:r>
              <a:rPr lang="ru-RU" i="1" dirty="0" smtClean="0"/>
              <a:t>:</a:t>
            </a:r>
            <a:endParaRPr lang="ru-RU" i="1" dirty="0"/>
          </a:p>
        </p:txBody>
      </p:sp>
      <p:graphicFrame>
        <p:nvGraphicFramePr>
          <p:cNvPr id="50197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418922576"/>
              </p:ext>
            </p:extLst>
          </p:nvPr>
        </p:nvGraphicFramePr>
        <p:xfrm>
          <a:off x="1587500" y="4437112"/>
          <a:ext cx="1536700" cy="454025"/>
        </p:xfrm>
        <a:graphic>
          <a:graphicData uri="http://schemas.openxmlformats.org/presentationml/2006/ole">
            <p:oleObj spid="_x0000_s260108" name="Формула" r:id="rId13" imgW="952087" imgH="253890" progId="Equation.3">
              <p:embed/>
            </p:oleObj>
          </a:graphicData>
        </a:graphic>
      </p:graphicFrame>
      <p:sp>
        <p:nvSpPr>
          <p:cNvPr id="89" name="TextBox 88"/>
          <p:cNvSpPr txBox="1"/>
          <p:nvPr/>
        </p:nvSpPr>
        <p:spPr>
          <a:xfrm>
            <a:off x="3200400" y="4437112"/>
            <a:ext cx="4659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м</a:t>
            </a:r>
            <a:r>
              <a:rPr lang="ru-RU" i="1" dirty="0" smtClean="0"/>
              <a:t>омент инерции тела относительно оси</a:t>
            </a:r>
            <a:r>
              <a:rPr lang="en-US" i="1" dirty="0" smtClean="0"/>
              <a:t> Z</a:t>
            </a:r>
            <a:r>
              <a:rPr lang="en-US" i="1" dirty="0"/>
              <a:t>.</a:t>
            </a:r>
            <a:endParaRPr lang="ru-RU" i="1" dirty="0"/>
          </a:p>
        </p:txBody>
      </p:sp>
      <p:sp>
        <p:nvSpPr>
          <p:cNvPr id="90" name="TextBox 89"/>
          <p:cNvSpPr txBox="1"/>
          <p:nvPr/>
        </p:nvSpPr>
        <p:spPr>
          <a:xfrm>
            <a:off x="381000" y="4869160"/>
            <a:ext cx="6603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Главный момент  сил инерции тела относительно оси</a:t>
            </a:r>
            <a:r>
              <a:rPr lang="en-US" i="1" dirty="0" smtClean="0"/>
              <a:t> Z</a:t>
            </a:r>
            <a:r>
              <a:rPr lang="ru-RU" i="1" dirty="0" smtClean="0"/>
              <a:t> равен:</a:t>
            </a:r>
            <a:endParaRPr lang="ru-RU" i="1" dirty="0"/>
          </a:p>
        </p:txBody>
      </p:sp>
      <p:graphicFrame>
        <p:nvGraphicFramePr>
          <p:cNvPr id="5019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08609080"/>
              </p:ext>
            </p:extLst>
          </p:nvPr>
        </p:nvGraphicFramePr>
        <p:xfrm>
          <a:off x="6858000" y="4869160"/>
          <a:ext cx="2008187" cy="454025"/>
        </p:xfrm>
        <a:graphic>
          <a:graphicData uri="http://schemas.openxmlformats.org/presentationml/2006/ole">
            <p:oleObj spid="_x0000_s260109" name="Формула" r:id="rId14" imgW="1244600" imgH="254000" progId="Equation.3">
              <p:embed/>
            </p:oleObj>
          </a:graphicData>
        </a:graphic>
      </p:graphicFrame>
      <p:sp>
        <p:nvSpPr>
          <p:cNvPr id="91" name="TextBox 90"/>
          <p:cNvSpPr txBox="1"/>
          <p:nvPr/>
        </p:nvSpPr>
        <p:spPr>
          <a:xfrm>
            <a:off x="381000" y="5661248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Окончательно: при </a:t>
            </a:r>
            <a:r>
              <a:rPr lang="ru-RU" b="1" i="1" dirty="0" smtClean="0">
                <a:solidFill>
                  <a:srgbClr val="0070C0"/>
                </a:solidFill>
              </a:rPr>
              <a:t>вращательном</a:t>
            </a:r>
            <a:r>
              <a:rPr lang="ru-RU" i="1" dirty="0" smtClean="0">
                <a:solidFill>
                  <a:srgbClr val="FF0000"/>
                </a:solidFill>
              </a:rPr>
              <a:t>  движении  тела </a:t>
            </a:r>
            <a:r>
              <a:rPr lang="ru-RU" b="1" i="1" dirty="0" smtClean="0">
                <a:solidFill>
                  <a:srgbClr val="0070C0"/>
                </a:solidFill>
              </a:rPr>
              <a:t>вокруг оси </a:t>
            </a:r>
            <a:r>
              <a:rPr lang="ru-RU" i="1" dirty="0" smtClean="0">
                <a:solidFill>
                  <a:srgbClr val="FF0000"/>
                </a:solidFill>
              </a:rPr>
              <a:t>все </a:t>
            </a:r>
            <a:r>
              <a:rPr lang="ru-RU" b="1" i="1" dirty="0" smtClean="0">
                <a:solidFill>
                  <a:srgbClr val="FF0000"/>
                </a:solidFill>
              </a:rPr>
              <a:t>силы инерции </a:t>
            </a:r>
            <a:r>
              <a:rPr lang="ru-RU" i="1" dirty="0" smtClean="0">
                <a:solidFill>
                  <a:srgbClr val="FF0000"/>
                </a:solidFill>
              </a:rPr>
              <a:t>приводятся </a:t>
            </a:r>
            <a:r>
              <a:rPr lang="ru-RU" b="1" i="1" dirty="0" smtClean="0">
                <a:solidFill>
                  <a:srgbClr val="0070C0"/>
                </a:solidFill>
              </a:rPr>
              <a:t>к виду: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019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15389934"/>
              </p:ext>
            </p:extLst>
          </p:nvPr>
        </p:nvGraphicFramePr>
        <p:xfrm>
          <a:off x="2971800" y="5877272"/>
          <a:ext cx="3352800" cy="615746"/>
        </p:xfrm>
        <a:graphic>
          <a:graphicData uri="http://schemas.openxmlformats.org/presentationml/2006/ole">
            <p:oleObj spid="_x0000_s260110" name="Формула" r:id="rId15" imgW="1459866" imgH="241195" progId="Equation.3">
              <p:embed/>
            </p:oleObj>
          </a:graphicData>
        </a:graphic>
      </p:graphicFrame>
      <p:sp>
        <p:nvSpPr>
          <p:cNvPr id="92" name="TextBox 91"/>
          <p:cNvSpPr txBox="1"/>
          <p:nvPr/>
        </p:nvSpPr>
        <p:spPr>
          <a:xfrm>
            <a:off x="533400" y="5301208"/>
            <a:ext cx="8067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и направлен в обратную сторону вращения тела при ускоренном вращении.</a:t>
            </a:r>
            <a:endParaRPr lang="ru-RU" i="1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34533935"/>
              </p:ext>
            </p:extLst>
          </p:nvPr>
        </p:nvGraphicFramePr>
        <p:xfrm>
          <a:off x="423206" y="642984"/>
          <a:ext cx="320876" cy="347616"/>
        </p:xfrm>
        <a:graphic>
          <a:graphicData uri="http://schemas.openxmlformats.org/presentationml/2006/ole">
            <p:oleObj spid="_x0000_s260111" name="Формула" r:id="rId16" imgW="152268" imgH="164957" progId="Equation.3">
              <p:embed/>
            </p:oleObj>
          </a:graphicData>
        </a:graphic>
      </p:graphicFrame>
      <p:sp>
        <p:nvSpPr>
          <p:cNvPr id="58" name="Овал 57"/>
          <p:cNvSpPr/>
          <p:nvPr/>
        </p:nvSpPr>
        <p:spPr>
          <a:xfrm>
            <a:off x="488322" y="2247900"/>
            <a:ext cx="1676400" cy="8382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Ь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52500" y="2209800"/>
            <a:ext cx="0" cy="4513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608214" y="2482334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61" name="Овал 60"/>
          <p:cNvSpPr/>
          <p:nvPr/>
        </p:nvSpPr>
        <p:spPr>
          <a:xfrm>
            <a:off x="1602762" y="2579132"/>
            <a:ext cx="76200" cy="762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1559851" y="3207476"/>
            <a:ext cx="76200" cy="762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30489" y="2299562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</a:t>
            </a:r>
            <a:r>
              <a:rPr lang="en-US" dirty="0" smtClean="0"/>
              <a:t>k</a:t>
            </a:r>
            <a:endParaRPr lang="ru-RU" dirty="0"/>
          </a:p>
        </p:txBody>
      </p:sp>
      <p:cxnSp>
        <p:nvCxnSpPr>
          <p:cNvPr id="65" name="Прямая соединительная линия 64"/>
          <p:cNvCxnSpPr/>
          <p:nvPr/>
        </p:nvCxnSpPr>
        <p:spPr>
          <a:xfrm rot="5400000" flipH="1" flipV="1">
            <a:off x="1150116" y="2255536"/>
            <a:ext cx="217441" cy="8112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rot="16200000" flipH="1" flipV="1">
            <a:off x="1416073" y="2298647"/>
            <a:ext cx="141241" cy="54455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88406890"/>
              </p:ext>
            </p:extLst>
          </p:nvPr>
        </p:nvGraphicFramePr>
        <p:xfrm>
          <a:off x="857224" y="2357430"/>
          <a:ext cx="339725" cy="430213"/>
        </p:xfrm>
        <a:graphic>
          <a:graphicData uri="http://schemas.openxmlformats.org/presentationml/2006/ole">
            <p:oleObj spid="_x0000_s260112" name="Формула" r:id="rId17" imgW="190417" imgH="241195" progId="Equation.3">
              <p:embed/>
            </p:oleObj>
          </a:graphicData>
        </a:graphic>
      </p:graphicFrame>
      <p:cxnSp>
        <p:nvCxnSpPr>
          <p:cNvPr id="68" name="Прямая со стрелкой 67"/>
          <p:cNvCxnSpPr/>
          <p:nvPr/>
        </p:nvCxnSpPr>
        <p:spPr>
          <a:xfrm flipV="1">
            <a:off x="1611853" y="2333139"/>
            <a:ext cx="827040" cy="23975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 rot="5400000">
            <a:off x="1035074" y="2751084"/>
            <a:ext cx="827039" cy="46835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flipV="1">
            <a:off x="1643042" y="1714488"/>
            <a:ext cx="460042" cy="83255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1000100" y="2571744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h</a:t>
            </a:r>
            <a:r>
              <a:rPr lang="en-US" i="1" baseline="-25000" dirty="0" err="1" smtClean="0"/>
              <a:t>k</a:t>
            </a:r>
            <a:endParaRPr lang="ru-RU" i="1" baseline="-25000" dirty="0"/>
          </a:p>
        </p:txBody>
      </p:sp>
      <p:sp>
        <p:nvSpPr>
          <p:cNvPr id="76" name="TextBox 75"/>
          <p:cNvSpPr txBox="1"/>
          <p:nvPr/>
        </p:nvSpPr>
        <p:spPr>
          <a:xfrm>
            <a:off x="1857356" y="2428868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m</a:t>
            </a:r>
            <a:r>
              <a:rPr lang="en-US" i="1" baseline="-25000" dirty="0" err="1" smtClean="0"/>
              <a:t>k</a:t>
            </a:r>
            <a:endParaRPr lang="ru-RU" i="1" baseline="-25000" dirty="0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06378878"/>
              </p:ext>
            </p:extLst>
          </p:nvPr>
        </p:nvGraphicFramePr>
        <p:xfrm>
          <a:off x="1663675" y="3003482"/>
          <a:ext cx="452437" cy="407988"/>
        </p:xfrm>
        <a:graphic>
          <a:graphicData uri="http://schemas.openxmlformats.org/presentationml/2006/ole">
            <p:oleObj spid="_x0000_s260113" name="Формула" r:id="rId18" imgW="253890" imgH="228501" progId="Equation.3">
              <p:embed/>
            </p:oleObj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20454419"/>
              </p:ext>
            </p:extLst>
          </p:nvPr>
        </p:nvGraphicFramePr>
        <p:xfrm>
          <a:off x="1172549" y="1925151"/>
          <a:ext cx="430213" cy="407988"/>
        </p:xfrm>
        <a:graphic>
          <a:graphicData uri="http://schemas.openxmlformats.org/presentationml/2006/ole">
            <p:oleObj spid="_x0000_s260114" name="Формула" r:id="rId19" imgW="241300" imgH="228600" progId="Equation.3">
              <p:embed/>
            </p:oleObj>
          </a:graphicData>
        </a:graphic>
      </p:graphicFrame>
      <p:sp>
        <p:nvSpPr>
          <p:cNvPr id="57" name="Номер слайда 56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37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000"/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20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3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0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2000"/>
                                        <p:tgtEl>
                                          <p:spTgt spid="50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2000"/>
                                        <p:tgtEl>
                                          <p:spTgt spid="50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2000"/>
                                        <p:tgtEl>
                                          <p:spTgt spid="50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2000"/>
                                        <p:tgtEl>
                                          <p:spTgt spid="50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2000"/>
                                        <p:tgtEl>
                                          <p:spTgt spid="50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2000"/>
                                        <p:tgtEl>
                                          <p:spTgt spid="50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67" grpId="0"/>
      <p:bldP spid="79" grpId="0"/>
      <p:bldP spid="82" grpId="0"/>
      <p:bldP spid="83" grpId="0"/>
      <p:bldP spid="84" grpId="0"/>
      <p:bldP spid="88" grpId="0"/>
      <p:bldP spid="89" grpId="0"/>
      <p:bldP spid="90" grpId="0"/>
      <p:bldP spid="91" grpId="0"/>
      <p:bldP spid="92" grpId="0"/>
      <p:bldP spid="61" grpId="0" animBg="1"/>
      <p:bldP spid="63" grpId="0" animBg="1"/>
      <p:bldP spid="63" grpId="1" animBg="1"/>
      <p:bldP spid="8" grpId="0"/>
      <p:bldP spid="7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838200" y="3153162"/>
            <a:ext cx="80120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>
                <a:solidFill>
                  <a:srgbClr val="FF0000"/>
                </a:solidFill>
              </a:rPr>
              <a:t>5.2.1    Вращение твердого тела вокруг неподвижной оси проходящей</a:t>
            </a:r>
          </a:p>
          <a:p>
            <a:r>
              <a:rPr lang="ru-RU" sz="2000" i="1" dirty="0" smtClean="0">
                <a:solidFill>
                  <a:srgbClr val="FF0000"/>
                </a:solidFill>
              </a:rPr>
              <a:t>через центр масс тела, </a:t>
            </a:r>
            <a:endParaRPr lang="ru-RU" sz="2000" i="1" dirty="0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57200" y="395372"/>
            <a:ext cx="3111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На схеме это выглядит так:</a:t>
            </a:r>
            <a:endParaRPr lang="ru-RU" i="1" dirty="0"/>
          </a:p>
        </p:txBody>
      </p:sp>
      <p:sp>
        <p:nvSpPr>
          <p:cNvPr id="60" name="Овал 59"/>
          <p:cNvSpPr/>
          <p:nvPr/>
        </p:nvSpPr>
        <p:spPr>
          <a:xfrm>
            <a:off x="762794" y="1163166"/>
            <a:ext cx="2133600" cy="19050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4" name="Прямая соединительная линия 63"/>
          <p:cNvCxnSpPr>
            <a:stCxn id="60" idx="2"/>
            <a:endCxn id="60" idx="6"/>
          </p:cNvCxnSpPr>
          <p:nvPr/>
        </p:nvCxnSpPr>
        <p:spPr>
          <a:xfrm rot="10800000" flipH="1">
            <a:off x="762794" y="2115666"/>
            <a:ext cx="21336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>
            <a:stCxn id="60" idx="0"/>
            <a:endCxn id="60" idx="4"/>
          </p:cNvCxnSpPr>
          <p:nvPr/>
        </p:nvCxnSpPr>
        <p:spPr>
          <a:xfrm rot="16200000" flipH="1">
            <a:off x="877094" y="2115666"/>
            <a:ext cx="19050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Равнобедренный треугольник 73"/>
          <p:cNvSpPr/>
          <p:nvPr/>
        </p:nvSpPr>
        <p:spPr>
          <a:xfrm>
            <a:off x="1296194" y="2153766"/>
            <a:ext cx="228600" cy="2286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/>
          <p:cNvSpPr/>
          <p:nvPr/>
        </p:nvSpPr>
        <p:spPr>
          <a:xfrm>
            <a:off x="1372394" y="2077566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Дуга 75"/>
          <p:cNvSpPr/>
          <p:nvPr/>
        </p:nvSpPr>
        <p:spPr>
          <a:xfrm>
            <a:off x="-608806" y="1142206"/>
            <a:ext cx="2255187" cy="1709126"/>
          </a:xfrm>
          <a:prstGeom prst="arc">
            <a:avLst>
              <a:gd name="adj1" fmla="val 19744281"/>
              <a:gd name="adj2" fmla="val 0"/>
            </a:avLst>
          </a:prstGeom>
          <a:ln w="127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120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8374874"/>
              </p:ext>
            </p:extLst>
          </p:nvPr>
        </p:nvGraphicFramePr>
        <p:xfrm>
          <a:off x="1143794" y="1544166"/>
          <a:ext cx="284162" cy="260350"/>
        </p:xfrm>
        <a:graphic>
          <a:graphicData uri="http://schemas.openxmlformats.org/presentationml/2006/ole">
            <p:oleObj spid="_x0000_s261122" name="Формула" r:id="rId3" imgW="152334" imgH="139639" progId="Equation.3">
              <p:embed/>
            </p:oleObj>
          </a:graphicData>
        </a:graphic>
      </p:graphicFrame>
      <p:cxnSp>
        <p:nvCxnSpPr>
          <p:cNvPr id="78" name="Прямая со стрелкой 77"/>
          <p:cNvCxnSpPr>
            <a:stCxn id="75" idx="1"/>
          </p:cNvCxnSpPr>
          <p:nvPr/>
        </p:nvCxnSpPr>
        <p:spPr>
          <a:xfrm rot="16200000" flipH="1" flipV="1">
            <a:off x="583453" y="1887065"/>
            <a:ext cx="598441" cy="10017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>
            <a:stCxn id="75" idx="5"/>
          </p:cNvCxnSpPr>
          <p:nvPr/>
        </p:nvCxnSpPr>
        <p:spPr>
          <a:xfrm rot="16200000" flipH="1">
            <a:off x="2389935" y="1190106"/>
            <a:ext cx="11159" cy="19161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>
            <a:stCxn id="75" idx="7"/>
          </p:cNvCxnSpPr>
          <p:nvPr/>
        </p:nvCxnSpPr>
        <p:spPr>
          <a:xfrm rot="5400000" flipH="1" flipV="1">
            <a:off x="904035" y="1544167"/>
            <a:ext cx="1077959" cy="111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3048794" y="184896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1067594" y="60880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endParaRPr lang="ru-RU" dirty="0"/>
          </a:p>
        </p:txBody>
      </p:sp>
      <p:sp>
        <p:nvSpPr>
          <p:cNvPr id="85" name="TextBox 84"/>
          <p:cNvSpPr txBox="1"/>
          <p:nvPr/>
        </p:nvSpPr>
        <p:spPr>
          <a:xfrm>
            <a:off x="229394" y="1904206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</a:t>
            </a:r>
            <a:endParaRPr lang="ru-RU" dirty="0"/>
          </a:p>
        </p:txBody>
      </p:sp>
      <p:sp>
        <p:nvSpPr>
          <p:cNvPr id="86" name="TextBox 85"/>
          <p:cNvSpPr txBox="1"/>
          <p:nvPr/>
        </p:nvSpPr>
        <p:spPr>
          <a:xfrm>
            <a:off x="1143794" y="1772766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</a:t>
            </a:r>
            <a:endParaRPr lang="ru-RU" dirty="0"/>
          </a:p>
        </p:txBody>
      </p:sp>
      <p:cxnSp>
        <p:nvCxnSpPr>
          <p:cNvPr id="88" name="Прямая со стрелкой 87"/>
          <p:cNvCxnSpPr/>
          <p:nvPr/>
        </p:nvCxnSpPr>
        <p:spPr>
          <a:xfrm rot="16200000" flipH="1">
            <a:off x="2006222" y="1596138"/>
            <a:ext cx="11668" cy="112692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/>
          <p:nvPr/>
        </p:nvCxnSpPr>
        <p:spPr>
          <a:xfrm rot="5400000">
            <a:off x="1099066" y="2414632"/>
            <a:ext cx="698262" cy="79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2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31150016"/>
              </p:ext>
            </p:extLst>
          </p:nvPr>
        </p:nvGraphicFramePr>
        <p:xfrm>
          <a:off x="990600" y="2459360"/>
          <a:ext cx="430213" cy="339725"/>
        </p:xfrm>
        <a:graphic>
          <a:graphicData uri="http://schemas.openxmlformats.org/presentationml/2006/ole">
            <p:oleObj spid="_x0000_s261123" name="Формула" r:id="rId4" imgW="241195" imgH="190417" progId="Equation.3">
              <p:embed/>
            </p:oleObj>
          </a:graphicData>
        </a:graphic>
      </p:graphicFrame>
      <p:sp>
        <p:nvSpPr>
          <p:cNvPr id="91" name="TextBox 90"/>
          <p:cNvSpPr txBox="1"/>
          <p:nvPr/>
        </p:nvSpPr>
        <p:spPr>
          <a:xfrm>
            <a:off x="3810000" y="395372"/>
            <a:ext cx="5263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Тело вращается вокруг оси </a:t>
            </a:r>
            <a:r>
              <a:rPr lang="en-US" i="1" dirty="0" smtClean="0"/>
              <a:t>Z </a:t>
            </a:r>
            <a:r>
              <a:rPr lang="ru-RU" i="1" dirty="0" smtClean="0"/>
              <a:t>с угловой скорость </a:t>
            </a:r>
            <a:r>
              <a:rPr lang="el-GR" i="1" dirty="0" smtClean="0"/>
              <a:t>ω</a:t>
            </a:r>
            <a:endParaRPr lang="ru-RU" i="1" dirty="0"/>
          </a:p>
        </p:txBody>
      </p:sp>
      <p:graphicFrame>
        <p:nvGraphicFramePr>
          <p:cNvPr id="51211" name="Object 11"/>
          <p:cNvGraphicFramePr>
            <a:graphicFrameLocks noChangeAspect="1"/>
          </p:cNvGraphicFramePr>
          <p:nvPr/>
        </p:nvGraphicFramePr>
        <p:xfrm>
          <a:off x="4660900" y="762000"/>
          <a:ext cx="3192463" cy="534988"/>
        </p:xfrm>
        <a:graphic>
          <a:graphicData uri="http://schemas.openxmlformats.org/presentationml/2006/ole">
            <p:oleObj spid="_x0000_s261124" name="Формула" r:id="rId5" imgW="1600200" imgH="241300" progId="Equation.3">
              <p:embed/>
            </p:oleObj>
          </a:graphicData>
        </a:graphic>
      </p:graphicFrame>
      <p:graphicFrame>
        <p:nvGraphicFramePr>
          <p:cNvPr id="5121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74184131"/>
              </p:ext>
            </p:extLst>
          </p:nvPr>
        </p:nvGraphicFramePr>
        <p:xfrm>
          <a:off x="3614415" y="2058492"/>
          <a:ext cx="1317625" cy="506412"/>
        </p:xfrm>
        <a:graphic>
          <a:graphicData uri="http://schemas.openxmlformats.org/presentationml/2006/ole">
            <p:oleObj spid="_x0000_s261125" name="Формула" r:id="rId6" imgW="660400" imgH="228600" progId="Equation.3">
              <p:embed/>
            </p:oleObj>
          </a:graphicData>
        </a:graphic>
      </p:graphicFrame>
      <p:graphicFrame>
        <p:nvGraphicFramePr>
          <p:cNvPr id="5121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06020361"/>
              </p:ext>
            </p:extLst>
          </p:nvPr>
        </p:nvGraphicFramePr>
        <p:xfrm>
          <a:off x="1981994" y="2229966"/>
          <a:ext cx="430213" cy="339725"/>
        </p:xfrm>
        <a:graphic>
          <a:graphicData uri="http://schemas.openxmlformats.org/presentationml/2006/ole">
            <p:oleObj spid="_x0000_s261126" name="Формула" r:id="rId7" imgW="241195" imgH="190417" progId="Equation.3">
              <p:embed/>
            </p:oleObj>
          </a:graphicData>
        </a:graphic>
      </p:graphicFrame>
      <p:sp>
        <p:nvSpPr>
          <p:cNvPr id="92" name="TextBox 91"/>
          <p:cNvSpPr txBox="1"/>
          <p:nvPr/>
        </p:nvSpPr>
        <p:spPr>
          <a:xfrm>
            <a:off x="3505200" y="1219200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Приложены силы инерции в точке О и направлены в обратную сторону ускорений центра масс</a:t>
            </a:r>
            <a:endParaRPr lang="ru-RU" i="1" dirty="0"/>
          </a:p>
        </p:txBody>
      </p:sp>
      <p:sp>
        <p:nvSpPr>
          <p:cNvPr id="93" name="TextBox 92"/>
          <p:cNvSpPr txBox="1"/>
          <p:nvPr/>
        </p:nvSpPr>
        <p:spPr>
          <a:xfrm>
            <a:off x="1828800" y="177356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94" name="Дуга 93"/>
          <p:cNvSpPr/>
          <p:nvPr/>
        </p:nvSpPr>
        <p:spPr>
          <a:xfrm rot="21107096">
            <a:off x="1763085" y="760815"/>
            <a:ext cx="1143000" cy="1295400"/>
          </a:xfrm>
          <a:prstGeom prst="arc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1214" name="Object 14"/>
          <p:cNvGraphicFramePr>
            <a:graphicFrameLocks noChangeAspect="1"/>
          </p:cNvGraphicFramePr>
          <p:nvPr/>
        </p:nvGraphicFramePr>
        <p:xfrm>
          <a:off x="2716213" y="685800"/>
          <a:ext cx="498475" cy="393700"/>
        </p:xfrm>
        <a:graphic>
          <a:graphicData uri="http://schemas.openxmlformats.org/presentationml/2006/ole">
            <p:oleObj spid="_x0000_s261127" name="Формула" r:id="rId8" imgW="355292" imgH="253780" progId="Equation.3">
              <p:embed/>
            </p:oleObj>
          </a:graphicData>
        </a:graphic>
      </p:graphicFrame>
      <p:graphicFrame>
        <p:nvGraphicFramePr>
          <p:cNvPr id="96" name="Object 6"/>
          <p:cNvGraphicFramePr>
            <a:graphicFrameLocks noChangeAspect="1"/>
          </p:cNvGraphicFramePr>
          <p:nvPr/>
        </p:nvGraphicFramePr>
        <p:xfrm>
          <a:off x="533400" y="5334003"/>
          <a:ext cx="457200" cy="603250"/>
        </p:xfrm>
        <a:graphic>
          <a:graphicData uri="http://schemas.openxmlformats.org/presentationml/2006/ole">
            <p:oleObj spid="_x0000_s261128" name="Формула" r:id="rId9" imgW="190500" imgH="228600" progId="Equation.3">
              <p:embed/>
            </p:oleObj>
          </a:graphicData>
        </a:graphic>
      </p:graphicFrame>
      <p:sp>
        <p:nvSpPr>
          <p:cNvPr id="100" name="Овал 99"/>
          <p:cNvSpPr/>
          <p:nvPr/>
        </p:nvSpPr>
        <p:spPr>
          <a:xfrm>
            <a:off x="1196007" y="4089649"/>
            <a:ext cx="152400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Равнобедренный треугольник 100"/>
          <p:cNvSpPr/>
          <p:nvPr/>
        </p:nvSpPr>
        <p:spPr>
          <a:xfrm rot="21387060">
            <a:off x="1738475" y="4786951"/>
            <a:ext cx="381000" cy="3048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74042241"/>
              </p:ext>
            </p:extLst>
          </p:nvPr>
        </p:nvGraphicFramePr>
        <p:xfrm>
          <a:off x="1729407" y="4546849"/>
          <a:ext cx="195263" cy="260350"/>
        </p:xfrm>
        <a:graphic>
          <a:graphicData uri="http://schemas.openxmlformats.org/presentationml/2006/ole">
            <p:oleObj spid="_x0000_s261129" name="Формула" r:id="rId10" imgW="114201" imgH="139579" progId="Equation.3">
              <p:embed/>
            </p:oleObj>
          </a:graphicData>
        </a:graphic>
      </p:graphicFrame>
      <p:cxnSp>
        <p:nvCxnSpPr>
          <p:cNvPr id="103" name="Прямая со стрелкой 102"/>
          <p:cNvCxnSpPr/>
          <p:nvPr/>
        </p:nvCxnSpPr>
        <p:spPr>
          <a:xfrm rot="5400000">
            <a:off x="1119807" y="4851650"/>
            <a:ext cx="849359" cy="6969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>
            <a:stCxn id="100" idx="2"/>
            <a:endCxn id="100" idx="6"/>
          </p:cNvCxnSpPr>
          <p:nvPr/>
        </p:nvCxnSpPr>
        <p:spPr>
          <a:xfrm rot="10800000" flipH="1">
            <a:off x="1196007" y="4775449"/>
            <a:ext cx="15240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>
            <a:stCxn id="100" idx="0"/>
            <a:endCxn id="100" idx="4"/>
          </p:cNvCxnSpPr>
          <p:nvPr/>
        </p:nvCxnSpPr>
        <p:spPr>
          <a:xfrm rot="16200000" flipH="1">
            <a:off x="1272207" y="4775449"/>
            <a:ext cx="13716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rot="5400000">
            <a:off x="1691307" y="511835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 rot="5400000">
            <a:off x="1843707" y="511835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 rot="5400000">
            <a:off x="1996107" y="511835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Дуга 109"/>
          <p:cNvSpPr/>
          <p:nvPr/>
        </p:nvSpPr>
        <p:spPr>
          <a:xfrm rot="21119346">
            <a:off x="1128296" y="4467774"/>
            <a:ext cx="1143000" cy="1295400"/>
          </a:xfrm>
          <a:prstGeom prst="arc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1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71064946"/>
              </p:ext>
            </p:extLst>
          </p:nvPr>
        </p:nvGraphicFramePr>
        <p:xfrm>
          <a:off x="2034207" y="4318249"/>
          <a:ext cx="282575" cy="260350"/>
        </p:xfrm>
        <a:graphic>
          <a:graphicData uri="http://schemas.openxmlformats.org/presentationml/2006/ole">
            <p:oleObj spid="_x0000_s261130" name="Формула" r:id="rId11" imgW="152334" imgH="139639" progId="Equation.3">
              <p:embed/>
            </p:oleObj>
          </a:graphicData>
        </a:graphic>
      </p:graphicFrame>
      <p:sp>
        <p:nvSpPr>
          <p:cNvPr id="112" name="Дуга 111"/>
          <p:cNvSpPr/>
          <p:nvPr/>
        </p:nvSpPr>
        <p:spPr>
          <a:xfrm rot="21107096">
            <a:off x="1663692" y="3936063"/>
            <a:ext cx="1143000" cy="1295400"/>
          </a:xfrm>
          <a:prstGeom prst="arc">
            <a:avLst/>
          </a:prstGeom>
          <a:ln w="28575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61069067"/>
              </p:ext>
            </p:extLst>
          </p:nvPr>
        </p:nvGraphicFramePr>
        <p:xfrm>
          <a:off x="2633365" y="3810000"/>
          <a:ext cx="498475" cy="393700"/>
        </p:xfrm>
        <a:graphic>
          <a:graphicData uri="http://schemas.openxmlformats.org/presentationml/2006/ole">
            <p:oleObj spid="_x0000_s261131" name="Формула" r:id="rId12" imgW="355292" imgH="253780" progId="Equation.3">
              <p:embed/>
            </p:oleObj>
          </a:graphicData>
        </a:graphic>
      </p:graphicFrame>
      <p:graphicFrame>
        <p:nvGraphicFramePr>
          <p:cNvPr id="51219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36876077"/>
              </p:ext>
            </p:extLst>
          </p:nvPr>
        </p:nvGraphicFramePr>
        <p:xfrm>
          <a:off x="4501555" y="3886200"/>
          <a:ext cx="1798637" cy="534988"/>
        </p:xfrm>
        <a:graphic>
          <a:graphicData uri="http://schemas.openxmlformats.org/presentationml/2006/ole">
            <p:oleObj spid="_x0000_s261132" name="Формула" r:id="rId13" imgW="901309" imgH="241195" progId="Equation.3">
              <p:embed/>
            </p:oleObj>
          </a:graphicData>
        </a:graphic>
      </p:graphicFrame>
      <p:graphicFrame>
        <p:nvGraphicFramePr>
          <p:cNvPr id="5122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41628239"/>
              </p:ext>
            </p:extLst>
          </p:nvPr>
        </p:nvGraphicFramePr>
        <p:xfrm>
          <a:off x="4559151" y="4509120"/>
          <a:ext cx="1597025" cy="534988"/>
        </p:xfrm>
        <a:graphic>
          <a:graphicData uri="http://schemas.openxmlformats.org/presentationml/2006/ole">
            <p:oleObj spid="_x0000_s261133" name="Формула" r:id="rId14" imgW="799753" imgH="241195" progId="Equation.3">
              <p:embed/>
            </p:oleObj>
          </a:graphicData>
        </a:graphic>
      </p:graphicFrame>
      <p:cxnSp>
        <p:nvCxnSpPr>
          <p:cNvPr id="121" name="Прямая со стрелкой 120"/>
          <p:cNvCxnSpPr/>
          <p:nvPr/>
        </p:nvCxnSpPr>
        <p:spPr>
          <a:xfrm rot="16200000" flipV="1">
            <a:off x="1530628" y="1843132"/>
            <a:ext cx="597138" cy="79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/>
          <p:cNvCxnSpPr/>
          <p:nvPr/>
        </p:nvCxnSpPr>
        <p:spPr>
          <a:xfrm rot="10800000" flipV="1">
            <a:off x="1447800" y="2078360"/>
            <a:ext cx="381794" cy="1246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222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56438207"/>
              </p:ext>
            </p:extLst>
          </p:nvPr>
        </p:nvGraphicFramePr>
        <p:xfrm>
          <a:off x="1905000" y="1316360"/>
          <a:ext cx="339725" cy="430213"/>
        </p:xfrm>
        <a:graphic>
          <a:graphicData uri="http://schemas.openxmlformats.org/presentationml/2006/ole">
            <p:oleObj spid="_x0000_s261134" name="Формула" r:id="rId15" imgW="190417" imgH="241195" progId="Equation.3">
              <p:embed/>
            </p:oleObj>
          </a:graphicData>
        </a:graphic>
      </p:graphicFrame>
      <p:graphicFrame>
        <p:nvGraphicFramePr>
          <p:cNvPr id="51223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07676144"/>
              </p:ext>
            </p:extLst>
          </p:nvPr>
        </p:nvGraphicFramePr>
        <p:xfrm>
          <a:off x="1447800" y="1544960"/>
          <a:ext cx="339725" cy="430213"/>
        </p:xfrm>
        <a:graphic>
          <a:graphicData uri="http://schemas.openxmlformats.org/presentationml/2006/ole">
            <p:oleObj spid="_x0000_s261135" name="Формула" r:id="rId16" imgW="190417" imgH="241195" progId="Equation.3">
              <p:embed/>
            </p:oleObj>
          </a:graphicData>
        </a:graphic>
      </p:graphicFrame>
      <p:sp>
        <p:nvSpPr>
          <p:cNvPr id="125" name="TextBox 124"/>
          <p:cNvSpPr txBox="1"/>
          <p:nvPr/>
        </p:nvSpPr>
        <p:spPr>
          <a:xfrm>
            <a:off x="5209728" y="1905000"/>
            <a:ext cx="36405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Направлен  момент сил инерции</a:t>
            </a:r>
          </a:p>
          <a:p>
            <a:r>
              <a:rPr lang="ru-RU" i="1" dirty="0" smtClean="0"/>
              <a:t>при ускоренном вращении тела</a:t>
            </a:r>
          </a:p>
          <a:p>
            <a:r>
              <a:rPr lang="ru-RU" i="1" dirty="0" smtClean="0"/>
              <a:t>в обратную сторону движения</a:t>
            </a:r>
            <a:endParaRPr lang="ru-RU" i="1" dirty="0"/>
          </a:p>
        </p:txBody>
      </p:sp>
      <p:sp>
        <p:nvSpPr>
          <p:cNvPr id="126" name="TextBox 125"/>
          <p:cNvSpPr txBox="1"/>
          <p:nvPr/>
        </p:nvSpPr>
        <p:spPr>
          <a:xfrm>
            <a:off x="3414464" y="5157192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Направлен  момент сил инерции при ускоренном  вращении тела в обратную сторону движения</a:t>
            </a:r>
            <a:endParaRPr lang="ru-RU" i="1" dirty="0"/>
          </a:p>
        </p:txBody>
      </p:sp>
      <p:sp>
        <p:nvSpPr>
          <p:cNvPr id="51" name="Номер слайда 50"/>
          <p:cNvSpPr>
            <a:spLocks noGrp="1"/>
          </p:cNvSpPr>
          <p:nvPr>
            <p:ph type="sldNum" sz="quarter" idx="12"/>
          </p:nvPr>
        </p:nvSpPr>
        <p:spPr>
          <a:xfrm>
            <a:off x="8072462" y="6356350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38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5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51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5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2000"/>
                                        <p:tgtEl>
                                          <p:spTgt spid="5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2000"/>
                                        <p:tgtEl>
                                          <p:spTgt spid="5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76" grpId="0" animBg="1"/>
      <p:bldP spid="92" grpId="0"/>
      <p:bldP spid="94" grpId="0" animBg="1"/>
      <p:bldP spid="100" grpId="0" animBg="1"/>
      <p:bldP spid="101" grpId="0" animBg="1"/>
      <p:bldP spid="110" grpId="0" animBg="1"/>
      <p:bldP spid="112" grpId="0" animBg="1"/>
      <p:bldP spid="125" grpId="0"/>
      <p:bldP spid="12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990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</a:rPr>
              <a:t>5.2.3 Приведение сил инерции стержня, вращающегося вокруг оси, к равнодействующей</a:t>
            </a:r>
            <a:endParaRPr lang="ru-RU" sz="2400" i="1" dirty="0">
              <a:solidFill>
                <a:srgbClr val="FF000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7184980"/>
              </p:ext>
            </p:extLst>
          </p:nvPr>
        </p:nvGraphicFramePr>
        <p:xfrm>
          <a:off x="1524000" y="2536701"/>
          <a:ext cx="4733927" cy="676275"/>
        </p:xfrm>
        <a:graphic>
          <a:graphicData uri="http://schemas.openxmlformats.org/presentationml/2006/ole">
            <p:oleObj spid="_x0000_s262146" name="Формула" r:id="rId3" imgW="3200400" imgH="457200" progId="Equation.3">
              <p:embed/>
            </p:oleObj>
          </a:graphicData>
        </a:graphic>
      </p:graphicFrame>
      <p:cxnSp>
        <p:nvCxnSpPr>
          <p:cNvPr id="17" name="Прямая соединительная линия 16"/>
          <p:cNvCxnSpPr/>
          <p:nvPr/>
        </p:nvCxnSpPr>
        <p:spPr>
          <a:xfrm rot="5400000">
            <a:off x="-856339" y="4140995"/>
            <a:ext cx="250033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393826" y="2890830"/>
            <a:ext cx="2347136" cy="18470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179512" y="31765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323182" y="3175788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323182" y="517605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180306" y="517605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10800000">
            <a:off x="179512" y="531972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1465396" y="3748086"/>
            <a:ext cx="71438" cy="45719"/>
          </a:xfrm>
          <a:prstGeom prst="ellipse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185171"/>
              </p:ext>
            </p:extLst>
          </p:nvPr>
        </p:nvGraphicFramePr>
        <p:xfrm>
          <a:off x="1393958" y="3462334"/>
          <a:ext cx="152400" cy="177800"/>
        </p:xfrm>
        <a:graphic>
          <a:graphicData uri="http://schemas.openxmlformats.org/presentationml/2006/ole">
            <p:oleObj spid="_x0000_s262147" name="Формула" r:id="rId4" imgW="152202" imgH="177569" progId="Equation.3">
              <p:embed/>
            </p:oleObj>
          </a:graphicData>
        </a:graphic>
      </p:graphicFrame>
      <p:cxnSp>
        <p:nvCxnSpPr>
          <p:cNvPr id="31" name="Прямая со стрелкой 30"/>
          <p:cNvCxnSpPr>
            <a:stCxn id="27" idx="7"/>
          </p:cNvCxnSpPr>
          <p:nvPr/>
        </p:nvCxnSpPr>
        <p:spPr>
          <a:xfrm>
            <a:off x="1526372" y="3754781"/>
            <a:ext cx="653407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322389" y="5033970"/>
            <a:ext cx="1071571" cy="2924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V="1">
            <a:off x="393826" y="5319722"/>
            <a:ext cx="714381" cy="669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5400000" flipH="1" flipV="1">
            <a:off x="-181024" y="3037054"/>
            <a:ext cx="1149703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1179645" y="3540468"/>
            <a:ext cx="5619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1831173" y="4056234"/>
            <a:ext cx="909789" cy="33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V="1">
            <a:off x="2179777" y="4322938"/>
            <a:ext cx="1334930" cy="334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2465529" y="4518597"/>
            <a:ext cx="134434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893892" y="3326154"/>
            <a:ext cx="37623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2679843" y="4754914"/>
            <a:ext cx="166972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519161" y="2931802"/>
            <a:ext cx="3830410" cy="18060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>
            <a:stCxn id="27" idx="1"/>
          </p:cNvCxnSpPr>
          <p:nvPr/>
        </p:nvCxnSpPr>
        <p:spPr>
          <a:xfrm rot="16200000" flipV="1">
            <a:off x="1217247" y="3496170"/>
            <a:ext cx="6695" cy="5105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rot="10800000">
            <a:off x="679578" y="3319459"/>
            <a:ext cx="224776" cy="669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rot="16200000" flipV="1">
            <a:off x="1522047" y="3800970"/>
            <a:ext cx="6695" cy="5105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rot="10800000">
            <a:off x="1465396" y="4319591"/>
            <a:ext cx="796280" cy="669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rot="10800000">
            <a:off x="1608272" y="4533905"/>
            <a:ext cx="867718" cy="669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rot="10800000">
            <a:off x="1751148" y="4748219"/>
            <a:ext cx="939156" cy="669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16200000" flipH="1">
            <a:off x="250950" y="3176582"/>
            <a:ext cx="1704988" cy="12763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3" name="Объект 72"/>
          <p:cNvGraphicFramePr>
            <a:graphicFrameLocks noChangeAspect="1"/>
          </p:cNvGraphicFramePr>
          <p:nvPr/>
        </p:nvGraphicFramePr>
        <p:xfrm>
          <a:off x="1438283" y="5176846"/>
          <a:ext cx="285752" cy="282576"/>
        </p:xfrm>
        <a:graphic>
          <a:graphicData uri="http://schemas.openxmlformats.org/presentationml/2006/ole">
            <p:oleObj spid="_x0000_s262148" name="Формула" r:id="rId5" imgW="126835" imgH="139518" progId="Equation.3">
              <p:embed/>
            </p:oleObj>
          </a:graphicData>
        </a:graphic>
      </p:graphicFrame>
      <p:graphicFrame>
        <p:nvGraphicFramePr>
          <p:cNvPr id="5136" name="Object 16"/>
          <p:cNvGraphicFramePr>
            <a:graphicFrameLocks noChangeAspect="1"/>
          </p:cNvGraphicFramePr>
          <p:nvPr/>
        </p:nvGraphicFramePr>
        <p:xfrm>
          <a:off x="0" y="2357430"/>
          <a:ext cx="285750" cy="255588"/>
        </p:xfrm>
        <a:graphic>
          <a:graphicData uri="http://schemas.openxmlformats.org/presentationml/2006/ole">
            <p:oleObj spid="_x0000_s262149" name="Формула" r:id="rId6" imgW="126725" imgH="126725" progId="Equation.3">
              <p:embed/>
            </p:oleObj>
          </a:graphicData>
        </a:graphic>
      </p:graphicFrame>
      <p:graphicFrame>
        <p:nvGraphicFramePr>
          <p:cNvPr id="513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63374418"/>
              </p:ext>
            </p:extLst>
          </p:nvPr>
        </p:nvGraphicFramePr>
        <p:xfrm>
          <a:off x="965330" y="4748218"/>
          <a:ext cx="314325" cy="334963"/>
        </p:xfrm>
        <a:graphic>
          <a:graphicData uri="http://schemas.openxmlformats.org/presentationml/2006/ole">
            <p:oleObj spid="_x0000_s262150" name="Формула" r:id="rId7" imgW="139579" imgH="164957" progId="Equation.3">
              <p:embed/>
            </p:oleObj>
          </a:graphicData>
        </a:graphic>
      </p:graphicFrame>
      <p:graphicFrame>
        <p:nvGraphicFramePr>
          <p:cNvPr id="77" name="Объект 76"/>
          <p:cNvGraphicFramePr>
            <a:graphicFrameLocks noChangeAspect="1"/>
          </p:cNvGraphicFramePr>
          <p:nvPr/>
        </p:nvGraphicFramePr>
        <p:xfrm>
          <a:off x="428596" y="4429132"/>
          <a:ext cx="285752" cy="354014"/>
        </p:xfrm>
        <a:graphic>
          <a:graphicData uri="http://schemas.openxmlformats.org/presentationml/2006/ole">
            <p:oleObj spid="_x0000_s262151" name="Формула" r:id="rId8" imgW="126835" imgH="139518" progId="Equation.3">
              <p:embed/>
            </p:oleObj>
          </a:graphicData>
        </a:graphic>
      </p:graphicFrame>
      <p:graphicFrame>
        <p:nvGraphicFramePr>
          <p:cNvPr id="5154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84237293"/>
              </p:ext>
            </p:extLst>
          </p:nvPr>
        </p:nvGraphicFramePr>
        <p:xfrm>
          <a:off x="6429388" y="2428868"/>
          <a:ext cx="2460625" cy="715963"/>
        </p:xfrm>
        <a:graphic>
          <a:graphicData uri="http://schemas.openxmlformats.org/presentationml/2006/ole">
            <p:oleObj spid="_x0000_s262152" name="Формула" r:id="rId9" imgW="1930400" imgH="508000" progId="Equation.3">
              <p:embed/>
            </p:oleObj>
          </a:graphicData>
        </a:graphic>
      </p:graphicFrame>
      <p:sp>
        <p:nvSpPr>
          <p:cNvPr id="79" name="TextBox 78"/>
          <p:cNvSpPr txBox="1"/>
          <p:nvPr/>
        </p:nvSpPr>
        <p:spPr>
          <a:xfrm>
            <a:off x="827583" y="1628800"/>
            <a:ext cx="8491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Разобьём весь стержень на элементарные участки. Ускорение середин  каждого </a:t>
            </a:r>
          </a:p>
          <a:p>
            <a:r>
              <a:rPr lang="ru-RU" i="1" dirty="0" smtClean="0"/>
              <a:t>участка                             , модули которых  </a:t>
            </a:r>
            <a:r>
              <a:rPr lang="en-US" i="1" dirty="0" smtClean="0"/>
              <a:t>                                            </a:t>
            </a:r>
            <a:r>
              <a:rPr lang="ru-RU" i="1" dirty="0" smtClean="0"/>
              <a:t>где </a:t>
            </a:r>
            <a:r>
              <a:rPr lang="en-US" i="1" dirty="0" smtClean="0"/>
              <a:t>          </a:t>
            </a:r>
            <a:r>
              <a:rPr lang="ru-RU" i="1" dirty="0" err="1" smtClean="0"/>
              <a:t>рассто</a:t>
            </a:r>
            <a:r>
              <a:rPr lang="ru-RU" i="1" dirty="0" smtClean="0"/>
              <a:t>-</a:t>
            </a:r>
          </a:p>
          <a:p>
            <a:r>
              <a:rPr lang="ru-RU" i="1" dirty="0" err="1"/>
              <a:t>я</a:t>
            </a:r>
            <a:r>
              <a:rPr lang="ru-RU" i="1" dirty="0" err="1" smtClean="0"/>
              <a:t>ние</a:t>
            </a:r>
            <a:r>
              <a:rPr lang="ru-RU" i="1" dirty="0" smtClean="0"/>
              <a:t> от середины участка до оси вращения.</a:t>
            </a:r>
            <a:endParaRPr lang="ru-RU" i="1" baseline="-25000" dirty="0"/>
          </a:p>
        </p:txBody>
      </p:sp>
      <p:sp>
        <p:nvSpPr>
          <p:cNvPr id="74" name="TextBox 73"/>
          <p:cNvSpPr txBox="1"/>
          <p:nvPr/>
        </p:nvSpPr>
        <p:spPr>
          <a:xfrm>
            <a:off x="457200" y="908720"/>
            <a:ext cx="789280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Стержень ВА, длиной </a:t>
            </a:r>
            <a:r>
              <a:rPr lang="en-US" i="1" dirty="0" smtClean="0"/>
              <a:t>l</a:t>
            </a:r>
            <a:r>
              <a:rPr lang="ru-RU" i="1" dirty="0" smtClean="0"/>
              <a:t>, и массой </a:t>
            </a:r>
            <a:r>
              <a:rPr lang="en-US" i="1" dirty="0" smtClean="0"/>
              <a:t>m </a:t>
            </a:r>
            <a:r>
              <a:rPr lang="ru-RU" i="1" dirty="0" smtClean="0"/>
              <a:t>закреплен на валу жестко в точке В</a:t>
            </a:r>
            <a:endParaRPr lang="en-US" i="1" dirty="0" smtClean="0"/>
          </a:p>
          <a:p>
            <a:r>
              <a:rPr lang="ru-RU" i="1" dirty="0" smtClean="0"/>
              <a:t>Вал вращается ускоренно,</a:t>
            </a:r>
            <a:r>
              <a:rPr lang="en-US" i="1" dirty="0" smtClean="0"/>
              <a:t> </a:t>
            </a:r>
            <a:r>
              <a:rPr lang="ru-RU" i="1" dirty="0" smtClean="0"/>
              <a:t>т.е. векторы </a:t>
            </a:r>
            <a:r>
              <a:rPr lang="el-GR" sz="2400" b="1" i="1" dirty="0" smtClean="0"/>
              <a:t>ω</a:t>
            </a:r>
            <a:r>
              <a:rPr lang="ru-RU" sz="2400" i="1" dirty="0" smtClean="0"/>
              <a:t> </a:t>
            </a:r>
            <a:r>
              <a:rPr lang="ru-RU" i="1" dirty="0" smtClean="0"/>
              <a:t>и </a:t>
            </a:r>
            <a:r>
              <a:rPr lang="el-GR" sz="2400" b="1" i="1" dirty="0" smtClean="0"/>
              <a:t>ε</a:t>
            </a:r>
            <a:r>
              <a:rPr lang="ru-RU" sz="2800" i="1" dirty="0" smtClean="0"/>
              <a:t> </a:t>
            </a:r>
            <a:r>
              <a:rPr lang="ru-RU" i="1" dirty="0" smtClean="0"/>
              <a:t>направлены в одну сторону.</a:t>
            </a:r>
            <a:endParaRPr lang="ru-RU" sz="2800" i="1" dirty="0"/>
          </a:p>
        </p:txBody>
      </p:sp>
      <p:cxnSp>
        <p:nvCxnSpPr>
          <p:cNvPr id="81" name="Прямая со стрелкой 80"/>
          <p:cNvCxnSpPr/>
          <p:nvPr/>
        </p:nvCxnSpPr>
        <p:spPr>
          <a:xfrm rot="5400000" flipH="1" flipV="1">
            <a:off x="50923" y="4876800"/>
            <a:ext cx="7620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 rot="5400000" flipH="1" flipV="1">
            <a:off x="51717" y="5028406"/>
            <a:ext cx="609600" cy="1588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251" name="Object 27"/>
          <p:cNvGraphicFramePr>
            <a:graphicFrameLocks noChangeAspect="1"/>
          </p:cNvGraphicFramePr>
          <p:nvPr/>
        </p:nvGraphicFramePr>
        <p:xfrm>
          <a:off x="0" y="4643446"/>
          <a:ext cx="342900" cy="354012"/>
        </p:xfrm>
        <a:graphic>
          <a:graphicData uri="http://schemas.openxmlformats.org/presentationml/2006/ole">
            <p:oleObj spid="_x0000_s262153" name="Формула" r:id="rId10" imgW="152334" imgH="139639" progId="Equation.3">
              <p:embed/>
            </p:oleObj>
          </a:graphicData>
        </a:graphic>
      </p:graphicFrame>
      <p:graphicFrame>
        <p:nvGraphicFramePr>
          <p:cNvPr id="87" name="Объект 8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78508846"/>
              </p:ext>
            </p:extLst>
          </p:nvPr>
        </p:nvGraphicFramePr>
        <p:xfrm>
          <a:off x="1814506" y="1806972"/>
          <a:ext cx="1533358" cy="469900"/>
        </p:xfrm>
        <a:graphic>
          <a:graphicData uri="http://schemas.openxmlformats.org/presentationml/2006/ole">
            <p:oleObj spid="_x0000_s262154" name="Формула" r:id="rId11" imgW="787400" imgH="241300" progId="Equation.3">
              <p:embed/>
            </p:oleObj>
          </a:graphicData>
        </a:graphic>
      </p:graphicFrame>
      <p:graphicFrame>
        <p:nvGraphicFramePr>
          <p:cNvPr id="5225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90983802"/>
              </p:ext>
            </p:extLst>
          </p:nvPr>
        </p:nvGraphicFramePr>
        <p:xfrm>
          <a:off x="403348" y="2590800"/>
          <a:ext cx="316774" cy="307975"/>
        </p:xfrm>
        <a:graphic>
          <a:graphicData uri="http://schemas.openxmlformats.org/presentationml/2006/ole">
            <p:oleObj spid="_x0000_s262155" name="Формула" r:id="rId12" imgW="152268" imgH="164957" progId="Equation.3">
              <p:embed/>
            </p:oleObj>
          </a:graphicData>
        </a:graphic>
      </p:graphicFrame>
      <p:graphicFrame>
        <p:nvGraphicFramePr>
          <p:cNvPr id="52255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8157165"/>
              </p:ext>
            </p:extLst>
          </p:nvPr>
        </p:nvGraphicFramePr>
        <p:xfrm>
          <a:off x="1574923" y="3657600"/>
          <a:ext cx="257934" cy="269875"/>
        </p:xfrm>
        <a:graphic>
          <a:graphicData uri="http://schemas.openxmlformats.org/presentationml/2006/ole">
            <p:oleObj spid="_x0000_s262156" name="Формула" r:id="rId13" imgW="152202" imgH="177569" progId="Equation.3">
              <p:embed/>
            </p:oleObj>
          </a:graphicData>
        </a:graphic>
      </p:graphicFrame>
      <p:graphicFrame>
        <p:nvGraphicFramePr>
          <p:cNvPr id="52256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2504872"/>
              </p:ext>
            </p:extLst>
          </p:nvPr>
        </p:nvGraphicFramePr>
        <p:xfrm>
          <a:off x="2717923" y="4800600"/>
          <a:ext cx="264523" cy="257175"/>
        </p:xfrm>
        <a:graphic>
          <a:graphicData uri="http://schemas.openxmlformats.org/presentationml/2006/ole">
            <p:oleObj spid="_x0000_s262157" name="Формула" r:id="rId14" imgW="152268" imgH="164957" progId="Equation.3">
              <p:embed/>
            </p:oleObj>
          </a:graphicData>
        </a:graphic>
      </p:graphicFrame>
      <p:graphicFrame>
        <p:nvGraphicFramePr>
          <p:cNvPr id="52258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11295970"/>
              </p:ext>
            </p:extLst>
          </p:nvPr>
        </p:nvGraphicFramePr>
        <p:xfrm>
          <a:off x="925636" y="3890963"/>
          <a:ext cx="396875" cy="450850"/>
        </p:xfrm>
        <a:graphic>
          <a:graphicData uri="http://schemas.openxmlformats.org/presentationml/2006/ole">
            <p:oleObj spid="_x0000_s262158" name="Формула" r:id="rId15" imgW="190417" imgH="241195" progId="Equation.3">
              <p:embed/>
            </p:oleObj>
          </a:graphicData>
        </a:graphic>
      </p:graphicFrame>
      <p:sp>
        <p:nvSpPr>
          <p:cNvPr id="89" name="TextBox 88"/>
          <p:cNvSpPr txBox="1"/>
          <p:nvPr/>
        </p:nvSpPr>
        <p:spPr>
          <a:xfrm>
            <a:off x="4264302" y="3717032"/>
            <a:ext cx="49361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Соответствующие силы инерции </a:t>
            </a:r>
            <a:r>
              <a:rPr lang="ru-RU" i="1" dirty="0" err="1" smtClean="0"/>
              <a:t>распределя</a:t>
            </a:r>
            <a:r>
              <a:rPr lang="ru-RU" i="1" dirty="0" smtClean="0"/>
              <a:t>- </a:t>
            </a:r>
          </a:p>
          <a:p>
            <a:r>
              <a:rPr lang="ru-RU" i="1" dirty="0" err="1" smtClean="0"/>
              <a:t>ются</a:t>
            </a:r>
            <a:r>
              <a:rPr lang="ru-RU" i="1" dirty="0" smtClean="0"/>
              <a:t>  по линейному закону, т.к.                      и,</a:t>
            </a:r>
          </a:p>
          <a:p>
            <a:r>
              <a:rPr lang="ru-RU" i="1" dirty="0" smtClean="0"/>
              <a:t>следовательно, образуют систему параллель-</a:t>
            </a:r>
          </a:p>
          <a:p>
            <a:r>
              <a:rPr lang="ru-RU" i="1" dirty="0" err="1" smtClean="0"/>
              <a:t>ных</a:t>
            </a:r>
            <a:r>
              <a:rPr lang="ru-RU" i="1" dirty="0" smtClean="0"/>
              <a:t> сил в виде треугольника.</a:t>
            </a:r>
            <a:endParaRPr lang="ru-RU" i="1" dirty="0"/>
          </a:p>
        </p:txBody>
      </p:sp>
      <p:sp>
        <p:nvSpPr>
          <p:cNvPr id="90" name="TextBox 89"/>
          <p:cNvSpPr txBox="1"/>
          <p:nvPr/>
        </p:nvSpPr>
        <p:spPr>
          <a:xfrm>
            <a:off x="1752600" y="5029200"/>
            <a:ext cx="716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Такую систему сил можно заменить одной равнодействующей силой, линия действия которой проходит через центр тяжести</a:t>
            </a:r>
          </a:p>
          <a:p>
            <a:r>
              <a:rPr lang="ru-RU" i="1" dirty="0" smtClean="0"/>
              <a:t>треугольника в точке пересечения медиан, значит она делит отрезок  АВ на части:</a:t>
            </a:r>
            <a:endParaRPr lang="ru-RU" i="1" dirty="0"/>
          </a:p>
        </p:txBody>
      </p:sp>
      <p:graphicFrame>
        <p:nvGraphicFramePr>
          <p:cNvPr id="52259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40014442"/>
              </p:ext>
            </p:extLst>
          </p:nvPr>
        </p:nvGraphicFramePr>
        <p:xfrm>
          <a:off x="431923" y="3276600"/>
          <a:ext cx="265113" cy="217488"/>
        </p:xfrm>
        <a:graphic>
          <a:graphicData uri="http://schemas.openxmlformats.org/presentationml/2006/ole">
            <p:oleObj spid="_x0000_s262159" name="Формула" r:id="rId16" imgW="152334" imgH="139639" progId="Equation.3">
              <p:embed/>
            </p:oleObj>
          </a:graphicData>
        </a:graphic>
      </p:graphicFrame>
      <p:graphicFrame>
        <p:nvGraphicFramePr>
          <p:cNvPr id="52260" name="Object 36"/>
          <p:cNvGraphicFramePr>
            <a:graphicFrameLocks noChangeAspect="1"/>
          </p:cNvGraphicFramePr>
          <p:nvPr/>
        </p:nvGraphicFramePr>
        <p:xfrm>
          <a:off x="4267200" y="5867400"/>
          <a:ext cx="1947862" cy="357188"/>
        </p:xfrm>
        <a:graphic>
          <a:graphicData uri="http://schemas.openxmlformats.org/presentationml/2006/ole">
            <p:oleObj spid="_x0000_s262160" name="Формула" r:id="rId17" imgW="1244600" imgH="228600" progId="Equation.3">
              <p:embed/>
            </p:oleObj>
          </a:graphicData>
        </a:graphic>
      </p:graphicFrame>
      <p:sp>
        <p:nvSpPr>
          <p:cNvPr id="93" name="TextBox 92"/>
          <p:cNvSpPr txBox="1"/>
          <p:nvPr/>
        </p:nvSpPr>
        <p:spPr>
          <a:xfrm>
            <a:off x="1447800" y="6248400"/>
            <a:ext cx="6137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Где К – точка приложения равнодействующей сил инерции</a:t>
            </a:r>
            <a:endParaRPr lang="ru-RU" i="1" dirty="0"/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2762568"/>
              </p:ext>
            </p:extLst>
          </p:nvPr>
        </p:nvGraphicFramePr>
        <p:xfrm>
          <a:off x="2732326" y="3719603"/>
          <a:ext cx="429477" cy="429477"/>
        </p:xfrm>
        <a:graphic>
          <a:graphicData uri="http://schemas.openxmlformats.org/presentationml/2006/ole">
            <p:oleObj spid="_x0000_s262161" name="Формула" r:id="rId18" imgW="241195" imgH="241195" progId="Equation.3">
              <p:embed/>
            </p:oleObj>
          </a:graphicData>
        </a:graphic>
      </p:graphicFrame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68469528"/>
              </p:ext>
            </p:extLst>
          </p:nvPr>
        </p:nvGraphicFramePr>
        <p:xfrm>
          <a:off x="3665859" y="4005064"/>
          <a:ext cx="500921" cy="395464"/>
        </p:xfrm>
        <a:graphic>
          <a:graphicData uri="http://schemas.openxmlformats.org/presentationml/2006/ole">
            <p:oleObj spid="_x0000_s262162" name="Формула" r:id="rId19" imgW="241195" imgH="190417" progId="Equation.3">
              <p:embed/>
            </p:oleObj>
          </a:graphicData>
        </a:graphic>
      </p:graphicFrame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30094046"/>
              </p:ext>
            </p:extLst>
          </p:nvPr>
        </p:nvGraphicFramePr>
        <p:xfrm>
          <a:off x="1865659" y="4279561"/>
          <a:ext cx="360040" cy="360040"/>
        </p:xfrm>
        <a:graphic>
          <a:graphicData uri="http://schemas.openxmlformats.org/presentationml/2006/ole">
            <p:oleObj spid="_x0000_s262163" name="Формула" r:id="rId20" imgW="164885" imgH="164885" progId="Equation.3">
              <p:embed/>
            </p:oleObj>
          </a:graphicData>
        </a:graphic>
      </p:graphicFrame>
      <p:sp>
        <p:nvSpPr>
          <p:cNvPr id="5152" name="Овал 5151"/>
          <p:cNvSpPr/>
          <p:nvPr/>
        </p:nvSpPr>
        <p:spPr>
          <a:xfrm>
            <a:off x="2220725" y="4282278"/>
            <a:ext cx="72008" cy="1291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55" name="TextBox 5154"/>
          <p:cNvSpPr txBox="1"/>
          <p:nvPr/>
        </p:nvSpPr>
        <p:spPr>
          <a:xfrm>
            <a:off x="3275349" y="3214717"/>
            <a:ext cx="5868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Рассмотрим подробнее нормальные составляющие сил инерции.</a:t>
            </a:r>
            <a:endParaRPr lang="ru-RU" i="1" dirty="0"/>
          </a:p>
        </p:txBody>
      </p:sp>
      <p:graphicFrame>
        <p:nvGraphicFramePr>
          <p:cNvPr id="5156" name="Объект 515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096564996"/>
              </p:ext>
            </p:extLst>
          </p:nvPr>
        </p:nvGraphicFramePr>
        <p:xfrm>
          <a:off x="5076056" y="1844824"/>
          <a:ext cx="2335874" cy="443816"/>
        </p:xfrm>
        <a:graphic>
          <a:graphicData uri="http://schemas.openxmlformats.org/presentationml/2006/ole">
            <p:oleObj spid="_x0000_s262164" name="Формула" r:id="rId21" imgW="1269449" imgH="241195" progId="Equation.3">
              <p:embed/>
            </p:oleObj>
          </a:graphicData>
        </a:graphic>
      </p:graphicFrame>
      <p:graphicFrame>
        <p:nvGraphicFramePr>
          <p:cNvPr id="5157" name="Объект 515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44449453"/>
              </p:ext>
            </p:extLst>
          </p:nvPr>
        </p:nvGraphicFramePr>
        <p:xfrm>
          <a:off x="7812360" y="1844824"/>
          <a:ext cx="518932" cy="444799"/>
        </p:xfrm>
        <a:graphic>
          <a:graphicData uri="http://schemas.openxmlformats.org/presentationml/2006/ole">
            <p:oleObj spid="_x0000_s262165" name="Формула" r:id="rId22" imgW="266584" imgH="228501" progId="Equation.3">
              <p:embed/>
            </p:oleObj>
          </a:graphicData>
        </a:graphic>
      </p:graphicFrame>
      <p:graphicFrame>
        <p:nvGraphicFramePr>
          <p:cNvPr id="5158" name="Объект 515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8620394"/>
              </p:ext>
            </p:extLst>
          </p:nvPr>
        </p:nvGraphicFramePr>
        <p:xfrm>
          <a:off x="7628259" y="3920604"/>
          <a:ext cx="1192213" cy="444500"/>
        </p:xfrm>
        <a:graphic>
          <a:graphicData uri="http://schemas.openxmlformats.org/presentationml/2006/ole">
            <p:oleObj spid="_x0000_s262166" name="Формула" r:id="rId23" imgW="647700" imgH="241300" progId="Equation.3">
              <p:embed/>
            </p:oleObj>
          </a:graphicData>
        </a:graphic>
      </p:graphicFrame>
      <p:sp>
        <p:nvSpPr>
          <p:cNvPr id="64" name="Номер слайда 63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571504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39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2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2000"/>
                                        <p:tgtEl>
                                          <p:spTgt spid="52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2000"/>
                                        <p:tgtEl>
                                          <p:spTgt spid="52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2000"/>
                                        <p:tgtEl>
                                          <p:spTgt spid="52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2000"/>
                                        <p:tgtEl>
                                          <p:spTgt spid="52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2000"/>
                                        <p:tgtEl>
                                          <p:spTgt spid="52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2000"/>
                                        <p:tgtEl>
                                          <p:spTgt spid="52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2000"/>
                                        <p:tgtEl>
                                          <p:spTgt spid="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2000"/>
                                        <p:tgtEl>
                                          <p:spTgt spid="5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2000"/>
                                        <p:tgtEl>
                                          <p:spTgt spid="5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2000"/>
                                        <p:tgtEl>
                                          <p:spTgt spid="5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20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79" grpId="0"/>
      <p:bldP spid="89" grpId="0"/>
      <p:bldP spid="90" grpId="0"/>
      <p:bldP spid="93" grpId="0"/>
      <p:bldP spid="5152" grpId="0" animBg="1"/>
      <p:bldP spid="515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505208" y="3348038"/>
            <a:ext cx="71438" cy="45719"/>
          </a:xfrm>
          <a:prstGeom prst="ellipse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612763" y="3244033"/>
            <a:ext cx="250033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862134" y="1990716"/>
            <a:ext cx="2347136" cy="18470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1648614" y="2279620"/>
            <a:ext cx="285752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5400000">
            <a:off x="1792284" y="2278826"/>
            <a:ext cx="285752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1792284" y="4279090"/>
            <a:ext cx="28575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1649408" y="4279090"/>
            <a:ext cx="28575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0800000">
            <a:off x="1648614" y="4422760"/>
            <a:ext cx="42862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вал 11"/>
          <p:cNvSpPr/>
          <p:nvPr/>
        </p:nvSpPr>
        <p:spPr>
          <a:xfrm>
            <a:off x="2934498" y="2851124"/>
            <a:ext cx="71438" cy="45719"/>
          </a:xfrm>
          <a:prstGeom prst="ellipse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2863060" y="2565372"/>
          <a:ext cx="152400" cy="177800"/>
        </p:xfrm>
        <a:graphic>
          <a:graphicData uri="http://schemas.openxmlformats.org/presentationml/2006/ole">
            <p:oleObj spid="_x0000_s263170" name="Формула" r:id="rId3" imgW="152202" imgH="177569" progId="Equation.3">
              <p:embed/>
            </p:oleObj>
          </a:graphicData>
        </a:graphic>
      </p:graphicFrame>
      <p:cxnSp>
        <p:nvCxnSpPr>
          <p:cNvPr id="14" name="Прямая со стрелкой 13"/>
          <p:cNvCxnSpPr>
            <a:stCxn id="12" idx="7"/>
          </p:cNvCxnSpPr>
          <p:nvPr/>
        </p:nvCxnSpPr>
        <p:spPr>
          <a:xfrm rot="5400000" flipH="1" flipV="1">
            <a:off x="3140235" y="2563488"/>
            <a:ext cx="149571" cy="43909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1791491" y="4137008"/>
            <a:ext cx="1071571" cy="2924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1862928" y="4422760"/>
            <a:ext cx="714381" cy="669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 flipH="1" flipV="1">
            <a:off x="1288078" y="2140092"/>
            <a:ext cx="1149703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0800000" flipV="1">
            <a:off x="2819400" y="3352800"/>
            <a:ext cx="786613" cy="27590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12" idx="1"/>
          </p:cNvCxnSpPr>
          <p:nvPr/>
        </p:nvCxnSpPr>
        <p:spPr>
          <a:xfrm rot="16200000" flipV="1">
            <a:off x="2686349" y="2599208"/>
            <a:ext cx="6695" cy="51052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3657600" y="3352800"/>
            <a:ext cx="846000" cy="9849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Объект 20"/>
          <p:cNvGraphicFramePr>
            <a:graphicFrameLocks noChangeAspect="1"/>
          </p:cNvGraphicFramePr>
          <p:nvPr/>
        </p:nvGraphicFramePr>
        <p:xfrm>
          <a:off x="2577308" y="4279884"/>
          <a:ext cx="285752" cy="282576"/>
        </p:xfrm>
        <a:graphic>
          <a:graphicData uri="http://schemas.openxmlformats.org/presentationml/2006/ole">
            <p:oleObj spid="_x0000_s263171" name="Формула" r:id="rId4" imgW="126835" imgH="139518" progId="Equation.3">
              <p:embed/>
            </p:oleObj>
          </a:graphicData>
        </a:graphic>
      </p:graphicFrame>
      <p:graphicFrame>
        <p:nvGraphicFramePr>
          <p:cNvPr id="22" name="Object 16"/>
          <p:cNvGraphicFramePr>
            <a:graphicFrameLocks noChangeAspect="1"/>
          </p:cNvGraphicFramePr>
          <p:nvPr/>
        </p:nvGraphicFramePr>
        <p:xfrm>
          <a:off x="1505764" y="1292188"/>
          <a:ext cx="285750" cy="255588"/>
        </p:xfrm>
        <a:graphic>
          <a:graphicData uri="http://schemas.openxmlformats.org/presentationml/2006/ole">
            <p:oleObj spid="_x0000_s263172" name="Формула" r:id="rId5" imgW="126725" imgH="126725" progId="Equation.3">
              <p:embed/>
            </p:oleObj>
          </a:graphicData>
        </a:graphic>
      </p:graphicFrame>
      <p:graphicFrame>
        <p:nvGraphicFramePr>
          <p:cNvPr id="23" name="Object 17"/>
          <p:cNvGraphicFramePr>
            <a:graphicFrameLocks noChangeAspect="1"/>
          </p:cNvGraphicFramePr>
          <p:nvPr/>
        </p:nvGraphicFramePr>
        <p:xfrm>
          <a:off x="2434432" y="3851256"/>
          <a:ext cx="314325" cy="334963"/>
        </p:xfrm>
        <a:graphic>
          <a:graphicData uri="http://schemas.openxmlformats.org/presentationml/2006/ole">
            <p:oleObj spid="_x0000_s263173" name="Формула" r:id="rId6" imgW="139579" imgH="164957" progId="Equation.3">
              <p:embed/>
            </p:oleObj>
          </a:graphicData>
        </a:graphic>
      </p:graphicFrame>
      <p:sp>
        <p:nvSpPr>
          <p:cNvPr id="24" name="Дуга 23"/>
          <p:cNvSpPr/>
          <p:nvPr/>
        </p:nvSpPr>
        <p:spPr>
          <a:xfrm rot="7308989">
            <a:off x="1426064" y="3200077"/>
            <a:ext cx="714380" cy="714380"/>
          </a:xfrm>
          <a:prstGeom prst="arc">
            <a:avLst/>
          </a:prstGeom>
          <a:ln w="38100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/>
        </p:nvGraphicFramePr>
        <p:xfrm>
          <a:off x="1505738" y="3494066"/>
          <a:ext cx="285752" cy="354014"/>
        </p:xfrm>
        <a:graphic>
          <a:graphicData uri="http://schemas.openxmlformats.org/presentationml/2006/ole">
            <p:oleObj spid="_x0000_s263174" name="Формула" r:id="rId7" imgW="126835" imgH="139518" progId="Equation.3">
              <p:embed/>
            </p:oleObj>
          </a:graphicData>
        </a:graphic>
      </p:graphicFrame>
      <p:graphicFrame>
        <p:nvGraphicFramePr>
          <p:cNvPr id="26" name="Object 28"/>
          <p:cNvGraphicFramePr>
            <a:graphicFrameLocks noChangeAspect="1"/>
          </p:cNvGraphicFramePr>
          <p:nvPr/>
        </p:nvGraphicFramePr>
        <p:xfrm>
          <a:off x="3148018" y="2276468"/>
          <a:ext cx="301625" cy="393700"/>
        </p:xfrm>
        <a:graphic>
          <a:graphicData uri="http://schemas.openxmlformats.org/presentationml/2006/ole">
            <p:oleObj spid="_x0000_s263175" name="Формула" r:id="rId8" imgW="215713" imgH="253780" progId="Equation.3">
              <p:embed/>
            </p:oleObj>
          </a:graphicData>
        </a:graphic>
      </p:graphicFrame>
      <p:graphicFrame>
        <p:nvGraphicFramePr>
          <p:cNvPr id="27" name="Object 29"/>
          <p:cNvGraphicFramePr>
            <a:graphicFrameLocks noChangeAspect="1"/>
          </p:cNvGraphicFramePr>
          <p:nvPr/>
        </p:nvGraphicFramePr>
        <p:xfrm>
          <a:off x="2219324" y="2419344"/>
          <a:ext cx="320675" cy="393700"/>
        </p:xfrm>
        <a:graphic>
          <a:graphicData uri="http://schemas.openxmlformats.org/presentationml/2006/ole">
            <p:oleObj spid="_x0000_s263176" name="Формула" r:id="rId9" imgW="228501" imgH="253890" progId="Equation.3">
              <p:embed/>
            </p:oleObj>
          </a:graphicData>
        </a:graphic>
      </p:graphicFrame>
      <p:graphicFrame>
        <p:nvGraphicFramePr>
          <p:cNvPr id="28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16108373"/>
              </p:ext>
            </p:extLst>
          </p:nvPr>
        </p:nvGraphicFramePr>
        <p:xfrm>
          <a:off x="2938463" y="3667125"/>
          <a:ext cx="338137" cy="295275"/>
        </p:xfrm>
        <a:graphic>
          <a:graphicData uri="http://schemas.openxmlformats.org/presentationml/2006/ole">
            <p:oleObj spid="_x0000_s263177" name="Формула" r:id="rId10" imgW="241195" imgH="190417" progId="Equation.3">
              <p:embed/>
            </p:oleObj>
          </a:graphicData>
        </a:graphic>
      </p:graphicFrame>
      <p:graphicFrame>
        <p:nvGraphicFramePr>
          <p:cNvPr id="29" name="Object 31"/>
          <p:cNvGraphicFramePr>
            <a:graphicFrameLocks noChangeAspect="1"/>
          </p:cNvGraphicFramePr>
          <p:nvPr/>
        </p:nvGraphicFramePr>
        <p:xfrm>
          <a:off x="4219588" y="2919410"/>
          <a:ext cx="338137" cy="295275"/>
        </p:xfrm>
        <a:graphic>
          <a:graphicData uri="http://schemas.openxmlformats.org/presentationml/2006/ole">
            <p:oleObj spid="_x0000_s263178" name="Формула" r:id="rId11" imgW="241195" imgH="190417" progId="Equation.3">
              <p:embed/>
            </p:oleObj>
          </a:graphicData>
        </a:graphic>
      </p:graphicFrame>
      <p:graphicFrame>
        <p:nvGraphicFramePr>
          <p:cNvPr id="30" name="Object 32"/>
          <p:cNvGraphicFramePr>
            <a:graphicFrameLocks noChangeAspect="1"/>
          </p:cNvGraphicFramePr>
          <p:nvPr/>
        </p:nvGraphicFramePr>
        <p:xfrm>
          <a:off x="3505200" y="3048000"/>
          <a:ext cx="239723" cy="239723"/>
        </p:xfrm>
        <a:graphic>
          <a:graphicData uri="http://schemas.openxmlformats.org/presentationml/2006/ole">
            <p:oleObj spid="_x0000_s263179" name="Формула" r:id="rId12" imgW="164885" imgH="164885" progId="Equation.3">
              <p:embed/>
            </p:oleObj>
          </a:graphicData>
        </a:graphic>
      </p:graphicFrame>
      <p:graphicFrame>
        <p:nvGraphicFramePr>
          <p:cNvPr id="31" name="Object 33"/>
          <p:cNvGraphicFramePr>
            <a:graphicFrameLocks noChangeAspect="1"/>
          </p:cNvGraphicFramePr>
          <p:nvPr/>
        </p:nvGraphicFramePr>
        <p:xfrm>
          <a:off x="1504950" y="1787525"/>
          <a:ext cx="295275" cy="320675"/>
        </p:xfrm>
        <a:graphic>
          <a:graphicData uri="http://schemas.openxmlformats.org/presentationml/2006/ole">
            <p:oleObj spid="_x0000_s263180" name="Формула" r:id="rId13" imgW="152268" imgH="164957" progId="Equation.3">
              <p:embed/>
            </p:oleObj>
          </a:graphicData>
        </a:graphic>
      </p:graphicFrame>
      <p:graphicFrame>
        <p:nvGraphicFramePr>
          <p:cNvPr id="32" name="Object 35"/>
          <p:cNvGraphicFramePr>
            <a:graphicFrameLocks noChangeAspect="1"/>
          </p:cNvGraphicFramePr>
          <p:nvPr/>
        </p:nvGraphicFramePr>
        <p:xfrm>
          <a:off x="1641475" y="2711450"/>
          <a:ext cx="165100" cy="165100"/>
        </p:xfrm>
        <a:graphic>
          <a:graphicData uri="http://schemas.openxmlformats.org/presentationml/2006/ole">
            <p:oleObj spid="_x0000_s263181" name="Формула" r:id="rId14" imgW="164885" imgH="164885" progId="Equation.3">
              <p:embed/>
            </p:oleObj>
          </a:graphicData>
        </a:graphic>
      </p:graphicFrame>
      <p:cxnSp>
        <p:nvCxnSpPr>
          <p:cNvPr id="33" name="Прямая соединительная линия 32"/>
          <p:cNvCxnSpPr/>
          <p:nvPr/>
        </p:nvCxnSpPr>
        <p:spPr>
          <a:xfrm rot="10800000">
            <a:off x="1828800" y="2819400"/>
            <a:ext cx="1154264" cy="98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Object 36"/>
          <p:cNvGraphicFramePr>
            <a:graphicFrameLocks noChangeAspect="1"/>
          </p:cNvGraphicFramePr>
          <p:nvPr/>
        </p:nvGraphicFramePr>
        <p:xfrm>
          <a:off x="6096000" y="3200400"/>
          <a:ext cx="1093788" cy="357188"/>
        </p:xfrm>
        <a:graphic>
          <a:graphicData uri="http://schemas.openxmlformats.org/presentationml/2006/ole">
            <p:oleObj spid="_x0000_s263182" name="Формула" r:id="rId15" imgW="698500" imgH="228600" progId="Equation.3">
              <p:embed/>
            </p:oleObj>
          </a:graphicData>
        </a:graphic>
      </p:graphicFrame>
      <p:graphicFrame>
        <p:nvGraphicFramePr>
          <p:cNvPr id="35" name="Object 37"/>
          <p:cNvGraphicFramePr>
            <a:graphicFrameLocks noChangeAspect="1"/>
          </p:cNvGraphicFramePr>
          <p:nvPr/>
        </p:nvGraphicFramePr>
        <p:xfrm>
          <a:off x="4219565" y="3703623"/>
          <a:ext cx="285750" cy="309562"/>
        </p:xfrm>
        <a:graphic>
          <a:graphicData uri="http://schemas.openxmlformats.org/presentationml/2006/ole">
            <p:oleObj spid="_x0000_s263183" name="Формула" r:id="rId16" imgW="152268" imgH="164957" progId="Equation.3">
              <p:embed/>
            </p:oleObj>
          </a:graphicData>
        </a:graphic>
      </p:graphicFrame>
      <p:sp>
        <p:nvSpPr>
          <p:cNvPr id="36" name="Дуга 35"/>
          <p:cNvSpPr/>
          <p:nvPr/>
        </p:nvSpPr>
        <p:spPr>
          <a:xfrm rot="7308989">
            <a:off x="1425270" y="3411240"/>
            <a:ext cx="714380" cy="714380"/>
          </a:xfrm>
          <a:prstGeom prst="arc">
            <a:avLst/>
          </a:prstGeom>
          <a:ln w="38100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7" name="Object 38"/>
          <p:cNvGraphicFramePr>
            <a:graphicFrameLocks noChangeAspect="1"/>
          </p:cNvGraphicFramePr>
          <p:nvPr/>
        </p:nvGraphicFramePr>
        <p:xfrm>
          <a:off x="1219192" y="3919542"/>
          <a:ext cx="342900" cy="354012"/>
        </p:xfrm>
        <a:graphic>
          <a:graphicData uri="http://schemas.openxmlformats.org/presentationml/2006/ole">
            <p:oleObj spid="_x0000_s263184" name="Формула" r:id="rId17" imgW="152334" imgH="139639" progId="Equation.3">
              <p:embed/>
            </p:oleObj>
          </a:graphicData>
        </a:graphic>
      </p:graphicFrame>
      <p:graphicFrame>
        <p:nvGraphicFramePr>
          <p:cNvPr id="56337" name="Object 17"/>
          <p:cNvGraphicFramePr>
            <a:graphicFrameLocks noChangeAspect="1"/>
          </p:cNvGraphicFramePr>
          <p:nvPr/>
        </p:nvGraphicFramePr>
        <p:xfrm>
          <a:off x="2590800" y="2895600"/>
          <a:ext cx="285750" cy="333375"/>
        </p:xfrm>
        <a:graphic>
          <a:graphicData uri="http://schemas.openxmlformats.org/presentationml/2006/ole">
            <p:oleObj spid="_x0000_s263185" name="Формула" r:id="rId18" imgW="152202" imgH="177569" progId="Equation.3">
              <p:embed/>
            </p:oleObj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0" y="609600"/>
            <a:ext cx="92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Учитывая все сказанное, получим расчетную схему для исследования движения стержня</a:t>
            </a:r>
            <a:endParaRPr lang="ru-RU" i="1" dirty="0"/>
          </a:p>
        </p:txBody>
      </p:sp>
      <p:cxnSp>
        <p:nvCxnSpPr>
          <p:cNvPr id="41" name="Прямая со стрелкой 40"/>
          <p:cNvCxnSpPr/>
          <p:nvPr/>
        </p:nvCxnSpPr>
        <p:spPr>
          <a:xfrm rot="5400000">
            <a:off x="2629694" y="3162300"/>
            <a:ext cx="685006" cy="79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6338" name="Object 18"/>
          <p:cNvGraphicFramePr>
            <a:graphicFrameLocks noChangeAspect="1"/>
          </p:cNvGraphicFramePr>
          <p:nvPr/>
        </p:nvGraphicFramePr>
        <p:xfrm>
          <a:off x="2654301" y="3268144"/>
          <a:ext cx="241300" cy="278331"/>
        </p:xfrm>
        <a:graphic>
          <a:graphicData uri="http://schemas.openxmlformats.org/presentationml/2006/ole">
            <p:oleObj spid="_x0000_s263186" name="Формула" r:id="rId19" imgW="164957" imgH="190335" progId="Equation.3">
              <p:embed/>
            </p:oleObj>
          </a:graphicData>
        </a:graphic>
      </p:graphicFrame>
      <p:cxnSp>
        <p:nvCxnSpPr>
          <p:cNvPr id="47" name="Прямая со стрелкой 46"/>
          <p:cNvCxnSpPr/>
          <p:nvPr/>
        </p:nvCxnSpPr>
        <p:spPr>
          <a:xfrm rot="10800000">
            <a:off x="685800" y="3962400"/>
            <a:ext cx="1143000" cy="457200"/>
          </a:xfrm>
          <a:prstGeom prst="straightConnector1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6339" name="Object 19"/>
          <p:cNvGraphicFramePr>
            <a:graphicFrameLocks noChangeAspect="1"/>
          </p:cNvGraphicFramePr>
          <p:nvPr/>
        </p:nvGraphicFramePr>
        <p:xfrm>
          <a:off x="582613" y="3554413"/>
          <a:ext cx="296862" cy="333375"/>
        </p:xfrm>
        <a:graphic>
          <a:graphicData uri="http://schemas.openxmlformats.org/presentationml/2006/ole">
            <p:oleObj spid="_x0000_s263187" name="Формула" r:id="rId20" imgW="203112" imgH="228501" progId="Equation.3">
              <p:embed/>
            </p:oleObj>
          </a:graphicData>
        </a:graphic>
      </p:graphicFrame>
      <p:cxnSp>
        <p:nvCxnSpPr>
          <p:cNvPr id="49" name="Прямая со стрелкой 48"/>
          <p:cNvCxnSpPr/>
          <p:nvPr/>
        </p:nvCxnSpPr>
        <p:spPr>
          <a:xfrm rot="16200000" flipV="1">
            <a:off x="1104900" y="1562100"/>
            <a:ext cx="838200" cy="762000"/>
          </a:xfrm>
          <a:prstGeom prst="straightConnector1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6340" name="Object 20"/>
          <p:cNvGraphicFramePr>
            <a:graphicFrameLocks noChangeAspect="1"/>
          </p:cNvGraphicFramePr>
          <p:nvPr/>
        </p:nvGraphicFramePr>
        <p:xfrm>
          <a:off x="1057275" y="1143000"/>
          <a:ext cx="315913" cy="333375"/>
        </p:xfrm>
        <a:graphic>
          <a:graphicData uri="http://schemas.openxmlformats.org/presentationml/2006/ole">
            <p:oleObj spid="_x0000_s263188" name="Формула" r:id="rId21" imgW="215806" imgH="228501" progId="Equation.3">
              <p:embed/>
            </p:oleObj>
          </a:graphicData>
        </a:graphic>
      </p:graphicFrame>
      <p:graphicFrame>
        <p:nvGraphicFramePr>
          <p:cNvPr id="54" name="Объект 53"/>
          <p:cNvGraphicFramePr>
            <a:graphicFrameLocks noChangeAspect="1"/>
          </p:cNvGraphicFramePr>
          <p:nvPr/>
        </p:nvGraphicFramePr>
        <p:xfrm>
          <a:off x="3733799" y="1109251"/>
          <a:ext cx="4038601" cy="413162"/>
        </p:xfrm>
        <a:graphic>
          <a:graphicData uri="http://schemas.openxmlformats.org/presentationml/2006/ole">
            <p:oleObj spid="_x0000_s263189" name="Формула" r:id="rId22" imgW="2235200" imgH="228600" progId="Equation.3">
              <p:embed/>
            </p:oleObj>
          </a:graphicData>
        </a:graphic>
      </p:graphicFrame>
      <p:graphicFrame>
        <p:nvGraphicFramePr>
          <p:cNvPr id="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29026946"/>
              </p:ext>
            </p:extLst>
          </p:nvPr>
        </p:nvGraphicFramePr>
        <p:xfrm>
          <a:off x="2533650" y="1536700"/>
          <a:ext cx="6159500" cy="406400"/>
        </p:xfrm>
        <a:graphic>
          <a:graphicData uri="http://schemas.openxmlformats.org/presentationml/2006/ole">
            <p:oleObj spid="_x0000_s263190" name="Формула" r:id="rId23" imgW="3467100" imgH="228600" progId="Equation.3">
              <p:embed/>
            </p:oleObj>
          </a:graphicData>
        </a:graphic>
      </p:graphicFrame>
      <p:graphicFrame>
        <p:nvGraphicFramePr>
          <p:cNvPr id="56343" name="Object 23"/>
          <p:cNvGraphicFramePr>
            <a:graphicFrameLocks noChangeAspect="1"/>
          </p:cNvGraphicFramePr>
          <p:nvPr/>
        </p:nvGraphicFramePr>
        <p:xfrm>
          <a:off x="4648200" y="2209800"/>
          <a:ext cx="4362542" cy="723900"/>
        </p:xfrm>
        <a:graphic>
          <a:graphicData uri="http://schemas.openxmlformats.org/presentationml/2006/ole">
            <p:oleObj spid="_x0000_s263191" name="Формула" r:id="rId24" imgW="2755900" imgH="457200" progId="Equation.3">
              <p:embed/>
            </p:oleObj>
          </a:graphicData>
        </a:graphic>
      </p:graphicFrame>
      <p:sp>
        <p:nvSpPr>
          <p:cNvPr id="48" name="Номер слайда 47"/>
          <p:cNvSpPr>
            <a:spLocks noGrp="1"/>
          </p:cNvSpPr>
          <p:nvPr>
            <p:ph type="sldNum" sz="quarter" idx="12"/>
          </p:nvPr>
        </p:nvSpPr>
        <p:spPr>
          <a:xfrm>
            <a:off x="8358214" y="6286520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40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6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56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56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56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9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75320"/>
            <a:ext cx="1676400" cy="533400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</a:rPr>
              <a:t>Пример 1 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562600" y="1524000"/>
            <a:ext cx="2733675" cy="3352800"/>
            <a:chOff x="480" y="960"/>
            <a:chExt cx="1722" cy="2112"/>
          </a:xfrm>
        </p:grpSpPr>
        <p:sp>
          <p:nvSpPr>
            <p:cNvPr id="979973" name="Text Box 5"/>
            <p:cNvSpPr txBox="1">
              <a:spLocks noChangeArrowheads="1"/>
            </p:cNvSpPr>
            <p:nvPr/>
          </p:nvSpPr>
          <p:spPr bwMode="auto">
            <a:xfrm>
              <a:off x="1910" y="2319"/>
              <a:ext cx="292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u="none"/>
                <a:t>y</a:t>
              </a:r>
              <a:endParaRPr lang="ru-RU" u="none"/>
            </a:p>
          </p:txBody>
        </p:sp>
        <p:sp>
          <p:nvSpPr>
            <p:cNvPr id="979974" name="Text Box 6"/>
            <p:cNvSpPr txBox="1">
              <a:spLocks noChangeArrowheads="1"/>
            </p:cNvSpPr>
            <p:nvPr/>
          </p:nvSpPr>
          <p:spPr bwMode="auto">
            <a:xfrm>
              <a:off x="576" y="960"/>
              <a:ext cx="18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i="1" dirty="0" smtClean="0"/>
                <a:t>Z</a:t>
              </a:r>
              <a:endParaRPr lang="ru-RU" i="1" u="none" dirty="0"/>
            </a:p>
          </p:txBody>
        </p:sp>
        <p:sp>
          <p:nvSpPr>
            <p:cNvPr id="979976" name="Text Box 8"/>
            <p:cNvSpPr txBox="1">
              <a:spLocks noChangeArrowheads="1"/>
            </p:cNvSpPr>
            <p:nvPr/>
          </p:nvSpPr>
          <p:spPr bwMode="auto">
            <a:xfrm>
              <a:off x="864" y="1920"/>
              <a:ext cx="300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u="none" dirty="0" err="1">
                  <a:cs typeface="Times New Roman" pitchFamily="18" charset="0"/>
                </a:rPr>
                <a:t>α</a:t>
              </a:r>
              <a:endParaRPr lang="ru-RU" u="none" dirty="0"/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768" y="1008"/>
              <a:ext cx="1344" cy="2064"/>
              <a:chOff x="768" y="1008"/>
              <a:chExt cx="1344" cy="2064"/>
            </a:xfrm>
          </p:grpSpPr>
          <p:grpSp>
            <p:nvGrpSpPr>
              <p:cNvPr id="4" name="Group 11"/>
              <p:cNvGrpSpPr>
                <a:grpSpLocks/>
              </p:cNvGrpSpPr>
              <p:nvPr/>
            </p:nvGrpSpPr>
            <p:grpSpPr bwMode="auto">
              <a:xfrm>
                <a:off x="768" y="1008"/>
                <a:ext cx="1344" cy="2064"/>
                <a:chOff x="768" y="1008"/>
                <a:chExt cx="1344" cy="2064"/>
              </a:xfrm>
            </p:grpSpPr>
            <p:grpSp>
              <p:nvGrpSpPr>
                <p:cNvPr id="5" name="Group 12"/>
                <p:cNvGrpSpPr>
                  <a:grpSpLocks/>
                </p:cNvGrpSpPr>
                <p:nvPr/>
              </p:nvGrpSpPr>
              <p:grpSpPr bwMode="auto">
                <a:xfrm>
                  <a:off x="768" y="1008"/>
                  <a:ext cx="1344" cy="2064"/>
                  <a:chOff x="768" y="1008"/>
                  <a:chExt cx="1344" cy="2064"/>
                </a:xfrm>
              </p:grpSpPr>
              <p:grpSp>
                <p:nvGrpSpPr>
                  <p:cNvPr id="6" name="Group 13"/>
                  <p:cNvGrpSpPr>
                    <a:grpSpLocks/>
                  </p:cNvGrpSpPr>
                  <p:nvPr/>
                </p:nvGrpSpPr>
                <p:grpSpPr bwMode="auto">
                  <a:xfrm>
                    <a:off x="768" y="1008"/>
                    <a:ext cx="1344" cy="2064"/>
                    <a:chOff x="768" y="1008"/>
                    <a:chExt cx="1344" cy="2064"/>
                  </a:xfrm>
                </p:grpSpPr>
                <p:grpSp>
                  <p:nvGrpSpPr>
                    <p:cNvPr id="7" name="Group 1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68" y="1008"/>
                      <a:ext cx="1344" cy="2064"/>
                      <a:chOff x="768" y="1008"/>
                      <a:chExt cx="1344" cy="2064"/>
                    </a:xfrm>
                  </p:grpSpPr>
                  <p:grpSp>
                    <p:nvGrpSpPr>
                      <p:cNvPr id="8" name="Group 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68" y="1008"/>
                        <a:ext cx="1344" cy="2064"/>
                        <a:chOff x="768" y="1008"/>
                        <a:chExt cx="1344" cy="2064"/>
                      </a:xfrm>
                    </p:grpSpPr>
                    <p:grpSp>
                      <p:nvGrpSpPr>
                        <p:cNvPr id="9" name="Group 16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768" y="1008"/>
                          <a:ext cx="1344" cy="2064"/>
                          <a:chOff x="768" y="1008"/>
                          <a:chExt cx="1344" cy="2064"/>
                        </a:xfrm>
                      </p:grpSpPr>
                      <p:grpSp>
                        <p:nvGrpSpPr>
                          <p:cNvPr id="10" name="Group 1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768" y="1008"/>
                            <a:ext cx="1344" cy="2064"/>
                            <a:chOff x="768" y="1008"/>
                            <a:chExt cx="1344" cy="2064"/>
                          </a:xfrm>
                        </p:grpSpPr>
                        <p:grpSp>
                          <p:nvGrpSpPr>
                            <p:cNvPr id="11" name="Group 18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768" y="1008"/>
                              <a:ext cx="1344" cy="2064"/>
                              <a:chOff x="768" y="1008"/>
                              <a:chExt cx="1344" cy="2064"/>
                            </a:xfrm>
                          </p:grpSpPr>
                          <p:grpSp>
                            <p:nvGrpSpPr>
                              <p:cNvPr id="12" name="Group 19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768" y="1200"/>
                                <a:ext cx="1104" cy="1872"/>
                                <a:chOff x="768" y="1200"/>
                                <a:chExt cx="1104" cy="1872"/>
                              </a:xfrm>
                            </p:grpSpPr>
                            <p:grpSp>
                              <p:nvGrpSpPr>
                                <p:cNvPr id="13" name="Group 20"/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768" y="1200"/>
                                  <a:ext cx="240" cy="1872"/>
                                  <a:chOff x="768" y="1200"/>
                                  <a:chExt cx="240" cy="1872"/>
                                </a:xfrm>
                              </p:grpSpPr>
                              <p:sp>
                                <p:nvSpPr>
                                  <p:cNvPr id="979989" name="Oval 2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864" y="2448"/>
                                    <a:ext cx="48" cy="48"/>
                                  </a:xfrm>
                                  <a:prstGeom prst="ellipse">
                                    <a:avLst/>
                                  </a:prstGeom>
                                  <a:noFill/>
                                  <a:ln w="28575">
                                    <a:solidFill>
                                      <a:schemeClr val="tx1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ru-RU"/>
                                  </a:p>
                                </p:txBody>
                              </p:sp>
                              <p:sp>
                                <p:nvSpPr>
                                  <p:cNvPr id="979990" name="AutoShape 2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rot="-5528321">
                                    <a:off x="768" y="2352"/>
                                    <a:ext cx="240" cy="240"/>
                                  </a:xfrm>
                                  <a:custGeom>
                                    <a:avLst/>
                                    <a:gdLst>
                                      <a:gd name="G0" fmla="+- 5400 0 0"/>
                                      <a:gd name="G1" fmla="+- 11796480 0 0"/>
                                      <a:gd name="G2" fmla="+- 0 0 11796480"/>
                                      <a:gd name="T0" fmla="*/ 0 256 1"/>
                                      <a:gd name="T1" fmla="*/ 180 256 1"/>
                                      <a:gd name="G3" fmla="+- 11796480 T0 T1"/>
                                      <a:gd name="T2" fmla="*/ 0 256 1"/>
                                      <a:gd name="T3" fmla="*/ 90 256 1"/>
                                      <a:gd name="G4" fmla="+- 11796480 T2 T3"/>
                                      <a:gd name="G5" fmla="*/ G4 2 1"/>
                                      <a:gd name="T4" fmla="*/ 90 256 1"/>
                                      <a:gd name="T5" fmla="*/ 0 256 1"/>
                                      <a:gd name="G6" fmla="+- 11796480 T4 T5"/>
                                      <a:gd name="G7" fmla="*/ G6 2 1"/>
                                      <a:gd name="G8" fmla="abs 11796480"/>
                                      <a:gd name="T6" fmla="*/ 0 256 1"/>
                                      <a:gd name="T7" fmla="*/ 90 256 1"/>
                                      <a:gd name="G9" fmla="+- G8 T6 T7"/>
                                      <a:gd name="G10" fmla="?: G9 G7 G5"/>
                                      <a:gd name="T8" fmla="*/ 0 256 1"/>
                                      <a:gd name="T9" fmla="*/ 360 256 1"/>
                                      <a:gd name="G11" fmla="+- G10 T8 T9"/>
                                      <a:gd name="G12" fmla="?: G10 G11 G10"/>
                                      <a:gd name="T10" fmla="*/ 0 256 1"/>
                                      <a:gd name="T11" fmla="*/ 360 256 1"/>
                                      <a:gd name="G13" fmla="+- G12 T10 T11"/>
                                      <a:gd name="G14" fmla="?: G12 G13 G12"/>
                                      <a:gd name="G15" fmla="+- 0 0 G14"/>
                                      <a:gd name="G16" fmla="+- 10800 0 0"/>
                                      <a:gd name="G17" fmla="+- 10800 0 5400"/>
                                      <a:gd name="G18" fmla="*/ 5400 1 2"/>
                                      <a:gd name="G19" fmla="+- G18 5400 0"/>
                                      <a:gd name="G20" fmla="cos G19 11796480"/>
                                      <a:gd name="G21" fmla="sin G19 11796480"/>
                                      <a:gd name="G22" fmla="+- G20 10800 0"/>
                                      <a:gd name="G23" fmla="+- G21 10800 0"/>
                                      <a:gd name="G24" fmla="+- 10800 0 G20"/>
                                      <a:gd name="G25" fmla="+- 5400 10800 0"/>
                                      <a:gd name="G26" fmla="?: G9 G17 G25"/>
                                      <a:gd name="G27" fmla="?: G9 0 21600"/>
                                      <a:gd name="G28" fmla="cos 10800 11796480"/>
                                      <a:gd name="G29" fmla="sin 10800 11796480"/>
                                      <a:gd name="G30" fmla="sin 5400 11796480"/>
                                      <a:gd name="G31" fmla="+- G28 10800 0"/>
                                      <a:gd name="G32" fmla="+- G29 10800 0"/>
                                      <a:gd name="G33" fmla="+- G30 10800 0"/>
                                      <a:gd name="G34" fmla="?: G4 0 G31"/>
                                      <a:gd name="G35" fmla="?: 11796480 G34 0"/>
                                      <a:gd name="G36" fmla="?: G6 G35 G31"/>
                                      <a:gd name="G37" fmla="+- 21600 0 G36"/>
                                      <a:gd name="G38" fmla="?: G4 0 G33"/>
                                      <a:gd name="G39" fmla="?: 11796480 G38 G32"/>
                                      <a:gd name="G40" fmla="?: G6 G39 0"/>
                                      <a:gd name="G41" fmla="?: G4 G32 21600"/>
                                      <a:gd name="G42" fmla="?: G6 G41 G33"/>
                                      <a:gd name="T12" fmla="*/ 10800 w 21600"/>
                                      <a:gd name="T13" fmla="*/ 0 h 21600"/>
                                      <a:gd name="T14" fmla="*/ 2700 w 21600"/>
                                      <a:gd name="T15" fmla="*/ 10800 h 21600"/>
                                      <a:gd name="T16" fmla="*/ 10800 w 21600"/>
                                      <a:gd name="T17" fmla="*/ 5400 h 21600"/>
                                      <a:gd name="T18" fmla="*/ 18900 w 21600"/>
                                      <a:gd name="T19" fmla="*/ 10800 h 21600"/>
                                      <a:gd name="T20" fmla="*/ G36 w 21600"/>
                                      <a:gd name="T21" fmla="*/ G40 h 21600"/>
                                      <a:gd name="T22" fmla="*/ G37 w 21600"/>
                                      <a:gd name="T23" fmla="*/ G42 h 21600"/>
                                    </a:gdLst>
                                    <a:ahLst/>
                                    <a:cxnLst>
                                      <a:cxn ang="0">
                                        <a:pos x="T12" y="T13"/>
                                      </a:cxn>
                                      <a:cxn ang="0">
                                        <a:pos x="T14" y="T15"/>
                                      </a:cxn>
                                      <a:cxn ang="0">
                                        <a:pos x="T16" y="T17"/>
                                      </a:cxn>
                                      <a:cxn ang="0">
                                        <a:pos x="T18" y="T19"/>
                                      </a:cxn>
                                    </a:cxnLst>
                                    <a:rect l="T20" t="T21" r="T22" b="T23"/>
                                    <a:pathLst>
                                      <a:path w="21600" h="21600">
                                        <a:moveTo>
                                          <a:pt x="5400" y="10800"/>
                                        </a:moveTo>
                                        <a:cubicBezTo>
                                          <a:pt x="5400" y="7817"/>
                                          <a:pt x="7817" y="5400"/>
                                          <a:pt x="10800" y="5400"/>
                                        </a:cubicBezTo>
                                        <a:cubicBezTo>
                                          <a:pt x="13782" y="5399"/>
                                          <a:pt x="16199" y="7817"/>
                                          <a:pt x="16200" y="10799"/>
                                        </a:cubicBezTo>
                                        <a:lnTo>
                                          <a:pt x="21600" y="10800"/>
                                        </a:lnTo>
                                        <a:cubicBezTo>
                                          <a:pt x="21600" y="4835"/>
                                          <a:pt x="16764" y="0"/>
                                          <a:pt x="10800" y="0"/>
                                        </a:cubicBezTo>
                                        <a:cubicBezTo>
                                          <a:pt x="4835" y="0"/>
                                          <a:pt x="0" y="4835"/>
                                          <a:pt x="0" y="10800"/>
                                        </a:cubicBezTo>
                                        <a:close/>
                                      </a:path>
                                    </a:pathLst>
                                  </a:custGeom>
                                  <a:solidFill>
                                    <a:schemeClr val="tx1"/>
                                  </a:solidFill>
                                  <a:ln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ru-RU"/>
                                  </a:p>
                                </p:txBody>
                              </p:sp>
                              <p:sp>
                                <p:nvSpPr>
                                  <p:cNvPr id="979991" name="Line 23"/>
                                  <p:cNvSpPr>
                                    <a:spLocks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864" y="2544"/>
                                    <a:ext cx="0" cy="528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57150">
                                    <a:solidFill>
                                      <a:schemeClr val="tx1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/>
                                  <a:lstStyle/>
                                  <a:p>
                                    <a:endParaRPr lang="ru-RU"/>
                                  </a:p>
                                </p:txBody>
                              </p:sp>
                              <p:sp>
                                <p:nvSpPr>
                                  <p:cNvPr id="979992" name="Line 24"/>
                                  <p:cNvSpPr>
                                    <a:spLocks noChangeShapeType="1"/>
                                  </p:cNvSpPr>
                                  <p:nvPr/>
                                </p:nvSpPr>
                                <p:spPr bwMode="auto">
                                  <a:xfrm flipV="1">
                                    <a:off x="864" y="1200"/>
                                    <a:ext cx="0" cy="1200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57150">
                                    <a:solidFill>
                                      <a:schemeClr val="tx1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/>
                                  <a:lstStyle/>
                                  <a:p>
                                    <a:endParaRPr lang="ru-RU"/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979993" name="Line 25"/>
                                <p:cNvSpPr>
                                  <a:spLocks noChangeShapeType="1"/>
                                </p:cNvSpPr>
                                <p:nvPr/>
                              </p:nvSpPr>
                              <p:spPr bwMode="auto">
                                <a:xfrm flipV="1">
                                  <a:off x="912" y="1488"/>
                                  <a:ext cx="960" cy="960"/>
                                </a:xfrm>
                                <a:prstGeom prst="line">
                                  <a:avLst/>
                                </a:prstGeom>
                                <a:noFill/>
                                <a:ln w="57150">
                                  <a:solidFill>
                                    <a:schemeClr val="tx1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/>
                                <a:lstStyle/>
                                <a:p>
                                  <a:endParaRPr lang="ru-RU"/>
                                </a:p>
                              </p:txBody>
                            </p:sp>
                          </p:grpSp>
                          <p:sp>
                            <p:nvSpPr>
                              <p:cNvPr id="979995" name="Line 27"/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960" y="2496"/>
                                <a:ext cx="1152" cy="0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/>
                              <a:lstStyle/>
                              <a:p>
                                <a:endParaRPr lang="ru-RU"/>
                              </a:p>
                            </p:txBody>
                          </p:sp>
                          <p:sp>
                            <p:nvSpPr>
                              <p:cNvPr id="979996" name="Line 28"/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 flipV="1">
                                <a:off x="864" y="1008"/>
                                <a:ext cx="0" cy="192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/>
                              <a:lstStyle/>
                              <a:p>
                                <a:endParaRPr lang="ru-RU"/>
                              </a:p>
                            </p:txBody>
                          </p:sp>
                        </p:grpSp>
                        <p:sp>
                          <p:nvSpPr>
                            <p:cNvPr id="979998" name="Line 30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912" y="1200"/>
                              <a:ext cx="0" cy="144"/>
                            </a:xfrm>
                            <a:prstGeom prst="line">
                              <a:avLst/>
                            </a:prstGeom>
                            <a:noFill/>
                            <a:ln w="28575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:ln>
                            <a:effectLst/>
                          </p:spPr>
                          <p:txBody>
                            <a:bodyPr/>
                            <a:lstStyle/>
                            <a:p>
                              <a:endParaRPr lang="ru-RU"/>
                            </a:p>
                          </p:txBody>
                        </p:sp>
                        <p:sp>
                          <p:nvSpPr>
                            <p:cNvPr id="979999" name="Rectangle 31" descr="Светлый диагональный 2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768" y="1200"/>
                              <a:ext cx="48" cy="144"/>
                            </a:xfrm>
                            <a:prstGeom prst="rect">
                              <a:avLst/>
                            </a:prstGeom>
                            <a:pattFill prst="ltUpDiag">
                              <a:fgClr>
                                <a:schemeClr val="tx1"/>
                              </a:fgClr>
                              <a:bgClr>
                                <a:schemeClr val="bg1"/>
                              </a:bgClr>
                            </a:pattFill>
                            <a:ln w="9525" cap="rnd">
                              <a:solidFill>
                                <a:schemeClr val="tx1"/>
                              </a:solidFill>
                              <a:prstDash val="sysDot"/>
                              <a:miter lim="800000"/>
                              <a:headEnd/>
                              <a:tailEnd/>
                            </a:ln>
                            <a:effectLst/>
                          </p:spPr>
                          <p:txBody>
                            <a:bodyPr wrap="none" anchor="ctr"/>
                            <a:lstStyle/>
                            <a:p>
                              <a:endParaRPr lang="ru-RU"/>
                            </a:p>
                          </p:txBody>
                        </p:sp>
                      </p:grpSp>
                      <p:sp>
                        <p:nvSpPr>
                          <p:cNvPr id="980000" name="Line 32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816" y="1200"/>
                            <a:ext cx="0" cy="144"/>
                          </a:xfrm>
                          <a:prstGeom prst="line">
                            <a:avLst/>
                          </a:prstGeom>
                          <a:noFill/>
                          <a:ln w="2857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ru-RU"/>
                          </a:p>
                        </p:txBody>
                      </p:sp>
                    </p:grpSp>
                    <p:sp>
                      <p:nvSpPr>
                        <p:cNvPr id="980001" name="Line 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912" y="2928"/>
                          <a:ext cx="0" cy="144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sp>
                    <p:nvSpPr>
                      <p:cNvPr id="980002" name="Rectangle 34" descr="Светлый диагональный 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68" y="2928"/>
                        <a:ext cx="48" cy="144"/>
                      </a:xfrm>
                      <a:prstGeom prst="rect">
                        <a:avLst/>
                      </a:prstGeom>
                      <a:pattFill prst="ltUpDiag">
                        <a:fgClr>
                          <a:schemeClr val="tx1"/>
                        </a:fgClr>
                        <a:bgClr>
                          <a:schemeClr val="bg1"/>
                        </a:bgClr>
                      </a:pattFill>
                      <a:ln w="9525" cap="rnd">
                        <a:solidFill>
                          <a:schemeClr val="tx1"/>
                        </a:solidFill>
                        <a:prstDash val="sysDot"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980003" name="Line 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16" y="2928"/>
                      <a:ext cx="0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980004" name="Line 36"/>
                  <p:cNvSpPr>
                    <a:spLocks noChangeShapeType="1"/>
                  </p:cNvSpPr>
                  <p:nvPr/>
                </p:nvSpPr>
                <p:spPr bwMode="auto">
                  <a:xfrm>
                    <a:off x="816" y="2880"/>
                    <a:ext cx="96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980005" name="Arc 37"/>
                <p:cNvSpPr>
                  <a:spLocks/>
                </p:cNvSpPr>
                <p:nvPr/>
              </p:nvSpPr>
              <p:spPr bwMode="auto">
                <a:xfrm>
                  <a:off x="864" y="2112"/>
                  <a:ext cx="240" cy="96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980006" name="Arc 38"/>
              <p:cNvSpPr>
                <a:spLocks/>
              </p:cNvSpPr>
              <p:nvPr/>
            </p:nvSpPr>
            <p:spPr bwMode="auto">
              <a:xfrm rot="13047406" flipH="1">
                <a:off x="816" y="1680"/>
                <a:ext cx="136" cy="144"/>
              </a:xfrm>
              <a:custGeom>
                <a:avLst/>
                <a:gdLst>
                  <a:gd name="G0" fmla="+- 9072 0 0"/>
                  <a:gd name="G1" fmla="+- 21600 0 0"/>
                  <a:gd name="G2" fmla="+- 21600 0 0"/>
                  <a:gd name="T0" fmla="*/ 0 w 30672"/>
                  <a:gd name="T1" fmla="*/ 1998 h 21600"/>
                  <a:gd name="T2" fmla="*/ 30672 w 30672"/>
                  <a:gd name="T3" fmla="*/ 21600 h 21600"/>
                  <a:gd name="T4" fmla="*/ 9072 w 30672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672" h="21600" fill="none" extrusionOk="0">
                    <a:moveTo>
                      <a:pt x="-1" y="1997"/>
                    </a:moveTo>
                    <a:cubicBezTo>
                      <a:pt x="2843" y="681"/>
                      <a:pt x="5938" y="-1"/>
                      <a:pt x="9072" y="0"/>
                    </a:cubicBezTo>
                    <a:cubicBezTo>
                      <a:pt x="21001" y="0"/>
                      <a:pt x="30672" y="9670"/>
                      <a:pt x="30672" y="21600"/>
                    </a:cubicBezTo>
                  </a:path>
                  <a:path w="30672" h="21600" stroke="0" extrusionOk="0">
                    <a:moveTo>
                      <a:pt x="-1" y="1997"/>
                    </a:moveTo>
                    <a:cubicBezTo>
                      <a:pt x="2843" y="681"/>
                      <a:pt x="5938" y="-1"/>
                      <a:pt x="9072" y="0"/>
                    </a:cubicBezTo>
                    <a:cubicBezTo>
                      <a:pt x="21001" y="0"/>
                      <a:pt x="30672" y="9670"/>
                      <a:pt x="30672" y="21600"/>
                    </a:cubicBezTo>
                    <a:lnTo>
                      <a:pt x="9072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980008" name="Text Box 40"/>
            <p:cNvSpPr txBox="1">
              <a:spLocks noChangeArrowheads="1"/>
            </p:cNvSpPr>
            <p:nvPr/>
          </p:nvSpPr>
          <p:spPr bwMode="auto">
            <a:xfrm>
              <a:off x="480" y="1488"/>
              <a:ext cx="348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u="none">
                  <a:cs typeface="Times New Roman" pitchFamily="18" charset="0"/>
                </a:rPr>
                <a:t>ω</a:t>
              </a:r>
              <a:endParaRPr lang="ru-RU" u="none"/>
            </a:p>
          </p:txBody>
        </p:sp>
      </p:grp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2057400" y="417438"/>
            <a:ext cx="697909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i="1" u="none" dirty="0" smtClean="0"/>
              <a:t>Стержень АВ вращается вокруг оси с угловой скоростью</a:t>
            </a:r>
            <a:r>
              <a:rPr lang="ru-RU" i="1" dirty="0" smtClean="0"/>
              <a:t> </a:t>
            </a:r>
            <a:r>
              <a:rPr lang="en-US" i="1" dirty="0" smtClean="0">
                <a:solidFill>
                  <a:srgbClr val="FF0000"/>
                </a:solidFill>
                <a:cs typeface="Times New Roman" pitchFamily="18" charset="0"/>
              </a:rPr>
              <a:t>ω=const</a:t>
            </a:r>
            <a:r>
              <a:rPr lang="en-US" i="1" dirty="0" smtClean="0">
                <a:cs typeface="Times New Roman" pitchFamily="18" charset="0"/>
              </a:rPr>
              <a:t>.</a:t>
            </a:r>
            <a:endParaRPr lang="ru-RU" i="1" dirty="0" smtClean="0"/>
          </a:p>
          <a:p>
            <a:r>
              <a:rPr lang="ru-RU" i="1" dirty="0" smtClean="0"/>
              <a:t>Масса стержня - </a:t>
            </a:r>
            <a:r>
              <a:rPr lang="ru-RU" i="1" u="none" dirty="0" smtClean="0"/>
              <a:t>т, длина </a:t>
            </a:r>
            <a:r>
              <a:rPr lang="en-US" i="1" u="none" dirty="0" smtClean="0"/>
              <a:t>l,</a:t>
            </a:r>
            <a:r>
              <a:rPr lang="ru-RU" i="1" u="none" dirty="0" smtClean="0"/>
              <a:t> угол </a:t>
            </a:r>
            <a:r>
              <a:rPr lang="en-US" i="1" u="none" dirty="0" smtClean="0">
                <a:cs typeface="Times New Roman" pitchFamily="18" charset="0"/>
              </a:rPr>
              <a:t>α</a:t>
            </a:r>
            <a:r>
              <a:rPr lang="ru-RU" i="1" dirty="0" smtClean="0">
                <a:cs typeface="Times New Roman" pitchFamily="18" charset="0"/>
              </a:rPr>
              <a:t>. Найти натяжение нити, </a:t>
            </a:r>
            <a:r>
              <a:rPr lang="ru-RU" i="1" dirty="0" err="1" smtClean="0">
                <a:cs typeface="Times New Roman" pitchFamily="18" charset="0"/>
              </a:rPr>
              <a:t>удер</a:t>
            </a:r>
            <a:r>
              <a:rPr lang="ru-RU" i="1" dirty="0">
                <a:cs typeface="Times New Roman" pitchFamily="18" charset="0"/>
              </a:rPr>
              <a:t>-</a:t>
            </a:r>
            <a:endParaRPr lang="en-US" i="1" u="none" dirty="0">
              <a:cs typeface="Times New Roman" pitchFamily="18" charset="0"/>
            </a:endParaRPr>
          </a:p>
          <a:p>
            <a:r>
              <a:rPr lang="ru-RU" i="1" u="none" dirty="0" err="1" smtClean="0"/>
              <a:t>живающей</a:t>
            </a:r>
            <a:r>
              <a:rPr lang="ru-RU" i="1" u="none" dirty="0" smtClean="0"/>
              <a:t> этот стержень в указанном положении</a:t>
            </a:r>
            <a:endParaRPr lang="ru-RU" i="1" u="none" dirty="0"/>
          </a:p>
        </p:txBody>
      </p:sp>
      <p:graphicFrame>
        <p:nvGraphicFramePr>
          <p:cNvPr id="737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54351574"/>
              </p:ext>
            </p:extLst>
          </p:nvPr>
        </p:nvGraphicFramePr>
        <p:xfrm>
          <a:off x="1600001" y="3645024"/>
          <a:ext cx="3548063" cy="796925"/>
        </p:xfrm>
        <a:graphic>
          <a:graphicData uri="http://schemas.openxmlformats.org/presentationml/2006/ole">
            <p:oleObj spid="_x0000_s264194" name="Формула" r:id="rId3" imgW="1752600" imgH="393700" progId="Equation.3">
              <p:embed/>
            </p:oleObj>
          </a:graphicData>
        </a:graphic>
      </p:graphicFrame>
      <p:graphicFrame>
        <p:nvGraphicFramePr>
          <p:cNvPr id="737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33312994"/>
              </p:ext>
            </p:extLst>
          </p:nvPr>
        </p:nvGraphicFramePr>
        <p:xfrm>
          <a:off x="3368799" y="3035995"/>
          <a:ext cx="1419225" cy="681037"/>
        </p:xfrm>
        <a:graphic>
          <a:graphicData uri="http://schemas.openxmlformats.org/presentationml/2006/ole">
            <p:oleObj spid="_x0000_s264195" name="Формула" r:id="rId4" imgW="837836" imgH="393529" progId="Equation.3">
              <p:embed/>
            </p:oleObj>
          </a:graphicData>
        </a:graphic>
      </p:graphicFrame>
      <p:sp>
        <p:nvSpPr>
          <p:cNvPr id="87" name="TextBox 86"/>
          <p:cNvSpPr txBox="1"/>
          <p:nvPr/>
        </p:nvSpPr>
        <p:spPr>
          <a:xfrm>
            <a:off x="6490725" y="1403484"/>
            <a:ext cx="1897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Расчетная схема</a:t>
            </a:r>
            <a:endParaRPr lang="ru-RU" i="1" dirty="0">
              <a:solidFill>
                <a:srgbClr val="FF0000"/>
              </a:solidFill>
            </a:endParaRPr>
          </a:p>
        </p:txBody>
      </p:sp>
      <p:graphicFrame>
        <p:nvGraphicFramePr>
          <p:cNvPr id="737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45520972"/>
              </p:ext>
            </p:extLst>
          </p:nvPr>
        </p:nvGraphicFramePr>
        <p:xfrm>
          <a:off x="974328" y="4293096"/>
          <a:ext cx="4749800" cy="762000"/>
        </p:xfrm>
        <a:graphic>
          <a:graphicData uri="http://schemas.openxmlformats.org/presentationml/2006/ole">
            <p:oleObj spid="_x0000_s264196" name="Формула" r:id="rId5" imgW="2451100" imgH="393700" progId="Equation.3">
              <p:embed/>
            </p:oleObj>
          </a:graphicData>
        </a:graphic>
      </p:graphicFrame>
      <p:graphicFrame>
        <p:nvGraphicFramePr>
          <p:cNvPr id="737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075812647"/>
              </p:ext>
            </p:extLst>
          </p:nvPr>
        </p:nvGraphicFramePr>
        <p:xfrm>
          <a:off x="1548309" y="4968651"/>
          <a:ext cx="3887787" cy="836613"/>
        </p:xfrm>
        <a:graphic>
          <a:graphicData uri="http://schemas.openxmlformats.org/presentationml/2006/ole">
            <p:oleObj spid="_x0000_s264197" name="Формула" r:id="rId6" imgW="2006600" imgH="431800" progId="Equation.3">
              <p:embed/>
            </p:oleObj>
          </a:graphicData>
        </a:graphic>
      </p:graphicFrame>
      <p:grpSp>
        <p:nvGrpSpPr>
          <p:cNvPr id="14" name="Group 3"/>
          <p:cNvGrpSpPr>
            <a:grpSpLocks/>
          </p:cNvGrpSpPr>
          <p:nvPr/>
        </p:nvGrpSpPr>
        <p:grpSpPr bwMode="auto">
          <a:xfrm>
            <a:off x="381000" y="990600"/>
            <a:ext cx="2733675" cy="3352800"/>
            <a:chOff x="480" y="960"/>
            <a:chExt cx="1722" cy="2112"/>
          </a:xfrm>
        </p:grpSpPr>
        <p:sp>
          <p:nvSpPr>
            <p:cNvPr id="92" name="Text Box 4"/>
            <p:cNvSpPr txBox="1">
              <a:spLocks noChangeArrowheads="1"/>
            </p:cNvSpPr>
            <p:nvPr/>
          </p:nvSpPr>
          <p:spPr bwMode="auto">
            <a:xfrm>
              <a:off x="528" y="2256"/>
              <a:ext cx="29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3600" i="1" u="none"/>
                <a:t>А</a:t>
              </a:r>
            </a:p>
          </p:txBody>
        </p:sp>
        <p:sp>
          <p:nvSpPr>
            <p:cNvPr id="93" name="Text Box 5"/>
            <p:cNvSpPr txBox="1">
              <a:spLocks noChangeArrowheads="1"/>
            </p:cNvSpPr>
            <p:nvPr/>
          </p:nvSpPr>
          <p:spPr bwMode="auto">
            <a:xfrm>
              <a:off x="1910" y="2319"/>
              <a:ext cx="292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u="none"/>
                <a:t>y</a:t>
              </a:r>
              <a:endParaRPr lang="ru-RU" u="none"/>
            </a:p>
          </p:txBody>
        </p:sp>
        <p:sp>
          <p:nvSpPr>
            <p:cNvPr id="94" name="Text Box 6"/>
            <p:cNvSpPr txBox="1">
              <a:spLocks noChangeArrowheads="1"/>
            </p:cNvSpPr>
            <p:nvPr/>
          </p:nvSpPr>
          <p:spPr bwMode="auto">
            <a:xfrm>
              <a:off x="576" y="960"/>
              <a:ext cx="18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i="1" dirty="0" smtClean="0"/>
                <a:t>Z</a:t>
              </a:r>
              <a:endParaRPr lang="ru-RU" i="1" u="none" dirty="0"/>
            </a:p>
          </p:txBody>
        </p:sp>
        <p:sp>
          <p:nvSpPr>
            <p:cNvPr id="95" name="Text Box 8"/>
            <p:cNvSpPr txBox="1">
              <a:spLocks noChangeArrowheads="1"/>
            </p:cNvSpPr>
            <p:nvPr/>
          </p:nvSpPr>
          <p:spPr bwMode="auto">
            <a:xfrm>
              <a:off x="864" y="1920"/>
              <a:ext cx="300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u="none" dirty="0" err="1">
                  <a:cs typeface="Times New Roman" pitchFamily="18" charset="0"/>
                </a:rPr>
                <a:t>α</a:t>
              </a:r>
              <a:endParaRPr lang="ru-RU" u="none" dirty="0"/>
            </a:p>
          </p:txBody>
        </p:sp>
        <p:grpSp>
          <p:nvGrpSpPr>
            <p:cNvPr id="15" name="Group 10"/>
            <p:cNvGrpSpPr>
              <a:grpSpLocks/>
            </p:cNvGrpSpPr>
            <p:nvPr/>
          </p:nvGrpSpPr>
          <p:grpSpPr bwMode="auto">
            <a:xfrm>
              <a:off x="768" y="1008"/>
              <a:ext cx="1344" cy="2064"/>
              <a:chOff x="768" y="1008"/>
              <a:chExt cx="1344" cy="2064"/>
            </a:xfrm>
          </p:grpSpPr>
          <p:grpSp>
            <p:nvGrpSpPr>
              <p:cNvPr id="16" name="Group 11"/>
              <p:cNvGrpSpPr>
                <a:grpSpLocks/>
              </p:cNvGrpSpPr>
              <p:nvPr/>
            </p:nvGrpSpPr>
            <p:grpSpPr bwMode="auto">
              <a:xfrm>
                <a:off x="768" y="1008"/>
                <a:ext cx="1344" cy="2064"/>
                <a:chOff x="768" y="1008"/>
                <a:chExt cx="1344" cy="2064"/>
              </a:xfrm>
            </p:grpSpPr>
            <p:grpSp>
              <p:nvGrpSpPr>
                <p:cNvPr id="17" name="Group 12"/>
                <p:cNvGrpSpPr>
                  <a:grpSpLocks/>
                </p:cNvGrpSpPr>
                <p:nvPr/>
              </p:nvGrpSpPr>
              <p:grpSpPr bwMode="auto">
                <a:xfrm>
                  <a:off x="768" y="1008"/>
                  <a:ext cx="1344" cy="2064"/>
                  <a:chOff x="768" y="1008"/>
                  <a:chExt cx="1344" cy="2064"/>
                </a:xfrm>
              </p:grpSpPr>
              <p:grpSp>
                <p:nvGrpSpPr>
                  <p:cNvPr id="18" name="Group 13"/>
                  <p:cNvGrpSpPr>
                    <a:grpSpLocks/>
                  </p:cNvGrpSpPr>
                  <p:nvPr/>
                </p:nvGrpSpPr>
                <p:grpSpPr bwMode="auto">
                  <a:xfrm>
                    <a:off x="768" y="1008"/>
                    <a:ext cx="1344" cy="2064"/>
                    <a:chOff x="768" y="1008"/>
                    <a:chExt cx="1344" cy="2064"/>
                  </a:xfrm>
                </p:grpSpPr>
                <p:grpSp>
                  <p:nvGrpSpPr>
                    <p:cNvPr id="19" name="Group 1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68" y="1008"/>
                      <a:ext cx="1344" cy="2064"/>
                      <a:chOff x="768" y="1008"/>
                      <a:chExt cx="1344" cy="2064"/>
                    </a:xfrm>
                  </p:grpSpPr>
                  <p:grpSp>
                    <p:nvGrpSpPr>
                      <p:cNvPr id="20" name="Group 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68" y="1008"/>
                        <a:ext cx="1344" cy="2064"/>
                        <a:chOff x="768" y="1008"/>
                        <a:chExt cx="1344" cy="2064"/>
                      </a:xfrm>
                    </p:grpSpPr>
                    <p:grpSp>
                      <p:nvGrpSpPr>
                        <p:cNvPr id="21" name="Group 16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768" y="1008"/>
                          <a:ext cx="1344" cy="2064"/>
                          <a:chOff x="768" y="1008"/>
                          <a:chExt cx="1344" cy="2064"/>
                        </a:xfrm>
                      </p:grpSpPr>
                      <p:grpSp>
                        <p:nvGrpSpPr>
                          <p:cNvPr id="22" name="Group 1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768" y="1008"/>
                            <a:ext cx="1344" cy="2064"/>
                            <a:chOff x="768" y="1008"/>
                            <a:chExt cx="1344" cy="2064"/>
                          </a:xfrm>
                        </p:grpSpPr>
                        <p:grpSp>
                          <p:nvGrpSpPr>
                            <p:cNvPr id="23" name="Group 18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768" y="1008"/>
                              <a:ext cx="1344" cy="2064"/>
                              <a:chOff x="768" y="1008"/>
                              <a:chExt cx="1344" cy="2064"/>
                            </a:xfrm>
                          </p:grpSpPr>
                          <p:grpSp>
                            <p:nvGrpSpPr>
                              <p:cNvPr id="24" name="Group 19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768" y="1200"/>
                                <a:ext cx="1104" cy="1872"/>
                                <a:chOff x="768" y="1200"/>
                                <a:chExt cx="1104" cy="1872"/>
                              </a:xfrm>
                            </p:grpSpPr>
                            <p:grpSp>
                              <p:nvGrpSpPr>
                                <p:cNvPr id="25" name="Group 20"/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768" y="1200"/>
                                  <a:ext cx="240" cy="1872"/>
                                  <a:chOff x="768" y="1200"/>
                                  <a:chExt cx="240" cy="1872"/>
                                </a:xfrm>
                              </p:grpSpPr>
                              <p:sp>
                                <p:nvSpPr>
                                  <p:cNvPr id="121" name="Oval 2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864" y="2448"/>
                                    <a:ext cx="48" cy="48"/>
                                  </a:xfrm>
                                  <a:prstGeom prst="ellipse">
                                    <a:avLst/>
                                  </a:prstGeom>
                                  <a:noFill/>
                                  <a:ln w="28575">
                                    <a:solidFill>
                                      <a:schemeClr val="tx1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ru-RU"/>
                                  </a:p>
                                </p:txBody>
                              </p:sp>
                              <p:sp>
                                <p:nvSpPr>
                                  <p:cNvPr id="122" name="AutoShape 2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rot="-5528321">
                                    <a:off x="768" y="2352"/>
                                    <a:ext cx="240" cy="240"/>
                                  </a:xfrm>
                                  <a:custGeom>
                                    <a:avLst/>
                                    <a:gdLst>
                                      <a:gd name="G0" fmla="+- 5400 0 0"/>
                                      <a:gd name="G1" fmla="+- 11796480 0 0"/>
                                      <a:gd name="G2" fmla="+- 0 0 11796480"/>
                                      <a:gd name="T0" fmla="*/ 0 256 1"/>
                                      <a:gd name="T1" fmla="*/ 180 256 1"/>
                                      <a:gd name="G3" fmla="+- 11796480 T0 T1"/>
                                      <a:gd name="T2" fmla="*/ 0 256 1"/>
                                      <a:gd name="T3" fmla="*/ 90 256 1"/>
                                      <a:gd name="G4" fmla="+- 11796480 T2 T3"/>
                                      <a:gd name="G5" fmla="*/ G4 2 1"/>
                                      <a:gd name="T4" fmla="*/ 90 256 1"/>
                                      <a:gd name="T5" fmla="*/ 0 256 1"/>
                                      <a:gd name="G6" fmla="+- 11796480 T4 T5"/>
                                      <a:gd name="G7" fmla="*/ G6 2 1"/>
                                      <a:gd name="G8" fmla="abs 11796480"/>
                                      <a:gd name="T6" fmla="*/ 0 256 1"/>
                                      <a:gd name="T7" fmla="*/ 90 256 1"/>
                                      <a:gd name="G9" fmla="+- G8 T6 T7"/>
                                      <a:gd name="G10" fmla="?: G9 G7 G5"/>
                                      <a:gd name="T8" fmla="*/ 0 256 1"/>
                                      <a:gd name="T9" fmla="*/ 360 256 1"/>
                                      <a:gd name="G11" fmla="+- G10 T8 T9"/>
                                      <a:gd name="G12" fmla="?: G10 G11 G10"/>
                                      <a:gd name="T10" fmla="*/ 0 256 1"/>
                                      <a:gd name="T11" fmla="*/ 360 256 1"/>
                                      <a:gd name="G13" fmla="+- G12 T10 T11"/>
                                      <a:gd name="G14" fmla="?: G12 G13 G12"/>
                                      <a:gd name="G15" fmla="+- 0 0 G14"/>
                                      <a:gd name="G16" fmla="+- 10800 0 0"/>
                                      <a:gd name="G17" fmla="+- 10800 0 5400"/>
                                      <a:gd name="G18" fmla="*/ 5400 1 2"/>
                                      <a:gd name="G19" fmla="+- G18 5400 0"/>
                                      <a:gd name="G20" fmla="cos G19 11796480"/>
                                      <a:gd name="G21" fmla="sin G19 11796480"/>
                                      <a:gd name="G22" fmla="+- G20 10800 0"/>
                                      <a:gd name="G23" fmla="+- G21 10800 0"/>
                                      <a:gd name="G24" fmla="+- 10800 0 G20"/>
                                      <a:gd name="G25" fmla="+- 5400 10800 0"/>
                                      <a:gd name="G26" fmla="?: G9 G17 G25"/>
                                      <a:gd name="G27" fmla="?: G9 0 21600"/>
                                      <a:gd name="G28" fmla="cos 10800 11796480"/>
                                      <a:gd name="G29" fmla="sin 10800 11796480"/>
                                      <a:gd name="G30" fmla="sin 5400 11796480"/>
                                      <a:gd name="G31" fmla="+- G28 10800 0"/>
                                      <a:gd name="G32" fmla="+- G29 10800 0"/>
                                      <a:gd name="G33" fmla="+- G30 10800 0"/>
                                      <a:gd name="G34" fmla="?: G4 0 G31"/>
                                      <a:gd name="G35" fmla="?: 11796480 G34 0"/>
                                      <a:gd name="G36" fmla="?: G6 G35 G31"/>
                                      <a:gd name="G37" fmla="+- 21600 0 G36"/>
                                      <a:gd name="G38" fmla="?: G4 0 G33"/>
                                      <a:gd name="G39" fmla="?: 11796480 G38 G32"/>
                                      <a:gd name="G40" fmla="?: G6 G39 0"/>
                                      <a:gd name="G41" fmla="?: G4 G32 21600"/>
                                      <a:gd name="G42" fmla="?: G6 G41 G33"/>
                                      <a:gd name="T12" fmla="*/ 10800 w 21600"/>
                                      <a:gd name="T13" fmla="*/ 0 h 21600"/>
                                      <a:gd name="T14" fmla="*/ 2700 w 21600"/>
                                      <a:gd name="T15" fmla="*/ 10800 h 21600"/>
                                      <a:gd name="T16" fmla="*/ 10800 w 21600"/>
                                      <a:gd name="T17" fmla="*/ 5400 h 21600"/>
                                      <a:gd name="T18" fmla="*/ 18900 w 21600"/>
                                      <a:gd name="T19" fmla="*/ 10800 h 21600"/>
                                      <a:gd name="T20" fmla="*/ G36 w 21600"/>
                                      <a:gd name="T21" fmla="*/ G40 h 21600"/>
                                      <a:gd name="T22" fmla="*/ G37 w 21600"/>
                                      <a:gd name="T23" fmla="*/ G42 h 21600"/>
                                    </a:gdLst>
                                    <a:ahLst/>
                                    <a:cxnLst>
                                      <a:cxn ang="0">
                                        <a:pos x="T12" y="T13"/>
                                      </a:cxn>
                                      <a:cxn ang="0">
                                        <a:pos x="T14" y="T15"/>
                                      </a:cxn>
                                      <a:cxn ang="0">
                                        <a:pos x="T16" y="T17"/>
                                      </a:cxn>
                                      <a:cxn ang="0">
                                        <a:pos x="T18" y="T19"/>
                                      </a:cxn>
                                    </a:cxnLst>
                                    <a:rect l="T20" t="T21" r="T22" b="T23"/>
                                    <a:pathLst>
                                      <a:path w="21600" h="21600">
                                        <a:moveTo>
                                          <a:pt x="5400" y="10800"/>
                                        </a:moveTo>
                                        <a:cubicBezTo>
                                          <a:pt x="5400" y="7817"/>
                                          <a:pt x="7817" y="5400"/>
                                          <a:pt x="10800" y="5400"/>
                                        </a:cubicBezTo>
                                        <a:cubicBezTo>
                                          <a:pt x="13782" y="5399"/>
                                          <a:pt x="16199" y="7817"/>
                                          <a:pt x="16200" y="10799"/>
                                        </a:cubicBezTo>
                                        <a:lnTo>
                                          <a:pt x="21600" y="10800"/>
                                        </a:lnTo>
                                        <a:cubicBezTo>
                                          <a:pt x="21600" y="4835"/>
                                          <a:pt x="16764" y="0"/>
                                          <a:pt x="10800" y="0"/>
                                        </a:cubicBezTo>
                                        <a:cubicBezTo>
                                          <a:pt x="4835" y="0"/>
                                          <a:pt x="0" y="4835"/>
                                          <a:pt x="0" y="10800"/>
                                        </a:cubicBezTo>
                                        <a:close/>
                                      </a:path>
                                    </a:pathLst>
                                  </a:custGeom>
                                  <a:solidFill>
                                    <a:schemeClr val="tx1"/>
                                  </a:solidFill>
                                  <a:ln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ru-RU"/>
                                  </a:p>
                                </p:txBody>
                              </p:sp>
                              <p:sp>
                                <p:nvSpPr>
                                  <p:cNvPr id="123" name="Line 23"/>
                                  <p:cNvSpPr>
                                    <a:spLocks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864" y="2544"/>
                                    <a:ext cx="0" cy="528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57150">
                                    <a:solidFill>
                                      <a:schemeClr val="tx1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/>
                                  <a:lstStyle/>
                                  <a:p>
                                    <a:endParaRPr lang="ru-RU"/>
                                  </a:p>
                                </p:txBody>
                              </p:sp>
                              <p:sp>
                                <p:nvSpPr>
                                  <p:cNvPr id="124" name="Line 24"/>
                                  <p:cNvSpPr>
                                    <a:spLocks noChangeShapeType="1"/>
                                  </p:cNvSpPr>
                                  <p:nvPr/>
                                </p:nvSpPr>
                                <p:spPr bwMode="auto">
                                  <a:xfrm flipV="1">
                                    <a:off x="864" y="1200"/>
                                    <a:ext cx="0" cy="1200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57150">
                                    <a:solidFill>
                                      <a:schemeClr val="tx1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/>
                                  <a:lstStyle/>
                                  <a:p>
                                    <a:endParaRPr lang="ru-RU"/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119" name="Line 25"/>
                                <p:cNvSpPr>
                                  <a:spLocks noChangeShapeType="1"/>
                                </p:cNvSpPr>
                                <p:nvPr/>
                              </p:nvSpPr>
                              <p:spPr bwMode="auto">
                                <a:xfrm flipV="1">
                                  <a:off x="912" y="1488"/>
                                  <a:ext cx="960" cy="960"/>
                                </a:xfrm>
                                <a:prstGeom prst="line">
                                  <a:avLst/>
                                </a:prstGeom>
                                <a:noFill/>
                                <a:ln w="57150">
                                  <a:solidFill>
                                    <a:schemeClr val="tx1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/>
                                <a:lstStyle/>
                                <a:p>
                                  <a:endParaRPr lang="ru-RU"/>
                                </a:p>
                              </p:txBody>
                            </p:sp>
                            <p:sp>
                              <p:nvSpPr>
                                <p:cNvPr id="120" name="Line 26"/>
                                <p:cNvSpPr>
                                  <a:spLocks noChangeShapeType="1"/>
                                </p:cNvSpPr>
                                <p:nvPr/>
                              </p:nvSpPr>
                              <p:spPr bwMode="auto">
                                <a:xfrm flipH="1">
                                  <a:off x="864" y="1488"/>
                                  <a:ext cx="1008" cy="0"/>
                                </a:xfrm>
                                <a:prstGeom prst="line">
                                  <a:avLst/>
                                </a:prstGeom>
                                <a:noFill/>
                                <a:ln w="19050">
                                  <a:solidFill>
                                    <a:schemeClr val="tx1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/>
                                <a:lstStyle/>
                                <a:p>
                                  <a:endParaRPr lang="ru-RU"/>
                                </a:p>
                              </p:txBody>
                            </p:sp>
                          </p:grpSp>
                          <p:sp>
                            <p:nvSpPr>
                              <p:cNvPr id="116" name="Line 27"/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960" y="2496"/>
                                <a:ext cx="1152" cy="0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/>
                              <a:lstStyle/>
                              <a:p>
                                <a:endParaRPr lang="ru-RU"/>
                              </a:p>
                            </p:txBody>
                          </p:sp>
                          <p:sp>
                            <p:nvSpPr>
                              <p:cNvPr id="117" name="Line 28"/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 flipV="1">
                                <a:off x="864" y="1008"/>
                                <a:ext cx="0" cy="192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/>
                              <a:lstStyle/>
                              <a:p>
                                <a:endParaRPr lang="ru-RU"/>
                              </a:p>
                            </p:txBody>
                          </p:sp>
                        </p:grpSp>
                        <p:sp>
                          <p:nvSpPr>
                            <p:cNvPr id="113" name="Line 30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912" y="1200"/>
                              <a:ext cx="0" cy="144"/>
                            </a:xfrm>
                            <a:prstGeom prst="line">
                              <a:avLst/>
                            </a:prstGeom>
                            <a:noFill/>
                            <a:ln w="28575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:ln>
                            <a:effectLst/>
                          </p:spPr>
                          <p:txBody>
                            <a:bodyPr/>
                            <a:lstStyle/>
                            <a:p>
                              <a:endParaRPr lang="ru-RU"/>
                            </a:p>
                          </p:txBody>
                        </p:sp>
                        <p:sp>
                          <p:nvSpPr>
                            <p:cNvPr id="114" name="Rectangle 31" descr="Светлый диагональный 2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768" y="1200"/>
                              <a:ext cx="48" cy="144"/>
                            </a:xfrm>
                            <a:prstGeom prst="rect">
                              <a:avLst/>
                            </a:prstGeom>
                            <a:pattFill prst="ltUpDiag">
                              <a:fgClr>
                                <a:schemeClr val="tx1"/>
                              </a:fgClr>
                              <a:bgClr>
                                <a:schemeClr val="bg1"/>
                              </a:bgClr>
                            </a:pattFill>
                            <a:ln w="9525" cap="rnd">
                              <a:solidFill>
                                <a:schemeClr val="tx1"/>
                              </a:solidFill>
                              <a:prstDash val="sysDot"/>
                              <a:miter lim="800000"/>
                              <a:headEnd/>
                              <a:tailEnd/>
                            </a:ln>
                            <a:effectLst/>
                          </p:spPr>
                          <p:txBody>
                            <a:bodyPr wrap="none" anchor="ctr"/>
                            <a:lstStyle/>
                            <a:p>
                              <a:endParaRPr lang="ru-RU"/>
                            </a:p>
                          </p:txBody>
                        </p:sp>
                      </p:grpSp>
                      <p:sp>
                        <p:nvSpPr>
                          <p:cNvPr id="111" name="Line 32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816" y="1200"/>
                            <a:ext cx="0" cy="144"/>
                          </a:xfrm>
                          <a:prstGeom prst="line">
                            <a:avLst/>
                          </a:prstGeom>
                          <a:noFill/>
                          <a:ln w="2857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ru-RU"/>
                          </a:p>
                        </p:txBody>
                      </p:sp>
                    </p:grpSp>
                    <p:sp>
                      <p:nvSpPr>
                        <p:cNvPr id="109" name="Line 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912" y="2928"/>
                          <a:ext cx="0" cy="144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sp>
                    <p:nvSpPr>
                      <p:cNvPr id="107" name="Rectangle 34" descr="Светлый диагональный 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68" y="2928"/>
                        <a:ext cx="48" cy="144"/>
                      </a:xfrm>
                      <a:prstGeom prst="rect">
                        <a:avLst/>
                      </a:prstGeom>
                      <a:pattFill prst="ltUpDiag">
                        <a:fgClr>
                          <a:schemeClr val="tx1"/>
                        </a:fgClr>
                        <a:bgClr>
                          <a:schemeClr val="bg1"/>
                        </a:bgClr>
                      </a:pattFill>
                      <a:ln w="9525" cap="rnd">
                        <a:solidFill>
                          <a:schemeClr val="tx1"/>
                        </a:solidFill>
                        <a:prstDash val="sysDot"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105" name="Line 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16" y="2928"/>
                      <a:ext cx="0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103" name="Line 36"/>
                  <p:cNvSpPr>
                    <a:spLocks noChangeShapeType="1"/>
                  </p:cNvSpPr>
                  <p:nvPr/>
                </p:nvSpPr>
                <p:spPr bwMode="auto">
                  <a:xfrm>
                    <a:off x="816" y="2880"/>
                    <a:ext cx="96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01" name="Arc 37"/>
                <p:cNvSpPr>
                  <a:spLocks/>
                </p:cNvSpPr>
                <p:nvPr/>
              </p:nvSpPr>
              <p:spPr bwMode="auto">
                <a:xfrm>
                  <a:off x="864" y="2112"/>
                  <a:ext cx="240" cy="96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99" name="Arc 38"/>
              <p:cNvSpPr>
                <a:spLocks/>
              </p:cNvSpPr>
              <p:nvPr/>
            </p:nvSpPr>
            <p:spPr bwMode="auto">
              <a:xfrm rot="13047406" flipH="1">
                <a:off x="816" y="1680"/>
                <a:ext cx="136" cy="144"/>
              </a:xfrm>
              <a:custGeom>
                <a:avLst/>
                <a:gdLst>
                  <a:gd name="G0" fmla="+- 9072 0 0"/>
                  <a:gd name="G1" fmla="+- 21600 0 0"/>
                  <a:gd name="G2" fmla="+- 21600 0 0"/>
                  <a:gd name="T0" fmla="*/ 0 w 30672"/>
                  <a:gd name="T1" fmla="*/ 1998 h 21600"/>
                  <a:gd name="T2" fmla="*/ 30672 w 30672"/>
                  <a:gd name="T3" fmla="*/ 21600 h 21600"/>
                  <a:gd name="T4" fmla="*/ 9072 w 30672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672" h="21600" fill="none" extrusionOk="0">
                    <a:moveTo>
                      <a:pt x="-1" y="1997"/>
                    </a:moveTo>
                    <a:cubicBezTo>
                      <a:pt x="2843" y="681"/>
                      <a:pt x="5938" y="-1"/>
                      <a:pt x="9072" y="0"/>
                    </a:cubicBezTo>
                    <a:cubicBezTo>
                      <a:pt x="21001" y="0"/>
                      <a:pt x="30672" y="9670"/>
                      <a:pt x="30672" y="21600"/>
                    </a:cubicBezTo>
                  </a:path>
                  <a:path w="30672" h="21600" stroke="0" extrusionOk="0">
                    <a:moveTo>
                      <a:pt x="-1" y="1997"/>
                    </a:moveTo>
                    <a:cubicBezTo>
                      <a:pt x="2843" y="681"/>
                      <a:pt x="5938" y="-1"/>
                      <a:pt x="9072" y="0"/>
                    </a:cubicBezTo>
                    <a:cubicBezTo>
                      <a:pt x="21001" y="0"/>
                      <a:pt x="30672" y="9670"/>
                      <a:pt x="30672" y="21600"/>
                    </a:cubicBezTo>
                    <a:lnTo>
                      <a:pt x="9072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97" name="Text Box 40"/>
            <p:cNvSpPr txBox="1">
              <a:spLocks noChangeArrowheads="1"/>
            </p:cNvSpPr>
            <p:nvPr/>
          </p:nvSpPr>
          <p:spPr bwMode="auto">
            <a:xfrm>
              <a:off x="480" y="1488"/>
              <a:ext cx="348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u="none">
                  <a:cs typeface="Times New Roman" pitchFamily="18" charset="0"/>
                </a:rPr>
                <a:t>ω</a:t>
              </a:r>
              <a:endParaRPr lang="ru-RU" u="none"/>
            </a:p>
          </p:txBody>
        </p:sp>
      </p:grpSp>
      <p:cxnSp>
        <p:nvCxnSpPr>
          <p:cNvPr id="127" name="Прямая со стрелкой 126"/>
          <p:cNvCxnSpPr>
            <a:stCxn id="979989" idx="5"/>
          </p:cNvCxnSpPr>
          <p:nvPr/>
        </p:nvCxnSpPr>
        <p:spPr>
          <a:xfrm rot="16200000" flipH="1">
            <a:off x="6503941" y="3684540"/>
            <a:ext cx="11159" cy="54455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 стрелкой 127"/>
          <p:cNvCxnSpPr/>
          <p:nvPr/>
        </p:nvCxnSpPr>
        <p:spPr>
          <a:xfrm rot="5400000" flipH="1" flipV="1">
            <a:off x="5802360" y="3646440"/>
            <a:ext cx="598440" cy="1115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0" name="Объект 129"/>
          <p:cNvGraphicFramePr>
            <a:graphicFrameLocks noChangeAspect="1"/>
          </p:cNvGraphicFramePr>
          <p:nvPr/>
        </p:nvGraphicFramePr>
        <p:xfrm>
          <a:off x="7162800" y="1828800"/>
          <a:ext cx="304800" cy="406400"/>
        </p:xfrm>
        <a:graphic>
          <a:graphicData uri="http://schemas.openxmlformats.org/presentationml/2006/ole">
            <p:oleObj spid="_x0000_s264198" name="Формула" r:id="rId7" imgW="152268" imgH="203024" progId="Equation.3">
              <p:embed/>
            </p:oleObj>
          </a:graphicData>
        </a:graphic>
      </p:graphicFrame>
      <p:sp>
        <p:nvSpPr>
          <p:cNvPr id="132" name="Line 27"/>
          <p:cNvSpPr>
            <a:spLocks noChangeShapeType="1"/>
          </p:cNvSpPr>
          <p:nvPr/>
        </p:nvSpPr>
        <p:spPr bwMode="auto">
          <a:xfrm>
            <a:off x="5410200" y="28194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" name="Овал 132"/>
          <p:cNvSpPr/>
          <p:nvPr/>
        </p:nvSpPr>
        <p:spPr>
          <a:xfrm>
            <a:off x="7010400" y="3048000"/>
            <a:ext cx="76200" cy="762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5" name="Прямая со стрелкой 134"/>
          <p:cNvCxnSpPr>
            <a:stCxn id="133" idx="7"/>
          </p:cNvCxnSpPr>
          <p:nvPr/>
        </p:nvCxnSpPr>
        <p:spPr>
          <a:xfrm rot="16200000" flipH="1">
            <a:off x="6781799" y="3352800"/>
            <a:ext cx="598441" cy="1115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 стрелкой 136"/>
          <p:cNvCxnSpPr/>
          <p:nvPr/>
        </p:nvCxnSpPr>
        <p:spPr>
          <a:xfrm>
            <a:off x="7315200" y="2819400"/>
            <a:ext cx="762000" cy="158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 стрелкой 138"/>
          <p:cNvCxnSpPr>
            <a:stCxn id="979993" idx="1"/>
          </p:cNvCxnSpPr>
          <p:nvPr/>
        </p:nvCxnSpPr>
        <p:spPr>
          <a:xfrm rot="5400000">
            <a:off x="7353300" y="1943100"/>
            <a:ext cx="1588" cy="8382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/>
          <p:cNvSpPr txBox="1"/>
          <p:nvPr/>
        </p:nvSpPr>
        <p:spPr>
          <a:xfrm>
            <a:off x="6705600" y="28956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endParaRPr lang="ru-RU" i="1" dirty="0"/>
          </a:p>
        </p:txBody>
      </p:sp>
      <p:cxnSp>
        <p:nvCxnSpPr>
          <p:cNvPr id="145" name="Прямая соединительная линия 144"/>
          <p:cNvCxnSpPr>
            <a:stCxn id="979989" idx="1"/>
          </p:cNvCxnSpPr>
          <p:nvPr/>
        </p:nvCxnSpPr>
        <p:spPr>
          <a:xfrm rot="16200000" flipV="1">
            <a:off x="5829301" y="3543300"/>
            <a:ext cx="11159" cy="6969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Прямая соединительная линия 148"/>
          <p:cNvCxnSpPr>
            <a:endCxn id="132" idx="0"/>
          </p:cNvCxnSpPr>
          <p:nvPr/>
        </p:nvCxnSpPr>
        <p:spPr>
          <a:xfrm rot="5400000" flipH="1" flipV="1">
            <a:off x="4876800" y="3352800"/>
            <a:ext cx="1066800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3736" name="Object 8"/>
          <p:cNvGraphicFramePr>
            <a:graphicFrameLocks noChangeAspect="1"/>
          </p:cNvGraphicFramePr>
          <p:nvPr/>
        </p:nvGraphicFramePr>
        <p:xfrm>
          <a:off x="5105400" y="3200400"/>
          <a:ext cx="214312" cy="307975"/>
        </p:xfrm>
        <a:graphic>
          <a:graphicData uri="http://schemas.openxmlformats.org/presentationml/2006/ole">
            <p:oleObj spid="_x0000_s264199" name="Формула" r:id="rId8" imgW="126725" imgH="177415" progId="Equation.3">
              <p:embed/>
            </p:oleObj>
          </a:graphicData>
        </a:graphic>
      </p:graphicFrame>
      <p:graphicFrame>
        <p:nvGraphicFramePr>
          <p:cNvPr id="73737" name="Object 9"/>
          <p:cNvGraphicFramePr>
            <a:graphicFrameLocks noChangeAspect="1"/>
          </p:cNvGraphicFramePr>
          <p:nvPr/>
        </p:nvGraphicFramePr>
        <p:xfrm>
          <a:off x="6604000" y="4013200"/>
          <a:ext cx="330200" cy="330200"/>
        </p:xfrm>
        <a:graphic>
          <a:graphicData uri="http://schemas.openxmlformats.org/presentationml/2006/ole">
            <p:oleObj spid="_x0000_s264200" name="Формула" r:id="rId9" imgW="228600" imgH="228600" progId="Equation.3">
              <p:embed/>
            </p:oleObj>
          </a:graphicData>
        </a:graphic>
      </p:graphicFrame>
      <p:graphicFrame>
        <p:nvGraphicFramePr>
          <p:cNvPr id="73738" name="Object 10"/>
          <p:cNvGraphicFramePr>
            <a:graphicFrameLocks noChangeAspect="1"/>
          </p:cNvGraphicFramePr>
          <p:nvPr/>
        </p:nvGraphicFramePr>
        <p:xfrm>
          <a:off x="5751513" y="3200400"/>
          <a:ext cx="257175" cy="330200"/>
        </p:xfrm>
        <a:graphic>
          <a:graphicData uri="http://schemas.openxmlformats.org/presentationml/2006/ole">
            <p:oleObj spid="_x0000_s264201" name="Формула" r:id="rId10" imgW="177646" imgH="228402" progId="Equation.3">
              <p:embed/>
            </p:oleObj>
          </a:graphicData>
        </a:graphic>
      </p:graphicFrame>
      <p:graphicFrame>
        <p:nvGraphicFramePr>
          <p:cNvPr id="73739" name="Object 11"/>
          <p:cNvGraphicFramePr>
            <a:graphicFrameLocks noChangeAspect="1"/>
          </p:cNvGraphicFramePr>
          <p:nvPr/>
        </p:nvGraphicFramePr>
        <p:xfrm>
          <a:off x="7162800" y="3352800"/>
          <a:ext cx="508000" cy="381000"/>
        </p:xfrm>
        <a:graphic>
          <a:graphicData uri="http://schemas.openxmlformats.org/presentationml/2006/ole">
            <p:oleObj spid="_x0000_s264202" name="Формула" r:id="rId11" imgW="253890" imgH="190417" progId="Equation.3">
              <p:embed/>
            </p:oleObj>
          </a:graphicData>
        </a:graphic>
      </p:graphicFrame>
      <p:graphicFrame>
        <p:nvGraphicFramePr>
          <p:cNvPr id="73740" name="Object 12"/>
          <p:cNvGraphicFramePr>
            <a:graphicFrameLocks noChangeAspect="1"/>
          </p:cNvGraphicFramePr>
          <p:nvPr/>
        </p:nvGraphicFramePr>
        <p:xfrm>
          <a:off x="8039100" y="2603500"/>
          <a:ext cx="381000" cy="381000"/>
        </p:xfrm>
        <a:graphic>
          <a:graphicData uri="http://schemas.openxmlformats.org/presentationml/2006/ole">
            <p:oleObj spid="_x0000_s264203" name="Формула" r:id="rId12" imgW="190417" imgH="190417" progId="Equation.3">
              <p:embed/>
            </p:oleObj>
          </a:graphicData>
        </a:graphic>
      </p:graphicFrame>
      <p:graphicFrame>
        <p:nvGraphicFramePr>
          <p:cNvPr id="73741" name="Object 13"/>
          <p:cNvGraphicFramePr>
            <a:graphicFrameLocks noChangeAspect="1"/>
          </p:cNvGraphicFramePr>
          <p:nvPr/>
        </p:nvGraphicFramePr>
        <p:xfrm>
          <a:off x="5732463" y="3932238"/>
          <a:ext cx="220662" cy="238125"/>
        </p:xfrm>
        <a:graphic>
          <a:graphicData uri="http://schemas.openxmlformats.org/presentationml/2006/ole">
            <p:oleObj spid="_x0000_s264204" name="Формула" r:id="rId13" imgW="152268" imgH="164957" progId="Equation.3">
              <p:embed/>
            </p:oleObj>
          </a:graphicData>
        </a:graphic>
      </p:graphicFrame>
      <p:sp>
        <p:nvSpPr>
          <p:cNvPr id="96" name="Номер слайда 95"/>
          <p:cNvSpPr>
            <a:spLocks noGrp="1"/>
          </p:cNvSpPr>
          <p:nvPr>
            <p:ph type="sldNum" sz="quarter" idx="12"/>
          </p:nvPr>
        </p:nvSpPr>
        <p:spPr>
          <a:xfrm>
            <a:off x="8501090" y="6356350"/>
            <a:ext cx="500066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41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73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73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73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73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0"/>
                                        <p:tgtEl>
                                          <p:spTgt spid="73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73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0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0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000"/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132" grpId="0" animBg="1"/>
      <p:bldP spid="133" grpId="0" animBg="1"/>
      <p:bldP spid="14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457200"/>
            <a:ext cx="7335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5.3    Плоскопараллельное движение твердого тела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2667000" y="2514600"/>
          <a:ext cx="2989263" cy="534988"/>
        </p:xfrm>
        <a:graphic>
          <a:graphicData uri="http://schemas.openxmlformats.org/presentationml/2006/ole">
            <p:oleObj spid="_x0000_s265218" name="Формула" r:id="rId3" imgW="1497950" imgH="241195" progId="Equation.3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1000" y="1066800"/>
            <a:ext cx="8763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При плоскопараллельном   движении  тела все силы инерции точек тела  приводятся к главному вектору сил инерции, приложенному в центре масс  и направленному в обратную сторону ускорения и главному моменту сил инерции относительно оси, проходящей через центр масс и направленному в обратную сторону вращения при ускоренном движении тела</a:t>
            </a:r>
            <a:endParaRPr lang="ru-RU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743200" y="3048000"/>
            <a:ext cx="1839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Катящийся диск</a:t>
            </a:r>
            <a:endParaRPr lang="ru-RU" i="1" dirty="0"/>
          </a:p>
        </p:txBody>
      </p:sp>
      <p:sp>
        <p:nvSpPr>
          <p:cNvPr id="6" name="Овал 5"/>
          <p:cNvSpPr/>
          <p:nvPr/>
        </p:nvSpPr>
        <p:spPr>
          <a:xfrm>
            <a:off x="533400" y="4038600"/>
            <a:ext cx="2057400" cy="19050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28600" y="5943600"/>
            <a:ext cx="30480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6" idx="2"/>
            <a:endCxn id="6" idx="6"/>
          </p:cNvCxnSpPr>
          <p:nvPr/>
        </p:nvCxnSpPr>
        <p:spPr>
          <a:xfrm rot="10800000" flipH="1">
            <a:off x="533400" y="4991100"/>
            <a:ext cx="20574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stCxn id="6" idx="4"/>
            <a:endCxn id="6" idx="0"/>
          </p:cNvCxnSpPr>
          <p:nvPr/>
        </p:nvCxnSpPr>
        <p:spPr>
          <a:xfrm rot="5400000" flipH="1">
            <a:off x="609600" y="4991100"/>
            <a:ext cx="19050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219200" y="45720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</a:t>
            </a:r>
            <a:endParaRPr lang="ru-RU" i="1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1600200" y="4953000"/>
            <a:ext cx="8382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7347" name="Object 3"/>
          <p:cNvGraphicFramePr>
            <a:graphicFrameLocks noChangeAspect="1"/>
          </p:cNvGraphicFramePr>
          <p:nvPr/>
        </p:nvGraphicFramePr>
        <p:xfrm>
          <a:off x="1752600" y="4495800"/>
          <a:ext cx="230188" cy="354013"/>
        </p:xfrm>
        <a:graphic>
          <a:graphicData uri="http://schemas.openxmlformats.org/presentationml/2006/ole">
            <p:oleObj spid="_x0000_s265219" name="Формула" r:id="rId4" imgW="165028" imgH="228501" progId="Equation.3">
              <p:embed/>
            </p:oleObj>
          </a:graphicData>
        </a:graphic>
      </p:graphicFrame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2895600" y="4724400"/>
          <a:ext cx="342900" cy="354012"/>
        </p:xfrm>
        <a:graphic>
          <a:graphicData uri="http://schemas.openxmlformats.org/presentationml/2006/ole">
            <p:oleObj spid="_x0000_s265220" name="Формула" r:id="rId5" imgW="152334" imgH="139639" progId="Equation.3">
              <p:embed/>
            </p:oleObj>
          </a:graphicData>
        </a:graphic>
      </p:graphicFrame>
      <p:sp>
        <p:nvSpPr>
          <p:cNvPr id="24" name="Дуга 23"/>
          <p:cNvSpPr/>
          <p:nvPr/>
        </p:nvSpPr>
        <p:spPr>
          <a:xfrm rot="2377520">
            <a:off x="1653368" y="4330461"/>
            <a:ext cx="1143000" cy="1295400"/>
          </a:xfrm>
          <a:prstGeom prst="arc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 стрелкой 28"/>
          <p:cNvCxnSpPr/>
          <p:nvPr/>
        </p:nvCxnSpPr>
        <p:spPr>
          <a:xfrm rot="10800000">
            <a:off x="685800" y="4953000"/>
            <a:ext cx="9906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7349" name="Object 5"/>
          <p:cNvGraphicFramePr>
            <a:graphicFrameLocks noChangeAspect="1"/>
          </p:cNvGraphicFramePr>
          <p:nvPr/>
        </p:nvGraphicFramePr>
        <p:xfrm>
          <a:off x="720725" y="4495800"/>
          <a:ext cx="266700" cy="295275"/>
        </p:xfrm>
        <a:graphic>
          <a:graphicData uri="http://schemas.openxmlformats.org/presentationml/2006/ole">
            <p:oleObj spid="_x0000_s265221" name="Формула" r:id="rId6" imgW="190417" imgH="190417" progId="Equation.3">
              <p:embed/>
            </p:oleObj>
          </a:graphicData>
        </a:graphic>
      </p:graphicFrame>
      <p:sp>
        <p:nvSpPr>
          <p:cNvPr id="32" name="Дуга 31"/>
          <p:cNvSpPr/>
          <p:nvPr/>
        </p:nvSpPr>
        <p:spPr>
          <a:xfrm rot="19547512">
            <a:off x="1179668" y="3790646"/>
            <a:ext cx="1143000" cy="1295400"/>
          </a:xfrm>
          <a:prstGeom prst="arc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7350" name="Object 6"/>
          <p:cNvGraphicFramePr>
            <a:graphicFrameLocks noChangeAspect="1"/>
          </p:cNvGraphicFramePr>
          <p:nvPr/>
        </p:nvGraphicFramePr>
        <p:xfrm>
          <a:off x="2209800" y="3657600"/>
          <a:ext cx="498475" cy="393700"/>
        </p:xfrm>
        <a:graphic>
          <a:graphicData uri="http://schemas.openxmlformats.org/presentationml/2006/ole">
            <p:oleObj spid="_x0000_s265222" name="Формула" r:id="rId7" imgW="355292" imgH="253780" progId="Equation.3">
              <p:embed/>
            </p:oleObj>
          </a:graphicData>
        </a:graphic>
      </p:graphicFrame>
      <p:sp>
        <p:nvSpPr>
          <p:cNvPr id="34" name="Дуга 33"/>
          <p:cNvSpPr/>
          <p:nvPr/>
        </p:nvSpPr>
        <p:spPr>
          <a:xfrm rot="19482512">
            <a:off x="3652564" y="5579245"/>
            <a:ext cx="3352800" cy="2895600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4572000" y="3581400"/>
            <a:ext cx="2057400" cy="19050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rot="5400000" flipH="1">
            <a:off x="4610894" y="4456906"/>
            <a:ext cx="19050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10800000" flipH="1">
            <a:off x="4572000" y="4572000"/>
            <a:ext cx="20574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5562600" y="4572000"/>
            <a:ext cx="8382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257800" y="41910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</a:t>
            </a:r>
            <a:endParaRPr lang="ru-RU" i="1" dirty="0"/>
          </a:p>
        </p:txBody>
      </p:sp>
      <p:graphicFrame>
        <p:nvGraphicFramePr>
          <p:cNvPr id="57351" name="Object 7"/>
          <p:cNvGraphicFramePr>
            <a:graphicFrameLocks noChangeAspect="1"/>
          </p:cNvGraphicFramePr>
          <p:nvPr/>
        </p:nvGraphicFramePr>
        <p:xfrm>
          <a:off x="5715000" y="4724400"/>
          <a:ext cx="320675" cy="393700"/>
        </p:xfrm>
        <a:graphic>
          <a:graphicData uri="http://schemas.openxmlformats.org/presentationml/2006/ole">
            <p:oleObj spid="_x0000_s265223" name="Формула" r:id="rId8" imgW="228501" imgH="253890" progId="Equation.3">
              <p:embed/>
            </p:oleObj>
          </a:graphicData>
        </a:graphic>
      </p:graphicFrame>
      <p:graphicFrame>
        <p:nvGraphicFramePr>
          <p:cNvPr id="57352" name="Object 8"/>
          <p:cNvGraphicFramePr>
            <a:graphicFrameLocks noChangeAspect="1"/>
          </p:cNvGraphicFramePr>
          <p:nvPr/>
        </p:nvGraphicFramePr>
        <p:xfrm>
          <a:off x="5791200" y="4038600"/>
          <a:ext cx="339725" cy="430213"/>
        </p:xfrm>
        <a:graphic>
          <a:graphicData uri="http://schemas.openxmlformats.org/presentationml/2006/ole">
            <p:oleObj spid="_x0000_s265224" name="Формула" r:id="rId9" imgW="190417" imgH="241195" progId="Equation.3">
              <p:embed/>
            </p:oleObj>
          </a:graphicData>
        </a:graphic>
      </p:graphicFrame>
      <p:cxnSp>
        <p:nvCxnSpPr>
          <p:cNvPr id="42" name="Прямая со стрелкой 41"/>
          <p:cNvCxnSpPr/>
          <p:nvPr/>
        </p:nvCxnSpPr>
        <p:spPr>
          <a:xfrm rot="5400000">
            <a:off x="5297488" y="4837112"/>
            <a:ext cx="531812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rot="10800000">
            <a:off x="4572000" y="4572000"/>
            <a:ext cx="9906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5400000" flipH="1" flipV="1">
            <a:off x="5142706" y="4153694"/>
            <a:ext cx="839788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7353" name="Object 9"/>
          <p:cNvGraphicFramePr>
            <a:graphicFrameLocks noChangeAspect="1"/>
          </p:cNvGraphicFramePr>
          <p:nvPr/>
        </p:nvGraphicFramePr>
        <p:xfrm>
          <a:off x="4648200" y="4191000"/>
          <a:ext cx="338138" cy="295275"/>
        </p:xfrm>
        <a:graphic>
          <a:graphicData uri="http://schemas.openxmlformats.org/presentationml/2006/ole">
            <p:oleObj spid="_x0000_s265225" name="Формула" r:id="rId10" imgW="241195" imgH="190417" progId="Equation.3">
              <p:embed/>
            </p:oleObj>
          </a:graphicData>
        </a:graphic>
      </p:graphicFrame>
      <p:graphicFrame>
        <p:nvGraphicFramePr>
          <p:cNvPr id="57354" name="Object 10"/>
          <p:cNvGraphicFramePr>
            <a:graphicFrameLocks noChangeAspect="1"/>
          </p:cNvGraphicFramePr>
          <p:nvPr/>
        </p:nvGraphicFramePr>
        <p:xfrm>
          <a:off x="5181600" y="3810000"/>
          <a:ext cx="338138" cy="295275"/>
        </p:xfrm>
        <a:graphic>
          <a:graphicData uri="http://schemas.openxmlformats.org/presentationml/2006/ole">
            <p:oleObj spid="_x0000_s265226" name="Формула" r:id="rId11" imgW="241195" imgH="190417" progId="Equation.3">
              <p:embed/>
            </p:oleObj>
          </a:graphicData>
        </a:graphic>
      </p:graphicFrame>
      <p:sp>
        <p:nvSpPr>
          <p:cNvPr id="50" name="Дуга 49"/>
          <p:cNvSpPr/>
          <p:nvPr/>
        </p:nvSpPr>
        <p:spPr>
          <a:xfrm rot="19547512">
            <a:off x="5218269" y="3333445"/>
            <a:ext cx="1143000" cy="1295400"/>
          </a:xfrm>
          <a:prstGeom prst="arc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7355" name="Object 11"/>
          <p:cNvGraphicFramePr>
            <a:graphicFrameLocks noChangeAspect="1"/>
          </p:cNvGraphicFramePr>
          <p:nvPr/>
        </p:nvGraphicFramePr>
        <p:xfrm>
          <a:off x="6248400" y="3048000"/>
          <a:ext cx="498475" cy="393700"/>
        </p:xfrm>
        <a:graphic>
          <a:graphicData uri="http://schemas.openxmlformats.org/presentationml/2006/ole">
            <p:oleObj spid="_x0000_s265227" name="Формула" r:id="rId12" imgW="355292" imgH="253780" progId="Equation.3">
              <p:embed/>
            </p:oleObj>
          </a:graphicData>
        </a:graphic>
      </p:graphicFrame>
      <p:sp>
        <p:nvSpPr>
          <p:cNvPr id="52" name="Дуга 51"/>
          <p:cNvSpPr/>
          <p:nvPr/>
        </p:nvSpPr>
        <p:spPr>
          <a:xfrm rot="2377520">
            <a:off x="5768167" y="3873261"/>
            <a:ext cx="1143000" cy="1295400"/>
          </a:xfrm>
          <a:prstGeom prst="arc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7356" name="Object 12"/>
          <p:cNvGraphicFramePr>
            <a:graphicFrameLocks noChangeAspect="1"/>
          </p:cNvGraphicFramePr>
          <p:nvPr/>
        </p:nvGraphicFramePr>
        <p:xfrm>
          <a:off x="7010400" y="4191000"/>
          <a:ext cx="342900" cy="354013"/>
        </p:xfrm>
        <a:graphic>
          <a:graphicData uri="http://schemas.openxmlformats.org/presentationml/2006/ole">
            <p:oleObj spid="_x0000_s265228" name="Формула" r:id="rId13" imgW="152334" imgH="139639" progId="Equation.3">
              <p:embed/>
            </p:oleObj>
          </a:graphicData>
        </a:graphic>
      </p:graphicFrame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42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0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20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20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20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20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20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20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19" grpId="0"/>
      <p:bldP spid="24" grpId="0" animBg="1"/>
      <p:bldP spid="32" grpId="0" animBg="1"/>
      <p:bldP spid="34" grpId="0" animBg="1"/>
      <p:bldP spid="35" grpId="0" animBg="1"/>
      <p:bldP spid="39" grpId="0"/>
      <p:bldP spid="50" grpId="0" animBg="1"/>
      <p:bldP spid="5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27311"/>
            <a:ext cx="91666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i="1" dirty="0" smtClean="0">
                <a:solidFill>
                  <a:srgbClr val="FF0000"/>
                </a:solidFill>
              </a:rPr>
              <a:t>§ 6. Определение динамических реакций связей, возникающих в опорах,</a:t>
            </a:r>
          </a:p>
          <a:p>
            <a:r>
              <a:rPr lang="ru-RU" sz="2200" b="1" i="1" dirty="0" smtClean="0">
                <a:solidFill>
                  <a:srgbClr val="FF0000"/>
                </a:solidFill>
              </a:rPr>
              <a:t> при вращательном движении  твердого тела</a:t>
            </a:r>
            <a:endParaRPr lang="ru-RU" sz="2200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64646" y="1600200"/>
            <a:ext cx="88793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Как было сказано раньше, силы инерции реально приложены не к рассматриваемому</a:t>
            </a:r>
          </a:p>
          <a:p>
            <a:r>
              <a:rPr lang="ru-RU" i="1" dirty="0" smtClean="0"/>
              <a:t>телу, а к окружающим взаимодействующим с ним телам, среди которых</a:t>
            </a:r>
          </a:p>
          <a:p>
            <a:r>
              <a:rPr lang="ru-RU" i="1" dirty="0" smtClean="0"/>
              <a:t> могут быть и связи. Из чего следует, что эти силы необходимо реально учитывать</a:t>
            </a:r>
          </a:p>
          <a:p>
            <a:r>
              <a:rPr lang="ru-RU" i="1" dirty="0" smtClean="0"/>
              <a:t>при определении сил, действующих на связи системы.</a:t>
            </a:r>
            <a:endParaRPr lang="ru-RU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782669"/>
            <a:ext cx="87082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Определение: </a:t>
            </a:r>
          </a:p>
          <a:p>
            <a:r>
              <a:rPr lang="ru-RU" i="1" dirty="0" smtClean="0">
                <a:solidFill>
                  <a:srgbClr val="FF0000"/>
                </a:solidFill>
              </a:rPr>
              <a:t>Реакции связей, вызванные силами инерции, называются динамическими реакциями</a:t>
            </a:r>
            <a:endParaRPr lang="ru-RU" i="1" dirty="0">
              <a:solidFill>
                <a:srgbClr val="FF0000"/>
              </a:solidFill>
            </a:endParaRPr>
          </a:p>
        </p:txBody>
      </p:sp>
      <p:graphicFrame>
        <p:nvGraphicFramePr>
          <p:cNvPr id="624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01326238"/>
              </p:ext>
            </p:extLst>
          </p:nvPr>
        </p:nvGraphicFramePr>
        <p:xfrm>
          <a:off x="142875" y="3501008"/>
          <a:ext cx="4759325" cy="714375"/>
        </p:xfrm>
        <a:graphic>
          <a:graphicData uri="http://schemas.openxmlformats.org/presentationml/2006/ole">
            <p:oleObj spid="_x0000_s266242" name="Формула" r:id="rId3" imgW="2984500" imgH="457200" progId="Equation.3">
              <p:embed/>
            </p:oleObj>
          </a:graphicData>
        </a:graphic>
      </p:graphicFrame>
      <p:graphicFrame>
        <p:nvGraphicFramePr>
          <p:cNvPr id="6246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408861770"/>
              </p:ext>
            </p:extLst>
          </p:nvPr>
        </p:nvGraphicFramePr>
        <p:xfrm>
          <a:off x="5029200" y="3506713"/>
          <a:ext cx="3949700" cy="714375"/>
        </p:xfrm>
        <a:graphic>
          <a:graphicData uri="http://schemas.openxmlformats.org/presentationml/2006/ole">
            <p:oleObj spid="_x0000_s266243" name="Формула" r:id="rId4" imgW="2476500" imgH="4572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4725144"/>
            <a:ext cx="8958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Статические составляющие реакций  связей вызываются действием на тело только</a:t>
            </a:r>
          </a:p>
          <a:p>
            <a:r>
              <a:rPr lang="ru-RU" i="1" dirty="0" smtClean="0"/>
              <a:t> активных сил              , поэтому они должны удовлетворять уравнениями статики:</a:t>
            </a:r>
            <a:endParaRPr lang="ru-RU" i="1" dirty="0"/>
          </a:p>
        </p:txBody>
      </p:sp>
      <p:graphicFrame>
        <p:nvGraphicFramePr>
          <p:cNvPr id="6247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458936269"/>
              </p:ext>
            </p:extLst>
          </p:nvPr>
        </p:nvGraphicFramePr>
        <p:xfrm>
          <a:off x="1600200" y="5018187"/>
          <a:ext cx="463306" cy="427037"/>
        </p:xfrm>
        <a:graphic>
          <a:graphicData uri="http://schemas.openxmlformats.org/presentationml/2006/ole">
            <p:oleObj spid="_x0000_s266244" name="Формула" r:id="rId5" imgW="279400" imgH="228600" progId="Equation.3">
              <p:embed/>
            </p:oleObj>
          </a:graphicData>
        </a:graphic>
      </p:graphicFrame>
      <p:graphicFrame>
        <p:nvGraphicFramePr>
          <p:cNvPr id="6247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87997563"/>
              </p:ext>
            </p:extLst>
          </p:nvPr>
        </p:nvGraphicFramePr>
        <p:xfrm>
          <a:off x="3392488" y="1254721"/>
          <a:ext cx="1860550" cy="446087"/>
        </p:xfrm>
        <a:graphic>
          <a:graphicData uri="http://schemas.openxmlformats.org/presentationml/2006/ole">
            <p:oleObj spid="_x0000_s266245" name="Формула" r:id="rId6" imgW="952087" imgH="228501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04800" y="1259468"/>
            <a:ext cx="308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Уравнения кинетостатики: </a:t>
            </a:r>
            <a:endParaRPr lang="ru-RU" i="1" dirty="0"/>
          </a:p>
        </p:txBody>
      </p:sp>
      <p:graphicFrame>
        <p:nvGraphicFramePr>
          <p:cNvPr id="6247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17907199"/>
              </p:ext>
            </p:extLst>
          </p:nvPr>
        </p:nvGraphicFramePr>
        <p:xfrm>
          <a:off x="5562600" y="1238845"/>
          <a:ext cx="2543175" cy="461963"/>
        </p:xfrm>
        <a:graphic>
          <a:graphicData uri="http://schemas.openxmlformats.org/presentationml/2006/ole">
            <p:oleObj spid="_x0000_s266246" name="Формула" r:id="rId7" imgW="1396394" imgH="253890" progId="Equation.3">
              <p:embed/>
            </p:oleObj>
          </a:graphicData>
        </a:graphic>
      </p:graphicFrame>
      <p:graphicFrame>
        <p:nvGraphicFramePr>
          <p:cNvPr id="624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988755651"/>
              </p:ext>
            </p:extLst>
          </p:nvPr>
        </p:nvGraphicFramePr>
        <p:xfrm>
          <a:off x="2401888" y="4293096"/>
          <a:ext cx="2605087" cy="446087"/>
        </p:xfrm>
        <a:graphic>
          <a:graphicData uri="http://schemas.openxmlformats.org/presentationml/2006/ole">
            <p:oleObj spid="_x0000_s266247" name="Формула" r:id="rId8" imgW="1333500" imgH="228600" progId="Equation.3">
              <p:embed/>
            </p:oleObj>
          </a:graphicData>
        </a:graphic>
      </p:graphicFrame>
      <p:graphicFrame>
        <p:nvGraphicFramePr>
          <p:cNvPr id="6247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22142227"/>
              </p:ext>
            </p:extLst>
          </p:nvPr>
        </p:nvGraphicFramePr>
        <p:xfrm>
          <a:off x="5105400" y="4221088"/>
          <a:ext cx="3444875" cy="508000"/>
        </p:xfrm>
        <a:graphic>
          <a:graphicData uri="http://schemas.openxmlformats.org/presentationml/2006/ole">
            <p:oleObj spid="_x0000_s266248" name="Формула" r:id="rId9" imgW="1892300" imgH="279400" progId="Equation.3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8307318" y="12594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(1)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04800" y="4355812"/>
            <a:ext cx="1824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Подставим в (1)</a:t>
            </a:r>
            <a:endParaRPr lang="ru-RU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8534400" y="429309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(2)</a:t>
            </a:r>
            <a:endParaRPr lang="ru-RU" dirty="0"/>
          </a:p>
        </p:txBody>
      </p:sp>
      <p:graphicFrame>
        <p:nvGraphicFramePr>
          <p:cNvPr id="6247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10532764"/>
              </p:ext>
            </p:extLst>
          </p:nvPr>
        </p:nvGraphicFramePr>
        <p:xfrm>
          <a:off x="1371600" y="5589240"/>
          <a:ext cx="1389063" cy="395288"/>
        </p:xfrm>
        <a:graphic>
          <a:graphicData uri="http://schemas.openxmlformats.org/presentationml/2006/ole">
            <p:oleObj spid="_x0000_s266249" name="Формула" r:id="rId10" imgW="710891" imgH="203112" progId="Equation.3">
              <p:embed/>
            </p:oleObj>
          </a:graphicData>
        </a:graphic>
      </p:graphicFrame>
      <p:graphicFrame>
        <p:nvGraphicFramePr>
          <p:cNvPr id="6247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67927684"/>
              </p:ext>
            </p:extLst>
          </p:nvPr>
        </p:nvGraphicFramePr>
        <p:xfrm>
          <a:off x="5257800" y="5589240"/>
          <a:ext cx="1849438" cy="508000"/>
        </p:xfrm>
        <a:graphic>
          <a:graphicData uri="http://schemas.openxmlformats.org/presentationml/2006/ole">
            <p:oleObj spid="_x0000_s266250" name="Формула" r:id="rId11" imgW="1016000" imgH="279400" progId="Equation.3">
              <p:embed/>
            </p:oleObj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8233706" y="5661248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(3)</a:t>
            </a:r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8429652" y="6286520"/>
            <a:ext cx="561964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43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62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6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62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20" grpId="0"/>
      <p:bldP spid="21" grpId="0"/>
      <p:bldP spid="2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838200" y="2057400"/>
          <a:ext cx="1602857" cy="1600200"/>
        </p:xfrm>
        <a:graphic>
          <a:graphicData uri="http://schemas.openxmlformats.org/presentationml/2006/ole">
            <p:oleObj spid="_x0000_s267266" name="Формула" r:id="rId3" imgW="761669" imgH="761669" progId="Equation.3">
              <p:embed/>
            </p:oleObj>
          </a:graphicData>
        </a:graphic>
      </p:graphicFrame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5257800" y="1981200"/>
          <a:ext cx="1767507" cy="1524000"/>
        </p:xfrm>
        <a:graphic>
          <a:graphicData uri="http://schemas.openxmlformats.org/presentationml/2006/ole">
            <p:oleObj spid="_x0000_s267267" name="Формула" r:id="rId4" imgW="939392" imgH="812447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81000" y="4797152"/>
            <a:ext cx="8077200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rgbClr val="C00000"/>
                </a:solidFill>
              </a:rPr>
              <a:t>Уравнения кинетостатики для устранения динамических реакций:</a:t>
            </a:r>
            <a:endParaRPr lang="ru-RU" sz="2000" i="1" dirty="0">
              <a:solidFill>
                <a:srgbClr val="C00000"/>
              </a:solidFill>
            </a:endParaRPr>
          </a:p>
        </p:txBody>
      </p:sp>
      <p:graphicFrame>
        <p:nvGraphicFramePr>
          <p:cNvPr id="58379" name="Object 11"/>
          <p:cNvGraphicFramePr>
            <a:graphicFrameLocks noChangeAspect="1"/>
          </p:cNvGraphicFramePr>
          <p:nvPr/>
        </p:nvGraphicFramePr>
        <p:xfrm>
          <a:off x="1219200" y="990600"/>
          <a:ext cx="1412875" cy="395288"/>
        </p:xfrm>
        <a:graphic>
          <a:graphicData uri="http://schemas.openxmlformats.org/presentationml/2006/ole">
            <p:oleObj spid="_x0000_s267268" name="Формула" r:id="rId5" imgW="723586" imgH="203112" progId="Equation.3">
              <p:embed/>
            </p:oleObj>
          </a:graphicData>
        </a:graphic>
      </p:graphicFrame>
      <p:graphicFrame>
        <p:nvGraphicFramePr>
          <p:cNvPr id="58380" name="Object 12"/>
          <p:cNvGraphicFramePr>
            <a:graphicFrameLocks noChangeAspect="1"/>
          </p:cNvGraphicFramePr>
          <p:nvPr/>
        </p:nvGraphicFramePr>
        <p:xfrm>
          <a:off x="5334000" y="914400"/>
          <a:ext cx="1849437" cy="508000"/>
        </p:xfrm>
        <a:graphic>
          <a:graphicData uri="http://schemas.openxmlformats.org/presentationml/2006/ole">
            <p:oleObj spid="_x0000_s267269" name="Формула" r:id="rId6" imgW="1016000" imgH="279400" progId="Equation.3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28600" y="539388"/>
            <a:ext cx="7867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Учитывая  (2) и (3)  получим условия для определения динамических реакций:</a:t>
            </a:r>
            <a:endParaRPr lang="ru-RU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304800" y="3657600"/>
            <a:ext cx="7925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Для устранения динамических реакций необходимо, чтобы главный вектор </a:t>
            </a:r>
          </a:p>
          <a:p>
            <a:r>
              <a:rPr lang="ru-RU" i="1" dirty="0" smtClean="0"/>
              <a:t>и главный момент динамических реакций были равны нулю, т.е.:</a:t>
            </a:r>
            <a:endParaRPr lang="ru-RU" i="1" dirty="0"/>
          </a:p>
        </p:txBody>
      </p:sp>
      <p:graphicFrame>
        <p:nvGraphicFramePr>
          <p:cNvPr id="5838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429303728"/>
              </p:ext>
            </p:extLst>
          </p:nvPr>
        </p:nvGraphicFramePr>
        <p:xfrm>
          <a:off x="609600" y="4352652"/>
          <a:ext cx="2874963" cy="444500"/>
        </p:xfrm>
        <a:graphic>
          <a:graphicData uri="http://schemas.openxmlformats.org/presentationml/2006/ole">
            <p:oleObj spid="_x0000_s267270" name="Формула" r:id="rId7" imgW="1473200" imgH="228600" progId="Equation.3">
              <p:embed/>
            </p:oleObj>
          </a:graphicData>
        </a:graphic>
      </p:graphicFrame>
      <p:graphicFrame>
        <p:nvGraphicFramePr>
          <p:cNvPr id="5838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0412491"/>
              </p:ext>
            </p:extLst>
          </p:nvPr>
        </p:nvGraphicFramePr>
        <p:xfrm>
          <a:off x="4876800" y="4289152"/>
          <a:ext cx="3213100" cy="508000"/>
        </p:xfrm>
        <a:graphic>
          <a:graphicData uri="http://schemas.openxmlformats.org/presentationml/2006/ole">
            <p:oleObj spid="_x0000_s267271" name="Формула" r:id="rId8" imgW="1765300" imgH="279400" progId="Equation.3">
              <p:embed/>
            </p:oleObj>
          </a:graphicData>
        </a:graphic>
      </p:graphicFrame>
      <p:graphicFrame>
        <p:nvGraphicFramePr>
          <p:cNvPr id="5838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69928949"/>
              </p:ext>
            </p:extLst>
          </p:nvPr>
        </p:nvGraphicFramePr>
        <p:xfrm>
          <a:off x="533400" y="5301208"/>
          <a:ext cx="2913063" cy="506413"/>
        </p:xfrm>
        <a:graphic>
          <a:graphicData uri="http://schemas.openxmlformats.org/presentationml/2006/ole">
            <p:oleObj spid="_x0000_s267272" name="Формула" r:id="rId9" imgW="1384300" imgH="241300" progId="Equation.3">
              <p:embed/>
            </p:oleObj>
          </a:graphicData>
        </a:graphic>
      </p:graphicFrame>
      <p:graphicFrame>
        <p:nvGraphicFramePr>
          <p:cNvPr id="58387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1337312"/>
              </p:ext>
            </p:extLst>
          </p:nvPr>
        </p:nvGraphicFramePr>
        <p:xfrm>
          <a:off x="4495800" y="5329014"/>
          <a:ext cx="3008312" cy="476250"/>
        </p:xfrm>
        <a:graphic>
          <a:graphicData uri="http://schemas.openxmlformats.org/presentationml/2006/ole">
            <p:oleObj spid="_x0000_s267273" name="Формула" r:id="rId10" imgW="1600200" imgH="254000" progId="Equation.3">
              <p:embed/>
            </p:oleObj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457200" y="1588730"/>
            <a:ext cx="8077200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rgbClr val="C00000"/>
                </a:solidFill>
              </a:rPr>
              <a:t>Уравнения кинетостатики для определения динамических реакций:</a:t>
            </a:r>
            <a:endParaRPr lang="ru-RU" sz="2000" i="1" dirty="0">
              <a:solidFill>
                <a:srgbClr val="C00000"/>
              </a:solidFill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429652" y="6356350"/>
            <a:ext cx="500066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44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58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58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58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58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58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58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/>
      <p:bldP spid="2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Контрольные задания</a:t>
            </a:r>
            <a:endParaRPr lang="ru-RU" sz="2800" i="1" dirty="0">
              <a:solidFill>
                <a:srgbClr val="FF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81000" y="1397000"/>
          <a:ext cx="8534400" cy="41486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6800"/>
                <a:gridCol w="2743200"/>
                <a:gridCol w="4724400"/>
              </a:tblGrid>
              <a:tr h="508000">
                <a:tc>
                  <a:txBody>
                    <a:bodyPr/>
                    <a:lstStyle/>
                    <a:p>
                      <a:r>
                        <a:rPr lang="ru-RU" i="1" dirty="0" smtClean="0"/>
                        <a:t>№</a:t>
                      </a:r>
                      <a:r>
                        <a:rPr lang="ru-RU" i="1" dirty="0" err="1" smtClean="0"/>
                        <a:t>п</a:t>
                      </a:r>
                      <a:r>
                        <a:rPr lang="ru-RU" i="1" dirty="0" smtClean="0"/>
                        <a:t>/</a:t>
                      </a:r>
                      <a:r>
                        <a:rPr lang="ru-RU" i="1" dirty="0" err="1" smtClean="0"/>
                        <a:t>п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Задание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Решение</a:t>
                      </a:r>
                      <a:endParaRPr lang="ru-RU" i="1" dirty="0"/>
                    </a:p>
                  </a:txBody>
                  <a:tcPr/>
                </a:tc>
              </a:tr>
              <a:tr h="1820333">
                <a:tc>
                  <a:txBody>
                    <a:bodyPr/>
                    <a:lstStyle/>
                    <a:p>
                      <a:r>
                        <a:rPr lang="ru-RU" i="1" dirty="0" smtClean="0"/>
                        <a:t>1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Точка  движется по окружности радиуса </a:t>
                      </a:r>
                      <a:r>
                        <a:rPr lang="ru-RU" i="1" baseline="0" dirty="0" smtClean="0"/>
                        <a:t>по </a:t>
                      </a:r>
                      <a:r>
                        <a:rPr lang="ru-RU" i="1" dirty="0" smtClean="0"/>
                        <a:t>закону </a:t>
                      </a:r>
                      <a:r>
                        <a:rPr lang="en-US" i="1" dirty="0" smtClean="0"/>
                        <a:t>S= S(t).</a:t>
                      </a:r>
                      <a:r>
                        <a:rPr lang="ru-RU" i="1" baseline="30000" dirty="0" smtClean="0"/>
                        <a:t> </a:t>
                      </a:r>
                    </a:p>
                    <a:p>
                      <a:r>
                        <a:rPr lang="ru-RU" i="1" dirty="0" smtClean="0"/>
                        <a:t>Показать направление силы инерции</a:t>
                      </a:r>
                      <a:r>
                        <a:rPr lang="en-US" i="1" dirty="0" smtClean="0"/>
                        <a:t> </a:t>
                      </a:r>
                      <a:r>
                        <a:rPr lang="ru-RU" i="1" dirty="0" smtClean="0"/>
                        <a:t>точки. 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/>
                    </a:p>
                  </a:txBody>
                  <a:tcPr/>
                </a:tc>
              </a:tr>
              <a:tr h="1820333">
                <a:tc>
                  <a:txBody>
                    <a:bodyPr/>
                    <a:lstStyle/>
                    <a:p>
                      <a:r>
                        <a:rPr lang="ru-RU" i="1" dirty="0" smtClean="0"/>
                        <a:t>2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Показать направление главного вектора сил инерции</a:t>
                      </a:r>
                      <a:r>
                        <a:rPr lang="en-US" i="1" dirty="0" smtClean="0"/>
                        <a:t> </a:t>
                      </a:r>
                      <a:r>
                        <a:rPr lang="ru-RU" i="1" dirty="0" smtClean="0"/>
                        <a:t>при движении тела А вниз ускоренно.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Дуга 5"/>
          <p:cNvSpPr/>
          <p:nvPr/>
        </p:nvSpPr>
        <p:spPr>
          <a:xfrm>
            <a:off x="2743200" y="2438400"/>
            <a:ext cx="4191000" cy="3124200"/>
          </a:xfrm>
          <a:prstGeom prst="arc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029200" y="2133600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181600" y="21336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+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6019800" y="2667000"/>
            <a:ext cx="228600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648200" y="4572000"/>
            <a:ext cx="3429000" cy="762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 rot="693593">
            <a:off x="5374213" y="4314761"/>
            <a:ext cx="20574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rot="10800000" flipV="1">
            <a:off x="4495800" y="45720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10800000" flipV="1">
            <a:off x="4876800" y="47244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10800000" flipV="1">
            <a:off x="5257800" y="48006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0800000" flipV="1">
            <a:off x="5638800" y="48768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0800000" flipV="1">
            <a:off x="6019800" y="49530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0800000" flipV="1">
            <a:off x="6400800" y="50292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0800000" flipV="1">
            <a:off x="6781800" y="51054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0800000" flipV="1">
            <a:off x="7162800" y="51816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0800000" flipV="1">
            <a:off x="7543800" y="52578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800600" y="2057400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</a:t>
            </a:r>
            <a:endParaRPr lang="ru-RU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6172200" y="2743200"/>
            <a:ext cx="685800" cy="45720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>
            <a:off x="5676900" y="2857500"/>
            <a:ext cx="609600" cy="38100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10800000">
            <a:off x="5410200" y="2286000"/>
            <a:ext cx="762000" cy="4572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5400000" flipH="1" flipV="1">
            <a:off x="6096000" y="2209800"/>
            <a:ext cx="609600" cy="4572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6629400" y="2743200"/>
          <a:ext cx="265112" cy="314325"/>
        </p:xfrm>
        <a:graphic>
          <a:graphicData uri="http://schemas.openxmlformats.org/presentationml/2006/ole">
            <p:oleObj spid="_x0000_s268290" name="Формула" r:id="rId4" imgW="190417" imgH="203112" progId="Equation.3">
              <p:embed/>
            </p:oleObj>
          </a:graphicData>
        </a:graphic>
      </p:graphicFrame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5527675" y="2066925"/>
          <a:ext cx="336550" cy="295275"/>
        </p:xfrm>
        <a:graphic>
          <a:graphicData uri="http://schemas.openxmlformats.org/presentationml/2006/ole">
            <p:oleObj spid="_x0000_s268291" name="Формула" r:id="rId5" imgW="241195" imgH="190417" progId="Equation.3">
              <p:embed/>
            </p:oleObj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5511800" y="3011488"/>
          <a:ext cx="266700" cy="314325"/>
        </p:xfrm>
        <a:graphic>
          <a:graphicData uri="http://schemas.openxmlformats.org/presentationml/2006/ole">
            <p:oleObj spid="_x0000_s268292" name="Формула" r:id="rId6" imgW="190417" imgH="203112" progId="Equation.3">
              <p:embed/>
            </p:oleObj>
          </a:graphicData>
        </a:graphic>
      </p:graphicFrame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6705600" y="1981200"/>
          <a:ext cx="336550" cy="295275"/>
        </p:xfrm>
        <a:graphic>
          <a:graphicData uri="http://schemas.openxmlformats.org/presentationml/2006/ole">
            <p:oleObj spid="_x0000_s268293" name="Формула" r:id="rId7" imgW="241195" imgH="190417" progId="Equation.3">
              <p:embed/>
            </p:oleObj>
          </a:graphicData>
        </a:graphic>
      </p:graphicFrame>
      <p:cxnSp>
        <p:nvCxnSpPr>
          <p:cNvPr id="34" name="Прямая со стрелкой 33"/>
          <p:cNvCxnSpPr/>
          <p:nvPr/>
        </p:nvCxnSpPr>
        <p:spPr>
          <a:xfrm>
            <a:off x="6477000" y="4572000"/>
            <a:ext cx="1371600" cy="30480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438" name="Object 6"/>
          <p:cNvGraphicFramePr>
            <a:graphicFrameLocks noChangeAspect="1"/>
          </p:cNvGraphicFramePr>
          <p:nvPr/>
        </p:nvGraphicFramePr>
        <p:xfrm>
          <a:off x="7654925" y="4448175"/>
          <a:ext cx="193675" cy="255588"/>
        </p:xfrm>
        <a:graphic>
          <a:graphicData uri="http://schemas.openxmlformats.org/presentationml/2006/ole">
            <p:oleObj spid="_x0000_s268294" name="Формула" r:id="rId8" imgW="139579" imgH="164957" progId="Equation.3">
              <p:embed/>
            </p:oleObj>
          </a:graphicData>
        </a:graphic>
      </p:graphicFrame>
      <p:cxnSp>
        <p:nvCxnSpPr>
          <p:cNvPr id="38" name="Прямая со стрелкой 37"/>
          <p:cNvCxnSpPr/>
          <p:nvPr/>
        </p:nvCxnSpPr>
        <p:spPr>
          <a:xfrm rot="10800000">
            <a:off x="4876800" y="4191000"/>
            <a:ext cx="1600200" cy="3810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439" name="Object 7"/>
          <p:cNvGraphicFramePr>
            <a:graphicFrameLocks noChangeAspect="1"/>
          </p:cNvGraphicFramePr>
          <p:nvPr/>
        </p:nvGraphicFramePr>
        <p:xfrm>
          <a:off x="4835525" y="3810000"/>
          <a:ext cx="266700" cy="295275"/>
        </p:xfrm>
        <a:graphic>
          <a:graphicData uri="http://schemas.openxmlformats.org/presentationml/2006/ole">
            <p:oleObj spid="_x0000_s268295" name="Формула" r:id="rId9" imgW="190417" imgH="190417" progId="Equation.3">
              <p:embed/>
            </p:oleObj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7213018" y="2143116"/>
          <a:ext cx="1298944" cy="857256"/>
        </p:xfrm>
        <a:graphic>
          <a:graphicData uri="http://schemas.openxmlformats.org/presentationml/2006/ole">
            <p:oleObj spid="_x0000_s268296" name="Формула" r:id="rId10" imgW="850900" imgH="508000" progId="Equation.3">
              <p:embed/>
            </p:oleObj>
          </a:graphicData>
        </a:graphic>
      </p:graphicFrame>
      <p:graphicFrame>
        <p:nvGraphicFramePr>
          <p:cNvPr id="25609" name="Object 9"/>
          <p:cNvGraphicFramePr>
            <a:graphicFrameLocks noChangeAspect="1"/>
          </p:cNvGraphicFramePr>
          <p:nvPr/>
        </p:nvGraphicFramePr>
        <p:xfrm>
          <a:off x="7572396" y="3857628"/>
          <a:ext cx="1069572" cy="349248"/>
        </p:xfrm>
        <a:graphic>
          <a:graphicData uri="http://schemas.openxmlformats.org/presentationml/2006/ole">
            <p:oleObj spid="_x0000_s268297" name="Формула" r:id="rId11" imgW="622030" imgH="203112" progId="Equation.3">
              <p:embed/>
            </p:oleObj>
          </a:graphicData>
        </a:graphic>
      </p:graphicFrame>
      <p:sp>
        <p:nvSpPr>
          <p:cNvPr id="35" name="Номер слайда 34"/>
          <p:cNvSpPr>
            <a:spLocks noGrp="1"/>
          </p:cNvSpPr>
          <p:nvPr>
            <p:ph type="sldNum" sz="quarter" idx="12"/>
          </p:nvPr>
        </p:nvSpPr>
        <p:spPr>
          <a:xfrm>
            <a:off x="8215338" y="6356350"/>
            <a:ext cx="642942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45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Контрольные задания</a:t>
            </a:r>
            <a:endParaRPr lang="ru-RU" sz="2800" i="1" dirty="0">
              <a:solidFill>
                <a:srgbClr val="FF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81000" y="914400"/>
          <a:ext cx="853440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6800"/>
                <a:gridCol w="2743200"/>
                <a:gridCol w="4724400"/>
              </a:tblGrid>
              <a:tr h="671804">
                <a:tc>
                  <a:txBody>
                    <a:bodyPr/>
                    <a:lstStyle/>
                    <a:p>
                      <a:r>
                        <a:rPr lang="ru-RU" i="1" dirty="0" smtClean="0"/>
                        <a:t>№</a:t>
                      </a:r>
                      <a:r>
                        <a:rPr lang="ru-RU" i="1" dirty="0" err="1" smtClean="0"/>
                        <a:t>п</a:t>
                      </a:r>
                      <a:r>
                        <a:rPr lang="ru-RU" i="1" dirty="0" smtClean="0"/>
                        <a:t>/</a:t>
                      </a:r>
                      <a:r>
                        <a:rPr lang="ru-RU" i="1" dirty="0" err="1" smtClean="0"/>
                        <a:t>п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Задание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Решение</a:t>
                      </a:r>
                      <a:endParaRPr lang="ru-RU" i="1" dirty="0"/>
                    </a:p>
                  </a:txBody>
                  <a:tcPr/>
                </a:tc>
              </a:tr>
              <a:tr h="2407298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i="1" dirty="0" smtClean="0"/>
                        <a:t>Диск  вращается вокруг оси </a:t>
                      </a:r>
                      <a:r>
                        <a:rPr lang="en-US" sz="1800" i="1" dirty="0" smtClean="0"/>
                        <a:t>OZ</a:t>
                      </a:r>
                      <a:r>
                        <a:rPr lang="ru-RU" sz="1800" i="1" dirty="0" smtClean="0"/>
                        <a:t>.</a:t>
                      </a:r>
                    </a:p>
                    <a:p>
                      <a:r>
                        <a:rPr lang="ru-RU" i="1" dirty="0" smtClean="0"/>
                        <a:t>Показать направление главного вектора и главного момента сил инерции</a:t>
                      </a:r>
                      <a:r>
                        <a:rPr lang="en-US" i="1" dirty="0" smtClean="0"/>
                        <a:t> </a:t>
                      </a:r>
                      <a:r>
                        <a:rPr lang="ru-RU" i="1" dirty="0" smtClean="0"/>
                        <a:t>при вращении диска вокруг оси </a:t>
                      </a:r>
                      <a:r>
                        <a:rPr lang="en-US" i="1" dirty="0" smtClean="0"/>
                        <a:t>Z</a:t>
                      </a:r>
                      <a:r>
                        <a:rPr lang="ru-RU" i="1" dirty="0" smtClean="0"/>
                        <a:t>.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407298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i="1" dirty="0" smtClean="0"/>
                        <a:t>Диск  вращается вокруг оси </a:t>
                      </a:r>
                      <a:r>
                        <a:rPr lang="en-US" sz="1800" i="1" dirty="0" smtClean="0"/>
                        <a:t>OZ</a:t>
                      </a:r>
                      <a:r>
                        <a:rPr lang="ru-RU" sz="1800" i="1" dirty="0" smtClean="0"/>
                        <a:t>.</a:t>
                      </a:r>
                    </a:p>
                    <a:p>
                      <a:r>
                        <a:rPr lang="ru-RU" i="1" dirty="0" smtClean="0"/>
                        <a:t>Показать направление главного вектора и главного момента сил инерции</a:t>
                      </a:r>
                      <a:r>
                        <a:rPr lang="en-US" i="1" dirty="0" smtClean="0"/>
                        <a:t> </a:t>
                      </a:r>
                      <a:r>
                        <a:rPr lang="ru-RU" i="1" dirty="0" smtClean="0"/>
                        <a:t>при вращении диска вокруг оси </a:t>
                      </a:r>
                      <a:r>
                        <a:rPr lang="en-US" i="1" dirty="0" smtClean="0"/>
                        <a:t>Z</a:t>
                      </a:r>
                      <a:r>
                        <a:rPr lang="ru-RU" i="1" dirty="0" smtClean="0"/>
                        <a:t>.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0" y="2667000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5257800" y="2286000"/>
            <a:ext cx="1600200" cy="15240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/>
        </p:nvGraphicFramePr>
        <p:xfrm>
          <a:off x="4356100" y="2362200"/>
          <a:ext cx="856785" cy="319088"/>
        </p:xfrm>
        <a:graphic>
          <a:graphicData uri="http://schemas.openxmlformats.org/presentationml/2006/ole">
            <p:oleObj spid="_x0000_s269314" name="Формула" r:id="rId3" imgW="545626" imgH="203024" progId="Equation.3">
              <p:embed/>
            </p:oleObj>
          </a:graphicData>
        </a:graphic>
      </p:graphicFrame>
      <p:sp>
        <p:nvSpPr>
          <p:cNvPr id="24" name="Равнобедренный треугольник 23"/>
          <p:cNvSpPr/>
          <p:nvPr/>
        </p:nvSpPr>
        <p:spPr>
          <a:xfrm rot="5400000">
            <a:off x="4914900" y="2933700"/>
            <a:ext cx="381000" cy="3048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5257800" y="3048000"/>
            <a:ext cx="76200" cy="762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10800000" flipV="1">
            <a:off x="4800600" y="30480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10800000" flipV="1">
            <a:off x="4800600" y="28956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10800000" flipV="1">
            <a:off x="4800600" y="32766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Дуга 28"/>
          <p:cNvSpPr/>
          <p:nvPr/>
        </p:nvSpPr>
        <p:spPr>
          <a:xfrm>
            <a:off x="4419600" y="2667000"/>
            <a:ext cx="1143000" cy="1295400"/>
          </a:xfrm>
          <a:prstGeom prst="arc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единительная линия 30"/>
          <p:cNvCxnSpPr>
            <a:stCxn id="25" idx="7"/>
            <a:endCxn id="9" idx="6"/>
          </p:cNvCxnSpPr>
          <p:nvPr/>
        </p:nvCxnSpPr>
        <p:spPr>
          <a:xfrm rot="5400000" flipH="1" flipV="1">
            <a:off x="6084841" y="2286001"/>
            <a:ext cx="11159" cy="153515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9" idx="4"/>
            <a:endCxn id="9" idx="0"/>
          </p:cNvCxnSpPr>
          <p:nvPr/>
        </p:nvCxnSpPr>
        <p:spPr>
          <a:xfrm rot="5400000" flipH="1">
            <a:off x="5295900" y="3048000"/>
            <a:ext cx="15240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5486400" y="4495800"/>
            <a:ext cx="1524000" cy="13716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rot="16200000" flipV="1">
            <a:off x="5524500" y="5143500"/>
            <a:ext cx="1371600" cy="76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stCxn id="35" idx="2"/>
            <a:endCxn id="35" idx="6"/>
          </p:cNvCxnSpPr>
          <p:nvPr/>
        </p:nvCxnSpPr>
        <p:spPr>
          <a:xfrm rot="10800000" flipH="1">
            <a:off x="5486400" y="5181600"/>
            <a:ext cx="15240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25" idx="3"/>
          </p:cNvCxnSpPr>
          <p:nvPr/>
        </p:nvCxnSpPr>
        <p:spPr>
          <a:xfrm rot="5400000">
            <a:off x="4495801" y="3189241"/>
            <a:ext cx="849359" cy="6969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4267200" y="3902075"/>
          <a:ext cx="304800" cy="334963"/>
        </p:xfrm>
        <a:graphic>
          <a:graphicData uri="http://schemas.openxmlformats.org/presentationml/2006/ole">
            <p:oleObj spid="_x0000_s269315" name="Формула" r:id="rId4" imgW="126725" imgH="126725" progId="Equation.3">
              <p:embed/>
            </p:oleObj>
          </a:graphicData>
        </a:graphic>
      </p:graphicFrame>
      <p:graphicFrame>
        <p:nvGraphicFramePr>
          <p:cNvPr id="52" name="Объект 51"/>
          <p:cNvGraphicFramePr>
            <a:graphicFrameLocks noChangeAspect="1"/>
          </p:cNvGraphicFramePr>
          <p:nvPr/>
        </p:nvGraphicFramePr>
        <p:xfrm>
          <a:off x="7086600" y="5638800"/>
          <a:ext cx="236537" cy="260350"/>
        </p:xfrm>
        <a:graphic>
          <a:graphicData uri="http://schemas.openxmlformats.org/presentationml/2006/ole">
            <p:oleObj spid="_x0000_s269316" name="Формула" r:id="rId5" imgW="126835" imgH="139518" progId="Equation.3">
              <p:embed/>
            </p:oleObj>
          </a:graphicData>
        </a:graphic>
      </p:graphicFrame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6248400" y="4983163"/>
          <a:ext cx="195263" cy="260350"/>
        </p:xfrm>
        <a:graphic>
          <a:graphicData uri="http://schemas.openxmlformats.org/presentationml/2006/ole">
            <p:oleObj spid="_x0000_s269317" name="Формула" r:id="rId6" imgW="114201" imgH="139579" progId="Equation.3">
              <p:embed/>
            </p:oleObj>
          </a:graphicData>
        </a:graphic>
      </p:graphicFrame>
      <p:sp>
        <p:nvSpPr>
          <p:cNvPr id="37" name="Равнобедренный треугольник 36"/>
          <p:cNvSpPr/>
          <p:nvPr/>
        </p:nvSpPr>
        <p:spPr>
          <a:xfrm rot="21387060">
            <a:off x="6028868" y="5193100"/>
            <a:ext cx="381000" cy="3048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rot="10800000" flipV="1">
            <a:off x="5867400" y="54864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10800000" flipV="1">
            <a:off x="6096000" y="54864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10800000" flipV="1">
            <a:off x="6248400" y="54864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Дуга 50"/>
          <p:cNvSpPr/>
          <p:nvPr/>
        </p:nvSpPr>
        <p:spPr>
          <a:xfrm rot="4679024">
            <a:off x="5972188" y="4770522"/>
            <a:ext cx="1143000" cy="1295400"/>
          </a:xfrm>
          <a:prstGeom prst="arc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5" name="Прямая со стрелкой 54"/>
          <p:cNvCxnSpPr/>
          <p:nvPr/>
        </p:nvCxnSpPr>
        <p:spPr>
          <a:xfrm rot="5400000">
            <a:off x="5410200" y="5257800"/>
            <a:ext cx="849359" cy="6969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5257800" y="5562600"/>
          <a:ext cx="304800" cy="334963"/>
        </p:xfrm>
        <a:graphic>
          <a:graphicData uri="http://schemas.openxmlformats.org/presentationml/2006/ole">
            <p:oleObj spid="_x0000_s269318" name="Формула" r:id="rId7" imgW="126725" imgH="126725" progId="Equation.3">
              <p:embed/>
            </p:oleObj>
          </a:graphicData>
        </a:graphic>
      </p:graphicFrame>
      <p:graphicFrame>
        <p:nvGraphicFramePr>
          <p:cNvPr id="1034" name="Object 10"/>
          <p:cNvGraphicFramePr>
            <a:graphicFrameLocks noChangeAspect="1"/>
          </p:cNvGraphicFramePr>
          <p:nvPr/>
        </p:nvGraphicFramePr>
        <p:xfrm>
          <a:off x="5715000" y="2707462"/>
          <a:ext cx="228600" cy="291325"/>
        </p:xfrm>
        <a:graphic>
          <a:graphicData uri="http://schemas.openxmlformats.org/presentationml/2006/ole">
            <p:oleObj spid="_x0000_s269319" name="Формула" r:id="rId8" imgW="152202" imgH="177569" progId="Equation.3">
              <p:embed/>
            </p:oleObj>
          </a:graphicData>
        </a:graphic>
      </p:graphicFrame>
      <p:cxnSp>
        <p:nvCxnSpPr>
          <p:cNvPr id="34" name="Прямая со стрелкой 33"/>
          <p:cNvCxnSpPr/>
          <p:nvPr/>
        </p:nvCxnSpPr>
        <p:spPr>
          <a:xfrm rot="5400000">
            <a:off x="5791994" y="3352006"/>
            <a:ext cx="609600" cy="1588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rot="10800000">
            <a:off x="5500694" y="3071810"/>
            <a:ext cx="611188" cy="1588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Овал 49"/>
          <p:cNvSpPr/>
          <p:nvPr/>
        </p:nvSpPr>
        <p:spPr>
          <a:xfrm>
            <a:off x="6172200" y="5105400"/>
            <a:ext cx="45719" cy="45719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6019800" y="2971800"/>
            <a:ext cx="76200" cy="762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35" name="Object 11"/>
          <p:cNvGraphicFramePr>
            <a:graphicFrameLocks noChangeAspect="1"/>
          </p:cNvGraphicFramePr>
          <p:nvPr/>
        </p:nvGraphicFramePr>
        <p:xfrm>
          <a:off x="6172200" y="3352800"/>
          <a:ext cx="265113" cy="314325"/>
        </p:xfrm>
        <a:graphic>
          <a:graphicData uri="http://schemas.openxmlformats.org/presentationml/2006/ole">
            <p:oleObj spid="_x0000_s269320" name="Формула" r:id="rId9" imgW="190417" imgH="203112" progId="Equation.3">
              <p:embed/>
            </p:oleObj>
          </a:graphicData>
        </a:graphic>
      </p:graphicFrame>
      <p:graphicFrame>
        <p:nvGraphicFramePr>
          <p:cNvPr id="1036" name="Object 12"/>
          <p:cNvGraphicFramePr>
            <a:graphicFrameLocks noChangeAspect="1"/>
          </p:cNvGraphicFramePr>
          <p:nvPr/>
        </p:nvGraphicFramePr>
        <p:xfrm>
          <a:off x="5500694" y="2714620"/>
          <a:ext cx="266700" cy="314325"/>
        </p:xfrm>
        <a:graphic>
          <a:graphicData uri="http://schemas.openxmlformats.org/presentationml/2006/ole">
            <p:oleObj spid="_x0000_s269321" name="Формула" r:id="rId10" imgW="190417" imgH="203112" progId="Equation.3">
              <p:embed/>
            </p:oleObj>
          </a:graphicData>
        </a:graphic>
      </p:graphicFrame>
      <p:cxnSp>
        <p:nvCxnSpPr>
          <p:cNvPr id="56" name="Прямая со стрелкой 55"/>
          <p:cNvCxnSpPr/>
          <p:nvPr/>
        </p:nvCxnSpPr>
        <p:spPr>
          <a:xfrm rot="5400000" flipH="1" flipV="1">
            <a:off x="5639594" y="2590006"/>
            <a:ext cx="762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7" name="Object 13"/>
          <p:cNvGraphicFramePr>
            <a:graphicFrameLocks noChangeAspect="1"/>
          </p:cNvGraphicFramePr>
          <p:nvPr/>
        </p:nvGraphicFramePr>
        <p:xfrm>
          <a:off x="5638800" y="1981200"/>
          <a:ext cx="336550" cy="295275"/>
        </p:xfrm>
        <a:graphic>
          <a:graphicData uri="http://schemas.openxmlformats.org/presentationml/2006/ole">
            <p:oleObj spid="_x0000_s269322" name="Формула" r:id="rId11" imgW="241195" imgH="190417" progId="Equation.3">
              <p:embed/>
            </p:oleObj>
          </a:graphicData>
        </a:graphic>
      </p:graphicFrame>
      <p:cxnSp>
        <p:nvCxnSpPr>
          <p:cNvPr id="58" name="Прямая со стрелкой 57"/>
          <p:cNvCxnSpPr/>
          <p:nvPr/>
        </p:nvCxnSpPr>
        <p:spPr>
          <a:xfrm>
            <a:off x="6096000" y="3048000"/>
            <a:ext cx="10668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8" name="Object 14"/>
          <p:cNvGraphicFramePr>
            <a:graphicFrameLocks noChangeAspect="1"/>
          </p:cNvGraphicFramePr>
          <p:nvPr/>
        </p:nvGraphicFramePr>
        <p:xfrm>
          <a:off x="6934200" y="3124200"/>
          <a:ext cx="336550" cy="295275"/>
        </p:xfrm>
        <a:graphic>
          <a:graphicData uri="http://schemas.openxmlformats.org/presentationml/2006/ole">
            <p:oleObj spid="_x0000_s269323" name="Формула" r:id="rId12" imgW="241195" imgH="190417" progId="Equation.3">
              <p:embed/>
            </p:oleObj>
          </a:graphicData>
        </a:graphic>
      </p:graphicFrame>
      <p:sp>
        <p:nvSpPr>
          <p:cNvPr id="61" name="Дуга 60"/>
          <p:cNvSpPr/>
          <p:nvPr/>
        </p:nvSpPr>
        <p:spPr>
          <a:xfrm rot="21107096">
            <a:off x="5877885" y="2208614"/>
            <a:ext cx="1143000" cy="1295400"/>
          </a:xfrm>
          <a:prstGeom prst="arc">
            <a:avLst/>
          </a:prstGeom>
          <a:ln w="28575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39" name="Object 15"/>
          <p:cNvGraphicFramePr>
            <a:graphicFrameLocks noChangeAspect="1"/>
          </p:cNvGraphicFramePr>
          <p:nvPr/>
        </p:nvGraphicFramePr>
        <p:xfrm>
          <a:off x="6705600" y="1905000"/>
          <a:ext cx="444500" cy="393700"/>
        </p:xfrm>
        <a:graphic>
          <a:graphicData uri="http://schemas.openxmlformats.org/presentationml/2006/ole">
            <p:oleObj spid="_x0000_s269324" name="Формула" r:id="rId13" imgW="317225" imgH="253780" progId="Equation.3">
              <p:embed/>
            </p:oleObj>
          </a:graphicData>
        </a:graphic>
      </p:graphicFrame>
      <p:sp>
        <p:nvSpPr>
          <p:cNvPr id="62" name="Дуга 61"/>
          <p:cNvSpPr/>
          <p:nvPr/>
        </p:nvSpPr>
        <p:spPr>
          <a:xfrm rot="21107096">
            <a:off x="6030285" y="4342216"/>
            <a:ext cx="1143000" cy="1295400"/>
          </a:xfrm>
          <a:prstGeom prst="arc">
            <a:avLst/>
          </a:prstGeom>
          <a:ln w="28575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40" name="Object 16"/>
          <p:cNvGraphicFramePr>
            <a:graphicFrameLocks noChangeAspect="1"/>
          </p:cNvGraphicFramePr>
          <p:nvPr/>
        </p:nvGraphicFramePr>
        <p:xfrm>
          <a:off x="6096000" y="4038600"/>
          <a:ext cx="444500" cy="393700"/>
        </p:xfrm>
        <a:graphic>
          <a:graphicData uri="http://schemas.openxmlformats.org/presentationml/2006/ole">
            <p:oleObj spid="_x0000_s269325" name="Формула" r:id="rId14" imgW="317225" imgH="253780" progId="Equation.3">
              <p:embed/>
            </p:oleObj>
          </a:graphicData>
        </a:graphic>
      </p:graphicFrame>
      <p:graphicFrame>
        <p:nvGraphicFramePr>
          <p:cNvPr id="1041" name="Object 17"/>
          <p:cNvGraphicFramePr>
            <a:graphicFrameLocks noChangeAspect="1"/>
          </p:cNvGraphicFramePr>
          <p:nvPr/>
        </p:nvGraphicFramePr>
        <p:xfrm>
          <a:off x="7467600" y="4191000"/>
          <a:ext cx="1258888" cy="374650"/>
        </p:xfrm>
        <a:graphic>
          <a:graphicData uri="http://schemas.openxmlformats.org/presentationml/2006/ole">
            <p:oleObj spid="_x0000_s269326" name="Формула" r:id="rId15" imgW="901309" imgH="241195" progId="Equation.3">
              <p:embed/>
            </p:oleObj>
          </a:graphicData>
        </a:graphic>
      </p:graphicFrame>
      <p:graphicFrame>
        <p:nvGraphicFramePr>
          <p:cNvPr id="1042" name="Object 18"/>
          <p:cNvGraphicFramePr>
            <a:graphicFrameLocks noChangeAspect="1"/>
          </p:cNvGraphicFramePr>
          <p:nvPr/>
        </p:nvGraphicFramePr>
        <p:xfrm>
          <a:off x="7467600" y="5029200"/>
          <a:ext cx="1189038" cy="393700"/>
        </p:xfrm>
        <a:graphic>
          <a:graphicData uri="http://schemas.openxmlformats.org/presentationml/2006/ole">
            <p:oleObj spid="_x0000_s269327" name="Формула" r:id="rId16" imgW="850531" imgH="253890" progId="Equation.3">
              <p:embed/>
            </p:oleObj>
          </a:graphicData>
        </a:graphic>
      </p:graphicFrame>
      <p:graphicFrame>
        <p:nvGraphicFramePr>
          <p:cNvPr id="26640" name="Object 16"/>
          <p:cNvGraphicFramePr>
            <a:graphicFrameLocks noChangeAspect="1"/>
          </p:cNvGraphicFramePr>
          <p:nvPr/>
        </p:nvGraphicFramePr>
        <p:xfrm>
          <a:off x="7358082" y="1857364"/>
          <a:ext cx="1298575" cy="857250"/>
        </p:xfrm>
        <a:graphic>
          <a:graphicData uri="http://schemas.openxmlformats.org/presentationml/2006/ole">
            <p:oleObj spid="_x0000_s269328" name="Формула" r:id="rId17" imgW="850900" imgH="508000" progId="Equation.3">
              <p:embed/>
            </p:oleObj>
          </a:graphicData>
        </a:graphic>
      </p:graphicFrame>
      <p:graphicFrame>
        <p:nvGraphicFramePr>
          <p:cNvPr id="26641" name="Object 17"/>
          <p:cNvGraphicFramePr>
            <a:graphicFrameLocks noChangeAspect="1"/>
          </p:cNvGraphicFramePr>
          <p:nvPr/>
        </p:nvGraphicFramePr>
        <p:xfrm>
          <a:off x="7500958" y="2857496"/>
          <a:ext cx="1189038" cy="393700"/>
        </p:xfrm>
        <a:graphic>
          <a:graphicData uri="http://schemas.openxmlformats.org/presentationml/2006/ole">
            <p:oleObj spid="_x0000_s269329" name="Формула" r:id="rId18" imgW="850531" imgH="253890" progId="Equation.3">
              <p:embed/>
            </p:oleObj>
          </a:graphicData>
        </a:graphic>
      </p:graphicFrame>
      <p:sp>
        <p:nvSpPr>
          <p:cNvPr id="49" name="Номер слайда 48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46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61" grpId="0" animBg="1"/>
      <p:bldP spid="6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Контрольные задания</a:t>
            </a:r>
            <a:endParaRPr lang="ru-RU" sz="2800" i="1" dirty="0">
              <a:solidFill>
                <a:srgbClr val="FF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54150080"/>
              </p:ext>
            </p:extLst>
          </p:nvPr>
        </p:nvGraphicFramePr>
        <p:xfrm>
          <a:off x="381000" y="1397000"/>
          <a:ext cx="8534400" cy="5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6800"/>
                <a:gridCol w="2743200"/>
                <a:gridCol w="4724400"/>
              </a:tblGrid>
              <a:tr h="508000">
                <a:tc>
                  <a:txBody>
                    <a:bodyPr/>
                    <a:lstStyle/>
                    <a:p>
                      <a:r>
                        <a:rPr lang="ru-RU" i="1" dirty="0" smtClean="0"/>
                        <a:t>№</a:t>
                      </a:r>
                      <a:r>
                        <a:rPr lang="ru-RU" i="1" dirty="0" err="1" smtClean="0"/>
                        <a:t>п</a:t>
                      </a:r>
                      <a:r>
                        <a:rPr lang="ru-RU" i="1" dirty="0" smtClean="0"/>
                        <a:t>/</a:t>
                      </a:r>
                      <a:r>
                        <a:rPr lang="ru-RU" i="1" dirty="0" err="1" smtClean="0"/>
                        <a:t>п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Задание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Решение</a:t>
                      </a:r>
                      <a:endParaRPr lang="ru-RU" i="1" dirty="0"/>
                    </a:p>
                  </a:txBody>
                  <a:tcPr/>
                </a:tc>
              </a:tr>
              <a:tr h="1820333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i="1" dirty="0" smtClean="0"/>
                        <a:t>Стержень ОА  массой </a:t>
                      </a:r>
                      <a:r>
                        <a:rPr lang="en-US" sz="1800" i="1" dirty="0" smtClean="0"/>
                        <a:t>m</a:t>
                      </a:r>
                      <a:r>
                        <a:rPr lang="ru-RU" sz="1800" i="1" dirty="0" smtClean="0"/>
                        <a:t> длиной ОА</a:t>
                      </a:r>
                      <a:r>
                        <a:rPr lang="en-US" sz="1800" i="1" dirty="0" smtClean="0"/>
                        <a:t>(</a:t>
                      </a:r>
                      <a:r>
                        <a:rPr lang="ru-RU" sz="1800" i="1" dirty="0" smtClean="0"/>
                        <a:t>м</a:t>
                      </a:r>
                      <a:r>
                        <a:rPr lang="en-US" sz="1800" i="1" dirty="0" smtClean="0"/>
                        <a:t>),</a:t>
                      </a:r>
                      <a:r>
                        <a:rPr lang="ru-RU" sz="1800" i="1" baseline="0" dirty="0" smtClean="0"/>
                        <a:t> </a:t>
                      </a:r>
                      <a:r>
                        <a:rPr lang="ru-RU" sz="1800" i="1" dirty="0" smtClean="0"/>
                        <a:t> вращается вокруг оси </a:t>
                      </a:r>
                      <a:r>
                        <a:rPr lang="en-US" sz="1800" i="1" dirty="0" smtClean="0"/>
                        <a:t>OZ</a:t>
                      </a:r>
                      <a:r>
                        <a:rPr lang="ru-RU" sz="1800" i="1" dirty="0" smtClean="0"/>
                        <a:t>.</a:t>
                      </a:r>
                      <a:r>
                        <a:rPr lang="en-US" sz="1800" i="1" dirty="0" smtClean="0"/>
                        <a:t>  </a:t>
                      </a:r>
                      <a:r>
                        <a:rPr lang="ru-RU" sz="1800" i="1" dirty="0" smtClean="0"/>
                        <a:t>Определить и приложить к телу равнодействующую сил инерции стержня</a:t>
                      </a:r>
                      <a:r>
                        <a:rPr lang="en-US" sz="1800" i="1" dirty="0" smtClean="0"/>
                        <a:t>.</a:t>
                      </a:r>
                      <a:endParaRPr lang="ru-RU" sz="1800" i="1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820333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i="1" dirty="0" smtClean="0"/>
                        <a:t>Тело  массой </a:t>
                      </a:r>
                      <a:r>
                        <a:rPr lang="en-US" sz="1800" i="1" dirty="0" smtClean="0"/>
                        <a:t>m=2</a:t>
                      </a:r>
                      <a:r>
                        <a:rPr lang="ru-RU" sz="1800" i="1" dirty="0" smtClean="0"/>
                        <a:t>кг радиуса </a:t>
                      </a:r>
                      <a:r>
                        <a:rPr lang="en-US" sz="1800" i="1" dirty="0" smtClean="0"/>
                        <a:t>r=1</a:t>
                      </a:r>
                      <a:r>
                        <a:rPr lang="ru-RU" sz="1800" i="1" dirty="0" smtClean="0"/>
                        <a:t>м</a:t>
                      </a:r>
                      <a:r>
                        <a:rPr lang="ru-RU" sz="1800" i="1" baseline="0" dirty="0" smtClean="0"/>
                        <a:t> </a:t>
                      </a:r>
                      <a:r>
                        <a:rPr lang="ru-RU" sz="1800" i="1" dirty="0" smtClean="0"/>
                        <a:t> катится вниз без скольжения. </a:t>
                      </a:r>
                    </a:p>
                    <a:p>
                      <a:r>
                        <a:rPr lang="ru-RU" sz="1800" i="1" dirty="0" smtClean="0"/>
                        <a:t>Определить и приложить к телу главный вектор и главный момент сил инерции. 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0" y="2667000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105400" y="5562600"/>
            <a:ext cx="1905000" cy="533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10800000" flipV="1">
            <a:off x="5105400" y="55626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0800000" flipV="1">
            <a:off x="5410200" y="57150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0800000" flipV="1">
            <a:off x="5943600" y="58674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0800000" flipV="1">
            <a:off x="6324600" y="59436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0800000" flipV="1">
            <a:off x="6629400" y="60960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Объект 22"/>
          <p:cNvGraphicFramePr>
            <a:graphicFrameLocks noChangeAspect="1"/>
          </p:cNvGraphicFramePr>
          <p:nvPr/>
        </p:nvGraphicFramePr>
        <p:xfrm>
          <a:off x="4356100" y="2308225"/>
          <a:ext cx="1001713" cy="373063"/>
        </p:xfrm>
        <a:graphic>
          <a:graphicData uri="http://schemas.openxmlformats.org/presentationml/2006/ole">
            <p:oleObj spid="_x0000_s270338" name="Формула" r:id="rId3" imgW="545626" imgH="203024" progId="Equation.3">
              <p:embed/>
            </p:oleObj>
          </a:graphicData>
        </a:graphic>
      </p:graphicFrame>
      <p:sp>
        <p:nvSpPr>
          <p:cNvPr id="24" name="Равнобедренный треугольник 23"/>
          <p:cNvSpPr/>
          <p:nvPr/>
        </p:nvSpPr>
        <p:spPr>
          <a:xfrm rot="5400000">
            <a:off x="4914900" y="2933700"/>
            <a:ext cx="381000" cy="3048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5257800" y="3048000"/>
            <a:ext cx="76200" cy="762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10800000" flipV="1">
            <a:off x="4800600" y="30480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10800000" flipV="1">
            <a:off x="4800600" y="28956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10800000" flipV="1">
            <a:off x="4800600" y="32766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Дуга 28"/>
          <p:cNvSpPr/>
          <p:nvPr/>
        </p:nvSpPr>
        <p:spPr>
          <a:xfrm>
            <a:off x="4419600" y="2667000"/>
            <a:ext cx="1143000" cy="1295400"/>
          </a:xfrm>
          <a:prstGeom prst="arc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единительная линия 30"/>
          <p:cNvCxnSpPr>
            <a:stCxn id="25" idx="7"/>
          </p:cNvCxnSpPr>
          <p:nvPr/>
        </p:nvCxnSpPr>
        <p:spPr>
          <a:xfrm rot="5400000" flipH="1" flipV="1">
            <a:off x="6084841" y="2286001"/>
            <a:ext cx="11159" cy="153515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5486400" y="4495800"/>
            <a:ext cx="1524000" cy="13716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rot="5400000" flipH="1" flipV="1">
            <a:off x="5525294" y="4991894"/>
            <a:ext cx="1371600" cy="3794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5562600" y="4964160"/>
            <a:ext cx="1371600" cy="44604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25" idx="3"/>
          </p:cNvCxnSpPr>
          <p:nvPr/>
        </p:nvCxnSpPr>
        <p:spPr>
          <a:xfrm rot="5400000">
            <a:off x="4495801" y="3189241"/>
            <a:ext cx="849359" cy="6969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5257800" y="3048000"/>
            <a:ext cx="2274839" cy="111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16200000" flipV="1">
            <a:off x="4697459" y="2541541"/>
            <a:ext cx="1131843" cy="1116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Объект 48"/>
          <p:cNvGraphicFramePr>
            <a:graphicFrameLocks noChangeAspect="1"/>
          </p:cNvGraphicFramePr>
          <p:nvPr/>
        </p:nvGraphicFramePr>
        <p:xfrm>
          <a:off x="7543800" y="2819400"/>
          <a:ext cx="304800" cy="368300"/>
        </p:xfrm>
        <a:graphic>
          <a:graphicData uri="http://schemas.openxmlformats.org/presentationml/2006/ole">
            <p:oleObj spid="_x0000_s270339" name="Формула" r:id="rId4" imgW="126835" imgH="139518" progId="Equation.3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5319713" y="1947863"/>
          <a:ext cx="334962" cy="434975"/>
        </p:xfrm>
        <a:graphic>
          <a:graphicData uri="http://schemas.openxmlformats.org/presentationml/2006/ole">
            <p:oleObj spid="_x0000_s270340" name="Формула" r:id="rId5" imgW="139579" imgH="164957" progId="Equation.3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4267200" y="3902075"/>
          <a:ext cx="304800" cy="334963"/>
        </p:xfrm>
        <a:graphic>
          <a:graphicData uri="http://schemas.openxmlformats.org/presentationml/2006/ole">
            <p:oleObj spid="_x0000_s270341" name="Формула" r:id="rId6" imgW="126725" imgH="126725" progId="Equation.3">
              <p:embed/>
            </p:oleObj>
          </a:graphicData>
        </a:graphic>
      </p:graphicFrame>
      <p:cxnSp>
        <p:nvCxnSpPr>
          <p:cNvPr id="50" name="Прямая со стрелкой 49"/>
          <p:cNvCxnSpPr/>
          <p:nvPr/>
        </p:nvCxnSpPr>
        <p:spPr>
          <a:xfrm>
            <a:off x="6248400" y="5181600"/>
            <a:ext cx="1066800" cy="38100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6262688" y="4860925"/>
          <a:ext cx="274637" cy="368300"/>
        </p:xfrm>
        <a:graphic>
          <a:graphicData uri="http://schemas.openxmlformats.org/presentationml/2006/ole">
            <p:oleObj spid="_x0000_s270342" name="Формула" r:id="rId7" imgW="114201" imgH="139579" progId="Equation.3">
              <p:embed/>
            </p:oleObj>
          </a:graphicData>
        </a:graphic>
      </p:graphicFrame>
      <p:cxnSp>
        <p:nvCxnSpPr>
          <p:cNvPr id="39" name="Прямая соединительная линия 38"/>
          <p:cNvCxnSpPr>
            <a:stCxn id="25" idx="1"/>
          </p:cNvCxnSpPr>
          <p:nvPr/>
        </p:nvCxnSpPr>
        <p:spPr>
          <a:xfrm rot="5400000" flipH="1" flipV="1">
            <a:off x="5638800" y="1763760"/>
            <a:ext cx="925559" cy="16652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416" name="Object 8"/>
          <p:cNvGraphicFramePr>
            <a:graphicFrameLocks noChangeAspect="1"/>
          </p:cNvGraphicFramePr>
          <p:nvPr/>
        </p:nvGraphicFramePr>
        <p:xfrm>
          <a:off x="7086600" y="1981200"/>
          <a:ext cx="210124" cy="249238"/>
        </p:xfrm>
        <a:graphic>
          <a:graphicData uri="http://schemas.openxmlformats.org/presentationml/2006/ole">
            <p:oleObj spid="_x0000_s270343" name="Формула" r:id="rId8" imgW="152268" imgH="164957" progId="Equation.3">
              <p:embed/>
            </p:oleObj>
          </a:graphicData>
        </a:graphic>
      </p:graphicFrame>
      <p:graphicFrame>
        <p:nvGraphicFramePr>
          <p:cNvPr id="17417" name="Object 9"/>
          <p:cNvGraphicFramePr>
            <a:graphicFrameLocks noChangeAspect="1"/>
          </p:cNvGraphicFramePr>
          <p:nvPr/>
        </p:nvGraphicFramePr>
        <p:xfrm>
          <a:off x="7731125" y="2039938"/>
          <a:ext cx="528638" cy="581025"/>
        </p:xfrm>
        <a:graphic>
          <a:graphicData uri="http://schemas.openxmlformats.org/presentationml/2006/ole">
            <p:oleObj spid="_x0000_s270344" name="Формула" r:id="rId9" imgW="393529" imgH="431613" progId="Equation.3">
              <p:embed/>
            </p:oleObj>
          </a:graphicData>
        </a:graphic>
      </p:graphicFrame>
      <p:graphicFrame>
        <p:nvGraphicFramePr>
          <p:cNvPr id="17418" name="Object 10"/>
          <p:cNvGraphicFramePr>
            <a:graphicFrameLocks noChangeAspect="1"/>
          </p:cNvGraphicFramePr>
          <p:nvPr/>
        </p:nvGraphicFramePr>
        <p:xfrm>
          <a:off x="5867400" y="2667000"/>
          <a:ext cx="237194" cy="318088"/>
        </p:xfrm>
        <a:graphic>
          <a:graphicData uri="http://schemas.openxmlformats.org/presentationml/2006/ole">
            <p:oleObj spid="_x0000_s270345" name="Формула" r:id="rId10" imgW="114201" imgH="139579" progId="Equation.3">
              <p:embed/>
            </p:oleObj>
          </a:graphicData>
        </a:graphic>
      </p:graphicFrame>
      <p:sp>
        <p:nvSpPr>
          <p:cNvPr id="43" name="Овал 42"/>
          <p:cNvSpPr/>
          <p:nvPr/>
        </p:nvSpPr>
        <p:spPr>
          <a:xfrm>
            <a:off x="6096000" y="2590800"/>
            <a:ext cx="76200" cy="45719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6" name="Прямая со стрелкой 45"/>
          <p:cNvCxnSpPr/>
          <p:nvPr/>
        </p:nvCxnSpPr>
        <p:spPr>
          <a:xfrm rot="16200000" flipV="1">
            <a:off x="6096000" y="2057400"/>
            <a:ext cx="457200" cy="3048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V="1">
            <a:off x="6400800" y="2057400"/>
            <a:ext cx="533400" cy="3048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419" name="Object 11"/>
          <p:cNvGraphicFramePr>
            <a:graphicFrameLocks noChangeAspect="1"/>
          </p:cNvGraphicFramePr>
          <p:nvPr/>
        </p:nvGraphicFramePr>
        <p:xfrm>
          <a:off x="6553200" y="2362200"/>
          <a:ext cx="231775" cy="255588"/>
        </p:xfrm>
        <a:graphic>
          <a:graphicData uri="http://schemas.openxmlformats.org/presentationml/2006/ole">
            <p:oleObj spid="_x0000_s270346" name="Формула" r:id="rId11" imgW="164885" imgH="164885" progId="Equation.3">
              <p:embed/>
            </p:oleObj>
          </a:graphicData>
        </a:graphic>
      </p:graphicFrame>
      <p:graphicFrame>
        <p:nvGraphicFramePr>
          <p:cNvPr id="17420" name="Object 12"/>
          <p:cNvGraphicFramePr>
            <a:graphicFrameLocks noChangeAspect="1"/>
          </p:cNvGraphicFramePr>
          <p:nvPr/>
        </p:nvGraphicFramePr>
        <p:xfrm>
          <a:off x="5815013" y="1962150"/>
          <a:ext cx="338137" cy="295275"/>
        </p:xfrm>
        <a:graphic>
          <a:graphicData uri="http://schemas.openxmlformats.org/presentationml/2006/ole">
            <p:oleObj spid="_x0000_s270347" name="Формула" r:id="rId12" imgW="241195" imgH="190417" progId="Equation.3">
              <p:embed/>
            </p:oleObj>
          </a:graphicData>
        </a:graphic>
      </p:graphicFrame>
      <p:graphicFrame>
        <p:nvGraphicFramePr>
          <p:cNvPr id="17421" name="Object 13"/>
          <p:cNvGraphicFramePr>
            <a:graphicFrameLocks noChangeAspect="1"/>
          </p:cNvGraphicFramePr>
          <p:nvPr/>
        </p:nvGraphicFramePr>
        <p:xfrm>
          <a:off x="6477000" y="1905000"/>
          <a:ext cx="338137" cy="295275"/>
        </p:xfrm>
        <a:graphic>
          <a:graphicData uri="http://schemas.openxmlformats.org/presentationml/2006/ole">
            <p:oleObj spid="_x0000_s270348" name="Формула" r:id="rId13" imgW="241195" imgH="190417" progId="Equation.3">
              <p:embed/>
            </p:oleObj>
          </a:graphicData>
        </a:graphic>
      </p:graphicFrame>
      <p:graphicFrame>
        <p:nvGraphicFramePr>
          <p:cNvPr id="17422" name="Object 14"/>
          <p:cNvGraphicFramePr>
            <a:graphicFrameLocks noChangeAspect="1"/>
          </p:cNvGraphicFramePr>
          <p:nvPr/>
        </p:nvGraphicFramePr>
        <p:xfrm>
          <a:off x="5181600" y="3352800"/>
          <a:ext cx="2189163" cy="787400"/>
        </p:xfrm>
        <a:graphic>
          <a:graphicData uri="http://schemas.openxmlformats.org/presentationml/2006/ole">
            <p:oleObj spid="_x0000_s270349" name="Формула" r:id="rId14" imgW="1562100" imgH="508000" progId="Equation.3">
              <p:embed/>
            </p:oleObj>
          </a:graphicData>
        </a:graphic>
      </p:graphicFrame>
      <p:graphicFrame>
        <p:nvGraphicFramePr>
          <p:cNvPr id="17423" name="Object 15"/>
          <p:cNvGraphicFramePr>
            <a:graphicFrameLocks noChangeAspect="1"/>
          </p:cNvGraphicFramePr>
          <p:nvPr/>
        </p:nvGraphicFramePr>
        <p:xfrm>
          <a:off x="7924800" y="3733800"/>
          <a:ext cx="900112" cy="289087"/>
        </p:xfrm>
        <a:graphic>
          <a:graphicData uri="http://schemas.openxmlformats.org/presentationml/2006/ole">
            <p:oleObj spid="_x0000_s270350" name="Формула" r:id="rId15" imgW="711200" imgH="228600" progId="Equation.3">
              <p:embed/>
            </p:oleObj>
          </a:graphicData>
        </a:graphic>
      </p:graphicFrame>
      <p:cxnSp>
        <p:nvCxnSpPr>
          <p:cNvPr id="55" name="Прямая со стрелкой 54"/>
          <p:cNvCxnSpPr/>
          <p:nvPr/>
        </p:nvCxnSpPr>
        <p:spPr>
          <a:xfrm rot="16200000" flipH="1">
            <a:off x="6096000" y="2667000"/>
            <a:ext cx="381000" cy="22860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10800000" flipV="1">
            <a:off x="5715000" y="2514600"/>
            <a:ext cx="381000" cy="22860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424" name="Object 16"/>
          <p:cNvGraphicFramePr>
            <a:graphicFrameLocks noChangeAspect="1"/>
          </p:cNvGraphicFramePr>
          <p:nvPr/>
        </p:nvGraphicFramePr>
        <p:xfrm>
          <a:off x="6494463" y="2617788"/>
          <a:ext cx="301625" cy="393700"/>
        </p:xfrm>
        <a:graphic>
          <a:graphicData uri="http://schemas.openxmlformats.org/presentationml/2006/ole">
            <p:oleObj spid="_x0000_s270351" name="Формула" r:id="rId16" imgW="215713" imgH="253780" progId="Equation.3">
              <p:embed/>
            </p:oleObj>
          </a:graphicData>
        </a:graphic>
      </p:graphicFrame>
      <p:graphicFrame>
        <p:nvGraphicFramePr>
          <p:cNvPr id="17425" name="Object 17"/>
          <p:cNvGraphicFramePr>
            <a:graphicFrameLocks noChangeAspect="1"/>
          </p:cNvGraphicFramePr>
          <p:nvPr/>
        </p:nvGraphicFramePr>
        <p:xfrm>
          <a:off x="5478463" y="2362200"/>
          <a:ext cx="319087" cy="393700"/>
        </p:xfrm>
        <a:graphic>
          <a:graphicData uri="http://schemas.openxmlformats.org/presentationml/2006/ole">
            <p:oleObj spid="_x0000_s270352" name="Формула" r:id="rId17" imgW="228501" imgH="253890" progId="Equation.3">
              <p:embed/>
            </p:oleObj>
          </a:graphicData>
        </a:graphic>
      </p:graphicFrame>
      <p:sp>
        <p:nvSpPr>
          <p:cNvPr id="61" name="Овал 60"/>
          <p:cNvSpPr/>
          <p:nvPr/>
        </p:nvSpPr>
        <p:spPr>
          <a:xfrm>
            <a:off x="6400800" y="2438400"/>
            <a:ext cx="76200" cy="45719"/>
          </a:xfrm>
          <a:prstGeom prst="ellipse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7426" name="Object 18"/>
          <p:cNvGraphicFramePr>
            <a:graphicFrameLocks noChangeAspect="1"/>
          </p:cNvGraphicFramePr>
          <p:nvPr/>
        </p:nvGraphicFramePr>
        <p:xfrm>
          <a:off x="7678738" y="5643563"/>
          <a:ext cx="858837" cy="555625"/>
        </p:xfrm>
        <a:graphic>
          <a:graphicData uri="http://schemas.openxmlformats.org/presentationml/2006/ole">
            <p:oleObj spid="_x0000_s270353" name="Формула" r:id="rId18" imgW="393529" imgH="253890" progId="Equation.3">
              <p:embed/>
            </p:oleObj>
          </a:graphicData>
        </a:graphic>
      </p:graphicFrame>
      <p:graphicFrame>
        <p:nvGraphicFramePr>
          <p:cNvPr id="17427" name="Object 19"/>
          <p:cNvGraphicFramePr>
            <a:graphicFrameLocks noChangeAspect="1"/>
          </p:cNvGraphicFramePr>
          <p:nvPr/>
        </p:nvGraphicFramePr>
        <p:xfrm>
          <a:off x="6934200" y="5486400"/>
          <a:ext cx="230188" cy="354013"/>
        </p:xfrm>
        <a:graphic>
          <a:graphicData uri="http://schemas.openxmlformats.org/presentationml/2006/ole">
            <p:oleObj spid="_x0000_s270354" name="Формула" r:id="rId19" imgW="165028" imgH="228501" progId="Equation.3">
              <p:embed/>
            </p:oleObj>
          </a:graphicData>
        </a:graphic>
      </p:graphicFrame>
      <p:graphicFrame>
        <p:nvGraphicFramePr>
          <p:cNvPr id="17428" name="Object 20"/>
          <p:cNvGraphicFramePr>
            <a:graphicFrameLocks noChangeAspect="1"/>
          </p:cNvGraphicFramePr>
          <p:nvPr/>
        </p:nvGraphicFramePr>
        <p:xfrm>
          <a:off x="5292725" y="4495800"/>
          <a:ext cx="266700" cy="295275"/>
        </p:xfrm>
        <a:graphic>
          <a:graphicData uri="http://schemas.openxmlformats.org/presentationml/2006/ole">
            <p:oleObj spid="_x0000_s270355" name="Формула" r:id="rId20" imgW="190417" imgH="190417" progId="Equation.3">
              <p:embed/>
            </p:oleObj>
          </a:graphicData>
        </a:graphic>
      </p:graphicFrame>
      <p:cxnSp>
        <p:nvCxnSpPr>
          <p:cNvPr id="68" name="Прямая со стрелкой 67"/>
          <p:cNvCxnSpPr/>
          <p:nvPr/>
        </p:nvCxnSpPr>
        <p:spPr>
          <a:xfrm rot="10800000">
            <a:off x="5410200" y="4876800"/>
            <a:ext cx="838200" cy="3048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Дуга 69"/>
          <p:cNvSpPr/>
          <p:nvPr/>
        </p:nvSpPr>
        <p:spPr>
          <a:xfrm>
            <a:off x="6019800" y="4495800"/>
            <a:ext cx="1143000" cy="1295400"/>
          </a:xfrm>
          <a:prstGeom prst="arc">
            <a:avLst/>
          </a:prstGeom>
          <a:ln w="28575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7429" name="Object 21"/>
          <p:cNvGraphicFramePr>
            <a:graphicFrameLocks noChangeAspect="1"/>
          </p:cNvGraphicFramePr>
          <p:nvPr/>
        </p:nvGraphicFramePr>
        <p:xfrm>
          <a:off x="7086600" y="4495800"/>
          <a:ext cx="444500" cy="393700"/>
        </p:xfrm>
        <a:graphic>
          <a:graphicData uri="http://schemas.openxmlformats.org/presentationml/2006/ole">
            <p:oleObj spid="_x0000_s270356" name="Формула" r:id="rId21" imgW="317225" imgH="253780" progId="Equation.3">
              <p:embed/>
            </p:oleObj>
          </a:graphicData>
        </a:graphic>
      </p:graphicFrame>
      <p:graphicFrame>
        <p:nvGraphicFramePr>
          <p:cNvPr id="17430" name="Object 22"/>
          <p:cNvGraphicFramePr>
            <a:graphicFrameLocks noChangeAspect="1"/>
          </p:cNvGraphicFramePr>
          <p:nvPr/>
        </p:nvGraphicFramePr>
        <p:xfrm>
          <a:off x="7712075" y="4267200"/>
          <a:ext cx="922338" cy="374650"/>
        </p:xfrm>
        <a:graphic>
          <a:graphicData uri="http://schemas.openxmlformats.org/presentationml/2006/ole">
            <p:oleObj spid="_x0000_s270357" name="Формула" r:id="rId22" imgW="660113" imgH="241195" progId="Equation.3">
              <p:embed/>
            </p:oleObj>
          </a:graphicData>
        </a:graphic>
      </p:graphicFrame>
      <p:graphicFrame>
        <p:nvGraphicFramePr>
          <p:cNvPr id="17431" name="Object 23"/>
          <p:cNvGraphicFramePr>
            <a:graphicFrameLocks noChangeAspect="1"/>
          </p:cNvGraphicFramePr>
          <p:nvPr/>
        </p:nvGraphicFramePr>
        <p:xfrm>
          <a:off x="7467600" y="5029200"/>
          <a:ext cx="1189038" cy="393700"/>
        </p:xfrm>
        <a:graphic>
          <a:graphicData uri="http://schemas.openxmlformats.org/presentationml/2006/ole">
            <p:oleObj spid="_x0000_s270358" name="Формула" r:id="rId23" imgW="850531" imgH="253890" progId="Equation.3">
              <p:embed/>
            </p:oleObj>
          </a:graphicData>
        </a:graphic>
      </p:graphicFrame>
      <p:sp>
        <p:nvSpPr>
          <p:cNvPr id="56" name="Номер слайда 55"/>
          <p:cNvSpPr>
            <a:spLocks noGrp="1"/>
          </p:cNvSpPr>
          <p:nvPr>
            <p:ph type="sldNum" sz="quarter" idx="12"/>
          </p:nvPr>
        </p:nvSpPr>
        <p:spPr>
          <a:xfrm>
            <a:off x="8358214" y="6356350"/>
            <a:ext cx="642942" cy="365125"/>
          </a:xfrm>
        </p:spPr>
        <p:txBody>
          <a:bodyPr/>
          <a:lstStyle/>
          <a:p>
            <a:fld id="{A483448D-3A78-4528-A469-B745A65DA480}" type="slidenum">
              <a:rPr lang="en-US" sz="2400" i="1" smtClean="0">
                <a:solidFill>
                  <a:srgbClr val="00B050"/>
                </a:solidFill>
              </a:rPr>
              <a:pPr/>
              <a:t>47</a:t>
            </a:fld>
            <a:endParaRPr lang="en-US" sz="24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7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214554"/>
            <a:ext cx="822960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Практическое занятие</a:t>
            </a:r>
            <a:endParaRPr lang="ru-RU" sz="3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8" y="6356350"/>
            <a:ext cx="714380" cy="365125"/>
          </a:xfrm>
        </p:spPr>
        <p:txBody>
          <a:bodyPr/>
          <a:lstStyle/>
          <a:p>
            <a:fld id="{A483448D-3A78-4528-A469-B745A65DA480}" type="slidenum">
              <a:rPr lang="en-US" sz="2400" i="1" u="sng" smtClean="0">
                <a:solidFill>
                  <a:srgbClr val="00B050"/>
                </a:solidFill>
              </a:rPr>
              <a:pPr/>
              <a:t>48</a:t>
            </a:fld>
            <a:endParaRPr lang="en-US" sz="2400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000108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</a:rPr>
              <a:t>Порядок решения задач на применение </a:t>
            </a:r>
            <a:br>
              <a:rPr lang="ru-RU" sz="2400" i="1" dirty="0" smtClean="0">
                <a:solidFill>
                  <a:srgbClr val="FF0000"/>
                </a:solidFill>
              </a:rPr>
            </a:br>
            <a:r>
              <a:rPr lang="ru-RU" sz="2400" i="1" dirty="0" smtClean="0">
                <a:solidFill>
                  <a:srgbClr val="FF0000"/>
                </a:solidFill>
              </a:rPr>
              <a:t>Принципа Даламбера (метод кинетостатики)</a:t>
            </a: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024066"/>
            <a:ext cx="737240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r>
              <a:rPr lang="ru-RU" i="1" dirty="0" smtClean="0"/>
              <a:t>. Составить расчетную схему:</a:t>
            </a:r>
          </a:p>
          <a:p>
            <a:r>
              <a:rPr lang="ru-RU" i="1" dirty="0" smtClean="0"/>
              <a:t>а) приложить все активные силы</a:t>
            </a:r>
          </a:p>
          <a:p>
            <a:r>
              <a:rPr lang="ru-RU" i="1" dirty="0" smtClean="0"/>
              <a:t>с) приложить все реактивные силы ( реакции связей);</a:t>
            </a:r>
          </a:p>
          <a:p>
            <a:r>
              <a:rPr lang="en-US" i="1" dirty="0" smtClean="0"/>
              <a:t>d)</a:t>
            </a:r>
            <a:r>
              <a:rPr lang="ru-RU" i="1" dirty="0" smtClean="0"/>
              <a:t> приложить к движущимся телам соответствующие силы инерции </a:t>
            </a:r>
          </a:p>
          <a:p>
            <a:r>
              <a:rPr lang="ru-RU" i="1" dirty="0" smtClean="0"/>
              <a:t>(привести к главному вектору и главному моменту сил инерции).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5786" y="4500570"/>
            <a:ext cx="7225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3. Записать уравнения кинетостатики для полученной системы сил.</a:t>
            </a:r>
            <a:endParaRPr lang="ru-RU" i="1" dirty="0"/>
          </a:p>
        </p:txBody>
      </p:sp>
      <p:sp>
        <p:nvSpPr>
          <p:cNvPr id="7" name="TextBox 6"/>
          <p:cNvSpPr txBox="1"/>
          <p:nvPr/>
        </p:nvSpPr>
        <p:spPr>
          <a:xfrm>
            <a:off x="857224" y="5072074"/>
            <a:ext cx="6234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r>
              <a:rPr lang="ru-RU" i="1" dirty="0" smtClean="0"/>
              <a:t>. Решить систему уравнений относительно неизвестных.</a:t>
            </a:r>
            <a:endParaRPr lang="ru-RU" i="1" dirty="0"/>
          </a:p>
        </p:txBody>
      </p:sp>
      <p:sp>
        <p:nvSpPr>
          <p:cNvPr id="9" name="TextBox 8"/>
          <p:cNvSpPr txBox="1"/>
          <p:nvPr/>
        </p:nvSpPr>
        <p:spPr>
          <a:xfrm>
            <a:off x="838200" y="3776666"/>
            <a:ext cx="5202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2. Выбрать оси декартовой системы координат;</a:t>
            </a: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i="1" u="sng" smtClean="0">
                <a:solidFill>
                  <a:srgbClr val="00B050"/>
                </a:solidFill>
              </a:rPr>
              <a:pPr/>
              <a:t>49</a:t>
            </a:fld>
            <a:endParaRPr lang="en-US" sz="2400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714356"/>
            <a:ext cx="4343400" cy="5029200"/>
          </a:xfrm>
        </p:spPr>
        <p:txBody>
          <a:bodyPr>
            <a:normAutofit fontScale="90000"/>
          </a:bodyPr>
          <a:lstStyle/>
          <a:p>
            <a:pPr hangingPunct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Постановка задачи:  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Механическая система состоит из однородной балки (4), удерживаемой внешними связями, и двигателя, ротор которого (3) вращается под действием силы 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а также грузов 1 и 2. 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                                   - массы тел;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            - радиусы ступеней тела 3.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Определить:</a:t>
            </a:r>
            <a:b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Угловое ускорение   тела 3. 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Реакции внешних связей системы.  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3.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Натяжение нитей.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64802772"/>
              </p:ext>
            </p:extLst>
          </p:nvPr>
        </p:nvGraphicFramePr>
        <p:xfrm>
          <a:off x="5636096" y="3149434"/>
          <a:ext cx="1600200" cy="423582"/>
        </p:xfrm>
        <a:graphic>
          <a:graphicData uri="http://schemas.openxmlformats.org/presentationml/2006/ole">
            <p:oleObj spid="_x0000_s271362" name="Формула" r:id="rId3" imgW="863225" imgH="228501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46277411"/>
              </p:ext>
            </p:extLst>
          </p:nvPr>
        </p:nvGraphicFramePr>
        <p:xfrm>
          <a:off x="5110336" y="3578308"/>
          <a:ext cx="685800" cy="498764"/>
        </p:xfrm>
        <a:graphic>
          <a:graphicData uri="http://schemas.openxmlformats.org/presentationml/2006/ole">
            <p:oleObj spid="_x0000_s271363" name="Формула" r:id="rId4" imgW="279279" imgH="203112" progId="Equation.3">
              <p:embed/>
            </p:oleObj>
          </a:graphicData>
        </a:graphic>
      </p:graphicFrame>
      <p:cxnSp>
        <p:nvCxnSpPr>
          <p:cNvPr id="6" name="Прямая соединительная линия 5"/>
          <p:cNvCxnSpPr/>
          <p:nvPr/>
        </p:nvCxnSpPr>
        <p:spPr>
          <a:xfrm>
            <a:off x="1162008" y="2995594"/>
            <a:ext cx="32766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Равнобедренный треугольник 6"/>
          <p:cNvSpPr/>
          <p:nvPr/>
        </p:nvSpPr>
        <p:spPr>
          <a:xfrm>
            <a:off x="4286208" y="2995594"/>
            <a:ext cx="381000" cy="304800"/>
          </a:xfrm>
          <a:prstGeom prst="triangl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438608" y="2919394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16200000" flipH="1">
            <a:off x="724666" y="3367896"/>
            <a:ext cx="771540" cy="269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1052466" y="369569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1" name="Овал 10"/>
          <p:cNvSpPr/>
          <p:nvPr/>
        </p:nvSpPr>
        <p:spPr>
          <a:xfrm>
            <a:off x="1009608" y="2919394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909590" y="3838572"/>
            <a:ext cx="381000" cy="304800"/>
          </a:xfrm>
          <a:prstGeom prst="triangl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3" name="Овал 12"/>
          <p:cNvSpPr/>
          <p:nvPr/>
        </p:nvSpPr>
        <p:spPr>
          <a:xfrm>
            <a:off x="1695408" y="1623994"/>
            <a:ext cx="1371600" cy="12954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000208" y="1928794"/>
            <a:ext cx="762000" cy="762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15" name="Прямая соединительная линия 14"/>
          <p:cNvCxnSpPr>
            <a:stCxn id="13" idx="2"/>
            <a:endCxn id="13" idx="6"/>
          </p:cNvCxnSpPr>
          <p:nvPr/>
        </p:nvCxnSpPr>
        <p:spPr>
          <a:xfrm rot="10800000" flipH="1">
            <a:off x="1695408" y="2271694"/>
            <a:ext cx="13716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13" idx="4"/>
          </p:cNvCxnSpPr>
          <p:nvPr/>
        </p:nvCxnSpPr>
        <p:spPr>
          <a:xfrm rot="5400000" flipH="1" flipV="1">
            <a:off x="1734302" y="2270900"/>
            <a:ext cx="12954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1224708" y="2990840"/>
            <a:ext cx="1532746" cy="198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2329612" y="2956712"/>
            <a:ext cx="1462102" cy="158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766846" y="3695696"/>
            <a:ext cx="4572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20" name="Прямоугольник 19"/>
          <p:cNvSpPr/>
          <p:nvPr/>
        </p:nvSpPr>
        <p:spPr>
          <a:xfrm>
            <a:off x="2766978" y="3624258"/>
            <a:ext cx="4572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21" name="Овал 20"/>
          <p:cNvSpPr/>
          <p:nvPr/>
        </p:nvSpPr>
        <p:spPr>
          <a:xfrm>
            <a:off x="2305008" y="2233594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2305008" y="2385994"/>
            <a:ext cx="1524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409656" y="369569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1</a:t>
            </a:r>
            <a:endParaRPr lang="ru-RU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2409788" y="36242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2</a:t>
            </a:r>
            <a:endParaRPr lang="ru-RU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3600408" y="26145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4</a:t>
            </a:r>
            <a:endParaRPr lang="ru-RU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2990808" y="17763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3</a:t>
            </a:r>
            <a:endParaRPr lang="ru-RU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704808" y="284319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4290970" y="260982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1085808" y="3528994"/>
            <a:ext cx="9144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3067008" y="3528994"/>
            <a:ext cx="13716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4029846" y="3432960"/>
            <a:ext cx="76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390608" y="322419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33" name="TextBox 32"/>
          <p:cNvSpPr txBox="1"/>
          <p:nvPr/>
        </p:nvSpPr>
        <p:spPr>
          <a:xfrm>
            <a:off x="3448008" y="3224194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2b</a:t>
            </a:r>
            <a:endParaRPr lang="ru-RU" i="1" dirty="0"/>
          </a:p>
        </p:txBody>
      </p:sp>
      <p:sp>
        <p:nvSpPr>
          <p:cNvPr id="34" name="TextBox 33"/>
          <p:cNvSpPr txBox="1"/>
          <p:nvPr/>
        </p:nvSpPr>
        <p:spPr>
          <a:xfrm>
            <a:off x="623838" y="3481382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r>
              <a:rPr lang="ru-RU" i="1" baseline="30000" dirty="0" smtClean="0"/>
              <a:t>1</a:t>
            </a:r>
            <a:endParaRPr lang="ru-RU" i="1" baseline="30000" dirty="0"/>
          </a:p>
        </p:txBody>
      </p:sp>
      <p:sp>
        <p:nvSpPr>
          <p:cNvPr id="35" name="TextBox 34"/>
          <p:cNvSpPr txBox="1"/>
          <p:nvPr/>
        </p:nvSpPr>
        <p:spPr>
          <a:xfrm>
            <a:off x="2433582" y="1966882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endParaRPr lang="ru-RU" i="1" dirty="0"/>
          </a:p>
        </p:txBody>
      </p:sp>
      <p:cxnSp>
        <p:nvCxnSpPr>
          <p:cNvPr id="36" name="Прямая со стрелкой 35"/>
          <p:cNvCxnSpPr/>
          <p:nvPr/>
        </p:nvCxnSpPr>
        <p:spPr>
          <a:xfrm rot="5400000">
            <a:off x="1731921" y="4087811"/>
            <a:ext cx="500066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10800000" flipV="1">
            <a:off x="4267176" y="3267068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10800000" flipV="1">
            <a:off x="4410052" y="3267068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rot="10800000" flipV="1">
            <a:off x="4481490" y="3267068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0800000" flipV="1">
            <a:off x="4624366" y="3267068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rot="10800000" flipV="1">
            <a:off x="838152" y="4124324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10800000" flipV="1">
            <a:off x="981028" y="4124324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rot="10800000" flipV="1">
            <a:off x="1123904" y="4124324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10800000" flipV="1">
            <a:off x="1266780" y="4124324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Равнобедренный треугольник 44"/>
          <p:cNvSpPr/>
          <p:nvPr/>
        </p:nvSpPr>
        <p:spPr>
          <a:xfrm>
            <a:off x="2290706" y="2324072"/>
            <a:ext cx="142876" cy="64294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6" name="Object 22"/>
          <p:cNvGraphicFramePr>
            <a:graphicFrameLocks noChangeAspect="1"/>
          </p:cNvGraphicFramePr>
          <p:nvPr/>
        </p:nvGraphicFramePr>
        <p:xfrm>
          <a:off x="1571604" y="4071942"/>
          <a:ext cx="295275" cy="341313"/>
        </p:xfrm>
        <a:graphic>
          <a:graphicData uri="http://schemas.openxmlformats.org/presentationml/2006/ole">
            <p:oleObj spid="_x0000_s271364" name="Формула" r:id="rId5" imgW="164957" imgH="190335" progId="Equation.3">
              <p:embed/>
            </p:oleObj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276204" y="1124744"/>
            <a:ext cx="1390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Пример1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47" name="Номер слайда 46"/>
          <p:cNvSpPr>
            <a:spLocks noGrp="1"/>
          </p:cNvSpPr>
          <p:nvPr>
            <p:ph type="sldNum" sz="quarter" idx="12"/>
          </p:nvPr>
        </p:nvSpPr>
        <p:spPr>
          <a:xfrm>
            <a:off x="8072462" y="6356350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b="1" i="1" u="sng" smtClean="0">
                <a:solidFill>
                  <a:srgbClr val="00B050"/>
                </a:solidFill>
              </a:rPr>
              <a:pPr/>
              <a:t>50</a:t>
            </a:fld>
            <a:endParaRPr lang="en-US" sz="2400" b="1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5286380" y="1285860"/>
            <a:ext cx="896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Дано:</a:t>
            </a:r>
            <a:endParaRPr lang="ru-RU" i="1" dirty="0"/>
          </a:p>
        </p:txBody>
      </p:sp>
      <p:sp>
        <p:nvSpPr>
          <p:cNvPr id="65" name="TextBox 64"/>
          <p:cNvSpPr txBox="1"/>
          <p:nvPr/>
        </p:nvSpPr>
        <p:spPr>
          <a:xfrm>
            <a:off x="7286644" y="1428736"/>
            <a:ext cx="16473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/>
              <a:t>Определить:</a:t>
            </a:r>
            <a:endParaRPr lang="ru-RU" sz="2000" baseline="-25000" dirty="0"/>
          </a:p>
        </p:txBody>
      </p:sp>
      <p:graphicFrame>
        <p:nvGraphicFramePr>
          <p:cNvPr id="40" name="Объект 39"/>
          <p:cNvGraphicFramePr>
            <a:graphicFrameLocks noChangeAspect="1"/>
          </p:cNvGraphicFramePr>
          <p:nvPr/>
        </p:nvGraphicFramePr>
        <p:xfrm>
          <a:off x="1833546" y="959446"/>
          <a:ext cx="357190" cy="412142"/>
        </p:xfrm>
        <a:graphic>
          <a:graphicData uri="http://schemas.openxmlformats.org/presentationml/2006/ole">
            <p:oleObj spid="_x0000_s272386" name="Формула" r:id="rId3" imgW="164957" imgH="190335" progId="Equation.3">
              <p:embed/>
            </p:oleObj>
          </a:graphicData>
        </a:graphic>
      </p:graphicFrame>
      <p:graphicFrame>
        <p:nvGraphicFramePr>
          <p:cNvPr id="67" name="Объект 66"/>
          <p:cNvGraphicFramePr>
            <a:graphicFrameLocks noChangeAspect="1"/>
          </p:cNvGraphicFramePr>
          <p:nvPr/>
        </p:nvGraphicFramePr>
        <p:xfrm>
          <a:off x="7715272" y="1785926"/>
          <a:ext cx="747713" cy="1497012"/>
        </p:xfrm>
        <a:graphic>
          <a:graphicData uri="http://schemas.openxmlformats.org/presentationml/2006/ole">
            <p:oleObj spid="_x0000_s272387" name="Формула" r:id="rId4" imgW="457200" imgH="914400" progId="Equation.3">
              <p:embed/>
            </p:oleObj>
          </a:graphicData>
        </a:graphic>
      </p:graphicFrame>
      <p:graphicFrame>
        <p:nvGraphicFramePr>
          <p:cNvPr id="68" name="Объект 67"/>
          <p:cNvGraphicFramePr>
            <a:graphicFrameLocks noChangeAspect="1"/>
          </p:cNvGraphicFramePr>
          <p:nvPr/>
        </p:nvGraphicFramePr>
        <p:xfrm>
          <a:off x="5214942" y="1714488"/>
          <a:ext cx="1649412" cy="1541463"/>
        </p:xfrm>
        <a:graphic>
          <a:graphicData uri="http://schemas.openxmlformats.org/presentationml/2006/ole">
            <p:oleObj spid="_x0000_s272388" name="Формула" r:id="rId5" imgW="1219200" imgH="1130300" progId="Equation.3">
              <p:embed/>
            </p:oleObj>
          </a:graphicData>
        </a:graphic>
      </p:graphicFrame>
      <p:cxnSp>
        <p:nvCxnSpPr>
          <p:cNvPr id="69" name="Прямая соединительная линия 68"/>
          <p:cNvCxnSpPr/>
          <p:nvPr/>
        </p:nvCxnSpPr>
        <p:spPr>
          <a:xfrm>
            <a:off x="752492" y="2374282"/>
            <a:ext cx="32766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Овал 77"/>
          <p:cNvSpPr/>
          <p:nvPr/>
        </p:nvSpPr>
        <p:spPr>
          <a:xfrm>
            <a:off x="1285892" y="1002682"/>
            <a:ext cx="1371600" cy="12954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/>
          <p:cNvSpPr/>
          <p:nvPr/>
        </p:nvSpPr>
        <p:spPr>
          <a:xfrm>
            <a:off x="1590692" y="1307482"/>
            <a:ext cx="762000" cy="762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80" name="Прямая соединительная линия 79"/>
          <p:cNvCxnSpPr>
            <a:stCxn id="78" idx="2"/>
            <a:endCxn id="78" idx="6"/>
          </p:cNvCxnSpPr>
          <p:nvPr/>
        </p:nvCxnSpPr>
        <p:spPr>
          <a:xfrm rot="10800000" flipH="1">
            <a:off x="1285892" y="1650382"/>
            <a:ext cx="13716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>
            <a:stCxn id="78" idx="4"/>
          </p:cNvCxnSpPr>
          <p:nvPr/>
        </p:nvCxnSpPr>
        <p:spPr>
          <a:xfrm rot="5400000" flipH="1" flipV="1">
            <a:off x="1324786" y="1649588"/>
            <a:ext cx="12954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rot="16200000" flipH="1">
            <a:off x="873611" y="2330951"/>
            <a:ext cx="1439702" cy="39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rot="5400000">
            <a:off x="1820086" y="2449688"/>
            <a:ext cx="16764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Прямоугольник 83"/>
          <p:cNvSpPr/>
          <p:nvPr/>
        </p:nvSpPr>
        <p:spPr>
          <a:xfrm>
            <a:off x="1381124" y="3052778"/>
            <a:ext cx="4572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85" name="Прямоугольник 84"/>
          <p:cNvSpPr/>
          <p:nvPr/>
        </p:nvSpPr>
        <p:spPr>
          <a:xfrm>
            <a:off x="2428892" y="3288682"/>
            <a:ext cx="4572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86" name="Овал 85"/>
          <p:cNvSpPr/>
          <p:nvPr/>
        </p:nvSpPr>
        <p:spPr>
          <a:xfrm>
            <a:off x="1895492" y="1612282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>
            <a:off x="1895492" y="1764682"/>
            <a:ext cx="1524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1023934" y="305277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1</a:t>
            </a:r>
            <a:endParaRPr lang="ru-RU" i="1" dirty="0"/>
          </a:p>
        </p:txBody>
      </p:sp>
      <p:sp>
        <p:nvSpPr>
          <p:cNvPr id="89" name="TextBox 88"/>
          <p:cNvSpPr txBox="1"/>
          <p:nvPr/>
        </p:nvSpPr>
        <p:spPr>
          <a:xfrm>
            <a:off x="2952760" y="32670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2</a:t>
            </a:r>
            <a:endParaRPr lang="ru-RU" i="1" dirty="0"/>
          </a:p>
        </p:txBody>
      </p:sp>
      <p:sp>
        <p:nvSpPr>
          <p:cNvPr id="90" name="TextBox 89"/>
          <p:cNvSpPr txBox="1"/>
          <p:nvPr/>
        </p:nvSpPr>
        <p:spPr>
          <a:xfrm>
            <a:off x="3190892" y="199328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4</a:t>
            </a:r>
            <a:endParaRPr lang="ru-RU" i="1" dirty="0"/>
          </a:p>
        </p:txBody>
      </p:sp>
      <p:sp>
        <p:nvSpPr>
          <p:cNvPr id="91" name="TextBox 90"/>
          <p:cNvSpPr txBox="1"/>
          <p:nvPr/>
        </p:nvSpPr>
        <p:spPr>
          <a:xfrm>
            <a:off x="1475656" y="6834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3</a:t>
            </a:r>
            <a:endParaRPr lang="ru-RU" i="1" dirty="0"/>
          </a:p>
        </p:txBody>
      </p:sp>
      <p:sp>
        <p:nvSpPr>
          <p:cNvPr id="92" name="TextBox 91"/>
          <p:cNvSpPr txBox="1"/>
          <p:nvPr/>
        </p:nvSpPr>
        <p:spPr>
          <a:xfrm>
            <a:off x="295292" y="222188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cxnSp>
        <p:nvCxnSpPr>
          <p:cNvPr id="94" name="Прямая соединительная линия 93"/>
          <p:cNvCxnSpPr/>
          <p:nvPr/>
        </p:nvCxnSpPr>
        <p:spPr>
          <a:xfrm>
            <a:off x="676292" y="2907682"/>
            <a:ext cx="9144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2657492" y="2907682"/>
            <a:ext cx="13716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 rot="5400000">
            <a:off x="3648092" y="2755282"/>
            <a:ext cx="76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981092" y="260288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98" name="TextBox 97"/>
          <p:cNvSpPr txBox="1"/>
          <p:nvPr/>
        </p:nvSpPr>
        <p:spPr>
          <a:xfrm>
            <a:off x="3038492" y="2602882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2b</a:t>
            </a:r>
            <a:endParaRPr lang="ru-RU" i="1" dirty="0"/>
          </a:p>
        </p:txBody>
      </p:sp>
      <p:sp>
        <p:nvSpPr>
          <p:cNvPr id="100" name="TextBox 99"/>
          <p:cNvSpPr txBox="1"/>
          <p:nvPr/>
        </p:nvSpPr>
        <p:spPr>
          <a:xfrm>
            <a:off x="2024066" y="1345570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endParaRPr lang="ru-RU" i="1" dirty="0"/>
          </a:p>
        </p:txBody>
      </p:sp>
      <p:cxnSp>
        <p:nvCxnSpPr>
          <p:cNvPr id="101" name="Прямая со стрелкой 100"/>
          <p:cNvCxnSpPr/>
          <p:nvPr/>
        </p:nvCxnSpPr>
        <p:spPr>
          <a:xfrm rot="5400000">
            <a:off x="1203323" y="3587769"/>
            <a:ext cx="785818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2" name="Объект 101"/>
          <p:cNvGraphicFramePr>
            <a:graphicFrameLocks noChangeAspect="1"/>
          </p:cNvGraphicFramePr>
          <p:nvPr/>
        </p:nvGraphicFramePr>
        <p:xfrm>
          <a:off x="1166810" y="3624282"/>
          <a:ext cx="295277" cy="340704"/>
        </p:xfrm>
        <a:graphic>
          <a:graphicData uri="http://schemas.openxmlformats.org/presentationml/2006/ole">
            <p:oleObj spid="_x0000_s272389" name="Формула" r:id="rId6" imgW="164957" imgH="190335" progId="Equation.3">
              <p:embed/>
            </p:oleObj>
          </a:graphicData>
        </a:graphic>
      </p:graphicFrame>
      <p:sp>
        <p:nvSpPr>
          <p:cNvPr id="111" name="Равнобедренный треугольник 110"/>
          <p:cNvSpPr/>
          <p:nvPr/>
        </p:nvSpPr>
        <p:spPr>
          <a:xfrm>
            <a:off x="1881190" y="1702760"/>
            <a:ext cx="142876" cy="64294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7" name="Прямая со стрелкой 116"/>
          <p:cNvCxnSpPr/>
          <p:nvPr/>
        </p:nvCxnSpPr>
        <p:spPr>
          <a:xfrm flipV="1">
            <a:off x="4040312" y="2338398"/>
            <a:ext cx="626960" cy="1214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Объект 121"/>
          <p:cNvGraphicFramePr>
            <a:graphicFrameLocks noChangeAspect="1"/>
          </p:cNvGraphicFramePr>
          <p:nvPr/>
        </p:nvGraphicFramePr>
        <p:xfrm>
          <a:off x="3738578" y="2052646"/>
          <a:ext cx="274028" cy="296864"/>
        </p:xfrm>
        <a:graphic>
          <a:graphicData uri="http://schemas.openxmlformats.org/presentationml/2006/ole">
            <p:oleObj spid="_x0000_s272390" name="Формула" r:id="rId7" imgW="152268" imgH="164957" progId="Equation.3">
              <p:embed/>
            </p:oleObj>
          </a:graphicData>
        </a:graphic>
      </p:graphicFrame>
      <p:cxnSp>
        <p:nvCxnSpPr>
          <p:cNvPr id="123" name="Прямая со стрелкой 122"/>
          <p:cNvCxnSpPr/>
          <p:nvPr/>
        </p:nvCxnSpPr>
        <p:spPr>
          <a:xfrm rot="16200000" flipV="1">
            <a:off x="3716664" y="1998320"/>
            <a:ext cx="736046" cy="2550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5" name="Объект 124"/>
          <p:cNvGraphicFramePr>
            <a:graphicFrameLocks noChangeAspect="1"/>
          </p:cNvGraphicFramePr>
          <p:nvPr/>
        </p:nvGraphicFramePr>
        <p:xfrm>
          <a:off x="4381520" y="1944694"/>
          <a:ext cx="285752" cy="323852"/>
        </p:xfrm>
        <a:graphic>
          <a:graphicData uri="http://schemas.openxmlformats.org/presentationml/2006/ole">
            <p:oleObj spid="_x0000_s272391" name="Формула" r:id="rId8" imgW="190335" imgH="215713" progId="Equation.3">
              <p:embed/>
            </p:oleObj>
          </a:graphicData>
        </a:graphic>
      </p:graphicFrame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3595702" y="1481142"/>
          <a:ext cx="285750" cy="323850"/>
        </p:xfrm>
        <a:graphic>
          <a:graphicData uri="http://schemas.openxmlformats.org/presentationml/2006/ole">
            <p:oleObj spid="_x0000_s272392" name="Формула" r:id="rId9" imgW="190335" imgH="215713" progId="Equation.3">
              <p:embed/>
            </p:oleObj>
          </a:graphicData>
        </a:graphic>
      </p:graphicFrame>
      <p:cxnSp>
        <p:nvCxnSpPr>
          <p:cNvPr id="126" name="Прямая со стрелкой 125"/>
          <p:cNvCxnSpPr/>
          <p:nvPr/>
        </p:nvCxnSpPr>
        <p:spPr>
          <a:xfrm rot="5400000">
            <a:off x="345273" y="2731307"/>
            <a:ext cx="785818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488" name="Object 8"/>
          <p:cNvGraphicFramePr>
            <a:graphicFrameLocks noChangeAspect="1"/>
          </p:cNvGraphicFramePr>
          <p:nvPr/>
        </p:nvGraphicFramePr>
        <p:xfrm>
          <a:off x="300058" y="2828926"/>
          <a:ext cx="304800" cy="342900"/>
        </p:xfrm>
        <a:graphic>
          <a:graphicData uri="http://schemas.openxmlformats.org/presentationml/2006/ole">
            <p:oleObj spid="_x0000_s272393" name="Формула" r:id="rId10" imgW="203112" imgH="228501" progId="Equation.3">
              <p:embed/>
            </p:oleObj>
          </a:graphicData>
        </a:graphic>
      </p:graphicFrame>
      <p:graphicFrame>
        <p:nvGraphicFramePr>
          <p:cNvPr id="20489" name="Object 9"/>
          <p:cNvGraphicFramePr>
            <a:graphicFrameLocks noChangeAspect="1"/>
          </p:cNvGraphicFramePr>
          <p:nvPr/>
        </p:nvGraphicFramePr>
        <p:xfrm>
          <a:off x="2428860" y="4500570"/>
          <a:ext cx="2055813" cy="708025"/>
        </p:xfrm>
        <a:graphic>
          <a:graphicData uri="http://schemas.openxmlformats.org/presentationml/2006/ole">
            <p:oleObj spid="_x0000_s272394" name="Формула" r:id="rId11" imgW="1257300" imgH="431800" progId="Equation.3">
              <p:embed/>
            </p:oleObj>
          </a:graphicData>
        </a:graphic>
      </p:graphicFrame>
      <p:graphicFrame>
        <p:nvGraphicFramePr>
          <p:cNvPr id="20490" name="Object 10"/>
          <p:cNvGraphicFramePr>
            <a:graphicFrameLocks noChangeAspect="1"/>
          </p:cNvGraphicFramePr>
          <p:nvPr/>
        </p:nvGraphicFramePr>
        <p:xfrm>
          <a:off x="214282" y="4357694"/>
          <a:ext cx="1827213" cy="708025"/>
        </p:xfrm>
        <a:graphic>
          <a:graphicData uri="http://schemas.openxmlformats.org/presentationml/2006/ole">
            <p:oleObj spid="_x0000_s272395" name="Формула" r:id="rId12" imgW="1117600" imgH="431800" progId="Equation.3">
              <p:embed/>
            </p:oleObj>
          </a:graphicData>
        </a:graphic>
      </p:graphicFrame>
      <p:cxnSp>
        <p:nvCxnSpPr>
          <p:cNvPr id="129" name="Прямая со стрелкой 128"/>
          <p:cNvCxnSpPr/>
          <p:nvPr/>
        </p:nvCxnSpPr>
        <p:spPr>
          <a:xfrm rot="5400000">
            <a:off x="1096178" y="3837790"/>
            <a:ext cx="1000108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 стрелкой 130"/>
          <p:cNvCxnSpPr/>
          <p:nvPr/>
        </p:nvCxnSpPr>
        <p:spPr>
          <a:xfrm rot="5400000">
            <a:off x="2167748" y="3837790"/>
            <a:ext cx="1000108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 стрелкой 131"/>
          <p:cNvCxnSpPr/>
          <p:nvPr/>
        </p:nvCxnSpPr>
        <p:spPr>
          <a:xfrm rot="5400000">
            <a:off x="1453368" y="2194716"/>
            <a:ext cx="1000108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 стрелкой 132"/>
          <p:cNvCxnSpPr/>
          <p:nvPr/>
        </p:nvCxnSpPr>
        <p:spPr>
          <a:xfrm rot="5400000">
            <a:off x="1810558" y="2909096"/>
            <a:ext cx="1000108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491" name="Object 11"/>
          <p:cNvGraphicFramePr>
            <a:graphicFrameLocks noChangeAspect="1"/>
          </p:cNvGraphicFramePr>
          <p:nvPr/>
        </p:nvGraphicFramePr>
        <p:xfrm>
          <a:off x="1666876" y="4027465"/>
          <a:ext cx="241359" cy="311173"/>
        </p:xfrm>
        <a:graphic>
          <a:graphicData uri="http://schemas.openxmlformats.org/presentationml/2006/ole">
            <p:oleObj spid="_x0000_s272396" name="Формула" r:id="rId13" imgW="177646" imgH="228402" progId="Equation.3">
              <p:embed/>
            </p:oleObj>
          </a:graphicData>
        </a:graphic>
      </p:graphicFrame>
      <p:graphicFrame>
        <p:nvGraphicFramePr>
          <p:cNvPr id="20492" name="Object 12"/>
          <p:cNvGraphicFramePr>
            <a:graphicFrameLocks noChangeAspect="1"/>
          </p:cNvGraphicFramePr>
          <p:nvPr/>
        </p:nvGraphicFramePr>
        <p:xfrm>
          <a:off x="2738446" y="4027488"/>
          <a:ext cx="276225" cy="311150"/>
        </p:xfrm>
        <a:graphic>
          <a:graphicData uri="http://schemas.openxmlformats.org/presentationml/2006/ole">
            <p:oleObj spid="_x0000_s272397" name="Формула" r:id="rId14" imgW="203112" imgH="228501" progId="Equation.3">
              <p:embed/>
            </p:oleObj>
          </a:graphicData>
        </a:graphic>
      </p:graphicFrame>
      <p:graphicFrame>
        <p:nvGraphicFramePr>
          <p:cNvPr id="20493" name="Object 13"/>
          <p:cNvGraphicFramePr>
            <a:graphicFrameLocks noChangeAspect="1"/>
          </p:cNvGraphicFramePr>
          <p:nvPr/>
        </p:nvGraphicFramePr>
        <p:xfrm>
          <a:off x="1801833" y="2616201"/>
          <a:ext cx="258762" cy="328612"/>
        </p:xfrm>
        <a:graphic>
          <a:graphicData uri="http://schemas.openxmlformats.org/presentationml/2006/ole">
            <p:oleObj spid="_x0000_s272398" name="Формула" r:id="rId15" imgW="190417" imgH="241195" progId="Equation.3">
              <p:embed/>
            </p:oleObj>
          </a:graphicData>
        </a:graphic>
      </p:graphicFrame>
      <p:graphicFrame>
        <p:nvGraphicFramePr>
          <p:cNvPr id="20494" name="Object 14"/>
          <p:cNvGraphicFramePr>
            <a:graphicFrameLocks noChangeAspect="1"/>
          </p:cNvGraphicFramePr>
          <p:nvPr/>
        </p:nvGraphicFramePr>
        <p:xfrm>
          <a:off x="2006620" y="3124201"/>
          <a:ext cx="276225" cy="311150"/>
        </p:xfrm>
        <a:graphic>
          <a:graphicData uri="http://schemas.openxmlformats.org/presentationml/2006/ole">
            <p:oleObj spid="_x0000_s272399" name="Формула" r:id="rId16" imgW="203112" imgH="228501" progId="Equation.3">
              <p:embed/>
            </p:oleObj>
          </a:graphicData>
        </a:graphic>
      </p:graphicFrame>
      <p:graphicFrame>
        <p:nvGraphicFramePr>
          <p:cNvPr id="20495" name="Object 15"/>
          <p:cNvGraphicFramePr>
            <a:graphicFrameLocks noChangeAspect="1"/>
          </p:cNvGraphicFramePr>
          <p:nvPr/>
        </p:nvGraphicFramePr>
        <p:xfrm>
          <a:off x="214282" y="5072074"/>
          <a:ext cx="1785950" cy="306163"/>
        </p:xfrm>
        <a:graphic>
          <a:graphicData uri="http://schemas.openxmlformats.org/presentationml/2006/ole">
            <p:oleObj spid="_x0000_s272400" name="Формула" r:id="rId17" imgW="1333500" imgH="228600" progId="Equation.3">
              <p:embed/>
            </p:oleObj>
          </a:graphicData>
        </a:graphic>
      </p:graphicFrame>
      <p:graphicFrame>
        <p:nvGraphicFramePr>
          <p:cNvPr id="20496" name="Object 16"/>
          <p:cNvGraphicFramePr>
            <a:graphicFrameLocks noChangeAspect="1"/>
          </p:cNvGraphicFramePr>
          <p:nvPr/>
        </p:nvGraphicFramePr>
        <p:xfrm>
          <a:off x="2309818" y="2409836"/>
          <a:ext cx="247637" cy="268273"/>
        </p:xfrm>
        <a:graphic>
          <a:graphicData uri="http://schemas.openxmlformats.org/presentationml/2006/ole">
            <p:oleObj spid="_x0000_s272401" name="Формула" r:id="rId18" imgW="190335" imgH="215713" progId="Equation.3">
              <p:embed/>
            </p:oleObj>
          </a:graphicData>
        </a:graphic>
      </p:graphicFrame>
      <p:graphicFrame>
        <p:nvGraphicFramePr>
          <p:cNvPr id="20497" name="Object 17"/>
          <p:cNvGraphicFramePr>
            <a:graphicFrameLocks noChangeAspect="1"/>
          </p:cNvGraphicFramePr>
          <p:nvPr/>
        </p:nvGraphicFramePr>
        <p:xfrm>
          <a:off x="5214942" y="3357562"/>
          <a:ext cx="2776537" cy="730250"/>
        </p:xfrm>
        <a:graphic>
          <a:graphicData uri="http://schemas.openxmlformats.org/presentationml/2006/ole">
            <p:oleObj spid="_x0000_s272402" name="Формула" r:id="rId19" imgW="1739900" imgH="457200" progId="Equation.3">
              <p:embed/>
            </p:oleObj>
          </a:graphicData>
        </a:graphic>
      </p:graphicFrame>
      <p:graphicFrame>
        <p:nvGraphicFramePr>
          <p:cNvPr id="2049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25410186"/>
              </p:ext>
            </p:extLst>
          </p:nvPr>
        </p:nvGraphicFramePr>
        <p:xfrm>
          <a:off x="4805363" y="4500563"/>
          <a:ext cx="3924300" cy="749300"/>
        </p:xfrm>
        <a:graphic>
          <a:graphicData uri="http://schemas.openxmlformats.org/presentationml/2006/ole">
            <p:oleObj spid="_x0000_s272403" name="Формула" r:id="rId20" imgW="2400120" imgH="457200" progId="Equation.3">
              <p:embed/>
            </p:oleObj>
          </a:graphicData>
        </a:graphic>
      </p:graphicFrame>
      <p:cxnSp>
        <p:nvCxnSpPr>
          <p:cNvPr id="134" name="Прямая со стрелкой 133"/>
          <p:cNvCxnSpPr/>
          <p:nvPr/>
        </p:nvCxnSpPr>
        <p:spPr>
          <a:xfrm rot="16200000" flipV="1">
            <a:off x="1215232" y="2790042"/>
            <a:ext cx="7620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499" name="Object 19"/>
          <p:cNvGraphicFramePr>
            <a:graphicFrameLocks noChangeAspect="1"/>
          </p:cNvGraphicFramePr>
          <p:nvPr/>
        </p:nvGraphicFramePr>
        <p:xfrm>
          <a:off x="1158895" y="2409826"/>
          <a:ext cx="258763" cy="311150"/>
        </p:xfrm>
        <a:graphic>
          <a:graphicData uri="http://schemas.openxmlformats.org/presentationml/2006/ole">
            <p:oleObj spid="_x0000_s272404" name="Формула" r:id="rId21" imgW="190500" imgH="228600" progId="Equation.3">
              <p:embed/>
            </p:oleObj>
          </a:graphicData>
        </a:graphic>
      </p:graphicFrame>
      <p:cxnSp>
        <p:nvCxnSpPr>
          <p:cNvPr id="135" name="Прямая со стрелкой 134"/>
          <p:cNvCxnSpPr/>
          <p:nvPr/>
        </p:nvCxnSpPr>
        <p:spPr>
          <a:xfrm rot="5400000">
            <a:off x="2405860" y="3647298"/>
            <a:ext cx="523884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500" name="Object 20"/>
          <p:cNvGraphicFramePr>
            <a:graphicFrameLocks noChangeAspect="1"/>
          </p:cNvGraphicFramePr>
          <p:nvPr/>
        </p:nvGraphicFramePr>
        <p:xfrm>
          <a:off x="2801958" y="3624263"/>
          <a:ext cx="276225" cy="311150"/>
        </p:xfrm>
        <a:graphic>
          <a:graphicData uri="http://schemas.openxmlformats.org/presentationml/2006/ole">
            <p:oleObj spid="_x0000_s272405" name="Формула" r:id="rId22" imgW="203112" imgH="228501" progId="Equation.3">
              <p:embed/>
            </p:oleObj>
          </a:graphicData>
        </a:graphic>
      </p:graphicFrame>
      <p:sp>
        <p:nvSpPr>
          <p:cNvPr id="137" name="Дуга 136"/>
          <p:cNvSpPr/>
          <p:nvPr/>
        </p:nvSpPr>
        <p:spPr>
          <a:xfrm>
            <a:off x="1524000" y="838200"/>
            <a:ext cx="1285884" cy="1071570"/>
          </a:xfrm>
          <a:prstGeom prst="arc">
            <a:avLst/>
          </a:prstGeom>
          <a:ln w="38100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0501" name="Object 21"/>
          <p:cNvGraphicFramePr>
            <a:graphicFrameLocks noChangeAspect="1"/>
          </p:cNvGraphicFramePr>
          <p:nvPr/>
        </p:nvGraphicFramePr>
        <p:xfrm>
          <a:off x="2676564" y="750272"/>
          <a:ext cx="431800" cy="346075"/>
        </p:xfrm>
        <a:graphic>
          <a:graphicData uri="http://schemas.openxmlformats.org/presentationml/2006/ole">
            <p:oleObj spid="_x0000_s272406" name="Формула" r:id="rId23" imgW="317225" imgH="253780" progId="Equation.3">
              <p:embed/>
            </p:oleObj>
          </a:graphicData>
        </a:graphic>
      </p:graphicFrame>
      <p:sp>
        <p:nvSpPr>
          <p:cNvPr id="141" name="TextBox 140"/>
          <p:cNvSpPr txBox="1"/>
          <p:nvPr/>
        </p:nvSpPr>
        <p:spPr>
          <a:xfrm>
            <a:off x="4643438" y="928670"/>
            <a:ext cx="1897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Расчетная схема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103" name="Дуга 102"/>
          <p:cNvSpPr/>
          <p:nvPr/>
        </p:nvSpPr>
        <p:spPr>
          <a:xfrm rot="14734481">
            <a:off x="848934" y="1180802"/>
            <a:ext cx="1285884" cy="1071570"/>
          </a:xfrm>
          <a:prstGeom prst="arc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5" name="Прямая соединительная линия 104"/>
          <p:cNvCxnSpPr/>
          <p:nvPr/>
        </p:nvCxnSpPr>
        <p:spPr>
          <a:xfrm rot="5400000">
            <a:off x="381794" y="2742406"/>
            <a:ext cx="76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91" name="Object 23"/>
          <p:cNvGraphicFramePr>
            <a:graphicFrameLocks noChangeAspect="1"/>
          </p:cNvGraphicFramePr>
          <p:nvPr/>
        </p:nvGraphicFramePr>
        <p:xfrm>
          <a:off x="533400" y="1371600"/>
          <a:ext cx="350069" cy="320675"/>
        </p:xfrm>
        <a:graphic>
          <a:graphicData uri="http://schemas.openxmlformats.org/presentationml/2006/ole">
            <p:oleObj spid="_x0000_s272407" name="Формула" r:id="rId24" imgW="152334" imgH="139639" progId="Equation.3">
              <p:embed/>
            </p:oleObj>
          </a:graphicData>
        </a:graphic>
      </p:graphicFrame>
      <p:sp>
        <p:nvSpPr>
          <p:cNvPr id="63" name="TextBox 62"/>
          <p:cNvSpPr txBox="1"/>
          <p:nvPr/>
        </p:nvSpPr>
        <p:spPr>
          <a:xfrm>
            <a:off x="357158" y="5357826"/>
            <a:ext cx="84271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Для определения 6-ти неизвестных, необходимо составить 6 уравнений.</a:t>
            </a:r>
          </a:p>
          <a:p>
            <a:r>
              <a:rPr lang="ru-RU" i="1" dirty="0" smtClean="0">
                <a:solidFill>
                  <a:srgbClr val="FF0000"/>
                </a:solidFill>
              </a:rPr>
              <a:t>Задачу будем решать методом расчленения конструкции по внутренним связям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7143768" y="785794"/>
            <a:ext cx="1459054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Пример 1</a:t>
            </a:r>
          </a:p>
          <a:p>
            <a:r>
              <a:rPr lang="ru-RU" sz="1400" i="1" dirty="0" smtClean="0"/>
              <a:t>Продолжение</a:t>
            </a:r>
            <a:endParaRPr lang="ru-RU" sz="1400" i="1" dirty="0">
              <a:solidFill>
                <a:srgbClr val="FF0000"/>
              </a:solidFill>
            </a:endParaRPr>
          </a:p>
        </p:txBody>
      </p:sp>
      <p:sp>
        <p:nvSpPr>
          <p:cNvPr id="66" name="Номер слайда 65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b="1" i="1" u="sng" smtClean="0">
                <a:solidFill>
                  <a:srgbClr val="00B050"/>
                </a:solidFill>
              </a:rPr>
              <a:pPr/>
              <a:t>51</a:t>
            </a:fld>
            <a:endParaRPr lang="en-US" sz="2400" b="1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20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0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20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20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0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20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03" grpId="0" animBg="1"/>
      <p:bldP spid="6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785794"/>
            <a:ext cx="8229600" cy="428604"/>
          </a:xfrm>
        </p:spPr>
        <p:txBody>
          <a:bodyPr>
            <a:normAutofit fontScale="90000"/>
          </a:bodyPr>
          <a:lstStyle/>
          <a:p>
            <a:r>
              <a:rPr lang="ru-RU" sz="2400" i="1" dirty="0" smtClean="0">
                <a:solidFill>
                  <a:srgbClr val="FF0000"/>
                </a:solidFill>
              </a:rPr>
              <a:t>Расчленим конструкцию по внутренней связи (точка С)</a:t>
            </a: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81080" y="1652598"/>
            <a:ext cx="1371600" cy="12954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 dirty="0"/>
          </a:p>
        </p:txBody>
      </p:sp>
      <p:sp>
        <p:nvSpPr>
          <p:cNvPr id="19" name="Овал 18"/>
          <p:cNvSpPr/>
          <p:nvPr/>
        </p:nvSpPr>
        <p:spPr>
          <a:xfrm>
            <a:off x="1071570" y="1947874"/>
            <a:ext cx="762000" cy="762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21" name="Прямая соединительная линия 20"/>
          <p:cNvCxnSpPr>
            <a:stCxn id="18" idx="2"/>
            <a:endCxn id="18" idx="6"/>
          </p:cNvCxnSpPr>
          <p:nvPr/>
        </p:nvCxnSpPr>
        <p:spPr>
          <a:xfrm rot="10800000" flipH="1">
            <a:off x="781080" y="2300298"/>
            <a:ext cx="13716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18" idx="4"/>
          </p:cNvCxnSpPr>
          <p:nvPr/>
        </p:nvCxnSpPr>
        <p:spPr>
          <a:xfrm rot="5400000" flipH="1" flipV="1">
            <a:off x="819974" y="2299504"/>
            <a:ext cx="12954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95280" y="3252798"/>
            <a:ext cx="19812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1315274" y="3099604"/>
            <a:ext cx="16764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857280" y="4243398"/>
            <a:ext cx="4572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31" name="Прямоугольник 30"/>
          <p:cNvSpPr/>
          <p:nvPr/>
        </p:nvSpPr>
        <p:spPr>
          <a:xfrm>
            <a:off x="1924080" y="3938598"/>
            <a:ext cx="4572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44" name="TextBox 43"/>
          <p:cNvSpPr txBox="1"/>
          <p:nvPr/>
        </p:nvSpPr>
        <p:spPr>
          <a:xfrm>
            <a:off x="1238280" y="424339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1</a:t>
            </a:r>
            <a:endParaRPr lang="ru-RU" i="1" dirty="0"/>
          </a:p>
        </p:txBody>
      </p:sp>
      <p:sp>
        <p:nvSpPr>
          <p:cNvPr id="45" name="TextBox 44"/>
          <p:cNvSpPr txBox="1"/>
          <p:nvPr/>
        </p:nvSpPr>
        <p:spPr>
          <a:xfrm>
            <a:off x="1619280" y="393859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2</a:t>
            </a:r>
            <a:endParaRPr lang="ru-RU" i="1" dirty="0"/>
          </a:p>
        </p:txBody>
      </p:sp>
      <p:sp>
        <p:nvSpPr>
          <p:cNvPr id="47" name="TextBox 46"/>
          <p:cNvSpPr txBox="1"/>
          <p:nvPr/>
        </p:nvSpPr>
        <p:spPr>
          <a:xfrm>
            <a:off x="2076480" y="180499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3</a:t>
            </a:r>
            <a:endParaRPr lang="ru-RU" i="1" dirty="0"/>
          </a:p>
        </p:txBody>
      </p:sp>
      <p:sp>
        <p:nvSpPr>
          <p:cNvPr id="66" name="TextBox 65"/>
          <p:cNvSpPr txBox="1"/>
          <p:nvPr/>
        </p:nvSpPr>
        <p:spPr>
          <a:xfrm>
            <a:off x="1571636" y="2019312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endParaRPr lang="ru-RU" i="1" dirty="0"/>
          </a:p>
        </p:txBody>
      </p:sp>
      <p:cxnSp>
        <p:nvCxnSpPr>
          <p:cNvPr id="91" name="Прямая со стрелкой 90"/>
          <p:cNvCxnSpPr/>
          <p:nvPr/>
        </p:nvCxnSpPr>
        <p:spPr>
          <a:xfrm rot="10800000">
            <a:off x="933480" y="2338398"/>
            <a:ext cx="5334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 rot="16200000" flipV="1">
            <a:off x="1004898" y="1800232"/>
            <a:ext cx="991394" cy="79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 стрелкой 94"/>
          <p:cNvCxnSpPr/>
          <p:nvPr/>
        </p:nvCxnSpPr>
        <p:spPr>
          <a:xfrm rot="5400000">
            <a:off x="1429574" y="4585504"/>
            <a:ext cx="14478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 rot="16200000" flipH="1">
            <a:off x="591374" y="5042704"/>
            <a:ext cx="8382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 rot="5400000">
            <a:off x="400874" y="5080804"/>
            <a:ext cx="1371600" cy="15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/>
          <p:nvPr/>
        </p:nvCxnSpPr>
        <p:spPr>
          <a:xfrm rot="16200000" flipV="1">
            <a:off x="705674" y="3861604"/>
            <a:ext cx="7620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/>
          <p:nvPr/>
        </p:nvCxnSpPr>
        <p:spPr>
          <a:xfrm rot="5400000">
            <a:off x="1810574" y="4509304"/>
            <a:ext cx="6858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Дуга 107"/>
          <p:cNvSpPr/>
          <p:nvPr/>
        </p:nvSpPr>
        <p:spPr>
          <a:xfrm rot="13302000">
            <a:off x="574955" y="1675073"/>
            <a:ext cx="1219200" cy="1219200"/>
          </a:xfrm>
          <a:prstGeom prst="arc">
            <a:avLst/>
          </a:prstGeom>
          <a:ln w="28575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09" name="TextBox 108"/>
          <p:cNvSpPr txBox="1"/>
          <p:nvPr/>
        </p:nvSpPr>
        <p:spPr>
          <a:xfrm>
            <a:off x="1085880" y="5614998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ru-RU" dirty="0"/>
          </a:p>
        </p:txBody>
      </p:sp>
      <p:sp>
        <p:nvSpPr>
          <p:cNvPr id="110" name="TextBox 109"/>
          <p:cNvSpPr txBox="1"/>
          <p:nvPr/>
        </p:nvSpPr>
        <p:spPr>
          <a:xfrm>
            <a:off x="628680" y="3633798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Ф</a:t>
            </a:r>
            <a:r>
              <a:rPr lang="ru-RU" i="1" baseline="-25000" dirty="0" smtClean="0"/>
              <a:t>1</a:t>
            </a:r>
            <a:endParaRPr lang="ru-RU" i="1" baseline="-25000" dirty="0"/>
          </a:p>
        </p:txBody>
      </p:sp>
      <p:sp>
        <p:nvSpPr>
          <p:cNvPr id="111" name="TextBox 110"/>
          <p:cNvSpPr txBox="1"/>
          <p:nvPr/>
        </p:nvSpPr>
        <p:spPr>
          <a:xfrm>
            <a:off x="1619280" y="4929198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Ф</a:t>
            </a:r>
            <a:r>
              <a:rPr lang="ru-RU" i="1" baseline="-25000" dirty="0" smtClean="0"/>
              <a:t>2</a:t>
            </a:r>
            <a:endParaRPr lang="ru-RU" i="1" baseline="-25000" dirty="0"/>
          </a:p>
        </p:txBody>
      </p:sp>
      <p:sp>
        <p:nvSpPr>
          <p:cNvPr id="112" name="TextBox 111"/>
          <p:cNvSpPr txBox="1"/>
          <p:nvPr/>
        </p:nvSpPr>
        <p:spPr>
          <a:xfrm>
            <a:off x="247680" y="1804998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r>
              <a:rPr lang="ru-RU" i="1" baseline="30000" dirty="0" smtClean="0"/>
              <a:t>Ф</a:t>
            </a:r>
            <a:endParaRPr lang="ru-RU" i="1" baseline="30000" dirty="0"/>
          </a:p>
        </p:txBody>
      </p:sp>
      <p:sp>
        <p:nvSpPr>
          <p:cNvPr id="113" name="TextBox 112"/>
          <p:cNvSpPr txBox="1"/>
          <p:nvPr/>
        </p:nvSpPr>
        <p:spPr>
          <a:xfrm>
            <a:off x="1071570" y="1233494"/>
            <a:ext cx="344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Y</a:t>
            </a:r>
            <a:r>
              <a:rPr lang="en-US" i="1" baseline="-25000" dirty="0" err="1" smtClean="0"/>
              <a:t>c</a:t>
            </a:r>
            <a:endParaRPr lang="ru-RU" i="1" baseline="-25000" dirty="0"/>
          </a:p>
        </p:txBody>
      </p:sp>
      <p:sp>
        <p:nvSpPr>
          <p:cNvPr id="114" name="TextBox 113"/>
          <p:cNvSpPr txBox="1"/>
          <p:nvPr/>
        </p:nvSpPr>
        <p:spPr>
          <a:xfrm>
            <a:off x="704880" y="1957398"/>
            <a:ext cx="37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X</a:t>
            </a:r>
            <a:r>
              <a:rPr lang="en-US" i="1" baseline="-25000" dirty="0" err="1" smtClean="0"/>
              <a:t>c</a:t>
            </a:r>
            <a:endParaRPr lang="ru-RU" i="1" baseline="-25000" dirty="0"/>
          </a:p>
        </p:txBody>
      </p:sp>
      <p:sp>
        <p:nvSpPr>
          <p:cNvPr id="115" name="TextBox 114"/>
          <p:cNvSpPr txBox="1"/>
          <p:nvPr/>
        </p:nvSpPr>
        <p:spPr>
          <a:xfrm>
            <a:off x="2228880" y="4700598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G</a:t>
            </a:r>
            <a:r>
              <a:rPr lang="en-US" i="1" baseline="-25000" dirty="0" smtClean="0"/>
              <a:t>2</a:t>
            </a:r>
            <a:endParaRPr lang="ru-RU" i="1" baseline="-25000" dirty="0"/>
          </a:p>
        </p:txBody>
      </p:sp>
      <p:sp>
        <p:nvSpPr>
          <p:cNvPr id="116" name="TextBox 115"/>
          <p:cNvSpPr txBox="1"/>
          <p:nvPr/>
        </p:nvSpPr>
        <p:spPr>
          <a:xfrm>
            <a:off x="552480" y="4929198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G</a:t>
            </a:r>
            <a:r>
              <a:rPr lang="en-US" i="1" baseline="-25000" dirty="0" smtClean="0"/>
              <a:t>1</a:t>
            </a:r>
            <a:endParaRPr lang="ru-RU" i="1" baseline="-25000" dirty="0"/>
          </a:p>
        </p:txBody>
      </p:sp>
      <p:cxnSp>
        <p:nvCxnSpPr>
          <p:cNvPr id="118" name="Прямая соединительная линия 117"/>
          <p:cNvCxnSpPr/>
          <p:nvPr/>
        </p:nvCxnSpPr>
        <p:spPr>
          <a:xfrm>
            <a:off x="1162080" y="5691198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/>
          <p:nvPr/>
        </p:nvCxnSpPr>
        <p:spPr>
          <a:xfrm>
            <a:off x="704880" y="3709998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>
            <a:off x="628680" y="5005398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/>
          <p:nvPr/>
        </p:nvCxnSpPr>
        <p:spPr>
          <a:xfrm>
            <a:off x="1695480" y="4929198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2305080" y="4776798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0" y="1376370"/>
            <a:ext cx="953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Схема 1</a:t>
            </a:r>
            <a:endParaRPr lang="ru-RU" i="1" dirty="0">
              <a:solidFill>
                <a:srgbClr val="FF0000"/>
              </a:solidFill>
            </a:endParaRPr>
          </a:p>
        </p:txBody>
      </p:sp>
      <p:graphicFrame>
        <p:nvGraphicFramePr>
          <p:cNvPr id="137" name="Объект 136"/>
          <p:cNvGraphicFramePr>
            <a:graphicFrameLocks noChangeAspect="1"/>
          </p:cNvGraphicFramePr>
          <p:nvPr/>
        </p:nvGraphicFramePr>
        <p:xfrm>
          <a:off x="2500298" y="5072074"/>
          <a:ext cx="2428892" cy="461078"/>
        </p:xfrm>
        <a:graphic>
          <a:graphicData uri="http://schemas.openxmlformats.org/presentationml/2006/ole">
            <p:oleObj spid="_x0000_s273410" name="Формула" r:id="rId3" imgW="1269449" imgH="241195" progId="Equation.3">
              <p:embed/>
            </p:oleObj>
          </a:graphicData>
        </a:graphic>
      </p:graphicFrame>
      <p:sp>
        <p:nvSpPr>
          <p:cNvPr id="141" name="Дуга 140"/>
          <p:cNvSpPr/>
          <p:nvPr/>
        </p:nvSpPr>
        <p:spPr>
          <a:xfrm>
            <a:off x="1428760" y="1519246"/>
            <a:ext cx="762000" cy="762000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149" name="Прямая со стрелкой 148"/>
          <p:cNvCxnSpPr/>
          <p:nvPr/>
        </p:nvCxnSpPr>
        <p:spPr>
          <a:xfrm rot="16200000" flipH="1">
            <a:off x="1042751" y="2833950"/>
            <a:ext cx="926070" cy="1117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/>
          <p:cNvSpPr txBox="1"/>
          <p:nvPr/>
        </p:nvSpPr>
        <p:spPr>
          <a:xfrm>
            <a:off x="1571636" y="2948006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G</a:t>
            </a:r>
            <a:r>
              <a:rPr lang="en-US" i="1" baseline="-25000" dirty="0" smtClean="0"/>
              <a:t>3</a:t>
            </a:r>
            <a:endParaRPr lang="ru-RU" i="1" baseline="-25000" dirty="0"/>
          </a:p>
        </p:txBody>
      </p:sp>
      <p:cxnSp>
        <p:nvCxnSpPr>
          <p:cNvPr id="155" name="Прямая соединительная линия 154"/>
          <p:cNvCxnSpPr/>
          <p:nvPr/>
        </p:nvCxnSpPr>
        <p:spPr>
          <a:xfrm>
            <a:off x="1695480" y="3252798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4948246" y="3109914"/>
            <a:ext cx="32766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 rot="5400000">
            <a:off x="4572826" y="3485334"/>
            <a:ext cx="762000" cy="11160"/>
          </a:xfrm>
          <a:prstGeom prst="line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7386646" y="272891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4</a:t>
            </a:r>
            <a:endParaRPr lang="ru-RU" i="1" dirty="0"/>
          </a:p>
        </p:txBody>
      </p:sp>
      <p:sp>
        <p:nvSpPr>
          <p:cNvPr id="101" name="TextBox 100"/>
          <p:cNvSpPr txBox="1"/>
          <p:nvPr/>
        </p:nvSpPr>
        <p:spPr>
          <a:xfrm>
            <a:off x="4491046" y="295751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sp>
        <p:nvSpPr>
          <p:cNvPr id="102" name="TextBox 101"/>
          <p:cNvSpPr txBox="1"/>
          <p:nvPr/>
        </p:nvSpPr>
        <p:spPr>
          <a:xfrm>
            <a:off x="8224846" y="310991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</a:t>
            </a:r>
            <a:endParaRPr lang="ru-RU" i="1" dirty="0"/>
          </a:p>
        </p:txBody>
      </p:sp>
      <p:cxnSp>
        <p:nvCxnSpPr>
          <p:cNvPr id="103" name="Прямая соединительная линия 102"/>
          <p:cNvCxnSpPr/>
          <p:nvPr/>
        </p:nvCxnSpPr>
        <p:spPr>
          <a:xfrm>
            <a:off x="4872046" y="3643314"/>
            <a:ext cx="9144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6853246" y="3643314"/>
            <a:ext cx="13716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 rot="5400000">
            <a:off x="7843846" y="3490914"/>
            <a:ext cx="76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5176846" y="333851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107" name="TextBox 106"/>
          <p:cNvSpPr txBox="1"/>
          <p:nvPr/>
        </p:nvSpPr>
        <p:spPr>
          <a:xfrm>
            <a:off x="7234246" y="3338514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2b</a:t>
            </a:r>
            <a:endParaRPr lang="ru-RU" i="1" dirty="0"/>
          </a:p>
        </p:txBody>
      </p:sp>
      <p:cxnSp>
        <p:nvCxnSpPr>
          <p:cNvPr id="117" name="Прямая соединительная линия 116"/>
          <p:cNvCxnSpPr/>
          <p:nvPr/>
        </p:nvCxnSpPr>
        <p:spPr>
          <a:xfrm rot="5400000">
            <a:off x="5481646" y="3414714"/>
            <a:ext cx="609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/>
          <p:cNvCxnSpPr/>
          <p:nvPr/>
        </p:nvCxnSpPr>
        <p:spPr>
          <a:xfrm rot="5400000" flipH="1" flipV="1">
            <a:off x="6624646" y="3414714"/>
            <a:ext cx="457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 rot="5400000">
            <a:off x="5900746" y="3376614"/>
            <a:ext cx="533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>
            <a:off x="5786446" y="3643314"/>
            <a:ext cx="381000" cy="158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/>
          <p:nvPr/>
        </p:nvCxnSpPr>
        <p:spPr>
          <a:xfrm>
            <a:off x="6167446" y="3643314"/>
            <a:ext cx="685800" cy="158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/>
          <p:nvPr/>
        </p:nvSpPr>
        <p:spPr>
          <a:xfrm>
            <a:off x="5862646" y="3338514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r</a:t>
            </a:r>
            <a:endParaRPr lang="ru-RU" i="1" dirty="0"/>
          </a:p>
        </p:txBody>
      </p:sp>
      <p:sp>
        <p:nvSpPr>
          <p:cNvPr id="145" name="TextBox 144"/>
          <p:cNvSpPr txBox="1"/>
          <p:nvPr/>
        </p:nvSpPr>
        <p:spPr>
          <a:xfrm>
            <a:off x="6167446" y="3338514"/>
            <a:ext cx="3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R</a:t>
            </a:r>
            <a:endParaRPr lang="ru-RU" i="1" dirty="0"/>
          </a:p>
        </p:txBody>
      </p:sp>
      <p:sp>
        <p:nvSpPr>
          <p:cNvPr id="146" name="TextBox 145"/>
          <p:cNvSpPr txBox="1"/>
          <p:nvPr/>
        </p:nvSpPr>
        <p:spPr>
          <a:xfrm>
            <a:off x="4491046" y="3567114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R</a:t>
            </a:r>
            <a:r>
              <a:rPr lang="en-US" i="1" baseline="-25000" dirty="0" smtClean="0"/>
              <a:t>B</a:t>
            </a:r>
            <a:endParaRPr lang="ru-RU" i="1" baseline="-25000" dirty="0"/>
          </a:p>
        </p:txBody>
      </p:sp>
      <p:cxnSp>
        <p:nvCxnSpPr>
          <p:cNvPr id="147" name="Прямая со стрелкой 146"/>
          <p:cNvCxnSpPr/>
          <p:nvPr/>
        </p:nvCxnSpPr>
        <p:spPr>
          <a:xfrm>
            <a:off x="8224846" y="3109914"/>
            <a:ext cx="6096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Прямая со стрелкой 147"/>
          <p:cNvCxnSpPr/>
          <p:nvPr/>
        </p:nvCxnSpPr>
        <p:spPr>
          <a:xfrm rot="5400000" flipH="1" flipV="1">
            <a:off x="7882740" y="2766220"/>
            <a:ext cx="6858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extBox 149"/>
          <p:cNvSpPr txBox="1"/>
          <p:nvPr/>
        </p:nvSpPr>
        <p:spPr>
          <a:xfrm>
            <a:off x="8605846" y="2728914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r>
              <a:rPr lang="en-US" i="1" baseline="-25000" dirty="0" smtClean="0"/>
              <a:t>A</a:t>
            </a:r>
            <a:endParaRPr lang="ru-RU" i="1" baseline="-25000" dirty="0"/>
          </a:p>
        </p:txBody>
      </p:sp>
      <p:sp>
        <p:nvSpPr>
          <p:cNvPr id="151" name="TextBox 150"/>
          <p:cNvSpPr txBox="1"/>
          <p:nvPr/>
        </p:nvSpPr>
        <p:spPr>
          <a:xfrm>
            <a:off x="7767646" y="2347914"/>
            <a:ext cx="369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Y</a:t>
            </a:r>
            <a:r>
              <a:rPr lang="en-US" i="1" baseline="-25000" dirty="0" smtClean="0"/>
              <a:t>A</a:t>
            </a:r>
            <a:endParaRPr lang="ru-RU" i="1" baseline="-25000" dirty="0"/>
          </a:p>
        </p:txBody>
      </p:sp>
      <p:cxnSp>
        <p:nvCxnSpPr>
          <p:cNvPr id="152" name="Прямая со стрелкой 151"/>
          <p:cNvCxnSpPr/>
          <p:nvPr/>
        </p:nvCxnSpPr>
        <p:spPr>
          <a:xfrm rot="5400000">
            <a:off x="6244440" y="3566320"/>
            <a:ext cx="914400" cy="158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6319846" y="3719514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G</a:t>
            </a:r>
            <a:r>
              <a:rPr lang="en-US" i="1" baseline="-25000" dirty="0" smtClean="0"/>
              <a:t>4</a:t>
            </a:r>
            <a:endParaRPr lang="ru-RU" i="1" baseline="-25000" dirty="0"/>
          </a:p>
        </p:txBody>
      </p:sp>
      <p:sp>
        <p:nvSpPr>
          <p:cNvPr id="156" name="TextBox 155"/>
          <p:cNvSpPr txBox="1"/>
          <p:nvPr/>
        </p:nvSpPr>
        <p:spPr>
          <a:xfrm>
            <a:off x="6396046" y="2652714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r>
              <a:rPr lang="en-US" i="1" baseline="-25000" dirty="0" smtClean="0"/>
              <a:t>4</a:t>
            </a:r>
            <a:endParaRPr lang="ru-RU" i="1" baseline="-25000" dirty="0"/>
          </a:p>
        </p:txBody>
      </p:sp>
      <p:cxnSp>
        <p:nvCxnSpPr>
          <p:cNvPr id="157" name="Прямая соединительная линия 156"/>
          <p:cNvCxnSpPr/>
          <p:nvPr/>
        </p:nvCxnSpPr>
        <p:spPr>
          <a:xfrm rot="5400000" flipH="1" flipV="1">
            <a:off x="5748346" y="2690814"/>
            <a:ext cx="83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/>
          <p:cNvSpPr txBox="1"/>
          <p:nvPr/>
        </p:nvSpPr>
        <p:spPr>
          <a:xfrm>
            <a:off x="5710246" y="1966914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r>
              <a:rPr lang="en-US" i="1" baseline="-25000" dirty="0" smtClean="0"/>
              <a:t>3</a:t>
            </a:r>
            <a:endParaRPr lang="ru-RU" i="1" baseline="-25000" dirty="0"/>
          </a:p>
        </p:txBody>
      </p:sp>
      <p:cxnSp>
        <p:nvCxnSpPr>
          <p:cNvPr id="159" name="Прямая со стрелкой 158"/>
          <p:cNvCxnSpPr/>
          <p:nvPr/>
        </p:nvCxnSpPr>
        <p:spPr>
          <a:xfrm>
            <a:off x="6167446" y="2271714"/>
            <a:ext cx="6096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Прямая со стрелкой 159"/>
          <p:cNvCxnSpPr/>
          <p:nvPr/>
        </p:nvCxnSpPr>
        <p:spPr>
          <a:xfrm rot="5400000" flipH="1" flipV="1">
            <a:off x="5825340" y="1928020"/>
            <a:ext cx="685800" cy="1588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6777046" y="2043114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r>
              <a:rPr lang="en-US" i="1" baseline="-25000" dirty="0" smtClean="0"/>
              <a:t>C</a:t>
            </a:r>
            <a:endParaRPr lang="ru-RU" i="1" baseline="-25000" dirty="0"/>
          </a:p>
        </p:txBody>
      </p:sp>
      <p:sp>
        <p:nvSpPr>
          <p:cNvPr id="162" name="TextBox 161"/>
          <p:cNvSpPr txBox="1"/>
          <p:nvPr/>
        </p:nvSpPr>
        <p:spPr>
          <a:xfrm>
            <a:off x="5786446" y="1433514"/>
            <a:ext cx="371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r>
              <a:rPr lang="en-US" baseline="-25000" dirty="0" smtClean="0"/>
              <a:t>C</a:t>
            </a:r>
            <a:endParaRPr lang="ru-RU" baseline="-25000" dirty="0"/>
          </a:p>
        </p:txBody>
      </p:sp>
      <p:cxnSp>
        <p:nvCxnSpPr>
          <p:cNvPr id="163" name="Прямая соединительная линия 162"/>
          <p:cNvCxnSpPr/>
          <p:nvPr/>
        </p:nvCxnSpPr>
        <p:spPr>
          <a:xfrm rot="10800000">
            <a:off x="5710246" y="2271714"/>
            <a:ext cx="457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Прямая соединительная линия 163"/>
          <p:cNvCxnSpPr/>
          <p:nvPr/>
        </p:nvCxnSpPr>
        <p:spPr>
          <a:xfrm rot="5400000">
            <a:off x="5329246" y="2652714"/>
            <a:ext cx="762000" cy="158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/>
          <p:cNvSpPr txBox="1"/>
          <p:nvPr/>
        </p:nvSpPr>
        <p:spPr>
          <a:xfrm>
            <a:off x="5405446" y="250031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R</a:t>
            </a:r>
            <a:endParaRPr lang="ru-RU" i="1" dirty="0"/>
          </a:p>
        </p:txBody>
      </p:sp>
      <p:cxnSp>
        <p:nvCxnSpPr>
          <p:cNvPr id="166" name="Прямая соединительная линия 165"/>
          <p:cNvCxnSpPr/>
          <p:nvPr/>
        </p:nvCxnSpPr>
        <p:spPr>
          <a:xfrm>
            <a:off x="4567246" y="3643314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/>
          <p:cNvCxnSpPr/>
          <p:nvPr/>
        </p:nvCxnSpPr>
        <p:spPr>
          <a:xfrm>
            <a:off x="8682046" y="2805114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Прямая соединительная линия 167"/>
          <p:cNvCxnSpPr/>
          <p:nvPr/>
        </p:nvCxnSpPr>
        <p:spPr>
          <a:xfrm>
            <a:off x="7843846" y="2424114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Прямая соединительная линия 168"/>
          <p:cNvCxnSpPr/>
          <p:nvPr/>
        </p:nvCxnSpPr>
        <p:spPr>
          <a:xfrm>
            <a:off x="5862646" y="1509714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Прямая соединительная линия 169"/>
          <p:cNvCxnSpPr/>
          <p:nvPr/>
        </p:nvCxnSpPr>
        <p:spPr>
          <a:xfrm>
            <a:off x="6700846" y="3948114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Прямая соединительная линия 170"/>
          <p:cNvCxnSpPr/>
          <p:nvPr/>
        </p:nvCxnSpPr>
        <p:spPr>
          <a:xfrm>
            <a:off x="6853246" y="2119314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7286644" y="1475492"/>
            <a:ext cx="953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Схема 2</a:t>
            </a:r>
            <a:endParaRPr lang="ru-RU" i="1" dirty="0">
              <a:solidFill>
                <a:srgbClr val="FF0000"/>
              </a:solidFill>
            </a:endParaRPr>
          </a:p>
        </p:txBody>
      </p:sp>
      <p:graphicFrame>
        <p:nvGraphicFramePr>
          <p:cNvPr id="7183" name="Object 15"/>
          <p:cNvGraphicFramePr>
            <a:graphicFrameLocks noChangeAspect="1"/>
          </p:cNvGraphicFramePr>
          <p:nvPr/>
        </p:nvGraphicFramePr>
        <p:xfrm>
          <a:off x="5214942" y="4355932"/>
          <a:ext cx="3074982" cy="1390822"/>
        </p:xfrm>
        <a:graphic>
          <a:graphicData uri="http://schemas.openxmlformats.org/presentationml/2006/ole">
            <p:oleObj spid="_x0000_s273411" name="Формула" r:id="rId4" imgW="1562100" imgH="711200" progId="Equation.3">
              <p:embed/>
            </p:oleObj>
          </a:graphicData>
        </a:graphic>
      </p:graphicFrame>
      <p:sp>
        <p:nvSpPr>
          <p:cNvPr id="121" name="Равнобедренный треугольник 120"/>
          <p:cNvSpPr/>
          <p:nvPr/>
        </p:nvSpPr>
        <p:spPr>
          <a:xfrm>
            <a:off x="6105516" y="2300286"/>
            <a:ext cx="142876" cy="785818"/>
          </a:xfrm>
          <a:prstGeom prst="triangl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928926" y="1571612"/>
            <a:ext cx="15612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Пример 1</a:t>
            </a:r>
          </a:p>
          <a:p>
            <a:r>
              <a:rPr lang="ru-RU" i="1" dirty="0" smtClean="0"/>
              <a:t>Продолжение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86" name="Номер слайда 85"/>
          <p:cNvSpPr>
            <a:spLocks noGrp="1"/>
          </p:cNvSpPr>
          <p:nvPr>
            <p:ph type="sldNum" sz="quarter" idx="12"/>
          </p:nvPr>
        </p:nvSpPr>
        <p:spPr>
          <a:xfrm>
            <a:off x="8072462" y="6356350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b="1" i="1" u="sng" smtClean="0">
                <a:solidFill>
                  <a:srgbClr val="00B050"/>
                </a:solidFill>
              </a:rPr>
              <a:pPr/>
              <a:t>52</a:t>
            </a:fld>
            <a:endParaRPr lang="en-US" sz="2400" b="1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2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2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2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2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9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2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5"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1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7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0" dur="2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3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8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2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2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30" grpId="0" animBg="1"/>
      <p:bldP spid="31" grpId="0" animBg="1"/>
      <p:bldP spid="44" grpId="0"/>
      <p:bldP spid="45" grpId="0"/>
      <p:bldP spid="47" grpId="0"/>
      <p:bldP spid="66" grpId="0"/>
      <p:bldP spid="108" grpId="0" animBg="1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31" grpId="0"/>
      <p:bldP spid="141" grpId="0" animBg="1"/>
      <p:bldP spid="154" grpId="0"/>
      <p:bldP spid="100" grpId="0"/>
      <p:bldP spid="101" grpId="0"/>
      <p:bldP spid="102" grpId="0"/>
      <p:bldP spid="106" grpId="0"/>
      <p:bldP spid="107" grpId="0"/>
      <p:bldP spid="138" grpId="0"/>
      <p:bldP spid="145" grpId="0"/>
      <p:bldP spid="146" grpId="0"/>
      <p:bldP spid="150" grpId="0"/>
      <p:bldP spid="151" grpId="0"/>
      <p:bldP spid="153" grpId="0"/>
      <p:bldP spid="156" grpId="0"/>
      <p:bldP spid="158" grpId="0"/>
      <p:bldP spid="161" grpId="0"/>
      <p:bldP spid="162" grpId="0"/>
      <p:bldP spid="165" grpId="0"/>
      <p:bldP spid="172" grpId="0"/>
      <p:bldP spid="12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7554" y="857232"/>
            <a:ext cx="5357850" cy="714380"/>
          </a:xfrm>
        </p:spPr>
        <p:txBody>
          <a:bodyPr>
            <a:normAutofit/>
          </a:bodyPr>
          <a:lstStyle/>
          <a:p>
            <a:r>
              <a:rPr lang="ru-RU" sz="2000" i="1" dirty="0" smtClean="0"/>
              <a:t>Составим уравнения равновесия. </a:t>
            </a:r>
            <a:r>
              <a:rPr lang="ru-RU" sz="2000" i="1" dirty="0" smtClean="0">
                <a:solidFill>
                  <a:srgbClr val="FF0000"/>
                </a:solidFill>
              </a:rPr>
              <a:t>1 схема</a:t>
            </a:r>
            <a:endParaRPr lang="ru-RU" sz="2000" i="1" dirty="0">
              <a:solidFill>
                <a:srgbClr val="FF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00072" y="1947866"/>
            <a:ext cx="1371600" cy="12954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 dirty="0"/>
          </a:p>
        </p:txBody>
      </p:sp>
      <p:sp>
        <p:nvSpPr>
          <p:cNvPr id="5" name="Овал 4"/>
          <p:cNvSpPr/>
          <p:nvPr/>
        </p:nvSpPr>
        <p:spPr>
          <a:xfrm>
            <a:off x="1104872" y="2252666"/>
            <a:ext cx="762000" cy="762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6" name="Прямая соединительная линия 5"/>
          <p:cNvCxnSpPr>
            <a:stCxn id="4" idx="2"/>
            <a:endCxn id="4" idx="6"/>
          </p:cNvCxnSpPr>
          <p:nvPr/>
        </p:nvCxnSpPr>
        <p:spPr>
          <a:xfrm rot="10800000" flipH="1">
            <a:off x="800072" y="2595566"/>
            <a:ext cx="13716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>
            <a:stCxn id="4" idx="4"/>
          </p:cNvCxnSpPr>
          <p:nvPr/>
        </p:nvCxnSpPr>
        <p:spPr>
          <a:xfrm rot="5400000" flipH="1" flipV="1">
            <a:off x="838966" y="2594772"/>
            <a:ext cx="12954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5400000">
            <a:off x="474637" y="3155161"/>
            <a:ext cx="1227930" cy="341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1334266" y="3394872"/>
            <a:ext cx="16764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857224" y="4071942"/>
            <a:ext cx="4572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1" name="Прямоугольник 10"/>
          <p:cNvSpPr/>
          <p:nvPr/>
        </p:nvSpPr>
        <p:spPr>
          <a:xfrm>
            <a:off x="1943072" y="4233866"/>
            <a:ext cx="4572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4" name="TextBox 13"/>
          <p:cNvSpPr txBox="1"/>
          <p:nvPr/>
        </p:nvSpPr>
        <p:spPr>
          <a:xfrm>
            <a:off x="1238224" y="407194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1</a:t>
            </a:r>
            <a:endParaRPr lang="ru-RU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1638272" y="423386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2</a:t>
            </a:r>
            <a:endParaRPr lang="ru-RU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2095472" y="210026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3</a:t>
            </a:r>
            <a:endParaRPr lang="ru-RU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1495380" y="2200268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endParaRPr lang="ru-RU" i="1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rot="10800000">
            <a:off x="923876" y="2628896"/>
            <a:ext cx="5334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6200000" flipV="1">
            <a:off x="1038180" y="2228840"/>
            <a:ext cx="915194" cy="79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>
            <a:off x="1491416" y="4990314"/>
            <a:ext cx="12954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6200000" flipH="1">
            <a:off x="591318" y="4871248"/>
            <a:ext cx="8382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400818" y="4909348"/>
            <a:ext cx="13716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6200000" flipV="1">
            <a:off x="705618" y="3690148"/>
            <a:ext cx="7620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>
            <a:off x="1829566" y="4804572"/>
            <a:ext cx="6858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085824" y="5443542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F</a:t>
            </a:r>
            <a:endParaRPr lang="ru-RU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552424" y="3462342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Ф</a:t>
            </a:r>
            <a:r>
              <a:rPr lang="ru-RU" i="1" baseline="-25000" dirty="0" smtClean="0"/>
              <a:t>1</a:t>
            </a:r>
            <a:endParaRPr lang="ru-RU" i="1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1638272" y="514826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Ф</a:t>
            </a:r>
            <a:r>
              <a:rPr lang="ru-RU" i="1" baseline="-25000" dirty="0" smtClean="0"/>
              <a:t>2</a:t>
            </a:r>
            <a:endParaRPr lang="ru-RU" i="1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266672" y="2100266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r>
              <a:rPr lang="ru-RU" i="1" baseline="30000" dirty="0" smtClean="0"/>
              <a:t>Ф</a:t>
            </a:r>
            <a:endParaRPr lang="ru-RU" i="1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1104872" y="1566866"/>
            <a:ext cx="344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Y</a:t>
            </a:r>
            <a:r>
              <a:rPr lang="en-US" i="1" baseline="-25000" dirty="0" err="1" smtClean="0"/>
              <a:t>c</a:t>
            </a:r>
            <a:endParaRPr lang="ru-RU" i="1" baseline="-25000" dirty="0"/>
          </a:p>
        </p:txBody>
      </p:sp>
      <p:sp>
        <p:nvSpPr>
          <p:cNvPr id="30" name="TextBox 29"/>
          <p:cNvSpPr txBox="1"/>
          <p:nvPr/>
        </p:nvSpPr>
        <p:spPr>
          <a:xfrm>
            <a:off x="723872" y="2252666"/>
            <a:ext cx="37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X</a:t>
            </a:r>
            <a:r>
              <a:rPr lang="en-US" i="1" baseline="-25000" dirty="0" err="1" smtClean="0"/>
              <a:t>c</a:t>
            </a:r>
            <a:endParaRPr lang="ru-RU" i="1" baseline="-25000" dirty="0"/>
          </a:p>
        </p:txBody>
      </p:sp>
      <p:sp>
        <p:nvSpPr>
          <p:cNvPr id="31" name="TextBox 30"/>
          <p:cNvSpPr txBox="1"/>
          <p:nvPr/>
        </p:nvSpPr>
        <p:spPr>
          <a:xfrm>
            <a:off x="2247872" y="4995866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G</a:t>
            </a:r>
            <a:r>
              <a:rPr lang="en-US" i="1" baseline="-25000" dirty="0" smtClean="0"/>
              <a:t>2</a:t>
            </a:r>
            <a:endParaRPr lang="ru-RU" i="1" baseline="-25000" dirty="0"/>
          </a:p>
        </p:txBody>
      </p:sp>
      <p:sp>
        <p:nvSpPr>
          <p:cNvPr id="32" name="TextBox 31"/>
          <p:cNvSpPr txBox="1"/>
          <p:nvPr/>
        </p:nvSpPr>
        <p:spPr>
          <a:xfrm>
            <a:off x="552424" y="4757742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G</a:t>
            </a:r>
            <a:r>
              <a:rPr lang="en-US" i="1" baseline="-25000" dirty="0" smtClean="0"/>
              <a:t>1</a:t>
            </a:r>
            <a:endParaRPr lang="ru-RU" i="1" baseline="-25000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1162024" y="5519742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628624" y="3538542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628624" y="4833942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1714472" y="514826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2324072" y="507206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Объект 3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49736571"/>
              </p:ext>
            </p:extLst>
          </p:nvPr>
        </p:nvGraphicFramePr>
        <p:xfrm>
          <a:off x="3059832" y="1498984"/>
          <a:ext cx="5887145" cy="507615"/>
        </p:xfrm>
        <a:graphic>
          <a:graphicData uri="http://schemas.openxmlformats.org/presentationml/2006/ole">
            <p:oleObj spid="_x0000_s274434" name="Формула" r:id="rId3" imgW="3098800" imgH="266700" progId="Equation.3">
              <p:embed/>
            </p:oleObj>
          </a:graphicData>
        </a:graphic>
      </p:graphicFrame>
      <p:sp>
        <p:nvSpPr>
          <p:cNvPr id="39" name="Дуга 38"/>
          <p:cNvSpPr/>
          <p:nvPr/>
        </p:nvSpPr>
        <p:spPr>
          <a:xfrm rot="13302000">
            <a:off x="593947" y="1970342"/>
            <a:ext cx="1219200" cy="1219200"/>
          </a:xfrm>
          <a:prstGeom prst="arc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40" name="Дуга 39"/>
          <p:cNvSpPr/>
          <p:nvPr/>
        </p:nvSpPr>
        <p:spPr>
          <a:xfrm>
            <a:off x="1485872" y="1719266"/>
            <a:ext cx="762000" cy="762000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41" name="TextBox 40"/>
          <p:cNvSpPr txBox="1"/>
          <p:nvPr/>
        </p:nvSpPr>
        <p:spPr>
          <a:xfrm>
            <a:off x="2095472" y="1566866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 smtClean="0"/>
              <a:t>ω</a:t>
            </a:r>
            <a:endParaRPr lang="ru-RU" i="1" dirty="0"/>
          </a:p>
        </p:txBody>
      </p:sp>
      <p:cxnSp>
        <p:nvCxnSpPr>
          <p:cNvPr id="45" name="Прямая со стрелкой 44"/>
          <p:cNvCxnSpPr/>
          <p:nvPr/>
        </p:nvCxnSpPr>
        <p:spPr>
          <a:xfrm rot="16200000" flipH="1">
            <a:off x="1077074" y="3118640"/>
            <a:ext cx="8382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566818" y="3271838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G</a:t>
            </a:r>
            <a:r>
              <a:rPr lang="en-US" i="1" baseline="-25000" dirty="0" smtClean="0"/>
              <a:t>3</a:t>
            </a:r>
            <a:endParaRPr lang="ru-RU" i="1" baseline="-25000" dirty="0"/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1714472" y="354806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19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0964842"/>
              </p:ext>
            </p:extLst>
          </p:nvPr>
        </p:nvGraphicFramePr>
        <p:xfrm>
          <a:off x="3059832" y="3549654"/>
          <a:ext cx="3682004" cy="535107"/>
        </p:xfrm>
        <a:graphic>
          <a:graphicData uri="http://schemas.openxmlformats.org/presentationml/2006/ole">
            <p:oleObj spid="_x0000_s274435" name="Формула" r:id="rId4" imgW="1739880" imgH="253800" progId="Equation.3">
              <p:embed/>
            </p:oleObj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20952276"/>
              </p:ext>
            </p:extLst>
          </p:nvPr>
        </p:nvGraphicFramePr>
        <p:xfrm>
          <a:off x="3131840" y="2354263"/>
          <a:ext cx="5467350" cy="309562"/>
        </p:xfrm>
        <a:graphic>
          <a:graphicData uri="http://schemas.openxmlformats.org/presentationml/2006/ole">
            <p:oleObj spid="_x0000_s274436" name="Формула" r:id="rId5" imgW="3593880" imgH="203040" progId="Equation.3">
              <p:embed/>
            </p:oleObj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988413073"/>
              </p:ext>
            </p:extLst>
          </p:nvPr>
        </p:nvGraphicFramePr>
        <p:xfrm>
          <a:off x="3059832" y="2700333"/>
          <a:ext cx="4430612" cy="618757"/>
        </p:xfrm>
        <a:graphic>
          <a:graphicData uri="http://schemas.openxmlformats.org/presentationml/2006/ole">
            <p:oleObj spid="_x0000_s274437" name="Формула" r:id="rId6" imgW="1815840" imgH="253800" progId="Equation.3">
              <p:embed/>
            </p:oleObj>
          </a:graphicData>
        </a:graphic>
      </p:graphicFrame>
      <p:graphicFrame>
        <p:nvGraphicFramePr>
          <p:cNvPr id="92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94755446"/>
              </p:ext>
            </p:extLst>
          </p:nvPr>
        </p:nvGraphicFramePr>
        <p:xfrm>
          <a:off x="3059832" y="4283514"/>
          <a:ext cx="5400601" cy="513638"/>
        </p:xfrm>
        <a:graphic>
          <a:graphicData uri="http://schemas.openxmlformats.org/presentationml/2006/ole">
            <p:oleObj spid="_x0000_s274438" name="Формула" r:id="rId7" imgW="2667000" imgH="254000" progId="Equation.3">
              <p:embed/>
            </p:oleObj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22279188"/>
              </p:ext>
            </p:extLst>
          </p:nvPr>
        </p:nvGraphicFramePr>
        <p:xfrm>
          <a:off x="3131839" y="4995866"/>
          <a:ext cx="5985299" cy="809623"/>
        </p:xfrm>
        <a:graphic>
          <a:graphicData uri="http://schemas.openxmlformats.org/presentationml/2006/ole">
            <p:oleObj spid="_x0000_s274439" name="Формула" r:id="rId8" imgW="3377880" imgH="457200" progId="Equation.3">
              <p:embed/>
            </p:oleObj>
          </a:graphicData>
        </a:graphic>
      </p:graphicFrame>
      <p:sp>
        <p:nvSpPr>
          <p:cNvPr id="48" name="Прямоугольник 47"/>
          <p:cNvSpPr/>
          <p:nvPr/>
        </p:nvSpPr>
        <p:spPr>
          <a:xfrm>
            <a:off x="214282" y="836712"/>
            <a:ext cx="156126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Пример 1</a:t>
            </a:r>
          </a:p>
          <a:p>
            <a:r>
              <a:rPr lang="ru-RU" i="1" dirty="0" smtClean="0"/>
              <a:t>Продолжение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49" name="Номер слайда 48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b="1" i="1" u="sng" smtClean="0">
                <a:solidFill>
                  <a:srgbClr val="00B050"/>
                </a:solidFill>
              </a:rPr>
              <a:pPr/>
              <a:t>53</a:t>
            </a:fld>
            <a:endParaRPr lang="en-US" sz="2400" b="1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642918"/>
            <a:ext cx="6643734" cy="846158"/>
          </a:xfrm>
        </p:spPr>
        <p:txBody>
          <a:bodyPr>
            <a:normAutofit/>
          </a:bodyPr>
          <a:lstStyle/>
          <a:p>
            <a:r>
              <a:rPr lang="ru-RU" sz="2400" i="1" dirty="0" smtClean="0"/>
              <a:t>Составим уравнения равновесия. </a:t>
            </a:r>
            <a:r>
              <a:rPr lang="ru-RU" sz="2400" i="1" dirty="0" smtClean="0">
                <a:solidFill>
                  <a:srgbClr val="FF0000"/>
                </a:solidFill>
              </a:rPr>
              <a:t>2-я схема</a:t>
            </a:r>
            <a:endParaRPr lang="ru-RU" sz="2400" i="1" dirty="0">
              <a:solidFill>
                <a:srgbClr val="FF0000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57200" y="3057524"/>
            <a:ext cx="32766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rot="5400000">
            <a:off x="81780" y="3432944"/>
            <a:ext cx="762000" cy="11160"/>
          </a:xfrm>
          <a:prstGeom prst="line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95600" y="267652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4</a:t>
            </a:r>
            <a:endParaRPr lang="ru-RU" i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290512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733800" y="305752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</a:t>
            </a:r>
            <a:endParaRPr lang="ru-RU" i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81000" y="3590924"/>
            <a:ext cx="9144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362200" y="3590924"/>
            <a:ext cx="13716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3352800" y="3438524"/>
            <a:ext cx="76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5800" y="328612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2743200" y="3286124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2b</a:t>
            </a:r>
            <a:endParaRPr lang="ru-RU" i="1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rot="5400000">
            <a:off x="990600" y="3362324"/>
            <a:ext cx="609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 flipH="1" flipV="1">
            <a:off x="2133600" y="3362324"/>
            <a:ext cx="457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1409700" y="3324224"/>
            <a:ext cx="533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295400" y="3590924"/>
            <a:ext cx="381000" cy="158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676400" y="3590924"/>
            <a:ext cx="685800" cy="158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371600" y="3286124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r</a:t>
            </a:r>
            <a:endParaRPr lang="ru-RU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1676400" y="3286124"/>
            <a:ext cx="3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R</a:t>
            </a:r>
            <a:endParaRPr lang="ru-RU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0" y="3514724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R</a:t>
            </a:r>
            <a:r>
              <a:rPr lang="en-US" i="1" baseline="-25000" dirty="0" smtClean="0"/>
              <a:t>B</a:t>
            </a:r>
            <a:endParaRPr lang="ru-RU" i="1" baseline="-25000" dirty="0"/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3733800" y="3057524"/>
            <a:ext cx="6096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 flipH="1" flipV="1">
            <a:off x="3391694" y="2713830"/>
            <a:ext cx="6858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114800" y="2676524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r>
              <a:rPr lang="en-US" i="1" baseline="-25000" dirty="0" smtClean="0"/>
              <a:t>A</a:t>
            </a:r>
            <a:endParaRPr lang="ru-RU" i="1" baseline="-25000" dirty="0"/>
          </a:p>
        </p:txBody>
      </p:sp>
      <p:sp>
        <p:nvSpPr>
          <p:cNvPr id="25" name="TextBox 24"/>
          <p:cNvSpPr txBox="1"/>
          <p:nvPr/>
        </p:nvSpPr>
        <p:spPr>
          <a:xfrm>
            <a:off x="3276600" y="2295524"/>
            <a:ext cx="369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Y</a:t>
            </a:r>
            <a:r>
              <a:rPr lang="en-US" i="1" baseline="-25000" dirty="0" smtClean="0"/>
              <a:t>A</a:t>
            </a:r>
            <a:endParaRPr lang="ru-RU" i="1" baseline="-25000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rot="5400000">
            <a:off x="1600200" y="3514724"/>
            <a:ext cx="9144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57400" y="3819524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</a:t>
            </a:r>
            <a:r>
              <a:rPr lang="en-US" baseline="-25000" dirty="0" smtClean="0"/>
              <a:t>4</a:t>
            </a:r>
            <a:endParaRPr lang="ru-RU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1914508" y="2695564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r>
              <a:rPr lang="en-US" i="1" baseline="-25000" dirty="0" smtClean="0"/>
              <a:t>4</a:t>
            </a:r>
            <a:endParaRPr lang="ru-RU" i="1" baseline="-25000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1257300" y="2638424"/>
            <a:ext cx="83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219200" y="1914524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r>
              <a:rPr lang="en-US" i="1" baseline="-25000" dirty="0" smtClean="0"/>
              <a:t>3</a:t>
            </a:r>
            <a:endParaRPr lang="ru-RU" i="1" baseline="-25000" dirty="0"/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1676400" y="2219324"/>
            <a:ext cx="6096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1677989" y="1626200"/>
            <a:ext cx="1589" cy="59793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286000" y="1990724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r>
              <a:rPr lang="en-US" i="1" baseline="-25000" dirty="0" smtClean="0"/>
              <a:t>C</a:t>
            </a:r>
            <a:endParaRPr lang="ru-RU" i="1" baseline="-25000" dirty="0"/>
          </a:p>
        </p:txBody>
      </p:sp>
      <p:sp>
        <p:nvSpPr>
          <p:cNvPr id="34" name="TextBox 33"/>
          <p:cNvSpPr txBox="1"/>
          <p:nvPr/>
        </p:nvSpPr>
        <p:spPr>
          <a:xfrm>
            <a:off x="1295400" y="1381124"/>
            <a:ext cx="371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Y</a:t>
            </a:r>
            <a:r>
              <a:rPr lang="en-US" i="1" baseline="-25000" dirty="0" smtClean="0"/>
              <a:t>C</a:t>
            </a:r>
            <a:endParaRPr lang="ru-RU" i="1" baseline="-25000" dirty="0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rot="10800000">
            <a:off x="1219200" y="2219324"/>
            <a:ext cx="457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5400000">
            <a:off x="838200" y="2600324"/>
            <a:ext cx="762000" cy="158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914400" y="244792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R</a:t>
            </a:r>
            <a:endParaRPr lang="ru-RU" i="1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76200" y="3590924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4191000" y="2752724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3352800" y="2371724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1371600" y="1457324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2209800" y="3895724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362200" y="2066924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Объект 4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96533052"/>
              </p:ext>
            </p:extLst>
          </p:nvPr>
        </p:nvGraphicFramePr>
        <p:xfrm>
          <a:off x="5572132" y="2000240"/>
          <a:ext cx="2203450" cy="820737"/>
        </p:xfrm>
        <a:graphic>
          <a:graphicData uri="http://schemas.openxmlformats.org/presentationml/2006/ole">
            <p:oleObj spid="_x0000_s275458" name="Формула" r:id="rId3" imgW="1295400" imgH="482600" progId="Equation.3">
              <p:embed/>
            </p:oleObj>
          </a:graphicData>
        </a:graphic>
      </p:graphicFrame>
      <p:sp>
        <p:nvSpPr>
          <p:cNvPr id="46" name="Равнобедренный треугольник 45"/>
          <p:cNvSpPr/>
          <p:nvPr/>
        </p:nvSpPr>
        <p:spPr>
          <a:xfrm>
            <a:off x="1628756" y="2266936"/>
            <a:ext cx="142876" cy="785818"/>
          </a:xfrm>
          <a:prstGeom prst="triangl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4419600" y="2971800"/>
          <a:ext cx="4422775" cy="431800"/>
        </p:xfrm>
        <a:graphic>
          <a:graphicData uri="http://schemas.openxmlformats.org/presentationml/2006/ole">
            <p:oleObj spid="_x0000_s275459" name="Формула" r:id="rId4" imgW="2603500" imgH="254000" progId="Equation.3">
              <p:embed/>
            </p:oleObj>
          </a:graphicData>
        </a:graphic>
      </p:graphicFrame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4500562" y="4000504"/>
          <a:ext cx="3671888" cy="513762"/>
        </p:xfrm>
        <a:graphic>
          <a:graphicData uri="http://schemas.openxmlformats.org/presentationml/2006/ole">
            <p:oleObj spid="_x0000_s275460" name="Формула" r:id="rId5" imgW="1815312" imgH="253890" progId="Equation.3">
              <p:embed/>
            </p:oleObj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1628756" y="2981316"/>
            <a:ext cx="29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о</a:t>
            </a:r>
            <a:endParaRPr lang="ru-RU" sz="1600" dirty="0"/>
          </a:p>
        </p:txBody>
      </p:sp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5214942" y="3500438"/>
          <a:ext cx="2860421" cy="515938"/>
        </p:xfrm>
        <a:graphic>
          <a:graphicData uri="http://schemas.openxmlformats.org/presentationml/2006/ole">
            <p:oleObj spid="_x0000_s275461" name="Формула" r:id="rId6" imgW="1409088" imgH="253890" progId="Equation.3">
              <p:embed/>
            </p:oleObj>
          </a:graphicData>
        </a:graphic>
      </p:graphicFrame>
      <p:graphicFrame>
        <p:nvGraphicFramePr>
          <p:cNvPr id="10247" name="Object 7"/>
          <p:cNvGraphicFramePr>
            <a:graphicFrameLocks noChangeAspect="1"/>
          </p:cNvGraphicFramePr>
          <p:nvPr/>
        </p:nvGraphicFramePr>
        <p:xfrm>
          <a:off x="1714480" y="4714884"/>
          <a:ext cx="7013835" cy="469900"/>
        </p:xfrm>
        <a:graphic>
          <a:graphicData uri="http://schemas.openxmlformats.org/presentationml/2006/ole">
            <p:oleObj spid="_x0000_s275462" name="Формула" r:id="rId7" imgW="3403600" imgH="228600" progId="Equation.3">
              <p:embed/>
            </p:oleObj>
          </a:graphicData>
        </a:graphic>
      </p:graphicFrame>
      <p:sp>
        <p:nvSpPr>
          <p:cNvPr id="50" name="Прямоугольник 49"/>
          <p:cNvSpPr/>
          <p:nvPr/>
        </p:nvSpPr>
        <p:spPr>
          <a:xfrm>
            <a:off x="179512" y="714356"/>
            <a:ext cx="156126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Пример 1</a:t>
            </a:r>
          </a:p>
          <a:p>
            <a:r>
              <a:rPr lang="ru-RU" i="1" dirty="0" smtClean="0"/>
              <a:t>Продолжение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51" name="Номер слайда 50"/>
          <p:cNvSpPr>
            <a:spLocks noGrp="1"/>
          </p:cNvSpPr>
          <p:nvPr>
            <p:ph type="sldNum" sz="quarter" idx="12"/>
          </p:nvPr>
        </p:nvSpPr>
        <p:spPr>
          <a:xfrm>
            <a:off x="8072462" y="6356350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b="1" i="1" u="sng" smtClean="0">
                <a:solidFill>
                  <a:srgbClr val="00B050"/>
                </a:solidFill>
              </a:rPr>
              <a:pPr/>
              <a:t>54</a:t>
            </a:fld>
            <a:endParaRPr lang="en-US" sz="2400" b="1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36" y="928670"/>
            <a:ext cx="5543560" cy="563562"/>
          </a:xfrm>
        </p:spPr>
        <p:txBody>
          <a:bodyPr>
            <a:norm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</a:rPr>
              <a:t>Определение натяжений нитей</a:t>
            </a: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2285992"/>
            <a:ext cx="4572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3786190"/>
            <a:ext cx="4572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66786" y="22859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481118" y="37861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>
            <a:off x="1291412" y="4737896"/>
            <a:ext cx="1295400" cy="1588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6200000" flipH="1">
            <a:off x="519880" y="3085298"/>
            <a:ext cx="838200" cy="158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329380" y="3123398"/>
            <a:ext cx="1371600" cy="15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1672412" y="4356896"/>
            <a:ext cx="685800" cy="158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2910" y="357187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04786" y="1676392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</a:t>
            </a:r>
            <a:r>
              <a:rPr lang="ru-RU" baseline="-25000" dirty="0" smtClean="0"/>
              <a:t>1</a:t>
            </a:r>
            <a:endParaRPr lang="ru-RU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1481118" y="470059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</a:t>
            </a:r>
            <a:r>
              <a:rPr lang="ru-RU" baseline="-25000" dirty="0" smtClean="0"/>
              <a:t>2</a:t>
            </a:r>
            <a:endParaRPr lang="ru-RU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2090718" y="4548190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</a:t>
            </a:r>
            <a:r>
              <a:rPr lang="en-US" baseline="-25000" dirty="0" smtClean="0"/>
              <a:t>2</a:t>
            </a:r>
            <a:endParaRPr lang="ru-RU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480986" y="2971792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</a:t>
            </a:r>
            <a:r>
              <a:rPr lang="en-US" baseline="-25000" dirty="0" smtClean="0"/>
              <a:t>1</a:t>
            </a:r>
            <a:endParaRPr lang="ru-RU" baseline="-25000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714348" y="3643314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57186" y="1752592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557186" y="3047992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557318" y="470059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166918" y="462439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6200000" flipV="1">
            <a:off x="1672412" y="3671096"/>
            <a:ext cx="6858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6200000" flipV="1">
            <a:off x="481780" y="1904198"/>
            <a:ext cx="10668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16200000" flipV="1">
            <a:off x="367480" y="1866098"/>
            <a:ext cx="1143000" cy="1588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166786" y="1447792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r>
              <a:rPr lang="en-US" baseline="-25000" dirty="0" smtClean="0"/>
              <a:t>1</a:t>
            </a:r>
            <a:endParaRPr lang="ru-RU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2166918" y="3328990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r>
              <a:rPr lang="en-US" baseline="-25000" dirty="0" smtClean="0"/>
              <a:t>2</a:t>
            </a:r>
            <a:endParaRPr lang="ru-RU" baseline="-25000" dirty="0"/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/>
        </p:nvGraphicFramePr>
        <p:xfrm>
          <a:off x="3428992" y="1571612"/>
          <a:ext cx="3497263" cy="561975"/>
        </p:xfrm>
        <a:graphic>
          <a:graphicData uri="http://schemas.openxmlformats.org/presentationml/2006/ole">
            <p:oleObj spid="_x0000_s276482" name="Формула" r:id="rId3" imgW="1662978" imgH="266584" progId="Equation.3">
              <p:embed/>
            </p:oleObj>
          </a:graphicData>
        </a:graphic>
      </p:graphicFrame>
      <p:graphicFrame>
        <p:nvGraphicFramePr>
          <p:cNvPr id="31" name="Объект 30"/>
          <p:cNvGraphicFramePr>
            <a:graphicFrameLocks noChangeAspect="1"/>
          </p:cNvGraphicFramePr>
          <p:nvPr/>
        </p:nvGraphicFramePr>
        <p:xfrm>
          <a:off x="3500430" y="2786058"/>
          <a:ext cx="2774950" cy="485775"/>
        </p:xfrm>
        <a:graphic>
          <a:graphicData uri="http://schemas.openxmlformats.org/presentationml/2006/ole">
            <p:oleObj spid="_x0000_s276483" name="Формула" r:id="rId4" imgW="1447172" imgH="253890" progId="Equation.3">
              <p:embed/>
            </p:oleObj>
          </a:graphicData>
        </a:graphic>
      </p:graphicFrame>
      <p:graphicFrame>
        <p:nvGraphicFramePr>
          <p:cNvPr id="10248" name="Object 8"/>
          <p:cNvGraphicFramePr>
            <a:graphicFrameLocks noChangeAspect="1"/>
          </p:cNvGraphicFramePr>
          <p:nvPr/>
        </p:nvGraphicFramePr>
        <p:xfrm>
          <a:off x="3714744" y="3643314"/>
          <a:ext cx="2243137" cy="1892300"/>
        </p:xfrm>
        <a:graphic>
          <a:graphicData uri="http://schemas.openxmlformats.org/presentationml/2006/ole">
            <p:oleObj spid="_x0000_s276484" name="Формула" r:id="rId5" imgW="1371600" imgH="1155700" progId="Equation.3">
              <p:embed/>
            </p:oleObj>
          </a:graphicData>
        </a:graphic>
      </p:graphicFrame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2514600" y="2209800"/>
          <a:ext cx="6005513" cy="454025"/>
        </p:xfrm>
        <a:graphic>
          <a:graphicData uri="http://schemas.openxmlformats.org/presentationml/2006/ole">
            <p:oleObj spid="_x0000_s276485" name="Формула" r:id="rId6" imgW="2857500" imgH="215900" progId="Equation.3">
              <p:embed/>
            </p:oleObj>
          </a:graphicData>
        </a:graphic>
      </p:graphicFrame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3143240" y="3214686"/>
          <a:ext cx="4332288" cy="412750"/>
        </p:xfrm>
        <a:graphic>
          <a:graphicData uri="http://schemas.openxmlformats.org/presentationml/2006/ole">
            <p:oleObj spid="_x0000_s276486" name="Формула" r:id="rId7" imgW="2260600" imgH="215900" progId="Equation.3">
              <p:embed/>
            </p:oleObj>
          </a:graphicData>
        </a:graphic>
      </p:graphicFrame>
      <p:sp>
        <p:nvSpPr>
          <p:cNvPr id="32" name="Прямоугольник 31"/>
          <p:cNvSpPr/>
          <p:nvPr/>
        </p:nvSpPr>
        <p:spPr>
          <a:xfrm>
            <a:off x="0" y="571480"/>
            <a:ext cx="156126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Пример 1</a:t>
            </a:r>
          </a:p>
          <a:p>
            <a:r>
              <a:rPr lang="ru-RU" i="1" dirty="0" smtClean="0"/>
              <a:t>Продолжение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8143900" y="6357958"/>
            <a:ext cx="685776" cy="365125"/>
          </a:xfrm>
        </p:spPr>
        <p:txBody>
          <a:bodyPr/>
          <a:lstStyle/>
          <a:p>
            <a:fld id="{A483448D-3A78-4528-A469-B745A65DA480}" type="slidenum">
              <a:rPr lang="en-US" sz="2400" b="1" i="1" u="sng" smtClean="0">
                <a:solidFill>
                  <a:srgbClr val="00B050"/>
                </a:solidFill>
              </a:rPr>
              <a:pPr/>
              <a:t>55</a:t>
            </a:fld>
            <a:endParaRPr lang="en-US" sz="2400" b="1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28" grpId="0"/>
      <p:bldP spid="2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571480"/>
            <a:ext cx="4324352" cy="754062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Постановка задачи.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4114800"/>
            <a:ext cx="845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Вал вращается вокруг оси АВ с постоянной угловой скоростью </a:t>
            </a:r>
            <a:r>
              <a:rPr lang="el-GR" i="1" dirty="0" smtClean="0"/>
              <a:t>ω</a:t>
            </a:r>
            <a:r>
              <a:rPr lang="ru-RU" i="1" dirty="0" smtClean="0"/>
              <a:t>.  К валу при помощи невесомых стержней прикреплены  точечные  массы (шары) и однородные пластины. </a:t>
            </a:r>
          </a:p>
          <a:p>
            <a:r>
              <a:rPr lang="ru-RU" i="1" dirty="0" smtClean="0"/>
              <a:t>Определить:</a:t>
            </a:r>
          </a:p>
          <a:p>
            <a:pPr marL="342900" indent="-342900">
              <a:buAutoNum type="arabicPeriod"/>
            </a:pPr>
            <a:r>
              <a:rPr lang="ru-RU" i="1" dirty="0" smtClean="0"/>
              <a:t>Динамические реакции опор (без учета точечных масс  </a:t>
            </a:r>
            <a:r>
              <a:rPr lang="en-US" i="1" dirty="0" err="1" smtClean="0"/>
              <a:t>m</a:t>
            </a:r>
            <a:r>
              <a:rPr lang="en-US" i="1" baseline="-25000" dirty="0" err="1" smtClean="0"/>
              <a:t>d</a:t>
            </a:r>
            <a:r>
              <a:rPr lang="en-US" i="1" dirty="0" smtClean="0"/>
              <a:t>)</a:t>
            </a:r>
            <a:r>
              <a:rPr lang="ru-RU" i="1" dirty="0" smtClean="0"/>
              <a:t>.</a:t>
            </a:r>
          </a:p>
          <a:p>
            <a:pPr marL="342900" indent="-342900">
              <a:buAutoNum type="arabicPeriod"/>
            </a:pPr>
            <a:r>
              <a:rPr lang="ru-RU" i="1" dirty="0" smtClean="0"/>
              <a:t>Значения точечных масс </a:t>
            </a:r>
            <a:r>
              <a:rPr lang="en-US" i="1" dirty="0" smtClean="0"/>
              <a:t>m</a:t>
            </a:r>
            <a:r>
              <a:rPr lang="en-US" i="1" baseline="-25000" dirty="0" smtClean="0"/>
              <a:t>d1</a:t>
            </a:r>
            <a:r>
              <a:rPr lang="en-US" i="1" dirty="0" smtClean="0"/>
              <a:t> </a:t>
            </a:r>
            <a:r>
              <a:rPr lang="ru-RU" i="1" dirty="0" smtClean="0"/>
              <a:t>и</a:t>
            </a:r>
            <a:r>
              <a:rPr lang="en-US" i="1" dirty="0" smtClean="0"/>
              <a:t> m</a:t>
            </a:r>
            <a:r>
              <a:rPr lang="en-US" i="1" baseline="-25000" dirty="0" smtClean="0"/>
              <a:t>d2</a:t>
            </a:r>
            <a:r>
              <a:rPr lang="ru-RU" i="1" baseline="-25000" dirty="0" smtClean="0"/>
              <a:t> </a:t>
            </a:r>
            <a:r>
              <a:rPr lang="ru-RU" i="1" dirty="0" smtClean="0"/>
              <a:t>.для устранения динамических реакций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143794" y="2361406"/>
            <a:ext cx="6705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686594" y="2818606"/>
            <a:ext cx="9144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5400000">
            <a:off x="7392988" y="2817812"/>
            <a:ext cx="9144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1067594" y="3199606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7773194" y="3199606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981994" y="2285206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981994" y="2437606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630194" y="2285206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6630194" y="2437606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2896394" y="2971006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6097588" y="2970212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4954588" y="2970212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1449388" y="3046412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058194" y="3656806"/>
            <a:ext cx="144780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505994" y="3656806"/>
            <a:ext cx="205740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563394" y="3656806"/>
            <a:ext cx="114300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630194" y="3656806"/>
            <a:ext cx="121920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067594" y="3656806"/>
            <a:ext cx="99060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992188" y="3427412"/>
            <a:ext cx="304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7697788" y="3503612"/>
            <a:ext cx="304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 flipH="1" flipV="1">
            <a:off x="3201194" y="2056606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 flipH="1" flipV="1">
            <a:off x="5259388" y="2665412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Равнобедренный треугольник 27"/>
          <p:cNvSpPr/>
          <p:nvPr/>
        </p:nvSpPr>
        <p:spPr>
          <a:xfrm rot="10800000">
            <a:off x="3352800" y="1143000"/>
            <a:ext cx="304800" cy="609600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487194" y="2894806"/>
            <a:ext cx="228600" cy="685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rot="16200000" flipH="1">
            <a:off x="3544094" y="1485106"/>
            <a:ext cx="685006" cy="794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3505994" y="1828006"/>
            <a:ext cx="381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3657600" y="1143000"/>
            <a:ext cx="381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5106194" y="2894806"/>
            <a:ext cx="381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5106194" y="3504406"/>
            <a:ext cx="381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rot="5400000">
            <a:off x="3621088" y="2093912"/>
            <a:ext cx="533400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5400000">
            <a:off x="4840288" y="2627312"/>
            <a:ext cx="533400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5400000">
            <a:off x="4802188" y="3198812"/>
            <a:ext cx="609600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Object 13"/>
          <p:cNvGraphicFramePr>
            <a:graphicFrameLocks noChangeAspect="1"/>
          </p:cNvGraphicFramePr>
          <p:nvPr/>
        </p:nvGraphicFramePr>
        <p:xfrm>
          <a:off x="2971800" y="1295400"/>
          <a:ext cx="331787" cy="303213"/>
        </p:xfrm>
        <a:graphic>
          <a:graphicData uri="http://schemas.openxmlformats.org/presentationml/2006/ole">
            <p:oleObj spid="_x0000_s277506" name="Формула" r:id="rId3" imgW="190335" imgH="215713" progId="Equation.3">
              <p:embed/>
            </p:oleObj>
          </a:graphicData>
        </a:graphic>
      </p:graphicFrame>
      <p:graphicFrame>
        <p:nvGraphicFramePr>
          <p:cNvPr id="39" name="Object 14"/>
          <p:cNvGraphicFramePr>
            <a:graphicFrameLocks noChangeAspect="1"/>
          </p:cNvGraphicFramePr>
          <p:nvPr/>
        </p:nvGraphicFramePr>
        <p:xfrm>
          <a:off x="5780882" y="2894806"/>
          <a:ext cx="354012" cy="303213"/>
        </p:xfrm>
        <a:graphic>
          <a:graphicData uri="http://schemas.openxmlformats.org/presentationml/2006/ole">
            <p:oleObj spid="_x0000_s277507" name="Формула" r:id="rId4" imgW="203024" imgH="215713" progId="Equation.3">
              <p:embed/>
            </p:oleObj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2058194" y="198040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</a:t>
            </a:r>
            <a:endParaRPr lang="ru-RU" i="1" dirty="0"/>
          </a:p>
        </p:txBody>
      </p:sp>
      <p:sp>
        <p:nvSpPr>
          <p:cNvPr id="41" name="TextBox 40"/>
          <p:cNvSpPr txBox="1"/>
          <p:nvPr/>
        </p:nvSpPr>
        <p:spPr>
          <a:xfrm>
            <a:off x="6630194" y="198040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sp>
        <p:nvSpPr>
          <p:cNvPr id="42" name="TextBox 41"/>
          <p:cNvSpPr txBox="1"/>
          <p:nvPr/>
        </p:nvSpPr>
        <p:spPr>
          <a:xfrm>
            <a:off x="1448594" y="3275806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</a:t>
            </a:r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2439194" y="3275806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2l</a:t>
            </a:r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7011194" y="3275806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2l</a:t>
            </a:r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6020594" y="3275806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2l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4191794" y="3275806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4l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4648994" y="304720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2b</a:t>
            </a:r>
            <a:endParaRPr lang="ru-RU" dirty="0"/>
          </a:p>
        </p:txBody>
      </p:sp>
      <p:sp>
        <p:nvSpPr>
          <p:cNvPr id="48" name="TextBox 47"/>
          <p:cNvSpPr txBox="1"/>
          <p:nvPr/>
        </p:nvSpPr>
        <p:spPr>
          <a:xfrm>
            <a:off x="3963194" y="137080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2b</a:t>
            </a:r>
            <a:endParaRPr lang="ru-RU" dirty="0"/>
          </a:p>
        </p:txBody>
      </p:sp>
      <p:sp>
        <p:nvSpPr>
          <p:cNvPr id="49" name="TextBox 48"/>
          <p:cNvSpPr txBox="1"/>
          <p:nvPr/>
        </p:nvSpPr>
        <p:spPr>
          <a:xfrm>
            <a:off x="3963194" y="190420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4801394" y="243760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534194" y="251380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1,5b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7849394" y="259000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1,5b</a:t>
            </a:r>
            <a:endParaRPr lang="ru-RU" dirty="0"/>
          </a:p>
        </p:txBody>
      </p:sp>
      <p:sp>
        <p:nvSpPr>
          <p:cNvPr id="59" name="TextBox 58"/>
          <p:cNvSpPr txBox="1"/>
          <p:nvPr/>
        </p:nvSpPr>
        <p:spPr>
          <a:xfrm>
            <a:off x="610394" y="3047206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m</a:t>
            </a:r>
            <a:r>
              <a:rPr lang="en-US" i="1" baseline="-25000" dirty="0" err="1" smtClean="0"/>
              <a:t>d</a:t>
            </a:r>
            <a:r>
              <a:rPr lang="ru-RU" i="1" baseline="-25000" dirty="0" smtClean="0"/>
              <a:t>1</a:t>
            </a:r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7925594" y="3047206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m</a:t>
            </a:r>
            <a:r>
              <a:rPr lang="en-US" i="1" baseline="-25000" dirty="0" err="1" smtClean="0"/>
              <a:t>d</a:t>
            </a:r>
            <a:r>
              <a:rPr lang="ru-RU" i="1" baseline="-25000" dirty="0" smtClean="0"/>
              <a:t>2</a:t>
            </a:r>
            <a:endParaRPr lang="ru-RU" dirty="0"/>
          </a:p>
        </p:txBody>
      </p:sp>
      <p:sp>
        <p:nvSpPr>
          <p:cNvPr id="61" name="TextBox 60"/>
          <p:cNvSpPr txBox="1"/>
          <p:nvPr/>
        </p:nvSpPr>
        <p:spPr>
          <a:xfrm>
            <a:off x="500034" y="1000108"/>
            <a:ext cx="16754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Пример</a:t>
            </a:r>
            <a:r>
              <a:rPr lang="ru-RU" sz="2800" i="1" dirty="0" smtClean="0">
                <a:solidFill>
                  <a:srgbClr val="FF0000"/>
                </a:solidFill>
              </a:rPr>
              <a:t> 2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62" name="Дуга 61"/>
          <p:cNvSpPr/>
          <p:nvPr/>
        </p:nvSpPr>
        <p:spPr>
          <a:xfrm rot="1808808">
            <a:off x="6400800" y="2057400"/>
            <a:ext cx="1143000" cy="1295400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TextBox 62"/>
          <p:cNvSpPr txBox="1"/>
          <p:nvPr/>
        </p:nvSpPr>
        <p:spPr>
          <a:xfrm>
            <a:off x="7391400" y="1905000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 smtClean="0"/>
              <a:t>ω</a:t>
            </a:r>
            <a:endParaRPr lang="ru-RU" dirty="0"/>
          </a:p>
        </p:txBody>
      </p:sp>
      <p:sp>
        <p:nvSpPr>
          <p:cNvPr id="56" name="Номер слайда 55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b="1" i="1" u="sng" smtClean="0">
                <a:solidFill>
                  <a:srgbClr val="00B050"/>
                </a:solidFill>
              </a:rPr>
              <a:pPr/>
              <a:t>56</a:t>
            </a:fld>
            <a:endParaRPr lang="en-US" sz="2400" b="1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563562"/>
          </a:xfrm>
        </p:spPr>
        <p:txBody>
          <a:bodyPr>
            <a:normAutofit/>
          </a:bodyPr>
          <a:lstStyle/>
          <a:p>
            <a:r>
              <a:rPr lang="ru-RU" sz="2000" i="1" dirty="0" smtClean="0"/>
              <a:t>Определить 1. Динамические реакции опор (без учета точечных масс  </a:t>
            </a:r>
            <a:r>
              <a:rPr lang="en-US" sz="2000" i="1" dirty="0" err="1" smtClean="0"/>
              <a:t>m</a:t>
            </a:r>
            <a:r>
              <a:rPr lang="en-US" sz="2000" i="1" baseline="-25000" dirty="0" err="1" smtClean="0"/>
              <a:t>d</a:t>
            </a:r>
            <a:r>
              <a:rPr lang="ru-RU" sz="2000" i="1" baseline="-25000" dirty="0" smtClean="0"/>
              <a:t>1 и </a:t>
            </a:r>
            <a:r>
              <a:rPr lang="en-US" sz="2000" i="1" dirty="0" err="1" smtClean="0"/>
              <a:t>m</a:t>
            </a:r>
            <a:r>
              <a:rPr lang="en-US" sz="2000" i="1" baseline="-25000" dirty="0" err="1" smtClean="0"/>
              <a:t>d</a:t>
            </a:r>
            <a:r>
              <a:rPr lang="ru-RU" sz="2000" i="1" baseline="-25000" dirty="0" smtClean="0"/>
              <a:t>2</a:t>
            </a:r>
            <a:r>
              <a:rPr lang="en-US" sz="2000" i="1" dirty="0" smtClean="0"/>
              <a:t>)</a:t>
            </a:r>
            <a:endParaRPr lang="ru-RU" sz="2000" i="1" dirty="0">
              <a:solidFill>
                <a:srgbClr val="FF0000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143000" y="2971800"/>
            <a:ext cx="6705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981200" y="2895600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981200" y="3048000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6629400" y="2895600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629400" y="3048000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2895600" y="3581400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6096794" y="3580606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4953794" y="3580606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1448594" y="3656806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2057400" y="4267200"/>
            <a:ext cx="144780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3505200" y="4267200"/>
            <a:ext cx="205740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5562600" y="4267200"/>
            <a:ext cx="114300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6629400" y="4267200"/>
            <a:ext cx="121920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1066800" y="4267200"/>
            <a:ext cx="99060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>
            <a:off x="533400" y="3581400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7200900" y="3619500"/>
            <a:ext cx="1295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5400000" flipH="1" flipV="1">
            <a:off x="3201194" y="2742406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rot="5400000" flipH="1" flipV="1">
            <a:off x="5258594" y="3275806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Равнобедренный треугольник 41"/>
          <p:cNvSpPr/>
          <p:nvPr/>
        </p:nvSpPr>
        <p:spPr>
          <a:xfrm rot="10800000">
            <a:off x="3276600" y="1828800"/>
            <a:ext cx="381000" cy="685800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5486400" y="3505200"/>
            <a:ext cx="228600" cy="685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rot="5400000">
            <a:off x="3582194" y="2132806"/>
            <a:ext cx="609600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3505200" y="2438400"/>
            <a:ext cx="381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3657600" y="1828800"/>
            <a:ext cx="381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5105400" y="3505200"/>
            <a:ext cx="381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5105400" y="4114800"/>
            <a:ext cx="381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rot="5400000">
            <a:off x="3620294" y="2704306"/>
            <a:ext cx="533400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5400000">
            <a:off x="4839494" y="3237706"/>
            <a:ext cx="533400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5400000">
            <a:off x="4801394" y="3809206"/>
            <a:ext cx="609600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7" name="Object 13"/>
          <p:cNvGraphicFramePr>
            <a:graphicFrameLocks noChangeAspect="1"/>
          </p:cNvGraphicFramePr>
          <p:nvPr/>
        </p:nvGraphicFramePr>
        <p:xfrm>
          <a:off x="2971800" y="2057400"/>
          <a:ext cx="331787" cy="303213"/>
        </p:xfrm>
        <a:graphic>
          <a:graphicData uri="http://schemas.openxmlformats.org/presentationml/2006/ole">
            <p:oleObj spid="_x0000_s278530" name="Формула" r:id="rId3" imgW="190335" imgH="215713" progId="Equation.3">
              <p:embed/>
            </p:oleObj>
          </a:graphicData>
        </a:graphic>
      </p:graphicFrame>
      <p:graphicFrame>
        <p:nvGraphicFramePr>
          <p:cNvPr id="1038" name="Object 14"/>
          <p:cNvGraphicFramePr>
            <a:graphicFrameLocks noChangeAspect="1"/>
          </p:cNvGraphicFramePr>
          <p:nvPr/>
        </p:nvGraphicFramePr>
        <p:xfrm>
          <a:off x="5780088" y="3505200"/>
          <a:ext cx="354012" cy="303213"/>
        </p:xfrm>
        <a:graphic>
          <a:graphicData uri="http://schemas.openxmlformats.org/presentationml/2006/ole">
            <p:oleObj spid="_x0000_s278531" name="Формула" r:id="rId4" imgW="203024" imgH="215713" progId="Equation.3">
              <p:embed/>
            </p:oleObj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2057400" y="25908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</a:t>
            </a:r>
            <a:endParaRPr lang="ru-RU" i="1" dirty="0"/>
          </a:p>
        </p:txBody>
      </p:sp>
      <p:sp>
        <p:nvSpPr>
          <p:cNvPr id="69" name="TextBox 68"/>
          <p:cNvSpPr txBox="1"/>
          <p:nvPr/>
        </p:nvSpPr>
        <p:spPr>
          <a:xfrm>
            <a:off x="6629400" y="25908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sp>
        <p:nvSpPr>
          <p:cNvPr id="70" name="TextBox 69"/>
          <p:cNvSpPr txBox="1"/>
          <p:nvPr/>
        </p:nvSpPr>
        <p:spPr>
          <a:xfrm>
            <a:off x="1447800" y="38862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</a:t>
            </a:r>
            <a:endParaRPr lang="ru-RU" dirty="0"/>
          </a:p>
        </p:txBody>
      </p:sp>
      <p:sp>
        <p:nvSpPr>
          <p:cNvPr id="71" name="TextBox 70"/>
          <p:cNvSpPr txBox="1"/>
          <p:nvPr/>
        </p:nvSpPr>
        <p:spPr>
          <a:xfrm>
            <a:off x="2438400" y="3886200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2l</a:t>
            </a:r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7010400" y="3886200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2l</a:t>
            </a:r>
            <a:endParaRPr lang="ru-RU" dirty="0"/>
          </a:p>
        </p:txBody>
      </p:sp>
      <p:sp>
        <p:nvSpPr>
          <p:cNvPr id="73" name="TextBox 72"/>
          <p:cNvSpPr txBox="1"/>
          <p:nvPr/>
        </p:nvSpPr>
        <p:spPr>
          <a:xfrm>
            <a:off x="6019800" y="3886200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2l</a:t>
            </a:r>
            <a:endParaRPr lang="ru-RU" dirty="0"/>
          </a:p>
        </p:txBody>
      </p:sp>
      <p:sp>
        <p:nvSpPr>
          <p:cNvPr id="74" name="TextBox 73"/>
          <p:cNvSpPr txBox="1"/>
          <p:nvPr/>
        </p:nvSpPr>
        <p:spPr>
          <a:xfrm>
            <a:off x="4191000" y="3886200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4l</a:t>
            </a:r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4648200" y="365760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2b</a:t>
            </a:r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3962400" y="198120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2b</a:t>
            </a:r>
            <a:endParaRPr lang="ru-RU" dirty="0"/>
          </a:p>
        </p:txBody>
      </p:sp>
      <p:sp>
        <p:nvSpPr>
          <p:cNvPr id="77" name="TextBox 76"/>
          <p:cNvSpPr txBox="1"/>
          <p:nvPr/>
        </p:nvSpPr>
        <p:spPr>
          <a:xfrm>
            <a:off x="3962400" y="25146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4800600" y="30480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graphicFrame>
        <p:nvGraphicFramePr>
          <p:cNvPr id="81" name="Объект 80"/>
          <p:cNvGraphicFramePr>
            <a:graphicFrameLocks noChangeAspect="1"/>
          </p:cNvGraphicFramePr>
          <p:nvPr/>
        </p:nvGraphicFramePr>
        <p:xfrm>
          <a:off x="142844" y="4786322"/>
          <a:ext cx="3638550" cy="762000"/>
        </p:xfrm>
        <a:graphic>
          <a:graphicData uri="http://schemas.openxmlformats.org/presentationml/2006/ole">
            <p:oleObj spid="_x0000_s278532" name="Формула" r:id="rId5" imgW="2425700" imgH="508000" progId="Equation.3">
              <p:embed/>
            </p:oleObj>
          </a:graphicData>
        </a:graphic>
      </p:graphicFrame>
      <p:cxnSp>
        <p:nvCxnSpPr>
          <p:cNvPr id="83" name="Прямая со стрелкой 82"/>
          <p:cNvCxnSpPr/>
          <p:nvPr/>
        </p:nvCxnSpPr>
        <p:spPr>
          <a:xfrm rot="5400000" flipH="1" flipV="1">
            <a:off x="1676400" y="2590800"/>
            <a:ext cx="762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 rot="5400000" flipH="1" flipV="1">
            <a:off x="6325394" y="2513806"/>
            <a:ext cx="762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 rot="5400000" flipH="1" flipV="1">
            <a:off x="3200797" y="1752203"/>
            <a:ext cx="609600" cy="79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 rot="5400000">
            <a:off x="5220494" y="4228306"/>
            <a:ext cx="6858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" name="Объект 91"/>
          <p:cNvGraphicFramePr>
            <a:graphicFrameLocks noChangeAspect="1"/>
          </p:cNvGraphicFramePr>
          <p:nvPr/>
        </p:nvGraphicFramePr>
        <p:xfrm>
          <a:off x="3581400" y="1447800"/>
          <a:ext cx="323850" cy="388620"/>
        </p:xfrm>
        <a:graphic>
          <a:graphicData uri="http://schemas.openxmlformats.org/presentationml/2006/ole">
            <p:oleObj spid="_x0000_s278533" name="Формула" r:id="rId6" imgW="190500" imgH="228600" progId="Equation.3">
              <p:embed/>
            </p:oleObj>
          </a:graphicData>
        </a:graphic>
      </p:graphicFrame>
      <p:graphicFrame>
        <p:nvGraphicFramePr>
          <p:cNvPr id="1045" name="Object 21"/>
          <p:cNvGraphicFramePr>
            <a:graphicFrameLocks noChangeAspect="1"/>
          </p:cNvGraphicFramePr>
          <p:nvPr/>
        </p:nvGraphicFramePr>
        <p:xfrm>
          <a:off x="5703888" y="4191000"/>
          <a:ext cx="346075" cy="388938"/>
        </p:xfrm>
        <a:graphic>
          <a:graphicData uri="http://schemas.openxmlformats.org/presentationml/2006/ole">
            <p:oleObj spid="_x0000_s278534" name="Формула" r:id="rId7" imgW="203112" imgH="228501" progId="Equation.3">
              <p:embed/>
            </p:oleObj>
          </a:graphicData>
        </a:graphic>
      </p:graphicFrame>
      <p:graphicFrame>
        <p:nvGraphicFramePr>
          <p:cNvPr id="94" name="Объект 93"/>
          <p:cNvGraphicFramePr>
            <a:graphicFrameLocks noChangeAspect="1"/>
          </p:cNvGraphicFramePr>
          <p:nvPr/>
        </p:nvGraphicFramePr>
        <p:xfrm>
          <a:off x="3857620" y="4857760"/>
          <a:ext cx="3317875" cy="825500"/>
        </p:xfrm>
        <a:graphic>
          <a:graphicData uri="http://schemas.openxmlformats.org/presentationml/2006/ole">
            <p:oleObj spid="_x0000_s278535" name="Формула" r:id="rId8" imgW="2146300" imgH="533400" progId="Equation.3">
              <p:embed/>
            </p:oleObj>
          </a:graphicData>
        </a:graphic>
      </p:graphicFrame>
      <p:graphicFrame>
        <p:nvGraphicFramePr>
          <p:cNvPr id="96" name="Объект 95"/>
          <p:cNvGraphicFramePr>
            <a:graphicFrameLocks noChangeAspect="1"/>
          </p:cNvGraphicFramePr>
          <p:nvPr/>
        </p:nvGraphicFramePr>
        <p:xfrm>
          <a:off x="7643834" y="4857760"/>
          <a:ext cx="1400175" cy="844550"/>
        </p:xfrm>
        <a:graphic>
          <a:graphicData uri="http://schemas.openxmlformats.org/presentationml/2006/ole">
            <p:oleObj spid="_x0000_s278536" name="Формула" r:id="rId9" imgW="799753" imgH="482391" progId="Equation.3">
              <p:embed/>
            </p:oleObj>
          </a:graphicData>
        </a:graphic>
      </p:graphicFrame>
      <p:graphicFrame>
        <p:nvGraphicFramePr>
          <p:cNvPr id="1049" name="Object 25"/>
          <p:cNvGraphicFramePr>
            <a:graphicFrameLocks noChangeAspect="1"/>
          </p:cNvGraphicFramePr>
          <p:nvPr/>
        </p:nvGraphicFramePr>
        <p:xfrm>
          <a:off x="2200275" y="2068513"/>
          <a:ext cx="377825" cy="400050"/>
        </p:xfrm>
        <a:graphic>
          <a:graphicData uri="http://schemas.openxmlformats.org/presentationml/2006/ole">
            <p:oleObj spid="_x0000_s278537" name="Формула" r:id="rId10" imgW="215806" imgH="228501" progId="Equation.3">
              <p:embed/>
            </p:oleObj>
          </a:graphicData>
        </a:graphic>
      </p:graphicFrame>
      <p:graphicFrame>
        <p:nvGraphicFramePr>
          <p:cNvPr id="1050" name="Object 26"/>
          <p:cNvGraphicFramePr>
            <a:graphicFrameLocks noChangeAspect="1"/>
          </p:cNvGraphicFramePr>
          <p:nvPr/>
        </p:nvGraphicFramePr>
        <p:xfrm>
          <a:off x="6858016" y="2143116"/>
          <a:ext cx="377825" cy="400050"/>
        </p:xfrm>
        <a:graphic>
          <a:graphicData uri="http://schemas.openxmlformats.org/presentationml/2006/ole">
            <p:oleObj spid="_x0000_s278538" name="Формула" r:id="rId11" imgW="215806" imgH="228501" progId="Equation.3">
              <p:embed/>
            </p:oleObj>
          </a:graphicData>
        </a:graphic>
      </p:graphicFrame>
      <p:graphicFrame>
        <p:nvGraphicFramePr>
          <p:cNvPr id="61" name="Таблица 60"/>
          <p:cNvGraphicFramePr>
            <a:graphicFrameLocks noGrp="1"/>
          </p:cNvGraphicFramePr>
          <p:nvPr/>
        </p:nvGraphicFramePr>
        <p:xfrm>
          <a:off x="4572000" y="1214422"/>
          <a:ext cx="4019589" cy="76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"/>
                <a:gridCol w="990600"/>
                <a:gridCol w="1066800"/>
                <a:gridCol w="1047789"/>
              </a:tblGrid>
              <a:tr h="76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i="1" dirty="0" smtClean="0"/>
                        <a:t>ω</a:t>
                      </a:r>
                      <a:r>
                        <a:rPr lang="ru-RU" i="1" dirty="0" smtClean="0"/>
                        <a:t>=4с</a:t>
                      </a:r>
                      <a:r>
                        <a:rPr lang="ru-RU" i="1" baseline="30000" dirty="0" smtClean="0"/>
                        <a:t>-1</a:t>
                      </a:r>
                    </a:p>
                    <a:p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m</a:t>
                      </a:r>
                      <a:r>
                        <a:rPr lang="en-US" i="1" baseline="-25000" dirty="0" smtClean="0"/>
                        <a:t>1</a:t>
                      </a:r>
                      <a:r>
                        <a:rPr lang="ru-RU" i="1" baseline="-25000" dirty="0" smtClean="0"/>
                        <a:t>=</a:t>
                      </a:r>
                      <a:r>
                        <a:rPr lang="ru-RU" i="1" dirty="0" smtClean="0"/>
                        <a:t>5кг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m</a:t>
                      </a:r>
                      <a:r>
                        <a:rPr lang="en-US" i="1" baseline="-25000" dirty="0" smtClean="0"/>
                        <a:t>2</a:t>
                      </a:r>
                      <a:r>
                        <a:rPr lang="ru-RU" i="1" dirty="0" smtClean="0"/>
                        <a:t>=3кг</a:t>
                      </a:r>
                    </a:p>
                    <a:p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b</a:t>
                      </a:r>
                      <a:r>
                        <a:rPr lang="ru-RU" i="1" dirty="0" smtClean="0"/>
                        <a:t>=0,2м</a:t>
                      </a:r>
                    </a:p>
                    <a:p>
                      <a:endParaRPr lang="ru-RU" i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3786182" y="1142984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Дано:</a:t>
            </a:r>
            <a:endParaRPr lang="ru-RU" i="1" dirty="0"/>
          </a:p>
        </p:txBody>
      </p:sp>
      <p:graphicFrame>
        <p:nvGraphicFramePr>
          <p:cNvPr id="6350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74308629"/>
              </p:ext>
            </p:extLst>
          </p:nvPr>
        </p:nvGraphicFramePr>
        <p:xfrm>
          <a:off x="122238" y="1285875"/>
          <a:ext cx="2849562" cy="374650"/>
        </p:xfrm>
        <a:graphic>
          <a:graphicData uri="http://schemas.openxmlformats.org/presentationml/2006/ole">
            <p:oleObj spid="_x0000_s278539" name="Формула" r:id="rId12" imgW="1752480" imgH="228600" progId="Equation.3">
              <p:embed/>
            </p:oleObj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571472" y="1000108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Решение:</a:t>
            </a:r>
            <a:endParaRPr lang="ru-RU" i="1" dirty="0">
              <a:solidFill>
                <a:srgbClr val="FF0000"/>
              </a:solidFill>
            </a:endParaRPr>
          </a:p>
        </p:txBody>
      </p:sp>
      <p:graphicFrame>
        <p:nvGraphicFramePr>
          <p:cNvPr id="6350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30427879"/>
              </p:ext>
            </p:extLst>
          </p:nvPr>
        </p:nvGraphicFramePr>
        <p:xfrm>
          <a:off x="142844" y="1785926"/>
          <a:ext cx="1673225" cy="698500"/>
        </p:xfrm>
        <a:graphic>
          <a:graphicData uri="http://schemas.openxmlformats.org/presentationml/2006/ole">
            <p:oleObj spid="_x0000_s278540" name="Формула" r:id="rId13" imgW="1028520" imgH="431640" progId="Equation.3">
              <p:embed/>
            </p:oleObj>
          </a:graphicData>
        </a:graphic>
      </p:graphicFrame>
      <p:sp>
        <p:nvSpPr>
          <p:cNvPr id="86" name="TextBox 85"/>
          <p:cNvSpPr txBox="1"/>
          <p:nvPr/>
        </p:nvSpPr>
        <p:spPr>
          <a:xfrm>
            <a:off x="4000496" y="4500570"/>
            <a:ext cx="3028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Уравнения кинетостатики: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42844" y="4429132"/>
            <a:ext cx="3278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Главные векторы сил инерции:</a:t>
            </a:r>
            <a:endParaRPr lang="ru-RU" i="1" dirty="0"/>
          </a:p>
        </p:txBody>
      </p:sp>
      <p:sp>
        <p:nvSpPr>
          <p:cNvPr id="89" name="TextBox 88"/>
          <p:cNvSpPr txBox="1"/>
          <p:nvPr/>
        </p:nvSpPr>
        <p:spPr>
          <a:xfrm>
            <a:off x="7643834" y="4572008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Ответ: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63" name="Номер слайда 62"/>
          <p:cNvSpPr>
            <a:spLocks noGrp="1"/>
          </p:cNvSpPr>
          <p:nvPr>
            <p:ph type="sldNum" sz="quarter" idx="12"/>
          </p:nvPr>
        </p:nvSpPr>
        <p:spPr>
          <a:xfrm>
            <a:off x="8215338" y="6356350"/>
            <a:ext cx="642942" cy="365125"/>
          </a:xfrm>
        </p:spPr>
        <p:txBody>
          <a:bodyPr/>
          <a:lstStyle/>
          <a:p>
            <a:fld id="{A483448D-3A78-4528-A469-B745A65DA480}" type="slidenum">
              <a:rPr lang="en-US" sz="2400" b="1" i="1" u="sng" smtClean="0">
                <a:solidFill>
                  <a:srgbClr val="00B050"/>
                </a:solidFill>
              </a:rPr>
              <a:pPr/>
              <a:t>57</a:t>
            </a:fld>
            <a:endParaRPr lang="en-US" sz="2400" b="1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63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86" grpId="0"/>
      <p:bldP spid="88" grpId="0"/>
      <p:bldP spid="8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240" y="571480"/>
            <a:ext cx="5857916" cy="914400"/>
          </a:xfrm>
        </p:spPr>
        <p:txBody>
          <a:bodyPr>
            <a:noAutofit/>
          </a:bodyPr>
          <a:lstStyle/>
          <a:p>
            <a:r>
              <a:rPr lang="en-US" sz="2000" i="1" dirty="0" smtClean="0">
                <a:solidFill>
                  <a:srgbClr val="FF0000"/>
                </a:solidFill>
              </a:rPr>
              <a:t/>
            </a:r>
            <a:br>
              <a:rPr lang="en-US" sz="2000" i="1" dirty="0" smtClean="0">
                <a:solidFill>
                  <a:srgbClr val="FF0000"/>
                </a:solidFill>
              </a:rPr>
            </a:br>
            <a:r>
              <a:rPr lang="en-US" sz="2000" i="1" dirty="0" smtClean="0"/>
              <a:t/>
            </a:r>
            <a:br>
              <a:rPr lang="en-US" sz="2000" i="1" dirty="0" smtClean="0"/>
            </a:br>
            <a:r>
              <a:rPr lang="ru-RU" sz="2000" i="1" dirty="0" smtClean="0"/>
              <a:t> Определить 2. Значения точечных масс </a:t>
            </a:r>
            <a:r>
              <a:rPr lang="en-US" sz="2000" i="1" dirty="0" smtClean="0"/>
              <a:t>m</a:t>
            </a:r>
            <a:r>
              <a:rPr lang="en-US" sz="2000" i="1" baseline="-25000" dirty="0" smtClean="0"/>
              <a:t>d1</a:t>
            </a:r>
            <a:r>
              <a:rPr lang="en-US" sz="2000" i="1" dirty="0" smtClean="0"/>
              <a:t> </a:t>
            </a:r>
            <a:r>
              <a:rPr lang="ru-RU" sz="2000" i="1" dirty="0" smtClean="0"/>
              <a:t>и</a:t>
            </a:r>
            <a:r>
              <a:rPr lang="en-US" sz="2000" i="1" dirty="0" smtClean="0"/>
              <a:t> m</a:t>
            </a:r>
            <a:r>
              <a:rPr lang="en-US" sz="2000" i="1" baseline="-25000" dirty="0" smtClean="0"/>
              <a:t>d2</a:t>
            </a:r>
            <a:r>
              <a:rPr lang="ru-RU" sz="2000" i="1" baseline="-25000" dirty="0" smtClean="0"/>
              <a:t> </a:t>
            </a:r>
            <a:br>
              <a:rPr lang="ru-RU" sz="2000" i="1" baseline="-25000" dirty="0" smtClean="0"/>
            </a:br>
            <a:r>
              <a:rPr lang="ru-RU" sz="2000" i="1" dirty="0" smtClean="0"/>
              <a:t>для устранения динамических реакций.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endParaRPr lang="ru-RU" sz="2000" i="1" dirty="0">
              <a:solidFill>
                <a:srgbClr val="FF0000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143000" y="2971800"/>
            <a:ext cx="6705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685800" y="3429000"/>
            <a:ext cx="9144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5400000">
            <a:off x="7392194" y="3428206"/>
            <a:ext cx="9144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1066800" y="3810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7772400" y="3810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981200" y="2895600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981200" y="3048000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6629400" y="2895600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629400" y="3048000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2895600" y="3581400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6096794" y="3580606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4953794" y="3580606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1448594" y="3656806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2057400" y="4267200"/>
            <a:ext cx="144780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3505200" y="4267200"/>
            <a:ext cx="205740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5562600" y="4267200"/>
            <a:ext cx="114300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6629400" y="4267200"/>
            <a:ext cx="121920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1066800" y="4267200"/>
            <a:ext cx="99060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>
            <a:off x="991394" y="4037806"/>
            <a:ext cx="304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7696994" y="4114006"/>
            <a:ext cx="304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5400000" flipH="1" flipV="1">
            <a:off x="3200400" y="2667000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rot="5400000" flipH="1" flipV="1">
            <a:off x="5258594" y="3275806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Равнобедренный треугольник 41"/>
          <p:cNvSpPr/>
          <p:nvPr/>
        </p:nvSpPr>
        <p:spPr>
          <a:xfrm rot="10800000">
            <a:off x="3276600" y="1828800"/>
            <a:ext cx="381000" cy="685800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5486400" y="3505200"/>
            <a:ext cx="228600" cy="685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rot="5400000">
            <a:off x="3582194" y="2132806"/>
            <a:ext cx="609600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3505200" y="2438400"/>
            <a:ext cx="381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3657600" y="1828800"/>
            <a:ext cx="381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5105400" y="3505200"/>
            <a:ext cx="381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5105400" y="4114800"/>
            <a:ext cx="381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rot="5400000">
            <a:off x="3620294" y="2704306"/>
            <a:ext cx="533400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5400000">
            <a:off x="4839494" y="3237706"/>
            <a:ext cx="533400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5400000">
            <a:off x="4801394" y="3809206"/>
            <a:ext cx="609600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7" name="Object 13"/>
          <p:cNvGraphicFramePr>
            <a:graphicFrameLocks noChangeAspect="1"/>
          </p:cNvGraphicFramePr>
          <p:nvPr/>
        </p:nvGraphicFramePr>
        <p:xfrm>
          <a:off x="2971800" y="2057400"/>
          <a:ext cx="331787" cy="303213"/>
        </p:xfrm>
        <a:graphic>
          <a:graphicData uri="http://schemas.openxmlformats.org/presentationml/2006/ole">
            <p:oleObj spid="_x0000_s279554" name="Формула" r:id="rId3" imgW="190335" imgH="215713" progId="Equation.3">
              <p:embed/>
            </p:oleObj>
          </a:graphicData>
        </a:graphic>
      </p:graphicFrame>
      <p:graphicFrame>
        <p:nvGraphicFramePr>
          <p:cNvPr id="1038" name="Object 14"/>
          <p:cNvGraphicFramePr>
            <a:graphicFrameLocks noChangeAspect="1"/>
          </p:cNvGraphicFramePr>
          <p:nvPr/>
        </p:nvGraphicFramePr>
        <p:xfrm>
          <a:off x="5780088" y="3505200"/>
          <a:ext cx="354012" cy="303213"/>
        </p:xfrm>
        <a:graphic>
          <a:graphicData uri="http://schemas.openxmlformats.org/presentationml/2006/ole">
            <p:oleObj spid="_x0000_s279555" name="Формула" r:id="rId4" imgW="203024" imgH="215713" progId="Equation.3">
              <p:embed/>
            </p:oleObj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2057400" y="25908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</a:t>
            </a:r>
            <a:endParaRPr lang="ru-RU" i="1" dirty="0"/>
          </a:p>
        </p:txBody>
      </p:sp>
      <p:sp>
        <p:nvSpPr>
          <p:cNvPr id="69" name="TextBox 68"/>
          <p:cNvSpPr txBox="1"/>
          <p:nvPr/>
        </p:nvSpPr>
        <p:spPr>
          <a:xfrm>
            <a:off x="6629400" y="25908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sp>
        <p:nvSpPr>
          <p:cNvPr id="70" name="TextBox 69"/>
          <p:cNvSpPr txBox="1"/>
          <p:nvPr/>
        </p:nvSpPr>
        <p:spPr>
          <a:xfrm>
            <a:off x="1447800" y="38862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</a:t>
            </a:r>
            <a:endParaRPr lang="ru-RU" dirty="0"/>
          </a:p>
        </p:txBody>
      </p:sp>
      <p:sp>
        <p:nvSpPr>
          <p:cNvPr id="71" name="TextBox 70"/>
          <p:cNvSpPr txBox="1"/>
          <p:nvPr/>
        </p:nvSpPr>
        <p:spPr>
          <a:xfrm>
            <a:off x="2438400" y="3886200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2l</a:t>
            </a:r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7010400" y="3886200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2l</a:t>
            </a:r>
            <a:endParaRPr lang="ru-RU" dirty="0"/>
          </a:p>
        </p:txBody>
      </p:sp>
      <p:sp>
        <p:nvSpPr>
          <p:cNvPr id="73" name="TextBox 72"/>
          <p:cNvSpPr txBox="1"/>
          <p:nvPr/>
        </p:nvSpPr>
        <p:spPr>
          <a:xfrm>
            <a:off x="6019800" y="3886200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2l</a:t>
            </a:r>
            <a:endParaRPr lang="ru-RU" dirty="0"/>
          </a:p>
        </p:txBody>
      </p:sp>
      <p:sp>
        <p:nvSpPr>
          <p:cNvPr id="74" name="TextBox 73"/>
          <p:cNvSpPr txBox="1"/>
          <p:nvPr/>
        </p:nvSpPr>
        <p:spPr>
          <a:xfrm>
            <a:off x="4191000" y="3886200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4l</a:t>
            </a:r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4648200" y="365760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2b</a:t>
            </a:r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3962400" y="198120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2b</a:t>
            </a:r>
            <a:endParaRPr lang="ru-RU" dirty="0"/>
          </a:p>
        </p:txBody>
      </p:sp>
      <p:sp>
        <p:nvSpPr>
          <p:cNvPr id="77" name="TextBox 76"/>
          <p:cNvSpPr txBox="1"/>
          <p:nvPr/>
        </p:nvSpPr>
        <p:spPr>
          <a:xfrm>
            <a:off x="3962400" y="25146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4800600" y="30480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533400" y="3124200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1,5b</a:t>
            </a:r>
            <a:endParaRPr lang="ru-RU" dirty="0"/>
          </a:p>
        </p:txBody>
      </p:sp>
      <p:sp>
        <p:nvSpPr>
          <p:cNvPr id="80" name="TextBox 79"/>
          <p:cNvSpPr txBox="1"/>
          <p:nvPr/>
        </p:nvSpPr>
        <p:spPr>
          <a:xfrm>
            <a:off x="7848600" y="3200400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1,5b</a:t>
            </a:r>
            <a:endParaRPr lang="ru-RU" dirty="0"/>
          </a:p>
        </p:txBody>
      </p:sp>
      <p:graphicFrame>
        <p:nvGraphicFramePr>
          <p:cNvPr id="81" name="Объект 80"/>
          <p:cNvGraphicFramePr>
            <a:graphicFrameLocks noChangeAspect="1"/>
          </p:cNvGraphicFramePr>
          <p:nvPr/>
        </p:nvGraphicFramePr>
        <p:xfrm>
          <a:off x="5029200" y="1600200"/>
          <a:ext cx="3124200" cy="830207"/>
        </p:xfrm>
        <a:graphic>
          <a:graphicData uri="http://schemas.openxmlformats.org/presentationml/2006/ole">
            <p:oleObj spid="_x0000_s279556" name="Формула" r:id="rId5" imgW="1816100" imgH="482600" progId="Equation.3">
              <p:embed/>
            </p:oleObj>
          </a:graphicData>
        </a:graphic>
      </p:graphicFrame>
      <p:cxnSp>
        <p:nvCxnSpPr>
          <p:cNvPr id="83" name="Прямая со стрелкой 82"/>
          <p:cNvCxnSpPr/>
          <p:nvPr/>
        </p:nvCxnSpPr>
        <p:spPr>
          <a:xfrm rot="5400000">
            <a:off x="838200" y="4191000"/>
            <a:ext cx="6096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 rot="5400000">
            <a:off x="7429500" y="4305300"/>
            <a:ext cx="8382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 rot="5400000" flipH="1" flipV="1">
            <a:off x="3200797" y="1752203"/>
            <a:ext cx="609600" cy="79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 rot="5400000">
            <a:off x="5296694" y="4228306"/>
            <a:ext cx="6858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" name="Объект 91"/>
          <p:cNvGraphicFramePr>
            <a:graphicFrameLocks noChangeAspect="1"/>
          </p:cNvGraphicFramePr>
          <p:nvPr/>
        </p:nvGraphicFramePr>
        <p:xfrm>
          <a:off x="3581400" y="1447800"/>
          <a:ext cx="323850" cy="388620"/>
        </p:xfrm>
        <a:graphic>
          <a:graphicData uri="http://schemas.openxmlformats.org/presentationml/2006/ole">
            <p:oleObj spid="_x0000_s279557" name="Формула" r:id="rId6" imgW="190500" imgH="228600" progId="Equation.3">
              <p:embed/>
            </p:oleObj>
          </a:graphicData>
        </a:graphic>
      </p:graphicFrame>
      <p:graphicFrame>
        <p:nvGraphicFramePr>
          <p:cNvPr id="1045" name="Object 21"/>
          <p:cNvGraphicFramePr>
            <a:graphicFrameLocks noChangeAspect="1"/>
          </p:cNvGraphicFramePr>
          <p:nvPr/>
        </p:nvGraphicFramePr>
        <p:xfrm>
          <a:off x="5703888" y="4191000"/>
          <a:ext cx="346075" cy="388938"/>
        </p:xfrm>
        <a:graphic>
          <a:graphicData uri="http://schemas.openxmlformats.org/presentationml/2006/ole">
            <p:oleObj spid="_x0000_s279558" name="Формула" r:id="rId7" imgW="203112" imgH="228501" progId="Equation.3">
              <p:embed/>
            </p:oleObj>
          </a:graphicData>
        </a:graphic>
      </p:graphicFrame>
      <p:graphicFrame>
        <p:nvGraphicFramePr>
          <p:cNvPr id="94" name="Объект 93"/>
          <p:cNvGraphicFramePr>
            <a:graphicFrameLocks noChangeAspect="1"/>
          </p:cNvGraphicFramePr>
          <p:nvPr/>
        </p:nvGraphicFramePr>
        <p:xfrm>
          <a:off x="571472" y="5286388"/>
          <a:ext cx="2690802" cy="581223"/>
        </p:xfrm>
        <a:graphic>
          <a:graphicData uri="http://schemas.openxmlformats.org/presentationml/2006/ole">
            <p:oleObj spid="_x0000_s279559" name="Формула" r:id="rId8" imgW="2349500" imgH="508000" progId="Equation.3">
              <p:embed/>
            </p:oleObj>
          </a:graphicData>
        </a:graphic>
      </p:graphicFrame>
      <p:graphicFrame>
        <p:nvGraphicFramePr>
          <p:cNvPr id="96" name="Объект 95"/>
          <p:cNvGraphicFramePr>
            <a:graphicFrameLocks noChangeAspect="1"/>
          </p:cNvGraphicFramePr>
          <p:nvPr/>
        </p:nvGraphicFramePr>
        <p:xfrm>
          <a:off x="4143372" y="4929198"/>
          <a:ext cx="4521200" cy="800100"/>
        </p:xfrm>
        <a:graphic>
          <a:graphicData uri="http://schemas.openxmlformats.org/presentationml/2006/ole">
            <p:oleObj spid="_x0000_s279560" name="Формула" r:id="rId9" imgW="2590800" imgH="457200" progId="Equation.3">
              <p:embed/>
            </p:oleObj>
          </a:graphicData>
        </a:graphic>
      </p:graphicFrame>
      <p:graphicFrame>
        <p:nvGraphicFramePr>
          <p:cNvPr id="1049" name="Object 25"/>
          <p:cNvGraphicFramePr>
            <a:graphicFrameLocks noChangeAspect="1"/>
          </p:cNvGraphicFramePr>
          <p:nvPr/>
        </p:nvGraphicFramePr>
        <p:xfrm>
          <a:off x="642938" y="4038600"/>
          <a:ext cx="444500" cy="422275"/>
        </p:xfrm>
        <a:graphic>
          <a:graphicData uri="http://schemas.openxmlformats.org/presentationml/2006/ole">
            <p:oleObj spid="_x0000_s279561" name="Формула" r:id="rId10" imgW="253890" imgH="241195" progId="Equation.3">
              <p:embed/>
            </p:oleObj>
          </a:graphicData>
        </a:graphic>
      </p:graphicFrame>
      <p:graphicFrame>
        <p:nvGraphicFramePr>
          <p:cNvPr id="1050" name="Object 26"/>
          <p:cNvGraphicFramePr>
            <a:graphicFrameLocks noChangeAspect="1"/>
          </p:cNvGraphicFramePr>
          <p:nvPr/>
        </p:nvGraphicFramePr>
        <p:xfrm>
          <a:off x="7947025" y="4343400"/>
          <a:ext cx="466725" cy="422275"/>
        </p:xfrm>
        <a:graphic>
          <a:graphicData uri="http://schemas.openxmlformats.org/presentationml/2006/ole">
            <p:oleObj spid="_x0000_s279562" name="Формула" r:id="rId11" imgW="266469" imgH="241091" progId="Equation.3">
              <p:embed/>
            </p:oleObj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990600" y="2590800"/>
            <a:ext cx="39391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E</a:t>
            </a:r>
            <a:endParaRPr lang="ru-RU" i="1" dirty="0"/>
          </a:p>
        </p:txBody>
      </p:sp>
      <p:sp>
        <p:nvSpPr>
          <p:cNvPr id="67" name="TextBox 66"/>
          <p:cNvSpPr txBox="1"/>
          <p:nvPr/>
        </p:nvSpPr>
        <p:spPr>
          <a:xfrm>
            <a:off x="1143000" y="3733800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82" name="TextBox 81"/>
          <p:cNvSpPr txBox="1"/>
          <p:nvPr/>
        </p:nvSpPr>
        <p:spPr>
          <a:xfrm>
            <a:off x="7467600" y="3657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ru-RU" dirty="0"/>
          </a:p>
        </p:txBody>
      </p:sp>
      <p:sp>
        <p:nvSpPr>
          <p:cNvPr id="65" name="TextBox 64"/>
          <p:cNvSpPr txBox="1"/>
          <p:nvPr/>
        </p:nvSpPr>
        <p:spPr>
          <a:xfrm>
            <a:off x="609600" y="3657600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r>
              <a:rPr lang="en-US" i="1" baseline="-25000" dirty="0" smtClean="0"/>
              <a:t>d1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7848600" y="3657600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m</a:t>
            </a:r>
            <a:r>
              <a:rPr lang="en-US" i="1" baseline="-25000" dirty="0" err="1" smtClean="0"/>
              <a:t>d</a:t>
            </a:r>
            <a:r>
              <a:rPr lang="ru-RU" i="1" baseline="-25000" dirty="0" smtClean="0"/>
              <a:t>2</a:t>
            </a:r>
            <a:endParaRPr lang="ru-RU" dirty="0"/>
          </a:p>
        </p:txBody>
      </p:sp>
      <p:graphicFrame>
        <p:nvGraphicFramePr>
          <p:cNvPr id="64523" name="Object 11"/>
          <p:cNvGraphicFramePr>
            <a:graphicFrameLocks noChangeAspect="1"/>
          </p:cNvGraphicFramePr>
          <p:nvPr/>
        </p:nvGraphicFramePr>
        <p:xfrm>
          <a:off x="357158" y="1714488"/>
          <a:ext cx="2449513" cy="708025"/>
        </p:xfrm>
        <a:graphic>
          <a:graphicData uri="http://schemas.openxmlformats.org/presentationml/2006/ole">
            <p:oleObj spid="_x0000_s279563" name="Формула" r:id="rId12" imgW="1497950" imgH="431613" progId="Equation.3">
              <p:embed/>
            </p:oleObj>
          </a:graphicData>
        </a:graphic>
      </p:graphicFrame>
      <p:graphicFrame>
        <p:nvGraphicFramePr>
          <p:cNvPr id="64524" name="Object 12"/>
          <p:cNvGraphicFramePr>
            <a:graphicFrameLocks noChangeAspect="1"/>
          </p:cNvGraphicFramePr>
          <p:nvPr/>
        </p:nvGraphicFramePr>
        <p:xfrm>
          <a:off x="500034" y="4500570"/>
          <a:ext cx="3128954" cy="655278"/>
        </p:xfrm>
        <a:graphic>
          <a:graphicData uri="http://schemas.openxmlformats.org/presentationml/2006/ole">
            <p:oleObj spid="_x0000_s279564" name="Формула" r:id="rId13" imgW="2425700" imgH="508000" progId="Equation.3">
              <p:embed/>
            </p:oleObj>
          </a:graphicData>
        </a:graphic>
      </p:graphicFrame>
      <p:sp>
        <p:nvSpPr>
          <p:cNvPr id="86" name="TextBox 85"/>
          <p:cNvSpPr txBox="1"/>
          <p:nvPr/>
        </p:nvSpPr>
        <p:spPr>
          <a:xfrm>
            <a:off x="4286248" y="4500570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Ответ: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142844" y="836712"/>
            <a:ext cx="30003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Пример 2  </a:t>
            </a:r>
            <a:r>
              <a:rPr lang="ru-RU" i="1" dirty="0" smtClean="0"/>
              <a:t>Продолжение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88" name="Номер слайда 87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b="1" i="1" u="sng" smtClean="0">
                <a:solidFill>
                  <a:srgbClr val="00B050"/>
                </a:solidFill>
              </a:rPr>
              <a:pPr/>
              <a:t>58</a:t>
            </a:fld>
            <a:endParaRPr lang="en-US" sz="2400" b="1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 flipV="1">
            <a:off x="2252650" y="2143116"/>
            <a:ext cx="4248176" cy="1427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Равнобедренный треугольник 4"/>
          <p:cNvSpPr/>
          <p:nvPr/>
        </p:nvSpPr>
        <p:spPr>
          <a:xfrm>
            <a:off x="2000232" y="2214554"/>
            <a:ext cx="381000" cy="304800"/>
          </a:xfrm>
          <a:prstGeom prst="triangl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6" name="Овал 5"/>
          <p:cNvSpPr/>
          <p:nvPr/>
        </p:nvSpPr>
        <p:spPr>
          <a:xfrm>
            <a:off x="5529250" y="2081194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6200000" flipH="1">
            <a:off x="5464975" y="2250273"/>
            <a:ext cx="642942" cy="4286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 flipH="1">
            <a:off x="5929322" y="2714620"/>
            <a:ext cx="142876" cy="1428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9" name="Овал 8"/>
          <p:cNvSpPr/>
          <p:nvPr/>
        </p:nvSpPr>
        <p:spPr>
          <a:xfrm>
            <a:off x="2100250" y="2081194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2" name="Овал 11"/>
          <p:cNvSpPr/>
          <p:nvPr/>
        </p:nvSpPr>
        <p:spPr>
          <a:xfrm>
            <a:off x="4000496" y="1643050"/>
            <a:ext cx="428628" cy="40481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5429256" y="2000240"/>
            <a:ext cx="100013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3936991" y="2349497"/>
            <a:ext cx="1000132" cy="158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5857884" y="2285992"/>
            <a:ext cx="214314" cy="23812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8" name="Прямоугольник 17"/>
          <p:cNvSpPr/>
          <p:nvPr/>
        </p:nvSpPr>
        <p:spPr>
          <a:xfrm>
            <a:off x="4357686" y="2786058"/>
            <a:ext cx="142876" cy="23812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9" name="Овал 18"/>
          <p:cNvSpPr/>
          <p:nvPr/>
        </p:nvSpPr>
        <p:spPr>
          <a:xfrm>
            <a:off x="4143372" y="178592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25" name="TextBox 24"/>
          <p:cNvSpPr txBox="1"/>
          <p:nvPr/>
        </p:nvSpPr>
        <p:spPr>
          <a:xfrm>
            <a:off x="5357818" y="171448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1857356" y="178592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</a:t>
            </a:r>
            <a:endParaRPr lang="ru-RU" i="1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2143108" y="3143248"/>
            <a:ext cx="2071702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4214810" y="3143248"/>
            <a:ext cx="13716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4965703" y="2749545"/>
            <a:ext cx="121444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rot="5400000">
            <a:off x="4251323" y="2535231"/>
            <a:ext cx="50006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rot="10800000" flipV="1">
            <a:off x="5643570" y="2857496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5400000">
            <a:off x="6103155" y="2897977"/>
            <a:ext cx="142876" cy="619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10800000" flipV="1">
            <a:off x="5857884" y="2857496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rot="10800000" flipV="1">
            <a:off x="1928794" y="2500306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0800000" flipV="1">
            <a:off x="2071670" y="2500306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rot="10800000" flipV="1">
            <a:off x="2214546" y="2500306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10800000" flipV="1">
            <a:off x="2285984" y="2500306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Равнобедренный треугольник 42"/>
          <p:cNvSpPr/>
          <p:nvPr/>
        </p:nvSpPr>
        <p:spPr>
          <a:xfrm>
            <a:off x="4071934" y="1857364"/>
            <a:ext cx="285752" cy="28575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/>
          <p:cNvSpPr txBox="1"/>
          <p:nvPr/>
        </p:nvSpPr>
        <p:spPr>
          <a:xfrm>
            <a:off x="500034" y="928670"/>
            <a:ext cx="280224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Пример 3</a:t>
            </a:r>
          </a:p>
          <a:p>
            <a:r>
              <a:rPr lang="ru-RU" i="1" dirty="0" smtClean="0"/>
              <a:t>Решить самостоятельно</a:t>
            </a:r>
            <a:endParaRPr lang="ru-RU" i="1" dirty="0"/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 rot="16200000" flipH="1">
            <a:off x="6128524" y="1729600"/>
            <a:ext cx="771540" cy="269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вал 48"/>
          <p:cNvSpPr/>
          <p:nvPr/>
        </p:nvSpPr>
        <p:spPr>
          <a:xfrm>
            <a:off x="5929322" y="1285860"/>
            <a:ext cx="428628" cy="40481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51" name="Равнобедренный треугольник 50"/>
          <p:cNvSpPr/>
          <p:nvPr/>
        </p:nvSpPr>
        <p:spPr>
          <a:xfrm rot="16200000">
            <a:off x="6176974" y="1323960"/>
            <a:ext cx="381000" cy="304800"/>
          </a:xfrm>
          <a:prstGeom prst="triangl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52" name="Овал 51"/>
          <p:cNvSpPr/>
          <p:nvPr/>
        </p:nvSpPr>
        <p:spPr>
          <a:xfrm>
            <a:off x="6143636" y="1428736"/>
            <a:ext cx="142876" cy="1428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5643570" y="2857496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0800000" flipV="1">
            <a:off x="6000760" y="2857496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rot="16200000" flipH="1">
            <a:off x="1632772" y="2775788"/>
            <a:ext cx="1143008" cy="205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rot="5400000">
            <a:off x="3608381" y="2749545"/>
            <a:ext cx="121444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rot="16200000" flipH="1">
            <a:off x="5832435" y="2668631"/>
            <a:ext cx="1357322" cy="205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5572132" y="3143248"/>
            <a:ext cx="1000132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 rot="5400000">
            <a:off x="5822959" y="2035165"/>
            <a:ext cx="500066" cy="1588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880" name="Object 8"/>
          <p:cNvGraphicFramePr>
            <a:graphicFrameLocks noChangeAspect="1"/>
          </p:cNvGraphicFramePr>
          <p:nvPr/>
        </p:nvGraphicFramePr>
        <p:xfrm>
          <a:off x="4500562" y="2214554"/>
          <a:ext cx="198438" cy="280988"/>
        </p:xfrm>
        <a:graphic>
          <a:graphicData uri="http://schemas.openxmlformats.org/presentationml/2006/ole">
            <p:oleObj spid="_x0000_s280578" name="Формула" r:id="rId3" imgW="152268" imgH="215713" progId="Equation.3">
              <p:embed/>
            </p:oleObj>
          </a:graphicData>
        </a:graphic>
      </p:graphicFrame>
      <p:graphicFrame>
        <p:nvGraphicFramePr>
          <p:cNvPr id="79881" name="Object 9"/>
          <p:cNvGraphicFramePr>
            <a:graphicFrameLocks noChangeAspect="1"/>
          </p:cNvGraphicFramePr>
          <p:nvPr/>
        </p:nvGraphicFramePr>
        <p:xfrm>
          <a:off x="6143636" y="1785926"/>
          <a:ext cx="231775" cy="280988"/>
        </p:xfrm>
        <a:graphic>
          <a:graphicData uri="http://schemas.openxmlformats.org/presentationml/2006/ole">
            <p:oleObj spid="_x0000_s280579" name="Формула" r:id="rId4" imgW="177569" imgH="215619" progId="Equation.3">
              <p:embed/>
            </p:oleObj>
          </a:graphicData>
        </a:graphic>
      </p:graphicFrame>
      <p:sp>
        <p:nvSpPr>
          <p:cNvPr id="98" name="Дуга 97"/>
          <p:cNvSpPr/>
          <p:nvPr/>
        </p:nvSpPr>
        <p:spPr>
          <a:xfrm rot="16910479">
            <a:off x="5667736" y="2659259"/>
            <a:ext cx="642942" cy="571504"/>
          </a:xfrm>
          <a:prstGeom prst="arc">
            <a:avLst>
              <a:gd name="adj1" fmla="val 16200000"/>
              <a:gd name="adj2" fmla="val 1985557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9882" name="Object 10"/>
          <p:cNvGraphicFramePr>
            <a:graphicFrameLocks noChangeAspect="1"/>
          </p:cNvGraphicFramePr>
          <p:nvPr/>
        </p:nvGraphicFramePr>
        <p:xfrm>
          <a:off x="5643571" y="2549530"/>
          <a:ext cx="198438" cy="182562"/>
        </p:xfrm>
        <a:graphic>
          <a:graphicData uri="http://schemas.openxmlformats.org/presentationml/2006/ole">
            <p:oleObj spid="_x0000_s280580" name="Формула" r:id="rId5" imgW="152334" imgH="139639" progId="Equation.3">
              <p:embed/>
            </p:oleObj>
          </a:graphicData>
        </a:graphic>
      </p:graphicFrame>
      <p:cxnSp>
        <p:nvCxnSpPr>
          <p:cNvPr id="101" name="Прямая соединительная линия 100"/>
          <p:cNvCxnSpPr>
            <a:stCxn id="43" idx="0"/>
          </p:cNvCxnSpPr>
          <p:nvPr/>
        </p:nvCxnSpPr>
        <p:spPr>
          <a:xfrm rot="16200000" flipV="1">
            <a:off x="3964777" y="1607331"/>
            <a:ext cx="1588" cy="5000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 rot="5400000" flipH="1" flipV="1">
            <a:off x="5929322" y="1214422"/>
            <a:ext cx="57309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 rot="5400000" flipH="1" flipV="1">
            <a:off x="6215074" y="1214422"/>
            <a:ext cx="57309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rot="5400000">
            <a:off x="3714744" y="2000240"/>
            <a:ext cx="285752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6215074" y="1142984"/>
            <a:ext cx="285752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>
            <a:stCxn id="52" idx="1"/>
          </p:cNvCxnSpPr>
          <p:nvPr/>
        </p:nvCxnSpPr>
        <p:spPr>
          <a:xfrm rot="5400000" flipH="1" flipV="1">
            <a:off x="6572264" y="1021032"/>
            <a:ext cx="20924" cy="8363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rot="5400000" flipH="1" flipV="1">
            <a:off x="6694216" y="1735412"/>
            <a:ext cx="20924" cy="8363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 rot="5400000">
            <a:off x="6429388" y="1785926"/>
            <a:ext cx="714380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0" y="314324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Постановка задачи:</a:t>
            </a: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На конструкции установлены два двигателя массой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m=2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кг, к каждому из которых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прикреплены груз-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зы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=20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кг и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=20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кг, движущиеся с ускорениями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=6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м/     и 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=5м/      соответственно. 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3500430" y="178592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125" name="TextBox 124"/>
          <p:cNvSpPr txBox="1"/>
          <p:nvPr/>
        </p:nvSpPr>
        <p:spPr>
          <a:xfrm>
            <a:off x="6215074" y="78579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126" name="TextBox 125"/>
          <p:cNvSpPr txBox="1"/>
          <p:nvPr/>
        </p:nvSpPr>
        <p:spPr>
          <a:xfrm>
            <a:off x="4143372" y="1285860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endParaRPr lang="ru-RU" i="1" dirty="0"/>
          </a:p>
        </p:txBody>
      </p:sp>
      <p:sp>
        <p:nvSpPr>
          <p:cNvPr id="127" name="TextBox 126"/>
          <p:cNvSpPr txBox="1"/>
          <p:nvPr/>
        </p:nvSpPr>
        <p:spPr>
          <a:xfrm>
            <a:off x="5643570" y="1142984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endParaRPr lang="ru-RU" i="1" dirty="0"/>
          </a:p>
        </p:txBody>
      </p:sp>
      <p:sp>
        <p:nvSpPr>
          <p:cNvPr id="128" name="TextBox 127"/>
          <p:cNvSpPr txBox="1"/>
          <p:nvPr/>
        </p:nvSpPr>
        <p:spPr>
          <a:xfrm>
            <a:off x="4429124" y="2714620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r>
              <a:rPr lang="en-US" i="1" baseline="-25000" dirty="0" smtClean="0"/>
              <a:t>1</a:t>
            </a:r>
            <a:endParaRPr lang="ru-RU" i="1" baseline="-25000" dirty="0"/>
          </a:p>
        </p:txBody>
      </p:sp>
      <p:sp>
        <p:nvSpPr>
          <p:cNvPr id="129" name="TextBox 128"/>
          <p:cNvSpPr txBox="1"/>
          <p:nvPr/>
        </p:nvSpPr>
        <p:spPr>
          <a:xfrm>
            <a:off x="6072198" y="2214554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r>
              <a:rPr lang="en-US" i="1" baseline="-25000" dirty="0" smtClean="0"/>
              <a:t>2</a:t>
            </a:r>
            <a:endParaRPr lang="ru-RU" i="1" baseline="-25000" dirty="0"/>
          </a:p>
        </p:txBody>
      </p:sp>
      <p:sp>
        <p:nvSpPr>
          <p:cNvPr id="130" name="TextBox 129"/>
          <p:cNvSpPr txBox="1"/>
          <p:nvPr/>
        </p:nvSpPr>
        <p:spPr>
          <a:xfrm>
            <a:off x="2928926" y="2857496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3l</a:t>
            </a:r>
            <a:endParaRPr lang="ru-RU" i="1" baseline="-25000" dirty="0"/>
          </a:p>
        </p:txBody>
      </p:sp>
      <p:sp>
        <p:nvSpPr>
          <p:cNvPr id="131" name="TextBox 130"/>
          <p:cNvSpPr txBox="1"/>
          <p:nvPr/>
        </p:nvSpPr>
        <p:spPr>
          <a:xfrm>
            <a:off x="4857752" y="2786058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2l</a:t>
            </a:r>
            <a:endParaRPr lang="ru-RU" i="1" baseline="-25000" dirty="0"/>
          </a:p>
        </p:txBody>
      </p:sp>
      <p:sp>
        <p:nvSpPr>
          <p:cNvPr id="132" name="TextBox 131"/>
          <p:cNvSpPr txBox="1"/>
          <p:nvPr/>
        </p:nvSpPr>
        <p:spPr>
          <a:xfrm>
            <a:off x="5786446" y="2857496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</a:t>
            </a:r>
            <a:endParaRPr lang="ru-RU" i="1" baseline="-25000" dirty="0"/>
          </a:p>
        </p:txBody>
      </p:sp>
      <p:sp>
        <p:nvSpPr>
          <p:cNvPr id="133" name="TextBox 132"/>
          <p:cNvSpPr txBox="1"/>
          <p:nvPr/>
        </p:nvSpPr>
        <p:spPr>
          <a:xfrm>
            <a:off x="6786578" y="1571612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h</a:t>
            </a:r>
            <a:endParaRPr lang="ru-RU" i="1" baseline="-25000" dirty="0"/>
          </a:p>
        </p:txBody>
      </p:sp>
      <p:sp>
        <p:nvSpPr>
          <p:cNvPr id="135" name="TextBox 134"/>
          <p:cNvSpPr txBox="1"/>
          <p:nvPr/>
        </p:nvSpPr>
        <p:spPr>
          <a:xfrm>
            <a:off x="6123286" y="3717032"/>
            <a:ext cx="320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1" dirty="0" smtClean="0"/>
              <a:t>с</a:t>
            </a:r>
            <a:r>
              <a:rPr lang="ru-RU" sz="1400" i="1" baseline="30000" dirty="0" smtClean="0"/>
              <a:t>2</a:t>
            </a:r>
            <a:endParaRPr lang="ru-RU" sz="1400" i="1" baseline="30000" dirty="0"/>
          </a:p>
        </p:txBody>
      </p:sp>
      <p:sp>
        <p:nvSpPr>
          <p:cNvPr id="136" name="TextBox 135"/>
          <p:cNvSpPr txBox="1"/>
          <p:nvPr/>
        </p:nvSpPr>
        <p:spPr>
          <a:xfrm>
            <a:off x="8072462" y="3645024"/>
            <a:ext cx="6190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i="1" dirty="0" smtClean="0"/>
              <a:t>α</a:t>
            </a:r>
            <a:r>
              <a:rPr lang="ru-RU" sz="1400" i="1" dirty="0" smtClean="0"/>
              <a:t>=60</a:t>
            </a:r>
            <a:r>
              <a:rPr lang="ru-RU" sz="1400" i="1" baseline="30000" dirty="0" smtClean="0"/>
              <a:t>0</a:t>
            </a:r>
            <a:endParaRPr lang="ru-RU" sz="1400" i="1" baseline="30000" dirty="0"/>
          </a:p>
        </p:txBody>
      </p:sp>
      <p:sp>
        <p:nvSpPr>
          <p:cNvPr id="137" name="TextBox 136"/>
          <p:cNvSpPr txBox="1"/>
          <p:nvPr/>
        </p:nvSpPr>
        <p:spPr>
          <a:xfrm>
            <a:off x="0" y="3929066"/>
            <a:ext cx="83698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При определении моментов инерции барабанов, считать их однородными делами.</a:t>
            </a:r>
            <a:r>
              <a:rPr lang="en-US" sz="1600" i="1" dirty="0" smtClean="0"/>
              <a:t> l=h=2</a:t>
            </a:r>
            <a:r>
              <a:rPr lang="ru-RU" sz="1600" i="1" dirty="0" smtClean="0"/>
              <a:t>м</a:t>
            </a:r>
          </a:p>
          <a:p>
            <a:r>
              <a:rPr lang="ru-RU" sz="1600" i="1" dirty="0" smtClean="0"/>
              <a:t>Определить полные реакции опор конструкции.  </a:t>
            </a:r>
            <a:endParaRPr lang="ru-RU" sz="1600" i="1" dirty="0"/>
          </a:p>
        </p:txBody>
      </p:sp>
      <p:sp>
        <p:nvSpPr>
          <p:cNvPr id="139" name="TextBox 138"/>
          <p:cNvSpPr txBox="1"/>
          <p:nvPr/>
        </p:nvSpPr>
        <p:spPr>
          <a:xfrm>
            <a:off x="5115174" y="3697287"/>
            <a:ext cx="320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1" dirty="0" smtClean="0"/>
              <a:t>с</a:t>
            </a:r>
            <a:r>
              <a:rPr lang="ru-RU" sz="1400" i="1" baseline="30000" dirty="0" smtClean="0"/>
              <a:t>2</a:t>
            </a:r>
            <a:endParaRPr lang="ru-RU" sz="1400" i="1" baseline="30000" dirty="0"/>
          </a:p>
        </p:txBody>
      </p:sp>
      <p:sp>
        <p:nvSpPr>
          <p:cNvPr id="143" name="TextBox 142"/>
          <p:cNvSpPr txBox="1"/>
          <p:nvPr/>
        </p:nvSpPr>
        <p:spPr>
          <a:xfrm>
            <a:off x="642910" y="4500570"/>
            <a:ext cx="1636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Активные силы:</a:t>
            </a:r>
            <a:endParaRPr lang="ru-RU" sz="1600" i="1" dirty="0"/>
          </a:p>
        </p:txBody>
      </p:sp>
      <p:sp>
        <p:nvSpPr>
          <p:cNvPr id="144" name="TextBox 143"/>
          <p:cNvSpPr txBox="1"/>
          <p:nvPr/>
        </p:nvSpPr>
        <p:spPr>
          <a:xfrm>
            <a:off x="2643174" y="4500570"/>
            <a:ext cx="34832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 Силы тяжести двигателей и грузов</a:t>
            </a:r>
            <a:endParaRPr lang="ru-RU" sz="1600" i="1" dirty="0"/>
          </a:p>
        </p:txBody>
      </p:sp>
      <p:sp>
        <p:nvSpPr>
          <p:cNvPr id="145" name="TextBox 144"/>
          <p:cNvSpPr txBox="1"/>
          <p:nvPr/>
        </p:nvSpPr>
        <p:spPr>
          <a:xfrm>
            <a:off x="642910" y="4857760"/>
            <a:ext cx="18252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Реактивные силы:</a:t>
            </a:r>
            <a:endParaRPr lang="ru-RU" sz="1600" i="1" dirty="0"/>
          </a:p>
        </p:txBody>
      </p:sp>
      <p:sp>
        <p:nvSpPr>
          <p:cNvPr id="146" name="TextBox 145"/>
          <p:cNvSpPr txBox="1"/>
          <p:nvPr/>
        </p:nvSpPr>
        <p:spPr>
          <a:xfrm>
            <a:off x="2643174" y="4857760"/>
            <a:ext cx="52218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 Силы реакций цилиндрического шарнира А и стержня В</a:t>
            </a:r>
            <a:endParaRPr lang="ru-RU" sz="1600" i="1" dirty="0"/>
          </a:p>
        </p:txBody>
      </p:sp>
      <p:sp>
        <p:nvSpPr>
          <p:cNvPr id="147" name="TextBox 146"/>
          <p:cNvSpPr txBox="1"/>
          <p:nvPr/>
        </p:nvSpPr>
        <p:spPr>
          <a:xfrm>
            <a:off x="642910" y="5286388"/>
            <a:ext cx="14766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Силы инерции:</a:t>
            </a:r>
            <a:endParaRPr lang="ru-RU" sz="1600" i="1" dirty="0"/>
          </a:p>
        </p:txBody>
      </p:sp>
      <p:sp>
        <p:nvSpPr>
          <p:cNvPr id="148" name="TextBox 147"/>
          <p:cNvSpPr txBox="1"/>
          <p:nvPr/>
        </p:nvSpPr>
        <p:spPr>
          <a:xfrm>
            <a:off x="2653312" y="5357826"/>
            <a:ext cx="4099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Главные векторы сил инерции грузов и </a:t>
            </a:r>
          </a:p>
          <a:p>
            <a:r>
              <a:rPr lang="ru-RU" sz="1600" i="1" dirty="0" smtClean="0"/>
              <a:t>главные моменты сил инерции двигателей</a:t>
            </a:r>
            <a:endParaRPr lang="ru-RU" sz="1600" i="1" dirty="0"/>
          </a:p>
        </p:txBody>
      </p:sp>
      <p:sp>
        <p:nvSpPr>
          <p:cNvPr id="73" name="Номер слайда 72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b="1" i="1" u="sng" smtClean="0">
                <a:solidFill>
                  <a:srgbClr val="00B050"/>
                </a:solidFill>
              </a:rPr>
              <a:pPr/>
              <a:t>59</a:t>
            </a:fld>
            <a:endParaRPr lang="en-US" sz="2400" b="1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  <p:bldP spid="144" grpId="0"/>
      <p:bldP spid="145" grpId="0"/>
      <p:bldP spid="146" grpId="0"/>
      <p:bldP spid="147" grpId="0"/>
      <p:bldP spid="14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/>
        </p:nvCxnSpPr>
        <p:spPr>
          <a:xfrm flipV="1">
            <a:off x="1038204" y="2000240"/>
            <a:ext cx="4248176" cy="1427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rot="16200000" flipH="1">
            <a:off x="3821901" y="1464455"/>
            <a:ext cx="642942" cy="428628"/>
          </a:xfrm>
          <a:prstGeom prst="line">
            <a:avLst/>
          </a:prstGeom>
          <a:ln w="19050">
            <a:solidFill>
              <a:srgbClr val="0070C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2786050" y="1500174"/>
            <a:ext cx="428628" cy="40481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4214810" y="1857364"/>
            <a:ext cx="100013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2722545" y="2206621"/>
            <a:ext cx="1000132" cy="158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4643438" y="2143116"/>
            <a:ext cx="214314" cy="23812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2" name="Прямоугольник 11"/>
          <p:cNvSpPr/>
          <p:nvPr/>
        </p:nvSpPr>
        <p:spPr>
          <a:xfrm>
            <a:off x="3143240" y="2643182"/>
            <a:ext cx="142876" cy="23812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3" name="Овал 12"/>
          <p:cNvSpPr/>
          <p:nvPr/>
        </p:nvSpPr>
        <p:spPr>
          <a:xfrm>
            <a:off x="2928926" y="164305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4" name="TextBox 13"/>
          <p:cNvSpPr txBox="1"/>
          <p:nvPr/>
        </p:nvSpPr>
        <p:spPr>
          <a:xfrm>
            <a:off x="4143372" y="157161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928662" y="3000372"/>
            <a:ext cx="2071702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000364" y="3000372"/>
            <a:ext cx="13716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3751257" y="2606669"/>
            <a:ext cx="121444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3036877" y="2392355"/>
            <a:ext cx="50006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Равнобедренный треугольник 26"/>
          <p:cNvSpPr/>
          <p:nvPr/>
        </p:nvSpPr>
        <p:spPr>
          <a:xfrm>
            <a:off x="2857488" y="1714488"/>
            <a:ext cx="285752" cy="28575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rot="16200000" flipH="1">
            <a:off x="4914078" y="1586724"/>
            <a:ext cx="771540" cy="269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Овал 29"/>
          <p:cNvSpPr/>
          <p:nvPr/>
        </p:nvSpPr>
        <p:spPr>
          <a:xfrm>
            <a:off x="4714876" y="1142984"/>
            <a:ext cx="428628" cy="40481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31" name="Равнобедренный треугольник 30"/>
          <p:cNvSpPr/>
          <p:nvPr/>
        </p:nvSpPr>
        <p:spPr>
          <a:xfrm rot="16200000">
            <a:off x="4962528" y="1181084"/>
            <a:ext cx="381000" cy="304800"/>
          </a:xfrm>
          <a:prstGeom prst="triangl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32" name="Овал 31"/>
          <p:cNvSpPr/>
          <p:nvPr/>
        </p:nvSpPr>
        <p:spPr>
          <a:xfrm>
            <a:off x="4929190" y="1285860"/>
            <a:ext cx="142876" cy="1428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rot="16200000" flipH="1">
            <a:off x="418326" y="2632912"/>
            <a:ext cx="1143008" cy="205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5400000">
            <a:off x="2393935" y="2606669"/>
            <a:ext cx="121444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16200000" flipH="1">
            <a:off x="4617989" y="2525755"/>
            <a:ext cx="1357322" cy="205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4357686" y="3000372"/>
            <a:ext cx="1000132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rot="5400000">
            <a:off x="4394199" y="2035165"/>
            <a:ext cx="500066" cy="1588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Object 8"/>
          <p:cNvGraphicFramePr>
            <a:graphicFrameLocks noChangeAspect="1"/>
          </p:cNvGraphicFramePr>
          <p:nvPr/>
        </p:nvGraphicFramePr>
        <p:xfrm>
          <a:off x="3286116" y="2071678"/>
          <a:ext cx="198438" cy="280988"/>
        </p:xfrm>
        <a:graphic>
          <a:graphicData uri="http://schemas.openxmlformats.org/presentationml/2006/ole">
            <p:oleObj spid="_x0000_s281602" name="Формула" r:id="rId3" imgW="152268" imgH="215713" progId="Equation.3">
              <p:embed/>
            </p:oleObj>
          </a:graphicData>
        </a:graphic>
      </p:graphicFrame>
      <p:graphicFrame>
        <p:nvGraphicFramePr>
          <p:cNvPr id="41" name="Object 9"/>
          <p:cNvGraphicFramePr>
            <a:graphicFrameLocks noChangeAspect="1"/>
          </p:cNvGraphicFramePr>
          <p:nvPr/>
        </p:nvGraphicFramePr>
        <p:xfrm>
          <a:off x="4357686" y="1714488"/>
          <a:ext cx="231775" cy="280988"/>
        </p:xfrm>
        <a:graphic>
          <a:graphicData uri="http://schemas.openxmlformats.org/presentationml/2006/ole">
            <p:oleObj spid="_x0000_s281603" name="Формула" r:id="rId4" imgW="177569" imgH="215619" progId="Equation.3">
              <p:embed/>
            </p:oleObj>
          </a:graphicData>
        </a:graphic>
      </p:graphicFrame>
      <p:sp>
        <p:nvSpPr>
          <p:cNvPr id="42" name="Дуга 41"/>
          <p:cNvSpPr/>
          <p:nvPr/>
        </p:nvSpPr>
        <p:spPr>
          <a:xfrm rot="16910479">
            <a:off x="3953224" y="1730565"/>
            <a:ext cx="642942" cy="571504"/>
          </a:xfrm>
          <a:prstGeom prst="arc">
            <a:avLst>
              <a:gd name="adj1" fmla="val 16200000"/>
              <a:gd name="adj2" fmla="val 1985557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3" name="Object 10"/>
          <p:cNvGraphicFramePr>
            <a:graphicFrameLocks noChangeAspect="1"/>
          </p:cNvGraphicFramePr>
          <p:nvPr/>
        </p:nvGraphicFramePr>
        <p:xfrm>
          <a:off x="3857620" y="1643050"/>
          <a:ext cx="198438" cy="182562"/>
        </p:xfrm>
        <a:graphic>
          <a:graphicData uri="http://schemas.openxmlformats.org/presentationml/2006/ole">
            <p:oleObj spid="_x0000_s281604" name="Формула" r:id="rId5" imgW="152334" imgH="139639" progId="Equation.3">
              <p:embed/>
            </p:oleObj>
          </a:graphicData>
        </a:graphic>
      </p:graphicFrame>
      <p:cxnSp>
        <p:nvCxnSpPr>
          <p:cNvPr id="44" name="Прямая соединительная линия 43"/>
          <p:cNvCxnSpPr>
            <a:stCxn id="27" idx="0"/>
          </p:cNvCxnSpPr>
          <p:nvPr/>
        </p:nvCxnSpPr>
        <p:spPr>
          <a:xfrm rot="16200000" flipV="1">
            <a:off x="2750331" y="1464455"/>
            <a:ext cx="1588" cy="5000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5400000" flipH="1" flipV="1">
            <a:off x="4714876" y="1071546"/>
            <a:ext cx="57309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5400000" flipH="1" flipV="1">
            <a:off x="5000628" y="1071546"/>
            <a:ext cx="57309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5400000">
            <a:off x="2500298" y="1857364"/>
            <a:ext cx="285752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5000628" y="1000108"/>
            <a:ext cx="285752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stCxn id="32" idx="1"/>
          </p:cNvCxnSpPr>
          <p:nvPr/>
        </p:nvCxnSpPr>
        <p:spPr>
          <a:xfrm rot="5400000" flipH="1" flipV="1">
            <a:off x="5357818" y="878156"/>
            <a:ext cx="20924" cy="8363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rot="5400000" flipH="1" flipV="1">
            <a:off x="5479770" y="1592536"/>
            <a:ext cx="20924" cy="8363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5400000">
            <a:off x="5214942" y="1643050"/>
            <a:ext cx="714380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285984" y="164305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53" name="TextBox 52"/>
          <p:cNvSpPr txBox="1"/>
          <p:nvPr/>
        </p:nvSpPr>
        <p:spPr>
          <a:xfrm>
            <a:off x="5000628" y="64291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54" name="TextBox 53"/>
          <p:cNvSpPr txBox="1"/>
          <p:nvPr/>
        </p:nvSpPr>
        <p:spPr>
          <a:xfrm>
            <a:off x="2928926" y="1142984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endParaRPr lang="ru-RU" i="1" dirty="0"/>
          </a:p>
        </p:txBody>
      </p:sp>
      <p:sp>
        <p:nvSpPr>
          <p:cNvPr id="55" name="TextBox 54"/>
          <p:cNvSpPr txBox="1"/>
          <p:nvPr/>
        </p:nvSpPr>
        <p:spPr>
          <a:xfrm>
            <a:off x="4429124" y="1000108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endParaRPr lang="ru-RU" i="1" dirty="0"/>
          </a:p>
        </p:txBody>
      </p:sp>
      <p:sp>
        <p:nvSpPr>
          <p:cNvPr id="56" name="TextBox 55"/>
          <p:cNvSpPr txBox="1"/>
          <p:nvPr/>
        </p:nvSpPr>
        <p:spPr>
          <a:xfrm>
            <a:off x="3214678" y="2571744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r>
              <a:rPr lang="en-US" i="1" baseline="-25000" dirty="0" smtClean="0"/>
              <a:t>1</a:t>
            </a:r>
            <a:endParaRPr lang="ru-RU" i="1" baseline="-25000" dirty="0"/>
          </a:p>
        </p:txBody>
      </p:sp>
      <p:sp>
        <p:nvSpPr>
          <p:cNvPr id="57" name="TextBox 56"/>
          <p:cNvSpPr txBox="1"/>
          <p:nvPr/>
        </p:nvSpPr>
        <p:spPr>
          <a:xfrm>
            <a:off x="4857752" y="2071678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r>
              <a:rPr lang="en-US" i="1" baseline="-25000" dirty="0" smtClean="0"/>
              <a:t>2</a:t>
            </a:r>
            <a:endParaRPr lang="ru-RU" i="1" baseline="-25000" dirty="0"/>
          </a:p>
        </p:txBody>
      </p:sp>
      <p:sp>
        <p:nvSpPr>
          <p:cNvPr id="58" name="TextBox 57"/>
          <p:cNvSpPr txBox="1"/>
          <p:nvPr/>
        </p:nvSpPr>
        <p:spPr>
          <a:xfrm>
            <a:off x="1714480" y="2714620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3l</a:t>
            </a:r>
            <a:endParaRPr lang="ru-RU" i="1" baseline="-25000" dirty="0"/>
          </a:p>
        </p:txBody>
      </p:sp>
      <p:sp>
        <p:nvSpPr>
          <p:cNvPr id="59" name="TextBox 58"/>
          <p:cNvSpPr txBox="1"/>
          <p:nvPr/>
        </p:nvSpPr>
        <p:spPr>
          <a:xfrm>
            <a:off x="3643306" y="2643182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2l</a:t>
            </a:r>
            <a:endParaRPr lang="ru-RU" i="1" baseline="-25000" dirty="0"/>
          </a:p>
        </p:txBody>
      </p:sp>
      <p:sp>
        <p:nvSpPr>
          <p:cNvPr id="60" name="TextBox 59"/>
          <p:cNvSpPr txBox="1"/>
          <p:nvPr/>
        </p:nvSpPr>
        <p:spPr>
          <a:xfrm>
            <a:off x="4643438" y="2643182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</a:t>
            </a:r>
            <a:endParaRPr lang="ru-RU" i="1" baseline="-25000" dirty="0"/>
          </a:p>
        </p:txBody>
      </p:sp>
      <p:sp>
        <p:nvSpPr>
          <p:cNvPr id="61" name="TextBox 60"/>
          <p:cNvSpPr txBox="1"/>
          <p:nvPr/>
        </p:nvSpPr>
        <p:spPr>
          <a:xfrm>
            <a:off x="5572132" y="1428736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h</a:t>
            </a:r>
            <a:endParaRPr lang="ru-RU" i="1" baseline="-25000" dirty="0"/>
          </a:p>
        </p:txBody>
      </p:sp>
      <p:sp>
        <p:nvSpPr>
          <p:cNvPr id="62" name="TextBox 61"/>
          <p:cNvSpPr txBox="1"/>
          <p:nvPr/>
        </p:nvSpPr>
        <p:spPr>
          <a:xfrm>
            <a:off x="7286644" y="1785926"/>
            <a:ext cx="320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1" dirty="0" smtClean="0"/>
              <a:t>с</a:t>
            </a:r>
            <a:r>
              <a:rPr lang="ru-RU" sz="1400" i="1" baseline="30000" dirty="0" smtClean="0"/>
              <a:t>2</a:t>
            </a:r>
            <a:endParaRPr lang="ru-RU" sz="1400" i="1" baseline="30000" dirty="0"/>
          </a:p>
        </p:txBody>
      </p:sp>
      <p:sp>
        <p:nvSpPr>
          <p:cNvPr id="63" name="TextBox 62"/>
          <p:cNvSpPr txBox="1"/>
          <p:nvPr/>
        </p:nvSpPr>
        <p:spPr>
          <a:xfrm>
            <a:off x="6715140" y="1000108"/>
            <a:ext cx="2000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Дано:</a:t>
            </a:r>
          </a:p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m=2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кг</a:t>
            </a:r>
          </a:p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=20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кг и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=20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кг</a:t>
            </a:r>
          </a:p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=6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м/    и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=5м/</a:t>
            </a:r>
          </a:p>
          <a:p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i="1" dirty="0"/>
          </a:p>
        </p:txBody>
      </p:sp>
      <p:sp>
        <p:nvSpPr>
          <p:cNvPr id="64" name="TextBox 63"/>
          <p:cNvSpPr txBox="1"/>
          <p:nvPr/>
        </p:nvSpPr>
        <p:spPr>
          <a:xfrm>
            <a:off x="8286776" y="1714488"/>
            <a:ext cx="320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1" dirty="0" smtClean="0"/>
              <a:t>с</a:t>
            </a:r>
            <a:r>
              <a:rPr lang="ru-RU" sz="1400" i="1" baseline="30000" dirty="0" smtClean="0"/>
              <a:t>2</a:t>
            </a:r>
            <a:endParaRPr lang="ru-RU" sz="1400" i="1" baseline="30000" dirty="0"/>
          </a:p>
        </p:txBody>
      </p:sp>
      <p:sp>
        <p:nvSpPr>
          <p:cNvPr id="65" name="TextBox 64"/>
          <p:cNvSpPr txBox="1"/>
          <p:nvPr/>
        </p:nvSpPr>
        <p:spPr>
          <a:xfrm>
            <a:off x="6643702" y="2214554"/>
            <a:ext cx="1428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l=h=2</a:t>
            </a:r>
            <a:r>
              <a:rPr lang="ru-RU" sz="1400" i="1" dirty="0" smtClean="0"/>
              <a:t>м;     </a:t>
            </a:r>
            <a:r>
              <a:rPr lang="el-GR" sz="1400" i="1" dirty="0" smtClean="0"/>
              <a:t>α</a:t>
            </a:r>
            <a:r>
              <a:rPr lang="ru-RU" sz="1400" i="1" dirty="0" smtClean="0"/>
              <a:t>=60</a:t>
            </a:r>
            <a:r>
              <a:rPr lang="ru-RU" sz="1400" i="1" baseline="30000" dirty="0" smtClean="0"/>
              <a:t>0</a:t>
            </a:r>
            <a:endParaRPr lang="ru-RU" sz="1400" i="1" baseline="30000" dirty="0"/>
          </a:p>
        </p:txBody>
      </p:sp>
      <p:sp>
        <p:nvSpPr>
          <p:cNvPr id="66" name="TextBox 65"/>
          <p:cNvSpPr txBox="1"/>
          <p:nvPr/>
        </p:nvSpPr>
        <p:spPr>
          <a:xfrm>
            <a:off x="6929454" y="2643182"/>
            <a:ext cx="1354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Определить:</a:t>
            </a:r>
          </a:p>
          <a:p>
            <a:r>
              <a:rPr lang="en-US" sz="1600" i="1" dirty="0" smtClean="0"/>
              <a:t>X</a:t>
            </a:r>
            <a:r>
              <a:rPr lang="en-US" sz="1600" i="1" baseline="-25000" dirty="0" smtClean="0"/>
              <a:t>A</a:t>
            </a:r>
            <a:r>
              <a:rPr lang="ru-RU" sz="1600" i="1" dirty="0" smtClean="0"/>
              <a:t>; </a:t>
            </a:r>
            <a:r>
              <a:rPr lang="en-US" sz="1600" i="1" dirty="0" smtClean="0"/>
              <a:t>Y</a:t>
            </a:r>
            <a:r>
              <a:rPr lang="en-US" sz="1600" i="1" baseline="-25000" dirty="0" smtClean="0"/>
              <a:t>A</a:t>
            </a:r>
            <a:r>
              <a:rPr lang="ru-RU" sz="1600" i="1" dirty="0" smtClean="0"/>
              <a:t>; </a:t>
            </a:r>
            <a:r>
              <a:rPr lang="en-US" sz="1600" i="1" dirty="0" smtClean="0"/>
              <a:t>R</a:t>
            </a:r>
            <a:r>
              <a:rPr lang="en-US" sz="1600" i="1" baseline="-25000" dirty="0" smtClean="0"/>
              <a:t>B</a:t>
            </a:r>
            <a:endParaRPr lang="ru-RU" sz="1600" i="1" baseline="-25000" dirty="0"/>
          </a:p>
        </p:txBody>
      </p:sp>
      <p:cxnSp>
        <p:nvCxnSpPr>
          <p:cNvPr id="67" name="Прямая со стрелкой 66"/>
          <p:cNvCxnSpPr/>
          <p:nvPr/>
        </p:nvCxnSpPr>
        <p:spPr>
          <a:xfrm rot="5400000">
            <a:off x="2894001" y="3035297"/>
            <a:ext cx="64294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0901" name="Object 5"/>
          <p:cNvGraphicFramePr>
            <a:graphicFrameLocks noChangeAspect="1"/>
          </p:cNvGraphicFramePr>
          <p:nvPr/>
        </p:nvGraphicFramePr>
        <p:xfrm>
          <a:off x="3286116" y="3071810"/>
          <a:ext cx="241300" cy="304800"/>
        </p:xfrm>
        <a:graphic>
          <a:graphicData uri="http://schemas.openxmlformats.org/presentationml/2006/ole">
            <p:oleObj spid="_x0000_s281605" name="Формула" r:id="rId6" imgW="177646" imgH="228402" progId="Equation.3">
              <p:embed/>
            </p:oleObj>
          </a:graphicData>
        </a:graphic>
      </p:graphicFrame>
      <p:cxnSp>
        <p:nvCxnSpPr>
          <p:cNvPr id="70" name="Прямая со стрелкой 69"/>
          <p:cNvCxnSpPr/>
          <p:nvPr/>
        </p:nvCxnSpPr>
        <p:spPr>
          <a:xfrm rot="5400000">
            <a:off x="2679687" y="2035165"/>
            <a:ext cx="64294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428596" y="3286124"/>
            <a:ext cx="1636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Активные силы:</a:t>
            </a:r>
            <a:endParaRPr lang="ru-RU" sz="1600" i="1" dirty="0"/>
          </a:p>
        </p:txBody>
      </p:sp>
      <p:sp>
        <p:nvSpPr>
          <p:cNvPr id="73" name="TextBox 72"/>
          <p:cNvSpPr txBox="1"/>
          <p:nvPr/>
        </p:nvSpPr>
        <p:spPr>
          <a:xfrm>
            <a:off x="2071670" y="3286124"/>
            <a:ext cx="6366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 G</a:t>
            </a:r>
            <a:r>
              <a:rPr lang="en-US" sz="1600" i="1" baseline="-25000" dirty="0" smtClean="0"/>
              <a:t>1</a:t>
            </a:r>
            <a:r>
              <a:rPr lang="en-US" sz="1600" i="1" dirty="0" smtClean="0"/>
              <a:t>=m</a:t>
            </a:r>
            <a:r>
              <a:rPr lang="en-US" sz="1600" i="1" baseline="-25000" dirty="0" smtClean="0"/>
              <a:t>1</a:t>
            </a:r>
            <a:r>
              <a:rPr lang="en-US" sz="1600" i="1" dirty="0" smtClean="0"/>
              <a:t>g=200</a:t>
            </a:r>
            <a:r>
              <a:rPr lang="ru-RU" sz="1600" i="1" dirty="0" smtClean="0"/>
              <a:t>Н; </a:t>
            </a:r>
            <a:r>
              <a:rPr lang="en-US" sz="1600" i="1" dirty="0" smtClean="0"/>
              <a:t>G</a:t>
            </a:r>
            <a:r>
              <a:rPr lang="ru-RU" sz="1600" i="1" baseline="-25000" dirty="0" smtClean="0"/>
              <a:t>2</a:t>
            </a:r>
            <a:r>
              <a:rPr lang="en-US" sz="1600" i="1" dirty="0" smtClean="0"/>
              <a:t>=m</a:t>
            </a:r>
            <a:r>
              <a:rPr lang="ru-RU" sz="1600" i="1" baseline="-25000" dirty="0" smtClean="0"/>
              <a:t>2</a:t>
            </a:r>
            <a:r>
              <a:rPr lang="en-US" sz="1600" i="1" dirty="0" smtClean="0"/>
              <a:t>g=200</a:t>
            </a:r>
            <a:r>
              <a:rPr lang="ru-RU" sz="1600" i="1" dirty="0" smtClean="0"/>
              <a:t>Н; сила тяжести двигателей: </a:t>
            </a:r>
            <a:r>
              <a:rPr lang="en-US" sz="1600" i="1" dirty="0" smtClean="0"/>
              <a:t>G=mg=20</a:t>
            </a:r>
            <a:r>
              <a:rPr lang="ru-RU" sz="1600" i="1" dirty="0" smtClean="0"/>
              <a:t>Н; </a:t>
            </a:r>
            <a:endParaRPr lang="ru-RU" sz="1600" i="1" dirty="0"/>
          </a:p>
        </p:txBody>
      </p:sp>
      <p:cxnSp>
        <p:nvCxnSpPr>
          <p:cNvPr id="74" name="Прямая со стрелкой 73"/>
          <p:cNvCxnSpPr/>
          <p:nvPr/>
        </p:nvCxnSpPr>
        <p:spPr>
          <a:xfrm rot="5400000">
            <a:off x="4394199" y="2535231"/>
            <a:ext cx="64294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0902" name="Object 6"/>
          <p:cNvGraphicFramePr>
            <a:graphicFrameLocks noChangeAspect="1"/>
          </p:cNvGraphicFramePr>
          <p:nvPr/>
        </p:nvGraphicFramePr>
        <p:xfrm>
          <a:off x="4413250" y="2428879"/>
          <a:ext cx="274638" cy="304800"/>
        </p:xfrm>
        <a:graphic>
          <a:graphicData uri="http://schemas.openxmlformats.org/presentationml/2006/ole">
            <p:oleObj spid="_x0000_s281606" name="Формула" r:id="rId7" imgW="203112" imgH="228501" progId="Equation.3">
              <p:embed/>
            </p:oleObj>
          </a:graphicData>
        </a:graphic>
      </p:graphicFrame>
      <p:graphicFrame>
        <p:nvGraphicFramePr>
          <p:cNvPr id="80903" name="Object 7"/>
          <p:cNvGraphicFramePr>
            <a:graphicFrameLocks noChangeAspect="1"/>
          </p:cNvGraphicFramePr>
          <p:nvPr/>
        </p:nvGraphicFramePr>
        <p:xfrm>
          <a:off x="2643188" y="2159004"/>
          <a:ext cx="241300" cy="271462"/>
        </p:xfrm>
        <a:graphic>
          <a:graphicData uri="http://schemas.openxmlformats.org/presentationml/2006/ole">
            <p:oleObj spid="_x0000_s281607" name="Формула" r:id="rId8" imgW="177569" imgH="202936" progId="Equation.3">
              <p:embed/>
            </p:oleObj>
          </a:graphicData>
        </a:graphic>
      </p:graphicFrame>
      <p:graphicFrame>
        <p:nvGraphicFramePr>
          <p:cNvPr id="80904" name="Object 8"/>
          <p:cNvGraphicFramePr>
            <a:graphicFrameLocks noChangeAspect="1"/>
          </p:cNvGraphicFramePr>
          <p:nvPr/>
        </p:nvGraphicFramePr>
        <p:xfrm>
          <a:off x="5072066" y="1643050"/>
          <a:ext cx="241300" cy="271462"/>
        </p:xfrm>
        <a:graphic>
          <a:graphicData uri="http://schemas.openxmlformats.org/presentationml/2006/ole">
            <p:oleObj spid="_x0000_s281608" name="Формула" r:id="rId9" imgW="177569" imgH="202936" progId="Equation.3">
              <p:embed/>
            </p:oleObj>
          </a:graphicData>
        </a:graphic>
      </p:graphicFrame>
      <p:cxnSp>
        <p:nvCxnSpPr>
          <p:cNvPr id="78" name="Прямая со стрелкой 77"/>
          <p:cNvCxnSpPr/>
          <p:nvPr/>
        </p:nvCxnSpPr>
        <p:spPr>
          <a:xfrm rot="5400000">
            <a:off x="4679951" y="1677975"/>
            <a:ext cx="64294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357158" y="3857628"/>
            <a:ext cx="5250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Реактивные силы: Силы реакции шарнира А и стержня В</a:t>
            </a:r>
            <a:endParaRPr lang="ru-RU" sz="1600" i="1" dirty="0"/>
          </a:p>
        </p:txBody>
      </p:sp>
      <p:cxnSp>
        <p:nvCxnSpPr>
          <p:cNvPr id="80" name="Прямая со стрелкой 79"/>
          <p:cNvCxnSpPr/>
          <p:nvPr/>
        </p:nvCxnSpPr>
        <p:spPr>
          <a:xfrm>
            <a:off x="287308" y="2000240"/>
            <a:ext cx="712792" cy="1588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0905" name="Object 9"/>
          <p:cNvGraphicFramePr>
            <a:graphicFrameLocks noChangeAspect="1"/>
          </p:cNvGraphicFramePr>
          <p:nvPr/>
        </p:nvGraphicFramePr>
        <p:xfrm>
          <a:off x="285720" y="1571612"/>
          <a:ext cx="279400" cy="317500"/>
        </p:xfrm>
        <a:graphic>
          <a:graphicData uri="http://schemas.openxmlformats.org/presentationml/2006/ole">
            <p:oleObj spid="_x0000_s281609" name="Формула" r:id="rId10" imgW="190335" imgH="215713" progId="Equation.3">
              <p:embed/>
            </p:oleObj>
          </a:graphicData>
        </a:graphic>
      </p:graphicFrame>
      <p:cxnSp>
        <p:nvCxnSpPr>
          <p:cNvPr id="86" name="Прямая со стрелкой 85"/>
          <p:cNvCxnSpPr/>
          <p:nvPr/>
        </p:nvCxnSpPr>
        <p:spPr>
          <a:xfrm rot="16200000" flipV="1">
            <a:off x="607985" y="1606537"/>
            <a:ext cx="795342" cy="11112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0906" name="Object 10"/>
          <p:cNvGraphicFramePr>
            <a:graphicFrameLocks noChangeAspect="1"/>
          </p:cNvGraphicFramePr>
          <p:nvPr/>
        </p:nvGraphicFramePr>
        <p:xfrm>
          <a:off x="642910" y="1142984"/>
          <a:ext cx="279400" cy="317500"/>
        </p:xfrm>
        <a:graphic>
          <a:graphicData uri="http://schemas.openxmlformats.org/presentationml/2006/ole">
            <p:oleObj spid="_x0000_s281610" name="Формула" r:id="rId11" imgW="190335" imgH="215713" progId="Equation.3">
              <p:embed/>
            </p:oleObj>
          </a:graphicData>
        </a:graphic>
      </p:graphicFrame>
      <p:graphicFrame>
        <p:nvGraphicFramePr>
          <p:cNvPr id="80907" name="Object 11"/>
          <p:cNvGraphicFramePr>
            <a:graphicFrameLocks noChangeAspect="1"/>
          </p:cNvGraphicFramePr>
          <p:nvPr/>
        </p:nvGraphicFramePr>
        <p:xfrm>
          <a:off x="3714744" y="1000108"/>
          <a:ext cx="304800" cy="342900"/>
        </p:xfrm>
        <a:graphic>
          <a:graphicData uri="http://schemas.openxmlformats.org/presentationml/2006/ole">
            <p:oleObj spid="_x0000_s281611" name="Формула" r:id="rId12" imgW="203112" imgH="228501" progId="Equation.3">
              <p:embed/>
            </p:oleObj>
          </a:graphicData>
        </a:graphic>
      </p:graphicFrame>
      <p:sp>
        <p:nvSpPr>
          <p:cNvPr id="90" name="TextBox 89"/>
          <p:cNvSpPr txBox="1"/>
          <p:nvPr/>
        </p:nvSpPr>
        <p:spPr>
          <a:xfrm>
            <a:off x="571472" y="4214818"/>
            <a:ext cx="14766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Силы инерции:</a:t>
            </a:r>
            <a:endParaRPr lang="ru-RU" sz="1600" i="1" dirty="0"/>
          </a:p>
        </p:txBody>
      </p:sp>
      <p:sp>
        <p:nvSpPr>
          <p:cNvPr id="91" name="TextBox 90"/>
          <p:cNvSpPr txBox="1"/>
          <p:nvPr/>
        </p:nvSpPr>
        <p:spPr>
          <a:xfrm>
            <a:off x="2285984" y="4214818"/>
            <a:ext cx="6412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Главные векторы сил инерции грузов:  Ф</a:t>
            </a:r>
            <a:r>
              <a:rPr lang="ru-RU" sz="1600" i="1" baseline="-25000" dirty="0" smtClean="0"/>
              <a:t>1</a:t>
            </a:r>
            <a:r>
              <a:rPr lang="ru-RU" sz="1600" i="1" dirty="0" smtClean="0"/>
              <a:t>=</a:t>
            </a:r>
            <a:r>
              <a:rPr lang="en-US" sz="1600" i="1" dirty="0" smtClean="0"/>
              <a:t>m</a:t>
            </a:r>
            <a:r>
              <a:rPr lang="en-US" sz="1600" i="1" baseline="-25000" dirty="0" smtClean="0"/>
              <a:t>1</a:t>
            </a:r>
            <a:r>
              <a:rPr lang="en-US" sz="1600" i="1" dirty="0" smtClean="0"/>
              <a:t>a</a:t>
            </a:r>
            <a:r>
              <a:rPr lang="en-US" sz="1600" i="1" baseline="-25000" dirty="0" smtClean="0"/>
              <a:t>1</a:t>
            </a:r>
            <a:r>
              <a:rPr lang="en-US" sz="1600" i="1" dirty="0" smtClean="0"/>
              <a:t>=</a:t>
            </a:r>
            <a:r>
              <a:rPr lang="ru-RU" sz="1600" i="1" dirty="0" smtClean="0"/>
              <a:t>120Н;  Ф</a:t>
            </a:r>
            <a:r>
              <a:rPr lang="ru-RU" sz="1600" i="1" baseline="-25000" dirty="0" smtClean="0"/>
              <a:t>2</a:t>
            </a:r>
            <a:r>
              <a:rPr lang="ru-RU" sz="1600" i="1" dirty="0" smtClean="0"/>
              <a:t>=</a:t>
            </a:r>
            <a:r>
              <a:rPr lang="en-US" sz="1600" i="1" dirty="0" smtClean="0"/>
              <a:t>m</a:t>
            </a:r>
            <a:r>
              <a:rPr lang="ru-RU" sz="1600" i="1" baseline="-25000" dirty="0" smtClean="0"/>
              <a:t>2</a:t>
            </a:r>
            <a:r>
              <a:rPr lang="en-US" sz="1600" i="1" dirty="0" smtClean="0"/>
              <a:t>a</a:t>
            </a:r>
            <a:r>
              <a:rPr lang="ru-RU" sz="1600" i="1" baseline="-25000" dirty="0" smtClean="0"/>
              <a:t>2</a:t>
            </a:r>
            <a:r>
              <a:rPr lang="en-US" sz="1600" i="1" dirty="0" smtClean="0"/>
              <a:t>=</a:t>
            </a:r>
            <a:r>
              <a:rPr lang="ru-RU" sz="1600" i="1" dirty="0" smtClean="0"/>
              <a:t>150Н;  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2357422" y="4500570"/>
            <a:ext cx="5929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Главные моменты сил инерции двигателей:  </a:t>
            </a:r>
            <a:endParaRPr lang="ru-RU" sz="1600" i="1" dirty="0"/>
          </a:p>
        </p:txBody>
      </p:sp>
      <p:graphicFrame>
        <p:nvGraphicFramePr>
          <p:cNvPr id="8090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92956999"/>
              </p:ext>
            </p:extLst>
          </p:nvPr>
        </p:nvGraphicFramePr>
        <p:xfrm>
          <a:off x="1374422" y="4839124"/>
          <a:ext cx="5213802" cy="501237"/>
        </p:xfrm>
        <a:graphic>
          <a:graphicData uri="http://schemas.openxmlformats.org/presentationml/2006/ole">
            <p:oleObj spid="_x0000_s281612" name="Формула" r:id="rId13" imgW="2603500" imgH="254000" progId="Equation.3">
              <p:embed/>
            </p:oleObj>
          </a:graphicData>
        </a:graphic>
      </p:graphicFrame>
      <p:sp>
        <p:nvSpPr>
          <p:cNvPr id="95" name="Дуга 94"/>
          <p:cNvSpPr/>
          <p:nvPr/>
        </p:nvSpPr>
        <p:spPr>
          <a:xfrm rot="16910479">
            <a:off x="2524465" y="1444813"/>
            <a:ext cx="642942" cy="571504"/>
          </a:xfrm>
          <a:prstGeom prst="arc">
            <a:avLst>
              <a:gd name="adj1" fmla="val 16200000"/>
              <a:gd name="adj2" fmla="val 1022286"/>
            </a:avLst>
          </a:prstGeom>
          <a:ln w="28575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0910" name="Object 14"/>
          <p:cNvGraphicFramePr>
            <a:graphicFrameLocks noChangeAspect="1"/>
          </p:cNvGraphicFramePr>
          <p:nvPr/>
        </p:nvGraphicFramePr>
        <p:xfrm>
          <a:off x="2363789" y="1110317"/>
          <a:ext cx="350824" cy="288274"/>
        </p:xfrm>
        <a:graphic>
          <a:graphicData uri="http://schemas.openxmlformats.org/presentationml/2006/ole">
            <p:oleObj spid="_x0000_s281613" name="Формула" r:id="rId14" imgW="279400" imgH="228600" progId="Equation.3">
              <p:embed/>
            </p:oleObj>
          </a:graphicData>
        </a:graphic>
      </p:graphicFrame>
      <p:graphicFrame>
        <p:nvGraphicFramePr>
          <p:cNvPr id="8091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95046825"/>
              </p:ext>
            </p:extLst>
          </p:nvPr>
        </p:nvGraphicFramePr>
        <p:xfrm>
          <a:off x="1331640" y="5376035"/>
          <a:ext cx="5469104" cy="501237"/>
        </p:xfrm>
        <a:graphic>
          <a:graphicData uri="http://schemas.openxmlformats.org/presentationml/2006/ole">
            <p:oleObj spid="_x0000_s281614" name="Формула" r:id="rId15" imgW="2730500" imgH="254000" progId="Equation.3">
              <p:embed/>
            </p:oleObj>
          </a:graphicData>
        </a:graphic>
      </p:graphicFrame>
      <p:sp>
        <p:nvSpPr>
          <p:cNvPr id="98" name="Дуга 97"/>
          <p:cNvSpPr/>
          <p:nvPr/>
        </p:nvSpPr>
        <p:spPr>
          <a:xfrm rot="16910479">
            <a:off x="4381853" y="1016185"/>
            <a:ext cx="642942" cy="571504"/>
          </a:xfrm>
          <a:prstGeom prst="arc">
            <a:avLst>
              <a:gd name="adj1" fmla="val 16200000"/>
              <a:gd name="adj2" fmla="val 1022286"/>
            </a:avLst>
          </a:prstGeom>
          <a:ln w="28575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0912" name="Object 16"/>
          <p:cNvGraphicFramePr>
            <a:graphicFrameLocks noChangeAspect="1"/>
          </p:cNvGraphicFramePr>
          <p:nvPr/>
        </p:nvGraphicFramePr>
        <p:xfrm>
          <a:off x="4357686" y="714356"/>
          <a:ext cx="350837" cy="288925"/>
        </p:xfrm>
        <a:graphic>
          <a:graphicData uri="http://schemas.openxmlformats.org/presentationml/2006/ole">
            <p:oleObj spid="_x0000_s281615" name="Формула" r:id="rId16" imgW="279400" imgH="228600" progId="Equation.3">
              <p:embed/>
            </p:oleObj>
          </a:graphicData>
        </a:graphic>
      </p:graphicFrame>
      <p:cxnSp>
        <p:nvCxnSpPr>
          <p:cNvPr id="100" name="Прямая со стрелкой 99"/>
          <p:cNvCxnSpPr/>
          <p:nvPr/>
        </p:nvCxnSpPr>
        <p:spPr>
          <a:xfrm rot="16200000" flipV="1">
            <a:off x="3001158" y="2499512"/>
            <a:ext cx="438152" cy="11112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0913" name="Object 17"/>
          <p:cNvGraphicFramePr>
            <a:graphicFrameLocks noChangeAspect="1"/>
          </p:cNvGraphicFramePr>
          <p:nvPr/>
        </p:nvGraphicFramePr>
        <p:xfrm>
          <a:off x="2928926" y="2357430"/>
          <a:ext cx="258762" cy="304800"/>
        </p:xfrm>
        <a:graphic>
          <a:graphicData uri="http://schemas.openxmlformats.org/presentationml/2006/ole">
            <p:oleObj spid="_x0000_s281616" name="Формула" r:id="rId17" imgW="190500" imgH="228600" progId="Equation.3">
              <p:embed/>
            </p:oleObj>
          </a:graphicData>
        </a:graphic>
      </p:graphicFrame>
      <p:cxnSp>
        <p:nvCxnSpPr>
          <p:cNvPr id="103" name="Прямая со стрелкой 102"/>
          <p:cNvCxnSpPr/>
          <p:nvPr/>
        </p:nvCxnSpPr>
        <p:spPr>
          <a:xfrm rot="16200000" flipH="1">
            <a:off x="4561937" y="2438931"/>
            <a:ext cx="460894" cy="1214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0914" name="Object 18"/>
          <p:cNvGraphicFramePr>
            <a:graphicFrameLocks noChangeAspect="1"/>
          </p:cNvGraphicFramePr>
          <p:nvPr/>
        </p:nvGraphicFramePr>
        <p:xfrm>
          <a:off x="4849813" y="2428879"/>
          <a:ext cx="276225" cy="304800"/>
        </p:xfrm>
        <a:graphic>
          <a:graphicData uri="http://schemas.openxmlformats.org/presentationml/2006/ole">
            <p:oleObj spid="_x0000_s281617" name="Формула" r:id="rId18" imgW="203112" imgH="228501" progId="Equation.3">
              <p:embed/>
            </p:oleObj>
          </a:graphicData>
        </a:graphic>
      </p:graphicFrame>
      <p:sp>
        <p:nvSpPr>
          <p:cNvPr id="83" name="Прямоугольник 82"/>
          <p:cNvSpPr/>
          <p:nvPr/>
        </p:nvSpPr>
        <p:spPr>
          <a:xfrm>
            <a:off x="142844" y="714356"/>
            <a:ext cx="3015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Пример 3   </a:t>
            </a:r>
            <a:r>
              <a:rPr lang="ru-RU" i="1" dirty="0" smtClean="0"/>
              <a:t>Продолжение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82" name="Номер слайда 81"/>
          <p:cNvSpPr>
            <a:spLocks noGrp="1"/>
          </p:cNvSpPr>
          <p:nvPr>
            <p:ph type="sldNum" sz="quarter" idx="12"/>
          </p:nvPr>
        </p:nvSpPr>
        <p:spPr>
          <a:xfrm>
            <a:off x="8072462" y="6356350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b="1" i="1" u="sng" smtClean="0">
                <a:solidFill>
                  <a:srgbClr val="00B050"/>
                </a:solidFill>
              </a:rPr>
              <a:pPr/>
              <a:t>60</a:t>
            </a:fld>
            <a:endParaRPr lang="en-US" sz="2400" b="1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3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8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3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8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80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3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80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8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3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2000"/>
                                        <p:tgtEl>
                                          <p:spTgt spid="80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3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2000"/>
                                        <p:tgtEl>
                                          <p:spTgt spid="80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3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000"/>
                                        <p:tgtEl>
                                          <p:spTgt spid="80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2000"/>
                                        <p:tgtEl>
                                          <p:spTgt spid="80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2000"/>
                                        <p:tgtEl>
                                          <p:spTgt spid="80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2000"/>
                                        <p:tgtEl>
                                          <p:spTgt spid="80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72" grpId="0"/>
      <p:bldP spid="73" grpId="0"/>
      <p:bldP spid="79" grpId="0"/>
      <p:bldP spid="90" grpId="0"/>
      <p:bldP spid="91" grpId="0"/>
      <p:bldP spid="92" grpId="0"/>
      <p:bldP spid="95" grpId="0" animBg="1"/>
      <p:bldP spid="9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/>
        </p:nvCxnSpPr>
        <p:spPr>
          <a:xfrm flipV="1">
            <a:off x="966766" y="2214554"/>
            <a:ext cx="4248176" cy="1427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/>
          <p:cNvCxnSpPr/>
          <p:nvPr/>
        </p:nvCxnSpPr>
        <p:spPr>
          <a:xfrm rot="16200000" flipH="1">
            <a:off x="3750463" y="1678769"/>
            <a:ext cx="642942" cy="428628"/>
          </a:xfrm>
          <a:prstGeom prst="line">
            <a:avLst/>
          </a:prstGeom>
          <a:ln w="19050">
            <a:solidFill>
              <a:srgbClr val="0070C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/>
          <p:cNvSpPr/>
          <p:nvPr/>
        </p:nvSpPr>
        <p:spPr>
          <a:xfrm>
            <a:off x="2714612" y="1714488"/>
            <a:ext cx="428628" cy="40481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4143372" y="2071678"/>
            <a:ext cx="100013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rot="5400000">
            <a:off x="2651107" y="2420935"/>
            <a:ext cx="1000132" cy="158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4572000" y="2357430"/>
            <a:ext cx="214314" cy="23812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8" name="Прямоугольник 7"/>
          <p:cNvSpPr/>
          <p:nvPr/>
        </p:nvSpPr>
        <p:spPr>
          <a:xfrm>
            <a:off x="3071802" y="2857496"/>
            <a:ext cx="142876" cy="23812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9" name="Овал 8"/>
          <p:cNvSpPr/>
          <p:nvPr/>
        </p:nvSpPr>
        <p:spPr>
          <a:xfrm>
            <a:off x="2857488" y="1857364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0" name="TextBox 9"/>
          <p:cNvSpPr txBox="1"/>
          <p:nvPr/>
        </p:nvSpPr>
        <p:spPr>
          <a:xfrm>
            <a:off x="4071934" y="178592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857224" y="3214686"/>
            <a:ext cx="2071702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28926" y="3214686"/>
            <a:ext cx="13716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3679819" y="2820983"/>
            <a:ext cx="121444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авнобедренный треугольник 15"/>
          <p:cNvSpPr/>
          <p:nvPr/>
        </p:nvSpPr>
        <p:spPr>
          <a:xfrm>
            <a:off x="2786050" y="1928802"/>
            <a:ext cx="285752" cy="28575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rot="16200000" flipH="1">
            <a:off x="4842640" y="1801038"/>
            <a:ext cx="771540" cy="269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4643438" y="1357298"/>
            <a:ext cx="428628" cy="40481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20" name="Равнобедренный треугольник 19"/>
          <p:cNvSpPr/>
          <p:nvPr/>
        </p:nvSpPr>
        <p:spPr>
          <a:xfrm rot="16200000">
            <a:off x="4891090" y="1395398"/>
            <a:ext cx="381000" cy="304800"/>
          </a:xfrm>
          <a:prstGeom prst="triangl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21" name="Овал 20"/>
          <p:cNvSpPr/>
          <p:nvPr/>
        </p:nvSpPr>
        <p:spPr>
          <a:xfrm>
            <a:off x="4857752" y="1500174"/>
            <a:ext cx="142876" cy="1428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346888" y="2847226"/>
            <a:ext cx="1143008" cy="205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2322497" y="2820983"/>
            <a:ext cx="121444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16200000" flipH="1">
            <a:off x="4546551" y="2740069"/>
            <a:ext cx="1357322" cy="205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4286248" y="3214686"/>
            <a:ext cx="1000132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Дуга 28"/>
          <p:cNvSpPr/>
          <p:nvPr/>
        </p:nvSpPr>
        <p:spPr>
          <a:xfrm rot="16910479">
            <a:off x="3881786" y="1944879"/>
            <a:ext cx="642942" cy="571504"/>
          </a:xfrm>
          <a:prstGeom prst="arc">
            <a:avLst>
              <a:gd name="adj1" fmla="val 16200000"/>
              <a:gd name="adj2" fmla="val 1985557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0" name="Object 10"/>
          <p:cNvGraphicFramePr>
            <a:graphicFrameLocks noChangeAspect="1"/>
          </p:cNvGraphicFramePr>
          <p:nvPr/>
        </p:nvGraphicFramePr>
        <p:xfrm>
          <a:off x="3786182" y="1857364"/>
          <a:ext cx="198438" cy="182562"/>
        </p:xfrm>
        <a:graphic>
          <a:graphicData uri="http://schemas.openxmlformats.org/presentationml/2006/ole">
            <p:oleObj spid="_x0000_s282626" name="Формула" r:id="rId3" imgW="152334" imgH="139639" progId="Equation.3">
              <p:embed/>
            </p:oleObj>
          </a:graphicData>
        </a:graphic>
      </p:graphicFrame>
      <p:cxnSp>
        <p:nvCxnSpPr>
          <p:cNvPr id="31" name="Прямая соединительная линия 30"/>
          <p:cNvCxnSpPr>
            <a:stCxn id="16" idx="0"/>
          </p:cNvCxnSpPr>
          <p:nvPr/>
        </p:nvCxnSpPr>
        <p:spPr>
          <a:xfrm rot="16200000" flipV="1">
            <a:off x="2678893" y="1678769"/>
            <a:ext cx="1588" cy="5000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 flipH="1" flipV="1">
            <a:off x="4643438" y="1285860"/>
            <a:ext cx="57309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 flipH="1" flipV="1">
            <a:off x="4929190" y="1285860"/>
            <a:ext cx="57309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5400000">
            <a:off x="2428860" y="2071678"/>
            <a:ext cx="285752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4929190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21" idx="1"/>
          </p:cNvCxnSpPr>
          <p:nvPr/>
        </p:nvCxnSpPr>
        <p:spPr>
          <a:xfrm rot="5400000" flipH="1" flipV="1">
            <a:off x="5286380" y="1092470"/>
            <a:ext cx="20924" cy="8363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5400000" flipH="1" flipV="1">
            <a:off x="5408332" y="1806850"/>
            <a:ext cx="20924" cy="8363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5400000">
            <a:off x="5143504" y="1857364"/>
            <a:ext cx="714380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214546" y="185736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40" name="TextBox 39"/>
          <p:cNvSpPr txBox="1"/>
          <p:nvPr/>
        </p:nvSpPr>
        <p:spPr>
          <a:xfrm>
            <a:off x="4929190" y="85723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45" name="TextBox 44"/>
          <p:cNvSpPr txBox="1"/>
          <p:nvPr/>
        </p:nvSpPr>
        <p:spPr>
          <a:xfrm>
            <a:off x="1643042" y="2928934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3l</a:t>
            </a:r>
            <a:endParaRPr lang="ru-RU" i="1" baseline="-25000" dirty="0"/>
          </a:p>
        </p:txBody>
      </p:sp>
      <p:sp>
        <p:nvSpPr>
          <p:cNvPr id="46" name="TextBox 45"/>
          <p:cNvSpPr txBox="1"/>
          <p:nvPr/>
        </p:nvSpPr>
        <p:spPr>
          <a:xfrm>
            <a:off x="3571868" y="2857496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2l</a:t>
            </a:r>
            <a:endParaRPr lang="ru-RU" i="1" baseline="-25000" dirty="0"/>
          </a:p>
        </p:txBody>
      </p:sp>
      <p:sp>
        <p:nvSpPr>
          <p:cNvPr id="47" name="TextBox 46"/>
          <p:cNvSpPr txBox="1"/>
          <p:nvPr/>
        </p:nvSpPr>
        <p:spPr>
          <a:xfrm>
            <a:off x="4714876" y="2857496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</a:t>
            </a:r>
            <a:endParaRPr lang="ru-RU" i="1" baseline="-25000" dirty="0"/>
          </a:p>
        </p:txBody>
      </p:sp>
      <p:sp>
        <p:nvSpPr>
          <p:cNvPr id="48" name="TextBox 47"/>
          <p:cNvSpPr txBox="1"/>
          <p:nvPr/>
        </p:nvSpPr>
        <p:spPr>
          <a:xfrm>
            <a:off x="5500694" y="1643050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h</a:t>
            </a:r>
            <a:endParaRPr lang="ru-RU" i="1" baseline="-25000" dirty="0"/>
          </a:p>
        </p:txBody>
      </p:sp>
      <p:cxnSp>
        <p:nvCxnSpPr>
          <p:cNvPr id="49" name="Прямая со стрелкой 48"/>
          <p:cNvCxnSpPr/>
          <p:nvPr/>
        </p:nvCxnSpPr>
        <p:spPr>
          <a:xfrm rot="5400000">
            <a:off x="2822563" y="3249611"/>
            <a:ext cx="64294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Object 5"/>
          <p:cNvGraphicFramePr>
            <a:graphicFrameLocks noChangeAspect="1"/>
          </p:cNvGraphicFramePr>
          <p:nvPr/>
        </p:nvGraphicFramePr>
        <p:xfrm>
          <a:off x="3214678" y="3286124"/>
          <a:ext cx="241300" cy="304800"/>
        </p:xfrm>
        <a:graphic>
          <a:graphicData uri="http://schemas.openxmlformats.org/presentationml/2006/ole">
            <p:oleObj spid="_x0000_s282627" name="Формула" r:id="rId4" imgW="177646" imgH="228402" progId="Equation.3">
              <p:embed/>
            </p:oleObj>
          </a:graphicData>
        </a:graphic>
      </p:graphicFrame>
      <p:cxnSp>
        <p:nvCxnSpPr>
          <p:cNvPr id="51" name="Прямая со стрелкой 50"/>
          <p:cNvCxnSpPr/>
          <p:nvPr/>
        </p:nvCxnSpPr>
        <p:spPr>
          <a:xfrm rot="5400000">
            <a:off x="2608249" y="2249479"/>
            <a:ext cx="64294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rot="5400000">
            <a:off x="4322761" y="2749545"/>
            <a:ext cx="64294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Object 6"/>
          <p:cNvGraphicFramePr>
            <a:graphicFrameLocks noChangeAspect="1"/>
          </p:cNvGraphicFramePr>
          <p:nvPr/>
        </p:nvGraphicFramePr>
        <p:xfrm>
          <a:off x="4341812" y="2643193"/>
          <a:ext cx="274638" cy="304800"/>
        </p:xfrm>
        <a:graphic>
          <a:graphicData uri="http://schemas.openxmlformats.org/presentationml/2006/ole">
            <p:oleObj spid="_x0000_s282628" name="Формула" r:id="rId5" imgW="203112" imgH="228501" progId="Equation.3">
              <p:embed/>
            </p:oleObj>
          </a:graphicData>
        </a:graphic>
      </p:graphicFrame>
      <p:graphicFrame>
        <p:nvGraphicFramePr>
          <p:cNvPr id="54" name="Object 7"/>
          <p:cNvGraphicFramePr>
            <a:graphicFrameLocks noChangeAspect="1"/>
          </p:cNvGraphicFramePr>
          <p:nvPr/>
        </p:nvGraphicFramePr>
        <p:xfrm>
          <a:off x="2571750" y="2373318"/>
          <a:ext cx="241300" cy="271462"/>
        </p:xfrm>
        <a:graphic>
          <a:graphicData uri="http://schemas.openxmlformats.org/presentationml/2006/ole">
            <p:oleObj spid="_x0000_s282629" name="Формула" r:id="rId6" imgW="177569" imgH="202936" progId="Equation.3">
              <p:embed/>
            </p:oleObj>
          </a:graphicData>
        </a:graphic>
      </p:graphicFrame>
      <p:graphicFrame>
        <p:nvGraphicFramePr>
          <p:cNvPr id="55" name="Object 8"/>
          <p:cNvGraphicFramePr>
            <a:graphicFrameLocks noChangeAspect="1"/>
          </p:cNvGraphicFramePr>
          <p:nvPr/>
        </p:nvGraphicFramePr>
        <p:xfrm>
          <a:off x="5000628" y="1857364"/>
          <a:ext cx="241300" cy="271462"/>
        </p:xfrm>
        <a:graphic>
          <a:graphicData uri="http://schemas.openxmlformats.org/presentationml/2006/ole">
            <p:oleObj spid="_x0000_s282630" name="Формула" r:id="rId7" imgW="177569" imgH="202936" progId="Equation.3">
              <p:embed/>
            </p:oleObj>
          </a:graphicData>
        </a:graphic>
      </p:graphicFrame>
      <p:cxnSp>
        <p:nvCxnSpPr>
          <p:cNvPr id="56" name="Прямая со стрелкой 55"/>
          <p:cNvCxnSpPr/>
          <p:nvPr/>
        </p:nvCxnSpPr>
        <p:spPr>
          <a:xfrm rot="5400000">
            <a:off x="4608513" y="1892289"/>
            <a:ext cx="64294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215870" y="2214554"/>
            <a:ext cx="712792" cy="1588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Object 9"/>
          <p:cNvGraphicFramePr>
            <a:graphicFrameLocks noChangeAspect="1"/>
          </p:cNvGraphicFramePr>
          <p:nvPr/>
        </p:nvGraphicFramePr>
        <p:xfrm>
          <a:off x="214282" y="1785926"/>
          <a:ext cx="279400" cy="317500"/>
        </p:xfrm>
        <a:graphic>
          <a:graphicData uri="http://schemas.openxmlformats.org/presentationml/2006/ole">
            <p:oleObj spid="_x0000_s282631" name="Формула" r:id="rId8" imgW="190335" imgH="215713" progId="Equation.3">
              <p:embed/>
            </p:oleObj>
          </a:graphicData>
        </a:graphic>
      </p:graphicFrame>
      <p:cxnSp>
        <p:nvCxnSpPr>
          <p:cNvPr id="59" name="Прямая со стрелкой 58"/>
          <p:cNvCxnSpPr/>
          <p:nvPr/>
        </p:nvCxnSpPr>
        <p:spPr>
          <a:xfrm rot="16200000" flipV="1">
            <a:off x="536547" y="1820851"/>
            <a:ext cx="795342" cy="11112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0" name="Object 10"/>
          <p:cNvGraphicFramePr>
            <a:graphicFrameLocks noChangeAspect="1"/>
          </p:cNvGraphicFramePr>
          <p:nvPr/>
        </p:nvGraphicFramePr>
        <p:xfrm>
          <a:off x="571472" y="1357298"/>
          <a:ext cx="279400" cy="317500"/>
        </p:xfrm>
        <a:graphic>
          <a:graphicData uri="http://schemas.openxmlformats.org/presentationml/2006/ole">
            <p:oleObj spid="_x0000_s282632" name="Формула" r:id="rId9" imgW="190335" imgH="215713" progId="Equation.3">
              <p:embed/>
            </p:oleObj>
          </a:graphicData>
        </a:graphic>
      </p:graphicFrame>
      <p:graphicFrame>
        <p:nvGraphicFramePr>
          <p:cNvPr id="61" name="Object 11"/>
          <p:cNvGraphicFramePr>
            <a:graphicFrameLocks noChangeAspect="1"/>
          </p:cNvGraphicFramePr>
          <p:nvPr/>
        </p:nvGraphicFramePr>
        <p:xfrm>
          <a:off x="3643306" y="1214422"/>
          <a:ext cx="304800" cy="342900"/>
        </p:xfrm>
        <a:graphic>
          <a:graphicData uri="http://schemas.openxmlformats.org/presentationml/2006/ole">
            <p:oleObj spid="_x0000_s282633" name="Формула" r:id="rId10" imgW="203112" imgH="228501" progId="Equation.3">
              <p:embed/>
            </p:oleObj>
          </a:graphicData>
        </a:graphic>
      </p:graphicFrame>
      <p:sp>
        <p:nvSpPr>
          <p:cNvPr id="62" name="Дуга 61"/>
          <p:cNvSpPr/>
          <p:nvPr/>
        </p:nvSpPr>
        <p:spPr>
          <a:xfrm rot="16910479">
            <a:off x="2453027" y="1659127"/>
            <a:ext cx="642942" cy="571504"/>
          </a:xfrm>
          <a:prstGeom prst="arc">
            <a:avLst>
              <a:gd name="adj1" fmla="val 16200000"/>
              <a:gd name="adj2" fmla="val 1022286"/>
            </a:avLst>
          </a:prstGeom>
          <a:ln w="28575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3" name="Object 14"/>
          <p:cNvGraphicFramePr>
            <a:graphicFrameLocks noChangeAspect="1"/>
          </p:cNvGraphicFramePr>
          <p:nvPr/>
        </p:nvGraphicFramePr>
        <p:xfrm>
          <a:off x="2292351" y="1324631"/>
          <a:ext cx="350824" cy="288274"/>
        </p:xfrm>
        <a:graphic>
          <a:graphicData uri="http://schemas.openxmlformats.org/presentationml/2006/ole">
            <p:oleObj spid="_x0000_s282634" name="Формула" r:id="rId11" imgW="279400" imgH="228600" progId="Equation.3">
              <p:embed/>
            </p:oleObj>
          </a:graphicData>
        </a:graphic>
      </p:graphicFrame>
      <p:sp>
        <p:nvSpPr>
          <p:cNvPr id="64" name="Дуга 63"/>
          <p:cNvSpPr/>
          <p:nvPr/>
        </p:nvSpPr>
        <p:spPr>
          <a:xfrm rot="16910479">
            <a:off x="4310415" y="1230499"/>
            <a:ext cx="642942" cy="571504"/>
          </a:xfrm>
          <a:prstGeom prst="arc">
            <a:avLst>
              <a:gd name="adj1" fmla="val 16200000"/>
              <a:gd name="adj2" fmla="val 1022286"/>
            </a:avLst>
          </a:prstGeom>
          <a:ln w="28575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5" name="Object 16"/>
          <p:cNvGraphicFramePr>
            <a:graphicFrameLocks noChangeAspect="1"/>
          </p:cNvGraphicFramePr>
          <p:nvPr/>
        </p:nvGraphicFramePr>
        <p:xfrm>
          <a:off x="4286248" y="928670"/>
          <a:ext cx="350837" cy="288925"/>
        </p:xfrm>
        <a:graphic>
          <a:graphicData uri="http://schemas.openxmlformats.org/presentationml/2006/ole">
            <p:oleObj spid="_x0000_s282635" name="Формула" r:id="rId12" imgW="279400" imgH="228600" progId="Equation.3">
              <p:embed/>
            </p:oleObj>
          </a:graphicData>
        </a:graphic>
      </p:graphicFrame>
      <p:cxnSp>
        <p:nvCxnSpPr>
          <p:cNvPr id="66" name="Прямая со стрелкой 65"/>
          <p:cNvCxnSpPr/>
          <p:nvPr/>
        </p:nvCxnSpPr>
        <p:spPr>
          <a:xfrm rot="16200000" flipV="1">
            <a:off x="2929720" y="2713826"/>
            <a:ext cx="438152" cy="11112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7" name="Object 17"/>
          <p:cNvGraphicFramePr>
            <a:graphicFrameLocks noChangeAspect="1"/>
          </p:cNvGraphicFramePr>
          <p:nvPr/>
        </p:nvGraphicFramePr>
        <p:xfrm>
          <a:off x="3214678" y="2571744"/>
          <a:ext cx="258762" cy="304800"/>
        </p:xfrm>
        <a:graphic>
          <a:graphicData uri="http://schemas.openxmlformats.org/presentationml/2006/ole">
            <p:oleObj spid="_x0000_s282636" name="Формула" r:id="rId13" imgW="190500" imgH="228600" progId="Equation.3">
              <p:embed/>
            </p:oleObj>
          </a:graphicData>
        </a:graphic>
      </p:graphicFrame>
      <p:cxnSp>
        <p:nvCxnSpPr>
          <p:cNvPr id="68" name="Прямая со стрелкой 67"/>
          <p:cNvCxnSpPr/>
          <p:nvPr/>
        </p:nvCxnSpPr>
        <p:spPr>
          <a:xfrm rot="16200000" flipH="1">
            <a:off x="4490499" y="2653245"/>
            <a:ext cx="460894" cy="1214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9" name="Object 18"/>
          <p:cNvGraphicFramePr>
            <a:graphicFrameLocks noChangeAspect="1"/>
          </p:cNvGraphicFramePr>
          <p:nvPr/>
        </p:nvGraphicFramePr>
        <p:xfrm>
          <a:off x="4778375" y="2643193"/>
          <a:ext cx="276225" cy="304800"/>
        </p:xfrm>
        <a:graphic>
          <a:graphicData uri="http://schemas.openxmlformats.org/presentationml/2006/ole">
            <p:oleObj spid="_x0000_s282637" name="Формула" r:id="rId14" imgW="203112" imgH="228501" progId="Equation.3">
              <p:embed/>
            </p:oleObj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7358082" y="2285992"/>
            <a:ext cx="320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1" dirty="0" smtClean="0"/>
              <a:t>с</a:t>
            </a:r>
            <a:r>
              <a:rPr lang="ru-RU" sz="1400" i="1" baseline="30000" dirty="0" smtClean="0"/>
              <a:t>2</a:t>
            </a:r>
            <a:endParaRPr lang="ru-RU" sz="1400" i="1" baseline="30000" dirty="0"/>
          </a:p>
        </p:txBody>
      </p:sp>
      <p:sp>
        <p:nvSpPr>
          <p:cNvPr id="71" name="TextBox 70"/>
          <p:cNvSpPr txBox="1"/>
          <p:nvPr/>
        </p:nvSpPr>
        <p:spPr>
          <a:xfrm>
            <a:off x="6786578" y="1500174"/>
            <a:ext cx="18614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Дано:</a:t>
            </a:r>
          </a:p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m=2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кг</a:t>
            </a:r>
          </a:p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=20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кг и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=20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кг</a:t>
            </a:r>
          </a:p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=6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м/    и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=5м/</a:t>
            </a:r>
          </a:p>
          <a:p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i="1" dirty="0"/>
          </a:p>
        </p:txBody>
      </p:sp>
      <p:sp>
        <p:nvSpPr>
          <p:cNvPr id="72" name="TextBox 71"/>
          <p:cNvSpPr txBox="1"/>
          <p:nvPr/>
        </p:nvSpPr>
        <p:spPr>
          <a:xfrm>
            <a:off x="8358214" y="2214554"/>
            <a:ext cx="320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1" dirty="0" smtClean="0"/>
              <a:t>с</a:t>
            </a:r>
            <a:r>
              <a:rPr lang="ru-RU" sz="1400" i="1" baseline="30000" dirty="0" smtClean="0"/>
              <a:t>2</a:t>
            </a:r>
            <a:endParaRPr lang="ru-RU" sz="1400" i="1" baseline="30000" dirty="0"/>
          </a:p>
        </p:txBody>
      </p:sp>
      <p:sp>
        <p:nvSpPr>
          <p:cNvPr id="73" name="TextBox 72"/>
          <p:cNvSpPr txBox="1"/>
          <p:nvPr/>
        </p:nvSpPr>
        <p:spPr>
          <a:xfrm>
            <a:off x="6858016" y="2500306"/>
            <a:ext cx="1428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l=h=2</a:t>
            </a:r>
            <a:r>
              <a:rPr lang="ru-RU" sz="1400" i="1" dirty="0" smtClean="0"/>
              <a:t>м;     </a:t>
            </a:r>
            <a:r>
              <a:rPr lang="el-GR" sz="1400" i="1" dirty="0" smtClean="0"/>
              <a:t>α</a:t>
            </a:r>
            <a:r>
              <a:rPr lang="ru-RU" sz="1400" i="1" dirty="0" smtClean="0"/>
              <a:t>=60</a:t>
            </a:r>
            <a:r>
              <a:rPr lang="ru-RU" sz="1400" i="1" baseline="30000" dirty="0" smtClean="0"/>
              <a:t>0</a:t>
            </a:r>
            <a:endParaRPr lang="ru-RU" sz="1400" i="1" baseline="30000" dirty="0"/>
          </a:p>
        </p:txBody>
      </p:sp>
      <p:sp>
        <p:nvSpPr>
          <p:cNvPr id="74" name="TextBox 73"/>
          <p:cNvSpPr txBox="1"/>
          <p:nvPr/>
        </p:nvSpPr>
        <p:spPr>
          <a:xfrm>
            <a:off x="6858016" y="2928934"/>
            <a:ext cx="1354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Определить:</a:t>
            </a:r>
          </a:p>
          <a:p>
            <a:r>
              <a:rPr lang="en-US" sz="1600" i="1" dirty="0" smtClean="0"/>
              <a:t>X</a:t>
            </a:r>
            <a:r>
              <a:rPr lang="en-US" sz="1600" i="1" baseline="-25000" dirty="0" smtClean="0"/>
              <a:t>A</a:t>
            </a:r>
            <a:r>
              <a:rPr lang="ru-RU" sz="1600" i="1" dirty="0" smtClean="0"/>
              <a:t>; </a:t>
            </a:r>
            <a:r>
              <a:rPr lang="en-US" sz="1600" i="1" dirty="0" smtClean="0"/>
              <a:t>Y</a:t>
            </a:r>
            <a:r>
              <a:rPr lang="en-US" sz="1600" i="1" baseline="-25000" dirty="0" smtClean="0"/>
              <a:t>A</a:t>
            </a:r>
            <a:r>
              <a:rPr lang="ru-RU" sz="1600" i="1" dirty="0" smtClean="0"/>
              <a:t>; </a:t>
            </a:r>
            <a:r>
              <a:rPr lang="en-US" sz="1600" i="1" dirty="0" smtClean="0"/>
              <a:t>R</a:t>
            </a:r>
            <a:r>
              <a:rPr lang="en-US" sz="1600" i="1" baseline="-25000" dirty="0" smtClean="0"/>
              <a:t>B</a:t>
            </a:r>
            <a:endParaRPr lang="ru-RU" sz="1600" i="1" baseline="-25000" dirty="0"/>
          </a:p>
        </p:txBody>
      </p:sp>
      <p:graphicFrame>
        <p:nvGraphicFramePr>
          <p:cNvPr id="81936" name="Object 16"/>
          <p:cNvGraphicFramePr>
            <a:graphicFrameLocks noChangeAspect="1"/>
          </p:cNvGraphicFramePr>
          <p:nvPr/>
        </p:nvGraphicFramePr>
        <p:xfrm>
          <a:off x="500034" y="4071942"/>
          <a:ext cx="2755900" cy="428625"/>
        </p:xfrm>
        <a:graphic>
          <a:graphicData uri="http://schemas.openxmlformats.org/presentationml/2006/ole">
            <p:oleObj spid="_x0000_s282638" name="Формула" r:id="rId15" imgW="1625600" imgH="254000" progId="Equation.3">
              <p:embed/>
            </p:oleObj>
          </a:graphicData>
        </a:graphic>
      </p:graphicFrame>
      <p:graphicFrame>
        <p:nvGraphicFramePr>
          <p:cNvPr id="8193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83476390"/>
              </p:ext>
            </p:extLst>
          </p:nvPr>
        </p:nvGraphicFramePr>
        <p:xfrm>
          <a:off x="3707904" y="4005064"/>
          <a:ext cx="5357850" cy="449531"/>
        </p:xfrm>
        <a:graphic>
          <a:graphicData uri="http://schemas.openxmlformats.org/presentationml/2006/ole">
            <p:oleObj spid="_x0000_s282639" name="Формула" r:id="rId16" imgW="2997200" imgH="254000" progId="Equation.3">
              <p:embed/>
            </p:oleObj>
          </a:graphicData>
        </a:graphic>
      </p:graphicFrame>
      <p:graphicFrame>
        <p:nvGraphicFramePr>
          <p:cNvPr id="8193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329456"/>
              </p:ext>
            </p:extLst>
          </p:nvPr>
        </p:nvGraphicFramePr>
        <p:xfrm>
          <a:off x="285720" y="4941168"/>
          <a:ext cx="5786478" cy="729863"/>
        </p:xfrm>
        <a:graphic>
          <a:graphicData uri="http://schemas.openxmlformats.org/presentationml/2006/ole">
            <p:oleObj spid="_x0000_s282640" name="Формула" r:id="rId17" imgW="4025880" imgH="507960" progId="Equation.3">
              <p:embed/>
            </p:oleObj>
          </a:graphicData>
        </a:graphic>
      </p:graphicFrame>
      <p:graphicFrame>
        <p:nvGraphicFramePr>
          <p:cNvPr id="81939" name="Object 19"/>
          <p:cNvGraphicFramePr>
            <a:graphicFrameLocks noChangeAspect="1"/>
          </p:cNvGraphicFramePr>
          <p:nvPr/>
        </p:nvGraphicFramePr>
        <p:xfrm>
          <a:off x="6429388" y="4714884"/>
          <a:ext cx="2320942" cy="903023"/>
        </p:xfrm>
        <a:graphic>
          <a:graphicData uri="http://schemas.openxmlformats.org/presentationml/2006/ole">
            <p:oleObj spid="_x0000_s282641" name="Формула" r:id="rId18" imgW="1739900" imgH="673100" progId="Equation.3">
              <p:embed/>
            </p:oleObj>
          </a:graphicData>
        </a:graphic>
      </p:graphicFrame>
      <p:sp>
        <p:nvSpPr>
          <p:cNvPr id="75" name="Прямоугольник 74"/>
          <p:cNvSpPr/>
          <p:nvPr/>
        </p:nvSpPr>
        <p:spPr>
          <a:xfrm>
            <a:off x="6012160" y="928670"/>
            <a:ext cx="3015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Пример 3   </a:t>
            </a:r>
            <a:r>
              <a:rPr lang="ru-RU" i="1" dirty="0" smtClean="0"/>
              <a:t>Продолжение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500298" y="3643314"/>
            <a:ext cx="3028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Уравнения кинетостатики:</a:t>
            </a:r>
            <a:endParaRPr lang="ru-RU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Номер слайда 76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b="1" i="1" u="sng" smtClean="0">
                <a:solidFill>
                  <a:srgbClr val="00B050"/>
                </a:solidFill>
              </a:rPr>
              <a:pPr/>
              <a:t>61</a:t>
            </a:fld>
            <a:endParaRPr lang="en-US" sz="2400" b="1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81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1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1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8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/>
        </p:nvCxnSpPr>
        <p:spPr>
          <a:xfrm>
            <a:off x="5195894" y="1838316"/>
            <a:ext cx="1357322" cy="7143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3267068" y="766746"/>
            <a:ext cx="1371600" cy="12954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571868" y="1071546"/>
            <a:ext cx="762000" cy="762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11" name="Прямая соединительная линия 10"/>
          <p:cNvCxnSpPr>
            <a:stCxn id="9" idx="2"/>
            <a:endCxn id="9" idx="6"/>
          </p:cNvCxnSpPr>
          <p:nvPr/>
        </p:nvCxnSpPr>
        <p:spPr>
          <a:xfrm rot="10800000" flipH="1">
            <a:off x="3267068" y="1414446"/>
            <a:ext cx="13716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stCxn id="9" idx="4"/>
          </p:cNvCxnSpPr>
          <p:nvPr/>
        </p:nvCxnSpPr>
        <p:spPr>
          <a:xfrm rot="5400000" flipH="1" flipV="1">
            <a:off x="3305962" y="1413652"/>
            <a:ext cx="12954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124324" y="1123936"/>
            <a:ext cx="1555770" cy="7143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 rot="1691566">
            <a:off x="5592319" y="1808165"/>
            <a:ext cx="457200" cy="2792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7" name="Овал 16"/>
          <p:cNvSpPr/>
          <p:nvPr/>
        </p:nvSpPr>
        <p:spPr>
          <a:xfrm>
            <a:off x="3876668" y="137634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9" name="TextBox 18"/>
          <p:cNvSpPr txBox="1"/>
          <p:nvPr/>
        </p:nvSpPr>
        <p:spPr>
          <a:xfrm>
            <a:off x="2695564" y="27670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1</a:t>
            </a:r>
            <a:endParaRPr lang="ru-RU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5910274" y="140968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2</a:t>
            </a:r>
            <a:endParaRPr lang="ru-RU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3910010" y="1123936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  <p:sp>
        <p:nvSpPr>
          <p:cNvPr id="41" name="Равнобедренный треугольник 40"/>
          <p:cNvSpPr/>
          <p:nvPr/>
        </p:nvSpPr>
        <p:spPr>
          <a:xfrm>
            <a:off x="3838572" y="1409688"/>
            <a:ext cx="214314" cy="28575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142844" y="1071546"/>
            <a:ext cx="28022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Пример 4</a:t>
            </a:r>
          </a:p>
          <a:p>
            <a:r>
              <a:rPr lang="ru-RU" i="1" dirty="0" smtClean="0"/>
              <a:t>Решить самостоятельно</a:t>
            </a:r>
            <a:endParaRPr lang="ru-RU" i="1" dirty="0">
              <a:solidFill>
                <a:srgbClr val="FF0000"/>
              </a:solidFill>
            </a:endParaRP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rot="16200000" flipH="1">
            <a:off x="5160175" y="1874035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16200000" flipH="1">
            <a:off x="5303051" y="1945473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16200000" flipH="1">
            <a:off x="5445927" y="2016911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16200000" flipH="1">
            <a:off x="5660241" y="2159787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16200000" flipH="1">
            <a:off x="5803117" y="2231225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16200000" flipH="1">
            <a:off x="5945993" y="2302663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16200000" flipH="1">
            <a:off x="6374621" y="2516977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rot="16200000" flipH="1">
            <a:off x="6231745" y="2445539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rot="16200000" flipH="1">
            <a:off x="6088869" y="2374101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rot="10800000">
            <a:off x="5195894" y="2552696"/>
            <a:ext cx="135732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5400000">
            <a:off x="2510616" y="2166140"/>
            <a:ext cx="1532746" cy="198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/>
          <p:cNvSpPr/>
          <p:nvPr/>
        </p:nvSpPr>
        <p:spPr>
          <a:xfrm>
            <a:off x="3124192" y="2838448"/>
            <a:ext cx="357190" cy="43926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68" name="Дуга 67"/>
          <p:cNvSpPr/>
          <p:nvPr/>
        </p:nvSpPr>
        <p:spPr>
          <a:xfrm rot="16576508">
            <a:off x="5943913" y="2292347"/>
            <a:ext cx="642942" cy="500066"/>
          </a:xfrm>
          <a:prstGeom prst="arc">
            <a:avLst>
              <a:gd name="adj1" fmla="val 16200000"/>
              <a:gd name="adj2" fmla="val 1873798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Box 69"/>
          <p:cNvSpPr txBox="1"/>
          <p:nvPr/>
        </p:nvSpPr>
        <p:spPr>
          <a:xfrm>
            <a:off x="1" y="2928934"/>
            <a:ext cx="914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Постановка задачи:</a:t>
            </a: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Два груза прикреплены к тросам, намотанным на вращающийся блок. Массы грузов: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1кг ,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4кг, Масса блока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=1.5кг, радиусы его частей: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=1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5см,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=1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0см, радиус инерции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ρ=12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см.</a:t>
            </a: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Угол наклона поверхности              .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42844" y="4071942"/>
            <a:ext cx="39431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Определить: 1. Угловое  ускорение блока, </a:t>
            </a:r>
          </a:p>
          <a:p>
            <a:r>
              <a:rPr lang="ru-RU" sz="1600" i="1" dirty="0" smtClean="0"/>
              <a:t> 2. Силу натяжения троса с грузом 2  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143372" y="4143380"/>
            <a:ext cx="1636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Активные силы:</a:t>
            </a:r>
            <a:endParaRPr lang="ru-RU" sz="1600" i="1" dirty="0"/>
          </a:p>
        </p:txBody>
      </p:sp>
      <p:sp>
        <p:nvSpPr>
          <p:cNvPr id="73" name="TextBox 72"/>
          <p:cNvSpPr txBox="1"/>
          <p:nvPr/>
        </p:nvSpPr>
        <p:spPr>
          <a:xfrm>
            <a:off x="6000760" y="4143380"/>
            <a:ext cx="29312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 Силы тяжести блока и грузов</a:t>
            </a:r>
            <a:endParaRPr lang="ru-RU" sz="1600" i="1" dirty="0"/>
          </a:p>
        </p:txBody>
      </p:sp>
      <p:sp>
        <p:nvSpPr>
          <p:cNvPr id="74" name="TextBox 73"/>
          <p:cNvSpPr txBox="1"/>
          <p:nvPr/>
        </p:nvSpPr>
        <p:spPr>
          <a:xfrm>
            <a:off x="428596" y="4786322"/>
            <a:ext cx="18252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Реактивные силы:</a:t>
            </a:r>
            <a:endParaRPr lang="ru-RU" sz="1600" i="1" dirty="0"/>
          </a:p>
        </p:txBody>
      </p:sp>
      <p:sp>
        <p:nvSpPr>
          <p:cNvPr id="75" name="TextBox 74"/>
          <p:cNvSpPr txBox="1"/>
          <p:nvPr/>
        </p:nvSpPr>
        <p:spPr>
          <a:xfrm>
            <a:off x="2214546" y="4786322"/>
            <a:ext cx="65335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 Силы реакции оси блока, нормальная реакция поверхности для груза 2</a:t>
            </a:r>
            <a:endParaRPr lang="ru-RU" sz="1600" i="1" dirty="0"/>
          </a:p>
        </p:txBody>
      </p:sp>
      <p:sp>
        <p:nvSpPr>
          <p:cNvPr id="76" name="TextBox 75"/>
          <p:cNvSpPr txBox="1"/>
          <p:nvPr/>
        </p:nvSpPr>
        <p:spPr>
          <a:xfrm>
            <a:off x="704210" y="5214950"/>
            <a:ext cx="14766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Силы инерции:</a:t>
            </a:r>
            <a:endParaRPr lang="ru-RU" sz="1600" i="1" dirty="0"/>
          </a:p>
        </p:txBody>
      </p:sp>
      <p:sp>
        <p:nvSpPr>
          <p:cNvPr id="77" name="TextBox 76"/>
          <p:cNvSpPr txBox="1"/>
          <p:nvPr/>
        </p:nvSpPr>
        <p:spPr>
          <a:xfrm>
            <a:off x="2714612" y="5214950"/>
            <a:ext cx="3688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Главные векторы сил инерции грузов и </a:t>
            </a:r>
          </a:p>
          <a:p>
            <a:r>
              <a:rPr lang="ru-RU" sz="1600" i="1" dirty="0" smtClean="0"/>
              <a:t>главный момент сил инерции блока</a:t>
            </a:r>
            <a:endParaRPr lang="ru-RU" sz="1600" i="1" dirty="0"/>
          </a:p>
        </p:txBody>
      </p:sp>
      <p:sp>
        <p:nvSpPr>
          <p:cNvPr id="78" name="TextBox 77"/>
          <p:cNvSpPr txBox="1"/>
          <p:nvPr/>
        </p:nvSpPr>
        <p:spPr>
          <a:xfrm>
            <a:off x="2428860" y="3643314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 smtClean="0"/>
              <a:t>α</a:t>
            </a:r>
            <a:r>
              <a:rPr lang="ru-RU" i="1" dirty="0" smtClean="0"/>
              <a:t>=30</a:t>
            </a:r>
            <a:r>
              <a:rPr lang="ru-RU" i="1" baseline="30000" dirty="0" smtClean="0"/>
              <a:t>0</a:t>
            </a:r>
            <a:endParaRPr lang="ru-RU" i="1" baseline="30000" dirty="0"/>
          </a:p>
        </p:txBody>
      </p:sp>
      <p:sp>
        <p:nvSpPr>
          <p:cNvPr id="79" name="TextBox 78"/>
          <p:cNvSpPr txBox="1"/>
          <p:nvPr/>
        </p:nvSpPr>
        <p:spPr>
          <a:xfrm>
            <a:off x="5981712" y="2266944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α</a:t>
            </a:r>
            <a:endParaRPr lang="ru-RU" dirty="0"/>
          </a:p>
        </p:txBody>
      </p:sp>
      <p:sp>
        <p:nvSpPr>
          <p:cNvPr id="38" name="Номер слайда 37"/>
          <p:cNvSpPr>
            <a:spLocks noGrp="1"/>
          </p:cNvSpPr>
          <p:nvPr>
            <p:ph type="sldNum" sz="quarter" idx="12"/>
          </p:nvPr>
        </p:nvSpPr>
        <p:spPr>
          <a:xfrm>
            <a:off x="8429652" y="6286520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b="1" i="1" u="sng" smtClean="0">
                <a:solidFill>
                  <a:srgbClr val="00B050"/>
                </a:solidFill>
              </a:rPr>
              <a:pPr/>
              <a:t>62</a:t>
            </a:fld>
            <a:endParaRPr lang="en-US" sz="2400" b="1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00662" y="1071546"/>
            <a:ext cx="364333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Дано:</a:t>
            </a: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2кг 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4кг, 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Масса блока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=1.5кг, </a:t>
            </a: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=1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5см=0,15м,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=1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0см=0,1м, 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радиус инерции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ρ=12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см=0.12м.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f=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0,2.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357554" y="1785926"/>
            <a:ext cx="1357322" cy="7143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/>
          <p:cNvSpPr/>
          <p:nvPr/>
        </p:nvSpPr>
        <p:spPr>
          <a:xfrm>
            <a:off x="1428728" y="714356"/>
            <a:ext cx="1371600" cy="12954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733528" y="1019156"/>
            <a:ext cx="762000" cy="762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6" name="Прямая соединительная линия 5"/>
          <p:cNvCxnSpPr>
            <a:stCxn id="4" idx="2"/>
            <a:endCxn id="4" idx="6"/>
          </p:cNvCxnSpPr>
          <p:nvPr/>
        </p:nvCxnSpPr>
        <p:spPr>
          <a:xfrm rot="10800000" flipH="1">
            <a:off x="1428728" y="1362056"/>
            <a:ext cx="13716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>
            <a:stCxn id="4" idx="4"/>
          </p:cNvCxnSpPr>
          <p:nvPr/>
        </p:nvCxnSpPr>
        <p:spPr>
          <a:xfrm rot="5400000" flipH="1" flipV="1">
            <a:off x="1467622" y="1361262"/>
            <a:ext cx="12954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285984" y="1071546"/>
            <a:ext cx="1555770" cy="7143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 rot="1691566">
            <a:off x="3753979" y="1755775"/>
            <a:ext cx="457200" cy="2792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2" name="Овал 11"/>
          <p:cNvSpPr/>
          <p:nvPr/>
        </p:nvSpPr>
        <p:spPr>
          <a:xfrm>
            <a:off x="2038328" y="132395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3" name="TextBox 12"/>
          <p:cNvSpPr txBox="1"/>
          <p:nvPr/>
        </p:nvSpPr>
        <p:spPr>
          <a:xfrm>
            <a:off x="857224" y="2214554"/>
            <a:ext cx="373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1</a:t>
            </a:r>
            <a:endParaRPr lang="ru-RU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4286248" y="135729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2</a:t>
            </a:r>
            <a:endParaRPr lang="ru-RU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2071670" y="1071546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  <p:sp>
        <p:nvSpPr>
          <p:cNvPr id="18" name="Равнобедренный треугольник 17"/>
          <p:cNvSpPr/>
          <p:nvPr/>
        </p:nvSpPr>
        <p:spPr>
          <a:xfrm>
            <a:off x="2000232" y="1357298"/>
            <a:ext cx="214314" cy="28575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7429520" y="692696"/>
            <a:ext cx="16069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Пример 4</a:t>
            </a:r>
          </a:p>
          <a:p>
            <a:r>
              <a:rPr lang="ru-RU" i="1" dirty="0" smtClean="0"/>
              <a:t>Продолжение</a:t>
            </a:r>
            <a:endParaRPr lang="ru-RU" i="1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rot="16200000" flipH="1">
            <a:off x="3321835" y="1821645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6200000" flipH="1">
            <a:off x="3464711" y="1893083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3607587" y="1964521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16200000" flipH="1">
            <a:off x="3821901" y="2107397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16200000" flipH="1">
            <a:off x="3964777" y="2178835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16200000" flipH="1">
            <a:off x="4107653" y="2250273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16200000" flipH="1">
            <a:off x="4536281" y="2464587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16200000" flipH="1">
            <a:off x="4393405" y="2393149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16200000" flipH="1">
            <a:off x="4250529" y="2321711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10800000">
            <a:off x="3357554" y="2500306"/>
            <a:ext cx="135732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938583" y="1847443"/>
            <a:ext cx="1000132" cy="198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1285852" y="2214554"/>
            <a:ext cx="357190" cy="43926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32" name="Дуга 31"/>
          <p:cNvSpPr/>
          <p:nvPr/>
        </p:nvSpPr>
        <p:spPr>
          <a:xfrm rot="16576508">
            <a:off x="4105573" y="2239957"/>
            <a:ext cx="642942" cy="500066"/>
          </a:xfrm>
          <a:prstGeom prst="arc">
            <a:avLst>
              <a:gd name="adj1" fmla="val 16200000"/>
              <a:gd name="adj2" fmla="val 1873798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4143372" y="2214554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α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6205753" y="2411596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 smtClean="0"/>
              <a:t>α</a:t>
            </a:r>
            <a:r>
              <a:rPr lang="ru-RU" i="1" dirty="0" smtClean="0"/>
              <a:t>=30</a:t>
            </a:r>
            <a:r>
              <a:rPr lang="ru-RU" i="1" baseline="30000" dirty="0" smtClean="0"/>
              <a:t>0</a:t>
            </a:r>
            <a:endParaRPr lang="ru-RU" i="1" baseline="30000" dirty="0"/>
          </a:p>
        </p:txBody>
      </p:sp>
      <p:sp>
        <p:nvSpPr>
          <p:cNvPr id="35" name="TextBox 34"/>
          <p:cNvSpPr txBox="1"/>
          <p:nvPr/>
        </p:nvSpPr>
        <p:spPr>
          <a:xfrm>
            <a:off x="214282" y="3857628"/>
            <a:ext cx="1636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Активные силы: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14546" y="3857628"/>
            <a:ext cx="59120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 G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=m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g=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Н;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=m</a:t>
            </a:r>
            <a:r>
              <a:rPr lang="ru-RU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g=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Н; сила тяжести блока: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G=mg=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15Н; 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0034" y="4214818"/>
            <a:ext cx="76075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Реактивные силы: Сила реакции гладкой поверхности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; реакции шарнира О: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1600" i="1" baseline="-25000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1600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7158" y="4572008"/>
            <a:ext cx="14766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Силы инерции: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000232" y="4572008"/>
            <a:ext cx="6773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Главные векторы сил инерции грузов:  Ф</a:t>
            </a:r>
            <a:r>
              <a:rPr lang="ru-RU" sz="1600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0.3</a:t>
            </a:r>
            <a:r>
              <a:rPr lang="el-GR" sz="1600" i="1" dirty="0" smtClean="0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Н; Ф</a:t>
            </a:r>
            <a:r>
              <a:rPr lang="ru-RU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0,4</a:t>
            </a:r>
            <a:r>
              <a:rPr lang="el-GR" sz="1600" i="1" dirty="0" smtClean="0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ru-RU" sz="16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Н;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28662" y="4929198"/>
            <a:ext cx="5929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Пусть блок вращается ускоренно против часовой стрелке  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" name="Object 13"/>
          <p:cNvGraphicFramePr>
            <a:graphicFrameLocks noChangeAspect="1"/>
          </p:cNvGraphicFramePr>
          <p:nvPr/>
        </p:nvGraphicFramePr>
        <p:xfrm>
          <a:off x="4357686" y="5286388"/>
          <a:ext cx="3757612" cy="304800"/>
        </p:xfrm>
        <a:graphic>
          <a:graphicData uri="http://schemas.openxmlformats.org/presentationml/2006/ole">
            <p:oleObj spid="_x0000_s283650" name="Формула" r:id="rId3" imgW="2768600" imgH="228600" progId="Equation.3">
              <p:embed/>
            </p:oleObj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0" y="3143248"/>
            <a:ext cx="53356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Т.к. система имеет одну степень свободы,</a:t>
            </a: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выразим ускорения  грузов через угловое ускорение блока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4" name="Объект 43"/>
          <p:cNvGraphicFramePr>
            <a:graphicFrameLocks noChangeAspect="1"/>
          </p:cNvGraphicFramePr>
          <p:nvPr/>
        </p:nvGraphicFramePr>
        <p:xfrm>
          <a:off x="5429256" y="3000372"/>
          <a:ext cx="1258894" cy="532609"/>
        </p:xfrm>
        <a:graphic>
          <a:graphicData uri="http://schemas.openxmlformats.org/presentationml/2006/ole">
            <p:oleObj spid="_x0000_s283651" name="Формула" r:id="rId4" imgW="660400" imgH="279400" progId="Equation.3">
              <p:embed/>
            </p:oleObj>
          </a:graphicData>
        </a:graphic>
      </p:graphicFrame>
      <p:graphicFrame>
        <p:nvGraphicFramePr>
          <p:cNvPr id="86021" name="Object 5"/>
          <p:cNvGraphicFramePr>
            <a:graphicFrameLocks noChangeAspect="1"/>
          </p:cNvGraphicFramePr>
          <p:nvPr/>
        </p:nvGraphicFramePr>
        <p:xfrm>
          <a:off x="6786578" y="2786058"/>
          <a:ext cx="1928826" cy="414875"/>
        </p:xfrm>
        <a:graphic>
          <a:graphicData uri="http://schemas.openxmlformats.org/presentationml/2006/ole">
            <p:oleObj spid="_x0000_s283652" name="Формула" r:id="rId5" imgW="1180588" imgH="253890" progId="Equation.3">
              <p:embed/>
            </p:oleObj>
          </a:graphicData>
        </a:graphic>
      </p:graphicFrame>
      <p:graphicFrame>
        <p:nvGraphicFramePr>
          <p:cNvPr id="86023" name="Object 7"/>
          <p:cNvGraphicFramePr>
            <a:graphicFrameLocks noChangeAspect="1"/>
          </p:cNvGraphicFramePr>
          <p:nvPr/>
        </p:nvGraphicFramePr>
        <p:xfrm>
          <a:off x="6929454" y="3286124"/>
          <a:ext cx="1846263" cy="414338"/>
        </p:xfrm>
        <a:graphic>
          <a:graphicData uri="http://schemas.openxmlformats.org/presentationml/2006/ole">
            <p:oleObj spid="_x0000_s283653" name="Формула" r:id="rId6" imgW="1129810" imgH="253890" progId="Equation.3">
              <p:embed/>
            </p:oleObj>
          </a:graphicData>
        </a:graphic>
      </p:graphicFrame>
      <p:cxnSp>
        <p:nvCxnSpPr>
          <p:cNvPr id="50" name="Прямая со стрелкой 49"/>
          <p:cNvCxnSpPr/>
          <p:nvPr/>
        </p:nvCxnSpPr>
        <p:spPr>
          <a:xfrm rot="5400000">
            <a:off x="1108051" y="2749545"/>
            <a:ext cx="64294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024" name="Object 8"/>
          <p:cNvGraphicFramePr>
            <a:graphicFrameLocks noChangeAspect="1"/>
          </p:cNvGraphicFramePr>
          <p:nvPr/>
        </p:nvGraphicFramePr>
        <p:xfrm>
          <a:off x="1500166" y="2857496"/>
          <a:ext cx="241300" cy="304800"/>
        </p:xfrm>
        <a:graphic>
          <a:graphicData uri="http://schemas.openxmlformats.org/presentationml/2006/ole">
            <p:oleObj spid="_x0000_s283654" name="Формула" r:id="rId7" imgW="177646" imgH="228402" progId="Equation.3">
              <p:embed/>
            </p:oleObj>
          </a:graphicData>
        </a:graphic>
      </p:graphicFrame>
      <p:cxnSp>
        <p:nvCxnSpPr>
          <p:cNvPr id="52" name="Прямая со стрелкой 51"/>
          <p:cNvCxnSpPr/>
          <p:nvPr/>
        </p:nvCxnSpPr>
        <p:spPr>
          <a:xfrm rot="5400000">
            <a:off x="3608381" y="2178041"/>
            <a:ext cx="64294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026" name="Object 10"/>
          <p:cNvGraphicFramePr>
            <a:graphicFrameLocks noChangeAspect="1"/>
          </p:cNvGraphicFramePr>
          <p:nvPr/>
        </p:nvGraphicFramePr>
        <p:xfrm>
          <a:off x="3571868" y="2143116"/>
          <a:ext cx="274638" cy="304800"/>
        </p:xfrm>
        <a:graphic>
          <a:graphicData uri="http://schemas.openxmlformats.org/presentationml/2006/ole">
            <p:oleObj spid="_x0000_s283655" name="Формула" r:id="rId8" imgW="203112" imgH="228501" progId="Equation.3">
              <p:embed/>
            </p:oleObj>
          </a:graphicData>
        </a:graphic>
      </p:graphicFrame>
      <p:cxnSp>
        <p:nvCxnSpPr>
          <p:cNvPr id="55" name="Прямая со стрелкой 54"/>
          <p:cNvCxnSpPr/>
          <p:nvPr/>
        </p:nvCxnSpPr>
        <p:spPr>
          <a:xfrm rot="5400000">
            <a:off x="1572398" y="1856570"/>
            <a:ext cx="100013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027" name="Object 11"/>
          <p:cNvGraphicFramePr>
            <a:graphicFrameLocks noChangeAspect="1"/>
          </p:cNvGraphicFramePr>
          <p:nvPr/>
        </p:nvGraphicFramePr>
        <p:xfrm>
          <a:off x="1785918" y="2143116"/>
          <a:ext cx="241300" cy="271462"/>
        </p:xfrm>
        <a:graphic>
          <a:graphicData uri="http://schemas.openxmlformats.org/presentationml/2006/ole">
            <p:oleObj spid="_x0000_s283656" name="Формула" r:id="rId9" imgW="177569" imgH="202936" progId="Equation.3">
              <p:embed/>
            </p:oleObj>
          </a:graphicData>
        </a:graphic>
      </p:graphicFrame>
      <p:cxnSp>
        <p:nvCxnSpPr>
          <p:cNvPr id="58" name="Прямая со стрелкой 57"/>
          <p:cNvCxnSpPr/>
          <p:nvPr/>
        </p:nvCxnSpPr>
        <p:spPr>
          <a:xfrm>
            <a:off x="2143108" y="1357298"/>
            <a:ext cx="500066" cy="1588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028" name="Object 12"/>
          <p:cNvGraphicFramePr>
            <a:graphicFrameLocks noChangeAspect="1"/>
          </p:cNvGraphicFramePr>
          <p:nvPr/>
        </p:nvGraphicFramePr>
        <p:xfrm>
          <a:off x="2428860" y="1357298"/>
          <a:ext cx="279400" cy="334963"/>
        </p:xfrm>
        <a:graphic>
          <a:graphicData uri="http://schemas.openxmlformats.org/presentationml/2006/ole">
            <p:oleObj spid="_x0000_s283657" name="Формула" r:id="rId10" imgW="190500" imgH="228600" progId="Equation.3">
              <p:embed/>
            </p:oleObj>
          </a:graphicData>
        </a:graphic>
      </p:graphicFrame>
      <p:cxnSp>
        <p:nvCxnSpPr>
          <p:cNvPr id="62" name="Прямая со стрелкой 61"/>
          <p:cNvCxnSpPr/>
          <p:nvPr/>
        </p:nvCxnSpPr>
        <p:spPr>
          <a:xfrm rot="16200000" flipV="1">
            <a:off x="1893857" y="1106483"/>
            <a:ext cx="509614" cy="11112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029" name="Object 13"/>
          <p:cNvGraphicFramePr>
            <a:graphicFrameLocks noChangeAspect="1"/>
          </p:cNvGraphicFramePr>
          <p:nvPr/>
        </p:nvGraphicFramePr>
        <p:xfrm>
          <a:off x="2143108" y="714356"/>
          <a:ext cx="298450" cy="336550"/>
        </p:xfrm>
        <a:graphic>
          <a:graphicData uri="http://schemas.openxmlformats.org/presentationml/2006/ole">
            <p:oleObj spid="_x0000_s283658" name="Формула" r:id="rId11" imgW="203112" imgH="228501" progId="Equation.3">
              <p:embed/>
            </p:oleObj>
          </a:graphicData>
        </a:graphic>
      </p:graphicFrame>
      <p:sp>
        <p:nvSpPr>
          <p:cNvPr id="65" name="TextBox 64"/>
          <p:cNvSpPr txBox="1"/>
          <p:nvPr/>
        </p:nvSpPr>
        <p:spPr>
          <a:xfrm>
            <a:off x="428596" y="5286388"/>
            <a:ext cx="3500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Главный момент сил инерции блока:  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Дуга 65"/>
          <p:cNvSpPr/>
          <p:nvPr/>
        </p:nvSpPr>
        <p:spPr>
          <a:xfrm rot="13707531">
            <a:off x="1248569" y="930155"/>
            <a:ext cx="642942" cy="571504"/>
          </a:xfrm>
          <a:prstGeom prst="arc">
            <a:avLst>
              <a:gd name="adj1" fmla="val 16200000"/>
              <a:gd name="adj2" fmla="val 1022286"/>
            </a:avLst>
          </a:prstGeom>
          <a:ln w="127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6030" name="Object 14"/>
          <p:cNvGraphicFramePr>
            <a:graphicFrameLocks noChangeAspect="1"/>
          </p:cNvGraphicFramePr>
          <p:nvPr/>
        </p:nvGraphicFramePr>
        <p:xfrm>
          <a:off x="1071538" y="1928802"/>
          <a:ext cx="258762" cy="304800"/>
        </p:xfrm>
        <a:graphic>
          <a:graphicData uri="http://schemas.openxmlformats.org/presentationml/2006/ole">
            <p:oleObj spid="_x0000_s283659" name="Формула" r:id="rId12" imgW="190500" imgH="228600" progId="Equation.3">
              <p:embed/>
            </p:oleObj>
          </a:graphicData>
        </a:graphic>
      </p:graphicFrame>
      <p:cxnSp>
        <p:nvCxnSpPr>
          <p:cNvPr id="68" name="Прямая со стрелкой 67"/>
          <p:cNvCxnSpPr/>
          <p:nvPr/>
        </p:nvCxnSpPr>
        <p:spPr>
          <a:xfrm rot="16200000" flipV="1">
            <a:off x="1215208" y="2213760"/>
            <a:ext cx="438152" cy="11112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928662" y="1000108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ε</a:t>
            </a:r>
            <a:endParaRPr lang="ru-RU" dirty="0"/>
          </a:p>
        </p:txBody>
      </p:sp>
      <p:cxnSp>
        <p:nvCxnSpPr>
          <p:cNvPr id="70" name="Прямая со стрелкой 69"/>
          <p:cNvCxnSpPr/>
          <p:nvPr/>
        </p:nvCxnSpPr>
        <p:spPr>
          <a:xfrm>
            <a:off x="3929058" y="1857364"/>
            <a:ext cx="642942" cy="35719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031" name="Object 15"/>
          <p:cNvGraphicFramePr>
            <a:graphicFrameLocks noChangeAspect="1"/>
          </p:cNvGraphicFramePr>
          <p:nvPr/>
        </p:nvGraphicFramePr>
        <p:xfrm>
          <a:off x="4357686" y="1714488"/>
          <a:ext cx="276225" cy="304800"/>
        </p:xfrm>
        <a:graphic>
          <a:graphicData uri="http://schemas.openxmlformats.org/presentationml/2006/ole">
            <p:oleObj spid="_x0000_s283660" name="Формула" r:id="rId13" imgW="203112" imgH="228501" progId="Equation.3">
              <p:embed/>
            </p:oleObj>
          </a:graphicData>
        </a:graphic>
      </p:graphicFrame>
      <p:sp>
        <p:nvSpPr>
          <p:cNvPr id="74" name="Дуга 73"/>
          <p:cNvSpPr/>
          <p:nvPr/>
        </p:nvSpPr>
        <p:spPr>
          <a:xfrm rot="4444515">
            <a:off x="2256064" y="1387646"/>
            <a:ext cx="642942" cy="571504"/>
          </a:xfrm>
          <a:prstGeom prst="arc">
            <a:avLst>
              <a:gd name="adj1" fmla="val 16200000"/>
              <a:gd name="adj2" fmla="val 1022286"/>
            </a:avLst>
          </a:prstGeom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6032" name="Object 16"/>
          <p:cNvGraphicFramePr>
            <a:graphicFrameLocks noChangeAspect="1"/>
          </p:cNvGraphicFramePr>
          <p:nvPr/>
        </p:nvGraphicFramePr>
        <p:xfrm>
          <a:off x="2714624" y="1920879"/>
          <a:ext cx="350838" cy="304800"/>
        </p:xfrm>
        <a:graphic>
          <a:graphicData uri="http://schemas.openxmlformats.org/presentationml/2006/ole">
            <p:oleObj spid="_x0000_s283661" name="Формула" r:id="rId14" imgW="279279" imgH="241195" progId="Equation.3">
              <p:embed/>
            </p:oleObj>
          </a:graphicData>
        </a:graphic>
      </p:graphicFrame>
      <p:sp>
        <p:nvSpPr>
          <p:cNvPr id="76" name="TextBox 75"/>
          <p:cNvSpPr txBox="1"/>
          <p:nvPr/>
        </p:nvSpPr>
        <p:spPr>
          <a:xfrm>
            <a:off x="928662" y="5715016"/>
            <a:ext cx="5786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Для решения задачи расчленим конструкцию по нити  груза 2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7" name="Прямая со стрелкой 76"/>
          <p:cNvCxnSpPr/>
          <p:nvPr/>
        </p:nvCxnSpPr>
        <p:spPr>
          <a:xfrm rot="5400000" flipH="1" flipV="1">
            <a:off x="3822683" y="1474785"/>
            <a:ext cx="509614" cy="27464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033" name="Object 17"/>
          <p:cNvGraphicFramePr>
            <a:graphicFrameLocks noChangeAspect="1"/>
          </p:cNvGraphicFramePr>
          <p:nvPr/>
        </p:nvGraphicFramePr>
        <p:xfrm>
          <a:off x="3875087" y="1087442"/>
          <a:ext cx="239712" cy="271462"/>
        </p:xfrm>
        <a:graphic>
          <a:graphicData uri="http://schemas.openxmlformats.org/presentationml/2006/ole">
            <p:oleObj spid="_x0000_s283662" name="Формула" r:id="rId15" imgW="177569" imgH="202936" progId="Equation.3">
              <p:embed/>
            </p:oleObj>
          </a:graphicData>
        </a:graphic>
      </p:graphicFrame>
      <p:sp>
        <p:nvSpPr>
          <p:cNvPr id="64" name="Номер слайда 63"/>
          <p:cNvSpPr>
            <a:spLocks noGrp="1"/>
          </p:cNvSpPr>
          <p:nvPr>
            <p:ph type="sldNum" sz="quarter" idx="12"/>
          </p:nvPr>
        </p:nvSpPr>
        <p:spPr>
          <a:xfrm>
            <a:off x="8286776" y="6286520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b="1" i="1" u="sng" smtClean="0">
                <a:solidFill>
                  <a:srgbClr val="00B050"/>
                </a:solidFill>
              </a:rPr>
              <a:pPr/>
              <a:t>63</a:t>
            </a:fld>
            <a:endParaRPr lang="en-US" sz="2400" b="1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86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3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86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3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86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3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8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3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86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000"/>
                                        <p:tgtEl>
                                          <p:spTgt spid="86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2000"/>
                                        <p:tgtEl>
                                          <p:spTgt spid="8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3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2000"/>
                                        <p:tgtEl>
                                          <p:spTgt spid="8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3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3" grpId="0"/>
      <p:bldP spid="65" grpId="0"/>
      <p:bldP spid="66" grpId="0" animBg="1"/>
      <p:bldP spid="69" grpId="0"/>
      <p:bldP spid="74" grpId="0" animBg="1"/>
      <p:bldP spid="7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785818" y="1000108"/>
            <a:ext cx="1371600" cy="12954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1090618" y="1304908"/>
            <a:ext cx="762000" cy="762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4" name="Прямая соединительная линия 3"/>
          <p:cNvCxnSpPr>
            <a:stCxn id="2" idx="2"/>
            <a:endCxn id="2" idx="6"/>
          </p:cNvCxnSpPr>
          <p:nvPr/>
        </p:nvCxnSpPr>
        <p:spPr>
          <a:xfrm rot="10800000" flipH="1">
            <a:off x="785818" y="1647808"/>
            <a:ext cx="13716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>
            <a:stCxn id="2" idx="4"/>
          </p:cNvCxnSpPr>
          <p:nvPr/>
        </p:nvCxnSpPr>
        <p:spPr>
          <a:xfrm rot="5400000" flipH="1" flipV="1">
            <a:off x="824712" y="1647014"/>
            <a:ext cx="12954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1395418" y="1609708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7" name="TextBox 6"/>
          <p:cNvSpPr txBox="1"/>
          <p:nvPr/>
        </p:nvSpPr>
        <p:spPr>
          <a:xfrm>
            <a:off x="1428760" y="1357298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1357322" y="1643050"/>
            <a:ext cx="214314" cy="28575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1500198" y="1643050"/>
            <a:ext cx="500066" cy="1588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12"/>
          <p:cNvGraphicFramePr>
            <a:graphicFrameLocks noChangeAspect="1"/>
          </p:cNvGraphicFramePr>
          <p:nvPr/>
        </p:nvGraphicFramePr>
        <p:xfrm>
          <a:off x="1785950" y="1643050"/>
          <a:ext cx="279400" cy="334963"/>
        </p:xfrm>
        <a:graphic>
          <a:graphicData uri="http://schemas.openxmlformats.org/presentationml/2006/ole">
            <p:oleObj spid="_x0000_s284674" name="Формула" r:id="rId3" imgW="190500" imgH="228600" progId="Equation.3">
              <p:embed/>
            </p:oleObj>
          </a:graphicData>
        </a:graphic>
      </p:graphicFrame>
      <p:cxnSp>
        <p:nvCxnSpPr>
          <p:cNvPr id="11" name="Прямая со стрелкой 10"/>
          <p:cNvCxnSpPr/>
          <p:nvPr/>
        </p:nvCxnSpPr>
        <p:spPr>
          <a:xfrm rot="16200000" flipV="1">
            <a:off x="1250947" y="1392235"/>
            <a:ext cx="509614" cy="11112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3"/>
          <p:cNvGraphicFramePr>
            <a:graphicFrameLocks noChangeAspect="1"/>
          </p:cNvGraphicFramePr>
          <p:nvPr/>
        </p:nvGraphicFramePr>
        <p:xfrm>
          <a:off x="1500198" y="1000108"/>
          <a:ext cx="298450" cy="336550"/>
        </p:xfrm>
        <a:graphic>
          <a:graphicData uri="http://schemas.openxmlformats.org/presentationml/2006/ole">
            <p:oleObj spid="_x0000_s284675" name="Формула" r:id="rId4" imgW="203112" imgH="228501" progId="Equation.3">
              <p:embed/>
            </p:oleObj>
          </a:graphicData>
        </a:graphic>
      </p:graphicFrame>
      <p:sp>
        <p:nvSpPr>
          <p:cNvPr id="13" name="Дуга 12"/>
          <p:cNvSpPr/>
          <p:nvPr/>
        </p:nvSpPr>
        <p:spPr>
          <a:xfrm rot="13707531">
            <a:off x="605659" y="1215907"/>
            <a:ext cx="642942" cy="571504"/>
          </a:xfrm>
          <a:prstGeom prst="arc">
            <a:avLst>
              <a:gd name="adj1" fmla="val 16200000"/>
              <a:gd name="adj2" fmla="val 1022286"/>
            </a:avLst>
          </a:prstGeom>
          <a:ln w="127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85752" y="1285860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ε</a:t>
            </a:r>
            <a:endParaRPr lang="ru-RU" dirty="0"/>
          </a:p>
        </p:txBody>
      </p:sp>
      <p:sp>
        <p:nvSpPr>
          <p:cNvPr id="16" name="Дуга 15"/>
          <p:cNvSpPr/>
          <p:nvPr/>
        </p:nvSpPr>
        <p:spPr>
          <a:xfrm rot="4444515">
            <a:off x="1613154" y="1673398"/>
            <a:ext cx="642942" cy="571504"/>
          </a:xfrm>
          <a:prstGeom prst="arc">
            <a:avLst>
              <a:gd name="adj1" fmla="val 16200000"/>
              <a:gd name="adj2" fmla="val 1022286"/>
            </a:avLst>
          </a:prstGeom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2071714" y="2206631"/>
          <a:ext cx="350838" cy="304800"/>
        </p:xfrm>
        <a:graphic>
          <a:graphicData uri="http://schemas.openxmlformats.org/presentationml/2006/ole">
            <p:oleObj spid="_x0000_s284676" name="Формула" r:id="rId5" imgW="279279" imgH="241195" progId="Equation.3">
              <p:embed/>
            </p:oleObj>
          </a:graphicData>
        </a:graphic>
      </p:graphicFrame>
      <p:cxnSp>
        <p:nvCxnSpPr>
          <p:cNvPr id="19" name="Прямая со стрелкой 18"/>
          <p:cNvCxnSpPr>
            <a:stCxn id="2" idx="2"/>
          </p:cNvCxnSpPr>
          <p:nvPr/>
        </p:nvCxnSpPr>
        <p:spPr>
          <a:xfrm rot="10800000" flipV="1">
            <a:off x="785818" y="1647808"/>
            <a:ext cx="1588" cy="113825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14314" y="2571744"/>
            <a:ext cx="373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1</a:t>
            </a:r>
            <a:endParaRPr lang="ru-RU" i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42942" y="2571744"/>
            <a:ext cx="357190" cy="43926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24" name="Прямая со стрелкой 23"/>
          <p:cNvCxnSpPr/>
          <p:nvPr/>
        </p:nvCxnSpPr>
        <p:spPr>
          <a:xfrm rot="5400000">
            <a:off x="465141" y="3106735"/>
            <a:ext cx="64294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Object 8"/>
          <p:cNvGraphicFramePr>
            <a:graphicFrameLocks noChangeAspect="1"/>
          </p:cNvGraphicFramePr>
          <p:nvPr/>
        </p:nvGraphicFramePr>
        <p:xfrm>
          <a:off x="857256" y="3214686"/>
          <a:ext cx="241300" cy="304800"/>
        </p:xfrm>
        <a:graphic>
          <a:graphicData uri="http://schemas.openxmlformats.org/presentationml/2006/ole">
            <p:oleObj spid="_x0000_s284677" name="Формула" r:id="rId6" imgW="177646" imgH="228402" progId="Equation.3">
              <p:embed/>
            </p:oleObj>
          </a:graphicData>
        </a:graphic>
      </p:graphicFrame>
      <p:graphicFrame>
        <p:nvGraphicFramePr>
          <p:cNvPr id="26" name="Object 14"/>
          <p:cNvGraphicFramePr>
            <a:graphicFrameLocks noChangeAspect="1"/>
          </p:cNvGraphicFramePr>
          <p:nvPr/>
        </p:nvGraphicFramePr>
        <p:xfrm>
          <a:off x="428628" y="2285992"/>
          <a:ext cx="258762" cy="304800"/>
        </p:xfrm>
        <a:graphic>
          <a:graphicData uri="http://schemas.openxmlformats.org/presentationml/2006/ole">
            <p:oleObj spid="_x0000_s284678" name="Формула" r:id="rId7" imgW="190500" imgH="228600" progId="Equation.3">
              <p:embed/>
            </p:oleObj>
          </a:graphicData>
        </a:graphic>
      </p:graphicFrame>
      <p:cxnSp>
        <p:nvCxnSpPr>
          <p:cNvPr id="27" name="Прямая со стрелкой 26"/>
          <p:cNvCxnSpPr/>
          <p:nvPr/>
        </p:nvCxnSpPr>
        <p:spPr>
          <a:xfrm rot="16200000" flipV="1">
            <a:off x="572298" y="2570950"/>
            <a:ext cx="438152" cy="11112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>
            <a:off x="1000926" y="2213760"/>
            <a:ext cx="100013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7050" name="Object 10"/>
          <p:cNvGraphicFramePr>
            <a:graphicFrameLocks noChangeAspect="1"/>
          </p:cNvGraphicFramePr>
          <p:nvPr/>
        </p:nvGraphicFramePr>
        <p:xfrm>
          <a:off x="1143008" y="2428868"/>
          <a:ext cx="241300" cy="271463"/>
        </p:xfrm>
        <a:graphic>
          <a:graphicData uri="http://schemas.openxmlformats.org/presentationml/2006/ole">
            <p:oleObj spid="_x0000_s284679" name="Формула" r:id="rId8" imgW="177569" imgH="202936" progId="Equation.3">
              <p:embed/>
            </p:oleObj>
          </a:graphicData>
        </a:graphic>
      </p:graphicFrame>
      <p:cxnSp>
        <p:nvCxnSpPr>
          <p:cNvPr id="32" name="Прямая соединительная линия 31"/>
          <p:cNvCxnSpPr/>
          <p:nvPr/>
        </p:nvCxnSpPr>
        <p:spPr>
          <a:xfrm>
            <a:off x="6500826" y="1571612"/>
            <a:ext cx="1357322" cy="7143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 rot="1691566">
            <a:off x="6897251" y="1541461"/>
            <a:ext cx="457200" cy="2792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34" name="TextBox 33"/>
          <p:cNvSpPr txBox="1"/>
          <p:nvPr/>
        </p:nvSpPr>
        <p:spPr>
          <a:xfrm>
            <a:off x="7429520" y="11429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2</a:t>
            </a:r>
            <a:endParaRPr lang="ru-RU" i="1" dirty="0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rot="16200000" flipH="1">
            <a:off x="6465107" y="1607331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16200000" flipH="1">
            <a:off x="6607983" y="1678769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16200000" flipH="1">
            <a:off x="6750859" y="1750207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16200000" flipH="1">
            <a:off x="6965173" y="1893083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rot="16200000" flipH="1">
            <a:off x="7108049" y="1964521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6200000" flipH="1">
            <a:off x="7250925" y="2035959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rot="16200000" flipH="1">
            <a:off x="7679553" y="2250273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16200000" flipH="1">
            <a:off x="7536677" y="2178835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rot="16200000" flipH="1">
            <a:off x="7393801" y="2107397"/>
            <a:ext cx="142876" cy="714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10800000">
            <a:off x="6500826" y="2285992"/>
            <a:ext cx="135732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286644" y="2000240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α</a:t>
            </a:r>
            <a:endParaRPr lang="ru-RU" dirty="0"/>
          </a:p>
        </p:txBody>
      </p:sp>
      <p:cxnSp>
        <p:nvCxnSpPr>
          <p:cNvPr id="46" name="Прямая со стрелкой 45"/>
          <p:cNvCxnSpPr/>
          <p:nvPr/>
        </p:nvCxnSpPr>
        <p:spPr>
          <a:xfrm rot="5400000">
            <a:off x="6751653" y="1963727"/>
            <a:ext cx="64294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Object 10"/>
          <p:cNvGraphicFramePr>
            <a:graphicFrameLocks noChangeAspect="1"/>
          </p:cNvGraphicFramePr>
          <p:nvPr/>
        </p:nvGraphicFramePr>
        <p:xfrm>
          <a:off x="6715140" y="1928802"/>
          <a:ext cx="274638" cy="304800"/>
        </p:xfrm>
        <a:graphic>
          <a:graphicData uri="http://schemas.openxmlformats.org/presentationml/2006/ole">
            <p:oleObj spid="_x0000_s284680" name="Формула" r:id="rId9" imgW="203112" imgH="228501" progId="Equation.3">
              <p:embed/>
            </p:oleObj>
          </a:graphicData>
        </a:graphic>
      </p:graphicFrame>
      <p:cxnSp>
        <p:nvCxnSpPr>
          <p:cNvPr id="48" name="Прямая со стрелкой 47"/>
          <p:cNvCxnSpPr/>
          <p:nvPr/>
        </p:nvCxnSpPr>
        <p:spPr>
          <a:xfrm>
            <a:off x="7072330" y="1643050"/>
            <a:ext cx="642942" cy="35719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Object 15"/>
          <p:cNvGraphicFramePr>
            <a:graphicFrameLocks noChangeAspect="1"/>
          </p:cNvGraphicFramePr>
          <p:nvPr/>
        </p:nvGraphicFramePr>
        <p:xfrm>
          <a:off x="7500958" y="1500174"/>
          <a:ext cx="276225" cy="304800"/>
        </p:xfrm>
        <a:graphic>
          <a:graphicData uri="http://schemas.openxmlformats.org/presentationml/2006/ole">
            <p:oleObj spid="_x0000_s284681" name="Формула" r:id="rId10" imgW="203112" imgH="228501" progId="Equation.3">
              <p:embed/>
            </p:oleObj>
          </a:graphicData>
        </a:graphic>
      </p:graphicFrame>
      <p:cxnSp>
        <p:nvCxnSpPr>
          <p:cNvPr id="50" name="Прямая со стрелкой 49"/>
          <p:cNvCxnSpPr/>
          <p:nvPr/>
        </p:nvCxnSpPr>
        <p:spPr>
          <a:xfrm rot="5400000" flipH="1" flipV="1">
            <a:off x="6965955" y="1260471"/>
            <a:ext cx="509614" cy="27464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Object 17"/>
          <p:cNvGraphicFramePr>
            <a:graphicFrameLocks noChangeAspect="1"/>
          </p:cNvGraphicFramePr>
          <p:nvPr/>
        </p:nvGraphicFramePr>
        <p:xfrm>
          <a:off x="7018359" y="873128"/>
          <a:ext cx="239712" cy="271462"/>
        </p:xfrm>
        <a:graphic>
          <a:graphicData uri="http://schemas.openxmlformats.org/presentationml/2006/ole">
            <p:oleObj spid="_x0000_s284682" name="Формула" r:id="rId11" imgW="177569" imgH="202936" progId="Equation.3">
              <p:embed/>
            </p:oleObj>
          </a:graphicData>
        </a:graphic>
      </p:graphicFrame>
      <p:cxnSp>
        <p:nvCxnSpPr>
          <p:cNvPr id="54" name="Прямая со стрелкой 53"/>
          <p:cNvCxnSpPr/>
          <p:nvPr/>
        </p:nvCxnSpPr>
        <p:spPr>
          <a:xfrm>
            <a:off x="1714512" y="1357298"/>
            <a:ext cx="641354" cy="571504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7055" name="Object 15"/>
          <p:cNvGraphicFramePr>
            <a:graphicFrameLocks noChangeAspect="1"/>
          </p:cNvGraphicFramePr>
          <p:nvPr/>
        </p:nvGraphicFramePr>
        <p:xfrm>
          <a:off x="2347943" y="1714502"/>
          <a:ext cx="242887" cy="334963"/>
        </p:xfrm>
        <a:graphic>
          <a:graphicData uri="http://schemas.openxmlformats.org/presentationml/2006/ole">
            <p:oleObj spid="_x0000_s284683" name="Формула" r:id="rId12" imgW="165028" imgH="228501" progId="Equation.3">
              <p:embed/>
            </p:oleObj>
          </a:graphicData>
        </a:graphic>
      </p:graphicFrame>
      <p:cxnSp>
        <p:nvCxnSpPr>
          <p:cNvPr id="57" name="Прямая со стрелкой 56"/>
          <p:cNvCxnSpPr/>
          <p:nvPr/>
        </p:nvCxnSpPr>
        <p:spPr>
          <a:xfrm>
            <a:off x="6286512" y="1214422"/>
            <a:ext cx="784230" cy="428628"/>
          </a:xfrm>
          <a:prstGeom prst="straightConnector1">
            <a:avLst/>
          </a:prstGeom>
          <a:ln w="19050">
            <a:solidFill>
              <a:srgbClr val="FFC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7056" name="Object 16"/>
          <p:cNvGraphicFramePr>
            <a:graphicFrameLocks noChangeAspect="1"/>
          </p:cNvGraphicFramePr>
          <p:nvPr/>
        </p:nvGraphicFramePr>
        <p:xfrm>
          <a:off x="6286512" y="857232"/>
          <a:ext cx="242887" cy="334963"/>
        </p:xfrm>
        <a:graphic>
          <a:graphicData uri="http://schemas.openxmlformats.org/presentationml/2006/ole">
            <p:oleObj spid="_x0000_s284684" name="Формула" r:id="rId13" imgW="165028" imgH="228501" progId="Equation.3">
              <p:embed/>
            </p:oleObj>
          </a:graphicData>
        </a:graphic>
      </p:graphicFrame>
      <p:graphicFrame>
        <p:nvGraphicFramePr>
          <p:cNvPr id="87057" name="Object 17"/>
          <p:cNvGraphicFramePr>
            <a:graphicFrameLocks noChangeAspect="1"/>
          </p:cNvGraphicFramePr>
          <p:nvPr/>
        </p:nvGraphicFramePr>
        <p:xfrm>
          <a:off x="3487738" y="2500306"/>
          <a:ext cx="5656262" cy="528637"/>
        </p:xfrm>
        <a:graphic>
          <a:graphicData uri="http://schemas.openxmlformats.org/presentationml/2006/ole">
            <p:oleObj spid="_x0000_s284685" name="Формула" r:id="rId14" imgW="2857500" imgH="266700" progId="Equation.3">
              <p:embed/>
            </p:oleObj>
          </a:graphicData>
        </a:graphic>
      </p:graphicFrame>
      <p:cxnSp>
        <p:nvCxnSpPr>
          <p:cNvPr id="62" name="Прямая со стрелкой 61"/>
          <p:cNvCxnSpPr/>
          <p:nvPr/>
        </p:nvCxnSpPr>
        <p:spPr>
          <a:xfrm>
            <a:off x="7215206" y="1928802"/>
            <a:ext cx="1214446" cy="71438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8358214" y="2357430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ru-RU" dirty="0"/>
          </a:p>
        </p:txBody>
      </p:sp>
      <p:graphicFrame>
        <p:nvGraphicFramePr>
          <p:cNvPr id="87058" name="Object 18"/>
          <p:cNvGraphicFramePr>
            <a:graphicFrameLocks noChangeAspect="1"/>
          </p:cNvGraphicFramePr>
          <p:nvPr/>
        </p:nvGraphicFramePr>
        <p:xfrm>
          <a:off x="4357686" y="3071810"/>
          <a:ext cx="3941763" cy="427037"/>
        </p:xfrm>
        <a:graphic>
          <a:graphicData uri="http://schemas.openxmlformats.org/presentationml/2006/ole">
            <p:oleObj spid="_x0000_s284686" name="Формула" r:id="rId15" imgW="2324100" imgH="254000" progId="Equation.3">
              <p:embed/>
            </p:oleObj>
          </a:graphicData>
        </a:graphic>
      </p:graphicFrame>
      <p:sp>
        <p:nvSpPr>
          <p:cNvPr id="66" name="TextBox 65"/>
          <p:cNvSpPr txBox="1"/>
          <p:nvPr/>
        </p:nvSpPr>
        <p:spPr>
          <a:xfrm>
            <a:off x="0" y="785794"/>
            <a:ext cx="973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 1</a:t>
            </a:r>
            <a:endParaRPr lang="ru-RU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170015" y="908720"/>
            <a:ext cx="973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 2</a:t>
            </a:r>
            <a:endParaRPr lang="ru-RU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643306" y="2143116"/>
            <a:ext cx="2433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Уравнение для схемы 1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714480" y="3143248"/>
            <a:ext cx="2428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Уравнение для схемы 2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00034" y="3571876"/>
            <a:ext cx="1810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Из уравнения (2)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7059" name="Object 19"/>
          <p:cNvGraphicFramePr>
            <a:graphicFrameLocks noChangeAspect="1"/>
          </p:cNvGraphicFramePr>
          <p:nvPr/>
        </p:nvGraphicFramePr>
        <p:xfrm>
          <a:off x="2714612" y="3571876"/>
          <a:ext cx="2476500" cy="363538"/>
        </p:xfrm>
        <a:graphic>
          <a:graphicData uri="http://schemas.openxmlformats.org/presentationml/2006/ole">
            <p:oleObj spid="_x0000_s284687" name="Формула" r:id="rId16" imgW="1459866" imgH="215806" progId="Equation.3">
              <p:embed/>
            </p:oleObj>
          </a:graphicData>
        </a:graphic>
      </p:graphicFrame>
      <p:sp>
        <p:nvSpPr>
          <p:cNvPr id="72" name="TextBox 71"/>
          <p:cNvSpPr txBox="1"/>
          <p:nvPr/>
        </p:nvSpPr>
        <p:spPr>
          <a:xfrm>
            <a:off x="5643570" y="3643314"/>
            <a:ext cx="2860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Подставим в уравнение (1)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7060" name="Object 20"/>
          <p:cNvGraphicFramePr>
            <a:graphicFrameLocks noChangeAspect="1"/>
          </p:cNvGraphicFramePr>
          <p:nvPr/>
        </p:nvGraphicFramePr>
        <p:xfrm>
          <a:off x="0" y="4000504"/>
          <a:ext cx="5072098" cy="457296"/>
        </p:xfrm>
        <a:graphic>
          <a:graphicData uri="http://schemas.openxmlformats.org/presentationml/2006/ole">
            <p:oleObj spid="_x0000_s284688" name="Формула" r:id="rId17" imgW="2819400" imgH="254000" progId="Equation.3">
              <p:embed/>
            </p:oleObj>
          </a:graphicData>
        </a:graphic>
      </p:graphicFrame>
      <p:graphicFrame>
        <p:nvGraphicFramePr>
          <p:cNvPr id="87061" name="Object 21"/>
          <p:cNvGraphicFramePr>
            <a:graphicFrameLocks noChangeAspect="1"/>
          </p:cNvGraphicFramePr>
          <p:nvPr/>
        </p:nvGraphicFramePr>
        <p:xfrm>
          <a:off x="357158" y="4357694"/>
          <a:ext cx="4572032" cy="446361"/>
        </p:xfrm>
        <a:graphic>
          <a:graphicData uri="http://schemas.openxmlformats.org/presentationml/2006/ole">
            <p:oleObj spid="_x0000_s284689" name="Формула" r:id="rId18" imgW="2603500" imgH="254000" progId="Equation.3">
              <p:embed/>
            </p:oleObj>
          </a:graphicData>
        </a:graphic>
      </p:graphicFrame>
      <p:graphicFrame>
        <p:nvGraphicFramePr>
          <p:cNvPr id="87062" name="Object 22"/>
          <p:cNvGraphicFramePr>
            <a:graphicFrameLocks noChangeAspect="1"/>
          </p:cNvGraphicFramePr>
          <p:nvPr/>
        </p:nvGraphicFramePr>
        <p:xfrm>
          <a:off x="428597" y="4933536"/>
          <a:ext cx="5357850" cy="376661"/>
        </p:xfrm>
        <a:graphic>
          <a:graphicData uri="http://schemas.openxmlformats.org/presentationml/2006/ole">
            <p:oleObj spid="_x0000_s284690" name="Формула" r:id="rId19" imgW="3251200" imgH="228600" progId="Equation.3">
              <p:embed/>
            </p:oleObj>
          </a:graphicData>
        </a:graphic>
      </p:graphicFrame>
      <p:graphicFrame>
        <p:nvGraphicFramePr>
          <p:cNvPr id="87063" name="Object 23"/>
          <p:cNvGraphicFramePr>
            <a:graphicFrameLocks noChangeAspect="1"/>
          </p:cNvGraphicFramePr>
          <p:nvPr/>
        </p:nvGraphicFramePr>
        <p:xfrm>
          <a:off x="5372100" y="4071942"/>
          <a:ext cx="3771900" cy="452438"/>
        </p:xfrm>
        <a:graphic>
          <a:graphicData uri="http://schemas.openxmlformats.org/presentationml/2006/ole">
            <p:oleObj spid="_x0000_s284691" name="Формула" r:id="rId20" imgW="1905000" imgH="228600" progId="Equation.3">
              <p:embed/>
            </p:oleObj>
          </a:graphicData>
        </a:graphic>
      </p:graphicFrame>
      <p:sp>
        <p:nvSpPr>
          <p:cNvPr id="77" name="TextBox 76"/>
          <p:cNvSpPr txBox="1"/>
          <p:nvPr/>
        </p:nvSpPr>
        <p:spPr>
          <a:xfrm>
            <a:off x="6072198" y="4643446"/>
            <a:ext cx="181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Подставим в (*)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7064" name="Object 24"/>
          <p:cNvGraphicFramePr>
            <a:graphicFrameLocks noChangeAspect="1"/>
          </p:cNvGraphicFramePr>
          <p:nvPr/>
        </p:nvGraphicFramePr>
        <p:xfrm>
          <a:off x="857224" y="5286388"/>
          <a:ext cx="2786082" cy="596578"/>
        </p:xfrm>
        <a:graphic>
          <a:graphicData uri="http://schemas.openxmlformats.org/presentationml/2006/ole">
            <p:oleObj spid="_x0000_s284692" name="Формула" r:id="rId21" imgW="2120900" imgH="457200" progId="Equation.3">
              <p:embed/>
            </p:oleObj>
          </a:graphicData>
        </a:graphic>
      </p:graphicFrame>
      <p:graphicFrame>
        <p:nvGraphicFramePr>
          <p:cNvPr id="87065" name="Object 25"/>
          <p:cNvGraphicFramePr>
            <a:graphicFrameLocks noChangeAspect="1"/>
          </p:cNvGraphicFramePr>
          <p:nvPr/>
        </p:nvGraphicFramePr>
        <p:xfrm>
          <a:off x="6143636" y="5072074"/>
          <a:ext cx="2568595" cy="727683"/>
        </p:xfrm>
        <a:graphic>
          <a:graphicData uri="http://schemas.openxmlformats.org/presentationml/2006/ole">
            <p:oleObj spid="_x0000_s284693" name="Формула" r:id="rId22" imgW="1612900" imgH="457200" progId="Equation.3">
              <p:embed/>
            </p:oleObj>
          </a:graphicData>
        </a:graphic>
      </p:graphicFrame>
      <p:sp>
        <p:nvSpPr>
          <p:cNvPr id="71" name="TextBox 70"/>
          <p:cNvSpPr txBox="1"/>
          <p:nvPr/>
        </p:nvSpPr>
        <p:spPr>
          <a:xfrm>
            <a:off x="3442787" y="764704"/>
            <a:ext cx="15612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Пример 4</a:t>
            </a:r>
          </a:p>
          <a:p>
            <a:r>
              <a:rPr lang="ru-RU" i="1" dirty="0" smtClean="0"/>
              <a:t>Продолжение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73" name="Номер слайда 72"/>
          <p:cNvSpPr>
            <a:spLocks noGrp="1"/>
          </p:cNvSpPr>
          <p:nvPr>
            <p:ph type="sldNum" sz="quarter" idx="12"/>
          </p:nvPr>
        </p:nvSpPr>
        <p:spPr>
          <a:xfrm>
            <a:off x="8072462" y="6356350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b="1" i="1" u="sng" smtClean="0">
                <a:solidFill>
                  <a:srgbClr val="00B050"/>
                </a:solidFill>
              </a:rPr>
              <a:pPr/>
              <a:t>64</a:t>
            </a:fld>
            <a:endParaRPr lang="en-US" sz="2400" b="1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87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7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87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0"/>
                                        <p:tgtEl>
                                          <p:spTgt spid="87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0"/>
                                        <p:tgtEl>
                                          <p:spTgt spid="87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0"/>
                                        <p:tgtEl>
                                          <p:spTgt spid="87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0"/>
                                        <p:tgtEl>
                                          <p:spTgt spid="87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87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0"/>
                                        <p:tgtEl>
                                          <p:spTgt spid="87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8" grpId="0"/>
      <p:bldP spid="69" grpId="0"/>
      <p:bldP spid="70" grpId="0"/>
      <p:bldP spid="72" grpId="0"/>
      <p:bldP spid="7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3643314"/>
            <a:ext cx="3429024" cy="396872"/>
          </a:xfrm>
        </p:spPr>
        <p:txBody>
          <a:bodyPr>
            <a:normAutofit/>
          </a:bodyPr>
          <a:lstStyle/>
          <a:p>
            <a:r>
              <a:rPr lang="ru-RU" sz="2000" i="1" dirty="0" smtClean="0">
                <a:solidFill>
                  <a:srgbClr val="FF0000"/>
                </a:solidFill>
              </a:rPr>
              <a:t>Постановка задачи.</a:t>
            </a:r>
            <a:endParaRPr lang="ru-RU" sz="2000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4071942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Вал вращается вокруг оси АВ с постоянной угловой скоростью </a:t>
            </a:r>
            <a:r>
              <a:rPr lang="el-GR" sz="1600" i="1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.  К валу при помощи невесомых стержней прикреплены  точечная  масса и однородная круглая пластина. </a:t>
            </a: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Определить:1.Динамические реакции опор (без учета точечной массы 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2. Значения точечной массы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и расстояние  от неё =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до точки Е, для устранения динамических реакций.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2714612" y="2316152"/>
            <a:ext cx="5957902" cy="412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6143636" y="307181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805114" y="2238364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805114" y="2390764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453314" y="2238364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7453314" y="2390764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3719514" y="2924164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6851655" y="2963867"/>
            <a:ext cx="1328750" cy="301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2272508" y="2999570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881314" y="3609964"/>
            <a:ext cx="144780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357686" y="3357562"/>
            <a:ext cx="188596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286248" y="3643314"/>
            <a:ext cx="3286148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 flipH="1" flipV="1">
            <a:off x="4024314" y="2009764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 flipH="1" flipV="1">
            <a:off x="5824675" y="2676391"/>
            <a:ext cx="788632" cy="78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16200000" flipH="1">
            <a:off x="4444208" y="1413652"/>
            <a:ext cx="685006" cy="794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4329114" y="1781164"/>
            <a:ext cx="528638" cy="47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4357686" y="1071546"/>
            <a:ext cx="50006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5929322" y="3143248"/>
            <a:ext cx="381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5400000">
            <a:off x="6076960" y="3352800"/>
            <a:ext cx="285752" cy="95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rot="5400000">
            <a:off x="4501356" y="1999446"/>
            <a:ext cx="571504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5400000">
            <a:off x="5537207" y="2749545"/>
            <a:ext cx="785818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Object 14"/>
          <p:cNvGraphicFramePr>
            <a:graphicFrameLocks noChangeAspect="1"/>
          </p:cNvGraphicFramePr>
          <p:nvPr/>
        </p:nvGraphicFramePr>
        <p:xfrm>
          <a:off x="6357950" y="3000372"/>
          <a:ext cx="354012" cy="303213"/>
        </p:xfrm>
        <a:graphic>
          <a:graphicData uri="http://schemas.openxmlformats.org/presentationml/2006/ole">
            <p:oleObj spid="_x0000_s285698" name="Формула" r:id="rId3" imgW="203024" imgH="215713" progId="Equation.3">
              <p:embed/>
            </p:oleObj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2881314" y="193356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</a:t>
            </a:r>
            <a:endParaRPr lang="ru-RU" i="1" dirty="0"/>
          </a:p>
        </p:txBody>
      </p:sp>
      <p:sp>
        <p:nvSpPr>
          <p:cNvPr id="41" name="TextBox 40"/>
          <p:cNvSpPr txBox="1"/>
          <p:nvPr/>
        </p:nvSpPr>
        <p:spPr>
          <a:xfrm>
            <a:off x="7453314" y="193356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sp>
        <p:nvSpPr>
          <p:cNvPr id="43" name="TextBox 42"/>
          <p:cNvSpPr txBox="1"/>
          <p:nvPr/>
        </p:nvSpPr>
        <p:spPr>
          <a:xfrm>
            <a:off x="3262314" y="3228964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2l</a:t>
            </a:r>
            <a:endParaRPr lang="ru-RU" i="1" dirty="0"/>
          </a:p>
        </p:txBody>
      </p:sp>
      <p:sp>
        <p:nvSpPr>
          <p:cNvPr id="45" name="TextBox 44"/>
          <p:cNvSpPr txBox="1"/>
          <p:nvPr/>
        </p:nvSpPr>
        <p:spPr>
          <a:xfrm>
            <a:off x="5786446" y="3571876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5l</a:t>
            </a:r>
            <a:endParaRPr lang="ru-RU" i="1" dirty="0"/>
          </a:p>
        </p:txBody>
      </p:sp>
      <p:sp>
        <p:nvSpPr>
          <p:cNvPr id="46" name="TextBox 45"/>
          <p:cNvSpPr txBox="1"/>
          <p:nvPr/>
        </p:nvSpPr>
        <p:spPr>
          <a:xfrm>
            <a:off x="4929190" y="2928934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endParaRPr lang="ru-RU" i="1" dirty="0"/>
          </a:p>
        </p:txBody>
      </p:sp>
      <p:sp>
        <p:nvSpPr>
          <p:cNvPr id="47" name="TextBox 46"/>
          <p:cNvSpPr txBox="1"/>
          <p:nvPr/>
        </p:nvSpPr>
        <p:spPr>
          <a:xfrm>
            <a:off x="5429256" y="2571744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2b</a:t>
            </a:r>
            <a:endParaRPr lang="ru-RU" i="1" dirty="0"/>
          </a:p>
        </p:txBody>
      </p:sp>
      <p:sp>
        <p:nvSpPr>
          <p:cNvPr id="48" name="TextBox 47"/>
          <p:cNvSpPr txBox="1"/>
          <p:nvPr/>
        </p:nvSpPr>
        <p:spPr>
          <a:xfrm>
            <a:off x="4786314" y="1323964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2r</a:t>
            </a:r>
            <a:endParaRPr lang="ru-RU" i="1" dirty="0"/>
          </a:p>
        </p:txBody>
      </p:sp>
      <p:sp>
        <p:nvSpPr>
          <p:cNvPr id="49" name="TextBox 48"/>
          <p:cNvSpPr txBox="1"/>
          <p:nvPr/>
        </p:nvSpPr>
        <p:spPr>
          <a:xfrm>
            <a:off x="4786314" y="192880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62" name="Дуга 61"/>
          <p:cNvSpPr/>
          <p:nvPr/>
        </p:nvSpPr>
        <p:spPr>
          <a:xfrm rot="1808808">
            <a:off x="6034431" y="1771021"/>
            <a:ext cx="1143000" cy="1295400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TextBox 62"/>
          <p:cNvSpPr txBox="1"/>
          <p:nvPr/>
        </p:nvSpPr>
        <p:spPr>
          <a:xfrm>
            <a:off x="6715140" y="1928802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 smtClean="0"/>
              <a:t>ω</a:t>
            </a:r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285720" y="980728"/>
            <a:ext cx="27039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Пример 5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Решить самостоятельно</a:t>
            </a:r>
            <a:endParaRPr lang="ru-RU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3929058" y="1071546"/>
            <a:ext cx="785818" cy="71438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TextBox 65"/>
          <p:cNvSpPr txBox="1"/>
          <p:nvPr/>
        </p:nvSpPr>
        <p:spPr>
          <a:xfrm>
            <a:off x="3428992" y="1285860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r>
              <a:rPr lang="en-US" i="1" baseline="-25000" dirty="0" smtClean="0"/>
              <a:t>1</a:t>
            </a:r>
            <a:endParaRPr lang="ru-RU" i="1" baseline="-25000" dirty="0"/>
          </a:p>
        </p:txBody>
      </p:sp>
      <p:cxnSp>
        <p:nvCxnSpPr>
          <p:cNvPr id="80" name="Прямая соединительная линия 79"/>
          <p:cNvCxnSpPr>
            <a:stCxn id="57" idx="2"/>
            <a:endCxn id="57" idx="6"/>
          </p:cNvCxnSpPr>
          <p:nvPr/>
        </p:nvCxnSpPr>
        <p:spPr>
          <a:xfrm rot="10800000" flipH="1">
            <a:off x="3929058" y="1428736"/>
            <a:ext cx="785818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>
            <a:stCxn id="57" idx="0"/>
            <a:endCxn id="57" idx="4"/>
          </p:cNvCxnSpPr>
          <p:nvPr/>
        </p:nvCxnSpPr>
        <p:spPr>
          <a:xfrm rot="16200000" flipH="1">
            <a:off x="3964777" y="1428736"/>
            <a:ext cx="71438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3" name="Таблица 82"/>
          <p:cNvGraphicFramePr>
            <a:graphicFrameLocks noGrp="1"/>
          </p:cNvGraphicFramePr>
          <p:nvPr/>
        </p:nvGraphicFramePr>
        <p:xfrm>
          <a:off x="5286347" y="1071546"/>
          <a:ext cx="3857653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2720"/>
                <a:gridCol w="1005534"/>
                <a:gridCol w="1023822"/>
                <a:gridCol w="1005577"/>
              </a:tblGrid>
              <a:tr h="5000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i="1" dirty="0" smtClean="0"/>
                        <a:t>ω</a:t>
                      </a:r>
                      <a:r>
                        <a:rPr lang="ru-RU" i="1" dirty="0" smtClean="0"/>
                        <a:t>=4с</a:t>
                      </a:r>
                      <a:r>
                        <a:rPr lang="ru-RU" i="1" baseline="30000" dirty="0" smtClean="0"/>
                        <a:t>-1</a:t>
                      </a:r>
                    </a:p>
                    <a:p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m</a:t>
                      </a:r>
                      <a:r>
                        <a:rPr lang="en-US" i="1" baseline="-25000" dirty="0" smtClean="0"/>
                        <a:t>1</a:t>
                      </a:r>
                      <a:r>
                        <a:rPr lang="en-US" i="1" dirty="0" smtClean="0"/>
                        <a:t>=10</a:t>
                      </a:r>
                      <a:r>
                        <a:rPr lang="ru-RU" i="1" dirty="0" smtClean="0"/>
                        <a:t>кг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r=0,4</a:t>
                      </a:r>
                      <a:r>
                        <a:rPr lang="ru-RU" i="1" dirty="0" smtClean="0"/>
                        <a:t>м</a:t>
                      </a:r>
                    </a:p>
                    <a:p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b</a:t>
                      </a:r>
                      <a:r>
                        <a:rPr lang="ru-RU" i="1" dirty="0" smtClean="0"/>
                        <a:t>=0,2м</a:t>
                      </a:r>
                    </a:p>
                    <a:p>
                      <a:endParaRPr lang="ru-RU" i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2" name="TextBox 91"/>
          <p:cNvSpPr txBox="1"/>
          <p:nvPr/>
        </p:nvSpPr>
        <p:spPr>
          <a:xfrm>
            <a:off x="3929058" y="192880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Е</a:t>
            </a:r>
            <a:endParaRPr lang="ru-RU" i="1" dirty="0"/>
          </a:p>
        </p:txBody>
      </p:sp>
      <p:sp>
        <p:nvSpPr>
          <p:cNvPr id="44" name="Номер слайда 43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b="1" i="1" u="sng" smtClean="0">
                <a:solidFill>
                  <a:srgbClr val="00B050"/>
                </a:solidFill>
              </a:rPr>
              <a:pPr/>
              <a:t>65</a:t>
            </a:fld>
            <a:endParaRPr lang="en-US" sz="2400" b="1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1480"/>
            <a:ext cx="9144000" cy="563562"/>
          </a:xfrm>
        </p:spPr>
        <p:txBody>
          <a:bodyPr>
            <a:norm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Определить 1.</a:t>
            </a:r>
            <a:r>
              <a:rPr lang="ru-RU" sz="2000" i="1" dirty="0" smtClean="0"/>
              <a:t> Динамические реакции опор (без учета точечной массы </a:t>
            </a:r>
            <a:r>
              <a:rPr lang="en-US" sz="2000" i="1" dirty="0" smtClean="0"/>
              <a:t>m</a:t>
            </a:r>
            <a:r>
              <a:rPr lang="ru-RU" sz="2000" i="1" baseline="-25000" dirty="0" smtClean="0"/>
              <a:t>2</a:t>
            </a:r>
            <a:r>
              <a:rPr lang="en-US" sz="2000" i="1" dirty="0" smtClean="0"/>
              <a:t>)</a:t>
            </a:r>
            <a:endParaRPr lang="ru-RU" sz="2000" i="1" dirty="0">
              <a:solidFill>
                <a:srgbClr val="FF0000"/>
              </a:solidFill>
            </a:endParaRPr>
          </a:p>
        </p:txBody>
      </p:sp>
      <p:graphicFrame>
        <p:nvGraphicFramePr>
          <p:cNvPr id="81" name="Объект 80"/>
          <p:cNvGraphicFramePr>
            <a:graphicFrameLocks noChangeAspect="1"/>
          </p:cNvGraphicFramePr>
          <p:nvPr/>
        </p:nvGraphicFramePr>
        <p:xfrm>
          <a:off x="428596" y="4572008"/>
          <a:ext cx="3289300" cy="381000"/>
        </p:xfrm>
        <a:graphic>
          <a:graphicData uri="http://schemas.openxmlformats.org/presentationml/2006/ole">
            <p:oleObj spid="_x0000_s286722" name="Формула" r:id="rId3" imgW="2197100" imgH="254000" progId="Equation.3">
              <p:embed/>
            </p:oleObj>
          </a:graphicData>
        </a:graphic>
      </p:graphicFrame>
      <p:cxnSp>
        <p:nvCxnSpPr>
          <p:cNvPr id="83" name="Прямая со стрелкой 82"/>
          <p:cNvCxnSpPr/>
          <p:nvPr/>
        </p:nvCxnSpPr>
        <p:spPr>
          <a:xfrm rot="5400000" flipH="1" flipV="1">
            <a:off x="2591586" y="2350286"/>
            <a:ext cx="762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 rot="5400000" flipH="1" flipV="1">
            <a:off x="7235056" y="2278848"/>
            <a:ext cx="762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" name="Объект 91"/>
          <p:cNvGraphicFramePr>
            <a:graphicFrameLocks noChangeAspect="1"/>
          </p:cNvGraphicFramePr>
          <p:nvPr/>
        </p:nvGraphicFramePr>
        <p:xfrm>
          <a:off x="3786182" y="1000108"/>
          <a:ext cx="323850" cy="388620"/>
        </p:xfrm>
        <a:graphic>
          <a:graphicData uri="http://schemas.openxmlformats.org/presentationml/2006/ole">
            <p:oleObj spid="_x0000_s286723" name="Формула" r:id="rId4" imgW="190500" imgH="228600" progId="Equation.3">
              <p:embed/>
            </p:oleObj>
          </a:graphicData>
        </a:graphic>
      </p:graphicFrame>
      <p:graphicFrame>
        <p:nvGraphicFramePr>
          <p:cNvPr id="94" name="Объект 93"/>
          <p:cNvGraphicFramePr>
            <a:graphicFrameLocks noChangeAspect="1"/>
          </p:cNvGraphicFramePr>
          <p:nvPr/>
        </p:nvGraphicFramePr>
        <p:xfrm>
          <a:off x="5143504" y="4500570"/>
          <a:ext cx="2551112" cy="825500"/>
        </p:xfrm>
        <a:graphic>
          <a:graphicData uri="http://schemas.openxmlformats.org/presentationml/2006/ole">
            <p:oleObj spid="_x0000_s286724" name="Формула" r:id="rId5" imgW="1651000" imgH="533400" progId="Equation.3">
              <p:embed/>
            </p:oleObj>
          </a:graphicData>
        </a:graphic>
      </p:graphicFrame>
      <p:graphicFrame>
        <p:nvGraphicFramePr>
          <p:cNvPr id="96" name="Объект 95"/>
          <p:cNvGraphicFramePr>
            <a:graphicFrameLocks noChangeAspect="1"/>
          </p:cNvGraphicFramePr>
          <p:nvPr/>
        </p:nvGraphicFramePr>
        <p:xfrm>
          <a:off x="7654925" y="5000636"/>
          <a:ext cx="1489075" cy="844550"/>
        </p:xfrm>
        <a:graphic>
          <a:graphicData uri="http://schemas.openxmlformats.org/presentationml/2006/ole">
            <p:oleObj spid="_x0000_s286725" name="Формула" r:id="rId6" imgW="850531" imgH="482391" progId="Equation.3">
              <p:embed/>
            </p:oleObj>
          </a:graphicData>
        </a:graphic>
      </p:graphicFrame>
      <p:graphicFrame>
        <p:nvGraphicFramePr>
          <p:cNvPr id="1049" name="Object 25"/>
          <p:cNvGraphicFramePr>
            <a:graphicFrameLocks noChangeAspect="1"/>
          </p:cNvGraphicFramePr>
          <p:nvPr/>
        </p:nvGraphicFramePr>
        <p:xfrm>
          <a:off x="2471726" y="1827204"/>
          <a:ext cx="377825" cy="400050"/>
        </p:xfrm>
        <a:graphic>
          <a:graphicData uri="http://schemas.openxmlformats.org/presentationml/2006/ole">
            <p:oleObj spid="_x0000_s286726" name="Формула" r:id="rId7" imgW="215806" imgH="228501" progId="Equation.3">
              <p:embed/>
            </p:oleObj>
          </a:graphicData>
        </a:graphic>
      </p:graphicFrame>
      <p:graphicFrame>
        <p:nvGraphicFramePr>
          <p:cNvPr id="1050" name="Object 26"/>
          <p:cNvGraphicFramePr>
            <a:graphicFrameLocks noChangeAspect="1"/>
          </p:cNvGraphicFramePr>
          <p:nvPr/>
        </p:nvGraphicFramePr>
        <p:xfrm>
          <a:off x="7858148" y="2000240"/>
          <a:ext cx="377825" cy="400050"/>
        </p:xfrm>
        <a:graphic>
          <a:graphicData uri="http://schemas.openxmlformats.org/presentationml/2006/ole">
            <p:oleObj spid="_x0000_s286727" name="Формула" r:id="rId8" imgW="215806" imgH="228501" progId="Equation.3">
              <p:embed/>
            </p:oleObj>
          </a:graphicData>
        </a:graphic>
      </p:graphicFrame>
      <p:graphicFrame>
        <p:nvGraphicFramePr>
          <p:cNvPr id="63500" name="Object 12"/>
          <p:cNvGraphicFramePr>
            <a:graphicFrameLocks noChangeAspect="1"/>
          </p:cNvGraphicFramePr>
          <p:nvPr/>
        </p:nvGraphicFramePr>
        <p:xfrm>
          <a:off x="285720" y="1857364"/>
          <a:ext cx="2055813" cy="749300"/>
        </p:xfrm>
        <a:graphic>
          <a:graphicData uri="http://schemas.openxmlformats.org/presentationml/2006/ole">
            <p:oleObj spid="_x0000_s286728" name="Формула" r:id="rId9" imgW="1257300" imgH="457200" progId="Equation.3">
              <p:embed/>
            </p:oleObj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571472" y="1500174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Решение:</a:t>
            </a:r>
            <a:endParaRPr lang="ru-RU" i="1" dirty="0">
              <a:solidFill>
                <a:srgbClr val="FF0000"/>
              </a:solidFill>
            </a:endParaRPr>
          </a:p>
        </p:txBody>
      </p:sp>
      <p:graphicFrame>
        <p:nvGraphicFramePr>
          <p:cNvPr id="63501" name="Object 13"/>
          <p:cNvGraphicFramePr>
            <a:graphicFrameLocks noChangeAspect="1"/>
          </p:cNvGraphicFramePr>
          <p:nvPr/>
        </p:nvGraphicFramePr>
        <p:xfrm>
          <a:off x="357158" y="2786058"/>
          <a:ext cx="1514475" cy="1082675"/>
        </p:xfrm>
        <a:graphic>
          <a:graphicData uri="http://schemas.openxmlformats.org/presentationml/2006/ole">
            <p:oleObj spid="_x0000_s286729" name="Формула" r:id="rId10" imgW="927100" imgH="660400" progId="Equation.3">
              <p:embed/>
            </p:oleObj>
          </a:graphicData>
        </a:graphic>
      </p:graphicFrame>
      <p:sp>
        <p:nvSpPr>
          <p:cNvPr id="86" name="TextBox 85"/>
          <p:cNvSpPr txBox="1"/>
          <p:nvPr/>
        </p:nvSpPr>
        <p:spPr>
          <a:xfrm>
            <a:off x="4857752" y="4214818"/>
            <a:ext cx="3028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Уравнения кинетостатики: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14282" y="4214818"/>
            <a:ext cx="4214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Главный вектор сил инерции пластины:</a:t>
            </a:r>
            <a:endParaRPr lang="ru-RU" i="1" dirty="0"/>
          </a:p>
        </p:txBody>
      </p:sp>
      <p:sp>
        <p:nvSpPr>
          <p:cNvPr id="89" name="TextBox 88"/>
          <p:cNvSpPr txBox="1"/>
          <p:nvPr/>
        </p:nvSpPr>
        <p:spPr>
          <a:xfrm>
            <a:off x="8001024" y="4643446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Ответ:</a:t>
            </a:r>
            <a:endParaRPr lang="ru-RU" i="1" dirty="0">
              <a:solidFill>
                <a:srgbClr val="FF0000"/>
              </a:solidFill>
            </a:endParaRPr>
          </a:p>
        </p:txBody>
      </p:sp>
      <p:graphicFrame>
        <p:nvGraphicFramePr>
          <p:cNvPr id="63" name="Таблица 62"/>
          <p:cNvGraphicFramePr>
            <a:graphicFrameLocks noGrp="1"/>
          </p:cNvGraphicFramePr>
          <p:nvPr/>
        </p:nvGraphicFramePr>
        <p:xfrm>
          <a:off x="5286347" y="1142984"/>
          <a:ext cx="3857653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2720"/>
                <a:gridCol w="1005534"/>
                <a:gridCol w="1023822"/>
                <a:gridCol w="1005577"/>
              </a:tblGrid>
              <a:tr h="5000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i="1" dirty="0" smtClean="0"/>
                        <a:t>ω</a:t>
                      </a:r>
                      <a:r>
                        <a:rPr lang="ru-RU" i="1" dirty="0" smtClean="0"/>
                        <a:t>=4с</a:t>
                      </a:r>
                      <a:r>
                        <a:rPr lang="ru-RU" i="1" baseline="30000" dirty="0" smtClean="0"/>
                        <a:t>-1</a:t>
                      </a:r>
                    </a:p>
                    <a:p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m</a:t>
                      </a:r>
                      <a:r>
                        <a:rPr lang="en-US" i="1" baseline="-25000" dirty="0" smtClean="0"/>
                        <a:t>1</a:t>
                      </a:r>
                      <a:r>
                        <a:rPr lang="en-US" i="1" dirty="0" smtClean="0"/>
                        <a:t>=10</a:t>
                      </a:r>
                      <a:r>
                        <a:rPr lang="ru-RU" i="1" dirty="0" smtClean="0"/>
                        <a:t>кг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r=0,4</a:t>
                      </a:r>
                      <a:r>
                        <a:rPr lang="ru-RU" i="1" dirty="0" smtClean="0"/>
                        <a:t>м</a:t>
                      </a:r>
                    </a:p>
                    <a:p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b</a:t>
                      </a:r>
                      <a:r>
                        <a:rPr lang="ru-RU" i="1" dirty="0" smtClean="0"/>
                        <a:t>=0,2м</a:t>
                      </a:r>
                    </a:p>
                    <a:p>
                      <a:endParaRPr lang="ru-RU" i="1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5" name="Прямая соединительная линия 64"/>
          <p:cNvCxnSpPr/>
          <p:nvPr/>
        </p:nvCxnSpPr>
        <p:spPr>
          <a:xfrm flipV="1">
            <a:off x="2786050" y="2714620"/>
            <a:ext cx="5957902" cy="412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Овал 65"/>
          <p:cNvSpPr/>
          <p:nvPr/>
        </p:nvSpPr>
        <p:spPr>
          <a:xfrm>
            <a:off x="6215074" y="3470278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9" name="Прямая соединительная линия 78"/>
          <p:cNvCxnSpPr/>
          <p:nvPr/>
        </p:nvCxnSpPr>
        <p:spPr>
          <a:xfrm>
            <a:off x="2876552" y="2636832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2876552" y="2789232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>
            <a:off x="7524752" y="2636832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7524752" y="2789232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rot="5400000">
            <a:off x="3790952" y="3322632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rot="5400000">
            <a:off x="6992146" y="3321838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 rot="5400000">
            <a:off x="2343946" y="3398038"/>
            <a:ext cx="121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>
            <a:off x="2952752" y="4008432"/>
            <a:ext cx="144780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/>
          <p:nvPr/>
        </p:nvCxnSpPr>
        <p:spPr>
          <a:xfrm flipV="1">
            <a:off x="4400552" y="3970344"/>
            <a:ext cx="1885960" cy="380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/>
          <p:nvPr/>
        </p:nvCxnSpPr>
        <p:spPr>
          <a:xfrm>
            <a:off x="6286512" y="3970344"/>
            <a:ext cx="1285884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 rot="5400000" flipH="1" flipV="1">
            <a:off x="4095752" y="2408232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 rot="5400000" flipH="1" flipV="1">
            <a:off x="5896113" y="3074859"/>
            <a:ext cx="788632" cy="78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 rot="16200000" flipH="1">
            <a:off x="4515646" y="1812120"/>
            <a:ext cx="685006" cy="794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4400552" y="2179632"/>
            <a:ext cx="528638" cy="47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4429124" y="1470014"/>
            <a:ext cx="50006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6000760" y="3541716"/>
            <a:ext cx="381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flipH="1">
            <a:off x="6286512" y="3613154"/>
            <a:ext cx="9524" cy="3524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 rot="5400000">
            <a:off x="4572794" y="2397914"/>
            <a:ext cx="571504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 rot="5400000">
            <a:off x="5608645" y="3148013"/>
            <a:ext cx="785818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Object 14"/>
          <p:cNvGraphicFramePr>
            <a:graphicFrameLocks noChangeAspect="1"/>
          </p:cNvGraphicFramePr>
          <p:nvPr/>
        </p:nvGraphicFramePr>
        <p:xfrm>
          <a:off x="6429388" y="3398840"/>
          <a:ext cx="354012" cy="303213"/>
        </p:xfrm>
        <a:graphic>
          <a:graphicData uri="http://schemas.openxmlformats.org/presentationml/2006/ole">
            <p:oleObj spid="_x0000_s286730" name="Формула" r:id="rId11" imgW="203024" imgH="215713" progId="Equation.3">
              <p:embed/>
            </p:oleObj>
          </a:graphicData>
        </a:graphic>
      </p:graphicFrame>
      <p:sp>
        <p:nvSpPr>
          <p:cNvPr id="110" name="TextBox 109"/>
          <p:cNvSpPr txBox="1"/>
          <p:nvPr/>
        </p:nvSpPr>
        <p:spPr>
          <a:xfrm>
            <a:off x="2952752" y="233203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</a:t>
            </a:r>
            <a:endParaRPr lang="ru-RU" i="1" dirty="0"/>
          </a:p>
        </p:txBody>
      </p:sp>
      <p:sp>
        <p:nvSpPr>
          <p:cNvPr id="111" name="TextBox 110"/>
          <p:cNvSpPr txBox="1"/>
          <p:nvPr/>
        </p:nvSpPr>
        <p:spPr>
          <a:xfrm>
            <a:off x="7524752" y="233203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sp>
        <p:nvSpPr>
          <p:cNvPr id="112" name="TextBox 111"/>
          <p:cNvSpPr txBox="1"/>
          <p:nvPr/>
        </p:nvSpPr>
        <p:spPr>
          <a:xfrm>
            <a:off x="3333752" y="3627432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2l</a:t>
            </a:r>
            <a:endParaRPr lang="ru-RU" i="1" dirty="0"/>
          </a:p>
        </p:txBody>
      </p:sp>
      <p:sp>
        <p:nvSpPr>
          <p:cNvPr id="113" name="TextBox 112"/>
          <p:cNvSpPr txBox="1"/>
          <p:nvPr/>
        </p:nvSpPr>
        <p:spPr>
          <a:xfrm>
            <a:off x="6915152" y="3627432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2l</a:t>
            </a:r>
            <a:endParaRPr lang="ru-RU" i="1" dirty="0"/>
          </a:p>
        </p:txBody>
      </p:sp>
      <p:sp>
        <p:nvSpPr>
          <p:cNvPr id="114" name="TextBox 113"/>
          <p:cNvSpPr txBox="1"/>
          <p:nvPr/>
        </p:nvSpPr>
        <p:spPr>
          <a:xfrm>
            <a:off x="5086352" y="3627432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3</a:t>
            </a:r>
            <a:r>
              <a:rPr lang="en-US" i="1" dirty="0" smtClean="0"/>
              <a:t>l</a:t>
            </a:r>
            <a:endParaRPr lang="ru-RU" i="1" dirty="0"/>
          </a:p>
        </p:txBody>
      </p:sp>
      <p:sp>
        <p:nvSpPr>
          <p:cNvPr id="115" name="TextBox 114"/>
          <p:cNvSpPr txBox="1"/>
          <p:nvPr/>
        </p:nvSpPr>
        <p:spPr>
          <a:xfrm>
            <a:off x="5500694" y="2970212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2b</a:t>
            </a:r>
            <a:endParaRPr lang="ru-RU" i="1" dirty="0"/>
          </a:p>
        </p:txBody>
      </p:sp>
      <p:sp>
        <p:nvSpPr>
          <p:cNvPr id="116" name="TextBox 115"/>
          <p:cNvSpPr txBox="1"/>
          <p:nvPr/>
        </p:nvSpPr>
        <p:spPr>
          <a:xfrm>
            <a:off x="4857752" y="1722432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2r</a:t>
            </a:r>
            <a:endParaRPr lang="ru-RU" i="1" dirty="0"/>
          </a:p>
        </p:txBody>
      </p:sp>
      <p:sp>
        <p:nvSpPr>
          <p:cNvPr id="117" name="TextBox 116"/>
          <p:cNvSpPr txBox="1"/>
          <p:nvPr/>
        </p:nvSpPr>
        <p:spPr>
          <a:xfrm>
            <a:off x="4857752" y="232727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118" name="Дуга 117"/>
          <p:cNvSpPr/>
          <p:nvPr/>
        </p:nvSpPr>
        <p:spPr>
          <a:xfrm rot="1808808">
            <a:off x="6105869" y="2169489"/>
            <a:ext cx="1143000" cy="1295400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TextBox 118"/>
          <p:cNvSpPr txBox="1"/>
          <p:nvPr/>
        </p:nvSpPr>
        <p:spPr>
          <a:xfrm>
            <a:off x="6786578" y="2327270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 smtClean="0"/>
              <a:t>ω</a:t>
            </a:r>
            <a:endParaRPr lang="ru-RU" dirty="0"/>
          </a:p>
        </p:txBody>
      </p:sp>
      <p:sp>
        <p:nvSpPr>
          <p:cNvPr id="120" name="Овал 119"/>
          <p:cNvSpPr/>
          <p:nvPr/>
        </p:nvSpPr>
        <p:spPr>
          <a:xfrm>
            <a:off x="4000496" y="1470014"/>
            <a:ext cx="785818" cy="71438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TextBox 120"/>
          <p:cNvSpPr txBox="1"/>
          <p:nvPr/>
        </p:nvSpPr>
        <p:spPr>
          <a:xfrm>
            <a:off x="3500430" y="1684328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r>
              <a:rPr lang="en-US" i="1" baseline="-25000" dirty="0" smtClean="0"/>
              <a:t>1</a:t>
            </a:r>
            <a:endParaRPr lang="ru-RU" i="1" baseline="-25000" dirty="0"/>
          </a:p>
        </p:txBody>
      </p:sp>
      <p:cxnSp>
        <p:nvCxnSpPr>
          <p:cNvPr id="122" name="Прямая соединительная линия 121"/>
          <p:cNvCxnSpPr>
            <a:stCxn id="120" idx="2"/>
            <a:endCxn id="120" idx="6"/>
          </p:cNvCxnSpPr>
          <p:nvPr/>
        </p:nvCxnSpPr>
        <p:spPr>
          <a:xfrm rot="10800000" flipH="1">
            <a:off x="4000496" y="1827204"/>
            <a:ext cx="785818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/>
          <p:cNvCxnSpPr>
            <a:stCxn id="120" idx="0"/>
            <a:endCxn id="120" idx="4"/>
          </p:cNvCxnSpPr>
          <p:nvPr/>
        </p:nvCxnSpPr>
        <p:spPr>
          <a:xfrm rot="16200000" flipH="1">
            <a:off x="4036215" y="1827204"/>
            <a:ext cx="71438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Прямая со стрелкой 123"/>
          <p:cNvCxnSpPr/>
          <p:nvPr/>
        </p:nvCxnSpPr>
        <p:spPr>
          <a:xfrm rot="5400000" flipH="1" flipV="1">
            <a:off x="4053283" y="1518825"/>
            <a:ext cx="609600" cy="79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4000496" y="1571612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</a:t>
            </a:r>
            <a:r>
              <a:rPr lang="ru-RU" baseline="-25000" dirty="0" smtClean="0"/>
              <a:t>1</a:t>
            </a:r>
            <a:endParaRPr lang="ru-RU" baseline="-25000" dirty="0"/>
          </a:p>
        </p:txBody>
      </p:sp>
      <p:graphicFrame>
        <p:nvGraphicFramePr>
          <p:cNvPr id="95246" name="Object 14"/>
          <p:cNvGraphicFramePr>
            <a:graphicFrameLocks noChangeAspect="1"/>
          </p:cNvGraphicFramePr>
          <p:nvPr/>
        </p:nvGraphicFramePr>
        <p:xfrm>
          <a:off x="214282" y="5072074"/>
          <a:ext cx="2551112" cy="785813"/>
        </p:xfrm>
        <a:graphic>
          <a:graphicData uri="http://schemas.openxmlformats.org/presentationml/2006/ole">
            <p:oleObj spid="_x0000_s286731" name="Формула" r:id="rId12" imgW="1651000" imgH="508000" progId="Equation.3">
              <p:embed/>
            </p:oleObj>
          </a:graphicData>
        </a:graphic>
      </p:graphicFrame>
      <p:graphicFrame>
        <p:nvGraphicFramePr>
          <p:cNvPr id="95247" name="Object 15"/>
          <p:cNvGraphicFramePr>
            <a:graphicFrameLocks noChangeAspect="1"/>
          </p:cNvGraphicFramePr>
          <p:nvPr/>
        </p:nvGraphicFramePr>
        <p:xfrm>
          <a:off x="2857488" y="5143512"/>
          <a:ext cx="2393950" cy="785812"/>
        </p:xfrm>
        <a:graphic>
          <a:graphicData uri="http://schemas.openxmlformats.org/presentationml/2006/ole">
            <p:oleObj spid="_x0000_s286732" name="Формула" r:id="rId13" imgW="1549400" imgH="508000" progId="Equation.3">
              <p:embed/>
            </p:oleObj>
          </a:graphicData>
        </a:graphic>
      </p:graphicFrame>
      <p:sp>
        <p:nvSpPr>
          <p:cNvPr id="58" name="Номер слайда 57"/>
          <p:cNvSpPr>
            <a:spLocks noGrp="1"/>
          </p:cNvSpPr>
          <p:nvPr>
            <p:ph type="sldNum" sz="quarter" idx="12"/>
          </p:nvPr>
        </p:nvSpPr>
        <p:spPr>
          <a:xfrm>
            <a:off x="8286776" y="6286520"/>
            <a:ext cx="685776" cy="365125"/>
          </a:xfrm>
        </p:spPr>
        <p:txBody>
          <a:bodyPr/>
          <a:lstStyle/>
          <a:p>
            <a:fld id="{A483448D-3A78-4528-A469-B745A65DA480}" type="slidenum">
              <a:rPr lang="en-US" sz="2400" b="1" i="1" u="sng" smtClean="0">
                <a:solidFill>
                  <a:srgbClr val="00B050"/>
                </a:solidFill>
              </a:rPr>
              <a:pPr/>
              <a:t>66</a:t>
            </a:fld>
            <a:endParaRPr lang="en-US" sz="2400" b="1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63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0"/>
                                        <p:tgtEl>
                                          <p:spTgt spid="95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95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86" grpId="0"/>
      <p:bldP spid="88" grpId="0"/>
      <p:bldP spid="89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382000" cy="914400"/>
          </a:xfrm>
        </p:spPr>
        <p:txBody>
          <a:bodyPr>
            <a:noAutofit/>
          </a:bodyPr>
          <a:lstStyle/>
          <a:p>
            <a:r>
              <a:rPr lang="en-US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Определить 2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Значения точечной массы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и расстояние  от неё =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до точки Е, для устранения динамических реакций.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1" name="Объект 80"/>
          <p:cNvGraphicFramePr>
            <a:graphicFrameLocks noChangeAspect="1"/>
          </p:cNvGraphicFramePr>
          <p:nvPr/>
        </p:nvGraphicFramePr>
        <p:xfrm>
          <a:off x="5429256" y="2143116"/>
          <a:ext cx="3538538" cy="393700"/>
        </p:xfrm>
        <a:graphic>
          <a:graphicData uri="http://schemas.openxmlformats.org/presentationml/2006/ole">
            <p:oleObj spid="_x0000_s287746" name="Формула" r:id="rId3" imgW="2057400" imgH="228600" progId="Equation.3">
              <p:embed/>
            </p:oleObj>
          </a:graphicData>
        </a:graphic>
      </p:graphicFrame>
      <p:cxnSp>
        <p:nvCxnSpPr>
          <p:cNvPr id="90" name="Прямая со стрелкой 89"/>
          <p:cNvCxnSpPr/>
          <p:nvPr/>
        </p:nvCxnSpPr>
        <p:spPr>
          <a:xfrm rot="5400000">
            <a:off x="5715802" y="4214024"/>
            <a:ext cx="285752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4" name="Объект 93"/>
          <p:cNvGraphicFramePr>
            <a:graphicFrameLocks noChangeAspect="1"/>
          </p:cNvGraphicFramePr>
          <p:nvPr/>
        </p:nvGraphicFramePr>
        <p:xfrm>
          <a:off x="500034" y="4572008"/>
          <a:ext cx="3335338" cy="784225"/>
        </p:xfrm>
        <a:graphic>
          <a:graphicData uri="http://schemas.openxmlformats.org/presentationml/2006/ole">
            <p:oleObj spid="_x0000_s287747" name="Формула" r:id="rId4" imgW="2159000" imgH="508000" progId="Equation.3">
              <p:embed/>
            </p:oleObj>
          </a:graphicData>
        </a:graphic>
      </p:graphicFrame>
      <p:graphicFrame>
        <p:nvGraphicFramePr>
          <p:cNvPr id="96" name="Объект 95"/>
          <p:cNvGraphicFramePr>
            <a:graphicFrameLocks noChangeAspect="1"/>
          </p:cNvGraphicFramePr>
          <p:nvPr/>
        </p:nvGraphicFramePr>
        <p:xfrm>
          <a:off x="7358082" y="4643446"/>
          <a:ext cx="1130300" cy="711200"/>
        </p:xfrm>
        <a:graphic>
          <a:graphicData uri="http://schemas.openxmlformats.org/presentationml/2006/ole">
            <p:oleObj spid="_x0000_s287748" name="Формула" r:id="rId5" imgW="647419" imgH="406224" progId="Equation.3">
              <p:embed/>
            </p:oleObj>
          </a:graphicData>
        </a:graphic>
      </p:graphicFrame>
      <p:graphicFrame>
        <p:nvGraphicFramePr>
          <p:cNvPr id="64523" name="Object 11"/>
          <p:cNvGraphicFramePr>
            <a:graphicFrameLocks noChangeAspect="1"/>
          </p:cNvGraphicFramePr>
          <p:nvPr/>
        </p:nvGraphicFramePr>
        <p:xfrm>
          <a:off x="0" y="2214554"/>
          <a:ext cx="2449513" cy="708025"/>
        </p:xfrm>
        <a:graphic>
          <a:graphicData uri="http://schemas.openxmlformats.org/presentationml/2006/ole">
            <p:oleObj spid="_x0000_s287749" name="Формула" r:id="rId6" imgW="1497950" imgH="431613" progId="Equation.3">
              <p:embed/>
            </p:oleObj>
          </a:graphicData>
        </a:graphic>
      </p:graphicFrame>
      <p:sp>
        <p:nvSpPr>
          <p:cNvPr id="86" name="TextBox 85"/>
          <p:cNvSpPr txBox="1"/>
          <p:nvPr/>
        </p:nvSpPr>
        <p:spPr>
          <a:xfrm>
            <a:off x="7358082" y="4214818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</a:t>
            </a:r>
            <a:endParaRPr lang="ru-RU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0" y="1643050"/>
            <a:ext cx="30003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Пример 5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Продолжение</a:t>
            </a:r>
            <a:endParaRPr lang="ru-RU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8" name="Прямая соединительная линия 87"/>
          <p:cNvCxnSpPr/>
          <p:nvPr/>
        </p:nvCxnSpPr>
        <p:spPr>
          <a:xfrm flipV="1">
            <a:off x="2314556" y="3173408"/>
            <a:ext cx="5957902" cy="412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Овал 88"/>
          <p:cNvSpPr/>
          <p:nvPr/>
        </p:nvSpPr>
        <p:spPr>
          <a:xfrm>
            <a:off x="5743580" y="3929066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1" name="Прямая соединительная линия 90"/>
          <p:cNvCxnSpPr/>
          <p:nvPr/>
        </p:nvCxnSpPr>
        <p:spPr>
          <a:xfrm>
            <a:off x="2405058" y="3095620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2405058" y="3248020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7053258" y="3095620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>
            <a:off x="7053258" y="3248020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rot="5400000">
            <a:off x="3479791" y="3621881"/>
            <a:ext cx="89932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 flipV="1">
            <a:off x="3857620" y="4000504"/>
            <a:ext cx="1885960" cy="380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 rot="5400000" flipH="1" flipV="1">
            <a:off x="3624258" y="2867020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 rot="5400000" flipH="1" flipV="1">
            <a:off x="5424619" y="3533647"/>
            <a:ext cx="788632" cy="78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rot="16200000" flipH="1">
            <a:off x="4044152" y="2270908"/>
            <a:ext cx="685006" cy="794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>
            <a:off x="3929058" y="2638420"/>
            <a:ext cx="528638" cy="47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3957630" y="1928802"/>
            <a:ext cx="50006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>
            <a:off x="5529266" y="4000504"/>
            <a:ext cx="381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/>
          <p:nvPr/>
        </p:nvCxnSpPr>
        <p:spPr>
          <a:xfrm rot="5400000">
            <a:off x="4101300" y="2856702"/>
            <a:ext cx="571504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/>
          <p:nvPr/>
        </p:nvCxnSpPr>
        <p:spPr>
          <a:xfrm rot="5400000">
            <a:off x="5137151" y="3606801"/>
            <a:ext cx="785818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3" name="Object 14"/>
          <p:cNvGraphicFramePr>
            <a:graphicFrameLocks noChangeAspect="1"/>
          </p:cNvGraphicFramePr>
          <p:nvPr/>
        </p:nvGraphicFramePr>
        <p:xfrm>
          <a:off x="5957894" y="3857628"/>
          <a:ext cx="354012" cy="303213"/>
        </p:xfrm>
        <a:graphic>
          <a:graphicData uri="http://schemas.openxmlformats.org/presentationml/2006/ole">
            <p:oleObj spid="_x0000_s287750" name="Формула" r:id="rId7" imgW="203024" imgH="215713" progId="Equation.3">
              <p:embed/>
            </p:oleObj>
          </a:graphicData>
        </a:graphic>
      </p:graphicFrame>
      <p:sp>
        <p:nvSpPr>
          <p:cNvPr id="114" name="TextBox 113"/>
          <p:cNvSpPr txBox="1"/>
          <p:nvPr/>
        </p:nvSpPr>
        <p:spPr>
          <a:xfrm>
            <a:off x="2481258" y="279082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7053258" y="279082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4643438" y="392906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5029200" y="342900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2b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4386258" y="2181220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2r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4386258" y="278605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Дуга 121"/>
          <p:cNvSpPr/>
          <p:nvPr/>
        </p:nvSpPr>
        <p:spPr>
          <a:xfrm rot="1808808">
            <a:off x="5634375" y="2628277"/>
            <a:ext cx="1143000" cy="1295400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315084" y="2786058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ω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Овал 123"/>
          <p:cNvSpPr/>
          <p:nvPr/>
        </p:nvSpPr>
        <p:spPr>
          <a:xfrm>
            <a:off x="3529002" y="1928802"/>
            <a:ext cx="785818" cy="71438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3028936" y="2143116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6" name="Прямая соединительная линия 125"/>
          <p:cNvCxnSpPr>
            <a:stCxn id="124" idx="2"/>
            <a:endCxn id="124" idx="6"/>
          </p:cNvCxnSpPr>
          <p:nvPr/>
        </p:nvCxnSpPr>
        <p:spPr>
          <a:xfrm rot="10800000" flipH="1">
            <a:off x="3529002" y="2285992"/>
            <a:ext cx="785818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>
            <a:stCxn id="124" idx="0"/>
            <a:endCxn id="124" idx="4"/>
          </p:cNvCxnSpPr>
          <p:nvPr/>
        </p:nvCxnSpPr>
        <p:spPr>
          <a:xfrm rot="16200000" flipH="1">
            <a:off x="3564721" y="2285992"/>
            <a:ext cx="71438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270" name="Object 14"/>
          <p:cNvGraphicFramePr>
            <a:graphicFrameLocks noChangeAspect="1"/>
          </p:cNvGraphicFramePr>
          <p:nvPr/>
        </p:nvGraphicFramePr>
        <p:xfrm>
          <a:off x="4429124" y="1643050"/>
          <a:ext cx="323850" cy="388938"/>
        </p:xfrm>
        <a:graphic>
          <a:graphicData uri="http://schemas.openxmlformats.org/presentationml/2006/ole">
            <p:oleObj spid="_x0000_s287751" name="Формула" r:id="rId8" imgW="190500" imgH="228600" progId="Equation.3">
              <p:embed/>
            </p:oleObj>
          </a:graphicData>
        </a:graphic>
      </p:graphicFrame>
      <p:cxnSp>
        <p:nvCxnSpPr>
          <p:cNvPr id="128" name="Прямая со стрелкой 127"/>
          <p:cNvCxnSpPr/>
          <p:nvPr/>
        </p:nvCxnSpPr>
        <p:spPr>
          <a:xfrm rot="5400000" flipH="1" flipV="1">
            <a:off x="3624655" y="2018891"/>
            <a:ext cx="609600" cy="79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272" name="Object 16"/>
          <p:cNvGraphicFramePr>
            <a:graphicFrameLocks noChangeAspect="1"/>
          </p:cNvGraphicFramePr>
          <p:nvPr/>
        </p:nvGraphicFramePr>
        <p:xfrm>
          <a:off x="5357818" y="4071942"/>
          <a:ext cx="342900" cy="381000"/>
        </p:xfrm>
        <a:graphic>
          <a:graphicData uri="http://schemas.openxmlformats.org/presentationml/2006/ole">
            <p:oleObj spid="_x0000_s287752" name="Формула" r:id="rId9" imgW="203112" imgH="228501" progId="Equation.3">
              <p:embed/>
            </p:oleObj>
          </a:graphicData>
        </a:graphic>
      </p:graphicFrame>
      <p:sp>
        <p:nvSpPr>
          <p:cNvPr id="129" name="TextBox 128"/>
          <p:cNvSpPr txBox="1"/>
          <p:nvPr/>
        </p:nvSpPr>
        <p:spPr>
          <a:xfrm>
            <a:off x="500034" y="4143380"/>
            <a:ext cx="3028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Уравнения кинетостатики:</a:t>
            </a:r>
            <a:endParaRPr lang="ru-RU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3500430" y="271462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Е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6273" name="Object 17"/>
          <p:cNvGraphicFramePr>
            <a:graphicFrameLocks noChangeAspect="1"/>
          </p:cNvGraphicFramePr>
          <p:nvPr/>
        </p:nvGraphicFramePr>
        <p:xfrm>
          <a:off x="5286380" y="1785926"/>
          <a:ext cx="3289300" cy="381000"/>
        </p:xfrm>
        <a:graphic>
          <a:graphicData uri="http://schemas.openxmlformats.org/presentationml/2006/ole">
            <p:oleObj spid="_x0000_s287753" name="Формула" r:id="rId10" imgW="2197100" imgH="254000" progId="Equation.3">
              <p:embed/>
            </p:oleObj>
          </a:graphicData>
        </a:graphic>
      </p:graphicFrame>
      <p:graphicFrame>
        <p:nvGraphicFramePr>
          <p:cNvPr id="96274" name="Object 18"/>
          <p:cNvGraphicFramePr>
            <a:graphicFrameLocks noChangeAspect="1"/>
          </p:cNvGraphicFramePr>
          <p:nvPr/>
        </p:nvGraphicFramePr>
        <p:xfrm>
          <a:off x="4071934" y="4572008"/>
          <a:ext cx="2628900" cy="704850"/>
        </p:xfrm>
        <a:graphic>
          <a:graphicData uri="http://schemas.openxmlformats.org/presentationml/2006/ole">
            <p:oleObj spid="_x0000_s287754" name="Формула" r:id="rId11" imgW="1701800" imgH="457200" progId="Equation.3">
              <p:embed/>
            </p:oleObj>
          </a:graphicData>
        </a:graphic>
      </p:graphicFrame>
      <p:sp>
        <p:nvSpPr>
          <p:cNvPr id="46" name="Номер слайда 45"/>
          <p:cNvSpPr>
            <a:spLocks noGrp="1"/>
          </p:cNvSpPr>
          <p:nvPr>
            <p:ph type="sldNum" sz="quarter" idx="12"/>
          </p:nvPr>
        </p:nvSpPr>
        <p:spPr>
          <a:xfrm>
            <a:off x="8286776" y="6357958"/>
            <a:ext cx="685776" cy="365125"/>
          </a:xfrm>
        </p:spPr>
        <p:txBody>
          <a:bodyPr/>
          <a:lstStyle/>
          <a:p>
            <a:fld id="{A483448D-3A78-4528-A469-B745A65DA480}" type="slidenum">
              <a:rPr lang="en-US" sz="2400" b="1" i="1" u="sng" smtClean="0">
                <a:solidFill>
                  <a:srgbClr val="00B050"/>
                </a:solidFill>
              </a:rPr>
              <a:pPr/>
              <a:t>67</a:t>
            </a:fld>
            <a:endParaRPr lang="en-US" sz="2400" b="1" i="1" u="sng" dirty="0">
              <a:solidFill>
                <a:srgbClr val="00B05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4572000" y="6286520"/>
            <a:ext cx="3457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Завершение принципа Даламбера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42844" y="6334780"/>
            <a:ext cx="39629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400" i="1" dirty="0" smtClean="0">
                <a:latin typeface="Times New Roman" pitchFamily="18" charset="0"/>
                <a:cs typeface="Times New Roman" pitchFamily="18" charset="0"/>
              </a:rPr>
              <a:t>Файл </a:t>
            </a:r>
            <a:r>
              <a:rPr lang="ru-RU" alt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i="1" dirty="0" err="1" smtClean="0">
                <a:latin typeface="Times New Roman" pitchFamily="18" charset="0"/>
                <a:cs typeface="Times New Roman" pitchFamily="18" charset="0"/>
              </a:rPr>
              <a:t>Лекц</a:t>
            </a:r>
            <a:r>
              <a:rPr lang="ru-RU" altLang="ru-RU" sz="1400" i="1" dirty="0" smtClean="0">
                <a:latin typeface="Times New Roman" pitchFamily="18" charset="0"/>
                <a:cs typeface="Times New Roman" pitchFamily="18" charset="0"/>
              </a:rPr>
              <a:t> 3.2_</a:t>
            </a:r>
            <a:r>
              <a:rPr lang="ru-RU" altLang="ru-RU" sz="1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Динамика  2_продолж </a:t>
            </a:r>
            <a:r>
              <a:rPr lang="ru-RU" altLang="ru-RU" sz="1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(раздел </a:t>
            </a:r>
            <a:r>
              <a:rPr lang="ru-RU" altLang="ru-RU" sz="1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endParaRPr lang="ru-RU" altLang="ru-RU" sz="1400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96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6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96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96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129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714348" y="0"/>
            <a:ext cx="7772400" cy="642942"/>
          </a:xfrm>
        </p:spPr>
        <p:txBody>
          <a:bodyPr>
            <a:normAutofit fontScale="90000"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силы.</a:t>
            </a: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500042"/>
            <a:ext cx="7848600" cy="428628"/>
          </a:xfrm>
        </p:spPr>
        <p:txBody>
          <a:bodyPr>
            <a:normAutofit lnSpcReduction="10000"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§ 1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 Две меры механического движения</a:t>
            </a:r>
          </a:p>
        </p:txBody>
      </p:sp>
      <p:sp>
        <p:nvSpPr>
          <p:cNvPr id="2052" name="TextBox 4"/>
          <p:cNvSpPr txBox="1">
            <a:spLocks noChangeArrowheads="1"/>
          </p:cNvSpPr>
          <p:nvPr/>
        </p:nvSpPr>
        <p:spPr bwMode="auto">
          <a:xfrm>
            <a:off x="357158" y="928670"/>
            <a:ext cx="8643998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sz="1800" i="1" dirty="0"/>
              <a:t>       </a:t>
            </a:r>
            <a:r>
              <a:rPr lang="ru-RU" sz="1800" i="1" dirty="0" smtClean="0"/>
              <a:t>В </a:t>
            </a:r>
            <a:r>
              <a:rPr lang="ru-RU" sz="1800" i="1" dirty="0"/>
              <a:t>динамике рассматриваются </a:t>
            </a:r>
            <a:r>
              <a:rPr lang="ru-RU" sz="1800" b="1" i="1" dirty="0"/>
              <a:t>два случая </a:t>
            </a:r>
            <a:r>
              <a:rPr lang="ru-RU" sz="1800" b="1" i="1" dirty="0">
                <a:solidFill>
                  <a:srgbClr val="FF0000"/>
                </a:solidFill>
              </a:rPr>
              <a:t>преобразования</a:t>
            </a:r>
            <a:r>
              <a:rPr lang="ru-RU" sz="1800" i="1" dirty="0"/>
              <a:t> механического </a:t>
            </a:r>
            <a:r>
              <a:rPr lang="ru-RU" sz="1800" b="1" i="1" dirty="0" smtClean="0">
                <a:solidFill>
                  <a:srgbClr val="0070C0"/>
                </a:solidFill>
              </a:rPr>
              <a:t>движения</a:t>
            </a:r>
            <a:r>
              <a:rPr lang="ru-RU" sz="1800" i="1" dirty="0" smtClean="0"/>
              <a:t> </a:t>
            </a:r>
            <a:r>
              <a:rPr lang="ru-RU" sz="1800" b="1" i="1" dirty="0"/>
              <a:t>материальной точки </a:t>
            </a:r>
            <a:r>
              <a:rPr lang="ru-RU" sz="1800" i="1" dirty="0"/>
              <a:t>или </a:t>
            </a:r>
            <a:r>
              <a:rPr lang="ru-RU" sz="1800" b="1" i="1" dirty="0">
                <a:solidFill>
                  <a:srgbClr val="002060"/>
                </a:solidFill>
              </a:rPr>
              <a:t>системы</a:t>
            </a:r>
            <a:r>
              <a:rPr lang="ru-RU" sz="1800" i="1" dirty="0"/>
              <a:t> (твёрдого тела</a:t>
            </a:r>
            <a:r>
              <a:rPr lang="ru-RU" sz="1800" i="1" dirty="0" smtClean="0"/>
              <a:t>):</a:t>
            </a:r>
            <a:endParaRPr lang="en-US" sz="1800" i="1" dirty="0" smtClean="0"/>
          </a:p>
          <a:p>
            <a:pPr eaLnBrk="1" hangingPunct="1"/>
            <a:r>
              <a:rPr lang="ru-RU" sz="1800" dirty="0" smtClean="0"/>
              <a:t>1</a:t>
            </a:r>
            <a:r>
              <a:rPr lang="ru-RU" sz="1800" i="1" dirty="0" smtClean="0"/>
              <a:t>. Механическое движение </a:t>
            </a:r>
            <a:r>
              <a:rPr lang="ru-RU" sz="1800" b="1" i="1" dirty="0" smtClean="0">
                <a:solidFill>
                  <a:srgbClr val="FF0000"/>
                </a:solidFill>
              </a:rPr>
              <a:t>переносится </a:t>
            </a:r>
            <a:r>
              <a:rPr lang="ru-RU" sz="1800" i="1" dirty="0" smtClean="0"/>
              <a:t>с одной механической системы на</a:t>
            </a:r>
          </a:p>
          <a:p>
            <a:pPr eaLnBrk="1" hangingPunct="1"/>
            <a:r>
              <a:rPr lang="ru-RU" sz="1800" i="1" dirty="0" smtClean="0"/>
              <a:t>       другую в качестве механического движения. </a:t>
            </a:r>
            <a:endParaRPr lang="en-US" sz="1800" i="1" dirty="0" smtClean="0"/>
          </a:p>
          <a:p>
            <a:pPr eaLnBrk="1" hangingPunct="1"/>
            <a:r>
              <a:rPr lang="ru-RU" sz="1800" i="1" dirty="0" smtClean="0"/>
              <a:t>2. Механическое движение </a:t>
            </a:r>
            <a:r>
              <a:rPr lang="ru-RU" sz="1800" b="1" i="1" dirty="0" smtClean="0">
                <a:solidFill>
                  <a:srgbClr val="7030A0"/>
                </a:solidFill>
              </a:rPr>
              <a:t>превращается</a:t>
            </a:r>
            <a:r>
              <a:rPr lang="ru-RU" sz="1800" i="1" dirty="0" smtClean="0"/>
              <a:t> в </a:t>
            </a:r>
            <a:r>
              <a:rPr lang="ru-RU" sz="1800" b="1" i="1" dirty="0" smtClean="0"/>
              <a:t>другую форму движения </a:t>
            </a:r>
            <a:r>
              <a:rPr lang="ru-RU" sz="1800" i="1" dirty="0" smtClean="0"/>
              <a:t>материи</a:t>
            </a:r>
          </a:p>
          <a:p>
            <a:pPr eaLnBrk="1" hangingPunct="1"/>
            <a:r>
              <a:rPr lang="ru-RU" sz="1800" i="1" dirty="0" smtClean="0"/>
              <a:t>         (в форму потенциальной энергии, теплоты, электричества, упругой энергии </a:t>
            </a:r>
          </a:p>
          <a:p>
            <a:pPr eaLnBrk="1" hangingPunct="1"/>
            <a:r>
              <a:rPr lang="ru-RU" sz="1800" i="1" dirty="0" smtClean="0"/>
              <a:t>          тела и т.д.). </a:t>
            </a:r>
            <a:endParaRPr lang="en-US" sz="1800" i="1" dirty="0" smtClean="0"/>
          </a:p>
          <a:p>
            <a:pPr eaLnBrk="1" hangingPunct="1"/>
            <a:r>
              <a:rPr lang="ru-RU" sz="1800" i="1" dirty="0" smtClean="0"/>
              <a:t>Каждый из этих случаев преобразования механического движения имеет свои</a:t>
            </a:r>
          </a:p>
          <a:p>
            <a:pPr eaLnBrk="1" hangingPunct="1"/>
            <a:r>
              <a:rPr lang="ru-RU" sz="1800" i="1" dirty="0" smtClean="0"/>
              <a:t>измерители как механического движения, так и действия силы: </a:t>
            </a:r>
            <a:endParaRPr lang="en-US" sz="1800" i="1" dirty="0" smtClean="0"/>
          </a:p>
          <a:p>
            <a:pPr eaLnBrk="1" hangingPunct="1"/>
            <a:r>
              <a:rPr lang="ru-RU" sz="1800" b="1" i="1" dirty="0" smtClean="0">
                <a:solidFill>
                  <a:srgbClr val="FF0000"/>
                </a:solidFill>
              </a:rPr>
              <a:t>а)</a:t>
            </a:r>
            <a:r>
              <a:rPr lang="ru-RU" sz="1800" i="1" dirty="0" smtClean="0"/>
              <a:t>  когда рассматривается </a:t>
            </a:r>
            <a:r>
              <a:rPr lang="ru-RU" sz="1800" b="1" i="1" dirty="0" smtClean="0">
                <a:solidFill>
                  <a:srgbClr val="FF0000"/>
                </a:solidFill>
              </a:rPr>
              <a:t>преобразование</a:t>
            </a:r>
            <a:r>
              <a:rPr lang="ru-RU" sz="1800" i="1" dirty="0" smtClean="0"/>
              <a:t> механического движения </a:t>
            </a:r>
            <a:r>
              <a:rPr lang="ru-RU" sz="1800" b="1" i="1" dirty="0" smtClean="0"/>
              <a:t>без перехода  его в другую форму движения</a:t>
            </a:r>
            <a:r>
              <a:rPr lang="ru-RU" sz="1800" i="1" dirty="0" smtClean="0"/>
              <a:t>, </a:t>
            </a:r>
            <a:r>
              <a:rPr lang="ru-RU" sz="1800" b="1" i="1" dirty="0" smtClean="0">
                <a:solidFill>
                  <a:srgbClr val="7030A0"/>
                </a:solidFill>
              </a:rPr>
              <a:t>мерой</a:t>
            </a:r>
            <a:r>
              <a:rPr lang="ru-RU" sz="1800" i="1" dirty="0" smtClean="0"/>
              <a:t> механического движения являются как </a:t>
            </a:r>
            <a:r>
              <a:rPr lang="ru-RU" sz="1800" b="1" i="1" dirty="0" smtClean="0">
                <a:solidFill>
                  <a:srgbClr val="7030A0"/>
                </a:solidFill>
              </a:rPr>
              <a:t>вектора количества движения точки </a:t>
            </a:r>
            <a:r>
              <a:rPr lang="ru-RU" sz="1800" i="1" dirty="0" smtClean="0"/>
              <a:t>или системы, так и </a:t>
            </a:r>
            <a:r>
              <a:rPr lang="ru-RU" sz="1800" b="1" i="1" dirty="0" smtClean="0">
                <a:solidFill>
                  <a:srgbClr val="C00000"/>
                </a:solidFill>
              </a:rPr>
              <a:t>вектора кинетического момента точки</a:t>
            </a:r>
            <a:r>
              <a:rPr lang="ru-RU" sz="1800" i="1" dirty="0" smtClean="0"/>
              <a:t> или системы. </a:t>
            </a:r>
            <a:r>
              <a:rPr lang="ru-RU" sz="1800" b="1" i="1" dirty="0" smtClean="0">
                <a:solidFill>
                  <a:srgbClr val="7030A0"/>
                </a:solidFill>
              </a:rPr>
              <a:t>Мерой действия </a:t>
            </a:r>
            <a:r>
              <a:rPr lang="ru-RU" sz="1800" b="1" i="1" dirty="0" smtClean="0">
                <a:solidFill>
                  <a:srgbClr val="FF0000"/>
                </a:solidFill>
              </a:rPr>
              <a:t>силы</a:t>
            </a:r>
            <a:r>
              <a:rPr lang="ru-RU" sz="1800" i="1" dirty="0" smtClean="0"/>
              <a:t> в этом случае является </a:t>
            </a:r>
            <a:r>
              <a:rPr lang="ru-RU" sz="1800" b="1" i="1" dirty="0" smtClean="0"/>
              <a:t>вектор </a:t>
            </a:r>
            <a:r>
              <a:rPr lang="ru-RU" sz="1800" b="1" i="1" dirty="0" smtClean="0">
                <a:solidFill>
                  <a:srgbClr val="FF0000"/>
                </a:solidFill>
              </a:rPr>
              <a:t>импульса </a:t>
            </a:r>
            <a:r>
              <a:rPr lang="en-US" sz="1800" b="1" i="1" dirty="0" smtClean="0">
                <a:solidFill>
                  <a:srgbClr val="FF0000"/>
                </a:solidFill>
              </a:rPr>
              <a:t>c</a:t>
            </a:r>
            <a:r>
              <a:rPr lang="ru-RU" sz="1800" b="1" i="1" dirty="0" smtClean="0">
                <a:solidFill>
                  <a:srgbClr val="FF0000"/>
                </a:solidFill>
              </a:rPr>
              <a:t>илы</a:t>
            </a:r>
            <a:r>
              <a:rPr lang="en-US" sz="1800" b="1" i="1" dirty="0" smtClean="0">
                <a:solidFill>
                  <a:srgbClr val="FF0000"/>
                </a:solidFill>
              </a:rPr>
              <a:t> </a:t>
            </a:r>
            <a:r>
              <a:rPr lang="en-US" sz="1800" i="1" dirty="0" smtClean="0"/>
              <a:t> </a:t>
            </a:r>
            <a:r>
              <a:rPr lang="en-US" sz="1800" b="1" i="1" dirty="0" smtClean="0"/>
              <a:t>S</a:t>
            </a:r>
            <a:r>
              <a:rPr lang="en-US" sz="1800" i="1" dirty="0" smtClean="0"/>
              <a:t> </a:t>
            </a:r>
            <a:r>
              <a:rPr lang="ru-RU" sz="1800" i="1" dirty="0" smtClean="0"/>
              <a:t>.</a:t>
            </a:r>
            <a:r>
              <a:rPr lang="en-US" sz="1800" i="1" dirty="0" smtClean="0"/>
              <a:t> </a:t>
            </a:r>
          </a:p>
          <a:p>
            <a:pPr eaLnBrk="1" hangingPunct="1"/>
            <a:r>
              <a:rPr lang="ru-RU" sz="1800" b="1" i="1" dirty="0" smtClean="0">
                <a:solidFill>
                  <a:srgbClr val="FF0000"/>
                </a:solidFill>
              </a:rPr>
              <a:t>б)</a:t>
            </a:r>
            <a:r>
              <a:rPr lang="ru-RU" sz="1800" i="1" dirty="0" smtClean="0"/>
              <a:t> когда механическое движение </a:t>
            </a:r>
            <a:r>
              <a:rPr lang="ru-RU" sz="1800" b="1" i="1" dirty="0" smtClean="0">
                <a:solidFill>
                  <a:srgbClr val="7030A0"/>
                </a:solidFill>
              </a:rPr>
              <a:t>превращается</a:t>
            </a:r>
            <a:r>
              <a:rPr lang="ru-RU" sz="1800" i="1" dirty="0" smtClean="0"/>
              <a:t> в </a:t>
            </a:r>
            <a:r>
              <a:rPr lang="ru-RU" sz="1800" b="1" i="1" dirty="0" smtClean="0"/>
              <a:t>другую форму </a:t>
            </a:r>
            <a:r>
              <a:rPr lang="ru-RU" sz="1800" b="1" i="1" dirty="0" smtClean="0">
                <a:solidFill>
                  <a:srgbClr val="0070C0"/>
                </a:solidFill>
              </a:rPr>
              <a:t>движения</a:t>
            </a:r>
            <a:r>
              <a:rPr lang="ru-RU" sz="1800" i="1" dirty="0" smtClean="0"/>
              <a:t> материи, в качестве </a:t>
            </a:r>
            <a:r>
              <a:rPr lang="ru-RU" sz="1800" b="1" i="1" dirty="0" smtClean="0">
                <a:solidFill>
                  <a:srgbClr val="7030A0"/>
                </a:solidFill>
              </a:rPr>
              <a:t>меры</a:t>
            </a:r>
            <a:r>
              <a:rPr lang="ru-RU" sz="1800" i="1" dirty="0" smtClean="0"/>
              <a:t> механического движения выступает </a:t>
            </a:r>
            <a:r>
              <a:rPr lang="ru-RU" sz="1800" b="1" i="1" dirty="0" smtClean="0">
                <a:solidFill>
                  <a:srgbClr val="FF0000"/>
                </a:solidFill>
              </a:rPr>
              <a:t>кинетическая энергия </a:t>
            </a:r>
            <a:r>
              <a:rPr lang="ru-RU" sz="1800" i="1" dirty="0" smtClean="0"/>
              <a:t>материальной точки или механической системы. </a:t>
            </a:r>
            <a:r>
              <a:rPr lang="ru-RU" sz="1800" b="1" i="1" dirty="0" smtClean="0"/>
              <a:t>Мерой действия </a:t>
            </a:r>
            <a:r>
              <a:rPr lang="ru-RU" sz="1800" b="1" i="1" dirty="0" smtClean="0">
                <a:solidFill>
                  <a:srgbClr val="FF0000"/>
                </a:solidFill>
              </a:rPr>
              <a:t>силы</a:t>
            </a:r>
            <a:r>
              <a:rPr lang="ru-RU" sz="1800" b="1" i="1" dirty="0" smtClean="0"/>
              <a:t>  </a:t>
            </a:r>
            <a:r>
              <a:rPr lang="ru-RU" sz="1800" i="1" dirty="0" smtClean="0"/>
              <a:t>при</a:t>
            </a:r>
            <a:r>
              <a:rPr lang="en-US" sz="1800" i="1" dirty="0" smtClean="0"/>
              <a:t> </a:t>
            </a:r>
            <a:r>
              <a:rPr lang="ru-RU" sz="1800" i="1" dirty="0" smtClean="0"/>
              <a:t>превращении механического движения </a:t>
            </a:r>
            <a:r>
              <a:rPr lang="ru-RU" sz="1800" b="1" i="1" dirty="0" smtClean="0"/>
              <a:t>в другую форму </a:t>
            </a:r>
            <a:r>
              <a:rPr lang="ru-RU" sz="1800" i="1" dirty="0" smtClean="0"/>
              <a:t>движения является </a:t>
            </a:r>
            <a:r>
              <a:rPr lang="ru-RU" sz="1800" b="1" i="1" u="sng" dirty="0" smtClean="0">
                <a:solidFill>
                  <a:srgbClr val="C00000"/>
                </a:solidFill>
              </a:rPr>
              <a:t>работа</a:t>
            </a:r>
            <a:r>
              <a:rPr lang="ru-RU" sz="1800" b="1" i="1" u="sng" dirty="0" smtClean="0"/>
              <a:t> </a:t>
            </a:r>
            <a:r>
              <a:rPr lang="ru-RU" sz="1800" b="1" i="1" dirty="0" smtClean="0">
                <a:solidFill>
                  <a:srgbClr val="FF0000"/>
                </a:solidFill>
              </a:rPr>
              <a:t>силы</a:t>
            </a:r>
            <a:r>
              <a:rPr lang="ru-RU" sz="1800" b="1" i="1" dirty="0" smtClean="0"/>
              <a:t> </a:t>
            </a:r>
            <a:r>
              <a:rPr lang="ru-RU" sz="1800" i="1" dirty="0" smtClean="0"/>
              <a:t>на </a:t>
            </a:r>
            <a:r>
              <a:rPr lang="ru-RU" sz="1800" b="1" i="1" dirty="0" smtClean="0">
                <a:solidFill>
                  <a:srgbClr val="FF0000"/>
                </a:solidFill>
              </a:rPr>
              <a:t>перемещении </a:t>
            </a:r>
            <a:r>
              <a:rPr lang="ru-RU" sz="1800" i="1" dirty="0" smtClean="0"/>
              <a:t>точки приложения силы</a:t>
            </a:r>
            <a:r>
              <a:rPr lang="ru-RU" sz="1800" i="1" dirty="0" smtClean="0"/>
              <a:t>. </a:t>
            </a:r>
            <a:r>
              <a:rPr lang="ru-RU" sz="1800" b="1" i="1" dirty="0" smtClean="0">
                <a:solidFill>
                  <a:srgbClr val="7030A0"/>
                </a:solidFill>
              </a:rPr>
              <a:t>Единица измерения </a:t>
            </a:r>
            <a:r>
              <a:rPr lang="ru-RU" sz="1800" b="1" i="1" dirty="0" smtClean="0">
                <a:solidFill>
                  <a:srgbClr val="FF0000"/>
                </a:solidFill>
              </a:rPr>
              <a:t>Дж</a:t>
            </a:r>
            <a:r>
              <a:rPr lang="ru-RU" sz="1800" i="1" dirty="0" smtClean="0"/>
              <a:t> (Джоуль).</a:t>
            </a:r>
            <a:endParaRPr lang="ru-RU" sz="1800" i="1" dirty="0"/>
          </a:p>
        </p:txBody>
      </p:sp>
      <p:graphicFrame>
        <p:nvGraphicFramePr>
          <p:cNvPr id="2057" name="Объект 10"/>
          <p:cNvGraphicFramePr>
            <a:graphicFrameLocks noChangeAspect="1"/>
          </p:cNvGraphicFramePr>
          <p:nvPr/>
        </p:nvGraphicFramePr>
        <p:xfrm>
          <a:off x="142844" y="4500570"/>
          <a:ext cx="350845" cy="357190"/>
        </p:xfrm>
        <a:graphic>
          <a:graphicData uri="http://schemas.openxmlformats.org/presentationml/2006/ole">
            <p:oleObj spid="_x0000_s320514" name="Формула" r:id="rId3" imgW="152268" imgH="203024" progId="Equation.3">
              <p:embed/>
            </p:oleObj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7643834" y="6356350"/>
            <a:ext cx="1042966" cy="365125"/>
          </a:xfrm>
        </p:spPr>
        <p:txBody>
          <a:bodyPr/>
          <a:lstStyle/>
          <a:p>
            <a:fld id="{B19B0651-EE4F-4900-A07F-96A6BFA9D0F0}" type="slidenum">
              <a:rPr lang="ru-RU" sz="2400" b="1" smtClean="0">
                <a:solidFill>
                  <a:schemeClr val="tx1"/>
                </a:solidFill>
              </a:rPr>
              <a:pPr/>
              <a:t>68</a:t>
            </a:fld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44" y="6357958"/>
            <a:ext cx="5143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Файл  </a:t>
            </a:r>
            <a:r>
              <a:rPr lang="ru-RU" altLang="ru-RU" i="1" dirty="0" err="1" smtClean="0">
                <a:latin typeface="Times New Roman" pitchFamily="18" charset="0"/>
                <a:cs typeface="Times New Roman" pitchFamily="18" charset="0"/>
              </a:rPr>
              <a:t>Лекц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3.2_</a:t>
            </a:r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Динамика  2_продолж (раздел 2</a:t>
            </a:r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7366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428596" y="714356"/>
            <a:ext cx="820896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1800" i="1" dirty="0"/>
              <a:t>     Необходимо добавить, что введение  кинетического момента  для описания</a:t>
            </a:r>
          </a:p>
          <a:p>
            <a:pPr algn="l" eaLnBrk="1" hangingPunct="1"/>
            <a:r>
              <a:rPr lang="ru-RU" sz="1800" i="1" dirty="0"/>
              <a:t>движения механической системы наряду с такой характеристикой как </a:t>
            </a:r>
            <a:r>
              <a:rPr lang="ru-RU" sz="1800" i="1" dirty="0" smtClean="0"/>
              <a:t>количество </a:t>
            </a:r>
            <a:r>
              <a:rPr lang="ru-RU" sz="1800" i="1" dirty="0"/>
              <a:t>движения, даёт возможность более всестороннего изучения </a:t>
            </a:r>
            <a:r>
              <a:rPr lang="ru-RU" sz="1800" i="1" dirty="0" smtClean="0"/>
              <a:t>механического </a:t>
            </a:r>
            <a:r>
              <a:rPr lang="ru-RU" sz="1800" i="1" dirty="0"/>
              <a:t>«поведения» систем. Тем не менее, даже совместное </a:t>
            </a:r>
            <a:r>
              <a:rPr lang="en-US" sz="1800" i="1" dirty="0" smtClean="0"/>
              <a:t> </a:t>
            </a:r>
            <a:r>
              <a:rPr lang="ru-RU" sz="1800" i="1" dirty="0" smtClean="0"/>
              <a:t>использование </a:t>
            </a:r>
            <a:r>
              <a:rPr lang="ru-RU" sz="1800" i="1" dirty="0"/>
              <a:t>этих </a:t>
            </a:r>
            <a:r>
              <a:rPr lang="ru-RU" sz="1800" i="1" dirty="0" smtClean="0"/>
              <a:t>двух</a:t>
            </a:r>
            <a:r>
              <a:rPr lang="en-US" sz="1800" i="1" dirty="0" smtClean="0"/>
              <a:t> </a:t>
            </a:r>
            <a:r>
              <a:rPr lang="ru-RU" sz="1800" i="1" dirty="0" smtClean="0"/>
              <a:t>характеристик </a:t>
            </a:r>
            <a:r>
              <a:rPr lang="ru-RU" sz="1800" i="1" dirty="0"/>
              <a:t>эффективно далеко не всегда, например, в случае, когда </a:t>
            </a:r>
            <a:r>
              <a:rPr lang="ru-RU" sz="1800" i="1" dirty="0" smtClean="0"/>
              <a:t>движение </a:t>
            </a:r>
            <a:r>
              <a:rPr lang="ru-RU" sz="1800" i="1" dirty="0"/>
              <a:t>происходит за счёт внутренних сил</a:t>
            </a:r>
            <a:r>
              <a:rPr lang="ru-RU" sz="1800" i="1" dirty="0" smtClean="0"/>
              <a:t>.    </a:t>
            </a:r>
            <a:endParaRPr lang="ru-RU" sz="1800" i="1" dirty="0"/>
          </a:p>
        </p:txBody>
      </p:sp>
      <p:sp>
        <p:nvSpPr>
          <p:cNvPr id="3076" name="TextBox 1"/>
          <p:cNvSpPr txBox="1">
            <a:spLocks noChangeArrowheads="1"/>
          </p:cNvSpPr>
          <p:nvPr/>
        </p:nvSpPr>
        <p:spPr bwMode="auto">
          <a:xfrm>
            <a:off x="500034" y="2500306"/>
            <a:ext cx="835342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1800" i="1" dirty="0"/>
              <a:t>     Чтобы убедиться в этом, достаточно рассмотреть  такой </a:t>
            </a:r>
            <a:r>
              <a:rPr lang="ru-RU" sz="1800" i="1" dirty="0" smtClean="0"/>
              <a:t>пример</a:t>
            </a:r>
            <a:r>
              <a:rPr lang="ru-RU" sz="1800" i="1" dirty="0"/>
              <a:t>. Пусть два</a:t>
            </a:r>
          </a:p>
          <a:p>
            <a:pPr algn="l" eaLnBrk="1" hangingPunct="1"/>
            <a:r>
              <a:rPr lang="ru-RU" sz="1800" i="1" dirty="0"/>
              <a:t>одинаковых тела, соединённых пружиной, находятся на гладкой плоскости. Рас-</a:t>
            </a:r>
          </a:p>
          <a:p>
            <a:pPr algn="l" eaLnBrk="1" hangingPunct="1"/>
            <a:r>
              <a:rPr lang="ru-RU" sz="1800" i="1" dirty="0"/>
              <a:t>тянем пружину и отпустим грузы, не сообщая им начальной  скорости. Под </a:t>
            </a:r>
            <a:r>
              <a:rPr lang="ru-RU" sz="1800" i="1" dirty="0" smtClean="0"/>
              <a:t>действием </a:t>
            </a:r>
            <a:r>
              <a:rPr lang="ru-RU" sz="1800" i="1" dirty="0"/>
              <a:t>внутренних сил они начнут совершать прямолинейные колебания, такие</a:t>
            </a:r>
            <a:r>
              <a:rPr lang="ru-RU" sz="1800" i="1" dirty="0" smtClean="0"/>
              <a:t>,</a:t>
            </a:r>
            <a:r>
              <a:rPr lang="en-US" sz="1800" i="1" dirty="0" smtClean="0"/>
              <a:t> </a:t>
            </a:r>
            <a:r>
              <a:rPr lang="ru-RU" sz="1800" i="1" dirty="0" smtClean="0"/>
              <a:t>что </a:t>
            </a:r>
            <a:r>
              <a:rPr lang="ru-RU" sz="1800" i="1" dirty="0"/>
              <a:t>скорости тел в каждый момент времени будут равны и </a:t>
            </a:r>
            <a:r>
              <a:rPr lang="ru-RU" sz="1800" i="1" dirty="0" smtClean="0"/>
              <a:t>противоположно</a:t>
            </a:r>
            <a:r>
              <a:rPr lang="en-US" sz="1800" i="1" dirty="0" smtClean="0"/>
              <a:t> </a:t>
            </a:r>
            <a:r>
              <a:rPr lang="ru-RU" sz="1800" i="1" dirty="0" smtClean="0"/>
              <a:t>направлены </a:t>
            </a:r>
            <a:r>
              <a:rPr lang="ru-RU" sz="1800" i="1" dirty="0"/>
              <a:t>(их движение поступательно). </a:t>
            </a:r>
            <a:r>
              <a:rPr lang="ru-RU" sz="1800" b="1" i="1" dirty="0">
                <a:solidFill>
                  <a:srgbClr val="FF0000"/>
                </a:solidFill>
              </a:rPr>
              <a:t>Количество движения</a:t>
            </a:r>
            <a:r>
              <a:rPr lang="ru-RU" sz="1800" b="1" i="1" dirty="0"/>
              <a:t> системы </a:t>
            </a:r>
            <a:r>
              <a:rPr lang="ru-RU" sz="1800" i="1" dirty="0"/>
              <a:t>и </a:t>
            </a:r>
            <a:r>
              <a:rPr lang="ru-RU" sz="1800" i="1" dirty="0" smtClean="0"/>
              <a:t>её</a:t>
            </a:r>
            <a:r>
              <a:rPr lang="en-US" sz="1800" i="1" dirty="0" smtClean="0"/>
              <a:t> </a:t>
            </a:r>
            <a:r>
              <a:rPr lang="ru-RU" sz="1800" b="1" i="1" dirty="0" smtClean="0">
                <a:solidFill>
                  <a:srgbClr val="7030A0"/>
                </a:solidFill>
              </a:rPr>
              <a:t>кинетический </a:t>
            </a:r>
            <a:r>
              <a:rPr lang="ru-RU" sz="1800" b="1" i="1" dirty="0">
                <a:solidFill>
                  <a:srgbClr val="7030A0"/>
                </a:solidFill>
              </a:rPr>
              <a:t>момент </a:t>
            </a:r>
            <a:r>
              <a:rPr lang="ru-RU" sz="1800" i="1" dirty="0"/>
              <a:t>относительно любой точки </a:t>
            </a:r>
            <a:r>
              <a:rPr lang="ru-RU" sz="1800" b="1" i="1" dirty="0"/>
              <a:t>равны </a:t>
            </a:r>
            <a:r>
              <a:rPr lang="ru-RU" sz="1800" b="1" i="1" dirty="0">
                <a:solidFill>
                  <a:srgbClr val="FF0000"/>
                </a:solidFill>
              </a:rPr>
              <a:t>нулю</a:t>
            </a:r>
            <a:r>
              <a:rPr lang="ru-RU" sz="1800" i="1" dirty="0"/>
              <a:t>, </a:t>
            </a:r>
            <a:r>
              <a:rPr lang="ru-RU" sz="1800" b="1" i="1" dirty="0"/>
              <a:t>хотя система </a:t>
            </a:r>
            <a:r>
              <a:rPr lang="ru-RU" sz="1800" b="1" i="1" dirty="0" smtClean="0"/>
              <a:t>находится </a:t>
            </a:r>
            <a:r>
              <a:rPr lang="ru-RU" sz="1800" b="1" i="1" dirty="0"/>
              <a:t>в </a:t>
            </a:r>
            <a:r>
              <a:rPr lang="ru-RU" sz="1800" b="1" i="1" dirty="0">
                <a:solidFill>
                  <a:srgbClr val="FF0000"/>
                </a:solidFill>
              </a:rPr>
              <a:t>движении</a:t>
            </a:r>
            <a:r>
              <a:rPr lang="ru-RU" sz="1800" i="1" dirty="0"/>
              <a:t>; таким образом, в данном случае </a:t>
            </a:r>
            <a:r>
              <a:rPr lang="ru-RU" sz="1800" b="1" i="1" dirty="0"/>
              <a:t>эти две величины никак </a:t>
            </a:r>
            <a:r>
              <a:rPr lang="ru-RU" sz="1800" b="1" i="1" dirty="0" smtClean="0">
                <a:solidFill>
                  <a:srgbClr val="FF0000"/>
                </a:solidFill>
              </a:rPr>
              <a:t>не</a:t>
            </a:r>
            <a:r>
              <a:rPr lang="en-US" sz="1800" b="1" i="1" dirty="0" smtClean="0">
                <a:solidFill>
                  <a:srgbClr val="FF0000"/>
                </a:solidFill>
              </a:rPr>
              <a:t> </a:t>
            </a:r>
            <a:r>
              <a:rPr lang="ru-RU" sz="1800" b="1" i="1" dirty="0" smtClean="0">
                <a:solidFill>
                  <a:srgbClr val="FF0000"/>
                </a:solidFill>
              </a:rPr>
              <a:t>характеризуют </a:t>
            </a:r>
            <a:r>
              <a:rPr lang="ru-RU" sz="1800" b="1" i="1" dirty="0"/>
              <a:t>движение </a:t>
            </a:r>
            <a:r>
              <a:rPr lang="ru-RU" sz="1800" i="1" dirty="0"/>
              <a:t>системы</a:t>
            </a:r>
            <a:r>
              <a:rPr lang="ru-RU" sz="1800" i="1" dirty="0" smtClean="0"/>
              <a:t>. </a:t>
            </a:r>
            <a:endParaRPr lang="ru-RU" sz="1800" i="1" dirty="0"/>
          </a:p>
        </p:txBody>
      </p:sp>
      <p:sp>
        <p:nvSpPr>
          <p:cNvPr id="3077" name="TextBox 3"/>
          <p:cNvSpPr txBox="1">
            <a:spLocks noChangeArrowheads="1"/>
          </p:cNvSpPr>
          <p:nvPr/>
        </p:nvSpPr>
        <p:spPr bwMode="auto">
          <a:xfrm>
            <a:off x="428596" y="5072074"/>
            <a:ext cx="8243888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1800" i="1" dirty="0"/>
              <a:t>    </a:t>
            </a:r>
            <a:r>
              <a:rPr lang="ru-RU" sz="2800" i="1" dirty="0"/>
              <a:t>Всё выше сказанное говорит о необходимости </a:t>
            </a:r>
            <a:r>
              <a:rPr lang="ru-RU" sz="2800" b="1" i="1" dirty="0"/>
              <a:t>введения ещё </a:t>
            </a:r>
            <a:r>
              <a:rPr lang="ru-RU" sz="2800" b="1" i="1" dirty="0">
                <a:solidFill>
                  <a:srgbClr val="FF0000"/>
                </a:solidFill>
              </a:rPr>
              <a:t>одной меры </a:t>
            </a:r>
            <a:r>
              <a:rPr lang="ru-RU" sz="2800" b="1" i="1" dirty="0" smtClean="0"/>
              <a:t>механического </a:t>
            </a:r>
            <a:r>
              <a:rPr lang="ru-RU" sz="2800" b="1" i="1" dirty="0"/>
              <a:t>движения</a:t>
            </a:r>
            <a:r>
              <a:rPr lang="ru-RU" sz="2800" i="1" dirty="0"/>
              <a:t>, называемой «</a:t>
            </a:r>
            <a:r>
              <a:rPr lang="ru-RU" sz="3200" b="1" i="1" dirty="0">
                <a:solidFill>
                  <a:srgbClr val="FF0000"/>
                </a:solidFill>
              </a:rPr>
              <a:t>кинетическая энергия</a:t>
            </a:r>
            <a:r>
              <a:rPr lang="ru-RU" sz="2800" i="1" dirty="0"/>
              <a:t>»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72462" y="6356350"/>
            <a:ext cx="614338" cy="365125"/>
          </a:xfrm>
        </p:spPr>
        <p:txBody>
          <a:bodyPr/>
          <a:lstStyle/>
          <a:p>
            <a:fld id="{B19B0651-EE4F-4900-A07F-96A6BFA9D0F0}" type="slidenum">
              <a:rPr lang="ru-RU" sz="2400" b="1" smtClean="0">
                <a:solidFill>
                  <a:schemeClr val="tx1"/>
                </a:solidFill>
              </a:rPr>
              <a:pPr/>
              <a:t>69</a:t>
            </a:fld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642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3076" grpId="0"/>
      <p:bldP spid="3077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685800" y="44450"/>
            <a:ext cx="7772400" cy="576263"/>
          </a:xfrm>
        </p:spPr>
        <p:txBody>
          <a:bodyPr>
            <a:normAutofit fontScale="90000"/>
          </a:bodyPr>
          <a:lstStyle/>
          <a:p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§2. Работа постоянной силы</a:t>
            </a:r>
          </a:p>
        </p:txBody>
      </p:sp>
      <p:sp>
        <p:nvSpPr>
          <p:cNvPr id="4099" name="Объект 2"/>
          <p:cNvSpPr>
            <a:spLocks noGrp="1"/>
          </p:cNvSpPr>
          <p:nvPr>
            <p:ph idx="1"/>
          </p:nvPr>
        </p:nvSpPr>
        <p:spPr>
          <a:xfrm>
            <a:off x="323850" y="549275"/>
            <a:ext cx="8496300" cy="719138"/>
          </a:xfrm>
        </p:spPr>
        <p:txBody>
          <a:bodyPr>
            <a:normAutofit fontScale="92500" lnSpcReduction="10000"/>
          </a:bodyPr>
          <a:lstStyle/>
          <a:p>
            <a:pPr marL="0" indent="0">
              <a:buFontTx/>
              <a:buNone/>
            </a:pPr>
            <a:r>
              <a:rPr lang="ru-RU" sz="1800" i="1" dirty="0" smtClean="0"/>
              <a:t>     Рассмотрим известный из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элементарной</a:t>
            </a:r>
            <a:r>
              <a:rPr lang="ru-RU" sz="1800" i="1" dirty="0" smtClean="0"/>
              <a:t> физики пример  понятия </a:t>
            </a:r>
            <a:r>
              <a:rPr lang="ru-RU" sz="1800" b="1" i="1" dirty="0" smtClean="0">
                <a:solidFill>
                  <a:srgbClr val="FF0000"/>
                </a:solidFill>
              </a:rPr>
              <a:t>работы</a:t>
            </a:r>
            <a:r>
              <a:rPr lang="ru-RU" sz="1800" i="1" dirty="0" smtClean="0"/>
              <a:t> </a:t>
            </a:r>
          </a:p>
          <a:p>
            <a:pPr marL="0" indent="0">
              <a:buFontTx/>
              <a:buNone/>
            </a:pPr>
            <a:r>
              <a:rPr lang="ru-RU" sz="1800" b="1" i="1" dirty="0" smtClean="0">
                <a:solidFill>
                  <a:srgbClr val="7030A0"/>
                </a:solidFill>
              </a:rPr>
              <a:t>постоянной силы </a:t>
            </a:r>
            <a:r>
              <a:rPr lang="ru-RU" sz="1800" i="1" dirty="0" smtClean="0"/>
              <a:t>на прямолинейном </a:t>
            </a:r>
            <a:r>
              <a:rPr lang="ru-RU" sz="1800" b="1" i="1" dirty="0" smtClean="0">
                <a:solidFill>
                  <a:srgbClr val="C00000"/>
                </a:solidFill>
              </a:rPr>
              <a:t>перемещении </a:t>
            </a:r>
            <a:r>
              <a:rPr lang="en-US" sz="2400" b="1" i="1" dirty="0" smtClean="0">
                <a:solidFill>
                  <a:srgbClr val="C00000"/>
                </a:solidFill>
              </a:rPr>
              <a:t>S</a:t>
            </a:r>
            <a:r>
              <a:rPr lang="ru-RU" sz="1800" i="1" dirty="0" smtClean="0"/>
              <a:t>   точки её приложения. </a:t>
            </a:r>
          </a:p>
        </p:txBody>
      </p:sp>
      <p:graphicFrame>
        <p:nvGraphicFramePr>
          <p:cNvPr id="4100" name="Объект 3"/>
          <p:cNvGraphicFramePr>
            <a:graphicFrameLocks noChangeAspect="1"/>
          </p:cNvGraphicFramePr>
          <p:nvPr/>
        </p:nvGraphicFramePr>
        <p:xfrm>
          <a:off x="4467225" y="3429000"/>
          <a:ext cx="114300" cy="215900"/>
        </p:xfrm>
        <a:graphic>
          <a:graphicData uri="http://schemas.openxmlformats.org/presentationml/2006/ole">
            <p:oleObj spid="_x0000_s321538" name="Формула" r:id="rId3" imgW="114151" imgH="215619" progId="Equation.3">
              <p:embed/>
            </p:oleObj>
          </a:graphicData>
        </a:graphic>
      </p:graphicFrame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2714612" y="1142984"/>
            <a:ext cx="6048375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sz="1800" i="1" dirty="0"/>
              <a:t>Предположим, что точка  </a:t>
            </a:r>
            <a:r>
              <a:rPr lang="en-US" sz="1800" i="1" dirty="0" smtClean="0"/>
              <a:t>M</a:t>
            </a:r>
            <a:r>
              <a:rPr lang="ru-RU" sz="1800" i="1" dirty="0" smtClean="0"/>
              <a:t> </a:t>
            </a:r>
            <a:r>
              <a:rPr lang="ru-RU" sz="1800" b="1" i="1" dirty="0">
                <a:solidFill>
                  <a:srgbClr val="C00000"/>
                </a:solidFill>
              </a:rPr>
              <a:t>переместилась</a:t>
            </a:r>
            <a:r>
              <a:rPr lang="ru-RU" sz="1800" i="1" dirty="0"/>
              <a:t> по прямой из </a:t>
            </a:r>
            <a:r>
              <a:rPr lang="ru-RU" sz="1800" i="1" dirty="0" smtClean="0"/>
              <a:t>положения</a:t>
            </a:r>
            <a:r>
              <a:rPr lang="en-US" sz="1800" i="1" dirty="0" smtClean="0"/>
              <a:t> M</a:t>
            </a:r>
            <a:r>
              <a:rPr lang="en-US" sz="1800" i="1" baseline="-25000" dirty="0" smtClean="0"/>
              <a:t>1</a:t>
            </a:r>
            <a:r>
              <a:rPr lang="en-US" sz="1800" i="1" dirty="0" smtClean="0"/>
              <a:t> </a:t>
            </a:r>
            <a:r>
              <a:rPr lang="ru-RU" sz="1800" i="1" dirty="0" smtClean="0"/>
              <a:t> в положение </a:t>
            </a:r>
            <a:r>
              <a:rPr lang="en-US" sz="1800" i="1" dirty="0" smtClean="0"/>
              <a:t>M</a:t>
            </a:r>
            <a:r>
              <a:rPr lang="en-US" sz="1800" i="1" baseline="-25000" dirty="0" smtClean="0"/>
              <a:t>2</a:t>
            </a:r>
            <a:r>
              <a:rPr lang="en-US" sz="1800" i="1" dirty="0" smtClean="0"/>
              <a:t> </a:t>
            </a:r>
            <a:r>
              <a:rPr lang="ru-RU" sz="1800" i="1" dirty="0" smtClean="0"/>
              <a:t>(</a:t>
            </a:r>
            <a:r>
              <a:rPr lang="ru-RU" sz="1800" i="1" dirty="0"/>
              <a:t>рис. 1) под действием постоянной силы </a:t>
            </a:r>
            <a:r>
              <a:rPr lang="en-US" sz="1800" b="1" i="1" dirty="0" smtClean="0">
                <a:solidFill>
                  <a:srgbClr val="C00000"/>
                </a:solidFill>
              </a:rPr>
              <a:t>F</a:t>
            </a:r>
            <a:r>
              <a:rPr lang="ru-RU" sz="1800" i="1" dirty="0" smtClean="0"/>
              <a:t> , </a:t>
            </a:r>
            <a:r>
              <a:rPr lang="ru-RU" sz="1800" i="1" dirty="0"/>
              <a:t>составляющей угол </a:t>
            </a:r>
            <a:r>
              <a:rPr lang="el-GR" i="1" dirty="0" smtClean="0"/>
              <a:t>α</a:t>
            </a:r>
            <a:r>
              <a:rPr lang="ru-RU" i="1" dirty="0" smtClean="0"/>
              <a:t> </a:t>
            </a:r>
            <a:r>
              <a:rPr lang="ru-RU" sz="1800" i="1" dirty="0" smtClean="0"/>
              <a:t> с </a:t>
            </a:r>
            <a:r>
              <a:rPr lang="ru-RU" sz="1800" i="1" dirty="0"/>
              <a:t>вектором</a:t>
            </a:r>
          </a:p>
          <a:p>
            <a:pPr algn="l" eaLnBrk="1" hangingPunct="1"/>
            <a:r>
              <a:rPr lang="ru-RU" sz="1800" i="1" dirty="0"/>
              <a:t>перемещения                      .     </a:t>
            </a:r>
          </a:p>
        </p:txBody>
      </p:sp>
      <p:graphicFrame>
        <p:nvGraphicFramePr>
          <p:cNvPr id="4104" name="Объект 7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21539" name="Формула" r:id="rId4" imgW="114151" imgH="215619" progId="Equation.3">
              <p:embed/>
            </p:oleObj>
          </a:graphicData>
        </a:graphic>
      </p:graphicFrame>
      <p:graphicFrame>
        <p:nvGraphicFramePr>
          <p:cNvPr id="4109" name="Объект 12"/>
          <p:cNvGraphicFramePr>
            <a:graphicFrameLocks noChangeAspect="1"/>
          </p:cNvGraphicFramePr>
          <p:nvPr/>
        </p:nvGraphicFramePr>
        <p:xfrm>
          <a:off x="4286248" y="2071678"/>
          <a:ext cx="1244600" cy="430213"/>
        </p:xfrm>
        <a:graphic>
          <a:graphicData uri="http://schemas.openxmlformats.org/presentationml/2006/ole">
            <p:oleObj spid="_x0000_s321541" name="Формула" r:id="rId5" imgW="698500" imgH="241300" progId="Equation.3">
              <p:embed/>
            </p:oleObj>
          </a:graphicData>
        </a:graphic>
      </p:graphicFrame>
      <p:sp>
        <p:nvSpPr>
          <p:cNvPr id="4110" name="TextBox 14"/>
          <p:cNvSpPr txBox="1">
            <a:spLocks noChangeArrowheads="1"/>
          </p:cNvSpPr>
          <p:nvPr/>
        </p:nvSpPr>
        <p:spPr bwMode="auto">
          <a:xfrm>
            <a:off x="142844" y="2420938"/>
            <a:ext cx="8858311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1800" i="1" dirty="0"/>
              <a:t>    </a:t>
            </a:r>
            <a:r>
              <a:rPr lang="ru-RU" sz="1800" b="1" i="1" u="sng" dirty="0">
                <a:solidFill>
                  <a:srgbClr val="C00000"/>
                </a:solidFill>
              </a:rPr>
              <a:t>Работа</a:t>
            </a:r>
            <a:r>
              <a:rPr lang="ru-RU" sz="1800" i="1" dirty="0"/>
              <a:t> </a:t>
            </a:r>
            <a:r>
              <a:rPr lang="ru-RU" sz="1800" b="1" i="1" dirty="0">
                <a:solidFill>
                  <a:srgbClr val="C00000"/>
                </a:solidFill>
              </a:rPr>
              <a:t>силы</a:t>
            </a:r>
            <a:r>
              <a:rPr lang="ru-RU" sz="1800" i="1" dirty="0"/>
              <a:t> </a:t>
            </a:r>
            <a:r>
              <a:rPr lang="en-US" sz="1800" b="1" i="1" dirty="0" smtClean="0">
                <a:solidFill>
                  <a:srgbClr val="C00000"/>
                </a:solidFill>
              </a:rPr>
              <a:t>F</a:t>
            </a:r>
            <a:r>
              <a:rPr lang="ru-RU" sz="1800" i="1" dirty="0" smtClean="0"/>
              <a:t> в </a:t>
            </a:r>
            <a:r>
              <a:rPr lang="ru-RU" sz="1800" i="1" dirty="0"/>
              <a:t>этом случае равна </a:t>
            </a:r>
            <a:r>
              <a:rPr lang="ru-RU" sz="1800" b="1" i="1" dirty="0"/>
              <a:t>произведению модуля </a:t>
            </a:r>
            <a:r>
              <a:rPr lang="ru-RU" sz="1800" b="1" i="1" dirty="0">
                <a:solidFill>
                  <a:srgbClr val="FF0000"/>
                </a:solidFill>
              </a:rPr>
              <a:t>силы</a:t>
            </a:r>
            <a:r>
              <a:rPr lang="ru-RU" sz="1800" b="1" i="1" dirty="0"/>
              <a:t> </a:t>
            </a:r>
            <a:r>
              <a:rPr lang="ru-RU" sz="1800" i="1" dirty="0"/>
              <a:t>на </a:t>
            </a:r>
            <a:r>
              <a:rPr lang="ru-RU" sz="1800" b="1" i="1" dirty="0">
                <a:solidFill>
                  <a:srgbClr val="0070C0"/>
                </a:solidFill>
              </a:rPr>
              <a:t>длину пути </a:t>
            </a:r>
            <a:r>
              <a:rPr lang="en-US" sz="1800" b="1" i="1" dirty="0">
                <a:solidFill>
                  <a:srgbClr val="0070C0"/>
                </a:solidFill>
              </a:rPr>
              <a:t> </a:t>
            </a:r>
            <a:r>
              <a:rPr lang="en-US" b="1" i="1" dirty="0">
                <a:solidFill>
                  <a:srgbClr val="0070C0"/>
                </a:solidFill>
              </a:rPr>
              <a:t>S</a:t>
            </a:r>
            <a:r>
              <a:rPr lang="ru-RU" i="1" dirty="0"/>
              <a:t>,</a:t>
            </a:r>
          </a:p>
          <a:p>
            <a:pPr algn="l" eaLnBrk="1" hangingPunct="1"/>
            <a:r>
              <a:rPr lang="ru-RU" sz="1800" i="1" dirty="0"/>
              <a:t>пройденного точкой приложения силы, и на косинус угла между вектором силы и </a:t>
            </a:r>
          </a:p>
          <a:p>
            <a:pPr algn="l" eaLnBrk="1" hangingPunct="1"/>
            <a:r>
              <a:rPr lang="ru-RU" sz="1800" i="1" dirty="0"/>
              <a:t>вектором перемещения точки её приложения. </a:t>
            </a:r>
            <a:r>
              <a:rPr lang="ru-RU" sz="1800" b="1" i="1" dirty="0">
                <a:solidFill>
                  <a:srgbClr val="C00000"/>
                </a:solidFill>
              </a:rPr>
              <a:t>Работу</a:t>
            </a:r>
            <a:r>
              <a:rPr lang="ru-RU" sz="1800" i="1" dirty="0"/>
              <a:t> обычно обозначают буквой  </a:t>
            </a:r>
            <a:r>
              <a:rPr lang="ru-RU" b="1" i="1" dirty="0" smtClean="0">
                <a:solidFill>
                  <a:srgbClr val="FF0000"/>
                </a:solidFill>
              </a:rPr>
              <a:t>А</a:t>
            </a:r>
            <a:r>
              <a:rPr lang="en-US" i="1" dirty="0" smtClean="0"/>
              <a:t>:</a:t>
            </a:r>
            <a:r>
              <a:rPr lang="ru-RU" sz="1800" i="1" dirty="0" smtClean="0"/>
              <a:t> </a:t>
            </a:r>
            <a:endParaRPr lang="ru-RU" i="1" dirty="0"/>
          </a:p>
        </p:txBody>
      </p:sp>
      <p:graphicFrame>
        <p:nvGraphicFramePr>
          <p:cNvPr id="4111" name="Объект 18"/>
          <p:cNvGraphicFramePr>
            <a:graphicFrameLocks noChangeAspect="1"/>
          </p:cNvGraphicFramePr>
          <p:nvPr/>
        </p:nvGraphicFramePr>
        <p:xfrm>
          <a:off x="582613" y="3402013"/>
          <a:ext cx="6886575" cy="550862"/>
        </p:xfrm>
        <a:graphic>
          <a:graphicData uri="http://schemas.openxmlformats.org/presentationml/2006/ole">
            <p:oleObj spid="_x0000_s321542" name="Формула" r:id="rId6" imgW="2666880" imgH="253800" progId="Equation.3">
              <p:embed/>
            </p:oleObj>
          </a:graphicData>
        </a:graphic>
      </p:graphicFrame>
      <p:sp>
        <p:nvSpPr>
          <p:cNvPr id="4112" name="TextBox 19"/>
          <p:cNvSpPr txBox="1">
            <a:spLocks noChangeArrowheads="1"/>
          </p:cNvSpPr>
          <p:nvPr/>
        </p:nvSpPr>
        <p:spPr bwMode="auto">
          <a:xfrm>
            <a:off x="357158" y="3929066"/>
            <a:ext cx="84677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1800" i="1" dirty="0"/>
              <a:t>    Таким образом</a:t>
            </a:r>
            <a:r>
              <a:rPr lang="ru-RU" sz="1800" i="1" dirty="0">
                <a:solidFill>
                  <a:srgbClr val="FF0000"/>
                </a:solidFill>
              </a:rPr>
              <a:t>, </a:t>
            </a:r>
            <a:r>
              <a:rPr lang="ru-RU" sz="1800" b="1" i="1" dirty="0">
                <a:solidFill>
                  <a:srgbClr val="FF0000"/>
                </a:solidFill>
              </a:rPr>
              <a:t>работа </a:t>
            </a:r>
            <a:r>
              <a:rPr lang="ru-RU" sz="1800" b="1" i="1" dirty="0"/>
              <a:t>постоянной по модулю и направлению силы </a:t>
            </a:r>
            <a:r>
              <a:rPr lang="ru-RU" sz="1800" b="1" i="1" dirty="0">
                <a:solidFill>
                  <a:srgbClr val="7030A0"/>
                </a:solidFill>
              </a:rPr>
              <a:t>на </a:t>
            </a:r>
            <a:r>
              <a:rPr lang="ru-RU" sz="1800" b="1" i="1" dirty="0" smtClean="0">
                <a:solidFill>
                  <a:srgbClr val="7030A0"/>
                </a:solidFill>
              </a:rPr>
              <a:t>прямолинейном </a:t>
            </a:r>
            <a:r>
              <a:rPr lang="ru-RU" sz="1800" b="1" i="1" dirty="0">
                <a:solidFill>
                  <a:srgbClr val="7030A0"/>
                </a:solidFill>
              </a:rPr>
              <a:t>перемещении</a:t>
            </a:r>
            <a:r>
              <a:rPr lang="ru-RU" sz="1800" b="1" i="1" dirty="0">
                <a:solidFill>
                  <a:srgbClr val="FF0000"/>
                </a:solidFill>
              </a:rPr>
              <a:t>  </a:t>
            </a:r>
            <a:r>
              <a:rPr lang="ru-RU" sz="1800" b="1" i="1" dirty="0"/>
              <a:t>определяется </a:t>
            </a:r>
            <a:r>
              <a:rPr lang="ru-RU" sz="1800" b="1" i="1" dirty="0">
                <a:solidFill>
                  <a:srgbClr val="FF0000"/>
                </a:solidFill>
              </a:rPr>
              <a:t>скалярным </a:t>
            </a:r>
            <a:r>
              <a:rPr lang="ru-RU" sz="1800" b="1" i="1" dirty="0"/>
              <a:t>произведением</a:t>
            </a:r>
            <a:r>
              <a:rPr lang="ru-RU" sz="1800" b="1" i="1" dirty="0">
                <a:solidFill>
                  <a:srgbClr val="FF0000"/>
                </a:solidFill>
              </a:rPr>
              <a:t> вектора силы </a:t>
            </a:r>
            <a:r>
              <a:rPr lang="ru-RU" sz="1800" b="1" i="1" dirty="0">
                <a:solidFill>
                  <a:srgbClr val="7030A0"/>
                </a:solidFill>
              </a:rPr>
              <a:t>на вектор перемещения </a:t>
            </a:r>
            <a:r>
              <a:rPr lang="ru-RU" sz="1800" b="1" i="1" dirty="0">
                <a:solidFill>
                  <a:srgbClr val="FF0000"/>
                </a:solidFill>
              </a:rPr>
              <a:t>точки её приложения</a:t>
            </a:r>
            <a:r>
              <a:rPr lang="ru-RU" sz="1800" i="1" dirty="0"/>
              <a:t>.</a:t>
            </a:r>
          </a:p>
        </p:txBody>
      </p:sp>
      <p:sp>
        <p:nvSpPr>
          <p:cNvPr id="4113" name="TextBox 21"/>
          <p:cNvSpPr txBox="1">
            <a:spLocks noChangeArrowheads="1"/>
          </p:cNvSpPr>
          <p:nvPr/>
        </p:nvSpPr>
        <p:spPr bwMode="auto">
          <a:xfrm>
            <a:off x="357158" y="4857760"/>
            <a:ext cx="8467725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1800" i="1" dirty="0"/>
              <a:t>    Если </a:t>
            </a:r>
            <a:r>
              <a:rPr lang="ru-RU" sz="1800" b="1" i="1" dirty="0"/>
              <a:t>направления вектора </a:t>
            </a:r>
            <a:r>
              <a:rPr lang="ru-RU" sz="1800" b="1" i="1" dirty="0">
                <a:solidFill>
                  <a:srgbClr val="FF0000"/>
                </a:solidFill>
              </a:rPr>
              <a:t>силы</a:t>
            </a:r>
            <a:r>
              <a:rPr lang="ru-RU" sz="1800" b="1" i="1" dirty="0"/>
              <a:t> </a:t>
            </a:r>
            <a:r>
              <a:rPr lang="ru-RU" sz="1800" i="1" dirty="0"/>
              <a:t>и </a:t>
            </a:r>
            <a:r>
              <a:rPr lang="ru-RU" sz="1800" b="1" i="1" dirty="0"/>
              <a:t>вектора </a:t>
            </a:r>
            <a:r>
              <a:rPr lang="ru-RU" sz="1800" b="1" i="1" dirty="0">
                <a:solidFill>
                  <a:srgbClr val="0070C0"/>
                </a:solidFill>
              </a:rPr>
              <a:t>перемещения</a:t>
            </a:r>
            <a:r>
              <a:rPr lang="ru-RU" sz="1800" b="1" i="1" dirty="0"/>
              <a:t> </a:t>
            </a:r>
            <a:r>
              <a:rPr lang="ru-RU" sz="1800" i="1" dirty="0"/>
              <a:t>точки её приложения </a:t>
            </a:r>
          </a:p>
          <a:p>
            <a:pPr eaLnBrk="1" hangingPunct="1"/>
            <a:r>
              <a:rPr lang="ru-RU" sz="1800" b="1" i="1" dirty="0">
                <a:solidFill>
                  <a:srgbClr val="FF0000"/>
                </a:solidFill>
              </a:rPr>
              <a:t>совпадают</a:t>
            </a:r>
            <a:r>
              <a:rPr lang="ru-RU" sz="1800" i="1" dirty="0"/>
              <a:t>, </a:t>
            </a:r>
            <a:r>
              <a:rPr lang="ru-RU" sz="1800" i="1" dirty="0" smtClean="0"/>
              <a:t>то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А</a:t>
            </a:r>
            <a:r>
              <a:rPr lang="ru-RU" b="1" i="1" dirty="0">
                <a:solidFill>
                  <a:srgbClr val="FF0000"/>
                </a:solidFill>
              </a:rPr>
              <a:t>= </a:t>
            </a:r>
            <a:r>
              <a:rPr lang="en-US" b="1" i="1" dirty="0" smtClean="0">
                <a:solidFill>
                  <a:srgbClr val="FF0000"/>
                </a:solidFill>
              </a:rPr>
              <a:t>F</a:t>
            </a:r>
            <a:r>
              <a:rPr lang="en-US" dirty="0" smtClean="0"/>
              <a:t> ∙ </a:t>
            </a:r>
            <a:r>
              <a:rPr lang="en-US" b="1" i="1" dirty="0" smtClean="0">
                <a:solidFill>
                  <a:srgbClr val="FF0000"/>
                </a:solidFill>
              </a:rPr>
              <a:t>S</a:t>
            </a:r>
            <a:r>
              <a:rPr lang="ru-RU" i="1" dirty="0">
                <a:solidFill>
                  <a:srgbClr val="FF0000"/>
                </a:solidFill>
              </a:rPr>
              <a:t>. </a:t>
            </a:r>
            <a:r>
              <a:rPr lang="ru-RU" sz="1800" i="1" dirty="0"/>
              <a:t>(см. рис.1)</a:t>
            </a:r>
          </a:p>
        </p:txBody>
      </p:sp>
      <p:sp>
        <p:nvSpPr>
          <p:cNvPr id="4114" name="TextBox 22"/>
          <p:cNvSpPr txBox="1">
            <a:spLocks noChangeArrowheads="1"/>
          </p:cNvSpPr>
          <p:nvPr/>
        </p:nvSpPr>
        <p:spPr bwMode="auto">
          <a:xfrm>
            <a:off x="7704138" y="3429000"/>
            <a:ext cx="5445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/>
              <a:t>(1)</a:t>
            </a:r>
          </a:p>
        </p:txBody>
      </p:sp>
      <p:sp>
        <p:nvSpPr>
          <p:cNvPr id="4115" name="TextBox 23"/>
          <p:cNvSpPr txBox="1">
            <a:spLocks noChangeArrowheads="1"/>
          </p:cNvSpPr>
          <p:nvPr/>
        </p:nvSpPr>
        <p:spPr bwMode="auto">
          <a:xfrm>
            <a:off x="285720" y="5429264"/>
            <a:ext cx="8467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1800" i="1" dirty="0"/>
              <a:t>    </a:t>
            </a:r>
            <a:r>
              <a:rPr lang="ru-RU" sz="1800" b="1" i="1" dirty="0"/>
              <a:t>Если направление силы </a:t>
            </a:r>
            <a:r>
              <a:rPr lang="ru-RU" sz="1800" b="1" i="1" dirty="0" smtClean="0">
                <a:solidFill>
                  <a:srgbClr val="FF0000"/>
                </a:solidFill>
              </a:rPr>
              <a:t>перпендикулярно</a:t>
            </a:r>
            <a:r>
              <a:rPr lang="ru-RU" sz="1800" i="1" dirty="0" smtClean="0"/>
              <a:t> </a:t>
            </a:r>
            <a:r>
              <a:rPr lang="ru-RU" sz="1800" b="1" i="1" dirty="0">
                <a:solidFill>
                  <a:srgbClr val="7030A0"/>
                </a:solidFill>
              </a:rPr>
              <a:t>перемещению</a:t>
            </a:r>
            <a:r>
              <a:rPr lang="ru-RU" sz="1800" i="1" dirty="0"/>
              <a:t>, то  </a:t>
            </a:r>
            <a:r>
              <a:rPr lang="ru-RU" b="1" i="1" dirty="0">
                <a:solidFill>
                  <a:srgbClr val="FF0000"/>
                </a:solidFill>
              </a:rPr>
              <a:t>А=0</a:t>
            </a:r>
            <a:r>
              <a:rPr lang="ru-RU" i="1" dirty="0">
                <a:solidFill>
                  <a:srgbClr val="FF0000"/>
                </a:solidFill>
              </a:rPr>
              <a:t>.  </a:t>
            </a:r>
            <a:r>
              <a:rPr lang="ru-RU" sz="1800" i="1" dirty="0"/>
              <a:t> </a:t>
            </a:r>
          </a:p>
        </p:txBody>
      </p:sp>
      <p:sp>
        <p:nvSpPr>
          <p:cNvPr id="4116" name="TextBox 24"/>
          <p:cNvSpPr txBox="1">
            <a:spLocks noChangeArrowheads="1"/>
          </p:cNvSpPr>
          <p:nvPr/>
        </p:nvSpPr>
        <p:spPr bwMode="auto">
          <a:xfrm>
            <a:off x="285720" y="5857892"/>
            <a:ext cx="84677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sz="1800" i="1" dirty="0"/>
              <a:t>    Если </a:t>
            </a:r>
            <a:r>
              <a:rPr lang="ru-RU" sz="1800" b="1" i="1" dirty="0"/>
              <a:t>направление силы </a:t>
            </a:r>
            <a:r>
              <a:rPr lang="ru-RU" sz="1800" b="1" i="1" dirty="0">
                <a:solidFill>
                  <a:srgbClr val="C00000"/>
                </a:solidFill>
              </a:rPr>
              <a:t>противоположно</a:t>
            </a:r>
            <a:r>
              <a:rPr lang="ru-RU" sz="1800" i="1" dirty="0"/>
              <a:t> направлению </a:t>
            </a:r>
            <a:r>
              <a:rPr lang="ru-RU" sz="1800" b="1" i="1" dirty="0">
                <a:solidFill>
                  <a:srgbClr val="7030A0"/>
                </a:solidFill>
              </a:rPr>
              <a:t>вектора перемещения</a:t>
            </a:r>
            <a:r>
              <a:rPr lang="ru-RU" sz="1800" i="1" dirty="0"/>
              <a:t>, </a:t>
            </a:r>
            <a:r>
              <a:rPr lang="ru-RU" sz="1800" i="1" dirty="0" smtClean="0"/>
              <a:t>то</a:t>
            </a:r>
            <a:r>
              <a:rPr lang="en-US" sz="1800" i="1" dirty="0" smtClean="0"/>
              <a:t> 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b="1" i="1" dirty="0">
                <a:solidFill>
                  <a:srgbClr val="FF0000"/>
                </a:solidFill>
              </a:rPr>
              <a:t>А</a:t>
            </a:r>
            <a:r>
              <a:rPr lang="ru-RU" b="1" i="1" dirty="0" smtClean="0">
                <a:solidFill>
                  <a:srgbClr val="FF0000"/>
                </a:solidFill>
              </a:rPr>
              <a:t>= -</a:t>
            </a:r>
            <a:r>
              <a:rPr lang="en-US" b="1" i="1" dirty="0" smtClean="0">
                <a:solidFill>
                  <a:srgbClr val="FF0000"/>
                </a:solidFill>
              </a:rPr>
              <a:t>F</a:t>
            </a:r>
            <a:r>
              <a:rPr lang="en-US" b="1" dirty="0" smtClean="0"/>
              <a:t> ∙ </a:t>
            </a:r>
            <a:r>
              <a:rPr lang="en-US" b="1" i="1" dirty="0" smtClean="0">
                <a:solidFill>
                  <a:srgbClr val="FF0000"/>
                </a:solidFill>
              </a:rPr>
              <a:t>S</a:t>
            </a:r>
            <a:r>
              <a:rPr lang="en-US" i="1" dirty="0">
                <a:solidFill>
                  <a:srgbClr val="FF0000"/>
                </a:solidFill>
              </a:rPr>
              <a:t>.</a:t>
            </a:r>
            <a:endParaRPr lang="ru-RU" i="1" dirty="0">
              <a:solidFill>
                <a:srgbClr val="FF0000"/>
              </a:solidFill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571472" y="2071678"/>
            <a:ext cx="178595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500034" y="1571612"/>
            <a:ext cx="1214446" cy="50006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500034" y="2000240"/>
            <a:ext cx="71438" cy="7143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2357422" y="2000240"/>
            <a:ext cx="71438" cy="7143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6678" name="Object 1078"/>
          <p:cNvGraphicFramePr>
            <a:graphicFrameLocks noChangeAspect="1"/>
          </p:cNvGraphicFramePr>
          <p:nvPr/>
        </p:nvGraphicFramePr>
        <p:xfrm>
          <a:off x="1071538" y="1285860"/>
          <a:ext cx="333375" cy="382587"/>
        </p:xfrm>
        <a:graphic>
          <a:graphicData uri="http://schemas.openxmlformats.org/presentationml/2006/ole">
            <p:oleObj spid="_x0000_s321544" name="Формула" r:id="rId7" imgW="164957" imgH="190335" progId="Equation.3">
              <p:embed/>
            </p:oleObj>
          </a:graphicData>
        </a:graphic>
      </p:graphicFrame>
      <p:sp>
        <p:nvSpPr>
          <p:cNvPr id="30" name="Дуга 29"/>
          <p:cNvSpPr/>
          <p:nvPr/>
        </p:nvSpPr>
        <p:spPr>
          <a:xfrm>
            <a:off x="1142976" y="1785926"/>
            <a:ext cx="285752" cy="428628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1071538" y="1714488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 smtClean="0"/>
              <a:t>α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142844" y="1857364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М</a:t>
            </a:r>
            <a:r>
              <a:rPr lang="ru-RU" i="1" baseline="-25000" dirty="0" smtClean="0"/>
              <a:t>1</a:t>
            </a:r>
            <a:endParaRPr lang="ru-RU" i="1" baseline="-25000" dirty="0"/>
          </a:p>
        </p:txBody>
      </p:sp>
      <p:sp>
        <p:nvSpPr>
          <p:cNvPr id="33" name="TextBox 32"/>
          <p:cNvSpPr txBox="1"/>
          <p:nvPr/>
        </p:nvSpPr>
        <p:spPr>
          <a:xfrm>
            <a:off x="2143108" y="2000240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М</a:t>
            </a:r>
            <a:r>
              <a:rPr lang="ru-RU" i="1" baseline="-25000" dirty="0" smtClean="0"/>
              <a:t>2</a:t>
            </a:r>
            <a:endParaRPr lang="ru-RU" i="1" baseline="-25000" dirty="0"/>
          </a:p>
        </p:txBody>
      </p:sp>
      <p:sp>
        <p:nvSpPr>
          <p:cNvPr id="34" name="TextBox 33"/>
          <p:cNvSpPr txBox="1"/>
          <p:nvPr/>
        </p:nvSpPr>
        <p:spPr>
          <a:xfrm>
            <a:off x="785786" y="2143116"/>
            <a:ext cx="745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 рис.1</a:t>
            </a:r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b="1" smtClean="0">
                <a:solidFill>
                  <a:schemeClr val="tx1"/>
                </a:solidFill>
              </a:rPr>
              <a:pPr/>
              <a:t>70</a:t>
            </a:fld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581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  <p:bldP spid="4102" grpId="0"/>
      <p:bldP spid="4110" grpId="0"/>
      <p:bldP spid="4112" grpId="0"/>
      <p:bldP spid="4113" grpId="0"/>
      <p:bldP spid="4114" grpId="0"/>
      <p:bldP spid="4115" grpId="0"/>
      <p:bldP spid="411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531813"/>
          </a:xfrm>
        </p:spPr>
        <p:txBody>
          <a:bodyPr>
            <a:normAutofit fontScale="90000"/>
          </a:bodyPr>
          <a:lstStyle/>
          <a:p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§3. Элементарная работы силы</a:t>
            </a:r>
          </a:p>
        </p:txBody>
      </p:sp>
      <p:sp>
        <p:nvSpPr>
          <p:cNvPr id="5123" name="Объект 2"/>
          <p:cNvSpPr>
            <a:spLocks noGrp="1"/>
          </p:cNvSpPr>
          <p:nvPr>
            <p:ph idx="1"/>
          </p:nvPr>
        </p:nvSpPr>
        <p:spPr>
          <a:xfrm>
            <a:off x="395288" y="908721"/>
            <a:ext cx="8497887" cy="1020082"/>
          </a:xfrm>
        </p:spPr>
        <p:txBody>
          <a:bodyPr>
            <a:noAutofit/>
          </a:bodyPr>
          <a:lstStyle/>
          <a:p>
            <a:pPr marL="0" indent="0">
              <a:buFontTx/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   Рассмотрим общий случай, когда точка приложения переменной по модулю и направлению сил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перемещается по криволинейной траектории из положения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i="1" baseline="-25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в положение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рис.2).</a:t>
            </a:r>
          </a:p>
          <a:p>
            <a:pPr marL="0" indent="0">
              <a:buFontTx/>
              <a:buNone/>
            </a:pP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</a:pPr>
            <a:r>
              <a:rPr lang="ru-RU" sz="1800" i="1" dirty="0" smtClean="0"/>
              <a:t>  </a:t>
            </a:r>
          </a:p>
        </p:txBody>
      </p:sp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357158" y="1785926"/>
            <a:ext cx="860586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1800" i="1" dirty="0"/>
              <a:t>   Чтобы вычислить работу силы</a:t>
            </a:r>
            <a:r>
              <a:rPr lang="en-US" sz="1800" i="1" dirty="0"/>
              <a:t> </a:t>
            </a:r>
            <a:r>
              <a:rPr lang="en-US" b="1" i="1" dirty="0" smtClean="0"/>
              <a:t>F</a:t>
            </a:r>
            <a:r>
              <a:rPr lang="en-US" sz="1800" i="1" dirty="0" smtClean="0"/>
              <a:t> </a:t>
            </a:r>
            <a:r>
              <a:rPr lang="ru-RU" sz="1800" i="1" dirty="0"/>
              <a:t>на криволинейном перемещении  </a:t>
            </a:r>
            <a:r>
              <a:rPr lang="ru-RU" i="1" dirty="0" smtClean="0"/>
              <a:t>М</a:t>
            </a:r>
            <a:r>
              <a:rPr lang="ru-RU" sz="1800" i="1" dirty="0" smtClean="0"/>
              <a:t>0</a:t>
            </a:r>
            <a:r>
              <a:rPr lang="ru-RU" i="1" dirty="0" smtClean="0"/>
              <a:t>М</a:t>
            </a:r>
            <a:r>
              <a:rPr lang="ru-RU" sz="1800" i="1" dirty="0" smtClean="0"/>
              <a:t>1, нужно </a:t>
            </a:r>
            <a:r>
              <a:rPr lang="ru-RU" sz="1800" i="1" dirty="0"/>
              <a:t>разбить это перемещение на элементарные участки (дуги) </a:t>
            </a:r>
            <a:r>
              <a:rPr lang="en-US" sz="1800" i="1" dirty="0"/>
              <a:t>ds</a:t>
            </a:r>
            <a:r>
              <a:rPr lang="ru-RU" sz="1800" i="1" dirty="0"/>
              <a:t>, затем вычислить</a:t>
            </a:r>
          </a:p>
          <a:p>
            <a:pPr algn="l" eaLnBrk="1" hangingPunct="1"/>
            <a:r>
              <a:rPr lang="ru-RU" sz="1800" i="1" dirty="0"/>
              <a:t>работу силы на каждом элементарном участке, считая силу постоянной величиной</a:t>
            </a:r>
          </a:p>
          <a:p>
            <a:pPr algn="l" eaLnBrk="1" hangingPunct="1"/>
            <a:r>
              <a:rPr lang="ru-RU" sz="1800" i="1" dirty="0"/>
              <a:t>в виду малости участков, и определить предел суммы элементарных работ при </a:t>
            </a:r>
          </a:p>
          <a:p>
            <a:pPr algn="l" eaLnBrk="1" hangingPunct="1"/>
            <a:r>
              <a:rPr lang="ru-RU" sz="1800" i="1" dirty="0"/>
              <a:t>стремлении числа участков к бесконечности и длины каждого из них к нулю. </a:t>
            </a:r>
            <a:r>
              <a:rPr lang="en-US" sz="1800" i="1" dirty="0"/>
              <a:t> </a:t>
            </a:r>
            <a:r>
              <a:rPr lang="ru-RU" sz="1800" i="1" dirty="0"/>
              <a:t> </a:t>
            </a:r>
          </a:p>
        </p:txBody>
      </p:sp>
      <p:sp>
        <p:nvSpPr>
          <p:cNvPr id="5126" name="TextBox 6"/>
          <p:cNvSpPr txBox="1">
            <a:spLocks noChangeArrowheads="1"/>
          </p:cNvSpPr>
          <p:nvPr/>
        </p:nvSpPr>
        <p:spPr bwMode="auto">
          <a:xfrm>
            <a:off x="2506663" y="3559175"/>
            <a:ext cx="6588125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2100" i="1" dirty="0">
                <a:solidFill>
                  <a:srgbClr val="FF0000"/>
                </a:solidFill>
              </a:rPr>
              <a:t>Элементарной </a:t>
            </a:r>
            <a:r>
              <a:rPr lang="ru-RU" sz="2100" i="1" dirty="0" smtClean="0">
                <a:solidFill>
                  <a:srgbClr val="FF0000"/>
                </a:solidFill>
              </a:rPr>
              <a:t>работой </a:t>
            </a:r>
            <a:r>
              <a:rPr lang="el-GR" sz="2100" i="1" dirty="0" smtClean="0"/>
              <a:t>δ</a:t>
            </a:r>
            <a:r>
              <a:rPr lang="ru-RU" sz="2100" i="1" dirty="0" smtClean="0"/>
              <a:t>А</a:t>
            </a:r>
            <a:r>
              <a:rPr lang="ru-RU" sz="2100" i="1" dirty="0" smtClean="0">
                <a:solidFill>
                  <a:srgbClr val="FF0000"/>
                </a:solidFill>
              </a:rPr>
              <a:t> силы</a:t>
            </a:r>
            <a:r>
              <a:rPr lang="en-US" sz="2100" i="1" dirty="0" smtClean="0">
                <a:solidFill>
                  <a:srgbClr val="FF0000"/>
                </a:solidFill>
              </a:rPr>
              <a:t>      </a:t>
            </a:r>
            <a:r>
              <a:rPr lang="ru-RU" sz="2100" i="1" dirty="0">
                <a:solidFill>
                  <a:srgbClr val="FF0000"/>
                </a:solidFill>
              </a:rPr>
              <a:t>на  элементарном перемещении </a:t>
            </a:r>
            <a:r>
              <a:rPr lang="en-US" i="1" dirty="0"/>
              <a:t>ds</a:t>
            </a:r>
            <a:r>
              <a:rPr lang="ru-RU" sz="2100" i="1" dirty="0">
                <a:solidFill>
                  <a:srgbClr val="FF0000"/>
                </a:solidFill>
              </a:rPr>
              <a:t> точки приложения  силы называется</a:t>
            </a:r>
          </a:p>
          <a:p>
            <a:pPr algn="l" eaLnBrk="1" hangingPunct="1"/>
            <a:r>
              <a:rPr lang="ru-RU" sz="2100" i="1" dirty="0">
                <a:solidFill>
                  <a:srgbClr val="FF0000"/>
                </a:solidFill>
              </a:rPr>
              <a:t>скалярная величина, равная произведению                           </a:t>
            </a:r>
          </a:p>
          <a:p>
            <a:pPr algn="l" eaLnBrk="1" hangingPunct="1"/>
            <a:r>
              <a:rPr lang="ru-RU" sz="2100" i="1" dirty="0">
                <a:solidFill>
                  <a:srgbClr val="FF0000"/>
                </a:solidFill>
              </a:rPr>
              <a:t>где</a:t>
            </a:r>
            <a:r>
              <a:rPr lang="en-US" sz="2100" i="1" dirty="0">
                <a:solidFill>
                  <a:srgbClr val="FF0000"/>
                </a:solidFill>
              </a:rPr>
              <a:t>          </a:t>
            </a:r>
            <a:r>
              <a:rPr lang="ru-RU" sz="2100" i="1" dirty="0" smtClean="0">
                <a:solidFill>
                  <a:srgbClr val="FF0000"/>
                </a:solidFill>
              </a:rPr>
              <a:t>- проекция </a:t>
            </a:r>
            <a:r>
              <a:rPr lang="ru-RU" sz="2100" i="1" dirty="0">
                <a:solidFill>
                  <a:srgbClr val="FF0000"/>
                </a:solidFill>
              </a:rPr>
              <a:t>силы </a:t>
            </a:r>
            <a:r>
              <a:rPr lang="en-US" b="1" i="1" dirty="0"/>
              <a:t>F</a:t>
            </a:r>
            <a:r>
              <a:rPr lang="en-US" sz="2100" i="1" dirty="0"/>
              <a:t> </a:t>
            </a:r>
            <a:r>
              <a:rPr lang="ru-RU" sz="2100" i="1" dirty="0">
                <a:solidFill>
                  <a:srgbClr val="FF0000"/>
                </a:solidFill>
              </a:rPr>
              <a:t>на касательную к </a:t>
            </a:r>
            <a:r>
              <a:rPr lang="ru-RU" sz="2100" i="1" dirty="0" err="1">
                <a:solidFill>
                  <a:srgbClr val="FF0000"/>
                </a:solidFill>
              </a:rPr>
              <a:t>траекто</a:t>
            </a:r>
            <a:r>
              <a:rPr lang="ru-RU" sz="2100" i="1" dirty="0">
                <a:solidFill>
                  <a:srgbClr val="FF0000"/>
                </a:solidFill>
              </a:rPr>
              <a:t>-</a:t>
            </a:r>
          </a:p>
          <a:p>
            <a:pPr algn="l" eaLnBrk="1" hangingPunct="1"/>
            <a:r>
              <a:rPr lang="ru-RU" sz="2100" i="1" dirty="0" err="1">
                <a:solidFill>
                  <a:srgbClr val="FF0000"/>
                </a:solidFill>
              </a:rPr>
              <a:t>рии</a:t>
            </a:r>
            <a:r>
              <a:rPr lang="ru-RU" sz="2100" i="1" dirty="0">
                <a:solidFill>
                  <a:srgbClr val="FF0000"/>
                </a:solidFill>
              </a:rPr>
              <a:t>, направленная в сторону перемещения точки и </a:t>
            </a:r>
          </a:p>
          <a:p>
            <a:pPr algn="l" eaLnBrk="1" hangingPunct="1"/>
            <a:r>
              <a:rPr lang="ru-RU" sz="2100" i="1" dirty="0">
                <a:solidFill>
                  <a:srgbClr val="FF0000"/>
                </a:solidFill>
              </a:rPr>
              <a:t>равная</a:t>
            </a:r>
            <a:r>
              <a:rPr lang="en-US" sz="2100" i="1" dirty="0">
                <a:solidFill>
                  <a:srgbClr val="FF0000"/>
                </a:solidFill>
              </a:rPr>
              <a:t>                            </a:t>
            </a:r>
            <a:r>
              <a:rPr lang="ru-RU" sz="2100" i="1" dirty="0">
                <a:solidFill>
                  <a:srgbClr val="FF0000"/>
                </a:solidFill>
              </a:rPr>
              <a:t>. Следовательно, элементарная</a:t>
            </a:r>
          </a:p>
          <a:p>
            <a:pPr algn="l" eaLnBrk="1" hangingPunct="1"/>
            <a:r>
              <a:rPr lang="ru-RU" sz="2100" i="1" dirty="0">
                <a:solidFill>
                  <a:srgbClr val="FF0000"/>
                </a:solidFill>
              </a:rPr>
              <a:t>работа силы</a:t>
            </a:r>
            <a:r>
              <a:rPr lang="en-US" sz="2100" i="1" dirty="0">
                <a:solidFill>
                  <a:srgbClr val="FF0000"/>
                </a:solidFill>
              </a:rPr>
              <a:t>         </a:t>
            </a:r>
            <a:r>
              <a:rPr lang="ru-RU" sz="2500" i="1" dirty="0" smtClean="0">
                <a:solidFill>
                  <a:srgbClr val="FF0000"/>
                </a:solidFill>
              </a:rPr>
              <a:t>равна</a:t>
            </a:r>
            <a:r>
              <a:rPr lang="ru-RU" sz="2100" i="1" dirty="0" smtClean="0"/>
              <a:t> </a:t>
            </a:r>
            <a:endParaRPr lang="ru-RU" sz="2100" i="1" dirty="0"/>
          </a:p>
          <a:p>
            <a:pPr algn="l" eaLnBrk="1" hangingPunct="1"/>
            <a:endParaRPr lang="ru-RU" sz="2100" i="1" dirty="0"/>
          </a:p>
        </p:txBody>
      </p:sp>
      <p:graphicFrame>
        <p:nvGraphicFramePr>
          <p:cNvPr id="5128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43504771"/>
              </p:ext>
            </p:extLst>
          </p:nvPr>
        </p:nvGraphicFramePr>
        <p:xfrm>
          <a:off x="7451725" y="4221088"/>
          <a:ext cx="1728788" cy="527050"/>
        </p:xfrm>
        <a:graphic>
          <a:graphicData uri="http://schemas.openxmlformats.org/presentationml/2006/ole">
            <p:oleObj spid="_x0000_s322562" name="Формула" r:id="rId3" imgW="749300" imgH="228600" progId="Equation.3">
              <p:embed/>
            </p:oleObj>
          </a:graphicData>
        </a:graphic>
      </p:graphicFrame>
      <p:graphicFrame>
        <p:nvGraphicFramePr>
          <p:cNvPr id="5129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94300082"/>
              </p:ext>
            </p:extLst>
          </p:nvPr>
        </p:nvGraphicFramePr>
        <p:xfrm>
          <a:off x="3131840" y="4572000"/>
          <a:ext cx="422275" cy="533400"/>
        </p:xfrm>
        <a:graphic>
          <a:graphicData uri="http://schemas.openxmlformats.org/presentationml/2006/ole">
            <p:oleObj spid="_x0000_s322563" name="Формула" r:id="rId4" imgW="177646" imgH="228402" progId="Equation.3">
              <p:embed/>
            </p:oleObj>
          </a:graphicData>
        </a:graphic>
      </p:graphicFrame>
      <p:graphicFrame>
        <p:nvGraphicFramePr>
          <p:cNvPr id="5130" name="Объект 10"/>
          <p:cNvGraphicFramePr>
            <a:graphicFrameLocks noChangeAspect="1"/>
          </p:cNvGraphicFramePr>
          <p:nvPr/>
        </p:nvGraphicFramePr>
        <p:xfrm>
          <a:off x="3492500" y="5229225"/>
          <a:ext cx="1800225" cy="514350"/>
        </p:xfrm>
        <a:graphic>
          <a:graphicData uri="http://schemas.openxmlformats.org/presentationml/2006/ole">
            <p:oleObj spid="_x0000_s322564" name="Формула" r:id="rId5" imgW="800100" imgH="228600" progId="Equation.3">
              <p:embed/>
            </p:oleObj>
          </a:graphicData>
        </a:graphic>
      </p:graphicFrame>
      <p:graphicFrame>
        <p:nvGraphicFramePr>
          <p:cNvPr id="5131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5614828"/>
              </p:ext>
            </p:extLst>
          </p:nvPr>
        </p:nvGraphicFramePr>
        <p:xfrm>
          <a:off x="5715008" y="5643578"/>
          <a:ext cx="2447925" cy="393700"/>
        </p:xfrm>
        <a:graphic>
          <a:graphicData uri="http://schemas.openxmlformats.org/presentationml/2006/ole">
            <p:oleObj spid="_x0000_s322565" name="Формула" r:id="rId6" imgW="1104421" imgH="177723" progId="Equation.3">
              <p:embed/>
            </p:oleObj>
          </a:graphicData>
        </a:graphic>
      </p:graphicFrame>
      <p:sp>
        <p:nvSpPr>
          <p:cNvPr id="5132" name="TextBox 12"/>
          <p:cNvSpPr txBox="1">
            <a:spLocks noChangeArrowheads="1"/>
          </p:cNvSpPr>
          <p:nvPr/>
        </p:nvSpPr>
        <p:spPr bwMode="auto">
          <a:xfrm>
            <a:off x="8215338" y="5572140"/>
            <a:ext cx="544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dirty="0"/>
              <a:t>(2)</a:t>
            </a:r>
            <a:endParaRPr lang="ru-RU" dirty="0"/>
          </a:p>
        </p:txBody>
      </p:sp>
      <p:graphicFrame>
        <p:nvGraphicFramePr>
          <p:cNvPr id="5133" name="Объект 13"/>
          <p:cNvGraphicFramePr>
            <a:graphicFrameLocks noChangeAspect="1"/>
          </p:cNvGraphicFramePr>
          <p:nvPr/>
        </p:nvGraphicFramePr>
        <p:xfrm>
          <a:off x="6451600" y="3559175"/>
          <a:ext cx="352425" cy="406400"/>
        </p:xfrm>
        <a:graphic>
          <a:graphicData uri="http://schemas.openxmlformats.org/presentationml/2006/ole">
            <p:oleObj spid="_x0000_s322566" name="Формула" r:id="rId7" imgW="164957" imgH="190335" progId="Equation.3">
              <p:embed/>
            </p:oleObj>
          </a:graphicData>
        </a:graphic>
      </p:graphicFrame>
      <p:graphicFrame>
        <p:nvGraphicFramePr>
          <p:cNvPr id="5134" name="Объект 14"/>
          <p:cNvGraphicFramePr>
            <a:graphicFrameLocks noChangeAspect="1"/>
          </p:cNvGraphicFramePr>
          <p:nvPr/>
        </p:nvGraphicFramePr>
        <p:xfrm>
          <a:off x="4125913" y="5589588"/>
          <a:ext cx="374650" cy="431800"/>
        </p:xfrm>
        <a:graphic>
          <a:graphicData uri="http://schemas.openxmlformats.org/presentationml/2006/ole">
            <p:oleObj spid="_x0000_s322567" name="Формула" r:id="rId8" imgW="164957" imgH="190335" progId="Equation.3">
              <p:embed/>
            </p:oleObj>
          </a:graphicData>
        </a:graphic>
      </p:graphicFrame>
      <p:graphicFrame>
        <p:nvGraphicFramePr>
          <p:cNvPr id="5135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42465804"/>
              </p:ext>
            </p:extLst>
          </p:nvPr>
        </p:nvGraphicFramePr>
        <p:xfrm>
          <a:off x="2267744" y="1196752"/>
          <a:ext cx="311495" cy="360040"/>
        </p:xfrm>
        <a:graphic>
          <a:graphicData uri="http://schemas.openxmlformats.org/presentationml/2006/ole">
            <p:oleObj spid="_x0000_s322568" name="Формула" r:id="rId9" imgW="164957" imgH="190335" progId="Equation.3">
              <p:embed/>
            </p:oleObj>
          </a:graphicData>
        </a:graphic>
      </p:graphicFrame>
      <p:sp>
        <p:nvSpPr>
          <p:cNvPr id="18" name="Дуга 17"/>
          <p:cNvSpPr/>
          <p:nvPr/>
        </p:nvSpPr>
        <p:spPr>
          <a:xfrm rot="5942950">
            <a:off x="-2841549" y="1184074"/>
            <a:ext cx="6021223" cy="4667461"/>
          </a:xfrm>
          <a:prstGeom prst="arc">
            <a:avLst>
              <a:gd name="adj1" fmla="val 15826102"/>
              <a:gd name="adj2" fmla="val 21242034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357290" y="628652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рис.2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6143644"/>
            <a:ext cx="450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i="1" baseline="-25000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dirty="0"/>
          </a:p>
        </p:txBody>
      </p:sp>
      <p:sp>
        <p:nvSpPr>
          <p:cNvPr id="21" name="Овал 20"/>
          <p:cNvSpPr/>
          <p:nvPr/>
        </p:nvSpPr>
        <p:spPr>
          <a:xfrm>
            <a:off x="428596" y="6429396"/>
            <a:ext cx="45719" cy="7143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571604" y="5763484"/>
            <a:ext cx="45719" cy="7143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2357422" y="4263286"/>
            <a:ext cx="45719" cy="7143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928794" y="4048972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rot="5400000" flipH="1" flipV="1">
            <a:off x="1643042" y="5191980"/>
            <a:ext cx="571504" cy="57150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5400000" flipH="1" flipV="1">
            <a:off x="2214546" y="4906228"/>
            <a:ext cx="285752" cy="2857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Дуга 28"/>
          <p:cNvSpPr/>
          <p:nvPr/>
        </p:nvSpPr>
        <p:spPr>
          <a:xfrm>
            <a:off x="1071538" y="5120542"/>
            <a:ext cx="857256" cy="642942"/>
          </a:xfrm>
          <a:prstGeom prst="arc">
            <a:avLst>
              <a:gd name="adj1" fmla="val 17621396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Прямая со стрелкой 29"/>
          <p:cNvCxnSpPr/>
          <p:nvPr/>
        </p:nvCxnSpPr>
        <p:spPr>
          <a:xfrm rot="5400000" flipH="1" flipV="1">
            <a:off x="995338" y="5125304"/>
            <a:ext cx="1223970" cy="7143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endCxn id="3957" idx="3"/>
          </p:cNvCxnSpPr>
          <p:nvPr/>
        </p:nvCxnSpPr>
        <p:spPr>
          <a:xfrm flipH="1" flipV="1">
            <a:off x="1014413" y="5216574"/>
            <a:ext cx="566715" cy="56596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3957" idx="3"/>
          </p:cNvCxnSpPr>
          <p:nvPr/>
        </p:nvCxnSpPr>
        <p:spPr>
          <a:xfrm flipV="1">
            <a:off x="1014413" y="4549038"/>
            <a:ext cx="628629" cy="667536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16200000" flipH="1">
            <a:off x="1607323" y="4656195"/>
            <a:ext cx="571504" cy="500066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56" name="Object 88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54711258"/>
              </p:ext>
            </p:extLst>
          </p:nvPr>
        </p:nvGraphicFramePr>
        <p:xfrm>
          <a:off x="1928794" y="5263418"/>
          <a:ext cx="358037" cy="477831"/>
        </p:xfrm>
        <a:graphic>
          <a:graphicData uri="http://schemas.openxmlformats.org/presentationml/2006/ole">
            <p:oleObj spid="_x0000_s322569" name="Формула" r:id="rId10" imgW="177646" imgH="241091" progId="Equation.3">
              <p:embed/>
            </p:oleObj>
          </a:graphicData>
        </a:graphic>
      </p:graphicFrame>
      <p:graphicFrame>
        <p:nvGraphicFramePr>
          <p:cNvPr id="3957" name="Object 88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60485196"/>
              </p:ext>
            </p:extLst>
          </p:nvPr>
        </p:nvGraphicFramePr>
        <p:xfrm>
          <a:off x="630238" y="4977656"/>
          <a:ext cx="384175" cy="477837"/>
        </p:xfrm>
        <a:graphic>
          <a:graphicData uri="http://schemas.openxmlformats.org/presentationml/2006/ole">
            <p:oleObj spid="_x0000_s322570" name="Формула" r:id="rId11" imgW="190417" imgH="241195" progId="Equation.3">
              <p:embed/>
            </p:oleObj>
          </a:graphicData>
        </a:graphic>
      </p:graphicFrame>
      <p:graphicFrame>
        <p:nvGraphicFramePr>
          <p:cNvPr id="3958" name="Object 88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63024437"/>
              </p:ext>
            </p:extLst>
          </p:nvPr>
        </p:nvGraphicFramePr>
        <p:xfrm>
          <a:off x="1227138" y="4242643"/>
          <a:ext cx="333375" cy="376238"/>
        </p:xfrm>
        <a:graphic>
          <a:graphicData uri="http://schemas.openxmlformats.org/presentationml/2006/ole">
            <p:oleObj spid="_x0000_s322571" name="Формула" r:id="rId12" imgW="164957" imgH="190335" progId="Equation.3">
              <p:embed/>
            </p:oleObj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1643042" y="5191980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α</a:t>
            </a:r>
            <a:endParaRPr lang="ru-RU" dirty="0"/>
          </a:p>
        </p:txBody>
      </p:sp>
      <p:cxnSp>
        <p:nvCxnSpPr>
          <p:cNvPr id="46" name="Прямая со стрелкой 45"/>
          <p:cNvCxnSpPr>
            <a:stCxn id="22" idx="1"/>
          </p:cNvCxnSpPr>
          <p:nvPr/>
        </p:nvCxnSpPr>
        <p:spPr>
          <a:xfrm rot="16200000" flipV="1">
            <a:off x="1248250" y="5443896"/>
            <a:ext cx="653404" cy="669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285852" y="5049104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a</a:t>
            </a:r>
            <a:endParaRPr lang="ru-RU" i="1" dirty="0"/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1357290" y="512054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2285984" y="4620476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V</a:t>
            </a:r>
            <a:endParaRPr lang="ru-RU" i="1" dirty="0"/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2357422" y="469191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643042" y="5549170"/>
            <a:ext cx="415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err="1" smtClean="0"/>
              <a:t>ds</a:t>
            </a:r>
            <a:endParaRPr lang="ru-RU" sz="2000" i="1" dirty="0"/>
          </a:p>
        </p:txBody>
      </p:sp>
      <p:sp>
        <p:nvSpPr>
          <p:cNvPr id="38" name="Номер слайда 37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b="1" smtClean="0">
                <a:solidFill>
                  <a:schemeClr val="tx1"/>
                </a:solidFill>
              </a:rPr>
              <a:pPr/>
              <a:t>71</a:t>
            </a:fld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023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3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3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30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3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5126" grpId="0"/>
      <p:bldP spid="513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3"/>
          <p:cNvSpPr txBox="1">
            <a:spLocks noChangeArrowheads="1"/>
          </p:cNvSpPr>
          <p:nvPr/>
        </p:nvSpPr>
        <p:spPr bwMode="auto">
          <a:xfrm>
            <a:off x="467544" y="260648"/>
            <a:ext cx="849694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sz="1800" i="1" dirty="0" smtClean="0"/>
              <a:t>     Учитывая, что алгебраическая величина скорости при естественном способе за-</a:t>
            </a:r>
          </a:p>
          <a:p>
            <a:pPr eaLnBrk="1" hangingPunct="1"/>
            <a:r>
              <a:rPr lang="ru-RU" sz="1800" i="1" dirty="0" err="1"/>
              <a:t>д</a:t>
            </a:r>
            <a:r>
              <a:rPr lang="ru-RU" sz="1800" i="1" dirty="0" err="1" smtClean="0"/>
              <a:t>ания</a:t>
            </a:r>
            <a:r>
              <a:rPr lang="ru-RU" sz="1800" i="1" dirty="0" smtClean="0"/>
              <a:t> её движения равно</a:t>
            </a:r>
            <a:r>
              <a:rPr lang="en-US" sz="1800" i="1" dirty="0" smtClean="0"/>
              <a:t>                                                                                </a:t>
            </a:r>
            <a:r>
              <a:rPr lang="ru-RU" sz="1800" i="1" dirty="0" smtClean="0"/>
              <a:t>получим</a:t>
            </a:r>
            <a:endParaRPr lang="en-US" sz="1800" i="1" dirty="0" smtClean="0"/>
          </a:p>
          <a:p>
            <a:pPr eaLnBrk="1" hangingPunct="1"/>
            <a:endParaRPr lang="en-US" sz="1800" i="1" dirty="0"/>
          </a:p>
          <a:p>
            <a:pPr eaLnBrk="1" hangingPunct="1"/>
            <a:endParaRPr lang="en-US" sz="1800" i="1" dirty="0" smtClean="0"/>
          </a:p>
          <a:p>
            <a:pPr eaLnBrk="1" hangingPunct="1"/>
            <a:endParaRPr lang="en-US" sz="1800" i="1" dirty="0"/>
          </a:p>
          <a:p>
            <a:pPr eaLnBrk="1" hangingPunct="1"/>
            <a:endParaRPr lang="ru-RU" sz="1800" i="1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98127872"/>
              </p:ext>
            </p:extLst>
          </p:nvPr>
        </p:nvGraphicFramePr>
        <p:xfrm>
          <a:off x="3238499" y="476672"/>
          <a:ext cx="4260277" cy="628898"/>
        </p:xfrm>
        <a:graphic>
          <a:graphicData uri="http://schemas.openxmlformats.org/presentationml/2006/ole">
            <p:oleObj spid="_x0000_s323586" name="Формула" r:id="rId3" imgW="2667000" imgH="393700" progId="Equation.3">
              <p:embed/>
            </p:oleObj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95116959"/>
              </p:ext>
            </p:extLst>
          </p:nvPr>
        </p:nvGraphicFramePr>
        <p:xfrm>
          <a:off x="1001713" y="1125538"/>
          <a:ext cx="7877175" cy="473075"/>
        </p:xfrm>
        <a:graphic>
          <a:graphicData uri="http://schemas.openxmlformats.org/presentationml/2006/ole">
            <p:oleObj spid="_x0000_s323587" name="Формула" r:id="rId4" imgW="3797300" imgH="228600" progId="Equation.3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67544" y="1628800"/>
            <a:ext cx="85379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При векторном способе задания движения   вектор скорости равен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огда выражение (3) принимает вид:</a:t>
            </a: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35435145"/>
              </p:ext>
            </p:extLst>
          </p:nvPr>
        </p:nvGraphicFramePr>
        <p:xfrm>
          <a:off x="7560216" y="1484784"/>
          <a:ext cx="972224" cy="700906"/>
        </p:xfrm>
        <a:graphic>
          <a:graphicData uri="http://schemas.openxmlformats.org/presentationml/2006/ole">
            <p:oleObj spid="_x0000_s323588" name="Формула" r:id="rId5" imgW="545863" imgH="393529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011213819"/>
              </p:ext>
            </p:extLst>
          </p:nvPr>
        </p:nvGraphicFramePr>
        <p:xfrm>
          <a:off x="1740599" y="2060848"/>
          <a:ext cx="6935857" cy="935980"/>
        </p:xfrm>
        <a:graphic>
          <a:graphicData uri="http://schemas.openxmlformats.org/presentationml/2006/ole">
            <p:oleObj spid="_x0000_s323589" name="Формула" r:id="rId6" imgW="3200400" imgH="43180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3528" y="2852936"/>
            <a:ext cx="86819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Таким образом, </a:t>
            </a:r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элементарная работа силы равна скалярному </a:t>
            </a:r>
            <a:r>
              <a:rPr lang="ru-RU" sz="24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произ</a:t>
            </a:r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ведению вектора силы на вектор элементарного перемещения</a:t>
            </a:r>
          </a:p>
          <a:p>
            <a:r>
              <a:rPr lang="ru-RU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очки её приложения.</a:t>
            </a:r>
            <a:endParaRPr lang="ru-RU" sz="24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3861048"/>
            <a:ext cx="864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Вектор силы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 вектор элементарного перемещения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декартовой системе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оординат имеют вид: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</a:t>
            </a:r>
          </a:p>
          <a:p>
            <a:r>
              <a:rPr lang="en-US" i="1" dirty="0" smtClean="0"/>
              <a:t> </a:t>
            </a:r>
            <a:r>
              <a:rPr lang="ru-RU" i="1" dirty="0" smtClean="0"/>
              <a:t> </a:t>
            </a:r>
            <a:endParaRPr lang="ru-RU" i="1" dirty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53017395"/>
              </p:ext>
            </p:extLst>
          </p:nvPr>
        </p:nvGraphicFramePr>
        <p:xfrm>
          <a:off x="2749550" y="4197350"/>
          <a:ext cx="5014913" cy="479425"/>
        </p:xfrm>
        <a:graphic>
          <a:graphicData uri="http://schemas.openxmlformats.org/presentationml/2006/ole">
            <p:oleObj spid="_x0000_s323590" name="Формула" r:id="rId7" imgW="2666880" imgH="25380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23528" y="4581128"/>
            <a:ext cx="8612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Здесь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Fx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Fy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Fz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проекции вектора силы на оси,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dx,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dy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dz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проекции вектора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элементарного перемещения. Тогда окончательно элементарная работа силы: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64020176"/>
              </p:ext>
            </p:extLst>
          </p:nvPr>
        </p:nvGraphicFramePr>
        <p:xfrm>
          <a:off x="2100263" y="5445125"/>
          <a:ext cx="7189787" cy="536575"/>
        </p:xfrm>
        <a:graphic>
          <a:graphicData uri="http://schemas.openxmlformats.org/presentationml/2006/ole">
            <p:oleObj spid="_x0000_s323591" name="Формула" r:id="rId8" imgW="3060360" imgH="22860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95536" y="5877272"/>
            <a:ext cx="85406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Формулу (5) называют </a:t>
            </a:r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аналитическим выражением элементарной работы силы. </a:t>
            </a:r>
            <a:endParaRPr lang="ru-RU" sz="24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smtClean="0">
                <a:solidFill>
                  <a:schemeClr val="tx1"/>
                </a:solidFill>
              </a:rPr>
              <a:pPr/>
              <a:t>72</a:t>
            </a:fld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150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1" grpId="0"/>
      <p:bldP spid="1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85689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Работу силы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на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конечном криволинейном перемещении                   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точки приложения силы ( 5 ) можно записать в виде  интеграла: 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65021443"/>
              </p:ext>
            </p:extLst>
          </p:nvPr>
        </p:nvGraphicFramePr>
        <p:xfrm>
          <a:off x="2809263" y="404664"/>
          <a:ext cx="394585" cy="455290"/>
        </p:xfrm>
        <a:graphic>
          <a:graphicData uri="http://schemas.openxmlformats.org/presentationml/2006/ole">
            <p:oleObj spid="_x0000_s324610" name="Формула" r:id="rId3" imgW="164957" imgH="190335" progId="Equation.3">
              <p:embed/>
            </p:oleObj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75590642"/>
              </p:ext>
            </p:extLst>
          </p:nvPr>
        </p:nvGraphicFramePr>
        <p:xfrm>
          <a:off x="576263" y="2420938"/>
          <a:ext cx="8313737" cy="1184275"/>
        </p:xfrm>
        <a:graphic>
          <a:graphicData uri="http://schemas.openxmlformats.org/presentationml/2006/ole">
            <p:oleObj spid="_x0000_s324611" name="Формула" r:id="rId4" imgW="3479760" imgH="4950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1520" y="4005064"/>
            <a:ext cx="84969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Следовательно</a:t>
            </a:r>
            <a:r>
              <a:rPr lang="ru-RU" sz="2000" i="1" dirty="0" smtClean="0"/>
              <a:t>, </a:t>
            </a:r>
            <a:r>
              <a:rPr lang="ru-RU" sz="25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работа</a:t>
            </a:r>
            <a:r>
              <a:rPr lang="ru-RU" sz="25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силы на любом конечном перемещении</a:t>
            </a:r>
            <a:r>
              <a:rPr lang="en-US" sz="25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500" b="1" i="1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500" b="1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500" b="1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5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точки  приложения силы равна взятому вдоль этого перемещения интегралу от элементарной работы</a:t>
            </a:r>
            <a:r>
              <a:rPr lang="ru-RU" sz="25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5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5589240"/>
            <a:ext cx="5661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Аналогично для формул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( 2 ), ( 3 ), ( 4 ). 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01024" y="6356350"/>
            <a:ext cx="685776" cy="365125"/>
          </a:xfrm>
        </p:spPr>
        <p:txBody>
          <a:bodyPr/>
          <a:lstStyle/>
          <a:p>
            <a:fld id="{B19B0651-EE4F-4900-A07F-96A6BFA9D0F0}" type="slidenum">
              <a:rPr lang="ru-RU" sz="2400" smtClean="0">
                <a:solidFill>
                  <a:schemeClr val="tx1"/>
                </a:solidFill>
              </a:rPr>
              <a:pPr/>
              <a:t>73</a:t>
            </a:fld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198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1495" y="188640"/>
            <a:ext cx="33775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Мощность силы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218" y="692696"/>
            <a:ext cx="85898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Мощность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 силы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или работоспособность какого-либо источника</a:t>
            </a:r>
          </a:p>
          <a:p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илы часто 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оценивают той 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работой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, которую он может совершить за 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единицу времени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.  </a:t>
            </a:r>
            <a:endParaRPr lang="ru-RU" sz="2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772816"/>
            <a:ext cx="85689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   В течение бесконечно малого промежутка времени </a:t>
            </a:r>
            <a:r>
              <a:rPr lang="en-US" sz="2200" i="1" dirty="0" err="1" smtClean="0">
                <a:latin typeface="Times New Roman" pitchFamily="18" charset="0"/>
                <a:cs typeface="Times New Roman" pitchFamily="18" charset="0"/>
              </a:rPr>
              <a:t>dt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сила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совершает элементарную работу 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  тогда 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мощность</a:t>
            </a:r>
          </a:p>
          <a:p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той </a:t>
            </a:r>
            <a: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силы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(обозначим её буквой </a:t>
            </a:r>
            <a:r>
              <a:rPr lang="en-US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равна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                           </a:t>
            </a:r>
            <a:endParaRPr lang="ru-RU" sz="22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0943051"/>
              </p:ext>
            </p:extLst>
          </p:nvPr>
        </p:nvGraphicFramePr>
        <p:xfrm>
          <a:off x="7812360" y="1785926"/>
          <a:ext cx="369641" cy="341391"/>
        </p:xfrm>
        <a:graphic>
          <a:graphicData uri="http://schemas.openxmlformats.org/presentationml/2006/ole">
            <p:oleObj spid="_x0000_s325634" name="Формула" r:id="rId3" imgW="164957" imgH="190335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6054287"/>
              </p:ext>
            </p:extLst>
          </p:nvPr>
        </p:nvGraphicFramePr>
        <p:xfrm>
          <a:off x="4499992" y="2048272"/>
          <a:ext cx="1896729" cy="588640"/>
        </p:xfrm>
        <a:graphic>
          <a:graphicData uri="http://schemas.openxmlformats.org/presentationml/2006/ole">
            <p:oleObj spid="_x0000_s325635" name="Формула" r:id="rId4" imgW="736600" imgH="228600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08916962"/>
              </p:ext>
            </p:extLst>
          </p:nvPr>
        </p:nvGraphicFramePr>
        <p:xfrm>
          <a:off x="1979712" y="2852936"/>
          <a:ext cx="4320480" cy="864096"/>
        </p:xfrm>
        <a:graphic>
          <a:graphicData uri="http://schemas.openxmlformats.org/presentationml/2006/ole">
            <p:oleObj spid="_x0000_s325636" name="Формула" r:id="rId5" imgW="2032000" imgH="40640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85720" y="3714752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Таким образом</a:t>
            </a:r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мощность силы равна скалярному произведению вектора силы на вектор скорости точки её приложения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4714884"/>
            <a:ext cx="84824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   Аналитическое выражение мощности силы имеет вид</a:t>
            </a:r>
            <a:endParaRPr lang="ru-RU" sz="22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12667596"/>
              </p:ext>
            </p:extLst>
          </p:nvPr>
        </p:nvGraphicFramePr>
        <p:xfrm>
          <a:off x="2428860" y="5072074"/>
          <a:ext cx="3470275" cy="544513"/>
        </p:xfrm>
        <a:graphic>
          <a:graphicData uri="http://schemas.openxmlformats.org/presentationml/2006/ole">
            <p:oleObj spid="_x0000_s325637" name="Формула" r:id="rId6" imgW="1536480" imgH="24120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85786" y="5429264"/>
            <a:ext cx="79208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де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                      проекции скорости точки приложения силы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28992961"/>
              </p:ext>
            </p:extLst>
          </p:nvPr>
        </p:nvGraphicFramePr>
        <p:xfrm>
          <a:off x="1285852" y="5429264"/>
          <a:ext cx="1656184" cy="582732"/>
        </p:xfrm>
        <a:graphic>
          <a:graphicData uri="http://schemas.openxmlformats.org/presentationml/2006/ole">
            <p:oleObj spid="_x0000_s325638" name="Формула" r:id="rId7" imgW="685800" imgH="241300" progId="Equation.3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85720" y="5929330"/>
            <a:ext cx="85316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Размерностью  мощности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в системе СИ является </a:t>
            </a:r>
            <a: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Вт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1Дж/С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smtClean="0">
                <a:solidFill>
                  <a:schemeClr val="tx1"/>
                </a:solidFill>
              </a:rPr>
              <a:pPr/>
              <a:t>74</a:t>
            </a:fld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723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0" grpId="0"/>
      <p:bldP spid="11" grpId="0"/>
      <p:bldP spid="15" grpId="0"/>
      <p:bldP spid="17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§5. Теоремы о работе силы</a:t>
            </a:r>
            <a:endParaRPr lang="ru-RU" sz="28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1" y="764704"/>
            <a:ext cx="86778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Times New Roman (основная)"/>
                <a:cs typeface="Times New Roman" pitchFamily="18" charset="0"/>
              </a:rPr>
              <a:t>   </a:t>
            </a:r>
            <a:r>
              <a:rPr lang="ru-RU" sz="2000" b="1" i="1" dirty="0" smtClean="0">
                <a:latin typeface="Times New Roman (основная)"/>
                <a:cs typeface="Times New Roman" pitchFamily="18" charset="0"/>
              </a:rPr>
              <a:t>Теорема 1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 Работа  равнодействующей  силы на некотором конечном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ремещении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точки приложения силы равна алгебраической сумме работ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тавляющих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сил на том же перемещении.</a:t>
            </a:r>
            <a:endParaRPr lang="ru-RU" sz="20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1880" y="1772816"/>
            <a:ext cx="1822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Доказательство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2132856"/>
            <a:ext cx="88569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Пусть на точку М действует система сил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</a:t>
            </a:r>
          </a:p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х равнодействующая. Тогда, согласно формул (4), (6) работа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равнодейству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щей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на перемещении 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2 будет равна: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027707400"/>
              </p:ext>
            </p:extLst>
          </p:nvPr>
        </p:nvGraphicFramePr>
        <p:xfrm>
          <a:off x="5108575" y="2132856"/>
          <a:ext cx="4071937" cy="431800"/>
        </p:xfrm>
        <a:graphic>
          <a:graphicData uri="http://schemas.openxmlformats.org/presentationml/2006/ole">
            <p:oleObj spid="_x0000_s326658" name="Формула" r:id="rId3" imgW="2273300" imgH="241300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54177701"/>
              </p:ext>
            </p:extLst>
          </p:nvPr>
        </p:nvGraphicFramePr>
        <p:xfrm>
          <a:off x="899592" y="2725537"/>
          <a:ext cx="360040" cy="415431"/>
        </p:xfrm>
        <a:graphic>
          <a:graphicData uri="http://schemas.openxmlformats.org/presentationml/2006/ole">
            <p:oleObj spid="_x0000_s326659" name="Формула" r:id="rId4" imgW="164957" imgH="190335" progId="Equation.3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14655885"/>
              </p:ext>
            </p:extLst>
          </p:nvPr>
        </p:nvGraphicFramePr>
        <p:xfrm>
          <a:off x="179512" y="3212976"/>
          <a:ext cx="8784974" cy="936104"/>
        </p:xfrm>
        <a:graphic>
          <a:graphicData uri="http://schemas.openxmlformats.org/presentationml/2006/ole">
            <p:oleObj spid="_x0000_s326660" name="Формула" r:id="rId5" imgW="4648200" imgH="49530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79512" y="4509120"/>
            <a:ext cx="88569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cs typeface="Times New Roman" pitchFamily="18" charset="0"/>
              </a:rPr>
              <a:t>    Теорема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2.  </a:t>
            </a:r>
            <a:r>
              <a:rPr lang="ru-RU" sz="2400" b="1" i="1" dirty="0" smtClean="0">
                <a:solidFill>
                  <a:srgbClr val="FF0000"/>
                </a:solidFill>
                <a:cs typeface="Times New Roman" pitchFamily="18" charset="0"/>
              </a:rPr>
              <a:t>Работа силы на полном перемещении </a:t>
            </a:r>
            <a:r>
              <a:rPr lang="ru-RU" sz="2400" i="1" dirty="0" smtClean="0">
                <a:solidFill>
                  <a:srgbClr val="FF0000"/>
                </a:solidFill>
                <a:cs typeface="Times New Roman" pitchFamily="18" charset="0"/>
              </a:rPr>
              <a:t>точки приложения </a:t>
            </a:r>
            <a:r>
              <a:rPr lang="ru-RU" sz="2400" i="1" dirty="0" smtClean="0">
                <a:solidFill>
                  <a:srgbClr val="FF0000"/>
                </a:solidFill>
                <a:cs typeface="Times New Roman" pitchFamily="18" charset="0"/>
              </a:rPr>
              <a:t>силы </a:t>
            </a:r>
            <a:r>
              <a:rPr 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равна </a:t>
            </a:r>
            <a:r>
              <a:rPr 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алгебраической сумме работ </a:t>
            </a:r>
            <a:r>
              <a:rPr lang="ru-RU" sz="2400" i="1" dirty="0" smtClean="0">
                <a:solidFill>
                  <a:srgbClr val="FF0000"/>
                </a:solidFill>
                <a:cs typeface="Times New Roman" pitchFamily="18" charset="0"/>
              </a:rPr>
              <a:t>этой силы </a:t>
            </a:r>
            <a:r>
              <a:rPr 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на составляющих </a:t>
            </a:r>
            <a:r>
              <a:rPr 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перемещениях</a:t>
            </a:r>
            <a:r>
              <a:rPr lang="ru-RU" sz="2400" i="1" dirty="0" smtClean="0">
                <a:solidFill>
                  <a:srgbClr val="FF0000"/>
                </a:solidFill>
                <a:cs typeface="Times New Roman" pitchFamily="18" charset="0"/>
              </a:rPr>
              <a:t>, на которые </a:t>
            </a:r>
            <a:r>
              <a:rPr lang="ru-RU" sz="2400" b="1" i="1" dirty="0" smtClean="0">
                <a:solidFill>
                  <a:srgbClr val="C00000"/>
                </a:solidFill>
                <a:cs typeface="Times New Roman" pitchFamily="18" charset="0"/>
              </a:rPr>
              <a:t>любым образом</a:t>
            </a:r>
            <a:r>
              <a:rPr lang="ru-RU" sz="2400" i="1" dirty="0" smtClean="0">
                <a:solidFill>
                  <a:srgbClr val="FF0000"/>
                </a:solidFill>
                <a:cs typeface="Times New Roman" pitchFamily="18" charset="0"/>
              </a:rPr>
              <a:t> разбито </a:t>
            </a:r>
            <a:r>
              <a:rPr lang="ru-RU" sz="2400" b="1" i="1" dirty="0" smtClean="0">
                <a:solidFill>
                  <a:srgbClr val="FF0000"/>
                </a:solidFill>
                <a:cs typeface="Times New Roman" pitchFamily="18" charset="0"/>
              </a:rPr>
              <a:t>полное перемещение.</a:t>
            </a:r>
            <a:endParaRPr lang="ru-RU" sz="2400" b="1" i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001024" y="6356350"/>
            <a:ext cx="685776" cy="365125"/>
          </a:xfrm>
        </p:spPr>
        <p:txBody>
          <a:bodyPr/>
          <a:lstStyle/>
          <a:p>
            <a:fld id="{B19B0651-EE4F-4900-A07F-96A6BFA9D0F0}" type="slidenum">
              <a:rPr lang="ru-RU" sz="2400" smtClean="0">
                <a:solidFill>
                  <a:schemeClr val="tx1"/>
                </a:solidFill>
              </a:rPr>
              <a:pPr/>
              <a:t>75</a:t>
            </a:fld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383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621849"/>
            <a:ext cx="540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solidFill>
                  <a:srgbClr val="FF0000"/>
                </a:solidFill>
                <a:latin typeface="Times New Roman (основная)"/>
              </a:rPr>
              <a:t>§6. Примеры вычисления работы силы</a:t>
            </a:r>
            <a:endParaRPr lang="ru-RU" sz="2200" b="1" i="1" dirty="0">
              <a:solidFill>
                <a:srgbClr val="FF0000"/>
              </a:solidFill>
              <a:latin typeface="Times New Roman (основная)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412776"/>
            <a:ext cx="85689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    Работа силы в общем случае зависит от характера движения точки </a:t>
            </a:r>
            <a:r>
              <a:rPr lang="ru-RU" i="1" dirty="0" err="1" smtClean="0"/>
              <a:t>приложе</a:t>
            </a:r>
            <a:r>
              <a:rPr lang="ru-RU" i="1" dirty="0" smtClean="0"/>
              <a:t>-</a:t>
            </a:r>
          </a:p>
          <a:p>
            <a:r>
              <a:rPr lang="ru-RU" i="1" dirty="0" err="1"/>
              <a:t>н</a:t>
            </a:r>
            <a:r>
              <a:rPr lang="ru-RU" i="1" dirty="0" err="1" smtClean="0"/>
              <a:t>ия</a:t>
            </a:r>
            <a:r>
              <a:rPr lang="ru-RU" i="1" dirty="0" smtClean="0"/>
              <a:t> силы. Следовательно, для вычисления работы надо знать историю движения</a:t>
            </a:r>
          </a:p>
          <a:p>
            <a:r>
              <a:rPr lang="ru-RU" i="1" dirty="0"/>
              <a:t>э</a:t>
            </a:r>
            <a:r>
              <a:rPr lang="ru-RU" i="1" dirty="0" smtClean="0"/>
              <a:t>той точки. Но в природе имеются силы и примеры движения, для которых </a:t>
            </a:r>
            <a:r>
              <a:rPr lang="ru-RU" i="1" dirty="0" err="1" smtClean="0"/>
              <a:t>рабо</a:t>
            </a:r>
            <a:r>
              <a:rPr lang="ru-RU" i="1" dirty="0" smtClean="0"/>
              <a:t>-</a:t>
            </a:r>
          </a:p>
          <a:p>
            <a:r>
              <a:rPr lang="ru-RU" i="1" dirty="0"/>
              <a:t>т</a:t>
            </a:r>
            <a:r>
              <a:rPr lang="ru-RU" i="1" dirty="0" smtClean="0"/>
              <a:t>у можно вычислить сравнительно просто, зная начальное и конечное положение</a:t>
            </a:r>
          </a:p>
          <a:p>
            <a:r>
              <a:rPr lang="ru-RU" i="1" dirty="0"/>
              <a:t>т</a:t>
            </a:r>
            <a:r>
              <a:rPr lang="ru-RU" i="1" dirty="0" smtClean="0"/>
              <a:t>очки.</a:t>
            </a:r>
            <a:endParaRPr lang="ru-RU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3140968"/>
            <a:ext cx="85689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    В качестве простейших примеров движения рассмотрим случаи, когда работа</a:t>
            </a:r>
          </a:p>
          <a:p>
            <a:r>
              <a:rPr lang="ru-RU" i="1" dirty="0"/>
              <a:t>с</a:t>
            </a:r>
            <a:r>
              <a:rPr lang="ru-RU" i="1" dirty="0" smtClean="0"/>
              <a:t>илы равна нулю. Так работа любой силы равна нулю, если она всё время </a:t>
            </a:r>
            <a:r>
              <a:rPr lang="ru-RU" i="1" dirty="0" err="1" smtClean="0"/>
              <a:t>приложе</a:t>
            </a:r>
            <a:r>
              <a:rPr lang="ru-RU" i="1" dirty="0" smtClean="0"/>
              <a:t>-</a:t>
            </a:r>
          </a:p>
          <a:p>
            <a:r>
              <a:rPr lang="ru-RU" i="1" dirty="0"/>
              <a:t>н</a:t>
            </a:r>
            <a:r>
              <a:rPr lang="ru-RU" i="1" dirty="0" smtClean="0"/>
              <a:t>а к неподвижной точке или в точках, скорость которых равна нулю, например,</a:t>
            </a:r>
          </a:p>
          <a:p>
            <a:r>
              <a:rPr lang="ru-RU" i="1" dirty="0"/>
              <a:t>к</a:t>
            </a:r>
            <a:r>
              <a:rPr lang="ru-RU" i="1" dirty="0" smtClean="0"/>
              <a:t>огда сила приложена в МЦС при плоском движении тела или в точках, лежащих</a:t>
            </a:r>
          </a:p>
          <a:p>
            <a:r>
              <a:rPr lang="ru-RU" i="1" dirty="0"/>
              <a:t>н</a:t>
            </a:r>
            <a:r>
              <a:rPr lang="ru-RU" i="1" dirty="0" smtClean="0"/>
              <a:t>а оси вращения. Кроме того, работа силы равна нулю, если она перпендикулярна</a:t>
            </a:r>
          </a:p>
          <a:p>
            <a:r>
              <a:rPr lang="ru-RU" i="1" dirty="0"/>
              <a:t>п</a:t>
            </a:r>
            <a:r>
              <a:rPr lang="ru-RU" i="1" dirty="0" smtClean="0"/>
              <a:t>еремещению точки приложения.</a:t>
            </a:r>
            <a:endParaRPr lang="ru-RU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5579948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 (основная)"/>
              </a:rPr>
              <a:t>    Рассмотрим несколько примеров вычисления работы силы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smtClean="0">
                <a:solidFill>
                  <a:schemeClr val="tx1"/>
                </a:solidFill>
              </a:rPr>
              <a:pPr/>
              <a:t>76</a:t>
            </a:fld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010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88640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  <a:latin typeface="Times New Roman (основная)"/>
              </a:rPr>
              <a:t>                    6.1.</a:t>
            </a:r>
            <a:r>
              <a:rPr lang="ru-RU" i="1" dirty="0" smtClean="0">
                <a:latin typeface="Times New Roman (основная)"/>
              </a:rPr>
              <a:t>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 (основная)"/>
              </a:rPr>
              <a:t>Работа силы тяжести</a:t>
            </a:r>
            <a:endParaRPr lang="ru-RU" sz="2400" b="1" i="1" dirty="0">
              <a:solidFill>
                <a:srgbClr val="FF0000"/>
              </a:solidFill>
              <a:latin typeface="Times New Roman (основная)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548680"/>
            <a:ext cx="89644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 (основная)"/>
              </a:rPr>
              <a:t>   Силу тяжести</a:t>
            </a:r>
            <a:r>
              <a:rPr lang="en-US" i="1" dirty="0" smtClean="0">
                <a:latin typeface="Times New Roman (основная)"/>
              </a:rPr>
              <a:t> P </a:t>
            </a:r>
            <a:r>
              <a:rPr lang="ru-RU" i="1" dirty="0" smtClean="0">
                <a:latin typeface="Times New Roman (основная)"/>
              </a:rPr>
              <a:t>материальной точки массой </a:t>
            </a:r>
            <a:r>
              <a:rPr lang="en-US" sz="2400" i="1" dirty="0" smtClean="0">
                <a:latin typeface="Times New Roman (основная)"/>
              </a:rPr>
              <a:t>m </a:t>
            </a:r>
            <a:r>
              <a:rPr lang="ru-RU" i="1" dirty="0" smtClean="0">
                <a:latin typeface="Times New Roman (основная)"/>
              </a:rPr>
              <a:t>вблизи поверхности Земли</a:t>
            </a:r>
          </a:p>
          <a:p>
            <a:r>
              <a:rPr lang="ru-RU" i="1" dirty="0" smtClean="0">
                <a:latin typeface="Times New Roman (основная)"/>
              </a:rPr>
              <a:t> можно считать постоянной, равной</a:t>
            </a:r>
            <a:r>
              <a:rPr lang="en-US" i="1" dirty="0" smtClean="0">
                <a:latin typeface="Times New Roman (основная)"/>
              </a:rPr>
              <a:t> m</a:t>
            </a:r>
            <a:r>
              <a:rPr lang="en-US" sz="2000" i="1" dirty="0" smtClean="0">
                <a:latin typeface="Times New Roman"/>
                <a:cs typeface="Times New Roman"/>
              </a:rPr>
              <a:t>g</a:t>
            </a:r>
            <a:r>
              <a:rPr lang="ru-RU" i="1" dirty="0" smtClean="0">
                <a:latin typeface="Times New Roman (основная)"/>
              </a:rPr>
              <a:t>, направленной вертикально вниз. </a:t>
            </a:r>
            <a:endParaRPr lang="ru-RU" i="1" dirty="0">
              <a:latin typeface="Times New Roman (основная)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1333217"/>
            <a:ext cx="88569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Times New Roman (основная)"/>
              </a:rPr>
              <a:t> </a:t>
            </a:r>
            <a:r>
              <a:rPr lang="ru-RU" i="1" dirty="0" smtClean="0">
                <a:latin typeface="Times New Roman (основная)"/>
              </a:rPr>
              <a:t>Пусть ось </a:t>
            </a:r>
            <a:r>
              <a:rPr lang="en-US" b="1" i="1" dirty="0" smtClean="0">
                <a:latin typeface="Times New Roman (основная)"/>
              </a:rPr>
              <a:t>Z</a:t>
            </a:r>
            <a:r>
              <a:rPr lang="ru-RU" i="1" dirty="0" smtClean="0">
                <a:latin typeface="Times New Roman (основная)"/>
              </a:rPr>
              <a:t> направлена вертикально вверх, тогда</a:t>
            </a:r>
            <a:r>
              <a:rPr lang="en-US" i="1" dirty="0" smtClean="0">
                <a:latin typeface="Times New Roman (основная)"/>
              </a:rPr>
              <a:t> </a:t>
            </a:r>
            <a:r>
              <a:rPr lang="en-US" b="1" i="1" dirty="0" err="1" smtClean="0">
                <a:latin typeface="Times New Roman (основная)"/>
              </a:rPr>
              <a:t>Px</a:t>
            </a:r>
            <a:r>
              <a:rPr lang="en-US" b="1" i="1" dirty="0" smtClean="0">
                <a:latin typeface="Times New Roman (основная)"/>
              </a:rPr>
              <a:t> = 0, </a:t>
            </a:r>
            <a:r>
              <a:rPr lang="en-US" b="1" i="1" dirty="0" err="1" smtClean="0">
                <a:latin typeface="Times New Roman (основная)"/>
              </a:rPr>
              <a:t>Py</a:t>
            </a:r>
            <a:r>
              <a:rPr lang="en-US" b="1" i="1" dirty="0" smtClean="0">
                <a:latin typeface="Times New Roman (основная)"/>
              </a:rPr>
              <a:t> = 0, </a:t>
            </a:r>
            <a:r>
              <a:rPr lang="en-US" b="1" i="1" dirty="0" err="1" smtClean="0">
                <a:latin typeface="Times New Roman (основная)"/>
              </a:rPr>
              <a:t>Pz</a:t>
            </a:r>
            <a:r>
              <a:rPr lang="en-US" b="1" i="1" dirty="0" smtClean="0">
                <a:latin typeface="Times New Roman (основная)"/>
              </a:rPr>
              <a:t> = - m</a:t>
            </a:r>
            <a:r>
              <a:rPr lang="en-US" b="1" i="1" dirty="0" smtClean="0">
                <a:latin typeface="Times New Roman"/>
                <a:cs typeface="Times New Roman"/>
              </a:rPr>
              <a:t>g</a:t>
            </a:r>
            <a:r>
              <a:rPr lang="en-US" b="1" i="1" dirty="0" smtClean="0">
                <a:latin typeface="Times New Roman (основная)"/>
              </a:rPr>
              <a:t>   </a:t>
            </a:r>
            <a:r>
              <a:rPr lang="en-US" i="1" dirty="0" smtClean="0">
                <a:latin typeface="Times New Roman (основная)"/>
              </a:rPr>
              <a:t>                                           </a:t>
            </a:r>
          </a:p>
          <a:p>
            <a:r>
              <a:rPr lang="ru-RU" i="1" dirty="0" smtClean="0">
                <a:latin typeface="Times New Roman (основная)"/>
              </a:rPr>
              <a:t>Вычисляя работу силы тяжести на перемещении от точки </a:t>
            </a:r>
            <a:r>
              <a:rPr lang="ru-RU" sz="2400" i="1" dirty="0" smtClean="0">
                <a:latin typeface="Times New Roman (основная)"/>
              </a:rPr>
              <a:t>М</a:t>
            </a:r>
            <a:r>
              <a:rPr lang="ru-RU" i="1" dirty="0" smtClean="0">
                <a:latin typeface="Times New Roman (основная)"/>
              </a:rPr>
              <a:t>1 до точки </a:t>
            </a:r>
            <a:r>
              <a:rPr lang="ru-RU" sz="2400" i="1" dirty="0" smtClean="0">
                <a:latin typeface="Times New Roman (основная)"/>
              </a:rPr>
              <a:t>М</a:t>
            </a:r>
            <a:r>
              <a:rPr lang="ru-RU" i="1" dirty="0" smtClean="0">
                <a:latin typeface="Times New Roman (основная)"/>
              </a:rPr>
              <a:t>2</a:t>
            </a:r>
            <a:r>
              <a:rPr lang="en-US" i="1" dirty="0" smtClean="0">
                <a:latin typeface="Times New Roman (основная)"/>
              </a:rPr>
              <a:t> </a:t>
            </a:r>
            <a:r>
              <a:rPr lang="ru-RU" i="1" dirty="0" smtClean="0">
                <a:latin typeface="Times New Roman (основная)"/>
              </a:rPr>
              <a:t> по формуле (6), получим:  </a:t>
            </a:r>
            <a:endParaRPr lang="ru-RU" i="1" dirty="0">
              <a:latin typeface="Times New Roman (основная)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39140872"/>
              </p:ext>
            </p:extLst>
          </p:nvPr>
        </p:nvGraphicFramePr>
        <p:xfrm>
          <a:off x="179512" y="2204864"/>
          <a:ext cx="8904548" cy="1081861"/>
        </p:xfrm>
        <a:graphic>
          <a:graphicData uri="http://schemas.openxmlformats.org/presentationml/2006/ole">
            <p:oleObj spid="_x0000_s327682" name="Формула" r:id="rId3" imgW="4076700" imgH="49530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3212976"/>
            <a:ext cx="8892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 (основная)"/>
              </a:rPr>
              <a:t> Обозначим</a:t>
            </a:r>
            <a:r>
              <a:rPr lang="en-US" i="1" dirty="0" smtClean="0">
                <a:latin typeface="Times New Roman (основная)"/>
              </a:rPr>
              <a:t> </a:t>
            </a:r>
            <a:r>
              <a:rPr lang="en-US" b="1" i="1" dirty="0" smtClean="0">
                <a:latin typeface="Times New Roman (основная)"/>
              </a:rPr>
              <a:t>Z</a:t>
            </a:r>
            <a:r>
              <a:rPr lang="en-US" b="1" i="1" baseline="-25000" dirty="0" smtClean="0">
                <a:latin typeface="Times New Roman (основная)"/>
              </a:rPr>
              <a:t>1</a:t>
            </a:r>
            <a:r>
              <a:rPr lang="en-US" b="1" i="1" dirty="0" smtClean="0">
                <a:latin typeface="Times New Roman (основная)"/>
              </a:rPr>
              <a:t> - Z</a:t>
            </a:r>
            <a:r>
              <a:rPr lang="en-US" b="1" i="1" baseline="-25000" dirty="0" smtClean="0">
                <a:latin typeface="Times New Roman (основная)"/>
              </a:rPr>
              <a:t>2</a:t>
            </a:r>
            <a:r>
              <a:rPr lang="en-US" b="1" i="1" dirty="0" smtClean="0">
                <a:latin typeface="Times New Roman (основная)"/>
              </a:rPr>
              <a:t> = </a:t>
            </a:r>
            <a:r>
              <a:rPr lang="en-US" sz="2000" b="1" i="1" dirty="0" smtClean="0">
                <a:latin typeface="Times New Roman (основная)"/>
              </a:rPr>
              <a:t>h</a:t>
            </a:r>
            <a:r>
              <a:rPr lang="en-US" b="1" i="1" dirty="0" smtClean="0">
                <a:latin typeface="Times New Roman (основная)"/>
              </a:rPr>
              <a:t> </a:t>
            </a:r>
            <a:r>
              <a:rPr lang="en-US" i="1" dirty="0" smtClean="0">
                <a:latin typeface="Times New Roman (основная)"/>
              </a:rPr>
              <a:t>    </a:t>
            </a:r>
            <a:r>
              <a:rPr lang="ru-RU" i="1" dirty="0" smtClean="0">
                <a:latin typeface="Times New Roman (основная)"/>
              </a:rPr>
              <a:t> тогда последняя формула примет вид</a:t>
            </a:r>
            <a:r>
              <a:rPr lang="en-US" i="1" dirty="0" smtClean="0">
                <a:latin typeface="Times New Roman (основная)"/>
              </a:rPr>
              <a:t>     </a:t>
            </a:r>
            <a:r>
              <a:rPr lang="en-US" sz="2400" b="1" i="1" dirty="0" smtClean="0">
                <a:latin typeface="Times New Roman (основная)"/>
              </a:rPr>
              <a:t>A=</a:t>
            </a:r>
            <a:r>
              <a:rPr lang="en-US" sz="2400" b="1" i="1" dirty="0" err="1" smtClean="0">
                <a:latin typeface="Times New Roman (основная)"/>
              </a:rPr>
              <a:t>m</a:t>
            </a:r>
            <a:r>
              <a:rPr lang="en-US" sz="2400" b="1" i="1" dirty="0" err="1" smtClean="0">
                <a:latin typeface="Times New Roman"/>
                <a:cs typeface="Times New Roman"/>
              </a:rPr>
              <a:t>gh</a:t>
            </a:r>
            <a:r>
              <a:rPr lang="ru-RU" sz="2400" b="1" i="1" dirty="0" smtClean="0">
                <a:latin typeface="Times New Roman (основная)"/>
              </a:rPr>
              <a:t>   </a:t>
            </a:r>
            <a:endParaRPr lang="ru-RU" sz="2400" b="1" i="1" dirty="0">
              <a:latin typeface="Times New Roman (основная)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5536" y="3717032"/>
            <a:ext cx="84969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ru-RU" i="1" dirty="0" smtClean="0">
                <a:latin typeface="Times New Roman (основная)"/>
              </a:rPr>
              <a:t>Из формулы следует, что при </a:t>
            </a:r>
            <a:r>
              <a:rPr lang="ru-RU" b="1" i="1" dirty="0" smtClean="0">
                <a:solidFill>
                  <a:srgbClr val="FF0000"/>
                </a:solidFill>
                <a:latin typeface="Times New Roman (основная)"/>
              </a:rPr>
              <a:t>подъёме</a:t>
            </a:r>
            <a:r>
              <a:rPr lang="ru-RU" i="1" dirty="0" smtClean="0">
                <a:latin typeface="Times New Roman (основная)"/>
              </a:rPr>
              <a:t> точки </a:t>
            </a:r>
            <a:r>
              <a:rPr lang="ru-RU" b="1" i="1" dirty="0" smtClean="0">
                <a:solidFill>
                  <a:srgbClr val="7030A0"/>
                </a:solidFill>
                <a:latin typeface="Times New Roman (основная)"/>
              </a:rPr>
              <a:t>высота</a:t>
            </a:r>
            <a:r>
              <a:rPr lang="en-US" b="1" i="1" dirty="0" smtClean="0">
                <a:solidFill>
                  <a:srgbClr val="7030A0"/>
                </a:solidFill>
                <a:latin typeface="Times New Roman (основная)"/>
              </a:rPr>
              <a:t> </a:t>
            </a:r>
            <a:r>
              <a:rPr lang="en-US" sz="2000" b="1" i="1" dirty="0" smtClean="0">
                <a:solidFill>
                  <a:srgbClr val="7030A0"/>
                </a:solidFill>
                <a:latin typeface="Times New Roman (основная)"/>
              </a:rPr>
              <a:t>h</a:t>
            </a:r>
            <a:r>
              <a:rPr lang="ru-RU" i="1" dirty="0" smtClean="0">
                <a:latin typeface="Times New Roman (основная)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 (основная)"/>
              </a:rPr>
              <a:t>отрицательна</a:t>
            </a:r>
            <a:r>
              <a:rPr lang="ru-RU" i="1" dirty="0" smtClean="0">
                <a:latin typeface="Times New Roman (основная)"/>
              </a:rPr>
              <a:t>, </a:t>
            </a:r>
          </a:p>
          <a:p>
            <a:r>
              <a:rPr lang="ru-RU" i="1" dirty="0" smtClean="0">
                <a:latin typeface="Times New Roman (основная)"/>
              </a:rPr>
              <a:t>при </a:t>
            </a:r>
            <a:r>
              <a:rPr lang="ru-RU" b="1" i="1" dirty="0" smtClean="0">
                <a:solidFill>
                  <a:srgbClr val="7030A0"/>
                </a:solidFill>
                <a:latin typeface="Times New Roman (основная)"/>
              </a:rPr>
              <a:t>спуске положительна</a:t>
            </a:r>
            <a:r>
              <a:rPr lang="ru-RU" i="1" dirty="0" smtClean="0">
                <a:latin typeface="Times New Roman (основная)"/>
              </a:rPr>
              <a:t>. Следовательно, в общем случае  </a:t>
            </a:r>
            <a:endParaRPr lang="ru-RU" i="1" dirty="0">
              <a:latin typeface="Times New Roman (основная)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46891289"/>
              </p:ext>
            </p:extLst>
          </p:nvPr>
        </p:nvGraphicFramePr>
        <p:xfrm>
          <a:off x="6984268" y="4006572"/>
          <a:ext cx="1445384" cy="430540"/>
        </p:xfrm>
        <a:graphic>
          <a:graphicData uri="http://schemas.openxmlformats.org/presentationml/2006/ole">
            <p:oleObj spid="_x0000_s327683" name="Формула" r:id="rId4" imgW="596641" imgH="177723" progId="Equation.3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79512" y="4437112"/>
            <a:ext cx="88569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Times New Roman (основная)"/>
              </a:rPr>
              <a:t>Последние две формулы показывают, что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 (основная)"/>
              </a:rPr>
              <a:t>работа</a:t>
            </a:r>
            <a:r>
              <a:rPr lang="ru-RU" sz="1600" b="1" i="1" dirty="0" smtClean="0">
                <a:latin typeface="Times New Roman (основная)"/>
              </a:rPr>
              <a:t> силы тяжести 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 (основная)"/>
              </a:rPr>
              <a:t>не зависит</a:t>
            </a:r>
          </a:p>
          <a:p>
            <a:r>
              <a:rPr lang="ru-RU" sz="1600" b="1" i="1" dirty="0">
                <a:latin typeface="Times New Roman (основная)"/>
              </a:rPr>
              <a:t>о</a:t>
            </a:r>
            <a:r>
              <a:rPr lang="ru-RU" sz="1600" b="1" i="1" dirty="0" smtClean="0">
                <a:latin typeface="Times New Roman (основная)"/>
              </a:rPr>
              <a:t>т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 (основная)"/>
              </a:rPr>
              <a:t>вида траектории</a:t>
            </a:r>
            <a:r>
              <a:rPr lang="ru-RU" sz="1600" i="1" dirty="0" smtClean="0">
                <a:solidFill>
                  <a:srgbClr val="FF0000"/>
                </a:solidFill>
                <a:latin typeface="Times New Roman (основная)"/>
              </a:rPr>
              <a:t> </a:t>
            </a:r>
            <a:r>
              <a:rPr lang="ru-RU" sz="1600" i="1" dirty="0" smtClean="0">
                <a:latin typeface="Times New Roman (основная)"/>
              </a:rPr>
              <a:t>между точками М1 и М2, и если эти точки совпадают,</a:t>
            </a:r>
          </a:p>
          <a:p>
            <a:r>
              <a:rPr lang="ru-RU" sz="1600" i="1" dirty="0">
                <a:latin typeface="Times New Roman (основная)"/>
              </a:rPr>
              <a:t>т</a:t>
            </a:r>
            <a:r>
              <a:rPr lang="ru-RU" sz="1600" i="1" dirty="0" smtClean="0">
                <a:latin typeface="Times New Roman (основная)"/>
              </a:rPr>
              <a:t>о работа силы тяжести равна нулю (случай замкнутого пути). </a:t>
            </a:r>
            <a:r>
              <a:rPr lang="ru-RU" sz="1600" b="1" i="1" dirty="0" smtClean="0">
                <a:latin typeface="Times New Roman (основная)"/>
              </a:rPr>
              <a:t>Она равна</a:t>
            </a:r>
          </a:p>
          <a:p>
            <a:r>
              <a:rPr lang="ru-RU" sz="1600" b="1" i="1" dirty="0">
                <a:latin typeface="Times New Roman (основная)"/>
              </a:rPr>
              <a:t>н</a:t>
            </a:r>
            <a:r>
              <a:rPr lang="ru-RU" sz="1600" b="1" i="1" dirty="0" smtClean="0">
                <a:latin typeface="Times New Roman (основная)"/>
              </a:rPr>
              <a:t>улю, если точки М1 и М2 лежат в одной горизонтальной плоскости</a:t>
            </a:r>
            <a:r>
              <a:rPr lang="ru-RU" i="1" dirty="0" smtClean="0">
                <a:latin typeface="Times New Roman (основная)"/>
              </a:rPr>
              <a:t>. </a:t>
            </a:r>
            <a:endParaRPr lang="ru-RU" i="1" dirty="0">
              <a:latin typeface="Times New Roman (основная)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9512" y="5949280"/>
            <a:ext cx="864096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 (основная)"/>
              </a:rPr>
              <a:t>     В случае твёрдого тела работа сила тяжести имеет вид</a:t>
            </a:r>
            <a:r>
              <a:rPr lang="en-US" i="1" dirty="0" smtClean="0">
                <a:latin typeface="Times New Roman (основная)"/>
              </a:rPr>
              <a:t>                           </a:t>
            </a:r>
          </a:p>
          <a:p>
            <a:r>
              <a:rPr lang="ru-RU" i="1" dirty="0" smtClean="0">
                <a:latin typeface="Times New Roman (основная)"/>
              </a:rPr>
              <a:t>где  </a:t>
            </a:r>
            <a:r>
              <a:rPr lang="en-US" sz="2000" b="1" i="1" dirty="0" err="1" smtClean="0">
                <a:latin typeface="Times New Roman (основная)"/>
              </a:rPr>
              <a:t>h</a:t>
            </a:r>
            <a:r>
              <a:rPr lang="en-US" sz="2000" b="1" i="1" baseline="-25000" dirty="0" err="1" smtClean="0">
                <a:latin typeface="Times New Roman (основная)"/>
              </a:rPr>
              <a:t>c</a:t>
            </a:r>
            <a:r>
              <a:rPr lang="ru-RU" sz="2000" i="1" dirty="0" smtClean="0">
                <a:latin typeface="Times New Roman (основная)"/>
              </a:rPr>
              <a:t> </a:t>
            </a:r>
            <a:r>
              <a:rPr lang="ru-RU" i="1" dirty="0" smtClean="0">
                <a:latin typeface="Times New Roman (основная)"/>
              </a:rPr>
              <a:t>    - высота, на которую переместится центр тяжести тела. </a:t>
            </a:r>
            <a:endParaRPr lang="ru-RU" i="1" dirty="0">
              <a:latin typeface="Times New Roman (основная)"/>
            </a:endParaRPr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61448184"/>
              </p:ext>
            </p:extLst>
          </p:nvPr>
        </p:nvGraphicFramePr>
        <p:xfrm>
          <a:off x="7031949" y="5805264"/>
          <a:ext cx="1788523" cy="607422"/>
        </p:xfrm>
        <a:graphic>
          <a:graphicData uri="http://schemas.openxmlformats.org/presentationml/2006/ole">
            <p:oleObj spid="_x0000_s327684" name="Формула" r:id="rId5" imgW="672808" imgH="228501" progId="Equation.3">
              <p:embed/>
            </p:oleObj>
          </a:graphicData>
        </a:graphic>
      </p:graphicFrame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smtClean="0">
                <a:solidFill>
                  <a:schemeClr val="tx1"/>
                </a:solidFill>
              </a:rPr>
              <a:pPr/>
              <a:t>77</a:t>
            </a:fld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180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2" grpId="0"/>
      <p:bldP spid="17" grpId="0"/>
      <p:bldP spid="18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394" y="188640"/>
            <a:ext cx="47607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 (основная)"/>
              </a:rPr>
              <a:t>6.2. Работа силы тяготения</a:t>
            </a:r>
            <a:endParaRPr lang="ru-RU" sz="2400" b="1" i="1" dirty="0">
              <a:solidFill>
                <a:srgbClr val="FF0000"/>
              </a:solidFill>
              <a:latin typeface="Times New Roman (основная)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692696"/>
            <a:ext cx="87849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Пусть на материальную точку М действует сила тяготения, притягивающая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очку к неподвижному центру О, и модуль которой согласно закона имеет вид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здесь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масса точки М,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r-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модуль радиус-вектора точки М относительно центра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притяжения,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коэффициент пропорциональности.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78182586"/>
              </p:ext>
            </p:extLst>
          </p:nvPr>
        </p:nvGraphicFramePr>
        <p:xfrm>
          <a:off x="8163068" y="783878"/>
          <a:ext cx="1017444" cy="700906"/>
        </p:xfrm>
        <a:graphic>
          <a:graphicData uri="http://schemas.openxmlformats.org/presentationml/2006/ole">
            <p:oleObj spid="_x0000_s328706" name="Формула" r:id="rId3" imgW="571252" imgH="393529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339752" y="2077691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Вектор силы тяготения равен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единич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вектор радиус-вектора точки М.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48533296"/>
              </p:ext>
            </p:extLst>
          </p:nvPr>
        </p:nvGraphicFramePr>
        <p:xfrm>
          <a:off x="5568086" y="1916832"/>
          <a:ext cx="2532306" cy="700906"/>
        </p:xfrm>
        <a:graphic>
          <a:graphicData uri="http://schemas.openxmlformats.org/presentationml/2006/ole">
            <p:oleObj spid="_x0000_s328707" name="Формула" r:id="rId4" imgW="1422400" imgH="3937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339752" y="2771636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Элементарная работа силы равна: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88315321"/>
              </p:ext>
            </p:extLst>
          </p:nvPr>
        </p:nvGraphicFramePr>
        <p:xfrm>
          <a:off x="5915352" y="2646204"/>
          <a:ext cx="2545080" cy="710788"/>
        </p:xfrm>
        <a:graphic>
          <a:graphicData uri="http://schemas.openxmlformats.org/presentationml/2006/ole">
            <p:oleObj spid="_x0000_s328708" name="Формула" r:id="rId5" imgW="1409088" imgH="393529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339752" y="335699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Здесь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99449205"/>
              </p:ext>
            </p:extLst>
          </p:nvPr>
        </p:nvGraphicFramePr>
        <p:xfrm>
          <a:off x="3203848" y="3212976"/>
          <a:ext cx="3507487" cy="720080"/>
        </p:xfrm>
        <a:graphic>
          <a:graphicData uri="http://schemas.openxmlformats.org/presentationml/2006/ole">
            <p:oleObj spid="_x0000_s328709" name="Формула" r:id="rId6" imgW="1916868" imgH="393529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23528" y="414908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результате получаем: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70302951"/>
              </p:ext>
            </p:extLst>
          </p:nvPr>
        </p:nvGraphicFramePr>
        <p:xfrm>
          <a:off x="3144167" y="4005064"/>
          <a:ext cx="2651969" cy="679430"/>
        </p:xfrm>
        <a:graphic>
          <a:graphicData uri="http://schemas.openxmlformats.org/presentationml/2006/ole">
            <p:oleObj spid="_x0000_s328710" name="Формула" r:id="rId7" imgW="1536033" imgH="393529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67544" y="4653136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    Таким образом, работа силы тяготения на перемещении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1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42094366"/>
              </p:ext>
            </p:extLst>
          </p:nvPr>
        </p:nvGraphicFramePr>
        <p:xfrm>
          <a:off x="1691680" y="5114801"/>
          <a:ext cx="5764299" cy="1050503"/>
        </p:xfrm>
        <a:graphic>
          <a:graphicData uri="http://schemas.openxmlformats.org/presentationml/2006/ole">
            <p:oleObj spid="_x0000_s328711" name="Формула" r:id="rId8" imgW="2717800" imgH="495300" progId="Equation.3">
              <p:embed/>
            </p:oleObj>
          </a:graphicData>
        </a:graphic>
      </p:graphicFrame>
      <p:cxnSp>
        <p:nvCxnSpPr>
          <p:cNvPr id="17" name="Прямая со стрелкой 16"/>
          <p:cNvCxnSpPr/>
          <p:nvPr/>
        </p:nvCxnSpPr>
        <p:spPr>
          <a:xfrm rot="5400000" flipH="1" flipV="1">
            <a:off x="-107189" y="3107529"/>
            <a:ext cx="135732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571472" y="3786190"/>
            <a:ext cx="1348592" cy="103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0800000" flipV="1">
            <a:off x="214282" y="3786190"/>
            <a:ext cx="399550" cy="3943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олилиния 21"/>
          <p:cNvSpPr/>
          <p:nvPr/>
        </p:nvSpPr>
        <p:spPr>
          <a:xfrm>
            <a:off x="819397" y="2410691"/>
            <a:ext cx="995997" cy="970752"/>
          </a:xfrm>
          <a:custGeom>
            <a:avLst/>
            <a:gdLst>
              <a:gd name="connsiteX0" fmla="*/ 0 w 995997"/>
              <a:gd name="connsiteY0" fmla="*/ 59377 h 970752"/>
              <a:gd name="connsiteX1" fmla="*/ 35626 w 995997"/>
              <a:gd name="connsiteY1" fmla="*/ 47501 h 970752"/>
              <a:gd name="connsiteX2" fmla="*/ 106878 w 995997"/>
              <a:gd name="connsiteY2" fmla="*/ 0 h 970752"/>
              <a:gd name="connsiteX3" fmla="*/ 201881 w 995997"/>
              <a:gd name="connsiteY3" fmla="*/ 11875 h 970752"/>
              <a:gd name="connsiteX4" fmla="*/ 237507 w 995997"/>
              <a:gd name="connsiteY4" fmla="*/ 23751 h 970752"/>
              <a:gd name="connsiteX5" fmla="*/ 380011 w 995997"/>
              <a:gd name="connsiteY5" fmla="*/ 35626 h 970752"/>
              <a:gd name="connsiteX6" fmla="*/ 427512 w 995997"/>
              <a:gd name="connsiteY6" fmla="*/ 71252 h 970752"/>
              <a:gd name="connsiteX7" fmla="*/ 463138 w 995997"/>
              <a:gd name="connsiteY7" fmla="*/ 95003 h 970752"/>
              <a:gd name="connsiteX8" fmla="*/ 486889 w 995997"/>
              <a:gd name="connsiteY8" fmla="*/ 130628 h 970752"/>
              <a:gd name="connsiteX9" fmla="*/ 558141 w 995997"/>
              <a:gd name="connsiteY9" fmla="*/ 201880 h 970752"/>
              <a:gd name="connsiteX10" fmla="*/ 617517 w 995997"/>
              <a:gd name="connsiteY10" fmla="*/ 273132 h 970752"/>
              <a:gd name="connsiteX11" fmla="*/ 629393 w 995997"/>
              <a:gd name="connsiteY11" fmla="*/ 320634 h 970752"/>
              <a:gd name="connsiteX12" fmla="*/ 665019 w 995997"/>
              <a:gd name="connsiteY12" fmla="*/ 296883 h 970752"/>
              <a:gd name="connsiteX13" fmla="*/ 700645 w 995997"/>
              <a:gd name="connsiteY13" fmla="*/ 368135 h 970752"/>
              <a:gd name="connsiteX14" fmla="*/ 724395 w 995997"/>
              <a:gd name="connsiteY14" fmla="*/ 403761 h 970752"/>
              <a:gd name="connsiteX15" fmla="*/ 807522 w 995997"/>
              <a:gd name="connsiteY15" fmla="*/ 439387 h 970752"/>
              <a:gd name="connsiteX16" fmla="*/ 843148 w 995997"/>
              <a:gd name="connsiteY16" fmla="*/ 463138 h 970752"/>
              <a:gd name="connsiteX17" fmla="*/ 855024 w 995997"/>
              <a:gd name="connsiteY17" fmla="*/ 498764 h 970752"/>
              <a:gd name="connsiteX18" fmla="*/ 831273 w 995997"/>
              <a:gd name="connsiteY18" fmla="*/ 605641 h 970752"/>
              <a:gd name="connsiteX19" fmla="*/ 914400 w 995997"/>
              <a:gd name="connsiteY19" fmla="*/ 771896 h 970752"/>
              <a:gd name="connsiteX20" fmla="*/ 985652 w 995997"/>
              <a:gd name="connsiteY20" fmla="*/ 819397 h 970752"/>
              <a:gd name="connsiteX21" fmla="*/ 938151 w 995997"/>
              <a:gd name="connsiteY21" fmla="*/ 878774 h 970752"/>
              <a:gd name="connsiteX22" fmla="*/ 890650 w 995997"/>
              <a:gd name="connsiteY22" fmla="*/ 950026 h 970752"/>
              <a:gd name="connsiteX23" fmla="*/ 938151 w 995997"/>
              <a:gd name="connsiteY23" fmla="*/ 950026 h 970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95997" h="970752">
                <a:moveTo>
                  <a:pt x="0" y="59377"/>
                </a:moveTo>
                <a:cubicBezTo>
                  <a:pt x="11875" y="55418"/>
                  <a:pt x="24684" y="53580"/>
                  <a:pt x="35626" y="47501"/>
                </a:cubicBezTo>
                <a:cubicBezTo>
                  <a:pt x="60579" y="33638"/>
                  <a:pt x="106878" y="0"/>
                  <a:pt x="106878" y="0"/>
                </a:cubicBezTo>
                <a:cubicBezTo>
                  <a:pt x="138546" y="3958"/>
                  <a:pt x="170482" y="6166"/>
                  <a:pt x="201881" y="11875"/>
                </a:cubicBezTo>
                <a:cubicBezTo>
                  <a:pt x="214197" y="14114"/>
                  <a:pt x="225099" y="22097"/>
                  <a:pt x="237507" y="23751"/>
                </a:cubicBezTo>
                <a:cubicBezTo>
                  <a:pt x="284755" y="30051"/>
                  <a:pt x="332510" y="31668"/>
                  <a:pt x="380011" y="35626"/>
                </a:cubicBezTo>
                <a:cubicBezTo>
                  <a:pt x="395845" y="47501"/>
                  <a:pt x="411407" y="59748"/>
                  <a:pt x="427512" y="71252"/>
                </a:cubicBezTo>
                <a:cubicBezTo>
                  <a:pt x="439126" y="79548"/>
                  <a:pt x="453046" y="84911"/>
                  <a:pt x="463138" y="95003"/>
                </a:cubicBezTo>
                <a:cubicBezTo>
                  <a:pt x="473230" y="105095"/>
                  <a:pt x="477407" y="119961"/>
                  <a:pt x="486889" y="130628"/>
                </a:cubicBezTo>
                <a:cubicBezTo>
                  <a:pt x="509204" y="155732"/>
                  <a:pt x="539510" y="173932"/>
                  <a:pt x="558141" y="201880"/>
                </a:cubicBezTo>
                <a:cubicBezTo>
                  <a:pt x="591207" y="251480"/>
                  <a:pt x="571799" y="227414"/>
                  <a:pt x="617517" y="273132"/>
                </a:cubicBezTo>
                <a:cubicBezTo>
                  <a:pt x="621476" y="288966"/>
                  <a:pt x="614795" y="313335"/>
                  <a:pt x="629393" y="320634"/>
                </a:cubicBezTo>
                <a:cubicBezTo>
                  <a:pt x="642159" y="327017"/>
                  <a:pt x="651024" y="294084"/>
                  <a:pt x="665019" y="296883"/>
                </a:cubicBezTo>
                <a:cubicBezTo>
                  <a:pt x="683924" y="300664"/>
                  <a:pt x="694595" y="356035"/>
                  <a:pt x="700645" y="368135"/>
                </a:cubicBezTo>
                <a:cubicBezTo>
                  <a:pt x="707028" y="380900"/>
                  <a:pt x="713431" y="394624"/>
                  <a:pt x="724395" y="403761"/>
                </a:cubicBezTo>
                <a:cubicBezTo>
                  <a:pt x="743961" y="420066"/>
                  <a:pt x="782772" y="431137"/>
                  <a:pt x="807522" y="439387"/>
                </a:cubicBezTo>
                <a:cubicBezTo>
                  <a:pt x="819397" y="447304"/>
                  <a:pt x="834232" y="451993"/>
                  <a:pt x="843148" y="463138"/>
                </a:cubicBezTo>
                <a:cubicBezTo>
                  <a:pt x="850968" y="472913"/>
                  <a:pt x="855024" y="486246"/>
                  <a:pt x="855024" y="498764"/>
                </a:cubicBezTo>
                <a:cubicBezTo>
                  <a:pt x="855024" y="540559"/>
                  <a:pt x="843518" y="568905"/>
                  <a:pt x="831273" y="605641"/>
                </a:cubicBezTo>
                <a:cubicBezTo>
                  <a:pt x="843262" y="701558"/>
                  <a:pt x="824846" y="712194"/>
                  <a:pt x="914400" y="771896"/>
                </a:cubicBezTo>
                <a:lnTo>
                  <a:pt x="985652" y="819397"/>
                </a:lnTo>
                <a:cubicBezTo>
                  <a:pt x="958910" y="899625"/>
                  <a:pt x="995997" y="812664"/>
                  <a:pt x="938151" y="878774"/>
                </a:cubicBezTo>
                <a:cubicBezTo>
                  <a:pt x="919354" y="900256"/>
                  <a:pt x="890650" y="950026"/>
                  <a:pt x="890650" y="950026"/>
                </a:cubicBezTo>
                <a:cubicBezTo>
                  <a:pt x="931587" y="963671"/>
                  <a:pt x="917425" y="970752"/>
                  <a:pt x="938151" y="950026"/>
                </a:cubicBez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 стрелкой 23"/>
          <p:cNvCxnSpPr>
            <a:endCxn id="22" idx="11"/>
          </p:cNvCxnSpPr>
          <p:nvPr/>
        </p:nvCxnSpPr>
        <p:spPr>
          <a:xfrm rot="5400000" flipH="1" flipV="1">
            <a:off x="482699" y="2820099"/>
            <a:ext cx="1054865" cy="87731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500166" y="2428868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endParaRPr lang="ru-RU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714348" y="2071678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r>
              <a:rPr lang="en-US" i="1" baseline="-25000" dirty="0" smtClean="0"/>
              <a:t>0</a:t>
            </a:r>
            <a:endParaRPr lang="ru-RU" i="1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1643042" y="3214686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r>
              <a:rPr lang="en-US" i="1" baseline="-25000" dirty="0" smtClean="0"/>
              <a:t>1</a:t>
            </a:r>
            <a:endParaRPr lang="ru-RU" i="1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142844" y="378619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endParaRPr lang="ru-RU" i="1" dirty="0"/>
          </a:p>
        </p:txBody>
      </p:sp>
      <p:sp>
        <p:nvSpPr>
          <p:cNvPr id="29" name="TextBox 28"/>
          <p:cNvSpPr txBox="1"/>
          <p:nvPr/>
        </p:nvSpPr>
        <p:spPr>
          <a:xfrm>
            <a:off x="1857356" y="3643314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y</a:t>
            </a:r>
            <a:endParaRPr lang="ru-RU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285720" y="2357430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 rot="5400000">
            <a:off x="964381" y="2750339"/>
            <a:ext cx="500066" cy="42862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Объект 33"/>
          <p:cNvGraphicFramePr>
            <a:graphicFrameLocks noChangeAspect="1"/>
          </p:cNvGraphicFramePr>
          <p:nvPr/>
        </p:nvGraphicFramePr>
        <p:xfrm>
          <a:off x="1071538" y="3143248"/>
          <a:ext cx="301627" cy="361952"/>
        </p:xfrm>
        <a:graphic>
          <a:graphicData uri="http://schemas.openxmlformats.org/presentationml/2006/ole">
            <p:oleObj spid="_x0000_s328712" name="Формула" r:id="rId9" imgW="126835" imgH="152202" progId="Equation.3">
              <p:embed/>
            </p:oleObj>
          </a:graphicData>
        </a:graphic>
      </p:graphicFrame>
      <p:graphicFrame>
        <p:nvGraphicFramePr>
          <p:cNvPr id="24664" name="Object 88"/>
          <p:cNvGraphicFramePr>
            <a:graphicFrameLocks noChangeAspect="1"/>
          </p:cNvGraphicFramePr>
          <p:nvPr/>
        </p:nvGraphicFramePr>
        <p:xfrm>
          <a:off x="928662" y="2571744"/>
          <a:ext cx="348084" cy="401634"/>
        </p:xfrm>
        <a:graphic>
          <a:graphicData uri="http://schemas.openxmlformats.org/presentationml/2006/ole">
            <p:oleObj spid="_x0000_s328713" name="Формула" r:id="rId10" imgW="164957" imgH="190335" progId="Equation.3">
              <p:embed/>
            </p:oleObj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85720" y="3500438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O</a:t>
            </a:r>
            <a:endParaRPr lang="ru-RU" i="1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8001024" y="6356350"/>
            <a:ext cx="685776" cy="365125"/>
          </a:xfrm>
        </p:spPr>
        <p:txBody>
          <a:bodyPr/>
          <a:lstStyle/>
          <a:p>
            <a:fld id="{B19B0651-EE4F-4900-A07F-96A6BFA9D0F0}" type="slidenum">
              <a:rPr lang="ru-RU" sz="2400" smtClean="0">
                <a:solidFill>
                  <a:schemeClr val="tx1"/>
                </a:solidFill>
              </a:rPr>
              <a:pPr/>
              <a:t>78</a:t>
            </a:fld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756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2" grpId="0"/>
      <p:bldP spid="14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332656"/>
            <a:ext cx="508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 (основная)"/>
              </a:rPr>
              <a:t>6.3. Работа центральной силы</a:t>
            </a:r>
            <a:endParaRPr lang="ru-RU" sz="2400" b="1" i="1" dirty="0">
              <a:solidFill>
                <a:srgbClr val="FF0000"/>
              </a:solidFill>
              <a:latin typeface="Times New Roman (основная)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908720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 (основная)"/>
              </a:rPr>
              <a:t>   Центральной называется сила, линия действия которой при движении</a:t>
            </a:r>
          </a:p>
          <a:p>
            <a:r>
              <a:rPr lang="ru-RU" i="1" dirty="0">
                <a:solidFill>
                  <a:srgbClr val="FF0000"/>
                </a:solidFill>
                <a:latin typeface="Times New Roman (основная)"/>
              </a:rPr>
              <a:t>в</a:t>
            </a:r>
            <a:r>
              <a:rPr lang="ru-RU" i="1" dirty="0" smtClean="0">
                <a:solidFill>
                  <a:srgbClr val="FF0000"/>
                </a:solidFill>
                <a:latin typeface="Times New Roman (основная)"/>
              </a:rPr>
              <a:t>сегда проходит через один и тот же центр</a:t>
            </a:r>
            <a:r>
              <a:rPr lang="ru-RU" i="1" dirty="0" smtClean="0">
                <a:latin typeface="Times New Roman (основная)"/>
              </a:rPr>
              <a:t>.</a:t>
            </a:r>
            <a:endParaRPr lang="ru-RU" i="1" dirty="0">
              <a:latin typeface="Times New Roman (основная)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589891"/>
            <a:ext cx="87129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Times New Roman (основная)"/>
              </a:rPr>
              <a:t>  Вычислим работу центральной силы  </a:t>
            </a:r>
            <a:r>
              <a:rPr lang="en-US" i="1" dirty="0" smtClean="0">
                <a:latin typeface="Times New Roman (основная)"/>
              </a:rPr>
              <a:t>F</a:t>
            </a:r>
            <a:r>
              <a:rPr lang="ru-RU" sz="1600" i="1" dirty="0" smtClean="0">
                <a:latin typeface="Times New Roman (основная)"/>
              </a:rPr>
              <a:t>ц при переходе точки её приложения из начального  положения  М</a:t>
            </a:r>
            <a:r>
              <a:rPr lang="ru-RU" sz="1600" i="1" baseline="-25000" dirty="0" smtClean="0">
                <a:latin typeface="Times New Roman (основная)"/>
              </a:rPr>
              <a:t>0 </a:t>
            </a:r>
            <a:r>
              <a:rPr lang="ru-RU" sz="1600" i="1" dirty="0" smtClean="0">
                <a:latin typeface="Times New Roman (основная)"/>
              </a:rPr>
              <a:t> в  конечное  М</a:t>
            </a:r>
            <a:r>
              <a:rPr lang="ru-RU" sz="1600" i="1" baseline="-25000" dirty="0" smtClean="0">
                <a:latin typeface="Times New Roman (основная)"/>
              </a:rPr>
              <a:t>1</a:t>
            </a:r>
            <a:r>
              <a:rPr lang="ru-RU" sz="1600" i="1" dirty="0" smtClean="0">
                <a:latin typeface="Times New Roman (основная)"/>
              </a:rPr>
              <a:t>, выражая элементарную работу силы  в текущем положении М (см. рис) по формуле (4), согласно которой  </a:t>
            </a:r>
            <a:endParaRPr lang="ru-RU" sz="1600" i="1" dirty="0">
              <a:latin typeface="Times New Roman (основная)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66106326"/>
              </p:ext>
            </p:extLst>
          </p:nvPr>
        </p:nvGraphicFramePr>
        <p:xfrm>
          <a:off x="2000232" y="2571744"/>
          <a:ext cx="365280" cy="487040"/>
        </p:xfrm>
        <a:graphic>
          <a:graphicData uri="http://schemas.openxmlformats.org/presentationml/2006/ole">
            <p:oleObj spid="_x0000_s329730" name="Формула" r:id="rId3" imgW="190417" imgH="25389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33822232"/>
              </p:ext>
            </p:extLst>
          </p:nvPr>
        </p:nvGraphicFramePr>
        <p:xfrm>
          <a:off x="6948264" y="2060848"/>
          <a:ext cx="1512168" cy="504056"/>
        </p:xfrm>
        <a:graphic>
          <a:graphicData uri="http://schemas.openxmlformats.org/presentationml/2006/ole">
            <p:oleObj spid="_x0000_s329731" name="Формула" r:id="rId4" imgW="761669" imgH="25389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11760" y="2639814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Times New Roman (основная)"/>
              </a:rPr>
              <a:t>     Зная, что центральная сила всегда направлена по радиус-век-</a:t>
            </a:r>
          </a:p>
          <a:p>
            <a:r>
              <a:rPr lang="ru-RU" sz="1600" i="1" dirty="0" smtClean="0">
                <a:latin typeface="Times New Roman (основная)"/>
              </a:rPr>
              <a:t>тору</a:t>
            </a:r>
            <a:r>
              <a:rPr lang="en-US" sz="1600" i="1" dirty="0" smtClean="0">
                <a:latin typeface="Times New Roman (основная)"/>
              </a:rPr>
              <a:t> </a:t>
            </a:r>
            <a:r>
              <a:rPr lang="ru-RU" sz="1600" i="1" dirty="0" smtClean="0">
                <a:latin typeface="Times New Roman (основная)"/>
              </a:rPr>
              <a:t> </a:t>
            </a:r>
            <a:r>
              <a:rPr lang="en-US" sz="1600" i="1" dirty="0" smtClean="0">
                <a:latin typeface="Times New Roman (основная)"/>
              </a:rPr>
              <a:t>    </a:t>
            </a:r>
            <a:r>
              <a:rPr lang="ru-RU" sz="1600" i="1" dirty="0" smtClean="0">
                <a:latin typeface="Times New Roman (основная)"/>
              </a:rPr>
              <a:t>точки её приложения, представим её в виде                    где             проекция центральной силы на направление радиус-вектора, а   </a:t>
            </a:r>
            <a:r>
              <a:rPr lang="en-US" sz="1600" i="1" dirty="0" smtClean="0">
                <a:latin typeface="Times New Roman (основная)"/>
              </a:rPr>
              <a:t> </a:t>
            </a:r>
            <a:r>
              <a:rPr lang="ru-RU" sz="1600" i="1" dirty="0" smtClean="0">
                <a:latin typeface="Times New Roman (основная)"/>
              </a:rPr>
              <a:t>   </a:t>
            </a:r>
            <a:r>
              <a:rPr lang="en-US" sz="1600" i="1" dirty="0" smtClean="0">
                <a:latin typeface="Times New Roman (основная)"/>
              </a:rPr>
              <a:t>   </a:t>
            </a:r>
            <a:r>
              <a:rPr lang="ru-RU" sz="1600" i="1" dirty="0" smtClean="0">
                <a:latin typeface="Times New Roman (основная)"/>
              </a:rPr>
              <a:t>его единичный вектор, равный </a:t>
            </a:r>
            <a:r>
              <a:rPr lang="en-US" sz="1600" i="1" dirty="0" smtClean="0">
                <a:latin typeface="Times New Roman (основная)"/>
              </a:rPr>
              <a:t>            </a:t>
            </a:r>
            <a:r>
              <a:rPr lang="ru-RU" sz="1600" i="1" dirty="0" smtClean="0">
                <a:latin typeface="Times New Roman (основная)"/>
              </a:rPr>
              <a:t>то есть</a:t>
            </a:r>
            <a:endParaRPr lang="ru-RU" sz="1600" i="1" dirty="0">
              <a:latin typeface="Times New Roman (основная)"/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84295878"/>
              </p:ext>
            </p:extLst>
          </p:nvPr>
        </p:nvGraphicFramePr>
        <p:xfrm>
          <a:off x="3056370" y="2863182"/>
          <a:ext cx="291494" cy="349794"/>
        </p:xfrm>
        <a:graphic>
          <a:graphicData uri="http://schemas.openxmlformats.org/presentationml/2006/ole">
            <p:oleObj spid="_x0000_s329732" name="Формула" r:id="rId5" imgW="126835" imgH="152202" progId="Equation.3">
              <p:embed/>
            </p:oleObj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41040685"/>
              </p:ext>
            </p:extLst>
          </p:nvPr>
        </p:nvGraphicFramePr>
        <p:xfrm>
          <a:off x="7740352" y="2852936"/>
          <a:ext cx="1080120" cy="450050"/>
        </p:xfrm>
        <a:graphic>
          <a:graphicData uri="http://schemas.openxmlformats.org/presentationml/2006/ole">
            <p:oleObj spid="_x0000_s329733" name="Формула" r:id="rId6" imgW="609336" imgH="253890" progId="Equation.3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23915140"/>
              </p:ext>
            </p:extLst>
          </p:nvPr>
        </p:nvGraphicFramePr>
        <p:xfrm>
          <a:off x="2843808" y="3068960"/>
          <a:ext cx="576064" cy="456051"/>
        </p:xfrm>
        <a:graphic>
          <a:graphicData uri="http://schemas.openxmlformats.org/presentationml/2006/ole">
            <p:oleObj spid="_x0000_s329734" name="Формула" r:id="rId7" imgW="304668" imgH="241195" progId="Equation.3">
              <p:embed/>
            </p:oleObj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59175940"/>
              </p:ext>
            </p:extLst>
          </p:nvPr>
        </p:nvGraphicFramePr>
        <p:xfrm>
          <a:off x="3563888" y="3356992"/>
          <a:ext cx="526212" cy="360040"/>
        </p:xfrm>
        <a:graphic>
          <a:graphicData uri="http://schemas.openxmlformats.org/presentationml/2006/ole">
            <p:oleObj spid="_x0000_s329735" name="Формула" r:id="rId8" imgW="241091" imgH="164957" progId="Equation.3">
              <p:embed/>
            </p:oleObj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24220811"/>
              </p:ext>
            </p:extLst>
          </p:nvPr>
        </p:nvGraphicFramePr>
        <p:xfrm>
          <a:off x="7286644" y="3357562"/>
          <a:ext cx="470300" cy="513055"/>
        </p:xfrm>
        <a:graphic>
          <a:graphicData uri="http://schemas.openxmlformats.org/presentationml/2006/ole">
            <p:oleObj spid="_x0000_s329736" name="Формула" r:id="rId9" imgW="279279" imgH="304668" progId="Equation.3">
              <p:embed/>
            </p:oleObj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58222656"/>
              </p:ext>
            </p:extLst>
          </p:nvPr>
        </p:nvGraphicFramePr>
        <p:xfrm>
          <a:off x="2881313" y="3644900"/>
          <a:ext cx="2647950" cy="720725"/>
        </p:xfrm>
        <a:graphic>
          <a:graphicData uri="http://schemas.openxmlformats.org/presentationml/2006/ole">
            <p:oleObj spid="_x0000_s329737" name="Формула" r:id="rId10" imgW="1447172" imgH="393529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95536" y="4293096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Times New Roman (основная)"/>
              </a:rPr>
              <a:t>    Тогда элементарную и полную работы силы центральной силы можно выразить так:</a:t>
            </a:r>
            <a:endParaRPr lang="ru-RU" sz="1600" i="1" dirty="0">
              <a:latin typeface="Times New Roman (основная)"/>
            </a:endParaRPr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46321296"/>
              </p:ext>
            </p:extLst>
          </p:nvPr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29738" name="Формула" r:id="rId11" imgW="114151" imgH="215619" progId="Equation.3">
              <p:embed/>
            </p:oleObj>
          </a:graphicData>
        </a:graphic>
      </p:graphicFrame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89565586"/>
              </p:ext>
            </p:extLst>
          </p:nvPr>
        </p:nvGraphicFramePr>
        <p:xfrm>
          <a:off x="2051721" y="4775793"/>
          <a:ext cx="1512167" cy="513057"/>
        </p:xfrm>
        <a:graphic>
          <a:graphicData uri="http://schemas.openxmlformats.org/presentationml/2006/ole">
            <p:oleObj spid="_x0000_s329739" name="Формула" r:id="rId12" imgW="710891" imgH="241195" progId="Equation.3">
              <p:embed/>
            </p:oleObj>
          </a:graphicData>
        </a:graphic>
      </p:graphicFrame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9836076"/>
              </p:ext>
            </p:extLst>
          </p:nvPr>
        </p:nvGraphicFramePr>
        <p:xfrm>
          <a:off x="4197350" y="4509119"/>
          <a:ext cx="1634028" cy="1080121"/>
        </p:xfrm>
        <a:graphic>
          <a:graphicData uri="http://schemas.openxmlformats.org/presentationml/2006/ole">
            <p:oleObj spid="_x0000_s329740" name="Формула" r:id="rId13" imgW="748975" imgH="495085" progId="Equation.3">
              <p:embed/>
            </p:oleObj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7452320" y="486916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(*)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395536" y="5517232"/>
            <a:ext cx="84969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Times New Roman (основная)"/>
              </a:rPr>
              <a:t>   Из (*) следует</a:t>
            </a:r>
            <a:r>
              <a:rPr lang="ru-RU" i="1" dirty="0" smtClean="0">
                <a:latin typeface="Times New Roman (основная)"/>
              </a:rPr>
              <a:t>, </a:t>
            </a:r>
            <a:r>
              <a:rPr lang="ru-RU" sz="1600" i="1" dirty="0" smtClean="0">
                <a:latin typeface="Times New Roman (основная)"/>
              </a:rPr>
              <a:t>что работа центральной силы не зависит от траектории точки</a:t>
            </a:r>
          </a:p>
          <a:p>
            <a:r>
              <a:rPr lang="ru-RU" sz="1600" i="1" dirty="0">
                <a:latin typeface="Times New Roman (основная)"/>
              </a:rPr>
              <a:t>п</a:t>
            </a:r>
            <a:r>
              <a:rPr lang="ru-RU" sz="1600" i="1" dirty="0" smtClean="0">
                <a:latin typeface="Times New Roman (основная)"/>
              </a:rPr>
              <a:t>риложения силы, а зависит от начального и конечного положений, определяемых</a:t>
            </a:r>
          </a:p>
          <a:p>
            <a:r>
              <a:rPr lang="ru-RU" sz="1600" i="1" dirty="0">
                <a:latin typeface="Times New Roman (основная)"/>
              </a:rPr>
              <a:t>м</a:t>
            </a:r>
            <a:r>
              <a:rPr lang="ru-RU" sz="1600" i="1" dirty="0" smtClean="0">
                <a:latin typeface="Times New Roman (основная)"/>
              </a:rPr>
              <a:t>одулями её радиус-вектора в этих положениях. </a:t>
            </a:r>
            <a:endParaRPr lang="ru-RU" sz="1600" i="1" dirty="0">
              <a:latin typeface="Times New Roman (основная)"/>
            </a:endParaRPr>
          </a:p>
        </p:txBody>
      </p:sp>
      <p:sp>
        <p:nvSpPr>
          <p:cNvPr id="25" name="Дуга 24"/>
          <p:cNvSpPr/>
          <p:nvPr/>
        </p:nvSpPr>
        <p:spPr>
          <a:xfrm>
            <a:off x="-428660" y="2500306"/>
            <a:ext cx="2714644" cy="2500330"/>
          </a:xfrm>
          <a:prstGeom prst="arc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 стрелкой 26"/>
          <p:cNvCxnSpPr/>
          <p:nvPr/>
        </p:nvCxnSpPr>
        <p:spPr>
          <a:xfrm rot="5400000" flipH="1" flipV="1">
            <a:off x="285720" y="2857496"/>
            <a:ext cx="1214446" cy="5000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35" idx="3"/>
          </p:cNvCxnSpPr>
          <p:nvPr/>
        </p:nvCxnSpPr>
        <p:spPr>
          <a:xfrm flipV="1">
            <a:off x="694110" y="2786058"/>
            <a:ext cx="1163246" cy="8990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V="1">
            <a:off x="571472" y="3643314"/>
            <a:ext cx="1714512" cy="714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57158" y="3500438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  <p:graphicFrame>
        <p:nvGraphicFramePr>
          <p:cNvPr id="19957" name="Object 501"/>
          <p:cNvGraphicFramePr>
            <a:graphicFrameLocks noChangeAspect="1"/>
          </p:cNvGraphicFramePr>
          <p:nvPr/>
        </p:nvGraphicFramePr>
        <p:xfrm>
          <a:off x="1071538" y="2928934"/>
          <a:ext cx="242093" cy="290512"/>
        </p:xfrm>
        <a:graphic>
          <a:graphicData uri="http://schemas.openxmlformats.org/presentationml/2006/ole">
            <p:oleObj spid="_x0000_s329741" name="Формула" r:id="rId14" imgW="126835" imgH="152202" progId="Equation.3">
              <p:embed/>
            </p:oleObj>
          </a:graphicData>
        </a:graphic>
      </p:graphicFrame>
      <p:graphicFrame>
        <p:nvGraphicFramePr>
          <p:cNvPr id="19958" name="Object 502"/>
          <p:cNvGraphicFramePr>
            <a:graphicFrameLocks noChangeAspect="1"/>
          </p:cNvGraphicFramePr>
          <p:nvPr/>
        </p:nvGraphicFramePr>
        <p:xfrm>
          <a:off x="631825" y="2714625"/>
          <a:ext cx="265113" cy="434975"/>
        </p:xfrm>
        <a:graphic>
          <a:graphicData uri="http://schemas.openxmlformats.org/presentationml/2006/ole">
            <p:oleObj spid="_x0000_s329742" name="Формула" r:id="rId15" imgW="139700" imgH="228600" progId="Equation.3">
              <p:embed/>
            </p:oleObj>
          </a:graphicData>
        </a:graphic>
      </p:graphicFrame>
      <p:graphicFrame>
        <p:nvGraphicFramePr>
          <p:cNvPr id="19959" name="Object 503"/>
          <p:cNvGraphicFramePr>
            <a:graphicFrameLocks noChangeAspect="1"/>
          </p:cNvGraphicFramePr>
          <p:nvPr/>
        </p:nvGraphicFramePr>
        <p:xfrm>
          <a:off x="1357290" y="3214686"/>
          <a:ext cx="241300" cy="409575"/>
        </p:xfrm>
        <a:graphic>
          <a:graphicData uri="http://schemas.openxmlformats.org/presentationml/2006/ole">
            <p:oleObj spid="_x0000_s329743" name="Формула" r:id="rId16" imgW="126780" imgH="215526" progId="Equation.3">
              <p:embed/>
            </p:oleObj>
          </a:graphicData>
        </a:graphic>
      </p:graphicFrame>
      <p:cxnSp>
        <p:nvCxnSpPr>
          <p:cNvPr id="38" name="Прямая со стрелкой 37"/>
          <p:cNvCxnSpPr/>
          <p:nvPr/>
        </p:nvCxnSpPr>
        <p:spPr>
          <a:xfrm flipV="1">
            <a:off x="1785918" y="2500306"/>
            <a:ext cx="428628" cy="35719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42910" y="2428868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 (основная)"/>
              </a:rPr>
              <a:t>М</a:t>
            </a:r>
            <a:r>
              <a:rPr lang="ru-RU" i="1" baseline="-25000" dirty="0" smtClean="0">
                <a:latin typeface="Times New Roman (основная)"/>
              </a:rPr>
              <a:t>0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2143108" y="3714752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 (основная)"/>
              </a:rPr>
              <a:t>М</a:t>
            </a:r>
            <a:r>
              <a:rPr lang="ru-RU" i="1" baseline="-25000" dirty="0" smtClean="0">
                <a:latin typeface="Times New Roman (основная)"/>
              </a:rPr>
              <a:t>1</a:t>
            </a:r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1643042" y="2786058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Times New Roman (основная)"/>
              </a:rPr>
              <a:t>М</a:t>
            </a:r>
            <a:endParaRPr lang="ru-RU" dirty="0"/>
          </a:p>
        </p:txBody>
      </p:sp>
      <p:sp>
        <p:nvSpPr>
          <p:cNvPr id="32" name="Номер слайда 31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smtClean="0">
                <a:solidFill>
                  <a:schemeClr val="tx1"/>
                </a:solidFill>
              </a:rPr>
              <a:pPr/>
              <a:t>79</a:t>
            </a:fld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09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15" grpId="0"/>
      <p:bldP spid="23" grpId="0"/>
      <p:bldP spid="24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285728"/>
            <a:ext cx="6553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  <a:latin typeface="Calibri"/>
              </a:rPr>
              <a:t>   6.4.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 (основная)"/>
              </a:rPr>
              <a:t>Работа</a:t>
            </a:r>
            <a:r>
              <a:rPr lang="en-US" sz="2400" b="1" i="1" dirty="0" smtClean="0">
                <a:solidFill>
                  <a:srgbClr val="FF0000"/>
                </a:solidFill>
                <a:latin typeface="Times New Roman (основная)"/>
              </a:rPr>
              <a:t>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 (основная)"/>
              </a:rPr>
              <a:t>линейной силы упругости</a:t>
            </a:r>
            <a:endParaRPr lang="ru-RU" sz="2400" b="1" i="1" dirty="0">
              <a:solidFill>
                <a:srgbClr val="FF0000"/>
              </a:solidFill>
              <a:latin typeface="Times New Roman (основная)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860519"/>
            <a:ext cx="9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Линейной силой упругости или линейной восстанавливающей силой называют силу, под-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подчиняющуюся закону Гука:                 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Такой силой, например, является сила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упругос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пружины или её восстанавливающая сила, линия действия которой всегда проходит через точку закрепления пружины и, следовательно, является центральной силой.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                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15668388"/>
              </p:ext>
            </p:extLst>
          </p:nvPr>
        </p:nvGraphicFramePr>
        <p:xfrm>
          <a:off x="3276029" y="1079500"/>
          <a:ext cx="1223963" cy="436563"/>
        </p:xfrm>
        <a:graphic>
          <a:graphicData uri="http://schemas.openxmlformats.org/presentationml/2006/ole">
            <p:oleObj spid="_x0000_s330754" name="Формула" r:id="rId3" imgW="571252" imgH="203112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14546" y="2060848"/>
            <a:ext cx="69294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Пусть коэффициент жёсткости пружины или её жёсткость -С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(константа материала), а длина недеформированной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пр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жины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Вычислим работу силы упругости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ru-RU" i="1" baseline="-25000" dirty="0" err="1" smtClean="0">
                <a:latin typeface="Times New Roman" pitchFamily="18" charset="0"/>
                <a:cs typeface="Times New Roman" pitchFamily="18" charset="0"/>
              </a:rPr>
              <a:t>уп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при переходе точки приложения силы из начального положения М</a:t>
            </a:r>
            <a:r>
              <a:rPr lang="ru-RU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в конечное М</a:t>
            </a:r>
            <a:r>
              <a:rPr lang="ru-RU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(рис), где точка приложения изображена в текущем положении М, сразу используя формулу (*) для подсчёта работы силы упругости.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3717032"/>
            <a:ext cx="8892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нашем случае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</a:t>
            </a:r>
          </a:p>
          <a:p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Здесь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l, l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-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длины пружины в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ачальном, текущем и конечном положениях, а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деформация пружины в текущем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положении.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Следовательно,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 формуле (*) получим: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59515677"/>
              </p:ext>
            </p:extLst>
          </p:nvPr>
        </p:nvGraphicFramePr>
        <p:xfrm>
          <a:off x="2071670" y="3714752"/>
          <a:ext cx="5257384" cy="504378"/>
        </p:xfrm>
        <a:graphic>
          <a:graphicData uri="http://schemas.openxmlformats.org/presentationml/2006/ole">
            <p:oleObj spid="_x0000_s330755" name="Формула" r:id="rId4" imgW="2514600" imgH="241300" progId="Equation.3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005980423"/>
              </p:ext>
            </p:extLst>
          </p:nvPr>
        </p:nvGraphicFramePr>
        <p:xfrm>
          <a:off x="428596" y="4143380"/>
          <a:ext cx="4208485" cy="474306"/>
        </p:xfrm>
        <a:graphic>
          <a:graphicData uri="http://schemas.openxmlformats.org/presentationml/2006/ole">
            <p:oleObj spid="_x0000_s330756" name="Формула" r:id="rId5" imgW="2247900" imgH="254000" progId="Equation.3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92938668"/>
              </p:ext>
            </p:extLst>
          </p:nvPr>
        </p:nvGraphicFramePr>
        <p:xfrm>
          <a:off x="5004048" y="4581128"/>
          <a:ext cx="493769" cy="288032"/>
        </p:xfrm>
        <a:graphic>
          <a:graphicData uri="http://schemas.openxmlformats.org/presentationml/2006/ole">
            <p:oleObj spid="_x0000_s330757" name="Формула" r:id="rId6" imgW="304404" imgH="177569" progId="Equation.3">
              <p:embed/>
            </p:oleObj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01600020"/>
              </p:ext>
            </p:extLst>
          </p:nvPr>
        </p:nvGraphicFramePr>
        <p:xfrm>
          <a:off x="1187624" y="5373216"/>
          <a:ext cx="7344817" cy="936104"/>
        </p:xfrm>
        <a:graphic>
          <a:graphicData uri="http://schemas.openxmlformats.org/presentationml/2006/ole">
            <p:oleObj spid="_x0000_s330758" name="Формула" r:id="rId7" imgW="3886200" imgH="495300" progId="Equation.3">
              <p:embed/>
            </p:oleObj>
          </a:graphicData>
        </a:graphic>
      </p:graphicFrame>
      <p:cxnSp>
        <p:nvCxnSpPr>
          <p:cNvPr id="16" name="Прямая соединительная линия 15"/>
          <p:cNvCxnSpPr/>
          <p:nvPr/>
        </p:nvCxnSpPr>
        <p:spPr>
          <a:xfrm flipV="1">
            <a:off x="500034" y="2643182"/>
            <a:ext cx="1071570" cy="8572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олилиния 21"/>
          <p:cNvSpPr/>
          <p:nvPr/>
        </p:nvSpPr>
        <p:spPr>
          <a:xfrm>
            <a:off x="451262" y="2719449"/>
            <a:ext cx="1092530" cy="771896"/>
          </a:xfrm>
          <a:custGeom>
            <a:avLst/>
            <a:gdLst>
              <a:gd name="connsiteX0" fmla="*/ 59377 w 1092530"/>
              <a:gd name="connsiteY0" fmla="*/ 771896 h 771896"/>
              <a:gd name="connsiteX1" fmla="*/ 47502 w 1092530"/>
              <a:gd name="connsiteY1" fmla="*/ 700645 h 771896"/>
              <a:gd name="connsiteX2" fmla="*/ 23751 w 1092530"/>
              <a:gd name="connsiteY2" fmla="*/ 629393 h 771896"/>
              <a:gd name="connsiteX3" fmla="*/ 95003 w 1092530"/>
              <a:gd name="connsiteY3" fmla="*/ 653143 h 771896"/>
              <a:gd name="connsiteX4" fmla="*/ 201881 w 1092530"/>
              <a:gd name="connsiteY4" fmla="*/ 700645 h 771896"/>
              <a:gd name="connsiteX5" fmla="*/ 237507 w 1092530"/>
              <a:gd name="connsiteY5" fmla="*/ 712520 h 771896"/>
              <a:gd name="connsiteX6" fmla="*/ 273133 w 1092530"/>
              <a:gd name="connsiteY6" fmla="*/ 724395 h 771896"/>
              <a:gd name="connsiteX7" fmla="*/ 308759 w 1092530"/>
              <a:gd name="connsiteY7" fmla="*/ 748146 h 771896"/>
              <a:gd name="connsiteX8" fmla="*/ 296883 w 1092530"/>
              <a:gd name="connsiteY8" fmla="*/ 653143 h 771896"/>
              <a:gd name="connsiteX9" fmla="*/ 273133 w 1092530"/>
              <a:gd name="connsiteY9" fmla="*/ 534390 h 771896"/>
              <a:gd name="connsiteX10" fmla="*/ 285008 w 1092530"/>
              <a:gd name="connsiteY10" fmla="*/ 475013 h 771896"/>
              <a:gd name="connsiteX11" fmla="*/ 320634 w 1092530"/>
              <a:gd name="connsiteY11" fmla="*/ 498764 h 771896"/>
              <a:gd name="connsiteX12" fmla="*/ 356260 w 1092530"/>
              <a:gd name="connsiteY12" fmla="*/ 510639 h 771896"/>
              <a:gd name="connsiteX13" fmla="*/ 391886 w 1092530"/>
              <a:gd name="connsiteY13" fmla="*/ 534390 h 771896"/>
              <a:gd name="connsiteX14" fmla="*/ 463138 w 1092530"/>
              <a:gd name="connsiteY14" fmla="*/ 558141 h 771896"/>
              <a:gd name="connsiteX15" fmla="*/ 451263 w 1092530"/>
              <a:gd name="connsiteY15" fmla="*/ 451263 h 771896"/>
              <a:gd name="connsiteX16" fmla="*/ 439387 w 1092530"/>
              <a:gd name="connsiteY16" fmla="*/ 368135 h 771896"/>
              <a:gd name="connsiteX17" fmla="*/ 510639 w 1092530"/>
              <a:gd name="connsiteY17" fmla="*/ 391886 h 771896"/>
              <a:gd name="connsiteX18" fmla="*/ 629393 w 1092530"/>
              <a:gd name="connsiteY18" fmla="*/ 427512 h 771896"/>
              <a:gd name="connsiteX19" fmla="*/ 665019 w 1092530"/>
              <a:gd name="connsiteY19" fmla="*/ 439387 h 771896"/>
              <a:gd name="connsiteX20" fmla="*/ 665019 w 1092530"/>
              <a:gd name="connsiteY20" fmla="*/ 344385 h 771896"/>
              <a:gd name="connsiteX21" fmla="*/ 676894 w 1092530"/>
              <a:gd name="connsiteY21" fmla="*/ 190006 h 771896"/>
              <a:gd name="connsiteX22" fmla="*/ 712520 w 1092530"/>
              <a:gd name="connsiteY22" fmla="*/ 201881 h 771896"/>
              <a:gd name="connsiteX23" fmla="*/ 783772 w 1092530"/>
              <a:gd name="connsiteY23" fmla="*/ 249382 h 771896"/>
              <a:gd name="connsiteX24" fmla="*/ 855024 w 1092530"/>
              <a:gd name="connsiteY24" fmla="*/ 273133 h 771896"/>
              <a:gd name="connsiteX25" fmla="*/ 914400 w 1092530"/>
              <a:gd name="connsiteY25" fmla="*/ 261257 h 771896"/>
              <a:gd name="connsiteX26" fmla="*/ 902525 w 1092530"/>
              <a:gd name="connsiteY26" fmla="*/ 47502 h 771896"/>
              <a:gd name="connsiteX27" fmla="*/ 914400 w 1092530"/>
              <a:gd name="connsiteY27" fmla="*/ 0 h 771896"/>
              <a:gd name="connsiteX28" fmla="*/ 1092530 w 1092530"/>
              <a:gd name="connsiteY28" fmla="*/ 11876 h 771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92530" h="771896">
                <a:moveTo>
                  <a:pt x="59377" y="771896"/>
                </a:moveTo>
                <a:cubicBezTo>
                  <a:pt x="55419" y="748146"/>
                  <a:pt x="53342" y="724004"/>
                  <a:pt x="47502" y="700645"/>
                </a:cubicBezTo>
                <a:cubicBezTo>
                  <a:pt x="41430" y="676357"/>
                  <a:pt x="0" y="621476"/>
                  <a:pt x="23751" y="629393"/>
                </a:cubicBezTo>
                <a:lnTo>
                  <a:pt x="95003" y="653143"/>
                </a:lnTo>
                <a:cubicBezTo>
                  <a:pt x="151459" y="690781"/>
                  <a:pt x="117090" y="672381"/>
                  <a:pt x="201881" y="700645"/>
                </a:cubicBezTo>
                <a:lnTo>
                  <a:pt x="237507" y="712520"/>
                </a:lnTo>
                <a:lnTo>
                  <a:pt x="273133" y="724395"/>
                </a:lnTo>
                <a:cubicBezTo>
                  <a:pt x="285008" y="732312"/>
                  <a:pt x="304246" y="761686"/>
                  <a:pt x="308759" y="748146"/>
                </a:cubicBezTo>
                <a:cubicBezTo>
                  <a:pt x="318851" y="717870"/>
                  <a:pt x="301101" y="684777"/>
                  <a:pt x="296883" y="653143"/>
                </a:cubicBezTo>
                <a:cubicBezTo>
                  <a:pt x="284753" y="562170"/>
                  <a:pt x="293181" y="594537"/>
                  <a:pt x="273133" y="534390"/>
                </a:cubicBezTo>
                <a:cubicBezTo>
                  <a:pt x="277091" y="514598"/>
                  <a:pt x="268861" y="487124"/>
                  <a:pt x="285008" y="475013"/>
                </a:cubicBezTo>
                <a:cubicBezTo>
                  <a:pt x="296426" y="466449"/>
                  <a:pt x="307868" y="492381"/>
                  <a:pt x="320634" y="498764"/>
                </a:cubicBezTo>
                <a:cubicBezTo>
                  <a:pt x="331830" y="504362"/>
                  <a:pt x="344385" y="506681"/>
                  <a:pt x="356260" y="510639"/>
                </a:cubicBezTo>
                <a:cubicBezTo>
                  <a:pt x="368135" y="518556"/>
                  <a:pt x="378844" y="528593"/>
                  <a:pt x="391886" y="534390"/>
                </a:cubicBezTo>
                <a:cubicBezTo>
                  <a:pt x="414764" y="544558"/>
                  <a:pt x="463138" y="558141"/>
                  <a:pt x="463138" y="558141"/>
                </a:cubicBezTo>
                <a:cubicBezTo>
                  <a:pt x="459180" y="522515"/>
                  <a:pt x="455709" y="486831"/>
                  <a:pt x="451263" y="451263"/>
                </a:cubicBezTo>
                <a:cubicBezTo>
                  <a:pt x="447791" y="423488"/>
                  <a:pt x="419595" y="387928"/>
                  <a:pt x="439387" y="368135"/>
                </a:cubicBezTo>
                <a:cubicBezTo>
                  <a:pt x="457090" y="350432"/>
                  <a:pt x="486351" y="385814"/>
                  <a:pt x="510639" y="391886"/>
                </a:cubicBezTo>
                <a:cubicBezTo>
                  <a:pt x="582432" y="409834"/>
                  <a:pt x="542652" y="398598"/>
                  <a:pt x="629393" y="427512"/>
                </a:cubicBezTo>
                <a:lnTo>
                  <a:pt x="665019" y="439387"/>
                </a:lnTo>
                <a:cubicBezTo>
                  <a:pt x="692164" y="357951"/>
                  <a:pt x="665019" y="459026"/>
                  <a:pt x="665019" y="344385"/>
                </a:cubicBezTo>
                <a:cubicBezTo>
                  <a:pt x="665019" y="292773"/>
                  <a:pt x="672936" y="241466"/>
                  <a:pt x="676894" y="190006"/>
                </a:cubicBezTo>
                <a:cubicBezTo>
                  <a:pt x="688769" y="193964"/>
                  <a:pt x="701578" y="195802"/>
                  <a:pt x="712520" y="201881"/>
                </a:cubicBezTo>
                <a:cubicBezTo>
                  <a:pt x="737473" y="215743"/>
                  <a:pt x="756692" y="240355"/>
                  <a:pt x="783772" y="249382"/>
                </a:cubicBezTo>
                <a:lnTo>
                  <a:pt x="855024" y="273133"/>
                </a:lnTo>
                <a:cubicBezTo>
                  <a:pt x="874816" y="269174"/>
                  <a:pt x="910242" y="281008"/>
                  <a:pt x="914400" y="261257"/>
                </a:cubicBezTo>
                <a:cubicBezTo>
                  <a:pt x="929101" y="191426"/>
                  <a:pt x="902525" y="118864"/>
                  <a:pt x="902525" y="47502"/>
                </a:cubicBezTo>
                <a:cubicBezTo>
                  <a:pt x="902525" y="31181"/>
                  <a:pt x="910442" y="15834"/>
                  <a:pt x="914400" y="0"/>
                </a:cubicBezTo>
                <a:cubicBezTo>
                  <a:pt x="995089" y="26898"/>
                  <a:pt x="937508" y="11876"/>
                  <a:pt x="1092530" y="11876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Дуга 22"/>
          <p:cNvSpPr/>
          <p:nvPr/>
        </p:nvSpPr>
        <p:spPr>
          <a:xfrm>
            <a:off x="-714412" y="2285992"/>
            <a:ext cx="2714644" cy="2500330"/>
          </a:xfrm>
          <a:prstGeom prst="arc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Равнобедренный треугольник 23"/>
          <p:cNvSpPr/>
          <p:nvPr/>
        </p:nvSpPr>
        <p:spPr>
          <a:xfrm>
            <a:off x="357158" y="3500438"/>
            <a:ext cx="285752" cy="142876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>
            <a:endCxn id="24" idx="4"/>
          </p:cNvCxnSpPr>
          <p:nvPr/>
        </p:nvCxnSpPr>
        <p:spPr>
          <a:xfrm>
            <a:off x="285720" y="3643314"/>
            <a:ext cx="35719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500034" y="3429000"/>
            <a:ext cx="71438" cy="7143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57158" y="2143116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 (основная)"/>
              </a:rPr>
              <a:t>М</a:t>
            </a:r>
            <a:r>
              <a:rPr lang="ru-RU" i="1" baseline="-25000" dirty="0" smtClean="0">
                <a:latin typeface="Times New Roman (основная)"/>
              </a:rPr>
              <a:t>1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1500166" y="2357430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 (основная)"/>
              </a:rPr>
              <a:t>М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1857356" y="3214686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 (основная)"/>
              </a:rPr>
              <a:t>М</a:t>
            </a:r>
            <a:r>
              <a:rPr lang="ru-RU" i="1" baseline="-25000" dirty="0" smtClean="0">
                <a:latin typeface="Times New Roman (основная)"/>
              </a:rPr>
              <a:t>2</a:t>
            </a:r>
            <a:endParaRPr lang="ru-RU" dirty="0"/>
          </a:p>
        </p:txBody>
      </p:sp>
      <p:cxnSp>
        <p:nvCxnSpPr>
          <p:cNvPr id="32" name="Прямая соединительная линия 31"/>
          <p:cNvCxnSpPr>
            <a:stCxn id="27" idx="3"/>
          </p:cNvCxnSpPr>
          <p:nvPr/>
        </p:nvCxnSpPr>
        <p:spPr>
          <a:xfrm rot="5400000" flipH="1" flipV="1">
            <a:off x="81868" y="2714620"/>
            <a:ext cx="1203984" cy="34672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27" idx="5"/>
            <a:endCxn id="30" idx="1"/>
          </p:cNvCxnSpPr>
          <p:nvPr/>
        </p:nvCxnSpPr>
        <p:spPr>
          <a:xfrm rot="5400000" flipH="1" flipV="1">
            <a:off x="1163871" y="2796491"/>
            <a:ext cx="90624" cy="129634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57158" y="2714620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</a:t>
            </a:r>
            <a:r>
              <a:rPr lang="en-US" baseline="-25000" dirty="0" smtClean="0"/>
              <a:t>1</a:t>
            </a:r>
            <a:endParaRPr lang="ru-RU" baseline="-25000" dirty="0"/>
          </a:p>
        </p:txBody>
      </p:sp>
      <p:sp>
        <p:nvSpPr>
          <p:cNvPr id="38" name="TextBox 37"/>
          <p:cNvSpPr txBox="1"/>
          <p:nvPr/>
        </p:nvSpPr>
        <p:spPr>
          <a:xfrm>
            <a:off x="1285852" y="3071810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</a:t>
            </a:r>
            <a:r>
              <a:rPr lang="en-US" baseline="-25000" dirty="0" smtClean="0"/>
              <a:t>2</a:t>
            </a:r>
            <a:endParaRPr lang="ru-RU" baseline="-25000" dirty="0"/>
          </a:p>
        </p:txBody>
      </p:sp>
      <p:sp>
        <p:nvSpPr>
          <p:cNvPr id="39" name="TextBox 38"/>
          <p:cNvSpPr txBox="1"/>
          <p:nvPr/>
        </p:nvSpPr>
        <p:spPr>
          <a:xfrm>
            <a:off x="785786" y="2714620"/>
            <a:ext cx="316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</a:t>
            </a:r>
            <a:endParaRPr lang="ru-RU" baseline="-25000" dirty="0"/>
          </a:p>
        </p:txBody>
      </p:sp>
      <p:cxnSp>
        <p:nvCxnSpPr>
          <p:cNvPr id="43" name="Прямая со стрелкой 42"/>
          <p:cNvCxnSpPr/>
          <p:nvPr/>
        </p:nvCxnSpPr>
        <p:spPr>
          <a:xfrm rot="10800000" flipV="1">
            <a:off x="1142976" y="2643182"/>
            <a:ext cx="428628" cy="35719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736" name="Object 304"/>
          <p:cNvGraphicFramePr>
            <a:graphicFrameLocks noChangeAspect="1"/>
          </p:cNvGraphicFramePr>
          <p:nvPr/>
        </p:nvGraphicFramePr>
        <p:xfrm>
          <a:off x="1000100" y="2500306"/>
          <a:ext cx="357190" cy="398012"/>
        </p:xfrm>
        <a:graphic>
          <a:graphicData uri="http://schemas.openxmlformats.org/presentationml/2006/ole">
            <p:oleObj spid="_x0000_s330759" name="Формула" r:id="rId8" imgW="228501" imgH="253890" progId="Equation.3">
              <p:embed/>
            </p:oleObj>
          </a:graphicData>
        </a:graphic>
      </p:graphicFrame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smtClean="0">
                <a:solidFill>
                  <a:schemeClr val="tx1"/>
                </a:solidFill>
              </a:rPr>
              <a:pPr/>
              <a:t>80</a:t>
            </a:fld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506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24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7667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Обозначив                    -   деформации  пружины в начальном и конечном положениях,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ожно выразить из последней формулы работу силы упругости: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65642670"/>
              </p:ext>
            </p:extLst>
          </p:nvPr>
        </p:nvGraphicFramePr>
        <p:xfrm>
          <a:off x="2000232" y="1785926"/>
          <a:ext cx="4537753" cy="772914"/>
        </p:xfrm>
        <a:graphic>
          <a:graphicData uri="http://schemas.openxmlformats.org/presentationml/2006/ole">
            <p:oleObj spid="_x0000_s331778" name="Формула" r:id="rId3" imgW="2311400" imgH="3937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5720" y="2928934"/>
            <a:ext cx="864096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 есть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силы упругости 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зависит от вида траектории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по которой 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двигалась точка приложения силы, а зависит только 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 начального и конечного положения этой точки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Такие силы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называются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потенциальными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консервативными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7356" y="357166"/>
            <a:ext cx="861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 smtClean="0">
                <a:latin typeface="Times New Roman"/>
                <a:cs typeface="Times New Roman"/>
              </a:rPr>
              <a:t>Δ</a:t>
            </a:r>
            <a:r>
              <a:rPr lang="ru-RU" sz="2400" baseline="-25000" dirty="0" smtClean="0">
                <a:latin typeface="Times New Roman"/>
                <a:cs typeface="Times New Roman"/>
              </a:rPr>
              <a:t>1</a:t>
            </a:r>
            <a:r>
              <a:rPr lang="ru-RU" sz="2400" dirty="0" smtClean="0">
                <a:latin typeface="Times New Roman"/>
                <a:cs typeface="Times New Roman"/>
              </a:rPr>
              <a:t>,</a:t>
            </a:r>
            <a:r>
              <a:rPr lang="el-GR" sz="2400" dirty="0" smtClean="0">
                <a:latin typeface="Times New Roman"/>
                <a:cs typeface="Times New Roman"/>
              </a:rPr>
              <a:t>Δ</a:t>
            </a:r>
            <a:r>
              <a:rPr lang="ru-RU" sz="2400" baseline="-25000" dirty="0" smtClean="0">
                <a:latin typeface="Times New Roman"/>
                <a:cs typeface="Times New Roman"/>
              </a:rPr>
              <a:t>2</a:t>
            </a:r>
            <a:endParaRPr lang="ru-RU" sz="2400" baseline="-250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smtClean="0">
                <a:solidFill>
                  <a:schemeClr val="tx1"/>
                </a:solidFill>
              </a:rPr>
              <a:pPr/>
              <a:t>81</a:t>
            </a:fld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729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357166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6.5.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 (основная)"/>
                <a:cs typeface="Times New Roman" pitchFamily="18" charset="0"/>
              </a:rPr>
              <a:t>Работа силы, приложенной к точке твёрдого тела,     вращающегося вокруг неподвижной оси</a:t>
            </a:r>
            <a:endParaRPr lang="ru-RU" sz="2400" b="1" i="1" dirty="0">
              <a:solidFill>
                <a:srgbClr val="FF0000"/>
              </a:solidFill>
              <a:latin typeface="Times New Roman (основная)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55776" y="2204864"/>
            <a:ext cx="640871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Элементарная работа силы    , приложенной к вращаю-</a:t>
            </a:r>
          </a:p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щемуся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телу будет равна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так как</a:t>
            </a:r>
          </a:p>
          <a:p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=Rd</a:t>
            </a:r>
            <a:r>
              <a:rPr lang="el-GR" sz="2000" i="1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l-GR" sz="2400" i="1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угол поворота тела. Момент силы     относительно оси О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M=F</a:t>
            </a:r>
            <a:r>
              <a:rPr lang="el-GR" sz="2000" i="1" baseline="-25000" dirty="0" smtClean="0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,который назовём</a:t>
            </a:r>
          </a:p>
          <a:p>
            <a:r>
              <a:rPr lang="ru-RU" sz="2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ращающим моментом  </a:t>
            </a:r>
            <a:r>
              <a:rPr lang="en-US" sz="2200" i="1" dirty="0" err="1" smtClean="0">
                <a:latin typeface="Times New Roman" pitchFamily="18" charset="0"/>
                <a:cs typeface="Times New Roman" pitchFamily="18" charset="0"/>
              </a:rPr>
              <a:t>Mz</a:t>
            </a:r>
            <a:r>
              <a:rPr lang="ru-RU" sz="2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i="1" dirty="0" err="1" smtClean="0">
                <a:latin typeface="Times New Roman" pitchFamily="18" charset="0"/>
                <a:cs typeface="Times New Roman" pitchFamily="18" charset="0"/>
              </a:rPr>
              <a:t>Mz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200" i="1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200" i="1" baseline="-25000" dirty="0" err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(F) = F</a:t>
            </a:r>
            <a:r>
              <a:rPr lang="el-GR" sz="2200" i="1" baseline="-25000" dirty="0" smtClean="0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</a:p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огда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элементарная работа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силы 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F: </a:t>
            </a:r>
            <a:r>
              <a:rPr lang="el-GR" sz="2000" i="1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A=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Mz</a:t>
            </a:r>
            <a:r>
              <a:rPr lang="el-GR" sz="2000" i="1" dirty="0" smtClean="0">
                <a:latin typeface="Times New Roman" pitchFamily="18" charset="0"/>
                <a:cs typeface="Times New Roman" pitchFamily="18" charset="0"/>
              </a:rPr>
              <a:t>δφ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</a:p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авна 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произведению вращающего момента    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Mz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на      </a:t>
            </a:r>
          </a:p>
          <a:p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элементарный угол поворота 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l-GR" sz="2000" i="1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, т.е.     </a:t>
            </a:r>
            <a:r>
              <a:rPr lang="ru-RU" sz="2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59935555"/>
              </p:ext>
            </p:extLst>
          </p:nvPr>
        </p:nvGraphicFramePr>
        <p:xfrm>
          <a:off x="5693894" y="2522612"/>
          <a:ext cx="2190474" cy="402332"/>
        </p:xfrm>
        <a:graphic>
          <a:graphicData uri="http://schemas.openxmlformats.org/presentationml/2006/ole">
            <p:oleObj spid="_x0000_s332802" name="Формула" r:id="rId3" imgW="1244600" imgH="228600" progId="Equation.3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13037941"/>
              </p:ext>
            </p:extLst>
          </p:nvPr>
        </p:nvGraphicFramePr>
        <p:xfrm>
          <a:off x="5753856" y="2204864"/>
          <a:ext cx="312035" cy="360040"/>
        </p:xfrm>
        <a:graphic>
          <a:graphicData uri="http://schemas.openxmlformats.org/presentationml/2006/ole">
            <p:oleObj spid="_x0000_s332803" name="Формула" r:id="rId4" imgW="164957" imgH="190335" progId="Equation.3">
              <p:embed/>
            </p:oleObj>
          </a:graphicData>
        </a:graphic>
      </p:graphicFrame>
      <p:sp>
        <p:nvSpPr>
          <p:cNvPr id="15" name="Овал 14"/>
          <p:cNvSpPr/>
          <p:nvPr/>
        </p:nvSpPr>
        <p:spPr>
          <a:xfrm>
            <a:off x="285720" y="2285992"/>
            <a:ext cx="2000264" cy="2714644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/>
          <p:nvPr/>
        </p:nvCxnSpPr>
        <p:spPr>
          <a:xfrm rot="5400000" flipH="1" flipV="1">
            <a:off x="857621" y="1785529"/>
            <a:ext cx="857256" cy="7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 flipH="1" flipV="1">
            <a:off x="1036613" y="5178437"/>
            <a:ext cx="500066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428596" y="3143248"/>
            <a:ext cx="1571636" cy="107157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 стрелкой 22"/>
          <p:cNvCxnSpPr/>
          <p:nvPr/>
        </p:nvCxnSpPr>
        <p:spPr>
          <a:xfrm rot="5400000" flipH="1" flipV="1">
            <a:off x="-213552" y="3499644"/>
            <a:ext cx="3000396" cy="1588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 flipH="1" flipV="1">
            <a:off x="1036613" y="5249875"/>
            <a:ext cx="357190" cy="158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 flipH="1" flipV="1">
            <a:off x="1179489" y="5249875"/>
            <a:ext cx="357190" cy="158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5400000" flipH="1" flipV="1">
            <a:off x="1179489" y="1677975"/>
            <a:ext cx="357190" cy="158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 flipH="1" flipV="1">
            <a:off x="1036613" y="1677975"/>
            <a:ext cx="357190" cy="158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V="1">
            <a:off x="1071538" y="5429264"/>
            <a:ext cx="419104" cy="9524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stCxn id="22" idx="5"/>
          </p:cNvCxnSpPr>
          <p:nvPr/>
        </p:nvCxnSpPr>
        <p:spPr>
          <a:xfrm rot="5400000" flipH="1" flipV="1">
            <a:off x="1713583" y="3199735"/>
            <a:ext cx="914642" cy="801667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>
            <a:endCxn id="22" idx="5"/>
          </p:cNvCxnSpPr>
          <p:nvPr/>
        </p:nvCxnSpPr>
        <p:spPr>
          <a:xfrm>
            <a:off x="1285852" y="3643314"/>
            <a:ext cx="484219" cy="414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1285852" y="3643314"/>
            <a:ext cx="642942" cy="2143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22" idx="5"/>
          </p:cNvCxnSpPr>
          <p:nvPr/>
        </p:nvCxnSpPr>
        <p:spPr>
          <a:xfrm rot="5400000" flipH="1" flipV="1">
            <a:off x="1284954" y="3199736"/>
            <a:ext cx="1343270" cy="37303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2143108" y="2714620"/>
            <a:ext cx="484219" cy="41457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842" name="Object 314"/>
          <p:cNvGraphicFramePr>
            <a:graphicFrameLocks noChangeAspect="1"/>
          </p:cNvGraphicFramePr>
          <p:nvPr/>
        </p:nvGraphicFramePr>
        <p:xfrm>
          <a:off x="2143108" y="2928934"/>
          <a:ext cx="328613" cy="450850"/>
        </p:xfrm>
        <a:graphic>
          <a:graphicData uri="http://schemas.openxmlformats.org/presentationml/2006/ole">
            <p:oleObj spid="_x0000_s332804" name="Формула" r:id="rId5" imgW="177646" imgH="241091" progId="Equation.3">
              <p:embed/>
            </p:oleObj>
          </a:graphicData>
        </a:graphic>
      </p:graphicFrame>
      <p:graphicFrame>
        <p:nvGraphicFramePr>
          <p:cNvPr id="22843" name="Object 315"/>
          <p:cNvGraphicFramePr>
            <a:graphicFrameLocks noChangeAspect="1"/>
          </p:cNvGraphicFramePr>
          <p:nvPr/>
        </p:nvGraphicFramePr>
        <p:xfrm>
          <a:off x="1928794" y="2285992"/>
          <a:ext cx="304800" cy="355600"/>
        </p:xfrm>
        <a:graphic>
          <a:graphicData uri="http://schemas.openxmlformats.org/presentationml/2006/ole">
            <p:oleObj spid="_x0000_s332805" name="Формула" r:id="rId6" imgW="164957" imgH="190335" progId="Equation.3">
              <p:embed/>
            </p:oleObj>
          </a:graphicData>
        </a:graphic>
      </p:graphicFrame>
      <p:sp>
        <p:nvSpPr>
          <p:cNvPr id="51" name="TextBox 50"/>
          <p:cNvSpPr txBox="1"/>
          <p:nvPr/>
        </p:nvSpPr>
        <p:spPr>
          <a:xfrm>
            <a:off x="1357290" y="3357562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d</a:t>
            </a:r>
            <a:r>
              <a:rPr lang="el-GR" i="1" dirty="0" smtClean="0"/>
              <a:t>φ</a:t>
            </a:r>
            <a:endParaRPr lang="ru-RU" i="1" dirty="0"/>
          </a:p>
        </p:txBody>
      </p:sp>
      <p:sp>
        <p:nvSpPr>
          <p:cNvPr id="54" name="Дуга 53"/>
          <p:cNvSpPr/>
          <p:nvPr/>
        </p:nvSpPr>
        <p:spPr>
          <a:xfrm rot="4649694">
            <a:off x="1355159" y="3506887"/>
            <a:ext cx="357190" cy="428628"/>
          </a:xfrm>
          <a:prstGeom prst="arc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TextBox 54"/>
          <p:cNvSpPr txBox="1"/>
          <p:nvPr/>
        </p:nvSpPr>
        <p:spPr>
          <a:xfrm>
            <a:off x="1285852" y="371475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R</a:t>
            </a:r>
            <a:endParaRPr lang="ru-RU" i="1" dirty="0"/>
          </a:p>
        </p:txBody>
      </p:sp>
      <p:sp>
        <p:nvSpPr>
          <p:cNvPr id="56" name="TextBox 55"/>
          <p:cNvSpPr txBox="1"/>
          <p:nvPr/>
        </p:nvSpPr>
        <p:spPr>
          <a:xfrm>
            <a:off x="1857356" y="3786190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ds</a:t>
            </a:r>
            <a:endParaRPr lang="ru-RU" i="1" dirty="0"/>
          </a:p>
        </p:txBody>
      </p:sp>
      <p:sp>
        <p:nvSpPr>
          <p:cNvPr id="57" name="TextBox 56"/>
          <p:cNvSpPr txBox="1"/>
          <p:nvPr/>
        </p:nvSpPr>
        <p:spPr>
          <a:xfrm>
            <a:off x="1643042" y="4071942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endParaRPr lang="ru-RU" i="1" dirty="0"/>
          </a:p>
        </p:txBody>
      </p:sp>
      <p:sp>
        <p:nvSpPr>
          <p:cNvPr id="58" name="TextBox 57"/>
          <p:cNvSpPr txBox="1"/>
          <p:nvPr/>
        </p:nvSpPr>
        <p:spPr>
          <a:xfrm>
            <a:off x="857224" y="5072074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O</a:t>
            </a:r>
            <a:endParaRPr lang="ru-RU" i="1" dirty="0"/>
          </a:p>
        </p:txBody>
      </p:sp>
      <p:sp>
        <p:nvSpPr>
          <p:cNvPr id="59" name="TextBox 58"/>
          <p:cNvSpPr txBox="1"/>
          <p:nvPr/>
        </p:nvSpPr>
        <p:spPr>
          <a:xfrm>
            <a:off x="928662" y="3429000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endParaRPr lang="ru-RU" i="1" dirty="0"/>
          </a:p>
        </p:txBody>
      </p:sp>
      <p:sp>
        <p:nvSpPr>
          <p:cNvPr id="60" name="TextBox 59"/>
          <p:cNvSpPr txBox="1"/>
          <p:nvPr/>
        </p:nvSpPr>
        <p:spPr>
          <a:xfrm>
            <a:off x="857224" y="128586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>
            <a:off x="7215206" y="3571876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41967177"/>
              </p:ext>
            </p:extLst>
          </p:nvPr>
        </p:nvGraphicFramePr>
        <p:xfrm>
          <a:off x="3997484" y="5099781"/>
          <a:ext cx="2014676" cy="561467"/>
        </p:xfrm>
        <a:graphic>
          <a:graphicData uri="http://schemas.openxmlformats.org/presentationml/2006/ole">
            <p:oleObj spid="_x0000_s332806" name="Формула" r:id="rId7" imgW="774360" imgH="215640" progId="Equation.3">
              <p:embed/>
            </p:oleObj>
          </a:graphicData>
        </a:graphic>
      </p:graphicFrame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8286776" y="6286520"/>
            <a:ext cx="614338" cy="365125"/>
          </a:xfrm>
        </p:spPr>
        <p:txBody>
          <a:bodyPr/>
          <a:lstStyle/>
          <a:p>
            <a:fld id="{B19B0651-EE4F-4900-A07F-96A6BFA9D0F0}" type="slidenum">
              <a:rPr lang="ru-RU" sz="2400" smtClean="0">
                <a:solidFill>
                  <a:schemeClr val="tx1"/>
                </a:solidFill>
              </a:rPr>
              <a:pPr/>
              <a:t>82</a:t>
            </a:fld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5380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26064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Если к вращающемуся телу приложено несколько сил, то вращающий момент равен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85678622"/>
              </p:ext>
            </p:extLst>
          </p:nvPr>
        </p:nvGraphicFramePr>
        <p:xfrm>
          <a:off x="3056936" y="908720"/>
          <a:ext cx="1875104" cy="487040"/>
        </p:xfrm>
        <a:graphic>
          <a:graphicData uri="http://schemas.openxmlformats.org/presentationml/2006/ole">
            <p:oleObj spid="_x0000_s333826" name="Формула" r:id="rId3" imgW="977476" imgH="253890" progId="Equation.3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11560" y="1484784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При повороте тела на конечный угол </a:t>
            </a:r>
            <a:r>
              <a:rPr lang="el-GR" sz="2800" i="1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 работа сил будет равна 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1698216"/>
              </p:ext>
            </p:extLst>
          </p:nvPr>
        </p:nvGraphicFramePr>
        <p:xfrm>
          <a:off x="3203848" y="1772816"/>
          <a:ext cx="1636887" cy="982133"/>
        </p:xfrm>
        <a:graphic>
          <a:graphicData uri="http://schemas.openxmlformats.org/presentationml/2006/ole">
            <p:oleObj spid="_x0000_s333827" name="Формула" r:id="rId4" imgW="825142" imgH="495085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1560" y="2668850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Если вращающий момент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i="1" baseline="-25000" dirty="0" err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=const,  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то из последней формулы</a:t>
            </a:r>
            <a:endParaRPr lang="en-US" sz="20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                                  A=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i="1" baseline="-25000" dirty="0" err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8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800" i="1" dirty="0" smtClean="0">
                <a:latin typeface="Times New Roman" pitchFamily="18" charset="0"/>
                <a:cs typeface="Times New Roman" pitchFamily="18" charset="0"/>
              </a:rPr>
              <a:t>φ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3645024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  Если на тело действует пара сил, лежащая в плоскости действия, пер-</a:t>
            </a:r>
          </a:p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ерпендикулярной оси вращения, то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i="1" baseline="-25000" dirty="0" err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 трёх последних трёх формулах</a:t>
            </a:r>
          </a:p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удет означать момент этой пары.  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560" y="4653136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Мощность в данном случае можно найти по формуле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55460431"/>
              </p:ext>
            </p:extLst>
          </p:nvPr>
        </p:nvGraphicFramePr>
        <p:xfrm>
          <a:off x="2520935" y="5085184"/>
          <a:ext cx="3707249" cy="864096"/>
        </p:xfrm>
        <a:graphic>
          <a:graphicData uri="http://schemas.openxmlformats.org/presentationml/2006/ole">
            <p:oleObj spid="_x0000_s333828" name="Формула" r:id="rId5" imgW="1688367" imgH="393529" progId="Equation.3">
              <p:embed/>
            </p:oleObj>
          </a:graphicData>
        </a:graphic>
      </p:graphicFrame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286776" y="6286520"/>
            <a:ext cx="614338" cy="365125"/>
          </a:xfrm>
        </p:spPr>
        <p:txBody>
          <a:bodyPr/>
          <a:lstStyle/>
          <a:p>
            <a:fld id="{B19B0651-EE4F-4900-A07F-96A6BFA9D0F0}" type="slidenum">
              <a:rPr lang="ru-RU" sz="2400" smtClean="0">
                <a:solidFill>
                  <a:schemeClr val="tx1"/>
                </a:solidFill>
              </a:rPr>
              <a:pPr/>
              <a:t>83</a:t>
            </a:fld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666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0" grpId="0"/>
      <p:bldP spid="12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404664"/>
            <a:ext cx="6418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 (основная)"/>
              </a:rPr>
              <a:t>    6.6. Работа силы трения скольжения</a:t>
            </a:r>
            <a:endParaRPr lang="ru-RU" sz="2400" b="1" i="1" dirty="0">
              <a:solidFill>
                <a:srgbClr val="FF0000"/>
              </a:solidFill>
              <a:latin typeface="Times New Roman (основная)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908720"/>
            <a:ext cx="88569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  Пусть точка М движется вдоль криволинейной траектории по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шерохова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той поверхности. При этом возникает сила трения        (см. рис), направлен-</a:t>
            </a:r>
          </a:p>
          <a:p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ная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противоположно перемещению точки. 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28338687"/>
              </p:ext>
            </p:extLst>
          </p:nvPr>
        </p:nvGraphicFramePr>
        <p:xfrm>
          <a:off x="6173788" y="1214438"/>
          <a:ext cx="485775" cy="485775"/>
        </p:xfrm>
        <a:graphic>
          <a:graphicData uri="http://schemas.openxmlformats.org/presentationml/2006/ole">
            <p:oleObj spid="_x0000_s334850" name="Формула" r:id="rId3" imgW="253800" imgH="2538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56592" y="1876762"/>
            <a:ext cx="6687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Из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статики известно, что сила трения скольжения равна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4906242"/>
              </p:ext>
            </p:extLst>
          </p:nvPr>
        </p:nvGraphicFramePr>
        <p:xfrm>
          <a:off x="3491880" y="2276872"/>
          <a:ext cx="3606232" cy="621764"/>
        </p:xfrm>
        <a:graphic>
          <a:graphicData uri="http://schemas.openxmlformats.org/presentationml/2006/ole">
            <p:oleObj spid="_x0000_s334851" name="Формула" r:id="rId4" imgW="1473200" imgH="2540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771800" y="2780928"/>
            <a:ext cx="576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де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 f  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коэффициент трения, 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нормальная реакция поверхности.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81627850"/>
              </p:ext>
            </p:extLst>
          </p:nvPr>
        </p:nvGraphicFramePr>
        <p:xfrm>
          <a:off x="6072198" y="2786058"/>
          <a:ext cx="560096" cy="389632"/>
        </p:xfrm>
        <a:graphic>
          <a:graphicData uri="http://schemas.openxmlformats.org/presentationml/2006/ole">
            <p:oleObj spid="_x0000_s334852" name="Формула" r:id="rId5" imgW="291973" imgH="203112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500298" y="3429000"/>
            <a:ext cx="6536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Тогда работа силы трения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скольжения будет иметь вид: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18091404"/>
              </p:ext>
            </p:extLst>
          </p:nvPr>
        </p:nvGraphicFramePr>
        <p:xfrm>
          <a:off x="2908433" y="3717032"/>
          <a:ext cx="4255855" cy="1070828"/>
        </p:xfrm>
        <a:graphic>
          <a:graphicData uri="http://schemas.openxmlformats.org/presentationml/2006/ole">
            <p:oleObj spid="_x0000_s334853" name="Формула" r:id="rId6" imgW="1968500" imgH="49530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83568" y="4725144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Если величина силы трения постоянна, то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(MoM</a:t>
            </a:r>
            <a:r>
              <a:rPr lang="en-US" sz="1200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= -F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S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544" y="5013176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где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S   -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длина дуги 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по которой перемещается точка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5445224"/>
            <a:ext cx="864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силы трения скольжения всегда отрицательна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                          Величина работа зависит от длины и формы дуги и, значит, 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сила трения –</a:t>
            </a:r>
          </a:p>
          <a:p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непотенциальная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сила.</a:t>
            </a:r>
            <a:endParaRPr lang="ru-RU" sz="20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араллелограмм 18"/>
          <p:cNvSpPr/>
          <p:nvPr/>
        </p:nvSpPr>
        <p:spPr>
          <a:xfrm>
            <a:off x="214282" y="2500306"/>
            <a:ext cx="2571768" cy="1500198"/>
          </a:xfrm>
          <a:prstGeom prst="parallelogram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уга 19"/>
          <p:cNvSpPr/>
          <p:nvPr/>
        </p:nvSpPr>
        <p:spPr>
          <a:xfrm rot="17968482">
            <a:off x="398893" y="2904043"/>
            <a:ext cx="2714644" cy="2500330"/>
          </a:xfrm>
          <a:prstGeom prst="arc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2285984" y="2714620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 (основная)"/>
              </a:rPr>
              <a:t>М</a:t>
            </a:r>
            <a:r>
              <a:rPr lang="ru-RU" i="1" baseline="-25000" dirty="0" smtClean="0">
                <a:latin typeface="Times New Roman (основная)"/>
              </a:rPr>
              <a:t>1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357158" y="3429000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 (основная)"/>
              </a:rPr>
              <a:t>М</a:t>
            </a:r>
            <a:r>
              <a:rPr lang="en-US" i="1" baseline="-25000" dirty="0" smtClean="0">
                <a:latin typeface="Times New Roman (основная)"/>
              </a:rPr>
              <a:t>0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1071538" y="292893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 (основная)"/>
              </a:rPr>
              <a:t>М</a:t>
            </a:r>
            <a:endParaRPr lang="ru-RU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 rot="16200000" flipV="1">
            <a:off x="714348" y="2285992"/>
            <a:ext cx="928694" cy="35719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19" idx="5"/>
          </p:cNvCxnSpPr>
          <p:nvPr/>
        </p:nvCxnSpPr>
        <p:spPr>
          <a:xfrm rot="10800000" flipH="1">
            <a:off x="401806" y="2357431"/>
            <a:ext cx="2384243" cy="892975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742" name="Object 238"/>
          <p:cNvGraphicFramePr>
            <a:graphicFrameLocks noChangeAspect="1"/>
          </p:cNvGraphicFramePr>
          <p:nvPr/>
        </p:nvGraphicFramePr>
        <p:xfrm>
          <a:off x="1060450" y="1846263"/>
          <a:ext cx="328613" cy="379412"/>
        </p:xfrm>
        <a:graphic>
          <a:graphicData uri="http://schemas.openxmlformats.org/presentationml/2006/ole">
            <p:oleObj spid="_x0000_s334854" name="Формула" r:id="rId7" imgW="177569" imgH="202936" progId="Equation.3">
              <p:embed/>
            </p:oleObj>
          </a:graphicData>
        </a:graphic>
      </p:graphicFrame>
      <p:graphicFrame>
        <p:nvGraphicFramePr>
          <p:cNvPr id="21743" name="Object 239"/>
          <p:cNvGraphicFramePr>
            <a:graphicFrameLocks noChangeAspect="1"/>
          </p:cNvGraphicFramePr>
          <p:nvPr/>
        </p:nvGraphicFramePr>
        <p:xfrm>
          <a:off x="1714500" y="2203450"/>
          <a:ext cx="304800" cy="379413"/>
        </p:xfrm>
        <a:graphic>
          <a:graphicData uri="http://schemas.openxmlformats.org/presentationml/2006/ole">
            <p:oleObj spid="_x0000_s334855" name="Формула" r:id="rId8" imgW="164957" imgH="203024" progId="Equation.3">
              <p:embed/>
            </p:oleObj>
          </a:graphicData>
        </a:graphic>
      </p:graphicFrame>
      <p:graphicFrame>
        <p:nvGraphicFramePr>
          <p:cNvPr id="21744" name="Object 240"/>
          <p:cNvGraphicFramePr>
            <a:graphicFrameLocks noChangeAspect="1"/>
          </p:cNvGraphicFramePr>
          <p:nvPr/>
        </p:nvGraphicFramePr>
        <p:xfrm>
          <a:off x="571472" y="2714620"/>
          <a:ext cx="449235" cy="302868"/>
        </p:xfrm>
        <a:graphic>
          <a:graphicData uri="http://schemas.openxmlformats.org/presentationml/2006/ole">
            <p:oleObj spid="_x0000_s334856" name="Формула" r:id="rId9" imgW="342751" imgH="228501" progId="Equation.3">
              <p:embed/>
            </p:oleObj>
          </a:graphicData>
        </a:graphic>
      </p:graphicFrame>
      <p:cxnSp>
        <p:nvCxnSpPr>
          <p:cNvPr id="30" name="Прямая со стрелкой 29"/>
          <p:cNvCxnSpPr/>
          <p:nvPr/>
        </p:nvCxnSpPr>
        <p:spPr>
          <a:xfrm rot="10800000" flipV="1">
            <a:off x="571472" y="2857496"/>
            <a:ext cx="795342" cy="28575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V="1">
            <a:off x="1357290" y="2643182"/>
            <a:ext cx="623894" cy="22383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16200000" flipH="1">
            <a:off x="1607323" y="2821777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357290" y="2786058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ds</a:t>
            </a:r>
            <a:endParaRPr lang="ru-RU" i="1" dirty="0"/>
          </a:p>
        </p:txBody>
      </p:sp>
      <p:sp>
        <p:nvSpPr>
          <p:cNvPr id="39" name="TextBox 38"/>
          <p:cNvSpPr txBox="1"/>
          <p:nvPr/>
        </p:nvSpPr>
        <p:spPr>
          <a:xfrm>
            <a:off x="2357422" y="2143116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τ</a:t>
            </a:r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smtClean="0">
                <a:solidFill>
                  <a:schemeClr val="tx1"/>
                </a:solidFill>
              </a:rPr>
              <a:pPr/>
              <a:t>84</a:t>
            </a:fld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369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5" grpId="0"/>
      <p:bldP spid="17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142852"/>
            <a:ext cx="72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rgbClr val="FF0000"/>
                </a:solidFill>
                <a:latin typeface="Times New Roman (основная)"/>
              </a:rPr>
              <a:t>Работа сил трения, действующих на катящееся тело</a:t>
            </a:r>
            <a:endParaRPr lang="ru-RU" sz="2000" i="1" dirty="0">
              <a:solidFill>
                <a:srgbClr val="FF0000"/>
              </a:solidFill>
              <a:latin typeface="Times New Roman (основная)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655528"/>
            <a:ext cx="8892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На колесо радиуса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катящееся по некоторой шероховатой поверхности, действу-</a:t>
            </a:r>
          </a:p>
          <a:p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приложенная к точке В сила трения         , препятствующая скольжению точки В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асания вдоль поверхности. Элементарная работа этой силы  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А=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-F</a:t>
            </a:r>
            <a:r>
              <a:rPr lang="ru-RU" i="1" baseline="-25000" dirty="0" smtClean="0">
                <a:latin typeface="Times New Roman" pitchFamily="18" charset="0"/>
                <a:cs typeface="Times New Roman" pitchFamily="18" charset="0"/>
              </a:rPr>
              <a:t>ТР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но точка В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данном случае совпадает с МЦС и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V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=0.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Так как 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dt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то для каждого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лементарного перемещения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=0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А=0.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23320" y="2026008"/>
            <a:ext cx="61206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Следовательно, 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качении без скольжения работа  силы трения, препятствующая скольжению на любом  перемещении тела, равна нулю. </a:t>
            </a:r>
            <a:endParaRPr lang="ru-RU" sz="20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92485" y="3062500"/>
            <a:ext cx="66534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Сопротивление качению создаёт пара сил  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N,P),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момент которой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M=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где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коэффициент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трения качения, тогда согласно 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A=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учитывая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что при качении  угол поворота колеса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                получим                     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31591682"/>
              </p:ext>
            </p:extLst>
          </p:nvPr>
        </p:nvGraphicFramePr>
        <p:xfrm>
          <a:off x="3428992" y="3929066"/>
          <a:ext cx="807735" cy="455269"/>
        </p:xfrm>
        <a:graphic>
          <a:graphicData uri="http://schemas.openxmlformats.org/presentationml/2006/ole">
            <p:oleObj spid="_x0000_s335874" name="Формула" r:id="rId3" imgW="698197" imgH="393529" progId="Equation.3">
              <p:embed/>
            </p:oleObj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48897042"/>
              </p:ext>
            </p:extLst>
          </p:nvPr>
        </p:nvGraphicFramePr>
        <p:xfrm>
          <a:off x="5572132" y="3857628"/>
          <a:ext cx="2323414" cy="576207"/>
        </p:xfrm>
        <a:graphic>
          <a:graphicData uri="http://schemas.openxmlformats.org/presentationml/2006/ole">
            <p:oleObj spid="_x0000_s335875" name="Формула" r:id="rId4" imgW="1586811" imgH="393529" progId="Equation.3">
              <p:embed/>
            </p:oleObj>
          </a:graphicData>
        </a:graphic>
      </p:graphicFrame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40197024"/>
              </p:ext>
            </p:extLst>
          </p:nvPr>
        </p:nvGraphicFramePr>
        <p:xfrm>
          <a:off x="3643306" y="5429264"/>
          <a:ext cx="2421534" cy="701566"/>
        </p:xfrm>
        <a:graphic>
          <a:graphicData uri="http://schemas.openxmlformats.org/presentationml/2006/ole">
            <p:oleObj spid="_x0000_s335876" name="Формула" r:id="rId5" imgW="1358310" imgH="393529" progId="Equation.3">
              <p:embed/>
            </p:oleObj>
          </a:graphicData>
        </a:graphic>
      </p:graphicFrame>
      <p:sp>
        <p:nvSpPr>
          <p:cNvPr id="21" name="Овал 20"/>
          <p:cNvSpPr/>
          <p:nvPr/>
        </p:nvSpPr>
        <p:spPr>
          <a:xfrm>
            <a:off x="188230" y="2132856"/>
            <a:ext cx="2304255" cy="216779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214282" y="4286256"/>
            <a:ext cx="214314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>
            <a:off x="214282" y="435769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500034" y="435769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785786" y="435769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1071538" y="435769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1357290" y="435769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>
            <a:off x="1643042" y="435769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1928794" y="435769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stCxn id="21" idx="2"/>
            <a:endCxn id="21" idx="6"/>
          </p:cNvCxnSpPr>
          <p:nvPr/>
        </p:nvCxnSpPr>
        <p:spPr>
          <a:xfrm rot="10800000" flipH="1">
            <a:off x="188229" y="3216751"/>
            <a:ext cx="2304255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21" idx="4"/>
            <a:endCxn id="21" idx="0"/>
          </p:cNvCxnSpPr>
          <p:nvPr/>
        </p:nvCxnSpPr>
        <p:spPr>
          <a:xfrm rot="5400000" flipH="1">
            <a:off x="256463" y="3216751"/>
            <a:ext cx="216779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1357290" y="3214686"/>
            <a:ext cx="928694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5400000">
            <a:off x="571472" y="4000504"/>
            <a:ext cx="1571636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rot="5400000" flipH="1" flipV="1">
            <a:off x="678629" y="3464719"/>
            <a:ext cx="1643074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rot="10800000">
            <a:off x="285720" y="4286256"/>
            <a:ext cx="107157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071538" y="285749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4286248" y="928670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F</a:t>
            </a:r>
            <a:r>
              <a:rPr lang="en-US" i="1" baseline="-25000" dirty="0" smtClean="0"/>
              <a:t>T</a:t>
            </a:r>
            <a:r>
              <a:rPr lang="ru-RU" i="1" baseline="-25000" dirty="0" err="1" smtClean="0"/>
              <a:t>р</a:t>
            </a:r>
            <a:endParaRPr lang="ru-RU" i="1" baseline="-25000" dirty="0"/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4357686" y="1000108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857224" y="4500570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P</a:t>
            </a:r>
            <a:endParaRPr lang="ru-RU" i="1" baseline="-25000" dirty="0"/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928662" y="4572008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500166" y="2571744"/>
            <a:ext cx="2840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baseline="-25000" dirty="0" smtClean="0"/>
              <a:t>N</a:t>
            </a:r>
            <a:endParaRPr lang="ru-RU" i="1" baseline="-25000" dirty="0"/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1571604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857356" y="2857496"/>
            <a:ext cx="400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Vc</a:t>
            </a:r>
            <a:endParaRPr lang="ru-RU" i="1" baseline="-25000" dirty="0"/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>
            <a:off x="1928794" y="29289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1357290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500166" y="3500438"/>
            <a:ext cx="448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/>
              </a:rPr>
              <a:t>k</a:t>
            </a:r>
            <a:endParaRPr lang="ru-RU" dirty="0"/>
          </a:p>
        </p:txBody>
      </p:sp>
      <p:sp>
        <p:nvSpPr>
          <p:cNvPr id="65" name="TextBox 64"/>
          <p:cNvSpPr txBox="1"/>
          <p:nvPr/>
        </p:nvSpPr>
        <p:spPr>
          <a:xfrm>
            <a:off x="142844" y="3929066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F</a:t>
            </a:r>
            <a:r>
              <a:rPr lang="en-US" i="1" baseline="-25000" dirty="0" smtClean="0"/>
              <a:t>T</a:t>
            </a:r>
            <a:r>
              <a:rPr lang="ru-RU" i="1" baseline="-25000" dirty="0" err="1" smtClean="0"/>
              <a:t>р</a:t>
            </a:r>
            <a:endParaRPr lang="ru-RU" i="1" baseline="-25000" dirty="0"/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214282" y="400050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428728" y="4286256"/>
            <a:ext cx="3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68" name="Овал 67"/>
          <p:cNvSpPr/>
          <p:nvPr/>
        </p:nvSpPr>
        <p:spPr>
          <a:xfrm>
            <a:off x="1500166" y="4286256"/>
            <a:ext cx="71438" cy="7143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7143768" y="3143248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7358082" y="3143248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2500298" y="4429132"/>
            <a:ext cx="6065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где </a:t>
            </a:r>
            <a:r>
              <a:rPr lang="en-US" i="1" dirty="0" err="1" smtClean="0"/>
              <a:t>ds</a:t>
            </a:r>
            <a:r>
              <a:rPr lang="en-US" i="1" baseline="-25000" dirty="0" err="1" smtClean="0"/>
              <a:t>C</a:t>
            </a:r>
            <a:r>
              <a:rPr lang="en-US" i="1" dirty="0" smtClean="0"/>
              <a:t> –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элементарное</a:t>
            </a:r>
            <a:r>
              <a:rPr lang="ru-RU" i="1" dirty="0" smtClean="0"/>
              <a:t> перемещение центра масс колеса.</a:t>
            </a:r>
            <a:endParaRPr lang="ru-RU" i="1" dirty="0"/>
          </a:p>
        </p:txBody>
      </p:sp>
      <p:sp>
        <p:nvSpPr>
          <p:cNvPr id="76" name="TextBox 75"/>
          <p:cNvSpPr txBox="1"/>
          <p:nvPr/>
        </p:nvSpPr>
        <p:spPr>
          <a:xfrm>
            <a:off x="285720" y="4929198"/>
            <a:ext cx="7625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N-const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то полная работа сил сопротивления качению будет равна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Номер слайда 42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smtClean="0">
                <a:solidFill>
                  <a:schemeClr val="tx1"/>
                </a:solidFill>
              </a:rPr>
              <a:pPr/>
              <a:t>85</a:t>
            </a:fld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403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75" grpId="0"/>
      <p:bldP spid="76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52"/>
            <a:ext cx="9144000" cy="785813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altLang="ru-RU" sz="2800" dirty="0" smtClean="0"/>
              <a:t/>
            </a:r>
            <a:br>
              <a:rPr lang="ru-RU" altLang="ru-RU" sz="2800" dirty="0" smtClean="0"/>
            </a:br>
            <a:r>
              <a:rPr lang="ru-RU" altLang="ru-RU" sz="2800" dirty="0" smtClean="0"/>
              <a:t/>
            </a:r>
            <a:br>
              <a:rPr lang="ru-RU" altLang="ru-RU" sz="2800" dirty="0" smtClean="0"/>
            </a:br>
            <a:r>
              <a:rPr lang="ru-RU" altLang="ru-RU" sz="2200" i="1" dirty="0" smtClean="0">
                <a:solidFill>
                  <a:srgbClr val="FF0000"/>
                </a:solidFill>
                <a:latin typeface="+mn-lt"/>
              </a:rPr>
              <a:t>Пример 1. </a:t>
            </a:r>
            <a:r>
              <a:rPr lang="ru-RU" altLang="ru-RU" sz="2200" i="1" dirty="0" smtClean="0">
                <a:latin typeface="+mn-lt"/>
              </a:rPr>
              <a:t>Центр тяжести </a:t>
            </a:r>
            <a:r>
              <a:rPr lang="en-US" altLang="ru-RU" sz="2200" i="1" dirty="0" smtClean="0">
                <a:latin typeface="+mn-lt"/>
              </a:rPr>
              <a:t>C </a:t>
            </a:r>
            <a:r>
              <a:rPr lang="ru-RU" altLang="ru-RU" sz="2200" i="1" dirty="0" smtClean="0">
                <a:latin typeface="+mn-lt"/>
              </a:rPr>
              <a:t>однородного колеса, радиуса</a:t>
            </a:r>
            <a:r>
              <a:rPr lang="en-US" altLang="ru-RU" sz="2200" i="1" dirty="0" smtClean="0">
                <a:latin typeface="+mn-lt"/>
              </a:rPr>
              <a:t> R </a:t>
            </a:r>
            <a:r>
              <a:rPr lang="ru-RU" altLang="ru-RU" sz="2200" i="1" dirty="0" smtClean="0">
                <a:latin typeface="+mn-lt"/>
              </a:rPr>
              <a:t>и массой </a:t>
            </a:r>
            <a:r>
              <a:rPr lang="en-US" altLang="ru-RU" sz="2200" i="1" dirty="0" smtClean="0">
                <a:latin typeface="+mn-lt"/>
              </a:rPr>
              <a:t>m</a:t>
            </a:r>
            <a:r>
              <a:rPr lang="ru-RU" altLang="ru-RU" sz="2200" i="1" dirty="0" smtClean="0">
                <a:latin typeface="+mn-lt"/>
              </a:rPr>
              <a:t>, поднимается </a:t>
            </a:r>
            <a:r>
              <a:rPr lang="ru-RU" altLang="ru-RU" sz="2200" i="1" dirty="0" smtClean="0">
                <a:latin typeface="+mn-lt"/>
              </a:rPr>
              <a:t>на высоту </a:t>
            </a:r>
            <a:r>
              <a:rPr lang="ru-RU" altLang="ru-RU" sz="2200" i="1" dirty="0" err="1" smtClean="0">
                <a:latin typeface="+mn-lt"/>
              </a:rPr>
              <a:t>h</a:t>
            </a:r>
            <a:r>
              <a:rPr lang="ru-RU" altLang="ru-RU" sz="2200" i="1" dirty="0" smtClean="0">
                <a:latin typeface="+mn-lt"/>
              </a:rPr>
              <a:t> под действием момента М</a:t>
            </a:r>
            <a:r>
              <a:rPr lang="en-US" altLang="ru-RU" sz="2200" i="1" dirty="0" smtClean="0">
                <a:latin typeface="+mn-lt"/>
              </a:rPr>
              <a:t>.</a:t>
            </a:r>
            <a:r>
              <a:rPr lang="ru-RU" altLang="ru-RU" sz="2200" i="1" dirty="0" smtClean="0">
                <a:latin typeface="+mn-lt"/>
              </a:rPr>
              <a:t> </a:t>
            </a:r>
            <a:r>
              <a:rPr lang="en-US" altLang="ru-RU" sz="2200" i="1" dirty="0" smtClean="0">
                <a:latin typeface="+mn-lt"/>
              </a:rPr>
              <a:t> </a:t>
            </a:r>
            <a:r>
              <a:rPr lang="ru-RU" altLang="ru-RU" sz="2200" i="1" dirty="0" smtClean="0">
                <a:solidFill>
                  <a:srgbClr val="FF0000"/>
                </a:solidFill>
                <a:latin typeface="+mn-lt"/>
              </a:rPr>
              <a:t>Найти работу  внешних сил, действующих на колесо.</a:t>
            </a:r>
            <a:r>
              <a:rPr lang="ru-RU" altLang="ru-RU" sz="22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ru-RU" altLang="ru-RU" sz="2200" dirty="0" smtClean="0">
                <a:solidFill>
                  <a:srgbClr val="FF0000"/>
                </a:solidFill>
                <a:latin typeface="+mn-lt"/>
              </a:rPr>
            </a:br>
            <a:r>
              <a:rPr lang="ru-RU" altLang="ru-RU" sz="2800" dirty="0" smtClean="0"/>
              <a:t/>
            </a:r>
            <a:br>
              <a:rPr lang="ru-RU" altLang="ru-RU" sz="2800" dirty="0" smtClean="0"/>
            </a:br>
            <a:endParaRPr lang="ru-RU" altLang="ru-RU" sz="2800" dirty="0" smtClean="0"/>
          </a:p>
        </p:txBody>
      </p:sp>
      <p:cxnSp>
        <p:nvCxnSpPr>
          <p:cNvPr id="4111" name="Прямая соединительная линия 5"/>
          <p:cNvCxnSpPr>
            <a:cxnSpLocks noChangeShapeType="1"/>
          </p:cNvCxnSpPr>
          <p:nvPr/>
        </p:nvCxnSpPr>
        <p:spPr bwMode="auto">
          <a:xfrm flipV="1">
            <a:off x="642938" y="1857375"/>
            <a:ext cx="3286125" cy="1357313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12" name="Прямая соединительная линия 7"/>
          <p:cNvCxnSpPr>
            <a:cxnSpLocks noChangeShapeType="1"/>
          </p:cNvCxnSpPr>
          <p:nvPr/>
        </p:nvCxnSpPr>
        <p:spPr bwMode="auto">
          <a:xfrm flipV="1">
            <a:off x="642938" y="3143250"/>
            <a:ext cx="2357437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" name="Дуга 8"/>
          <p:cNvSpPr/>
          <p:nvPr/>
        </p:nvSpPr>
        <p:spPr bwMode="auto">
          <a:xfrm>
            <a:off x="1071563" y="2928938"/>
            <a:ext cx="571500" cy="500062"/>
          </a:xfrm>
          <a:prstGeom prst="arc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4114" name="TextBox 9"/>
          <p:cNvSpPr txBox="1">
            <a:spLocks noChangeArrowheads="1"/>
          </p:cNvSpPr>
          <p:nvPr/>
        </p:nvSpPr>
        <p:spPr bwMode="auto">
          <a:xfrm>
            <a:off x="1143000" y="2857500"/>
            <a:ext cx="346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>
                <a:latin typeface="Calibri" pitchFamily="34" charset="0"/>
              </a:rPr>
              <a:t>α</a:t>
            </a:r>
            <a:endParaRPr lang="ru-RU">
              <a:latin typeface="Calibri" pitchFamily="34" charset="0"/>
            </a:endParaRPr>
          </a:p>
        </p:txBody>
      </p:sp>
      <p:sp>
        <p:nvSpPr>
          <p:cNvPr id="4104" name="Овал 10"/>
          <p:cNvSpPr>
            <a:spLocks noChangeArrowheads="1"/>
          </p:cNvSpPr>
          <p:nvPr/>
        </p:nvSpPr>
        <p:spPr bwMode="auto">
          <a:xfrm>
            <a:off x="714375" y="2000250"/>
            <a:ext cx="928688" cy="928688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4105" name="Овал 11"/>
          <p:cNvSpPr>
            <a:spLocks noChangeArrowheads="1"/>
          </p:cNvSpPr>
          <p:nvPr/>
        </p:nvSpPr>
        <p:spPr bwMode="auto">
          <a:xfrm>
            <a:off x="2286000" y="1357313"/>
            <a:ext cx="928688" cy="92868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</a:rPr>
              <a:t>c</a:t>
            </a:r>
            <a:endParaRPr lang="ru-RU" dirty="0">
              <a:latin typeface="+mn-lt"/>
              <a:cs typeface="+mn-cs"/>
            </a:endParaRPr>
          </a:p>
        </p:txBody>
      </p:sp>
      <p:cxnSp>
        <p:nvCxnSpPr>
          <p:cNvPr id="4106" name="Прямая соединительная линия 13"/>
          <p:cNvCxnSpPr>
            <a:cxnSpLocks noChangeShapeType="1"/>
          </p:cNvCxnSpPr>
          <p:nvPr/>
        </p:nvCxnSpPr>
        <p:spPr bwMode="auto">
          <a:xfrm flipH="1">
            <a:off x="1143001" y="1856794"/>
            <a:ext cx="1607343" cy="643519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07" name="Прямая соединительная линия 14"/>
          <p:cNvCxnSpPr>
            <a:cxnSpLocks noChangeShapeType="1"/>
          </p:cNvCxnSpPr>
          <p:nvPr/>
        </p:nvCxnSpPr>
        <p:spPr bwMode="auto">
          <a:xfrm rot="16200000" flipH="1">
            <a:off x="2071688" y="1214437"/>
            <a:ext cx="857250" cy="4286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" name="Прямая соединительная линия 19"/>
          <p:cNvCxnSpPr>
            <a:cxnSpLocks noChangeShapeType="1"/>
          </p:cNvCxnSpPr>
          <p:nvPr/>
        </p:nvCxnSpPr>
        <p:spPr bwMode="auto">
          <a:xfrm>
            <a:off x="1143000" y="2500313"/>
            <a:ext cx="350043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" name="Прямая соединительная линия 21"/>
          <p:cNvCxnSpPr>
            <a:cxnSpLocks noChangeShapeType="1"/>
          </p:cNvCxnSpPr>
          <p:nvPr/>
        </p:nvCxnSpPr>
        <p:spPr bwMode="auto">
          <a:xfrm>
            <a:off x="2714625" y="1857375"/>
            <a:ext cx="192881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" name="Прямая соединительная линия 23"/>
          <p:cNvCxnSpPr>
            <a:cxnSpLocks noChangeShapeType="1"/>
          </p:cNvCxnSpPr>
          <p:nvPr/>
        </p:nvCxnSpPr>
        <p:spPr bwMode="auto">
          <a:xfrm rot="5400000">
            <a:off x="4321969" y="2178844"/>
            <a:ext cx="64293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sp>
        <p:nvSpPr>
          <p:cNvPr id="4113" name="TextBox 24"/>
          <p:cNvSpPr txBox="1">
            <a:spLocks noChangeArrowheads="1"/>
          </p:cNvSpPr>
          <p:nvPr/>
        </p:nvSpPr>
        <p:spPr bwMode="auto">
          <a:xfrm>
            <a:off x="4214813" y="2000250"/>
            <a:ext cx="3381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h</a:t>
            </a:r>
            <a:endParaRPr lang="ru-RU">
              <a:latin typeface="Calibri" pitchFamily="34" charset="0"/>
            </a:endParaRPr>
          </a:p>
        </p:txBody>
      </p:sp>
      <p:cxnSp>
        <p:nvCxnSpPr>
          <p:cNvPr id="6" name="Прямая со стрелкой 26"/>
          <p:cNvCxnSpPr>
            <a:cxnSpLocks noChangeShapeType="1"/>
          </p:cNvCxnSpPr>
          <p:nvPr/>
        </p:nvCxnSpPr>
        <p:spPr bwMode="auto">
          <a:xfrm rot="5400000">
            <a:off x="2213769" y="2356644"/>
            <a:ext cx="1000125" cy="1587"/>
          </a:xfrm>
          <a:prstGeom prst="straightConnector1">
            <a:avLst/>
          </a:prstGeom>
          <a:noFill/>
          <a:ln w="28575" algn="ctr">
            <a:solidFill>
              <a:srgbClr val="C00000"/>
            </a:solidFill>
            <a:round/>
            <a:headEnd/>
            <a:tailEnd type="arrow" w="med" len="med"/>
          </a:ln>
        </p:spPr>
      </p:cxnSp>
      <p:cxnSp>
        <p:nvCxnSpPr>
          <p:cNvPr id="4115" name="Прямая со стрелкой 28"/>
          <p:cNvCxnSpPr>
            <a:cxnSpLocks noChangeShapeType="1"/>
          </p:cNvCxnSpPr>
          <p:nvPr/>
        </p:nvCxnSpPr>
        <p:spPr bwMode="auto">
          <a:xfrm rot="16200000" flipV="1">
            <a:off x="2178844" y="1321594"/>
            <a:ext cx="714375" cy="357187"/>
          </a:xfrm>
          <a:prstGeom prst="straightConnector1">
            <a:avLst/>
          </a:prstGeom>
          <a:noFill/>
          <a:ln w="2857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30" name="Дуга 29"/>
          <p:cNvSpPr/>
          <p:nvPr/>
        </p:nvSpPr>
        <p:spPr bwMode="auto">
          <a:xfrm rot="14543986">
            <a:off x="2078038" y="1363663"/>
            <a:ext cx="857250" cy="857250"/>
          </a:xfrm>
          <a:prstGeom prst="arc">
            <a:avLst>
              <a:gd name="adj1" fmla="val 16200000"/>
              <a:gd name="adj2" fmla="val 184708"/>
            </a:avLst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31" name="Дуга 30"/>
          <p:cNvSpPr/>
          <p:nvPr/>
        </p:nvSpPr>
        <p:spPr bwMode="auto">
          <a:xfrm rot="14543986">
            <a:off x="506413" y="2006600"/>
            <a:ext cx="857250" cy="857250"/>
          </a:xfrm>
          <a:prstGeom prst="arc">
            <a:avLst>
              <a:gd name="adj1" fmla="val 16200000"/>
              <a:gd name="adj2" fmla="val 184708"/>
            </a:avLst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cxnSp>
        <p:nvCxnSpPr>
          <p:cNvPr id="4122" name="Прямая со стрелкой 36"/>
          <p:cNvCxnSpPr>
            <a:cxnSpLocks noChangeShapeType="1"/>
          </p:cNvCxnSpPr>
          <p:nvPr/>
        </p:nvCxnSpPr>
        <p:spPr bwMode="auto">
          <a:xfrm flipV="1">
            <a:off x="2928938" y="2071688"/>
            <a:ext cx="500062" cy="214312"/>
          </a:xfrm>
          <a:prstGeom prst="straightConnector1">
            <a:avLst/>
          </a:prstGeom>
          <a:noFill/>
          <a:ln w="2857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4123" name="TextBox 37"/>
          <p:cNvSpPr txBox="1">
            <a:spLocks noChangeArrowheads="1"/>
          </p:cNvSpPr>
          <p:nvPr/>
        </p:nvSpPr>
        <p:spPr bwMode="auto">
          <a:xfrm>
            <a:off x="3286125" y="2000250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Calibri" pitchFamily="34" charset="0"/>
              </a:rPr>
              <a:t>F</a:t>
            </a:r>
            <a:r>
              <a:rPr lang="ru-RU" i="1" baseline="-25000">
                <a:latin typeface="Calibri" pitchFamily="34" charset="0"/>
              </a:rPr>
              <a:t>сц</a:t>
            </a:r>
          </a:p>
        </p:txBody>
      </p:sp>
      <p:sp>
        <p:nvSpPr>
          <p:cNvPr id="4125" name="TextBox 39"/>
          <p:cNvSpPr txBox="1">
            <a:spLocks noChangeArrowheads="1"/>
          </p:cNvSpPr>
          <p:nvPr/>
        </p:nvSpPr>
        <p:spPr bwMode="auto">
          <a:xfrm>
            <a:off x="5143500" y="2571750"/>
            <a:ext cx="3386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Calibri" pitchFamily="34" charset="0"/>
              </a:rPr>
              <a:t>A</a:t>
            </a:r>
            <a:r>
              <a:rPr lang="en-US" i="1" baseline="-25000">
                <a:latin typeface="Calibri" pitchFamily="34" charset="0"/>
              </a:rPr>
              <a:t>N</a:t>
            </a:r>
            <a:r>
              <a:rPr lang="en-US" i="1">
                <a:latin typeface="Calibri" pitchFamily="34" charset="0"/>
              </a:rPr>
              <a:t>=0</a:t>
            </a:r>
            <a:r>
              <a:rPr lang="ru-RU" i="1">
                <a:latin typeface="Calibri" pitchFamily="34" charset="0"/>
              </a:rPr>
              <a:t>, т.к.</a:t>
            </a:r>
            <a:r>
              <a:rPr lang="en-US" i="1">
                <a:latin typeface="Calibri" pitchFamily="34" charset="0"/>
              </a:rPr>
              <a:t>S</a:t>
            </a:r>
            <a:r>
              <a:rPr lang="en-US" sz="3200" i="1" baseline="-25000">
                <a:latin typeface="Calibri" pitchFamily="34" charset="0"/>
              </a:rPr>
              <a:t>┴</a:t>
            </a:r>
            <a:r>
              <a:rPr lang="en-US" i="1">
                <a:latin typeface="Calibri" pitchFamily="34" charset="0"/>
              </a:rPr>
              <a:t>N</a:t>
            </a:r>
            <a:endParaRPr lang="ru-RU" i="1">
              <a:latin typeface="Calibri" pitchFamily="34" charset="0"/>
            </a:endParaRPr>
          </a:p>
        </p:txBody>
      </p:sp>
      <p:cxnSp>
        <p:nvCxnSpPr>
          <p:cNvPr id="4130" name="Прямая соединительная линия 42"/>
          <p:cNvCxnSpPr>
            <a:cxnSpLocks noChangeShapeType="1"/>
          </p:cNvCxnSpPr>
          <p:nvPr/>
        </p:nvCxnSpPr>
        <p:spPr bwMode="auto">
          <a:xfrm rot="5400000">
            <a:off x="964406" y="3107532"/>
            <a:ext cx="142875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31" name="Прямая соединительная линия 43"/>
          <p:cNvCxnSpPr>
            <a:cxnSpLocks noChangeShapeType="1"/>
          </p:cNvCxnSpPr>
          <p:nvPr/>
        </p:nvCxnSpPr>
        <p:spPr bwMode="auto">
          <a:xfrm rot="5400000">
            <a:off x="1250156" y="2964657"/>
            <a:ext cx="142875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32" name="Прямая соединительная линия 44"/>
          <p:cNvCxnSpPr>
            <a:cxnSpLocks noChangeShapeType="1"/>
          </p:cNvCxnSpPr>
          <p:nvPr/>
        </p:nvCxnSpPr>
        <p:spPr bwMode="auto">
          <a:xfrm rot="5400000">
            <a:off x="1535906" y="2821782"/>
            <a:ext cx="142875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33" name="Прямая соединительная линия 45"/>
          <p:cNvCxnSpPr>
            <a:cxnSpLocks noChangeShapeType="1"/>
          </p:cNvCxnSpPr>
          <p:nvPr/>
        </p:nvCxnSpPr>
        <p:spPr bwMode="auto">
          <a:xfrm rot="5400000">
            <a:off x="1821656" y="2750344"/>
            <a:ext cx="142875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34" name="Прямая соединительная линия 46"/>
          <p:cNvCxnSpPr>
            <a:cxnSpLocks noChangeShapeType="1"/>
          </p:cNvCxnSpPr>
          <p:nvPr/>
        </p:nvCxnSpPr>
        <p:spPr bwMode="auto">
          <a:xfrm rot="5400000">
            <a:off x="2107406" y="2607469"/>
            <a:ext cx="142875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35" name="Прямая соединительная линия 47"/>
          <p:cNvCxnSpPr>
            <a:cxnSpLocks noChangeShapeType="1"/>
          </p:cNvCxnSpPr>
          <p:nvPr/>
        </p:nvCxnSpPr>
        <p:spPr bwMode="auto">
          <a:xfrm rot="5400000">
            <a:off x="2464594" y="2464594"/>
            <a:ext cx="142875" cy="714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36" name="Прямая соединительная линия 48"/>
          <p:cNvCxnSpPr>
            <a:cxnSpLocks noChangeShapeType="1"/>
          </p:cNvCxnSpPr>
          <p:nvPr/>
        </p:nvCxnSpPr>
        <p:spPr bwMode="auto">
          <a:xfrm rot="5400000">
            <a:off x="2750344" y="2321719"/>
            <a:ext cx="142875" cy="714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37" name="Прямая соединительная линия 49"/>
          <p:cNvCxnSpPr>
            <a:cxnSpLocks noChangeShapeType="1"/>
          </p:cNvCxnSpPr>
          <p:nvPr/>
        </p:nvCxnSpPr>
        <p:spPr bwMode="auto">
          <a:xfrm rot="5400000">
            <a:off x="3178969" y="2178844"/>
            <a:ext cx="142875" cy="714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38" name="Прямая соединительная линия 50"/>
          <p:cNvCxnSpPr>
            <a:cxnSpLocks noChangeShapeType="1"/>
          </p:cNvCxnSpPr>
          <p:nvPr/>
        </p:nvCxnSpPr>
        <p:spPr bwMode="auto">
          <a:xfrm rot="5400000">
            <a:off x="3464719" y="2035969"/>
            <a:ext cx="142875" cy="714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7" name="TextBox 51"/>
          <p:cNvSpPr txBox="1">
            <a:spLocks noChangeArrowheads="1"/>
          </p:cNvSpPr>
          <p:nvPr/>
        </p:nvSpPr>
        <p:spPr bwMode="auto">
          <a:xfrm>
            <a:off x="4857750" y="3214688"/>
            <a:ext cx="14541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A</a:t>
            </a:r>
            <a:r>
              <a:rPr lang="en-US" i="1" baseline="-25000">
                <a:latin typeface="Calibri" pitchFamily="34" charset="0"/>
              </a:rPr>
              <a:t>G</a:t>
            </a:r>
            <a:r>
              <a:rPr lang="en-US" i="1">
                <a:latin typeface="Calibri" pitchFamily="34" charset="0"/>
              </a:rPr>
              <a:t>= </a:t>
            </a:r>
            <a:r>
              <a:rPr lang="ru-RU" i="1">
                <a:latin typeface="Calibri" pitchFamily="34" charset="0"/>
              </a:rPr>
              <a:t>-</a:t>
            </a:r>
            <a:r>
              <a:rPr lang="en-US" i="1">
                <a:latin typeface="Calibri" pitchFamily="34" charset="0"/>
              </a:rPr>
              <a:t>mgh</a:t>
            </a:r>
            <a:endParaRPr lang="ru-RU" i="1">
              <a:latin typeface="Calibri" pitchFamily="34" charset="0"/>
            </a:endParaRPr>
          </a:p>
        </p:txBody>
      </p:sp>
      <p:sp>
        <p:nvSpPr>
          <p:cNvPr id="8" name="TextBox 52"/>
          <p:cNvSpPr txBox="1">
            <a:spLocks noChangeArrowheads="1"/>
          </p:cNvSpPr>
          <p:nvPr/>
        </p:nvSpPr>
        <p:spPr bwMode="auto">
          <a:xfrm>
            <a:off x="7072313" y="3286125"/>
            <a:ext cx="1238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A</a:t>
            </a:r>
            <a:r>
              <a:rPr lang="en-US" i="1" baseline="-25000">
                <a:latin typeface="Calibri" pitchFamily="34" charset="0"/>
              </a:rPr>
              <a:t>M</a:t>
            </a:r>
            <a:r>
              <a:rPr lang="en-US" i="1">
                <a:latin typeface="Calibri" pitchFamily="34" charset="0"/>
              </a:rPr>
              <a:t>=M</a:t>
            </a:r>
            <a:r>
              <a:rPr lang="el-GR" i="1"/>
              <a:t>φ</a:t>
            </a:r>
            <a:endParaRPr lang="ru-RU" i="1">
              <a:latin typeface="Calibri" pitchFamily="34" charset="0"/>
            </a:endParaRP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4643438" y="4143375"/>
          <a:ext cx="3176587" cy="657225"/>
        </p:xfrm>
        <a:graphic>
          <a:graphicData uri="http://schemas.openxmlformats.org/presentationml/2006/ole">
            <p:oleObj spid="_x0000_s336898" name="Формула" r:id="rId3" imgW="1104900" imgH="228600" progId="Equation.3">
              <p:embed/>
            </p:oleObj>
          </a:graphicData>
        </a:graphic>
      </p:graphicFrame>
      <p:sp>
        <p:nvSpPr>
          <p:cNvPr id="4141" name="TextBox 55"/>
          <p:cNvSpPr txBox="1">
            <a:spLocks noChangeArrowheads="1"/>
          </p:cNvSpPr>
          <p:nvPr/>
        </p:nvSpPr>
        <p:spPr bwMode="auto">
          <a:xfrm>
            <a:off x="931863" y="2286000"/>
            <a:ext cx="320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c</a:t>
            </a:r>
            <a:endParaRPr lang="ru-RU">
              <a:latin typeface="Calibri" pitchFamily="34" charset="0"/>
            </a:endParaRPr>
          </a:p>
        </p:txBody>
      </p:sp>
      <p:graphicFrame>
        <p:nvGraphicFramePr>
          <p:cNvPr id="46" name="Object 46"/>
          <p:cNvGraphicFramePr>
            <a:graphicFrameLocks noChangeAspect="1"/>
          </p:cNvGraphicFramePr>
          <p:nvPr/>
        </p:nvGraphicFramePr>
        <p:xfrm>
          <a:off x="5214938" y="1857375"/>
          <a:ext cx="3292475" cy="401638"/>
        </p:xfrm>
        <a:graphic>
          <a:graphicData uri="http://schemas.openxmlformats.org/presentationml/2006/ole">
            <p:oleObj spid="_x0000_s336899" name="Формула" r:id="rId4" imgW="2082800" imgH="254000" progId="Equation.3">
              <p:embed/>
            </p:oleObj>
          </a:graphicData>
        </a:graphic>
      </p:graphicFrame>
      <p:graphicFrame>
        <p:nvGraphicFramePr>
          <p:cNvPr id="2" name="Object 47"/>
          <p:cNvGraphicFramePr>
            <a:graphicFrameLocks noChangeAspect="1"/>
          </p:cNvGraphicFramePr>
          <p:nvPr/>
        </p:nvGraphicFramePr>
        <p:xfrm>
          <a:off x="4357688" y="5786438"/>
          <a:ext cx="3541712" cy="657225"/>
        </p:xfrm>
        <a:graphic>
          <a:graphicData uri="http://schemas.openxmlformats.org/presentationml/2006/ole">
            <p:oleObj spid="_x0000_s336900" name="Формула" r:id="rId5" imgW="1231366" imgH="228501" progId="Equation.3">
              <p:embed/>
            </p:oleObj>
          </a:graphicData>
        </a:graphic>
      </p:graphicFrame>
      <p:sp>
        <p:nvSpPr>
          <p:cNvPr id="48" name="Овал 47"/>
          <p:cNvSpPr>
            <a:spLocks noChangeArrowheads="1"/>
          </p:cNvSpPr>
          <p:nvPr/>
        </p:nvSpPr>
        <p:spPr bwMode="auto">
          <a:xfrm>
            <a:off x="1285875" y="4214813"/>
            <a:ext cx="1357313" cy="1285875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cxnSp>
        <p:nvCxnSpPr>
          <p:cNvPr id="50" name="Прямая соединительная линия 49"/>
          <p:cNvCxnSpPr>
            <a:cxnSpLocks noChangeShapeType="1"/>
          </p:cNvCxnSpPr>
          <p:nvPr/>
        </p:nvCxnSpPr>
        <p:spPr bwMode="auto">
          <a:xfrm>
            <a:off x="928688" y="5500688"/>
            <a:ext cx="2428875" cy="1587"/>
          </a:xfrm>
          <a:prstGeom prst="line">
            <a:avLst/>
          </a:prstGeom>
          <a:noFill/>
          <a:ln w="571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44" name="Прямая соединительная линия 51"/>
          <p:cNvCxnSpPr>
            <a:cxnSpLocks noChangeShapeType="1"/>
            <a:endCxn id="48" idx="4"/>
          </p:cNvCxnSpPr>
          <p:nvPr/>
        </p:nvCxnSpPr>
        <p:spPr bwMode="auto">
          <a:xfrm rot="16200000" flipH="1">
            <a:off x="1124744" y="4661694"/>
            <a:ext cx="1643063" cy="349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" name="Прямая соединительная линия 52"/>
          <p:cNvCxnSpPr>
            <a:cxnSpLocks noChangeShapeType="1"/>
          </p:cNvCxnSpPr>
          <p:nvPr/>
        </p:nvCxnSpPr>
        <p:spPr bwMode="auto">
          <a:xfrm rot="5400000">
            <a:off x="1686719" y="4242594"/>
            <a:ext cx="1509712" cy="8826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55" name="TextBox 40"/>
          <p:cNvSpPr txBox="1">
            <a:spLocks noChangeArrowheads="1"/>
          </p:cNvSpPr>
          <p:nvPr/>
        </p:nvSpPr>
        <p:spPr bwMode="auto">
          <a:xfrm>
            <a:off x="1785938" y="5429250"/>
            <a:ext cx="76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P</a:t>
            </a:r>
            <a:r>
              <a:rPr lang="ru-RU">
                <a:latin typeface="Calibri" pitchFamily="34" charset="0"/>
              </a:rPr>
              <a:t>-мцс</a:t>
            </a:r>
          </a:p>
        </p:txBody>
      </p:sp>
      <p:sp>
        <p:nvSpPr>
          <p:cNvPr id="56" name="Дуга 55"/>
          <p:cNvSpPr/>
          <p:nvPr/>
        </p:nvSpPr>
        <p:spPr bwMode="auto">
          <a:xfrm rot="19201529">
            <a:off x="1868488" y="4695825"/>
            <a:ext cx="642937" cy="714375"/>
          </a:xfrm>
          <a:prstGeom prst="arc">
            <a:avLst>
              <a:gd name="adj1" fmla="val 16200000"/>
              <a:gd name="adj2" fmla="val 20623642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1571625" y="4572000"/>
            <a:ext cx="3905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C</a:t>
            </a:r>
            <a:endParaRPr lang="ru-RU">
              <a:latin typeface="Calibri" pitchFamily="34" charset="0"/>
            </a:endParaRPr>
          </a:p>
        </p:txBody>
      </p:sp>
      <p:graphicFrame>
        <p:nvGraphicFramePr>
          <p:cNvPr id="59" name="Object 48"/>
          <p:cNvGraphicFramePr>
            <a:graphicFrameLocks noChangeAspect="1"/>
          </p:cNvGraphicFramePr>
          <p:nvPr/>
        </p:nvGraphicFramePr>
        <p:xfrm>
          <a:off x="1928813" y="4929188"/>
          <a:ext cx="355600" cy="368300"/>
        </p:xfrm>
        <a:graphic>
          <a:graphicData uri="http://schemas.openxmlformats.org/presentationml/2006/ole">
            <p:oleObj spid="_x0000_s336901" name="Формула" r:id="rId6" imgW="139579" imgH="164957" progId="Equation.3">
              <p:embed/>
            </p:oleObj>
          </a:graphicData>
        </a:graphic>
      </p:graphicFrame>
      <p:graphicFrame>
        <p:nvGraphicFramePr>
          <p:cNvPr id="61" name="Object 50"/>
          <p:cNvGraphicFramePr>
            <a:graphicFrameLocks noChangeAspect="1"/>
          </p:cNvGraphicFramePr>
          <p:nvPr/>
        </p:nvGraphicFramePr>
        <p:xfrm>
          <a:off x="1176338" y="5997575"/>
          <a:ext cx="1944687" cy="477838"/>
        </p:xfrm>
        <a:graphic>
          <a:graphicData uri="http://schemas.openxmlformats.org/presentationml/2006/ole">
            <p:oleObj spid="_x0000_s336902" name="Формула" r:id="rId7" imgW="723272" imgH="177646" progId="Equation.3">
              <p:embed/>
            </p:oleObj>
          </a:graphicData>
        </a:graphic>
      </p:graphicFrame>
      <p:graphicFrame>
        <p:nvGraphicFramePr>
          <p:cNvPr id="4103" name="Object 59"/>
          <p:cNvGraphicFramePr>
            <a:graphicFrameLocks noChangeAspect="1"/>
          </p:cNvGraphicFramePr>
          <p:nvPr/>
        </p:nvGraphicFramePr>
        <p:xfrm>
          <a:off x="142875" y="2214563"/>
          <a:ext cx="387350" cy="314325"/>
        </p:xfrm>
        <a:graphic>
          <a:graphicData uri="http://schemas.openxmlformats.org/presentationml/2006/ole">
            <p:oleObj spid="_x0000_s336903" name="Формула" r:id="rId8" imgW="203024" imgH="164957" progId="Equation.3">
              <p:embed/>
            </p:oleObj>
          </a:graphicData>
        </a:graphic>
      </p:graphicFrame>
      <p:graphicFrame>
        <p:nvGraphicFramePr>
          <p:cNvPr id="3132" name="Object 60"/>
          <p:cNvGraphicFramePr>
            <a:graphicFrameLocks noChangeAspect="1"/>
          </p:cNvGraphicFramePr>
          <p:nvPr/>
        </p:nvGraphicFramePr>
        <p:xfrm>
          <a:off x="1643063" y="1571625"/>
          <a:ext cx="387350" cy="314325"/>
        </p:xfrm>
        <a:graphic>
          <a:graphicData uri="http://schemas.openxmlformats.org/presentationml/2006/ole">
            <p:oleObj spid="_x0000_s336904" name="Формула" r:id="rId9" imgW="203024" imgH="164957" progId="Equation.3">
              <p:embed/>
            </p:oleObj>
          </a:graphicData>
        </a:graphic>
      </p:graphicFrame>
      <p:graphicFrame>
        <p:nvGraphicFramePr>
          <p:cNvPr id="3133" name="Object 61"/>
          <p:cNvGraphicFramePr>
            <a:graphicFrameLocks noChangeAspect="1"/>
          </p:cNvGraphicFramePr>
          <p:nvPr/>
        </p:nvGraphicFramePr>
        <p:xfrm>
          <a:off x="2738438" y="2463800"/>
          <a:ext cx="339725" cy="387350"/>
        </p:xfrm>
        <a:graphic>
          <a:graphicData uri="http://schemas.openxmlformats.org/presentationml/2006/ole">
            <p:oleObj spid="_x0000_s336905" name="Формула" r:id="rId10" imgW="177569" imgH="202936" progId="Equation.3">
              <p:embed/>
            </p:oleObj>
          </a:graphicData>
        </a:graphic>
      </p:graphicFrame>
      <p:graphicFrame>
        <p:nvGraphicFramePr>
          <p:cNvPr id="3134" name="Object 62"/>
          <p:cNvGraphicFramePr>
            <a:graphicFrameLocks noChangeAspect="1"/>
          </p:cNvGraphicFramePr>
          <p:nvPr/>
        </p:nvGraphicFramePr>
        <p:xfrm>
          <a:off x="2452688" y="822325"/>
          <a:ext cx="338137" cy="385763"/>
        </p:xfrm>
        <a:graphic>
          <a:graphicData uri="http://schemas.openxmlformats.org/presentationml/2006/ole">
            <p:oleObj spid="_x0000_s336906" name="Формула" r:id="rId11" imgW="177569" imgH="202936" progId="Equation.3">
              <p:embed/>
            </p:oleObj>
          </a:graphicData>
        </a:graphic>
      </p:graphicFrame>
      <p:graphicFrame>
        <p:nvGraphicFramePr>
          <p:cNvPr id="3135" name="Object 63"/>
          <p:cNvGraphicFramePr>
            <a:graphicFrameLocks noChangeAspect="1"/>
          </p:cNvGraphicFramePr>
          <p:nvPr/>
        </p:nvGraphicFramePr>
        <p:xfrm>
          <a:off x="2060575" y="4346575"/>
          <a:ext cx="219075" cy="266700"/>
        </p:xfrm>
        <a:graphic>
          <a:graphicData uri="http://schemas.openxmlformats.org/presentationml/2006/ole">
            <p:oleObj spid="_x0000_s336907" name="Формула" r:id="rId12" imgW="114201" imgH="139579" progId="Equation.3">
              <p:embed/>
            </p:oleObj>
          </a:graphicData>
        </a:graphic>
      </p:graphicFrame>
      <p:graphicFrame>
        <p:nvGraphicFramePr>
          <p:cNvPr id="68" name="Object 64"/>
          <p:cNvGraphicFramePr>
            <a:graphicFrameLocks noChangeAspect="1"/>
          </p:cNvGraphicFramePr>
          <p:nvPr/>
        </p:nvGraphicFramePr>
        <p:xfrm>
          <a:off x="5072063" y="1143000"/>
          <a:ext cx="3184525" cy="539750"/>
        </p:xfrm>
        <a:graphic>
          <a:graphicData uri="http://schemas.openxmlformats.org/presentationml/2006/ole">
            <p:oleObj spid="_x0000_s336908" name="Формула" r:id="rId13" imgW="1497950" imgH="253890" progId="Equation.3">
              <p:embed/>
            </p:oleObj>
          </a:graphicData>
        </a:graphic>
      </p:graphicFrame>
      <p:graphicFrame>
        <p:nvGraphicFramePr>
          <p:cNvPr id="3137" name="Object 65"/>
          <p:cNvGraphicFramePr>
            <a:graphicFrameLocks noChangeAspect="1"/>
          </p:cNvGraphicFramePr>
          <p:nvPr/>
        </p:nvGraphicFramePr>
        <p:xfrm>
          <a:off x="1643063" y="1857375"/>
          <a:ext cx="219075" cy="266700"/>
        </p:xfrm>
        <a:graphic>
          <a:graphicData uri="http://schemas.openxmlformats.org/presentationml/2006/ole">
            <p:oleObj spid="_x0000_s336909" name="Формула" r:id="rId14" imgW="114201" imgH="139579" progId="Equation.3">
              <p:embed/>
            </p:oleObj>
          </a:graphicData>
        </a:graphic>
      </p:graphicFrame>
      <p:sp>
        <p:nvSpPr>
          <p:cNvPr id="54" name="Номер слайда 53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smtClean="0">
                <a:solidFill>
                  <a:schemeClr val="tx1"/>
                </a:solidFill>
              </a:rPr>
              <a:pPr/>
              <a:t>86</a:t>
            </a:fld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4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3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000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2000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5" grpId="0" animBg="1"/>
      <p:bldP spid="4113" grpId="0"/>
      <p:bldP spid="4123" grpId="0"/>
      <p:bldP spid="4125" grpId="0"/>
      <p:bldP spid="7" grpId="0"/>
      <p:bldP spid="8" grpId="0"/>
      <p:bldP spid="48" grpId="0" animBg="1"/>
      <p:bldP spid="55" grpId="0"/>
      <p:bldP spid="57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0"/>
            <a:ext cx="8431213" cy="95410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i="1" dirty="0" smtClean="0">
                <a:solidFill>
                  <a:srgbClr val="FF0000"/>
                </a:solidFill>
                <a:latin typeface="Calibri"/>
                <a:cs typeface="Times New Roman" pitchFamily="18" charset="0"/>
              </a:rPr>
              <a:t>§1</a:t>
            </a:r>
            <a:r>
              <a:rPr lang="ru-RU" sz="2800" b="1" i="1" dirty="0" smtClean="0">
                <a:solidFill>
                  <a:srgbClr val="FF0000"/>
                </a:solidFill>
                <a:latin typeface="Calibri"/>
                <a:cs typeface="Times New Roman" pitchFamily="18" charset="0"/>
              </a:rPr>
              <a:t>.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Кинетическая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энергия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точки и системы         материальных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точек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02648469"/>
              </p:ext>
            </p:extLst>
          </p:nvPr>
        </p:nvGraphicFramePr>
        <p:xfrm>
          <a:off x="3428992" y="1714488"/>
          <a:ext cx="1265048" cy="714380"/>
        </p:xfrm>
        <a:graphic>
          <a:graphicData uri="http://schemas.openxmlformats.org/presentationml/2006/ole">
            <p:oleObj spid="_x0000_s337922" name="Формула" r:id="rId3" imgW="698197" imgH="393529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4282" y="2357430"/>
            <a:ext cx="8501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Кинетической энергией механической системы,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состоящей из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материальных точек, равна сумме кинетических энергий всех точек, входящих в эту систему: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70958909"/>
              </p:ext>
            </p:extLst>
          </p:nvPr>
        </p:nvGraphicFramePr>
        <p:xfrm>
          <a:off x="3357554" y="3071810"/>
          <a:ext cx="2008187" cy="1063625"/>
        </p:xfrm>
        <a:graphic>
          <a:graphicData uri="http://schemas.openxmlformats.org/presentationml/2006/ole">
            <p:oleObj spid="_x0000_s337923" name="Формула" r:id="rId4" imgW="837836" imgH="444307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5496" y="4071942"/>
            <a:ext cx="9108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Размерность кинетической энергии в системе СИ  - 1 Джоуль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67963026"/>
              </p:ext>
            </p:extLst>
          </p:nvPr>
        </p:nvGraphicFramePr>
        <p:xfrm>
          <a:off x="6228184" y="4069092"/>
          <a:ext cx="2900322" cy="360040"/>
        </p:xfrm>
        <a:graphic>
          <a:graphicData uri="http://schemas.openxmlformats.org/presentationml/2006/ole">
            <p:oleObj spid="_x0000_s337924" name="Формула" r:id="rId5" imgW="1841500" imgH="22860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07504" y="4509120"/>
            <a:ext cx="9036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Кинетическая энергия механической системы равна нулю только в том случае, если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се точки системы неподвижны. В противном случае кинетическая энергия –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величи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 заведомо положительная, отличная от нуля, независимо от того, какими силами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ызвано движение точек системы. Однако, будучи величиной скалярной, к. энергия не определяет направление  движения, поэтому она (так же, как и количество движения,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кинетический момент ) не является универсальной мерой движения механической системы.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13022969"/>
              </p:ext>
            </p:extLst>
          </p:nvPr>
        </p:nvGraphicFramePr>
        <p:xfrm>
          <a:off x="7812360" y="3235571"/>
          <a:ext cx="432048" cy="457971"/>
        </p:xfrm>
        <a:graphic>
          <a:graphicData uri="http://schemas.openxmlformats.org/presentationml/2006/ole">
            <p:oleObj spid="_x0000_s337925" name="Формула" r:id="rId6" imgW="203024" imgH="215713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85720" y="1000108"/>
            <a:ext cx="8501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Определение: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Кинетической энергией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материальной точки называется скалярная величина  равная 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половине произведения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массы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точки на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квадрат ее скорости :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2400" i="1" smtClean="0">
                <a:solidFill>
                  <a:schemeClr val="tx1"/>
                </a:solidFill>
              </a:rPr>
              <a:pPr/>
              <a:t>87</a:t>
            </a:fld>
            <a:endParaRPr lang="ru-RU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80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  <p:bldP spid="13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59140"/>
            <a:ext cx="7488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Calibri"/>
                <a:cs typeface="Times New Roman" pitchFamily="18" charset="0"/>
              </a:rPr>
              <a:t>§2.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Кинетическая энергия механической       системы в общем случае её движения.</a:t>
            </a:r>
            <a:r>
              <a:rPr lang="ru-RU" altLang="ru-RU" sz="2800" b="1" i="1" dirty="0">
                <a:solidFill>
                  <a:srgbClr val="FF0000"/>
                </a:solidFill>
              </a:rPr>
              <a:t> </a:t>
            </a:r>
            <a:endParaRPr lang="en-US" altLang="ru-RU" sz="2800" b="1" i="1" dirty="0" smtClean="0">
              <a:solidFill>
                <a:srgbClr val="FF0000"/>
              </a:solidFill>
            </a:endParaRPr>
          </a:p>
          <a:p>
            <a:r>
              <a:rPr lang="en-US" altLang="ru-RU" sz="2800" b="1" i="1" dirty="0" smtClean="0">
                <a:solidFill>
                  <a:srgbClr val="FF0000"/>
                </a:solidFill>
              </a:rPr>
              <a:t>                </a:t>
            </a:r>
            <a:r>
              <a:rPr lang="ru-RU" alt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Теорема </a:t>
            </a:r>
            <a:r>
              <a:rPr lang="ru-RU" altLang="ru-RU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Кёнига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628800"/>
            <a:ext cx="9073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Кинетическая энергия механической системы имеет вид                                        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где скорости точек системы определяются в инерциальной системе координат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OX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которую принимают за неподвижную, и кинетическая энергия, следуя понятиям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слож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 </a:t>
            </a: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ного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движения, вычисляется в абсолютном движении  точек системы. 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2937718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Во многих случаях движение системы материальных точек удобно, а иногда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необ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ходимо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представить как сложное и разложить его на более простые движения, что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часто позволяет упростить вычисление кинетической энергии системы. 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3873822"/>
            <a:ext cx="8892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Наиболее просто кинетическая энергия вычисляется тогда, когда за подвижную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сис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тему координат выбирают поступательно движущуюся систему координат</a:t>
            </a: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началом в центре масс системы материальных точек (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Кёнигова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система координат).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27784" y="5085184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этом случае абсолютное движение точки системы будет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состоять из относительного движения в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кёниговой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системе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координат и переносного движения совместно с той же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сис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темой координат.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0443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86141308"/>
              </p:ext>
            </p:extLst>
          </p:nvPr>
        </p:nvGraphicFramePr>
        <p:xfrm>
          <a:off x="6400800" y="1379810"/>
          <a:ext cx="1344613" cy="681038"/>
        </p:xfrm>
        <a:graphic>
          <a:graphicData uri="http://schemas.openxmlformats.org/presentationml/2006/ole">
            <p:oleObj spid="_x0000_s338946" name="Формула" r:id="rId3" imgW="875920" imgH="444307" progId="Equation.3">
              <p:embed/>
            </p:oleObj>
          </a:graphicData>
        </a:graphic>
      </p:graphicFrame>
      <p:cxnSp>
        <p:nvCxnSpPr>
          <p:cNvPr id="14" name="Прямая со стрелкой 13"/>
          <p:cNvCxnSpPr/>
          <p:nvPr/>
        </p:nvCxnSpPr>
        <p:spPr>
          <a:xfrm>
            <a:off x="1071538" y="5715016"/>
            <a:ext cx="121444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6200000" flipV="1">
            <a:off x="678629" y="5322107"/>
            <a:ext cx="795342" cy="95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 flipV="1">
            <a:off x="642910" y="5715016"/>
            <a:ext cx="438152" cy="41910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0800000" flipV="1">
            <a:off x="214282" y="5857892"/>
            <a:ext cx="438152" cy="41910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642910" y="5857892"/>
            <a:ext cx="121444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6200000" flipV="1">
            <a:off x="250001" y="5464983"/>
            <a:ext cx="795342" cy="95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57158" y="5572140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1142976" y="535782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214282" y="6215082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714348" y="5929330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X*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1714480" y="5786454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1857356" y="5357826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Y*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285720" y="5072074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1142976" y="4857760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Z*</a:t>
            </a:r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60478875"/>
              </p:ext>
            </p:extLst>
          </p:nvPr>
        </p:nvGraphicFramePr>
        <p:xfrm>
          <a:off x="8027655" y="4155345"/>
          <a:ext cx="1080849" cy="360283"/>
        </p:xfrm>
        <a:graphic>
          <a:graphicData uri="http://schemas.openxmlformats.org/presentationml/2006/ole">
            <p:oleObj spid="_x0000_s338947" name="Формула" r:id="rId4" imgW="609480" imgH="203040" progId="Equation.3">
              <p:embed/>
            </p:oleObj>
          </a:graphicData>
        </a:graphic>
      </p:graphicFrame>
      <p:sp>
        <p:nvSpPr>
          <p:cNvPr id="30" name="Номер слайда 29"/>
          <p:cNvSpPr>
            <a:spLocks noGrp="1"/>
          </p:cNvSpPr>
          <p:nvPr>
            <p:ph type="sldNum" sz="quarter" idx="12"/>
          </p:nvPr>
        </p:nvSpPr>
        <p:spPr>
          <a:xfrm>
            <a:off x="8072462" y="6356350"/>
            <a:ext cx="614338" cy="365125"/>
          </a:xfrm>
        </p:spPr>
        <p:txBody>
          <a:bodyPr/>
          <a:lstStyle/>
          <a:p>
            <a:fld id="{B19B0651-EE4F-4900-A07F-96A6BFA9D0F0}" type="slidenum">
              <a:rPr lang="ru-RU" sz="2400" i="1" smtClean="0">
                <a:solidFill>
                  <a:schemeClr val="tx1"/>
                </a:solidFill>
              </a:rPr>
              <a:pPr/>
              <a:t>88</a:t>
            </a:fld>
            <a:endParaRPr lang="ru-RU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5559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60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96" name="Text Box 12"/>
          <p:cNvSpPr txBox="1">
            <a:spLocks noChangeArrowheads="1"/>
          </p:cNvSpPr>
          <p:nvPr/>
        </p:nvSpPr>
        <p:spPr bwMode="auto">
          <a:xfrm>
            <a:off x="357158" y="4071942"/>
            <a:ext cx="8382000" cy="215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i="1" dirty="0" smtClean="0">
                <a:cs typeface="Times New Roman" pitchFamily="18" charset="0"/>
              </a:rPr>
              <a:t>                                   Теорема Кёнига: </a:t>
            </a:r>
          </a:p>
          <a:p>
            <a:r>
              <a:rPr lang="ru-RU" altLang="ru-RU" sz="2200" b="1" i="1" dirty="0" smtClean="0">
                <a:solidFill>
                  <a:srgbClr val="FF0000"/>
                </a:solidFill>
              </a:rPr>
              <a:t>Кинетическая </a:t>
            </a:r>
            <a:r>
              <a:rPr lang="ru-RU" altLang="ru-RU" sz="2200" b="1" i="1" dirty="0">
                <a:solidFill>
                  <a:srgbClr val="FF0000"/>
                </a:solidFill>
              </a:rPr>
              <a:t>энергия </a:t>
            </a:r>
            <a:r>
              <a:rPr lang="ru-RU" altLang="ru-RU" sz="2200" b="1" i="1" dirty="0" smtClean="0"/>
              <a:t>механической системы точек </a:t>
            </a:r>
            <a:r>
              <a:rPr lang="ru-RU" altLang="ru-RU" sz="2200" b="1" i="1" dirty="0"/>
              <a:t>в её абсолютном движении </a:t>
            </a:r>
            <a:r>
              <a:rPr lang="ru-RU" altLang="ru-RU" sz="2200" b="1" i="1" dirty="0" smtClean="0">
                <a:solidFill>
                  <a:srgbClr val="FF0000"/>
                </a:solidFill>
              </a:rPr>
              <a:t>равна </a:t>
            </a:r>
            <a:r>
              <a:rPr lang="ru-RU" altLang="ru-RU" sz="2200" b="1" i="1" dirty="0" smtClean="0">
                <a:solidFill>
                  <a:srgbClr val="7030A0"/>
                </a:solidFill>
              </a:rPr>
              <a:t>сумме </a:t>
            </a:r>
            <a:r>
              <a:rPr lang="ru-RU" altLang="ru-RU" sz="2200" b="1" i="1" dirty="0">
                <a:solidFill>
                  <a:srgbClr val="7030A0"/>
                </a:solidFill>
              </a:rPr>
              <a:t>кинетической энергии </a:t>
            </a:r>
            <a:r>
              <a:rPr lang="ru-RU" altLang="ru-RU" sz="2200" b="1" i="1" dirty="0"/>
              <a:t>центра масс</a:t>
            </a:r>
            <a:r>
              <a:rPr lang="ru-RU" altLang="ru-RU" sz="2200" b="1" i="1" dirty="0">
                <a:solidFill>
                  <a:srgbClr val="FF0000"/>
                </a:solidFill>
              </a:rPr>
              <a:t> системы</a:t>
            </a:r>
            <a:r>
              <a:rPr lang="ru-RU" altLang="ru-RU" sz="2200" i="1" dirty="0">
                <a:solidFill>
                  <a:srgbClr val="FF0000"/>
                </a:solidFill>
              </a:rPr>
              <a:t> </a:t>
            </a:r>
            <a:r>
              <a:rPr lang="ru-RU" altLang="ru-RU" sz="2200" b="1" i="1" dirty="0" smtClean="0"/>
              <a:t>М</a:t>
            </a:r>
            <a:r>
              <a:rPr lang="en-US" altLang="ru-RU" sz="2200" b="1" i="1" dirty="0" smtClean="0"/>
              <a:t>V</a:t>
            </a:r>
            <a:r>
              <a:rPr lang="en-US" altLang="ru-RU" sz="2200" b="1" i="1" baseline="-25000" dirty="0" smtClean="0"/>
              <a:t>c</a:t>
            </a:r>
            <a:r>
              <a:rPr lang="en-US" altLang="ru-RU" sz="2200" b="1" i="1" baseline="30000" dirty="0" smtClean="0"/>
              <a:t>2</a:t>
            </a:r>
            <a:r>
              <a:rPr lang="en-US" altLang="ru-RU" sz="2200" b="1" i="1" dirty="0" smtClean="0"/>
              <a:t>/2</a:t>
            </a:r>
            <a:r>
              <a:rPr lang="ru-RU" altLang="ru-RU" sz="2200" b="1" i="1" dirty="0" smtClean="0">
                <a:solidFill>
                  <a:srgbClr val="FF0000"/>
                </a:solidFill>
              </a:rPr>
              <a:t> </a:t>
            </a:r>
            <a:r>
              <a:rPr lang="ru-RU" altLang="ru-RU" sz="2200" b="1" i="1" dirty="0">
                <a:solidFill>
                  <a:srgbClr val="0070C0"/>
                </a:solidFill>
              </a:rPr>
              <a:t>и</a:t>
            </a:r>
            <a:r>
              <a:rPr lang="ru-RU" altLang="ru-RU" sz="2200" b="1" i="1" dirty="0">
                <a:solidFill>
                  <a:srgbClr val="FF0000"/>
                </a:solidFill>
              </a:rPr>
              <a:t> </a:t>
            </a:r>
            <a:r>
              <a:rPr lang="ru-RU" altLang="ru-RU" sz="2200" b="1" i="1" dirty="0">
                <a:solidFill>
                  <a:srgbClr val="7030A0"/>
                </a:solidFill>
              </a:rPr>
              <a:t>кинетической энергии </a:t>
            </a:r>
            <a:r>
              <a:rPr lang="ru-RU" altLang="ru-RU" sz="2200" b="1" i="1" dirty="0" smtClean="0">
                <a:solidFill>
                  <a:srgbClr val="FF0000"/>
                </a:solidFill>
              </a:rPr>
              <a:t>этой системы </a:t>
            </a:r>
            <a:r>
              <a:rPr lang="ru-RU" altLang="ru-RU" sz="2200" b="1" i="1" dirty="0" smtClean="0"/>
              <a:t>в её </a:t>
            </a:r>
            <a:r>
              <a:rPr lang="ru-RU" altLang="ru-RU" sz="2200" b="1" i="1" dirty="0" smtClean="0">
                <a:solidFill>
                  <a:srgbClr val="0070C0"/>
                </a:solidFill>
              </a:rPr>
              <a:t>относительном </a:t>
            </a:r>
            <a:r>
              <a:rPr lang="ru-RU" altLang="ru-RU" sz="2200" b="1" i="1" dirty="0">
                <a:solidFill>
                  <a:srgbClr val="0070C0"/>
                </a:solidFill>
              </a:rPr>
              <a:t>движении </a:t>
            </a:r>
            <a:r>
              <a:rPr lang="ru-RU" altLang="ru-RU" sz="2200" b="1" i="1" dirty="0"/>
              <a:t>по отношению </a:t>
            </a:r>
            <a:r>
              <a:rPr lang="ru-RU" altLang="ru-RU" sz="2200" b="1" i="1" dirty="0">
                <a:solidFill>
                  <a:srgbClr val="FF0000"/>
                </a:solidFill>
              </a:rPr>
              <a:t>к  центру масс </a:t>
            </a:r>
            <a:r>
              <a:rPr lang="en-US" altLang="ru-RU" sz="2200" b="1" i="1" dirty="0" err="1"/>
              <a:t>T</a:t>
            </a:r>
            <a:r>
              <a:rPr lang="en-US" altLang="ru-RU" sz="2200" b="1" i="1" baseline="-25000" dirty="0" err="1"/>
              <a:t>r</a:t>
            </a:r>
            <a:r>
              <a:rPr lang="ru-RU" altLang="ru-RU" sz="2200" i="1" dirty="0"/>
              <a:t>.</a:t>
            </a:r>
            <a:r>
              <a:rPr lang="en-US" altLang="ru-RU" sz="2200" i="1" dirty="0">
                <a:solidFill>
                  <a:srgbClr val="FF0000"/>
                </a:solidFill>
              </a:rPr>
              <a:t>.</a:t>
            </a:r>
            <a:endParaRPr lang="ru-RU" altLang="ru-RU" sz="2200" i="1" dirty="0">
              <a:solidFill>
                <a:srgbClr val="FF0000"/>
              </a:solidFill>
            </a:endParaRPr>
          </a:p>
        </p:txBody>
      </p:sp>
      <p:graphicFrame>
        <p:nvGraphicFramePr>
          <p:cNvPr id="819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4329841"/>
              </p:ext>
            </p:extLst>
          </p:nvPr>
        </p:nvGraphicFramePr>
        <p:xfrm>
          <a:off x="6286512" y="3357562"/>
          <a:ext cx="2219708" cy="777144"/>
        </p:xfrm>
        <a:graphic>
          <a:graphicData uri="http://schemas.openxmlformats.org/presentationml/2006/ole">
            <p:oleObj spid="_x0000_s339970" name="Формула" r:id="rId3" imgW="761669" imgH="266584" progId="Equation.3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188640"/>
            <a:ext cx="9036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теореме о сложении скоростей</a:t>
            </a:r>
            <a:r>
              <a:rPr lang="en-US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корость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k-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ой точки                                  В силу того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кёнигова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система координат движется поступательно, переносные скорости всех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точек одинаковы и равны скорости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её центра масс, то есть                      а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абсолют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ная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скорость точки системы равна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46605208"/>
              </p:ext>
            </p:extLst>
          </p:nvPr>
        </p:nvGraphicFramePr>
        <p:xfrm>
          <a:off x="5940152" y="139998"/>
          <a:ext cx="1695065" cy="480690"/>
        </p:xfrm>
        <a:graphic>
          <a:graphicData uri="http://schemas.openxmlformats.org/presentationml/2006/ole">
            <p:oleObj spid="_x0000_s339971" name="Формула" r:id="rId4" imgW="850531" imgH="241195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43737388"/>
              </p:ext>
            </p:extLst>
          </p:nvPr>
        </p:nvGraphicFramePr>
        <p:xfrm>
          <a:off x="3779912" y="692696"/>
          <a:ext cx="341593" cy="432685"/>
        </p:xfrm>
        <a:graphic>
          <a:graphicData uri="http://schemas.openxmlformats.org/presentationml/2006/ole">
            <p:oleObj spid="_x0000_s339972" name="Формула" r:id="rId5" imgW="190417" imgH="241195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53244550"/>
              </p:ext>
            </p:extLst>
          </p:nvPr>
        </p:nvGraphicFramePr>
        <p:xfrm>
          <a:off x="6660232" y="692696"/>
          <a:ext cx="1113177" cy="480690"/>
        </p:xfrm>
        <a:graphic>
          <a:graphicData uri="http://schemas.openxmlformats.org/presentationml/2006/ole">
            <p:oleObj spid="_x0000_s339973" name="Формула" r:id="rId6" imgW="558558" imgH="241195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06375506"/>
              </p:ext>
            </p:extLst>
          </p:nvPr>
        </p:nvGraphicFramePr>
        <p:xfrm>
          <a:off x="3851920" y="980728"/>
          <a:ext cx="1584176" cy="463067"/>
        </p:xfrm>
        <a:graphic>
          <a:graphicData uri="http://schemas.openxmlformats.org/presentationml/2006/ole">
            <p:oleObj spid="_x0000_s339974" name="Формула" r:id="rId7" imgW="825500" imgH="2413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7504" y="1340768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Учитывая, что                      подставляя выражение абсолютной скорости в        имеем: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90203923"/>
              </p:ext>
            </p:extLst>
          </p:nvPr>
        </p:nvGraphicFramePr>
        <p:xfrm>
          <a:off x="1759619" y="1268760"/>
          <a:ext cx="1228205" cy="507301"/>
        </p:xfrm>
        <a:graphic>
          <a:graphicData uri="http://schemas.openxmlformats.org/presentationml/2006/ole">
            <p:oleObj spid="_x0000_s339975" name="Формула" r:id="rId8" imgW="583947" imgH="241195" progId="Equation.3">
              <p:embed/>
            </p:oleObj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90713915"/>
              </p:ext>
            </p:extLst>
          </p:nvPr>
        </p:nvGraphicFramePr>
        <p:xfrm>
          <a:off x="7740352" y="1412776"/>
          <a:ext cx="317624" cy="337476"/>
        </p:xfrm>
        <a:graphic>
          <a:graphicData uri="http://schemas.openxmlformats.org/presentationml/2006/ole">
            <p:oleObj spid="_x0000_s339976" name="Формула" r:id="rId9" imgW="203024" imgH="215713" progId="Equation.3">
              <p:embed/>
            </p:oleObj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30981546"/>
              </p:ext>
            </p:extLst>
          </p:nvPr>
        </p:nvGraphicFramePr>
        <p:xfrm>
          <a:off x="606324" y="1700808"/>
          <a:ext cx="8070132" cy="772914"/>
        </p:xfrm>
        <a:graphic>
          <a:graphicData uri="http://schemas.openxmlformats.org/presentationml/2006/ole">
            <p:oleObj spid="_x0000_s339977" name="Формула" r:id="rId10" imgW="4114800" imgH="39370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2008" y="2411596"/>
            <a:ext cx="8892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где выражение в скобках во втором слагаемом  равно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так как является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количеством движения системы в подвижной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кёниговой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системе координат и относи-</a:t>
            </a: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тельно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её не перемещается, то есть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Поэтому второе слагаемое равно нулю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 полное выражение кинетической энергии принимает вид: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73966015"/>
              </p:ext>
            </p:extLst>
          </p:nvPr>
        </p:nvGraphicFramePr>
        <p:xfrm>
          <a:off x="5508104" y="2396249"/>
          <a:ext cx="1370062" cy="456687"/>
        </p:xfrm>
        <a:graphic>
          <a:graphicData uri="http://schemas.openxmlformats.org/presentationml/2006/ole">
            <p:oleObj spid="_x0000_s339978" name="Формула" r:id="rId11" imgW="723586" imgH="241195" progId="Equation.3">
              <p:embed/>
            </p:oleObj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48179156"/>
              </p:ext>
            </p:extLst>
          </p:nvPr>
        </p:nvGraphicFramePr>
        <p:xfrm>
          <a:off x="3873352" y="2924944"/>
          <a:ext cx="986680" cy="480690"/>
        </p:xfrm>
        <a:graphic>
          <a:graphicData uri="http://schemas.openxmlformats.org/presentationml/2006/ole">
            <p:oleObj spid="_x0000_s339979" name="Формула" r:id="rId12" imgW="495085" imgH="241195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51520" y="4077072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i="1" smtClean="0">
                <a:solidFill>
                  <a:schemeClr val="tx1"/>
                </a:solidFill>
              </a:rPr>
              <a:pPr/>
              <a:t>89</a:t>
            </a:fld>
            <a:endParaRPr lang="ru-RU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755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221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221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96" grpId="0"/>
      <p:bldP spid="8" grpId="0"/>
      <p:bldP spid="13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285750" y="548680"/>
            <a:ext cx="867873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Очень часто механическая система представляет собой твёрдое тело или систему </a:t>
            </a:r>
          </a:p>
          <a:p>
            <a:pPr algn="l">
              <a:defRPr/>
            </a:pP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твёрдых тел. Поэтому необходимо уметь вычислять кинетическую энергию твёрдых</a:t>
            </a:r>
          </a:p>
          <a:p>
            <a:pPr algn="l">
              <a:defRPr/>
            </a:pP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тел при различных  видах его движения.</a:t>
            </a:r>
            <a:endParaRPr lang="ru-RU" alt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19642356"/>
              </p:ext>
            </p:extLst>
          </p:nvPr>
        </p:nvGraphicFramePr>
        <p:xfrm>
          <a:off x="1187624" y="2444179"/>
          <a:ext cx="6943748" cy="912813"/>
        </p:xfrm>
        <a:graphic>
          <a:graphicData uri="http://schemas.openxmlformats.org/presentationml/2006/ole">
            <p:oleObj spid="_x0000_s340994" name="Формула" r:id="rId3" imgW="3187700" imgH="419100" progId="Equation.3">
              <p:embed/>
            </p:oleObj>
          </a:graphicData>
        </a:graphic>
      </p:graphicFrame>
      <p:sp>
        <p:nvSpPr>
          <p:cNvPr id="2059" name="TextBox 14"/>
          <p:cNvSpPr txBox="1">
            <a:spLocks noChangeArrowheads="1"/>
          </p:cNvSpPr>
          <p:nvPr/>
        </p:nvSpPr>
        <p:spPr bwMode="auto">
          <a:xfrm>
            <a:off x="827584" y="3356992"/>
            <a:ext cx="7618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altLang="ru-RU" dirty="0" smtClean="0">
                <a:solidFill>
                  <a:srgbClr val="FF0000"/>
                </a:solidFill>
              </a:rPr>
              <a:t>3.2. </a:t>
            </a:r>
            <a:r>
              <a:rPr lang="ru-RU" altLang="ru-RU" i="1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Вращение твёрдого тела вокруг неподвижной оси </a:t>
            </a:r>
            <a:endParaRPr lang="ru-RU" altLang="ru-RU" i="1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5576" y="116632"/>
            <a:ext cx="76252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        </a:t>
            </a:r>
            <a:r>
              <a:rPr lang="ru-RU" sz="2800" b="1" i="1" dirty="0" smtClean="0">
                <a:solidFill>
                  <a:srgbClr val="FF0000"/>
                </a:solidFill>
                <a:latin typeface="Calibri"/>
              </a:rPr>
              <a:t>§3. </a:t>
            </a:r>
            <a:r>
              <a:rPr lang="ru-RU" sz="2800" b="1" i="1" dirty="0" smtClean="0">
                <a:solidFill>
                  <a:srgbClr val="FF0000"/>
                </a:solidFill>
              </a:rPr>
              <a:t>Кинетическая энергия твёрдого тела.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01475" y="1412776"/>
            <a:ext cx="44439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</a:rPr>
              <a:t>3.1. Поступательное движение</a:t>
            </a: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50" y="1772816"/>
            <a:ext cx="867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При поступательном движении твёрдого тела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се его точки имеют одинаковые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ско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рости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равные скорости центра масс, то есть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поэтому согласно (*)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59769389"/>
              </p:ext>
            </p:extLst>
          </p:nvPr>
        </p:nvGraphicFramePr>
        <p:xfrm>
          <a:off x="5056741" y="2060848"/>
          <a:ext cx="1459475" cy="423718"/>
        </p:xfrm>
        <a:graphic>
          <a:graphicData uri="http://schemas.openxmlformats.org/presentationml/2006/ole">
            <p:oleObj spid="_x0000_s340995" name="Формула" r:id="rId4" imgW="787400" imgH="22860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85750" y="3717032"/>
            <a:ext cx="8858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При вращении твёрдого тела вокруг неподвижной оси скорость любой его точки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равна</a:t>
            </a: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                   здесь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расстояние точки до оси вращения. Подставляя это значение скорости в формулу (*), получим: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14261847"/>
              </p:ext>
            </p:extLst>
          </p:nvPr>
        </p:nvGraphicFramePr>
        <p:xfrm>
          <a:off x="412676" y="3962772"/>
          <a:ext cx="1423020" cy="474340"/>
        </p:xfrm>
        <a:graphic>
          <a:graphicData uri="http://schemas.openxmlformats.org/presentationml/2006/ole">
            <p:oleObj spid="_x0000_s340996" name="Формула" r:id="rId5" imgW="685800" imgH="228600" progId="Equation.3">
              <p:embed/>
            </p:oleObj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53389546"/>
              </p:ext>
            </p:extLst>
          </p:nvPr>
        </p:nvGraphicFramePr>
        <p:xfrm>
          <a:off x="2409726" y="3984687"/>
          <a:ext cx="578098" cy="452425"/>
        </p:xfrm>
        <a:graphic>
          <a:graphicData uri="http://schemas.openxmlformats.org/presentationml/2006/ole">
            <p:oleObj spid="_x0000_s340997" name="Формула" r:id="rId6" imgW="291973" imgH="228501" progId="Equation.3">
              <p:embed/>
            </p:oleObj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73511368"/>
              </p:ext>
            </p:extLst>
          </p:nvPr>
        </p:nvGraphicFramePr>
        <p:xfrm>
          <a:off x="1115616" y="4509120"/>
          <a:ext cx="6696744" cy="843484"/>
        </p:xfrm>
        <a:graphic>
          <a:graphicData uri="http://schemas.openxmlformats.org/presentationml/2006/ole">
            <p:oleObj spid="_x0000_s340998" name="Формула" r:id="rId7" imgW="3327400" imgH="41910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95536" y="5301208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Или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08068448"/>
              </p:ext>
            </p:extLst>
          </p:nvPr>
        </p:nvGraphicFramePr>
        <p:xfrm>
          <a:off x="2843808" y="5301208"/>
          <a:ext cx="2191800" cy="956983"/>
        </p:xfrm>
        <a:graphic>
          <a:graphicData uri="http://schemas.openxmlformats.org/presentationml/2006/ole">
            <p:oleObj spid="_x0000_s340999" name="Формула" r:id="rId8" imgW="901309" imgH="393529" progId="Equation.3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95536" y="6165304"/>
            <a:ext cx="7809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Здесь        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момент инерции твёрдого тела относительно оси вращения.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23884631"/>
              </p:ext>
            </p:extLst>
          </p:nvPr>
        </p:nvGraphicFramePr>
        <p:xfrm>
          <a:off x="1187624" y="6107698"/>
          <a:ext cx="720080" cy="489654"/>
        </p:xfrm>
        <a:graphic>
          <a:graphicData uri="http://schemas.openxmlformats.org/presentationml/2006/ole">
            <p:oleObj spid="_x0000_s341000" name="Формула" r:id="rId9" imgW="317087" imgH="215619" progId="Equation.3">
              <p:embed/>
            </p:oleObj>
          </a:graphicData>
        </a:graphic>
      </p:graphicFrame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i="1" smtClean="0">
                <a:solidFill>
                  <a:schemeClr val="tx1"/>
                </a:solidFill>
              </a:rPr>
              <a:pPr/>
              <a:t>90</a:t>
            </a:fld>
            <a:endParaRPr lang="ru-RU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270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2059" grpId="0"/>
      <p:bldP spid="6" grpId="0"/>
      <p:bldP spid="8" grpId="0"/>
      <p:bldP spid="12" grpId="0"/>
      <p:bldP spid="16" grpId="0"/>
      <p:bldP spid="18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7009" y="0"/>
            <a:ext cx="7195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</a:rPr>
              <a:t>3.3. Плоскопараллельное движение твёрдого тела</a:t>
            </a: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1760" y="714356"/>
            <a:ext cx="6732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При этом движении скорости всех точек тела в каждый момент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времени распределены так, как если бы тело вращалось вокруг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мгновенной оси, перпендикулярной плоскости движения и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прохо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дящей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через МЦС в точке Р.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9141" y="2278613"/>
            <a:ext cx="8954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Поэтому, используя формулу для подсчёта кинетической энергии вращающегося тела,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получим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24803202"/>
              </p:ext>
            </p:extLst>
          </p:nvPr>
        </p:nvGraphicFramePr>
        <p:xfrm>
          <a:off x="3071802" y="2907243"/>
          <a:ext cx="1880801" cy="809789"/>
        </p:xfrm>
        <a:graphic>
          <a:graphicData uri="http://schemas.openxmlformats.org/presentationml/2006/ole">
            <p:oleObj spid="_x0000_s342018" name="Формула" r:id="rId3" imgW="914400" imgH="39370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14348" y="3923764"/>
            <a:ext cx="7105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здесь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-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момент инерции тела относительно названной выше оси.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4252551"/>
              </p:ext>
            </p:extLst>
          </p:nvPr>
        </p:nvGraphicFramePr>
        <p:xfrm>
          <a:off x="1355218" y="3826393"/>
          <a:ext cx="439250" cy="466703"/>
        </p:xfrm>
        <a:graphic>
          <a:graphicData uri="http://schemas.openxmlformats.org/presentationml/2006/ole">
            <p:oleObj spid="_x0000_s342019" name="Формула" r:id="rId4" imgW="203024" imgH="215713" progId="Equation.3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96945838"/>
              </p:ext>
            </p:extLst>
          </p:nvPr>
        </p:nvGraphicFramePr>
        <p:xfrm>
          <a:off x="1296144" y="4487226"/>
          <a:ext cx="439737" cy="466725"/>
        </p:xfrm>
        <a:graphic>
          <a:graphicData uri="http://schemas.openxmlformats.org/presentationml/2006/ole">
            <p:oleObj spid="_x0000_s342020" name="Формула" r:id="rId5" imgW="203024" imgH="215713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0" y="4572008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Величина        - переменная, т.к. МЦС  Р при движении тела всё время меняется.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Вместо него введём постоянный момент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относительно оси, проходящей через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центр масс тела. По теореме Штейнера-Гюйгенса                                  где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d=CP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86640560"/>
              </p:ext>
            </p:extLst>
          </p:nvPr>
        </p:nvGraphicFramePr>
        <p:xfrm>
          <a:off x="4248472" y="4840978"/>
          <a:ext cx="389632" cy="438336"/>
        </p:xfrm>
        <a:graphic>
          <a:graphicData uri="http://schemas.openxmlformats.org/presentationml/2006/ole">
            <p:oleObj spid="_x0000_s342021" name="Формула" r:id="rId6" imgW="203112" imgH="228501" progId="Equation.3">
              <p:embed/>
            </p:oleObj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66610466"/>
              </p:ext>
            </p:extLst>
          </p:nvPr>
        </p:nvGraphicFramePr>
        <p:xfrm>
          <a:off x="5211105" y="5063290"/>
          <a:ext cx="1773671" cy="432048"/>
        </p:xfrm>
        <a:graphic>
          <a:graphicData uri="http://schemas.openxmlformats.org/presentationml/2006/ole">
            <p:oleObj spid="_x0000_s342022" name="Формула" r:id="rId7" imgW="990170" imgH="241195" progId="Equation.3">
              <p:embed/>
            </p:oleObj>
          </a:graphicData>
        </a:graphic>
      </p:graphicFrame>
      <p:sp>
        <p:nvSpPr>
          <p:cNvPr id="19" name="Овал 18"/>
          <p:cNvSpPr/>
          <p:nvPr/>
        </p:nvSpPr>
        <p:spPr>
          <a:xfrm rot="2795170">
            <a:off x="658270" y="559326"/>
            <a:ext cx="1143008" cy="1714512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714348" y="1500174"/>
            <a:ext cx="374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Р</a:t>
            </a:r>
            <a:endParaRPr lang="ru-RU" i="1" dirty="0"/>
          </a:p>
        </p:txBody>
      </p:sp>
      <p:sp>
        <p:nvSpPr>
          <p:cNvPr id="21" name="Овал 20"/>
          <p:cNvSpPr/>
          <p:nvPr/>
        </p:nvSpPr>
        <p:spPr>
          <a:xfrm>
            <a:off x="928662" y="1714488"/>
            <a:ext cx="71438" cy="7143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500166" y="1000108"/>
            <a:ext cx="71438" cy="71438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571604" y="857232"/>
            <a:ext cx="374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С</a:t>
            </a:r>
            <a:endParaRPr lang="ru-RU" i="1" dirty="0"/>
          </a:p>
        </p:txBody>
      </p:sp>
      <p:cxnSp>
        <p:nvCxnSpPr>
          <p:cNvPr id="25" name="Прямая соединительная линия 24"/>
          <p:cNvCxnSpPr>
            <a:stCxn id="21" idx="1"/>
            <a:endCxn id="22" idx="0"/>
          </p:cNvCxnSpPr>
          <p:nvPr/>
        </p:nvCxnSpPr>
        <p:spPr>
          <a:xfrm rot="5400000" flipH="1" flipV="1">
            <a:off x="875083" y="1064149"/>
            <a:ext cx="724842" cy="5967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10800000">
            <a:off x="785786" y="500042"/>
            <a:ext cx="662926" cy="520054"/>
          </a:xfrm>
          <a:prstGeom prst="line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Дуга 29"/>
          <p:cNvSpPr/>
          <p:nvPr/>
        </p:nvSpPr>
        <p:spPr>
          <a:xfrm>
            <a:off x="357158" y="1428736"/>
            <a:ext cx="928694" cy="857256"/>
          </a:xfrm>
          <a:prstGeom prst="arc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785786" y="1000108"/>
            <a:ext cx="374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i="1" dirty="0" smtClean="0"/>
              <a:t>ω</a:t>
            </a:r>
            <a:endParaRPr lang="ru-RU" i="1" dirty="0"/>
          </a:p>
        </p:txBody>
      </p:sp>
      <p:graphicFrame>
        <p:nvGraphicFramePr>
          <p:cNvPr id="62561" name="Object 97"/>
          <p:cNvGraphicFramePr>
            <a:graphicFrameLocks noChangeAspect="1"/>
          </p:cNvGraphicFramePr>
          <p:nvPr/>
        </p:nvGraphicFramePr>
        <p:xfrm>
          <a:off x="857224" y="285728"/>
          <a:ext cx="327904" cy="412773"/>
        </p:xfrm>
        <a:graphic>
          <a:graphicData uri="http://schemas.openxmlformats.org/presentationml/2006/ole">
            <p:oleObj spid="_x0000_s342023" name="Формула" r:id="rId8" imgW="190417" imgH="241195" progId="Equation.3">
              <p:embed/>
            </p:oleObj>
          </a:graphicData>
        </a:graphic>
      </p:graphicFrame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i="1" smtClean="0">
                <a:solidFill>
                  <a:schemeClr val="tx1"/>
                </a:solidFill>
              </a:rPr>
              <a:pPr/>
              <a:t>91</a:t>
            </a:fld>
            <a:endParaRPr lang="ru-RU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175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62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10" grpId="0"/>
      <p:bldP spid="19" grpId="0" animBg="1"/>
      <p:bldP spid="20" grpId="0"/>
      <p:bldP spid="21" grpId="0" animBg="1"/>
      <p:bldP spid="22" grpId="0" animBg="1"/>
      <p:bldP spid="23" grpId="0"/>
      <p:bldP spid="30" grpId="0" animBg="1"/>
      <p:bldP spid="31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0688"/>
            <a:ext cx="88473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Подставим это значение         в формулу для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ПЛ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Учитывая, что точка Р- МЦС и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                            здесь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скорость центра масс, получим: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20366741"/>
              </p:ext>
            </p:extLst>
          </p:nvPr>
        </p:nvGraphicFramePr>
        <p:xfrm>
          <a:off x="2863002" y="714356"/>
          <a:ext cx="439737" cy="466725"/>
        </p:xfrm>
        <a:graphic>
          <a:graphicData uri="http://schemas.openxmlformats.org/presentationml/2006/ole">
            <p:oleObj spid="_x0000_s343042" name="Формула" r:id="rId3" imgW="203024" imgH="215713" progId="Equation.3">
              <p:embed/>
            </p:oleObj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72402022"/>
              </p:ext>
            </p:extLst>
          </p:nvPr>
        </p:nvGraphicFramePr>
        <p:xfrm>
          <a:off x="322624" y="980728"/>
          <a:ext cx="2116019" cy="432822"/>
        </p:xfrm>
        <a:graphic>
          <a:graphicData uri="http://schemas.openxmlformats.org/presentationml/2006/ole">
            <p:oleObj spid="_x0000_s343043" name="Формула" r:id="rId4" imgW="1117600" imgH="228600" progId="Equation.3">
              <p:embed/>
            </p:oleObj>
          </a:graphicData>
        </a:graphic>
      </p:graphicFrame>
      <p:graphicFrame>
        <p:nvGraphicFramePr>
          <p:cNvPr id="80900" name="Object 4"/>
          <p:cNvGraphicFramePr>
            <a:graphicFrameLocks noChangeAspect="1"/>
          </p:cNvGraphicFramePr>
          <p:nvPr/>
        </p:nvGraphicFramePr>
        <p:xfrm>
          <a:off x="357158" y="2000240"/>
          <a:ext cx="7861300" cy="787400"/>
        </p:xfrm>
        <a:graphic>
          <a:graphicData uri="http://schemas.openxmlformats.org/presentationml/2006/ole">
            <p:oleObj spid="_x0000_s343044" name="Формула" r:id="rId5" imgW="3911600" imgH="393700" progId="Equation.3">
              <p:embed/>
            </p:oleObj>
          </a:graphicData>
        </a:graphic>
      </p:graphicFrame>
      <p:graphicFrame>
        <p:nvGraphicFramePr>
          <p:cNvPr id="80901" name="Object 5"/>
          <p:cNvGraphicFramePr>
            <a:graphicFrameLocks noChangeAspect="1"/>
          </p:cNvGraphicFramePr>
          <p:nvPr/>
        </p:nvGraphicFramePr>
        <p:xfrm>
          <a:off x="2643174" y="3143248"/>
          <a:ext cx="2959100" cy="787400"/>
        </p:xfrm>
        <a:graphic>
          <a:graphicData uri="http://schemas.openxmlformats.org/presentationml/2006/ole">
            <p:oleObj spid="_x0000_s343045" name="Формула" r:id="rId6" imgW="1473200" imgH="393700" progId="Equation.3">
              <p:embed/>
            </p:oleObj>
          </a:graphicData>
        </a:graphic>
      </p:graphicFrame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500063" y="4337809"/>
            <a:ext cx="800102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000" i="1" dirty="0">
                <a:solidFill>
                  <a:srgbClr val="FF0000"/>
                </a:solidFill>
              </a:rPr>
              <a:t>Кинетическая энергия</a:t>
            </a:r>
            <a:r>
              <a:rPr lang="en-US" altLang="ru-RU" sz="2000" i="1" dirty="0">
                <a:solidFill>
                  <a:srgbClr val="FF0000"/>
                </a:solidFill>
              </a:rPr>
              <a:t> </a:t>
            </a:r>
            <a:r>
              <a:rPr lang="ru-RU" altLang="ru-RU" sz="2000" i="1" dirty="0">
                <a:solidFill>
                  <a:srgbClr val="FF0000"/>
                </a:solidFill>
              </a:rPr>
              <a:t>тела </a:t>
            </a:r>
            <a:r>
              <a:rPr lang="ru-RU" altLang="ru-RU" sz="2000" i="1" dirty="0" smtClean="0">
                <a:solidFill>
                  <a:srgbClr val="FF0000"/>
                </a:solidFill>
              </a:rPr>
              <a:t>при</a:t>
            </a:r>
            <a:r>
              <a:rPr lang="en-US" altLang="ru-RU" sz="2000" i="1" dirty="0" smtClean="0">
                <a:solidFill>
                  <a:srgbClr val="FF0000"/>
                </a:solidFill>
              </a:rPr>
              <a:t> </a:t>
            </a:r>
            <a:r>
              <a:rPr lang="ru-RU" altLang="ru-RU" sz="2000" i="1" dirty="0" smtClean="0">
                <a:solidFill>
                  <a:srgbClr val="FF0000"/>
                </a:solidFill>
              </a:rPr>
              <a:t>плоскопараллельном движении</a:t>
            </a:r>
            <a:endParaRPr lang="en-US" altLang="ru-RU" sz="2000" i="1" dirty="0" smtClean="0">
              <a:solidFill>
                <a:srgbClr val="FF0000"/>
              </a:solidFill>
            </a:endParaRPr>
          </a:p>
          <a:p>
            <a:r>
              <a:rPr lang="ru-RU" sz="2000" i="1" dirty="0" smtClean="0">
                <a:solidFill>
                  <a:srgbClr val="FF0000"/>
                </a:solidFill>
              </a:rPr>
              <a:t>складывается из кинетической энергии поступательного движения со скоростью центра масс и кинетической энергии вращательного движения вокруг оси, проходящей через центр масс.</a:t>
            </a:r>
            <a:endParaRPr lang="ru-RU" i="1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i="1" smtClean="0">
                <a:solidFill>
                  <a:schemeClr val="tx1"/>
                </a:solidFill>
              </a:rPr>
              <a:pPr/>
              <a:t>92</a:t>
            </a:fld>
            <a:endParaRPr lang="ru-RU" sz="24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0" y="0"/>
            <a:ext cx="1905000" cy="642938"/>
          </a:xfrm>
        </p:spPr>
        <p:txBody>
          <a:bodyPr/>
          <a:lstStyle/>
          <a:p>
            <a:pPr eaLnBrk="1" hangingPunct="1"/>
            <a:r>
              <a:rPr lang="ru-RU" altLang="ru-RU" sz="2800" i="1" dirty="0" smtClean="0">
                <a:solidFill>
                  <a:srgbClr val="FF0000"/>
                </a:solidFill>
              </a:rPr>
              <a:t>Пример</a:t>
            </a:r>
            <a:r>
              <a:rPr lang="en-US" altLang="ru-RU" sz="2800" i="1" dirty="0" smtClean="0">
                <a:solidFill>
                  <a:srgbClr val="FF0000"/>
                </a:solidFill>
              </a:rPr>
              <a:t> 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2</a:t>
            </a:r>
          </a:p>
        </p:txBody>
      </p:sp>
      <p:graphicFrame>
        <p:nvGraphicFramePr>
          <p:cNvPr id="2050" name="Object 10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2544763" y="1928813"/>
          <a:ext cx="300037" cy="331787"/>
        </p:xfrm>
        <a:graphic>
          <a:graphicData uri="http://schemas.openxmlformats.org/presentationml/2006/ole">
            <p:oleObj spid="_x0000_s344066" name="Формула" r:id="rId3" imgW="190417" imgH="203112" progId="Equation.3">
              <p:embed/>
            </p:oleObj>
          </a:graphicData>
        </a:graphic>
      </p:graphicFrame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465138" y="3473450"/>
            <a:ext cx="413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9" name="Oval 5"/>
          <p:cNvSpPr>
            <a:spLocks noChangeArrowheads="1"/>
          </p:cNvSpPr>
          <p:nvPr/>
        </p:nvSpPr>
        <p:spPr bwMode="auto">
          <a:xfrm>
            <a:off x="1225550" y="1111250"/>
            <a:ext cx="2546350" cy="2347913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>
              <a:latin typeface="+mn-lt"/>
              <a:cs typeface="+mn-cs"/>
            </a:endParaRPr>
          </a:p>
        </p:txBody>
      </p:sp>
      <p:sp>
        <p:nvSpPr>
          <p:cNvPr id="2065" name="Line 6"/>
          <p:cNvSpPr>
            <a:spLocks noChangeShapeType="1"/>
          </p:cNvSpPr>
          <p:nvPr/>
        </p:nvSpPr>
        <p:spPr bwMode="auto">
          <a:xfrm>
            <a:off x="2470150" y="1071563"/>
            <a:ext cx="46038" cy="266065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66" name="Line 7"/>
          <p:cNvSpPr>
            <a:spLocks noChangeShapeType="1"/>
          </p:cNvSpPr>
          <p:nvPr/>
        </p:nvSpPr>
        <p:spPr bwMode="auto">
          <a:xfrm flipV="1">
            <a:off x="1285875" y="2254250"/>
            <a:ext cx="2500313" cy="46038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35" name="Line 8"/>
          <p:cNvSpPr>
            <a:spLocks noChangeShapeType="1"/>
          </p:cNvSpPr>
          <p:nvPr/>
        </p:nvSpPr>
        <p:spPr bwMode="auto">
          <a:xfrm flipV="1">
            <a:off x="1214438" y="1428750"/>
            <a:ext cx="642937" cy="85725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68" name="Line 9"/>
          <p:cNvSpPr>
            <a:spLocks noChangeShapeType="1"/>
          </p:cNvSpPr>
          <p:nvPr/>
        </p:nvSpPr>
        <p:spPr bwMode="auto">
          <a:xfrm flipV="1">
            <a:off x="2508250" y="1357313"/>
            <a:ext cx="706438" cy="9286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37" name="Oval 12"/>
          <p:cNvSpPr>
            <a:spLocks noChangeArrowheads="1"/>
          </p:cNvSpPr>
          <p:nvPr/>
        </p:nvSpPr>
        <p:spPr bwMode="auto">
          <a:xfrm>
            <a:off x="2447925" y="2192338"/>
            <a:ext cx="166688" cy="152400"/>
          </a:xfrm>
          <a:prstGeom prst="ellipse">
            <a:avLst/>
          </a:prstGeom>
          <a:solidFill>
            <a:srgbClr val="C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>
              <a:latin typeface="Calibri" pitchFamily="34" charset="0"/>
            </a:endParaRPr>
          </a:p>
        </p:txBody>
      </p:sp>
      <p:sp>
        <p:nvSpPr>
          <p:cNvPr id="2070" name="Line 19"/>
          <p:cNvSpPr>
            <a:spLocks noChangeShapeType="1"/>
          </p:cNvSpPr>
          <p:nvPr/>
        </p:nvSpPr>
        <p:spPr bwMode="auto">
          <a:xfrm flipV="1">
            <a:off x="411163" y="3476625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71" name="Line 20"/>
          <p:cNvSpPr>
            <a:spLocks noChangeShapeType="1"/>
          </p:cNvSpPr>
          <p:nvPr/>
        </p:nvSpPr>
        <p:spPr bwMode="auto">
          <a:xfrm flipV="1">
            <a:off x="823913" y="3471863"/>
            <a:ext cx="463550" cy="441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72" name="Line 21"/>
          <p:cNvSpPr>
            <a:spLocks noChangeShapeType="1"/>
          </p:cNvSpPr>
          <p:nvPr/>
        </p:nvSpPr>
        <p:spPr bwMode="auto">
          <a:xfrm flipV="1">
            <a:off x="1214438" y="3482975"/>
            <a:ext cx="441325" cy="439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73" name="Line 22"/>
          <p:cNvSpPr>
            <a:spLocks noChangeShapeType="1"/>
          </p:cNvSpPr>
          <p:nvPr/>
        </p:nvSpPr>
        <p:spPr bwMode="auto">
          <a:xfrm flipV="1">
            <a:off x="1651000" y="3479800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74" name="Line 23"/>
          <p:cNvSpPr>
            <a:spLocks noChangeShapeType="1"/>
          </p:cNvSpPr>
          <p:nvPr/>
        </p:nvSpPr>
        <p:spPr bwMode="auto">
          <a:xfrm flipV="1">
            <a:off x="2036763" y="3481388"/>
            <a:ext cx="450850" cy="441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75" name="Line 24"/>
          <p:cNvSpPr>
            <a:spLocks noChangeShapeType="1"/>
          </p:cNvSpPr>
          <p:nvPr/>
        </p:nvSpPr>
        <p:spPr bwMode="auto">
          <a:xfrm flipV="1">
            <a:off x="2436813" y="3479800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76" name="Line 25"/>
          <p:cNvSpPr>
            <a:spLocks noChangeShapeType="1"/>
          </p:cNvSpPr>
          <p:nvPr/>
        </p:nvSpPr>
        <p:spPr bwMode="auto">
          <a:xfrm flipV="1">
            <a:off x="2813050" y="3471863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77" name="Line 26"/>
          <p:cNvSpPr>
            <a:spLocks noChangeShapeType="1"/>
          </p:cNvSpPr>
          <p:nvPr/>
        </p:nvSpPr>
        <p:spPr bwMode="auto">
          <a:xfrm flipV="1">
            <a:off x="3197225" y="3462338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78" name="Line 27"/>
          <p:cNvSpPr>
            <a:spLocks noChangeShapeType="1"/>
          </p:cNvSpPr>
          <p:nvPr/>
        </p:nvSpPr>
        <p:spPr bwMode="auto">
          <a:xfrm flipV="1">
            <a:off x="3587750" y="3470275"/>
            <a:ext cx="450850" cy="439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79" name="Line 28"/>
          <p:cNvSpPr>
            <a:spLocks noChangeShapeType="1"/>
          </p:cNvSpPr>
          <p:nvPr/>
        </p:nvSpPr>
        <p:spPr bwMode="auto">
          <a:xfrm flipV="1">
            <a:off x="3998913" y="3478213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80" name="Text Box 30"/>
          <p:cNvSpPr txBox="1">
            <a:spLocks noChangeArrowheads="1"/>
          </p:cNvSpPr>
          <p:nvPr/>
        </p:nvSpPr>
        <p:spPr bwMode="auto">
          <a:xfrm>
            <a:off x="3786182" y="0"/>
            <a:ext cx="49292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ru-RU" altLang="ru-RU" b="1" i="1" u="sng" dirty="0" smtClean="0">
                <a:latin typeface="Calibri" pitchFamily="34" charset="0"/>
              </a:rPr>
              <a:t>Дано:</a:t>
            </a:r>
            <a:r>
              <a:rPr lang="ru-RU" altLang="ru-RU" i="1" dirty="0" smtClean="0">
                <a:latin typeface="Calibri" pitchFamily="34" charset="0"/>
              </a:rPr>
              <a:t> </a:t>
            </a:r>
            <a:r>
              <a:rPr lang="ru-RU" altLang="ru-RU" i="1" dirty="0">
                <a:latin typeface="Calibri" pitchFamily="34" charset="0"/>
              </a:rPr>
              <a:t>Масса  однородного диска </a:t>
            </a:r>
            <a:r>
              <a:rPr lang="en-US" altLang="ru-RU" i="1" dirty="0">
                <a:latin typeface="Calibri" pitchFamily="34" charset="0"/>
              </a:rPr>
              <a:t>m=</a:t>
            </a:r>
            <a:r>
              <a:rPr lang="ru-RU" altLang="ru-RU" i="1" dirty="0">
                <a:latin typeface="Calibri" pitchFamily="34" charset="0"/>
              </a:rPr>
              <a:t>8кг . Скорость точки </a:t>
            </a:r>
            <a:r>
              <a:rPr lang="en-US" altLang="ru-RU" i="1" dirty="0">
                <a:latin typeface="Calibri" pitchFamily="34" charset="0"/>
              </a:rPr>
              <a:t>B </a:t>
            </a:r>
            <a:r>
              <a:rPr lang="ru-RU" altLang="ru-RU" i="1" dirty="0">
                <a:latin typeface="Calibri" pitchFamily="34" charset="0"/>
              </a:rPr>
              <a:t>диска </a:t>
            </a:r>
            <a:r>
              <a:rPr lang="en-US" altLang="ru-RU" i="1" dirty="0">
                <a:latin typeface="Calibri" pitchFamily="34" charset="0"/>
              </a:rPr>
              <a:t>V</a:t>
            </a:r>
            <a:r>
              <a:rPr lang="en-US" altLang="ru-RU" i="1" baseline="-25000" dirty="0">
                <a:latin typeface="Calibri" pitchFamily="34" charset="0"/>
              </a:rPr>
              <a:t>B</a:t>
            </a:r>
            <a:r>
              <a:rPr lang="ru-RU" altLang="ru-RU" i="1" dirty="0">
                <a:latin typeface="Calibri" pitchFamily="34" charset="0"/>
              </a:rPr>
              <a:t>=4м/с.</a:t>
            </a:r>
          </a:p>
          <a:p>
            <a:pPr algn="just" eaLnBrk="0" hangingPunct="0"/>
            <a:r>
              <a:rPr lang="ru-RU" altLang="ru-RU" i="1" dirty="0">
                <a:latin typeface="Calibri" pitchFamily="34" charset="0"/>
              </a:rPr>
              <a:t>Диск катится без скольжения. </a:t>
            </a:r>
          </a:p>
          <a:p>
            <a:pPr algn="just" eaLnBrk="0" hangingPunct="0"/>
            <a:r>
              <a:rPr lang="ru-RU" altLang="ru-RU" b="1" i="1" dirty="0">
                <a:latin typeface="Calibri" pitchFamily="34" charset="0"/>
              </a:rPr>
              <a:t>Определить кинетическую энергию диска</a:t>
            </a:r>
            <a:r>
              <a:rPr lang="ru-RU" altLang="ru-RU" sz="1600" i="1" dirty="0">
                <a:latin typeface="Calibri" pitchFamily="34" charset="0"/>
              </a:rPr>
              <a:t>.         </a:t>
            </a:r>
          </a:p>
        </p:txBody>
      </p:sp>
      <p:graphicFrame>
        <p:nvGraphicFramePr>
          <p:cNvPr id="5127" name="Object 34"/>
          <p:cNvGraphicFramePr>
            <a:graphicFrameLocks noChangeAspect="1"/>
          </p:cNvGraphicFramePr>
          <p:nvPr/>
        </p:nvGraphicFramePr>
        <p:xfrm>
          <a:off x="5334000" y="4419600"/>
          <a:ext cx="2624138" cy="1066800"/>
        </p:xfrm>
        <a:graphic>
          <a:graphicData uri="http://schemas.openxmlformats.org/presentationml/2006/ole">
            <p:oleObj spid="_x0000_s344067" name="Формула" r:id="rId4" imgW="1562100" imgH="635000" progId="Equation.3">
              <p:embed/>
            </p:oleObj>
          </a:graphicData>
        </a:graphic>
      </p:graphicFrame>
      <p:graphicFrame>
        <p:nvGraphicFramePr>
          <p:cNvPr id="5128" name="Object 2"/>
          <p:cNvGraphicFramePr>
            <a:graphicFrameLocks noChangeAspect="1"/>
          </p:cNvGraphicFramePr>
          <p:nvPr/>
        </p:nvGraphicFramePr>
        <p:xfrm>
          <a:off x="1625600" y="5715000"/>
          <a:ext cx="5743575" cy="898525"/>
        </p:xfrm>
        <a:graphic>
          <a:graphicData uri="http://schemas.openxmlformats.org/presentationml/2006/ole">
            <p:oleObj spid="_x0000_s344068" name="Формула" r:id="rId5" imgW="2679700" imgH="419100" progId="Equation.3">
              <p:embed/>
            </p:oleObj>
          </a:graphicData>
        </a:graphic>
      </p:graphicFrame>
      <p:sp>
        <p:nvSpPr>
          <p:cNvPr id="5149" name="Line 8"/>
          <p:cNvSpPr>
            <a:spLocks noChangeShapeType="1"/>
          </p:cNvSpPr>
          <p:nvPr/>
        </p:nvSpPr>
        <p:spPr bwMode="auto">
          <a:xfrm>
            <a:off x="2571750" y="2286000"/>
            <a:ext cx="928688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lg"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5129" name="Object 29"/>
          <p:cNvGraphicFramePr>
            <a:graphicFrameLocks noChangeAspect="1"/>
          </p:cNvGraphicFramePr>
          <p:nvPr/>
        </p:nvGraphicFramePr>
        <p:xfrm>
          <a:off x="5286375" y="3571875"/>
          <a:ext cx="2190750" cy="803275"/>
        </p:xfrm>
        <a:graphic>
          <a:graphicData uri="http://schemas.openxmlformats.org/presentationml/2006/ole">
            <p:oleObj spid="_x0000_s344069" name="Формула" r:id="rId6" imgW="761669" imgH="279279" progId="Equation.3">
              <p:embed/>
            </p:oleObj>
          </a:graphicData>
        </a:graphic>
      </p:graphicFrame>
      <p:cxnSp>
        <p:nvCxnSpPr>
          <p:cNvPr id="5152" name="Прямая соединительная линия 34"/>
          <p:cNvCxnSpPr>
            <a:cxnSpLocks noChangeShapeType="1"/>
          </p:cNvCxnSpPr>
          <p:nvPr/>
        </p:nvCxnSpPr>
        <p:spPr bwMode="auto">
          <a:xfrm>
            <a:off x="1285875" y="2357438"/>
            <a:ext cx="1357313" cy="12144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5153" name="TextBox 35"/>
          <p:cNvSpPr txBox="1">
            <a:spLocks noChangeArrowheads="1"/>
          </p:cNvSpPr>
          <p:nvPr/>
        </p:nvSpPr>
        <p:spPr bwMode="auto">
          <a:xfrm>
            <a:off x="1843088" y="3429000"/>
            <a:ext cx="965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P</a:t>
            </a:r>
            <a:r>
              <a:rPr lang="ru-RU" i="1">
                <a:latin typeface="Calibri" pitchFamily="34" charset="0"/>
              </a:rPr>
              <a:t>-мцс</a:t>
            </a:r>
          </a:p>
        </p:txBody>
      </p:sp>
      <p:sp>
        <p:nvSpPr>
          <p:cNvPr id="34" name="Овал 33"/>
          <p:cNvSpPr>
            <a:spLocks noChangeArrowheads="1"/>
          </p:cNvSpPr>
          <p:nvPr/>
        </p:nvSpPr>
        <p:spPr bwMode="auto">
          <a:xfrm>
            <a:off x="2500313" y="3429000"/>
            <a:ext cx="71437" cy="71438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5158" name="Object 15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="" xmlns:p14="http://schemas.microsoft.com/office/powerpoint/2010/main" val="2229275571"/>
              </p:ext>
            </p:extLst>
          </p:nvPr>
        </p:nvGraphicFramePr>
        <p:xfrm>
          <a:off x="3076575" y="1857375"/>
          <a:ext cx="276225" cy="349250"/>
        </p:xfrm>
        <a:graphic>
          <a:graphicData uri="http://schemas.openxmlformats.org/presentationml/2006/ole">
            <p:oleObj spid="_x0000_s344070" name="Формула" r:id="rId7" imgW="190440" imgH="241200" progId="Equation.3">
              <p:embed/>
            </p:oleObj>
          </a:graphicData>
        </a:graphic>
      </p:graphicFrame>
      <p:graphicFrame>
        <p:nvGraphicFramePr>
          <p:cNvPr id="39" name="Object 39"/>
          <p:cNvGraphicFramePr>
            <a:graphicFrameLocks noChangeAspect="1"/>
          </p:cNvGraphicFramePr>
          <p:nvPr/>
        </p:nvGraphicFramePr>
        <p:xfrm>
          <a:off x="1214438" y="1071563"/>
          <a:ext cx="381000" cy="457200"/>
        </p:xfrm>
        <a:graphic>
          <a:graphicData uri="http://schemas.openxmlformats.org/presentationml/2006/ole">
            <p:oleObj spid="_x0000_s344071" name="Формула" r:id="rId8" imgW="190500" imgH="228600" progId="Equation.3">
              <p:embed/>
            </p:oleObj>
          </a:graphicData>
        </a:graphic>
      </p:graphicFrame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5072063" y="1357313"/>
            <a:ext cx="25542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i="1">
                <a:solidFill>
                  <a:srgbClr val="FF0000"/>
                </a:solidFill>
                <a:latin typeface="Calibri" pitchFamily="34" charset="0"/>
              </a:rPr>
              <a:t>Вид движения диска?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4786313" y="1857375"/>
            <a:ext cx="366452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i="1" dirty="0">
                <a:solidFill>
                  <a:srgbClr val="FF0000"/>
                </a:solidFill>
                <a:latin typeface="Calibri" pitchFamily="34" charset="0"/>
              </a:rPr>
              <a:t>Плоскопараллельное </a:t>
            </a:r>
            <a:r>
              <a:rPr lang="ru-RU" sz="2000" i="1" dirty="0" smtClean="0">
                <a:solidFill>
                  <a:srgbClr val="FF0000"/>
                </a:solidFill>
                <a:latin typeface="Calibri" pitchFamily="34" charset="0"/>
              </a:rPr>
              <a:t>движение</a:t>
            </a:r>
            <a:endParaRPr lang="ru-RU" sz="2000" i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4857750" y="2357438"/>
            <a:ext cx="34401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i="1">
                <a:solidFill>
                  <a:srgbClr val="FF0000"/>
                </a:solidFill>
                <a:latin typeface="Calibri" pitchFamily="34" charset="0"/>
              </a:rPr>
              <a:t>Кинетическая энергия диска?</a:t>
            </a:r>
          </a:p>
        </p:txBody>
      </p:sp>
      <p:graphicFrame>
        <p:nvGraphicFramePr>
          <p:cNvPr id="2056" name="Object 13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643188" y="1592263"/>
          <a:ext cx="214312" cy="274637"/>
        </p:xfrm>
        <a:graphic>
          <a:graphicData uri="http://schemas.openxmlformats.org/presentationml/2006/ole">
            <p:oleObj spid="_x0000_s344072" name="Формула" r:id="rId9" imgW="126835" imgH="152202" progId="Equation.3">
              <p:embed/>
            </p:oleObj>
          </a:graphicData>
        </a:graphic>
      </p:graphicFrame>
      <p:graphicFrame>
        <p:nvGraphicFramePr>
          <p:cNvPr id="2" name="Object 9"/>
          <p:cNvGraphicFramePr>
            <a:graphicFrameLocks noChangeAspect="1"/>
          </p:cNvGraphicFramePr>
          <p:nvPr/>
        </p:nvGraphicFramePr>
        <p:xfrm>
          <a:off x="2181225" y="1903413"/>
          <a:ext cx="247650" cy="288925"/>
        </p:xfrm>
        <a:graphic>
          <a:graphicData uri="http://schemas.openxmlformats.org/presentationml/2006/ole">
            <p:oleObj spid="_x0000_s344073" name="Формула" r:id="rId10" imgW="152202" imgH="177569" progId="Equation.3">
              <p:embed/>
            </p:oleObj>
          </a:graphicData>
        </a:graphic>
      </p:graphicFrame>
      <p:graphicFrame>
        <p:nvGraphicFramePr>
          <p:cNvPr id="3" name="Object 10"/>
          <p:cNvGraphicFramePr>
            <a:graphicFrameLocks noChangeAspect="1"/>
          </p:cNvGraphicFramePr>
          <p:nvPr/>
        </p:nvGraphicFramePr>
        <p:xfrm>
          <a:off x="928688" y="1938338"/>
          <a:ext cx="247650" cy="268287"/>
        </p:xfrm>
        <a:graphic>
          <a:graphicData uri="http://schemas.openxmlformats.org/presentationml/2006/ole">
            <p:oleObj spid="_x0000_s344074" name="Формула" r:id="rId11" imgW="152268" imgH="164957" progId="Equation.3">
              <p:embed/>
            </p:oleObj>
          </a:graphicData>
        </a:graphic>
      </p:graphicFrame>
      <p:sp>
        <p:nvSpPr>
          <p:cNvPr id="2088" name="Овал 44"/>
          <p:cNvSpPr>
            <a:spLocks noChangeArrowheads="1"/>
          </p:cNvSpPr>
          <p:nvPr/>
        </p:nvSpPr>
        <p:spPr bwMode="auto">
          <a:xfrm>
            <a:off x="1214438" y="2286000"/>
            <a:ext cx="71437" cy="71438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5" name="Object 11"/>
          <p:cNvGraphicFramePr>
            <a:graphicFrameLocks noChangeAspect="1"/>
          </p:cNvGraphicFramePr>
          <p:nvPr/>
        </p:nvGraphicFramePr>
        <p:xfrm>
          <a:off x="587375" y="4429125"/>
          <a:ext cx="1235075" cy="714375"/>
        </p:xfrm>
        <a:graphic>
          <a:graphicData uri="http://schemas.openxmlformats.org/presentationml/2006/ole">
            <p:oleObj spid="_x0000_s344075" name="Формула" r:id="rId12" imgW="482391" imgH="279279" progId="Equation.3">
              <p:embed/>
            </p:oleObj>
          </a:graphicData>
        </a:graphic>
      </p:graphicFrame>
      <p:graphicFrame>
        <p:nvGraphicFramePr>
          <p:cNvPr id="6" name="Object 12"/>
          <p:cNvGraphicFramePr>
            <a:graphicFrameLocks noChangeAspect="1"/>
          </p:cNvGraphicFramePr>
          <p:nvPr/>
        </p:nvGraphicFramePr>
        <p:xfrm>
          <a:off x="3025775" y="4467225"/>
          <a:ext cx="1355725" cy="763588"/>
        </p:xfrm>
        <a:graphic>
          <a:graphicData uri="http://schemas.openxmlformats.org/presentationml/2006/ole">
            <p:oleObj spid="_x0000_s344076" name="Формула" r:id="rId13" imgW="495085" imgH="279279" progId="Equation.3">
              <p:embed/>
            </p:oleObj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65236761"/>
              </p:ext>
            </p:extLst>
          </p:nvPr>
        </p:nvGraphicFramePr>
        <p:xfrm>
          <a:off x="5199063" y="2786063"/>
          <a:ext cx="2616200" cy="728662"/>
        </p:xfrm>
        <a:graphic>
          <a:graphicData uri="http://schemas.openxmlformats.org/presentationml/2006/ole">
            <p:oleObj spid="_x0000_s344077" name="Формула" r:id="rId14" imgW="1002865" imgH="279279" progId="Equation.3">
              <p:embed/>
            </p:oleObj>
          </a:graphicData>
        </a:graphic>
      </p:graphicFrame>
      <p:sp>
        <p:nvSpPr>
          <p:cNvPr id="41" name="Номер слайда 40"/>
          <p:cNvSpPr>
            <a:spLocks noGrp="1"/>
          </p:cNvSpPr>
          <p:nvPr>
            <p:ph type="sldNum" sz="quarter" idx="12"/>
          </p:nvPr>
        </p:nvSpPr>
        <p:spPr>
          <a:xfrm>
            <a:off x="8072462" y="6356350"/>
            <a:ext cx="614338" cy="365125"/>
          </a:xfrm>
        </p:spPr>
        <p:txBody>
          <a:bodyPr/>
          <a:lstStyle/>
          <a:p>
            <a:pPr>
              <a:defRPr/>
            </a:pPr>
            <a:fld id="{A1F79CBF-0DBD-4E44-93AF-ADDB5545FCE7}" type="slidenum">
              <a:rPr lang="ru-RU" sz="2400" i="1" smtClean="0">
                <a:solidFill>
                  <a:schemeClr val="tx1"/>
                </a:solidFill>
              </a:rPr>
              <a:pPr>
                <a:defRPr/>
              </a:pPr>
              <a:t>93</a:t>
            </a:fld>
            <a:endParaRPr lang="ru-RU" sz="24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5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5" grpId="0" animBg="1"/>
      <p:bldP spid="5137" grpId="0" animBg="1"/>
      <p:bldP spid="5149" grpId="0" animBg="1"/>
      <p:bldP spid="5153" grpId="0"/>
      <p:bldP spid="34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9178" y="116632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4.1.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Теорема об изменении кинетической энергии точки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404664"/>
            <a:ext cx="8778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Для материальной точки массой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движущейся под действием силы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дифферен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циальное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уравнение движения имеет вид: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03935011"/>
              </p:ext>
            </p:extLst>
          </p:nvPr>
        </p:nvGraphicFramePr>
        <p:xfrm>
          <a:off x="7286644" y="500042"/>
          <a:ext cx="389632" cy="438336"/>
        </p:xfrm>
        <a:graphic>
          <a:graphicData uri="http://schemas.openxmlformats.org/presentationml/2006/ole">
            <p:oleObj spid="_x0000_s345090" name="Формула" r:id="rId3" imgW="203112" imgH="228501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21541543"/>
              </p:ext>
            </p:extLst>
          </p:nvPr>
        </p:nvGraphicFramePr>
        <p:xfrm>
          <a:off x="4500562" y="785794"/>
          <a:ext cx="1290615" cy="724555"/>
        </p:xfrm>
        <a:graphic>
          <a:graphicData uri="http://schemas.openxmlformats.org/presentationml/2006/ole">
            <p:oleObj spid="_x0000_s345091" name="Формула" r:id="rId4" imgW="723586" imgH="406224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9178" y="1547500"/>
            <a:ext cx="8754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где            сумма всех активных и реактивных сил, приложенных к точке.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33615839"/>
              </p:ext>
            </p:extLst>
          </p:nvPr>
        </p:nvGraphicFramePr>
        <p:xfrm>
          <a:off x="1081509" y="1550120"/>
          <a:ext cx="538163" cy="366712"/>
        </p:xfrm>
        <a:graphic>
          <a:graphicData uri="http://schemas.openxmlformats.org/presentationml/2006/ole">
            <p:oleObj spid="_x0000_s345092" name="Формула" r:id="rId5" imgW="279400" imgH="19050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79512" y="1990581"/>
            <a:ext cx="8778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Умножая обе части этого уравнения скалярно на дифференциал радиус-вектора 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точки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получим: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029161660"/>
              </p:ext>
            </p:extLst>
          </p:nvPr>
        </p:nvGraphicFramePr>
        <p:xfrm>
          <a:off x="922958" y="2243490"/>
          <a:ext cx="552698" cy="465430"/>
        </p:xfrm>
        <a:graphic>
          <a:graphicData uri="http://schemas.openxmlformats.org/presentationml/2006/ole">
            <p:oleObj spid="_x0000_s345093" name="Формула" r:id="rId6" imgW="241195" imgH="203112" progId="Equation.3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930683752"/>
              </p:ext>
            </p:extLst>
          </p:nvPr>
        </p:nvGraphicFramePr>
        <p:xfrm>
          <a:off x="2644043" y="2276872"/>
          <a:ext cx="4808277" cy="720080"/>
        </p:xfrm>
        <a:graphic>
          <a:graphicData uri="http://schemas.openxmlformats.org/presentationml/2006/ole">
            <p:oleObj spid="_x0000_s345094" name="Формула" r:id="rId7" imgW="2628900" imgH="39370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5496" y="2926685"/>
            <a:ext cx="8778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полученной формуле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элементарная работа. Так как</a:t>
            </a: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то, окончательно,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64036519"/>
              </p:ext>
            </p:extLst>
          </p:nvPr>
        </p:nvGraphicFramePr>
        <p:xfrm>
          <a:off x="2339752" y="2888940"/>
          <a:ext cx="1584176" cy="396044"/>
        </p:xfrm>
        <a:graphic>
          <a:graphicData uri="http://schemas.openxmlformats.org/presentationml/2006/ole">
            <p:oleObj spid="_x0000_s345095" name="Формула" r:id="rId8" imgW="812447" imgH="203112" progId="Equation.3">
              <p:embed/>
            </p:oleObj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65696393"/>
              </p:ext>
            </p:extLst>
          </p:nvPr>
        </p:nvGraphicFramePr>
        <p:xfrm>
          <a:off x="7020272" y="2924944"/>
          <a:ext cx="2140238" cy="360040"/>
        </p:xfrm>
        <a:graphic>
          <a:graphicData uri="http://schemas.openxmlformats.org/presentationml/2006/ole">
            <p:oleObj spid="_x0000_s345096" name="Формула" r:id="rId9" imgW="1358900" imgH="228600" progId="Equation.3">
              <p:embed/>
            </p:oleObj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36099441"/>
              </p:ext>
            </p:extLst>
          </p:nvPr>
        </p:nvGraphicFramePr>
        <p:xfrm>
          <a:off x="3286116" y="3286124"/>
          <a:ext cx="1654175" cy="601662"/>
        </p:xfrm>
        <a:graphic>
          <a:graphicData uri="http://schemas.openxmlformats.org/presentationml/2006/ole">
            <p:oleObj spid="_x0000_s345097" name="Формула" r:id="rId10" imgW="698197" imgH="253890" progId="Equation.3">
              <p:embed/>
            </p:oleObj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36106219"/>
              </p:ext>
            </p:extLst>
          </p:nvPr>
        </p:nvGraphicFramePr>
        <p:xfrm>
          <a:off x="7020271" y="3400158"/>
          <a:ext cx="366007" cy="388882"/>
        </p:xfrm>
        <a:graphic>
          <a:graphicData uri="http://schemas.openxmlformats.org/presentationml/2006/ole">
            <p:oleObj spid="_x0000_s345098" name="Формула" r:id="rId11" imgW="203024" imgH="215713" progId="Equation.3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79512" y="3862789"/>
            <a:ext cx="8778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Формула (*)       выражает теорему об изменении кинетической энергии точки в дифференциальной форме.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9512" y="4346520"/>
            <a:ext cx="89644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Интегрируя обе части  (*) от точки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0 до точки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1, получим теорему об изменении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кинетической энергии точки в интегральной или в конечной форме: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20695247"/>
              </p:ext>
            </p:extLst>
          </p:nvPr>
        </p:nvGraphicFramePr>
        <p:xfrm>
          <a:off x="3275856" y="5085184"/>
          <a:ext cx="2040227" cy="792088"/>
        </p:xfrm>
        <a:graphic>
          <a:graphicData uri="http://schemas.openxmlformats.org/presentationml/2006/ole">
            <p:oleObj spid="_x0000_s345099" name="Формула" r:id="rId12" imgW="1079500" imgH="419100" progId="Equation.3">
              <p:embed/>
            </p:oleObj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79512" y="5445224"/>
            <a:ext cx="87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4282" y="5879013"/>
            <a:ext cx="9038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Теорема: </a:t>
            </a:r>
            <a:r>
              <a:rPr lang="ru-RU" i="1" dirty="0" smtClean="0">
                <a:solidFill>
                  <a:srgbClr val="FF0000"/>
                </a:solidFill>
              </a:rPr>
              <a:t>Изменение кинетической энергии точки на каком-либо её конечном перемещении равно сумме работ всех активных и реактивных сил, приложенных к точке, на том же перемещении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i="1" smtClean="0">
                <a:solidFill>
                  <a:schemeClr val="tx1"/>
                </a:solidFill>
              </a:rPr>
              <a:pPr/>
              <a:t>94</a:t>
            </a:fld>
            <a:endParaRPr lang="ru-RU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666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  <p:bldP spid="12" grpId="0"/>
      <p:bldP spid="17" grpId="0"/>
      <p:bldP spid="19" grpId="0"/>
      <p:bldP spid="26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6" y="188640"/>
            <a:ext cx="88308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4.2</a:t>
            </a:r>
            <a:r>
              <a:rPr lang="ru-RU" sz="2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.Теорема</a:t>
            </a:r>
            <a: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 изменении кинетической энергии механической системы</a:t>
            </a:r>
            <a:endParaRPr lang="ru-RU" sz="22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785794"/>
            <a:ext cx="8073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Доказанная выше теорема справедлива для любой точки механической системы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86" y="1214422"/>
            <a:ext cx="6246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Выделим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ую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точку механической системы. 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Силы, приложенные к ней разделим на внешние и внутренние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000240"/>
            <a:ext cx="9180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Запишем для нее теорему об изменении кинетической энергии в дифференциальной форме: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9873" name="Object 1"/>
          <p:cNvGraphicFramePr>
            <a:graphicFrameLocks noChangeAspect="1"/>
          </p:cNvGraphicFramePr>
          <p:nvPr/>
        </p:nvGraphicFramePr>
        <p:xfrm>
          <a:off x="1928794" y="2571744"/>
          <a:ext cx="2617787" cy="631825"/>
        </p:xfrm>
        <a:graphic>
          <a:graphicData uri="http://schemas.openxmlformats.org/presentationml/2006/ole">
            <p:oleObj spid="_x0000_s346114" name="Формула" r:id="rId3" imgW="1104421" imgH="266584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72066" y="2714620"/>
            <a:ext cx="99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k=1,…,n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3286124"/>
            <a:ext cx="7959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Суммируя левые и правые части для всех точек системы и вынося знак суммы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за знак дифференциала, получим: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98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82651696"/>
              </p:ext>
            </p:extLst>
          </p:nvPr>
        </p:nvGraphicFramePr>
        <p:xfrm>
          <a:off x="2285984" y="4062834"/>
          <a:ext cx="3911600" cy="1022350"/>
        </p:xfrm>
        <a:graphic>
          <a:graphicData uri="http://schemas.openxmlformats.org/presentationml/2006/ole">
            <p:oleObj spid="_x0000_s346115" name="Формула" r:id="rId4" imgW="1651000" imgH="431800" progId="Equation.3">
              <p:embed/>
            </p:oleObj>
          </a:graphicData>
        </a:graphic>
      </p:graphicFrame>
      <p:graphicFrame>
        <p:nvGraphicFramePr>
          <p:cNvPr id="7987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54451970"/>
              </p:ext>
            </p:extLst>
          </p:nvPr>
        </p:nvGraphicFramePr>
        <p:xfrm>
          <a:off x="857224" y="5142954"/>
          <a:ext cx="1685925" cy="1022350"/>
        </p:xfrm>
        <a:graphic>
          <a:graphicData uri="http://schemas.openxmlformats.org/presentationml/2006/ole">
            <p:oleObj spid="_x0000_s346116" name="Формула" r:id="rId5" imgW="710891" imgH="431613" progId="Equation.3">
              <p:embed/>
            </p:oleObj>
          </a:graphicData>
        </a:graphic>
      </p:graphicFrame>
      <p:graphicFrame>
        <p:nvGraphicFramePr>
          <p:cNvPr id="798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71788221"/>
              </p:ext>
            </p:extLst>
          </p:nvPr>
        </p:nvGraphicFramePr>
        <p:xfrm>
          <a:off x="3419872" y="5143512"/>
          <a:ext cx="1925638" cy="1022350"/>
        </p:xfrm>
        <a:graphic>
          <a:graphicData uri="http://schemas.openxmlformats.org/presentationml/2006/ole">
            <p:oleObj spid="_x0000_s346117" name="Формула" r:id="rId6" imgW="812447" imgH="431613" progId="Equation.3">
              <p:embed/>
            </p:oleObj>
          </a:graphicData>
        </a:graphic>
      </p:graphicFrame>
      <p:graphicFrame>
        <p:nvGraphicFramePr>
          <p:cNvPr id="7987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43604033"/>
              </p:ext>
            </p:extLst>
          </p:nvPr>
        </p:nvGraphicFramePr>
        <p:xfrm>
          <a:off x="6157913" y="5157192"/>
          <a:ext cx="1895475" cy="1022350"/>
        </p:xfrm>
        <a:graphic>
          <a:graphicData uri="http://schemas.openxmlformats.org/presentationml/2006/ole">
            <p:oleObj spid="_x0000_s346118" name="Формула" r:id="rId7" imgW="799753" imgH="431613" progId="Equation.3">
              <p:embed/>
            </p:oleObj>
          </a:graphicData>
        </a:graphic>
      </p:graphicFrame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>
          <a:xfrm>
            <a:off x="8215338" y="6356350"/>
            <a:ext cx="714380" cy="365125"/>
          </a:xfrm>
        </p:spPr>
        <p:txBody>
          <a:bodyPr/>
          <a:lstStyle/>
          <a:p>
            <a:fld id="{B19B0651-EE4F-4900-A07F-96A6BFA9D0F0}" type="slidenum">
              <a:rPr lang="ru-RU" sz="2400" i="1" smtClean="0">
                <a:solidFill>
                  <a:schemeClr val="tx1"/>
                </a:solidFill>
              </a:rPr>
              <a:pPr/>
              <a:t>95</a:t>
            </a:fld>
            <a:endParaRPr lang="ru-RU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651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9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5728"/>
            <a:ext cx="89208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Заменив составляющие, получим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теорему об изменении кинетической энергии системы </a:t>
            </a:r>
          </a:p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дифференциальной форме:</a:t>
            </a:r>
            <a:endParaRPr lang="ru-RU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8066" name="Object 2"/>
          <p:cNvGraphicFramePr>
            <a:graphicFrameLocks noChangeAspect="1"/>
          </p:cNvGraphicFramePr>
          <p:nvPr/>
        </p:nvGraphicFramePr>
        <p:xfrm>
          <a:off x="3071802" y="642918"/>
          <a:ext cx="2682894" cy="587367"/>
        </p:xfrm>
        <a:graphic>
          <a:graphicData uri="http://schemas.openxmlformats.org/presentationml/2006/ole">
            <p:oleObj spid="_x0000_s347138" name="Формула" r:id="rId3" imgW="926698" imgH="203112" progId="Equation.3">
              <p:embed/>
            </p:oleObj>
          </a:graphicData>
        </a:graphic>
      </p:graphicFrame>
      <p:sp>
        <p:nvSpPr>
          <p:cNvPr id="4" name="TextBox 13"/>
          <p:cNvSpPr txBox="1">
            <a:spLocks noChangeArrowheads="1"/>
          </p:cNvSpPr>
          <p:nvPr/>
        </p:nvSpPr>
        <p:spPr bwMode="auto">
          <a:xfrm>
            <a:off x="142844" y="1142984"/>
            <a:ext cx="82868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Дифференциал кинетической энергии </a:t>
            </a:r>
            <a:r>
              <a:rPr lang="ru-RU" alt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механической </a:t>
            </a:r>
            <a:r>
              <a:rPr lang="ru-RU" alt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системы равен элементарной работе внешних и внутренних сил, </a:t>
            </a:r>
            <a:r>
              <a:rPr lang="ru-RU" alt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действующих на систему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714488"/>
            <a:ext cx="8964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Интегрируя обе части  полученной теоремы  между двумя положениями системы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(начальным Т</a:t>
            </a:r>
            <a:r>
              <a:rPr lang="ru-RU" i="1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и конечным Т), получим теорему об изменении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кинетической энергии точки в интегральной или в конечной форме: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47741169"/>
              </p:ext>
            </p:extLst>
          </p:nvPr>
        </p:nvGraphicFramePr>
        <p:xfrm>
          <a:off x="2357422" y="2737297"/>
          <a:ext cx="3222625" cy="547687"/>
        </p:xfrm>
        <a:graphic>
          <a:graphicData uri="http://schemas.openxmlformats.org/presentationml/2006/ole">
            <p:oleObj spid="_x0000_s347139" name="Формула" r:id="rId4" imgW="1497950" imgH="253890" progId="Equation.3">
              <p:embed/>
            </p:oleObj>
          </a:graphicData>
        </a:graphic>
      </p:graphicFrame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0" y="3357562"/>
            <a:ext cx="871543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Изменение кинетической энергии </a:t>
            </a:r>
            <a:r>
              <a:rPr lang="ru-RU" alt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системы </a:t>
            </a:r>
            <a:r>
              <a:rPr lang="ru-RU" alt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некотором перемещении </a:t>
            </a:r>
            <a:r>
              <a:rPr lang="ru-RU" alt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равно </a:t>
            </a:r>
            <a:r>
              <a:rPr lang="ru-RU" alt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сумме работ внешних и внутренних сил, действующих на систему на том же перемещении.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71472" y="4143380"/>
            <a:ext cx="71897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i="1" dirty="0">
                <a:latin typeface="Calibri" pitchFamily="34" charset="0"/>
              </a:rPr>
              <a:t>В общем случае  работа </a:t>
            </a:r>
            <a:r>
              <a:rPr lang="ru-RU" altLang="ru-RU" i="1" dirty="0">
                <a:latin typeface="Times New Roman" pitchFamily="18" charset="0"/>
                <a:cs typeface="Times New Roman" pitchFamily="18" charset="0"/>
              </a:rPr>
              <a:t>внутренних</a:t>
            </a:r>
            <a:r>
              <a:rPr lang="ru-RU" altLang="ru-RU" i="1" dirty="0">
                <a:latin typeface="Calibri" pitchFamily="34" charset="0"/>
              </a:rPr>
              <a:t> сил не равна нулю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57158" y="4714884"/>
            <a:ext cx="45720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Исключение для неизменяемых </a:t>
            </a:r>
            <a:r>
              <a:rPr lang="ru-RU" alt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систем, где: </a:t>
            </a:r>
            <a:endParaRPr lang="ru-RU" altLang="ru-RU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8068" name="Object 4"/>
          <p:cNvGraphicFramePr>
            <a:graphicFrameLocks noChangeAspect="1"/>
          </p:cNvGraphicFramePr>
          <p:nvPr/>
        </p:nvGraphicFramePr>
        <p:xfrm>
          <a:off x="5143504" y="4429132"/>
          <a:ext cx="1449302" cy="928707"/>
        </p:xfrm>
        <a:graphic>
          <a:graphicData uri="http://schemas.openxmlformats.org/presentationml/2006/ole">
            <p:oleObj spid="_x0000_s347140" name="Формула" r:id="rId5" imgW="672808" imgH="431613" progId="Equation.3">
              <p:embed/>
            </p:oleObj>
          </a:graphicData>
        </a:graphic>
      </p:graphicFrame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500034" y="5363924"/>
            <a:ext cx="38576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Теорема для неизменяемой системы:</a:t>
            </a:r>
            <a:endParaRPr lang="ru-RU" alt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Object 6"/>
          <p:cNvGraphicFramePr>
            <a:graphicFrameLocks noChangeAspect="1"/>
          </p:cNvGraphicFramePr>
          <p:nvPr/>
        </p:nvGraphicFramePr>
        <p:xfrm>
          <a:off x="4714876" y="5286388"/>
          <a:ext cx="2074863" cy="547688"/>
        </p:xfrm>
        <a:graphic>
          <a:graphicData uri="http://schemas.openxmlformats.org/presentationml/2006/ole">
            <p:oleObj spid="_x0000_s347141" name="Формула" r:id="rId6" imgW="965200" imgH="254000" progId="Equation.3">
              <p:embed/>
            </p:oleObj>
          </a:graphicData>
        </a:graphic>
      </p:graphicFrame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285720" y="5929330"/>
            <a:ext cx="871543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Изменение кинетической энергии </a:t>
            </a:r>
            <a:r>
              <a:rPr lang="ru-RU" alt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системы </a:t>
            </a:r>
            <a:r>
              <a:rPr lang="ru-RU" alt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некотором перемещении </a:t>
            </a:r>
            <a:r>
              <a:rPr lang="ru-RU" alt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равно </a:t>
            </a:r>
            <a:r>
              <a:rPr lang="ru-RU" alt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сумме работ внешних </a:t>
            </a:r>
            <a:r>
              <a:rPr lang="ru-RU" alt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сил</a:t>
            </a:r>
            <a:r>
              <a:rPr lang="ru-RU" alt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действующих на систему на том же перемещении.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i="1" smtClean="0">
                <a:solidFill>
                  <a:schemeClr val="tx1"/>
                </a:solidFill>
              </a:rPr>
              <a:pPr/>
              <a:t>96</a:t>
            </a:fld>
            <a:endParaRPr lang="ru-RU" sz="24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0" grpId="0"/>
      <p:bldP spid="12" grpId="0"/>
      <p:bldP spid="14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7" name="TextBox 1"/>
          <p:cNvSpPr txBox="1">
            <a:spLocks noChangeArrowheads="1"/>
          </p:cNvSpPr>
          <p:nvPr/>
        </p:nvSpPr>
        <p:spPr bwMode="auto">
          <a:xfrm>
            <a:off x="142875" y="0"/>
            <a:ext cx="87693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Calibri" pitchFamily="34" charset="0"/>
              </a:rPr>
              <a:t>Пример 3. </a:t>
            </a:r>
            <a:r>
              <a:rPr lang="ru-RU" i="1" dirty="0">
                <a:latin typeface="Calibri" pitchFamily="34" charset="0"/>
              </a:rPr>
              <a:t>Ролик </a:t>
            </a:r>
            <a:r>
              <a:rPr lang="ru-RU" i="1" dirty="0" smtClean="0">
                <a:latin typeface="Calibri" pitchFamily="34" charset="0"/>
              </a:rPr>
              <a:t>1 вращается </a:t>
            </a:r>
            <a:r>
              <a:rPr lang="ru-RU" i="1" dirty="0">
                <a:latin typeface="Calibri" pitchFamily="34" charset="0"/>
              </a:rPr>
              <a:t>под действием момента М=10нм. Масса ролика </a:t>
            </a:r>
            <a:r>
              <a:rPr lang="en-US" i="1" dirty="0">
                <a:latin typeface="Calibri" pitchFamily="34" charset="0"/>
              </a:rPr>
              <a:t>m</a:t>
            </a:r>
            <a:r>
              <a:rPr lang="en-US" i="1" baseline="-25000" dirty="0">
                <a:latin typeface="Calibri" pitchFamily="34" charset="0"/>
              </a:rPr>
              <a:t>1</a:t>
            </a:r>
            <a:r>
              <a:rPr lang="en-US" i="1" dirty="0">
                <a:latin typeface="Calibri" pitchFamily="34" charset="0"/>
              </a:rPr>
              <a:t>=</a:t>
            </a:r>
            <a:r>
              <a:rPr lang="ru-RU" i="1" dirty="0">
                <a:latin typeface="Calibri" pitchFamily="34" charset="0"/>
              </a:rPr>
              <a:t>4кг. Радиус</a:t>
            </a:r>
            <a:r>
              <a:rPr lang="en-US" i="1" dirty="0">
                <a:latin typeface="Calibri" pitchFamily="34" charset="0"/>
              </a:rPr>
              <a:t> R</a:t>
            </a:r>
            <a:r>
              <a:rPr lang="en-US" i="1" baseline="-25000" dirty="0">
                <a:latin typeface="Calibri" pitchFamily="34" charset="0"/>
              </a:rPr>
              <a:t>1</a:t>
            </a:r>
            <a:r>
              <a:rPr lang="en-US" i="1" dirty="0">
                <a:latin typeface="Calibri" pitchFamily="34" charset="0"/>
              </a:rPr>
              <a:t>=0</a:t>
            </a:r>
            <a:r>
              <a:rPr lang="ru-RU" i="1" dirty="0">
                <a:latin typeface="Calibri" pitchFamily="34" charset="0"/>
              </a:rPr>
              <a:t>,</a:t>
            </a:r>
            <a:r>
              <a:rPr lang="en-US" i="1" dirty="0">
                <a:latin typeface="Calibri" pitchFamily="34" charset="0"/>
              </a:rPr>
              <a:t>4</a:t>
            </a:r>
            <a:r>
              <a:rPr lang="ru-RU" i="1" dirty="0">
                <a:latin typeface="Calibri" pitchFamily="34" charset="0"/>
              </a:rPr>
              <a:t>м. Каток 2 катится по неподвижной поверхности без проскальзывания. </a:t>
            </a:r>
            <a:r>
              <a:rPr lang="en-US" i="1" dirty="0">
                <a:latin typeface="Calibri" pitchFamily="34" charset="0"/>
              </a:rPr>
              <a:t>R</a:t>
            </a:r>
            <a:r>
              <a:rPr lang="en-US" i="1" baseline="-25000" dirty="0">
                <a:latin typeface="Calibri" pitchFamily="34" charset="0"/>
              </a:rPr>
              <a:t>2</a:t>
            </a:r>
            <a:r>
              <a:rPr lang="en-US" i="1" dirty="0">
                <a:latin typeface="Calibri" pitchFamily="34" charset="0"/>
              </a:rPr>
              <a:t>=2r</a:t>
            </a:r>
            <a:r>
              <a:rPr lang="en-US" i="1" baseline="-25000" dirty="0">
                <a:latin typeface="Calibri" pitchFamily="34" charset="0"/>
              </a:rPr>
              <a:t>2</a:t>
            </a:r>
            <a:r>
              <a:rPr lang="ru-RU" i="1" dirty="0">
                <a:latin typeface="Calibri" pitchFamily="34" charset="0"/>
              </a:rPr>
              <a:t>=0,6м</a:t>
            </a:r>
            <a:r>
              <a:rPr lang="en-US" i="1" dirty="0">
                <a:latin typeface="Calibri" pitchFamily="34" charset="0"/>
              </a:rPr>
              <a:t>. </a:t>
            </a:r>
            <a:r>
              <a:rPr lang="ru-RU" i="1" dirty="0">
                <a:latin typeface="Calibri" pitchFamily="34" charset="0"/>
              </a:rPr>
              <a:t>Радиус инерции катка </a:t>
            </a:r>
            <a:r>
              <a:rPr lang="el-GR" i="1" dirty="0">
                <a:latin typeface="Calibri" pitchFamily="34" charset="0"/>
              </a:rPr>
              <a:t>ρ</a:t>
            </a:r>
            <a:r>
              <a:rPr lang="ru-RU" i="1" dirty="0">
                <a:latin typeface="Calibri" pitchFamily="34" charset="0"/>
              </a:rPr>
              <a:t>= 0,4м. Масса катка </a:t>
            </a:r>
            <a:r>
              <a:rPr lang="en-US" i="1" dirty="0">
                <a:latin typeface="Calibri" pitchFamily="34" charset="0"/>
              </a:rPr>
              <a:t>m</a:t>
            </a:r>
            <a:r>
              <a:rPr lang="en-US" i="1" baseline="-25000" dirty="0">
                <a:latin typeface="Calibri" pitchFamily="34" charset="0"/>
              </a:rPr>
              <a:t>2</a:t>
            </a:r>
            <a:r>
              <a:rPr lang="en-US" i="1" dirty="0">
                <a:latin typeface="Calibri" pitchFamily="34" charset="0"/>
              </a:rPr>
              <a:t>=8</a:t>
            </a:r>
            <a:r>
              <a:rPr lang="ru-RU" i="1" dirty="0">
                <a:latin typeface="Calibri" pitchFamily="34" charset="0"/>
              </a:rPr>
              <a:t>кг. Система начала двигаться из состояния покоя. Определить угловую скорость </a:t>
            </a:r>
            <a:r>
              <a:rPr lang="el-GR" b="1" i="1" dirty="0">
                <a:latin typeface="Calibri" pitchFamily="34" charset="0"/>
              </a:rPr>
              <a:t>ω</a:t>
            </a:r>
            <a:r>
              <a:rPr lang="ru-RU" b="1" i="1" baseline="-25000" dirty="0">
                <a:latin typeface="Calibri" pitchFamily="34" charset="0"/>
              </a:rPr>
              <a:t>1 </a:t>
            </a:r>
            <a:r>
              <a:rPr lang="ru-RU" i="1" dirty="0">
                <a:latin typeface="Calibri" pitchFamily="34" charset="0"/>
              </a:rPr>
              <a:t>ролика после 5 его оборотов.    </a:t>
            </a:r>
          </a:p>
        </p:txBody>
      </p:sp>
      <p:sp>
        <p:nvSpPr>
          <p:cNvPr id="7179" name="Овал 4"/>
          <p:cNvSpPr>
            <a:spLocks noChangeArrowheads="1"/>
          </p:cNvSpPr>
          <p:nvPr/>
        </p:nvSpPr>
        <p:spPr bwMode="auto">
          <a:xfrm>
            <a:off x="785813" y="1857375"/>
            <a:ext cx="1285875" cy="12858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7180" name="Овал 5"/>
          <p:cNvSpPr>
            <a:spLocks noChangeArrowheads="1"/>
          </p:cNvSpPr>
          <p:nvPr/>
        </p:nvSpPr>
        <p:spPr bwMode="auto">
          <a:xfrm>
            <a:off x="1071563" y="2143125"/>
            <a:ext cx="714375" cy="7143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cxnSp>
        <p:nvCxnSpPr>
          <p:cNvPr id="6160" name="Прямая соединительная линия 7"/>
          <p:cNvCxnSpPr>
            <a:cxnSpLocks noChangeShapeType="1"/>
            <a:stCxn id="7180" idx="0"/>
          </p:cNvCxnSpPr>
          <p:nvPr/>
        </p:nvCxnSpPr>
        <p:spPr bwMode="auto">
          <a:xfrm rot="5400000" flipH="1" flipV="1">
            <a:off x="2321719" y="1250156"/>
            <a:ext cx="0" cy="17859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7182" name="Овал 8"/>
          <p:cNvSpPr>
            <a:spLocks noChangeArrowheads="1"/>
          </p:cNvSpPr>
          <p:nvPr/>
        </p:nvSpPr>
        <p:spPr bwMode="auto">
          <a:xfrm>
            <a:off x="2857500" y="2143125"/>
            <a:ext cx="785813" cy="785813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8203" name="Равнобедренный треугольник 9"/>
          <p:cNvSpPr>
            <a:spLocks noChangeArrowheads="1"/>
          </p:cNvSpPr>
          <p:nvPr/>
        </p:nvSpPr>
        <p:spPr bwMode="auto">
          <a:xfrm>
            <a:off x="3143250" y="2500313"/>
            <a:ext cx="214313" cy="214312"/>
          </a:xfrm>
          <a:prstGeom prst="triangle">
            <a:avLst>
              <a:gd name="adj" fmla="val 50000"/>
            </a:avLst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cxnSp>
        <p:nvCxnSpPr>
          <p:cNvPr id="6163" name="Прямая соединительная линия 11"/>
          <p:cNvCxnSpPr>
            <a:cxnSpLocks noChangeShapeType="1"/>
          </p:cNvCxnSpPr>
          <p:nvPr/>
        </p:nvCxnSpPr>
        <p:spPr bwMode="auto">
          <a:xfrm>
            <a:off x="714375" y="3143250"/>
            <a:ext cx="1571625" cy="158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3" name="Дуга 12"/>
          <p:cNvSpPr/>
          <p:nvPr/>
        </p:nvSpPr>
        <p:spPr bwMode="auto">
          <a:xfrm>
            <a:off x="2714625" y="2071688"/>
            <a:ext cx="1071563" cy="1000125"/>
          </a:xfrm>
          <a:prstGeom prst="arc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6165" name="TextBox 13"/>
          <p:cNvSpPr txBox="1">
            <a:spLocks noChangeArrowheads="1"/>
          </p:cNvSpPr>
          <p:nvPr/>
        </p:nvSpPr>
        <p:spPr bwMode="auto">
          <a:xfrm>
            <a:off x="3581400" y="2438400"/>
            <a:ext cx="4889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>
                <a:latin typeface="Calibri" pitchFamily="34" charset="0"/>
              </a:rPr>
              <a:t>ω</a:t>
            </a:r>
            <a:r>
              <a:rPr lang="ru-RU" baseline="-25000">
                <a:latin typeface="Calibri" pitchFamily="34" charset="0"/>
              </a:rPr>
              <a:t>1</a:t>
            </a:r>
          </a:p>
        </p:txBody>
      </p:sp>
      <p:cxnSp>
        <p:nvCxnSpPr>
          <p:cNvPr id="6166" name="Прямая соединительная линия 15"/>
          <p:cNvCxnSpPr>
            <a:cxnSpLocks noChangeShapeType="1"/>
            <a:stCxn id="7179" idx="2"/>
            <a:endCxn id="7179" idx="6"/>
          </p:cNvCxnSpPr>
          <p:nvPr/>
        </p:nvCxnSpPr>
        <p:spPr bwMode="auto">
          <a:xfrm rot="10800000" flipH="1">
            <a:off x="785813" y="2500313"/>
            <a:ext cx="12858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6167" name="Прямая соединительная линия 16"/>
          <p:cNvCxnSpPr>
            <a:cxnSpLocks noChangeShapeType="1"/>
            <a:endCxn id="7179" idx="4"/>
          </p:cNvCxnSpPr>
          <p:nvPr/>
        </p:nvCxnSpPr>
        <p:spPr bwMode="auto">
          <a:xfrm rot="5400000">
            <a:off x="790575" y="2495550"/>
            <a:ext cx="1285875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  <p:sp>
        <p:nvSpPr>
          <p:cNvPr id="8209" name="TextBox 19"/>
          <p:cNvSpPr txBox="1">
            <a:spLocks noChangeArrowheads="1"/>
          </p:cNvSpPr>
          <p:nvPr/>
        </p:nvSpPr>
        <p:spPr bwMode="auto">
          <a:xfrm>
            <a:off x="4191000" y="1295400"/>
            <a:ext cx="4622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i="1">
                <a:solidFill>
                  <a:srgbClr val="C00000"/>
                </a:solidFill>
                <a:latin typeface="Calibri" pitchFamily="34" charset="0"/>
              </a:rPr>
              <a:t>Теорема об изменении кинетической энергии </a:t>
            </a:r>
          </a:p>
          <a:p>
            <a:r>
              <a:rPr lang="ru-RU" sz="1600" i="1">
                <a:solidFill>
                  <a:srgbClr val="C00000"/>
                </a:solidFill>
                <a:latin typeface="Calibri" pitchFamily="34" charset="0"/>
              </a:rPr>
              <a:t>в интегральной форме для неизменяемой системы</a:t>
            </a:r>
            <a:r>
              <a:rPr lang="en-US" sz="1600" i="1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ru-RU" sz="1600" i="1">
                <a:solidFill>
                  <a:srgbClr val="C00000"/>
                </a:solidFill>
                <a:latin typeface="Calibri" pitchFamily="34" charset="0"/>
              </a:rPr>
              <a:t>при </a:t>
            </a:r>
            <a:r>
              <a:rPr lang="en-US" sz="1600" i="1">
                <a:solidFill>
                  <a:srgbClr val="C00000"/>
                </a:solidFill>
                <a:latin typeface="Calibri" pitchFamily="34" charset="0"/>
              </a:rPr>
              <a:t>T</a:t>
            </a:r>
            <a:r>
              <a:rPr lang="en-US" sz="1600" i="1" baseline="-25000">
                <a:solidFill>
                  <a:srgbClr val="C00000"/>
                </a:solidFill>
                <a:latin typeface="Calibri" pitchFamily="34" charset="0"/>
              </a:rPr>
              <a:t>0</a:t>
            </a:r>
            <a:r>
              <a:rPr lang="en-US" sz="1600" i="1">
                <a:solidFill>
                  <a:srgbClr val="C00000"/>
                </a:solidFill>
                <a:latin typeface="Calibri" pitchFamily="34" charset="0"/>
              </a:rPr>
              <a:t>=0</a:t>
            </a:r>
            <a:endParaRPr lang="ru-RU" sz="1600" i="1">
              <a:solidFill>
                <a:srgbClr val="C00000"/>
              </a:solidFill>
              <a:latin typeface="Calibri" pitchFamily="34" charset="0"/>
            </a:endParaRPr>
          </a:p>
        </p:txBody>
      </p:sp>
      <p:graphicFrame>
        <p:nvGraphicFramePr>
          <p:cNvPr id="8194" name="Object 6"/>
          <p:cNvGraphicFramePr>
            <a:graphicFrameLocks noChangeAspect="1"/>
          </p:cNvGraphicFramePr>
          <p:nvPr/>
        </p:nvGraphicFramePr>
        <p:xfrm>
          <a:off x="4343400" y="2286000"/>
          <a:ext cx="1549400" cy="582613"/>
        </p:xfrm>
        <a:graphic>
          <a:graphicData uri="http://schemas.openxmlformats.org/presentationml/2006/ole">
            <p:oleObj spid="_x0000_s348162" name="Формула" r:id="rId3" imgW="508000" imgH="190500" progId="Equation.3">
              <p:embed/>
            </p:oleObj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5029200" y="3733800"/>
          <a:ext cx="3598863" cy="676275"/>
        </p:xfrm>
        <a:graphic>
          <a:graphicData uri="http://schemas.openxmlformats.org/presentationml/2006/ole">
            <p:oleObj spid="_x0000_s348163" name="Формула" r:id="rId4" imgW="1485900" imgH="279400" progId="Equation.3">
              <p:embed/>
            </p:oleObj>
          </a:graphicData>
        </a:graphic>
      </p:graphicFrame>
      <p:cxnSp>
        <p:nvCxnSpPr>
          <p:cNvPr id="8210" name="Прямая со стрелкой 24"/>
          <p:cNvCxnSpPr>
            <a:cxnSpLocks noChangeShapeType="1"/>
          </p:cNvCxnSpPr>
          <p:nvPr/>
        </p:nvCxnSpPr>
        <p:spPr bwMode="auto">
          <a:xfrm flipV="1">
            <a:off x="1428750" y="2500313"/>
            <a:ext cx="500063" cy="0"/>
          </a:xfrm>
          <a:prstGeom prst="straightConnector1">
            <a:avLst/>
          </a:prstGeom>
          <a:noFill/>
          <a:ln w="19050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8211" name="TextBox 25"/>
          <p:cNvSpPr txBox="1">
            <a:spLocks noChangeArrowheads="1"/>
          </p:cNvSpPr>
          <p:nvPr/>
        </p:nvSpPr>
        <p:spPr bwMode="auto">
          <a:xfrm>
            <a:off x="1928813" y="2286000"/>
            <a:ext cx="4635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V</a:t>
            </a:r>
            <a:r>
              <a:rPr lang="en-US" i="1" baseline="-25000">
                <a:latin typeface="Calibri" pitchFamily="34" charset="0"/>
              </a:rPr>
              <a:t>c</a:t>
            </a:r>
            <a:endParaRPr lang="ru-RU" i="1" baseline="-25000">
              <a:latin typeface="Calibri" pitchFamily="34" charset="0"/>
            </a:endParaRPr>
          </a:p>
        </p:txBody>
      </p:sp>
      <p:sp>
        <p:nvSpPr>
          <p:cNvPr id="8212" name="TextBox 26"/>
          <p:cNvSpPr txBox="1">
            <a:spLocks noChangeArrowheads="1"/>
          </p:cNvSpPr>
          <p:nvPr/>
        </p:nvSpPr>
        <p:spPr bwMode="auto">
          <a:xfrm>
            <a:off x="1214438" y="2143125"/>
            <a:ext cx="320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c</a:t>
            </a:r>
            <a:endParaRPr lang="ru-RU">
              <a:latin typeface="Calibri" pitchFamily="34" charset="0"/>
            </a:endParaRPr>
          </a:p>
        </p:txBody>
      </p:sp>
      <p:sp>
        <p:nvSpPr>
          <p:cNvPr id="6172" name="TextBox 27"/>
          <p:cNvSpPr txBox="1">
            <a:spLocks noChangeArrowheads="1"/>
          </p:cNvSpPr>
          <p:nvPr/>
        </p:nvSpPr>
        <p:spPr bwMode="auto">
          <a:xfrm>
            <a:off x="3357563" y="2643188"/>
            <a:ext cx="3381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1</a:t>
            </a:r>
            <a:endParaRPr lang="ru-RU">
              <a:latin typeface="Calibri" pitchFamily="34" charset="0"/>
            </a:endParaRPr>
          </a:p>
        </p:txBody>
      </p:sp>
      <p:sp>
        <p:nvSpPr>
          <p:cNvPr id="6173" name="TextBox 28"/>
          <p:cNvSpPr txBox="1">
            <a:spLocks noChangeArrowheads="1"/>
          </p:cNvSpPr>
          <p:nvPr/>
        </p:nvSpPr>
        <p:spPr bwMode="auto">
          <a:xfrm>
            <a:off x="714375" y="1857375"/>
            <a:ext cx="338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2</a:t>
            </a:r>
            <a:endParaRPr lang="ru-RU">
              <a:latin typeface="Calibri" pitchFamily="34" charset="0"/>
            </a:endParaRPr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381000" y="4191000"/>
          <a:ext cx="2160588" cy="511175"/>
        </p:xfrm>
        <a:graphic>
          <a:graphicData uri="http://schemas.openxmlformats.org/presentationml/2006/ole">
            <p:oleObj spid="_x0000_s348164" name="Формула" r:id="rId5" imgW="1180588" imgH="279279" progId="Equation.3">
              <p:embed/>
            </p:oleObj>
          </a:graphicData>
        </a:graphic>
      </p:graphicFrame>
      <p:sp>
        <p:nvSpPr>
          <p:cNvPr id="8215" name="TextBox 31"/>
          <p:cNvSpPr txBox="1">
            <a:spLocks noChangeArrowheads="1"/>
          </p:cNvSpPr>
          <p:nvPr/>
        </p:nvSpPr>
        <p:spPr bwMode="auto">
          <a:xfrm>
            <a:off x="0" y="4953000"/>
            <a:ext cx="33575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i="1">
                <a:solidFill>
                  <a:srgbClr val="C00000"/>
                </a:solidFill>
                <a:latin typeface="Calibri" pitchFamily="34" charset="0"/>
              </a:rPr>
              <a:t>Выразим все кинематические</a:t>
            </a:r>
          </a:p>
          <a:p>
            <a:r>
              <a:rPr lang="ru-RU" sz="1600" i="1">
                <a:solidFill>
                  <a:srgbClr val="C00000"/>
                </a:solidFill>
                <a:latin typeface="Calibri" pitchFamily="34" charset="0"/>
              </a:rPr>
              <a:t> характеристики через </a:t>
            </a:r>
            <a:r>
              <a:rPr lang="el-GR" sz="1600" b="1" i="1">
                <a:solidFill>
                  <a:srgbClr val="C00000"/>
                </a:solidFill>
                <a:latin typeface="Calibri" pitchFamily="34" charset="0"/>
              </a:rPr>
              <a:t>ω</a:t>
            </a:r>
            <a:r>
              <a:rPr lang="ru-RU" sz="1600" b="1" i="1" baseline="-25000">
                <a:solidFill>
                  <a:srgbClr val="C00000"/>
                </a:solidFill>
                <a:latin typeface="Calibri" pitchFamily="34" charset="0"/>
              </a:rPr>
              <a:t>1</a:t>
            </a:r>
            <a:r>
              <a:rPr lang="ru-RU" sz="1600" i="1">
                <a:solidFill>
                  <a:srgbClr val="C00000"/>
                </a:solidFill>
                <a:latin typeface="Calibri" pitchFamily="34" charset="0"/>
              </a:rPr>
              <a:t>, </a:t>
            </a:r>
          </a:p>
          <a:p>
            <a:r>
              <a:rPr lang="ru-RU" sz="1600" i="1">
                <a:solidFill>
                  <a:srgbClr val="C00000"/>
                </a:solidFill>
                <a:latin typeface="Calibri" pitchFamily="34" charset="0"/>
              </a:rPr>
              <a:t>которую надо найти. </a:t>
            </a:r>
          </a:p>
        </p:txBody>
      </p:sp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5562600" y="4648200"/>
          <a:ext cx="3190875" cy="679450"/>
        </p:xfrm>
        <a:graphic>
          <a:graphicData uri="http://schemas.openxmlformats.org/presentationml/2006/ole">
            <p:oleObj spid="_x0000_s348165" name="Формула" r:id="rId6" imgW="1371600" imgH="292100" progId="Equation.3">
              <p:embed/>
            </p:oleObj>
          </a:graphicData>
        </a:graphic>
      </p:graphicFrame>
      <p:sp>
        <p:nvSpPr>
          <p:cNvPr id="8216" name="TextBox 34"/>
          <p:cNvSpPr txBox="1">
            <a:spLocks noChangeArrowheads="1"/>
          </p:cNvSpPr>
          <p:nvPr/>
        </p:nvSpPr>
        <p:spPr bwMode="auto">
          <a:xfrm>
            <a:off x="1235075" y="1785938"/>
            <a:ext cx="492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B</a:t>
            </a:r>
            <a:r>
              <a:rPr lang="en-US" baseline="-25000">
                <a:latin typeface="Calibri" pitchFamily="34" charset="0"/>
              </a:rPr>
              <a:t>2</a:t>
            </a:r>
            <a:endParaRPr lang="ru-RU" baseline="-25000">
              <a:latin typeface="Calibri" pitchFamily="34" charset="0"/>
            </a:endParaRPr>
          </a:p>
        </p:txBody>
      </p:sp>
      <p:sp>
        <p:nvSpPr>
          <p:cNvPr id="8217" name="TextBox 35"/>
          <p:cNvSpPr txBox="1">
            <a:spLocks noChangeArrowheads="1"/>
          </p:cNvSpPr>
          <p:nvPr/>
        </p:nvSpPr>
        <p:spPr bwMode="auto">
          <a:xfrm>
            <a:off x="2878138" y="1785938"/>
            <a:ext cx="492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B</a:t>
            </a:r>
            <a:r>
              <a:rPr lang="en-US" baseline="-25000">
                <a:latin typeface="Calibri" pitchFamily="34" charset="0"/>
              </a:rPr>
              <a:t>1</a:t>
            </a:r>
            <a:endParaRPr lang="ru-RU" baseline="-25000">
              <a:latin typeface="Calibri" pitchFamily="34" charset="0"/>
            </a:endParaRPr>
          </a:p>
        </p:txBody>
      </p:sp>
      <p:sp>
        <p:nvSpPr>
          <p:cNvPr id="8218" name="TextBox 36"/>
          <p:cNvSpPr txBox="1">
            <a:spLocks noChangeArrowheads="1"/>
          </p:cNvSpPr>
          <p:nvPr/>
        </p:nvSpPr>
        <p:spPr bwMode="auto">
          <a:xfrm>
            <a:off x="1285875" y="1500188"/>
            <a:ext cx="20923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rgbClr val="C00000"/>
                </a:solidFill>
                <a:latin typeface="Calibri" pitchFamily="34" charset="0"/>
              </a:rPr>
              <a:t>V</a:t>
            </a:r>
            <a:r>
              <a:rPr lang="en-US" i="1" baseline="-25000">
                <a:solidFill>
                  <a:srgbClr val="C00000"/>
                </a:solidFill>
                <a:latin typeface="Calibri" pitchFamily="34" charset="0"/>
              </a:rPr>
              <a:t>B2</a:t>
            </a:r>
            <a:r>
              <a:rPr lang="en-US" i="1">
                <a:solidFill>
                  <a:srgbClr val="C00000"/>
                </a:solidFill>
                <a:latin typeface="Calibri" pitchFamily="34" charset="0"/>
              </a:rPr>
              <a:t>=  V</a:t>
            </a:r>
            <a:r>
              <a:rPr lang="en-US" i="1" baseline="-25000">
                <a:solidFill>
                  <a:srgbClr val="C00000"/>
                </a:solidFill>
                <a:latin typeface="Calibri" pitchFamily="34" charset="0"/>
              </a:rPr>
              <a:t>B1</a:t>
            </a:r>
            <a:endParaRPr lang="ru-RU" i="1" baseline="-250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8221" name="TextBox 39"/>
          <p:cNvSpPr txBox="1">
            <a:spLocks noChangeArrowheads="1"/>
          </p:cNvSpPr>
          <p:nvPr/>
        </p:nvSpPr>
        <p:spPr bwMode="auto">
          <a:xfrm>
            <a:off x="5943600" y="2286000"/>
            <a:ext cx="542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(*)</a:t>
            </a:r>
          </a:p>
        </p:txBody>
      </p:sp>
      <p:cxnSp>
        <p:nvCxnSpPr>
          <p:cNvPr id="31" name="Прямая со стрелкой 30"/>
          <p:cNvCxnSpPr>
            <a:cxnSpLocks noChangeShapeType="1"/>
          </p:cNvCxnSpPr>
          <p:nvPr/>
        </p:nvCxnSpPr>
        <p:spPr bwMode="auto">
          <a:xfrm>
            <a:off x="3286125" y="2143125"/>
            <a:ext cx="714375" cy="1588"/>
          </a:xfrm>
          <a:prstGeom prst="straightConnector1">
            <a:avLst/>
          </a:prstGeom>
          <a:noFill/>
          <a:ln w="28575" algn="ctr">
            <a:solidFill>
              <a:srgbClr val="C00000"/>
            </a:solidFill>
            <a:round/>
            <a:headEnd/>
            <a:tailEnd type="arrow" w="med" len="med"/>
          </a:ln>
        </p:spPr>
      </p:cxnSp>
      <p:cxnSp>
        <p:nvCxnSpPr>
          <p:cNvPr id="32" name="Прямая со стрелкой 31"/>
          <p:cNvCxnSpPr>
            <a:cxnSpLocks noChangeShapeType="1"/>
          </p:cNvCxnSpPr>
          <p:nvPr/>
        </p:nvCxnSpPr>
        <p:spPr bwMode="auto">
          <a:xfrm>
            <a:off x="1428750" y="2143125"/>
            <a:ext cx="857250" cy="1588"/>
          </a:xfrm>
          <a:prstGeom prst="straightConnector1">
            <a:avLst/>
          </a:prstGeom>
          <a:noFill/>
          <a:ln w="2857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8224" name="Овал 35"/>
          <p:cNvSpPr>
            <a:spLocks noChangeArrowheads="1"/>
          </p:cNvSpPr>
          <p:nvPr/>
        </p:nvSpPr>
        <p:spPr bwMode="auto">
          <a:xfrm>
            <a:off x="1428750" y="3071813"/>
            <a:ext cx="71438" cy="71437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8225" name="TextBox 38"/>
          <p:cNvSpPr txBox="1">
            <a:spLocks noChangeArrowheads="1"/>
          </p:cNvSpPr>
          <p:nvPr/>
        </p:nvSpPr>
        <p:spPr bwMode="auto">
          <a:xfrm>
            <a:off x="1285875" y="3143250"/>
            <a:ext cx="338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p</a:t>
            </a:r>
            <a:endParaRPr lang="ru-RU">
              <a:latin typeface="Calibri" pitchFamily="34" charset="0"/>
            </a:endParaRPr>
          </a:p>
        </p:txBody>
      </p:sp>
      <p:sp>
        <p:nvSpPr>
          <p:cNvPr id="36" name="Овал 35"/>
          <p:cNvSpPr/>
          <p:nvPr/>
        </p:nvSpPr>
        <p:spPr bwMode="auto">
          <a:xfrm>
            <a:off x="3214688" y="2500313"/>
            <a:ext cx="71437" cy="4603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graphicFrame>
        <p:nvGraphicFramePr>
          <p:cNvPr id="2" name="Object 34"/>
          <p:cNvGraphicFramePr>
            <a:graphicFrameLocks noChangeAspect="1"/>
          </p:cNvGraphicFramePr>
          <p:nvPr/>
        </p:nvGraphicFramePr>
        <p:xfrm>
          <a:off x="6553200" y="2209800"/>
          <a:ext cx="2247900" cy="639763"/>
        </p:xfrm>
        <a:graphic>
          <a:graphicData uri="http://schemas.openxmlformats.org/presentationml/2006/ole">
            <p:oleObj spid="_x0000_s348166" name="Формула" r:id="rId7" imgW="850531" imgH="241195" progId="Equation.3">
              <p:embed/>
            </p:oleObj>
          </a:graphicData>
        </a:graphic>
      </p:graphicFrame>
      <p:cxnSp>
        <p:nvCxnSpPr>
          <p:cNvPr id="6184" name="Прямая соединительная линия 39"/>
          <p:cNvCxnSpPr>
            <a:cxnSpLocks noChangeShapeType="1"/>
          </p:cNvCxnSpPr>
          <p:nvPr/>
        </p:nvCxnSpPr>
        <p:spPr bwMode="auto">
          <a:xfrm rot="5400000">
            <a:off x="571500" y="3143250"/>
            <a:ext cx="142875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85" name="Прямая соединительная линия 41"/>
          <p:cNvCxnSpPr>
            <a:cxnSpLocks noChangeShapeType="1"/>
          </p:cNvCxnSpPr>
          <p:nvPr/>
        </p:nvCxnSpPr>
        <p:spPr bwMode="auto">
          <a:xfrm rot="5400000">
            <a:off x="857250" y="3143250"/>
            <a:ext cx="142875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86" name="Прямая соединительная линия 42"/>
          <p:cNvCxnSpPr>
            <a:cxnSpLocks noChangeShapeType="1"/>
          </p:cNvCxnSpPr>
          <p:nvPr/>
        </p:nvCxnSpPr>
        <p:spPr bwMode="auto">
          <a:xfrm rot="5400000">
            <a:off x="1143000" y="3143250"/>
            <a:ext cx="142875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87" name="Прямая соединительная линия 43"/>
          <p:cNvCxnSpPr>
            <a:cxnSpLocks noChangeShapeType="1"/>
          </p:cNvCxnSpPr>
          <p:nvPr/>
        </p:nvCxnSpPr>
        <p:spPr bwMode="auto">
          <a:xfrm rot="5400000">
            <a:off x="1500188" y="3143250"/>
            <a:ext cx="142875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88" name="Прямая соединительная линия 44"/>
          <p:cNvCxnSpPr>
            <a:cxnSpLocks noChangeShapeType="1"/>
          </p:cNvCxnSpPr>
          <p:nvPr/>
        </p:nvCxnSpPr>
        <p:spPr bwMode="auto">
          <a:xfrm rot="5400000">
            <a:off x="1714500" y="3143250"/>
            <a:ext cx="142875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89" name="Прямая соединительная линия 45"/>
          <p:cNvCxnSpPr>
            <a:cxnSpLocks noChangeShapeType="1"/>
          </p:cNvCxnSpPr>
          <p:nvPr/>
        </p:nvCxnSpPr>
        <p:spPr bwMode="auto">
          <a:xfrm rot="5400000">
            <a:off x="2000250" y="3143250"/>
            <a:ext cx="142875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graphicFrame>
        <p:nvGraphicFramePr>
          <p:cNvPr id="3" name="Object 35"/>
          <p:cNvGraphicFramePr>
            <a:graphicFrameLocks noChangeAspect="1"/>
          </p:cNvGraphicFramePr>
          <p:nvPr/>
        </p:nvGraphicFramePr>
        <p:xfrm>
          <a:off x="3200400" y="4724400"/>
          <a:ext cx="1928813" cy="493713"/>
        </p:xfrm>
        <a:graphic>
          <a:graphicData uri="http://schemas.openxmlformats.org/presentationml/2006/ole">
            <p:oleObj spid="_x0000_s348167" name="Формула" r:id="rId8" imgW="990170" imgH="253890" progId="Equation.3">
              <p:embed/>
            </p:oleObj>
          </a:graphicData>
        </a:graphic>
      </p:graphicFrame>
      <p:graphicFrame>
        <p:nvGraphicFramePr>
          <p:cNvPr id="4" name="Object 36"/>
          <p:cNvGraphicFramePr>
            <a:graphicFrameLocks noChangeAspect="1"/>
          </p:cNvGraphicFramePr>
          <p:nvPr/>
        </p:nvGraphicFramePr>
        <p:xfrm>
          <a:off x="1676400" y="5791200"/>
          <a:ext cx="3692525" cy="649288"/>
        </p:xfrm>
        <a:graphic>
          <a:graphicData uri="http://schemas.openxmlformats.org/presentationml/2006/ole">
            <p:oleObj spid="_x0000_s348168" name="Формула" r:id="rId9" imgW="1587500" imgH="279400" progId="Equation.3">
              <p:embed/>
            </p:oleObj>
          </a:graphicData>
        </a:graphic>
      </p:graphicFrame>
      <p:graphicFrame>
        <p:nvGraphicFramePr>
          <p:cNvPr id="49" name="Object 37"/>
          <p:cNvGraphicFramePr>
            <a:graphicFrameLocks noChangeAspect="1"/>
          </p:cNvGraphicFramePr>
          <p:nvPr/>
        </p:nvGraphicFramePr>
        <p:xfrm>
          <a:off x="6096000" y="5562600"/>
          <a:ext cx="1571625" cy="942975"/>
        </p:xfrm>
        <a:graphic>
          <a:graphicData uri="http://schemas.openxmlformats.org/presentationml/2006/ole">
            <p:oleObj spid="_x0000_s348169" name="Формула" r:id="rId10" imgW="762000" imgH="457200" progId="Equation.3">
              <p:embed/>
            </p:oleObj>
          </a:graphicData>
        </a:graphic>
      </p:graphicFrame>
      <p:sp>
        <p:nvSpPr>
          <p:cNvPr id="6190" name="TextBox 49"/>
          <p:cNvSpPr txBox="1">
            <a:spLocks noChangeArrowheads="1"/>
          </p:cNvSpPr>
          <p:nvPr/>
        </p:nvSpPr>
        <p:spPr bwMode="auto">
          <a:xfrm>
            <a:off x="3286125" y="1714500"/>
            <a:ext cx="44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M</a:t>
            </a:r>
            <a:endParaRPr lang="ru-RU" i="1">
              <a:latin typeface="Calibri" pitchFamily="34" charset="0"/>
            </a:endParaRPr>
          </a:p>
        </p:txBody>
      </p:sp>
      <p:sp>
        <p:nvSpPr>
          <p:cNvPr id="44" name="TextBox 25"/>
          <p:cNvSpPr txBox="1">
            <a:spLocks noChangeArrowheads="1"/>
          </p:cNvSpPr>
          <p:nvPr/>
        </p:nvSpPr>
        <p:spPr bwMode="auto">
          <a:xfrm>
            <a:off x="3714750" y="1643063"/>
            <a:ext cx="600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Calibri" pitchFamily="34" charset="0"/>
              </a:rPr>
              <a:t>V</a:t>
            </a:r>
            <a:r>
              <a:rPr lang="ru-RU" i="1" baseline="-25000">
                <a:latin typeface="Calibri" pitchFamily="34" charset="0"/>
              </a:rPr>
              <a:t>В1</a:t>
            </a:r>
          </a:p>
        </p:txBody>
      </p:sp>
      <p:graphicFrame>
        <p:nvGraphicFramePr>
          <p:cNvPr id="5" name="Object 10"/>
          <p:cNvGraphicFramePr>
            <a:graphicFrameLocks noChangeAspect="1"/>
          </p:cNvGraphicFramePr>
          <p:nvPr/>
        </p:nvGraphicFramePr>
        <p:xfrm>
          <a:off x="609600" y="3505200"/>
          <a:ext cx="1295400" cy="528638"/>
        </p:xfrm>
        <a:graphic>
          <a:graphicData uri="http://schemas.openxmlformats.org/presentationml/2006/ole">
            <p:oleObj spid="_x0000_s348170" name="Формула" r:id="rId11" imgW="622030" imgH="253890" progId="Equation.3">
              <p:embed/>
            </p:oleObj>
          </a:graphicData>
        </a:graphic>
      </p:graphicFrame>
      <p:graphicFrame>
        <p:nvGraphicFramePr>
          <p:cNvPr id="6" name="Object 11"/>
          <p:cNvGraphicFramePr>
            <a:graphicFrameLocks noChangeAspect="1"/>
          </p:cNvGraphicFramePr>
          <p:nvPr/>
        </p:nvGraphicFramePr>
        <p:xfrm>
          <a:off x="2590800" y="4267200"/>
          <a:ext cx="1949450" cy="403225"/>
        </p:xfrm>
        <a:graphic>
          <a:graphicData uri="http://schemas.openxmlformats.org/presentationml/2006/ole">
            <p:oleObj spid="_x0000_s348171" name="Формула" r:id="rId12" imgW="1104900" imgH="228600" progId="Equation.3">
              <p:embed/>
            </p:oleObj>
          </a:graphicData>
        </a:graphic>
      </p:graphicFrame>
      <p:graphicFrame>
        <p:nvGraphicFramePr>
          <p:cNvPr id="7" name="Object 12"/>
          <p:cNvGraphicFramePr>
            <a:graphicFrameLocks noChangeAspect="1"/>
          </p:cNvGraphicFramePr>
          <p:nvPr/>
        </p:nvGraphicFramePr>
        <p:xfrm>
          <a:off x="2362200" y="3429000"/>
          <a:ext cx="2189163" cy="573088"/>
        </p:xfrm>
        <a:graphic>
          <a:graphicData uri="http://schemas.openxmlformats.org/presentationml/2006/ole">
            <p:oleObj spid="_x0000_s348172" name="Формула" r:id="rId13" imgW="1066800" imgH="279400" progId="Equation.3">
              <p:embed/>
            </p:oleObj>
          </a:graphicData>
        </a:graphic>
      </p:graphicFrame>
      <p:sp>
        <p:nvSpPr>
          <p:cNvPr id="48" name="Номер слайда 47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i="1" smtClean="0">
                <a:solidFill>
                  <a:schemeClr val="tx1"/>
                </a:solidFill>
              </a:rPr>
              <a:pPr/>
              <a:t>97</a:t>
            </a:fld>
            <a:endParaRPr lang="ru-RU" sz="24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20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20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000"/>
                                        <p:tgtEl>
                                          <p:spTgt spid="8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20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3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9" grpId="0"/>
      <p:bldP spid="8211" grpId="0"/>
      <p:bldP spid="8212" grpId="0"/>
      <p:bldP spid="8215" grpId="0"/>
      <p:bldP spid="8216" grpId="0"/>
      <p:bldP spid="8217" grpId="0"/>
      <p:bldP spid="8218" grpId="0"/>
      <p:bldP spid="8221" grpId="0"/>
      <p:bldP spid="8224" grpId="0" animBg="1"/>
      <p:bldP spid="8225" grpId="0"/>
      <p:bldP spid="44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4857750" y="0"/>
          <a:ext cx="4114800" cy="788988"/>
        </p:xfrm>
        <a:graphic>
          <a:graphicData uri="http://schemas.openxmlformats.org/presentationml/2006/ole">
            <p:oleObj spid="_x0000_s349186" name="Формула" r:id="rId3" imgW="1257300" imgH="241300" progId="Equation.3">
              <p:embed/>
            </p:oleObj>
          </a:graphicData>
        </a:graphic>
      </p:graphicFrame>
      <p:sp>
        <p:nvSpPr>
          <p:cNvPr id="8198" name="Овал 4"/>
          <p:cNvSpPr>
            <a:spLocks noChangeArrowheads="1"/>
          </p:cNvSpPr>
          <p:nvPr/>
        </p:nvSpPr>
        <p:spPr bwMode="auto">
          <a:xfrm>
            <a:off x="785813" y="1857375"/>
            <a:ext cx="1285875" cy="12858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8199" name="Овал 5"/>
          <p:cNvSpPr>
            <a:spLocks noChangeArrowheads="1"/>
          </p:cNvSpPr>
          <p:nvPr/>
        </p:nvSpPr>
        <p:spPr bwMode="auto">
          <a:xfrm>
            <a:off x="1071563" y="2143125"/>
            <a:ext cx="714375" cy="7143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cxnSp>
        <p:nvCxnSpPr>
          <p:cNvPr id="7178" name="Прямая соединительная линия 6"/>
          <p:cNvCxnSpPr>
            <a:cxnSpLocks noChangeShapeType="1"/>
            <a:stCxn id="8199" idx="0"/>
          </p:cNvCxnSpPr>
          <p:nvPr/>
        </p:nvCxnSpPr>
        <p:spPr bwMode="auto">
          <a:xfrm rot="5400000" flipH="1" flipV="1">
            <a:off x="2321719" y="1250156"/>
            <a:ext cx="0" cy="17859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8201" name="Овал 7"/>
          <p:cNvSpPr>
            <a:spLocks noChangeArrowheads="1"/>
          </p:cNvSpPr>
          <p:nvPr/>
        </p:nvSpPr>
        <p:spPr bwMode="auto">
          <a:xfrm>
            <a:off x="2857500" y="2143125"/>
            <a:ext cx="785813" cy="785813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9225" name="Равнобедренный треугольник 8"/>
          <p:cNvSpPr>
            <a:spLocks noChangeArrowheads="1"/>
          </p:cNvSpPr>
          <p:nvPr/>
        </p:nvSpPr>
        <p:spPr bwMode="auto">
          <a:xfrm>
            <a:off x="3143250" y="2500313"/>
            <a:ext cx="214313" cy="214312"/>
          </a:xfrm>
          <a:prstGeom prst="triangle">
            <a:avLst>
              <a:gd name="adj" fmla="val 50000"/>
            </a:avLst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cxnSp>
        <p:nvCxnSpPr>
          <p:cNvPr id="7181" name="Прямая соединительная линия 9"/>
          <p:cNvCxnSpPr>
            <a:cxnSpLocks noChangeShapeType="1"/>
          </p:cNvCxnSpPr>
          <p:nvPr/>
        </p:nvCxnSpPr>
        <p:spPr bwMode="auto">
          <a:xfrm>
            <a:off x="714375" y="3143250"/>
            <a:ext cx="1571625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1" name="Дуга 10"/>
          <p:cNvSpPr/>
          <p:nvPr/>
        </p:nvSpPr>
        <p:spPr bwMode="auto">
          <a:xfrm>
            <a:off x="2714625" y="2071688"/>
            <a:ext cx="1071563" cy="1000125"/>
          </a:xfrm>
          <a:prstGeom prst="arc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cxnSp>
        <p:nvCxnSpPr>
          <p:cNvPr id="7183" name="Прямая соединительная линия 11"/>
          <p:cNvCxnSpPr>
            <a:cxnSpLocks noChangeShapeType="1"/>
            <a:stCxn id="8198" idx="2"/>
            <a:endCxn id="8198" idx="6"/>
          </p:cNvCxnSpPr>
          <p:nvPr/>
        </p:nvCxnSpPr>
        <p:spPr bwMode="auto">
          <a:xfrm rot="10800000" flipH="1">
            <a:off x="785813" y="2500313"/>
            <a:ext cx="12858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7184" name="Прямая соединительная линия 12"/>
          <p:cNvCxnSpPr>
            <a:cxnSpLocks noChangeShapeType="1"/>
            <a:endCxn id="8198" idx="4"/>
          </p:cNvCxnSpPr>
          <p:nvPr/>
        </p:nvCxnSpPr>
        <p:spPr bwMode="auto">
          <a:xfrm rot="5400000">
            <a:off x="790575" y="2495550"/>
            <a:ext cx="1285875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7185" name="Прямая со стрелкой 13"/>
          <p:cNvCxnSpPr>
            <a:cxnSpLocks noChangeShapeType="1"/>
          </p:cNvCxnSpPr>
          <p:nvPr/>
        </p:nvCxnSpPr>
        <p:spPr bwMode="auto">
          <a:xfrm>
            <a:off x="1428750" y="2500313"/>
            <a:ext cx="857250" cy="1587"/>
          </a:xfrm>
          <a:prstGeom prst="straightConnector1">
            <a:avLst/>
          </a:prstGeom>
          <a:noFill/>
          <a:ln w="19050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7186" name="TextBox 14"/>
          <p:cNvSpPr txBox="1">
            <a:spLocks noChangeArrowheads="1"/>
          </p:cNvSpPr>
          <p:nvPr/>
        </p:nvSpPr>
        <p:spPr bwMode="auto">
          <a:xfrm>
            <a:off x="2200275" y="2428875"/>
            <a:ext cx="49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V</a:t>
            </a:r>
            <a:r>
              <a:rPr lang="en-US" baseline="-25000">
                <a:latin typeface="Calibri" pitchFamily="34" charset="0"/>
              </a:rPr>
              <a:t>c</a:t>
            </a:r>
            <a:endParaRPr lang="ru-RU" baseline="-25000">
              <a:latin typeface="Calibri" pitchFamily="34" charset="0"/>
            </a:endParaRPr>
          </a:p>
        </p:txBody>
      </p:sp>
      <p:sp>
        <p:nvSpPr>
          <p:cNvPr id="7187" name="TextBox 15"/>
          <p:cNvSpPr txBox="1">
            <a:spLocks noChangeArrowheads="1"/>
          </p:cNvSpPr>
          <p:nvPr/>
        </p:nvSpPr>
        <p:spPr bwMode="auto">
          <a:xfrm>
            <a:off x="1214438" y="2143125"/>
            <a:ext cx="320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c</a:t>
            </a:r>
            <a:endParaRPr lang="ru-RU">
              <a:latin typeface="Calibri" pitchFamily="34" charset="0"/>
            </a:endParaRPr>
          </a:p>
        </p:txBody>
      </p:sp>
      <p:sp>
        <p:nvSpPr>
          <p:cNvPr id="7188" name="TextBox 16"/>
          <p:cNvSpPr txBox="1">
            <a:spLocks noChangeArrowheads="1"/>
          </p:cNvSpPr>
          <p:nvPr/>
        </p:nvSpPr>
        <p:spPr bwMode="auto">
          <a:xfrm>
            <a:off x="3357563" y="2643188"/>
            <a:ext cx="3381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1</a:t>
            </a:r>
            <a:endParaRPr lang="ru-RU">
              <a:latin typeface="Calibri" pitchFamily="34" charset="0"/>
            </a:endParaRPr>
          </a:p>
        </p:txBody>
      </p:sp>
      <p:sp>
        <p:nvSpPr>
          <p:cNvPr id="7189" name="TextBox 17"/>
          <p:cNvSpPr txBox="1">
            <a:spLocks noChangeArrowheads="1"/>
          </p:cNvSpPr>
          <p:nvPr/>
        </p:nvSpPr>
        <p:spPr bwMode="auto">
          <a:xfrm>
            <a:off x="714375" y="1857375"/>
            <a:ext cx="338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2</a:t>
            </a:r>
            <a:endParaRPr lang="ru-RU">
              <a:latin typeface="Calibri" pitchFamily="34" charset="0"/>
            </a:endParaRPr>
          </a:p>
        </p:txBody>
      </p:sp>
      <p:cxnSp>
        <p:nvCxnSpPr>
          <p:cNvPr id="9236" name="Прямая со стрелкой 22"/>
          <p:cNvCxnSpPr>
            <a:cxnSpLocks noChangeShapeType="1"/>
            <a:stCxn id="9225" idx="0"/>
          </p:cNvCxnSpPr>
          <p:nvPr/>
        </p:nvCxnSpPr>
        <p:spPr bwMode="auto">
          <a:xfrm rot="16200000" flipH="1">
            <a:off x="2803525" y="2946401"/>
            <a:ext cx="928687" cy="36512"/>
          </a:xfrm>
          <a:prstGeom prst="straightConnector1">
            <a:avLst/>
          </a:prstGeom>
          <a:noFill/>
          <a:ln w="28575" algn="ctr">
            <a:solidFill>
              <a:srgbClr val="C00000"/>
            </a:solidFill>
            <a:round/>
            <a:headEnd/>
            <a:tailEnd type="arrow" w="med" len="med"/>
          </a:ln>
        </p:spPr>
      </p:cxnSp>
      <p:cxnSp>
        <p:nvCxnSpPr>
          <p:cNvPr id="9237" name="Прямая со стрелкой 23"/>
          <p:cNvCxnSpPr>
            <a:cxnSpLocks noChangeShapeType="1"/>
          </p:cNvCxnSpPr>
          <p:nvPr/>
        </p:nvCxnSpPr>
        <p:spPr bwMode="auto">
          <a:xfrm rot="10800000">
            <a:off x="357188" y="3143250"/>
            <a:ext cx="1071562" cy="0"/>
          </a:xfrm>
          <a:prstGeom prst="straightConnector1">
            <a:avLst/>
          </a:prstGeom>
          <a:noFill/>
          <a:ln w="28575" algn="ctr">
            <a:solidFill>
              <a:srgbClr val="C00000"/>
            </a:solidFill>
            <a:round/>
            <a:headEnd/>
            <a:tailEnd type="arrow" w="med" len="med"/>
          </a:ln>
        </p:spPr>
      </p:cxnSp>
      <p:cxnSp>
        <p:nvCxnSpPr>
          <p:cNvPr id="9238" name="Прямая со стрелкой 24"/>
          <p:cNvCxnSpPr>
            <a:cxnSpLocks noChangeShapeType="1"/>
          </p:cNvCxnSpPr>
          <p:nvPr/>
        </p:nvCxnSpPr>
        <p:spPr bwMode="auto">
          <a:xfrm rot="5400000" flipH="1" flipV="1">
            <a:off x="892175" y="1963738"/>
            <a:ext cx="1071563" cy="1587"/>
          </a:xfrm>
          <a:prstGeom prst="straightConnector1">
            <a:avLst/>
          </a:prstGeom>
          <a:noFill/>
          <a:ln w="28575" algn="ctr">
            <a:solidFill>
              <a:srgbClr val="C00000"/>
            </a:solidFill>
            <a:round/>
            <a:headEnd/>
            <a:tailEnd type="arrow" w="med" len="med"/>
          </a:ln>
        </p:spPr>
      </p:cxnSp>
      <p:cxnSp>
        <p:nvCxnSpPr>
          <p:cNvPr id="9239" name="Прямая со стрелкой 25"/>
          <p:cNvCxnSpPr>
            <a:cxnSpLocks noChangeShapeType="1"/>
          </p:cNvCxnSpPr>
          <p:nvPr/>
        </p:nvCxnSpPr>
        <p:spPr bwMode="auto">
          <a:xfrm rot="16200000" flipH="1">
            <a:off x="981869" y="2947194"/>
            <a:ext cx="928687" cy="34925"/>
          </a:xfrm>
          <a:prstGeom prst="straightConnector1">
            <a:avLst/>
          </a:prstGeom>
          <a:noFill/>
          <a:ln w="2857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7194" name="TextBox 28"/>
          <p:cNvSpPr txBox="1">
            <a:spLocks noChangeArrowheads="1"/>
          </p:cNvSpPr>
          <p:nvPr/>
        </p:nvSpPr>
        <p:spPr bwMode="auto">
          <a:xfrm>
            <a:off x="3143250" y="1714500"/>
            <a:ext cx="44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M</a:t>
            </a:r>
            <a:endParaRPr lang="ru-RU" i="1">
              <a:latin typeface="Calibri" pitchFamily="34" charset="0"/>
            </a:endParaRPr>
          </a:p>
        </p:txBody>
      </p:sp>
      <p:sp>
        <p:nvSpPr>
          <p:cNvPr id="9241" name="TextBox 29"/>
          <p:cNvSpPr txBox="1">
            <a:spLocks noChangeArrowheads="1"/>
          </p:cNvSpPr>
          <p:nvPr/>
        </p:nvSpPr>
        <p:spPr bwMode="auto">
          <a:xfrm>
            <a:off x="3181350" y="3357563"/>
            <a:ext cx="5095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G</a:t>
            </a:r>
            <a:r>
              <a:rPr lang="en-US" i="1" baseline="-25000">
                <a:latin typeface="Calibri" pitchFamily="34" charset="0"/>
              </a:rPr>
              <a:t>1</a:t>
            </a:r>
            <a:endParaRPr lang="ru-RU" i="1" baseline="-25000">
              <a:latin typeface="Calibri" pitchFamily="34" charset="0"/>
            </a:endParaRPr>
          </a:p>
        </p:txBody>
      </p:sp>
      <p:sp>
        <p:nvSpPr>
          <p:cNvPr id="9242" name="TextBox 30"/>
          <p:cNvSpPr txBox="1">
            <a:spLocks noChangeArrowheads="1"/>
          </p:cNvSpPr>
          <p:nvPr/>
        </p:nvSpPr>
        <p:spPr bwMode="auto">
          <a:xfrm>
            <a:off x="1395413" y="3429000"/>
            <a:ext cx="5095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G</a:t>
            </a:r>
            <a:r>
              <a:rPr lang="en-US" i="1" baseline="-25000">
                <a:latin typeface="Calibri" pitchFamily="34" charset="0"/>
              </a:rPr>
              <a:t>2</a:t>
            </a:r>
            <a:endParaRPr lang="ru-RU">
              <a:latin typeface="Calibri" pitchFamily="34" charset="0"/>
            </a:endParaRPr>
          </a:p>
        </p:txBody>
      </p:sp>
      <p:sp>
        <p:nvSpPr>
          <p:cNvPr id="9243" name="TextBox 31"/>
          <p:cNvSpPr txBox="1">
            <a:spLocks noChangeArrowheads="1"/>
          </p:cNvSpPr>
          <p:nvPr/>
        </p:nvSpPr>
        <p:spPr bwMode="auto">
          <a:xfrm>
            <a:off x="1531938" y="1357313"/>
            <a:ext cx="390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N</a:t>
            </a:r>
            <a:endParaRPr lang="ru-RU" i="1">
              <a:latin typeface="Calibri" pitchFamily="34" charset="0"/>
            </a:endParaRPr>
          </a:p>
        </p:txBody>
      </p:sp>
      <p:sp>
        <p:nvSpPr>
          <p:cNvPr id="9244" name="TextBox 32"/>
          <p:cNvSpPr txBox="1">
            <a:spLocks noChangeArrowheads="1"/>
          </p:cNvSpPr>
          <p:nvPr/>
        </p:nvSpPr>
        <p:spPr bwMode="auto">
          <a:xfrm>
            <a:off x="214313" y="2714625"/>
            <a:ext cx="6223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F</a:t>
            </a:r>
            <a:r>
              <a:rPr lang="ru-RU" i="1" baseline="-25000">
                <a:latin typeface="Calibri" pitchFamily="34" charset="0"/>
              </a:rPr>
              <a:t>тр</a:t>
            </a:r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06191003"/>
              </p:ext>
            </p:extLst>
          </p:nvPr>
        </p:nvGraphicFramePr>
        <p:xfrm>
          <a:off x="3957594" y="1142984"/>
          <a:ext cx="4983206" cy="655638"/>
        </p:xfrm>
        <a:graphic>
          <a:graphicData uri="http://schemas.openxmlformats.org/presentationml/2006/ole">
            <p:oleObj spid="_x0000_s349187" name="Формула" r:id="rId4" imgW="2031840" imgH="266400" progId="Equation.3">
              <p:embed/>
            </p:oleObj>
          </a:graphicData>
        </a:graphic>
      </p:graphicFrame>
      <p:sp>
        <p:nvSpPr>
          <p:cNvPr id="9246" name="TextBox 38"/>
          <p:cNvSpPr txBox="1">
            <a:spLocks noChangeArrowheads="1"/>
          </p:cNvSpPr>
          <p:nvPr/>
        </p:nvSpPr>
        <p:spPr bwMode="auto">
          <a:xfrm>
            <a:off x="3286116" y="4714884"/>
            <a:ext cx="32754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latin typeface="Calibri" pitchFamily="34" charset="0"/>
              </a:rPr>
              <a:t>Подставляем</a:t>
            </a:r>
            <a:r>
              <a:rPr lang="ru-RU" sz="2400" i="1" dirty="0">
                <a:latin typeface="Calibri" pitchFamily="34" charset="0"/>
              </a:rPr>
              <a:t> все в </a:t>
            </a:r>
            <a:r>
              <a:rPr lang="ru-RU" sz="2400" i="1" dirty="0" smtClean="0">
                <a:latin typeface="Calibri" pitchFamily="34" charset="0"/>
              </a:rPr>
              <a:t>(</a:t>
            </a:r>
            <a:r>
              <a:rPr lang="ru-RU" sz="2400" b="1" i="1" dirty="0" smtClean="0">
                <a:solidFill>
                  <a:srgbClr val="C00000"/>
                </a:solidFill>
                <a:latin typeface="Calibri" pitchFamily="34" charset="0"/>
              </a:rPr>
              <a:t>*</a:t>
            </a:r>
            <a:r>
              <a:rPr lang="ru-RU" sz="2400" i="1" dirty="0" smtClean="0">
                <a:latin typeface="Calibri" pitchFamily="34" charset="0"/>
              </a:rPr>
              <a:t>):</a:t>
            </a:r>
            <a:endParaRPr lang="ru-RU" sz="2400" i="1" dirty="0">
              <a:latin typeface="Calibri" pitchFamily="34" charset="0"/>
            </a:endParaRPr>
          </a:p>
        </p:txBody>
      </p:sp>
      <p:sp>
        <p:nvSpPr>
          <p:cNvPr id="7200" name="TextBox 31"/>
          <p:cNvSpPr txBox="1">
            <a:spLocks noChangeArrowheads="1"/>
          </p:cNvSpPr>
          <p:nvPr/>
        </p:nvSpPr>
        <p:spPr bwMode="auto">
          <a:xfrm>
            <a:off x="142844" y="214290"/>
            <a:ext cx="45720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FF0000"/>
                </a:solidFill>
                <a:latin typeface="Calibri" pitchFamily="34" charset="0"/>
              </a:rPr>
              <a:t>Кинетическая энергия системы: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214282" y="785794"/>
            <a:ext cx="4169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 dirty="0">
                <a:solidFill>
                  <a:srgbClr val="FF0000"/>
                </a:solidFill>
                <a:latin typeface="Calibri" pitchFamily="34" charset="0"/>
              </a:rPr>
              <a:t>Найдем </a:t>
            </a:r>
            <a:r>
              <a:rPr lang="ru-RU" sz="2400" b="1" i="1" dirty="0">
                <a:solidFill>
                  <a:srgbClr val="FF0000"/>
                </a:solidFill>
                <a:latin typeface="Calibri" pitchFamily="34" charset="0"/>
              </a:rPr>
              <a:t>работу</a:t>
            </a:r>
            <a:r>
              <a:rPr lang="ru-RU" sz="2400" i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sz="2400" b="1" i="1" dirty="0">
                <a:solidFill>
                  <a:srgbClr val="C00000"/>
                </a:solidFill>
                <a:latin typeface="Calibri" pitchFamily="34" charset="0"/>
              </a:rPr>
              <a:t>внешних</a:t>
            </a:r>
            <a:r>
              <a:rPr lang="ru-RU" sz="2400" i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sz="2400" i="1" dirty="0" smtClean="0">
                <a:solidFill>
                  <a:srgbClr val="FF0000"/>
                </a:solidFill>
                <a:latin typeface="Calibri" pitchFamily="34" charset="0"/>
              </a:rPr>
              <a:t>сил:</a:t>
            </a:r>
            <a:endParaRPr lang="ru-RU" sz="2400" i="1" dirty="0">
              <a:solidFill>
                <a:srgbClr val="FF0000"/>
              </a:solidFill>
              <a:latin typeface="Calibri" pitchFamily="34" charset="0"/>
            </a:endParaRPr>
          </a:p>
        </p:txBody>
      </p:sp>
      <p:graphicFrame>
        <p:nvGraphicFramePr>
          <p:cNvPr id="2" name="Object 32"/>
          <p:cNvGraphicFramePr>
            <a:graphicFrameLocks noChangeAspect="1"/>
          </p:cNvGraphicFramePr>
          <p:nvPr/>
        </p:nvGraphicFramePr>
        <p:xfrm>
          <a:off x="1358900" y="3822700"/>
          <a:ext cx="7099300" cy="714375"/>
        </p:xfrm>
        <a:graphic>
          <a:graphicData uri="http://schemas.openxmlformats.org/presentationml/2006/ole">
            <p:oleObj spid="_x0000_s349188" name="Формула" r:id="rId5" imgW="2527200" imgH="253800" progId="Equation.3">
              <p:embed/>
            </p:oleObj>
          </a:graphicData>
        </a:graphic>
      </p:graphicFrame>
      <p:graphicFrame>
        <p:nvGraphicFramePr>
          <p:cNvPr id="3" name="Object 33"/>
          <p:cNvGraphicFramePr>
            <a:graphicFrameLocks noChangeAspect="1"/>
          </p:cNvGraphicFramePr>
          <p:nvPr/>
        </p:nvGraphicFramePr>
        <p:xfrm>
          <a:off x="4500563" y="2500306"/>
          <a:ext cx="4358138" cy="700094"/>
        </p:xfrm>
        <a:graphic>
          <a:graphicData uri="http://schemas.openxmlformats.org/presentationml/2006/ole">
            <p:oleObj spid="_x0000_s349189" name="Формула" r:id="rId6" imgW="1586811" imgH="253890" progId="Equation.3">
              <p:embed/>
            </p:oleObj>
          </a:graphicData>
        </a:graphic>
      </p:graphicFrame>
      <p:graphicFrame>
        <p:nvGraphicFramePr>
          <p:cNvPr id="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69429383"/>
              </p:ext>
            </p:extLst>
          </p:nvPr>
        </p:nvGraphicFramePr>
        <p:xfrm>
          <a:off x="6858016" y="4572008"/>
          <a:ext cx="1928826" cy="1102706"/>
        </p:xfrm>
        <a:graphic>
          <a:graphicData uri="http://schemas.openxmlformats.org/presentationml/2006/ole">
            <p:oleObj spid="_x0000_s349190" name="Формула" r:id="rId7" imgW="889000" imgH="508000" progId="Equation.3">
              <p:embed/>
            </p:oleObj>
          </a:graphicData>
        </a:graphic>
      </p:graphicFrame>
      <p:sp>
        <p:nvSpPr>
          <p:cNvPr id="34" name="Номер слайда 33"/>
          <p:cNvSpPr>
            <a:spLocks noGrp="1"/>
          </p:cNvSpPr>
          <p:nvPr>
            <p:ph type="sldNum" sz="quarter" idx="12"/>
          </p:nvPr>
        </p:nvSpPr>
        <p:spPr>
          <a:xfrm>
            <a:off x="8143900" y="6356350"/>
            <a:ext cx="542900" cy="365125"/>
          </a:xfrm>
        </p:spPr>
        <p:txBody>
          <a:bodyPr/>
          <a:lstStyle/>
          <a:p>
            <a:fld id="{B19B0651-EE4F-4900-A07F-96A6BFA9D0F0}" type="slidenum">
              <a:rPr lang="ru-RU" sz="2400" i="1" smtClean="0">
                <a:solidFill>
                  <a:schemeClr val="tx1"/>
                </a:solidFill>
              </a:rPr>
              <a:pPr/>
              <a:t>98</a:t>
            </a:fld>
            <a:endParaRPr lang="ru-RU" sz="2400" i="1" dirty="0">
              <a:solidFill>
                <a:schemeClr val="tx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28596" y="5143512"/>
            <a:ext cx="410971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 smtClean="0">
                <a:solidFill>
                  <a:srgbClr val="0070C0"/>
                </a:solidFill>
                <a:latin typeface="Calibri" pitchFamily="34" charset="0"/>
              </a:rPr>
              <a:t>Завершение раздела </a:t>
            </a:r>
            <a:r>
              <a:rPr lang="ru-RU" sz="2400" i="1" dirty="0" smtClean="0">
                <a:solidFill>
                  <a:srgbClr val="C00000"/>
                </a:solidFill>
                <a:latin typeface="Calibri" pitchFamily="34" charset="0"/>
              </a:rPr>
              <a:t>Работа</a:t>
            </a:r>
            <a:r>
              <a:rPr lang="ru-RU" sz="2400" i="1" dirty="0" smtClean="0">
                <a:solidFill>
                  <a:srgbClr val="0070C0"/>
                </a:solidFill>
                <a:latin typeface="Calibri" pitchFamily="34" charset="0"/>
              </a:rPr>
              <a:t> </a:t>
            </a:r>
          </a:p>
          <a:p>
            <a:r>
              <a:rPr lang="ru-RU" sz="2400" i="1" dirty="0" smtClean="0">
                <a:solidFill>
                  <a:srgbClr val="0070C0"/>
                </a:solidFill>
                <a:latin typeface="Calibri" pitchFamily="34" charset="0"/>
              </a:rPr>
              <a:t>и </a:t>
            </a:r>
            <a:r>
              <a:rPr lang="ru-RU" sz="2400" i="1" dirty="0" smtClean="0">
                <a:solidFill>
                  <a:srgbClr val="FF0000"/>
                </a:solidFill>
                <a:latin typeface="Calibri" pitchFamily="34" charset="0"/>
              </a:rPr>
              <a:t>Кинетическая энергия</a:t>
            </a:r>
            <a:endParaRPr lang="ru-RU" sz="24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142844" y="6072206"/>
            <a:ext cx="67865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Файл  </a:t>
            </a:r>
            <a:r>
              <a:rPr lang="ru-RU" altLang="ru-RU" i="1" dirty="0" err="1" smtClean="0">
                <a:latin typeface="Times New Roman" pitchFamily="18" charset="0"/>
                <a:cs typeface="Times New Roman" pitchFamily="18" charset="0"/>
              </a:rPr>
              <a:t>Лекц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3.2_</a:t>
            </a:r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Динамика  2_продолж (раздел </a:t>
            </a:r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2).</a:t>
            </a:r>
            <a:r>
              <a:rPr lang="en-US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Завершение  раздела </a:t>
            </a:r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Динамики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и всей</a:t>
            </a:r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Теоретической механики.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9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9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1" grpId="0"/>
      <p:bldP spid="9242" grpId="0"/>
      <p:bldP spid="9246" grpId="0"/>
      <p:bldP spid="3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3092</TotalTime>
  <Words>7776</Words>
  <Application>Microsoft Office PowerPoint</Application>
  <PresentationFormat>Экран (4:3)</PresentationFormat>
  <Paragraphs>1240</Paragraphs>
  <Slides>98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98</vt:i4>
      </vt:variant>
    </vt:vector>
  </HeadingPairs>
  <TitlesOfParts>
    <vt:vector size="101" baseType="lpstr">
      <vt:lpstr>Office Theme</vt:lpstr>
      <vt:lpstr>Формула</vt:lpstr>
      <vt:lpstr>Microsoft Equation 3.0</vt:lpstr>
      <vt:lpstr>Слайд 1</vt:lpstr>
      <vt:lpstr>Слайд 2</vt:lpstr>
      <vt:lpstr>Слайд 3</vt:lpstr>
      <vt:lpstr>Слайд 4</vt:lpstr>
      <vt:lpstr>Слайд 5</vt:lpstr>
      <vt:lpstr>3.3. Центробежные моменты инерции</vt:lpstr>
      <vt:lpstr>3.4. Главные и главные центральные оси инерции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Пример 1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§ 2. Принцип Даламбера для материальной точки. (метод кинетостатики)</vt:lpstr>
      <vt:lpstr>Слайд 29</vt:lpstr>
      <vt:lpstr>Слайд 30</vt:lpstr>
      <vt:lpstr>§ 3. Принцип Даламбера для системы материальных точек (метод кинетостатики)</vt:lpstr>
      <vt:lpstr>Слайд 32</vt:lpstr>
      <vt:lpstr>Слайд 33</vt:lpstr>
      <vt:lpstr>Таким образом, для решения задач динамики имеем два векторных уравнения:</vt:lpstr>
      <vt:lpstr>§ 4. Приведение сил инерции для системы материальных точек к главному вектору и главному моменту сил инерции </vt:lpstr>
      <vt:lpstr>§ 5 Приведение сил инерции точек твердого тела к простейшему виду</vt:lpstr>
      <vt:lpstr>Слайд 37</vt:lpstr>
      <vt:lpstr>Слайд 38</vt:lpstr>
      <vt:lpstr>5.2.3 Приведение сил инерции стержня, вращающегося вокруг оси, к равнодействующей</vt:lpstr>
      <vt:lpstr>Слайд 40</vt:lpstr>
      <vt:lpstr>Пример 1 </vt:lpstr>
      <vt:lpstr>Слайд 42</vt:lpstr>
      <vt:lpstr>Слайд 43</vt:lpstr>
      <vt:lpstr>Слайд 44</vt:lpstr>
      <vt:lpstr>Контрольные задания</vt:lpstr>
      <vt:lpstr>Контрольные задания</vt:lpstr>
      <vt:lpstr>Контрольные задания</vt:lpstr>
      <vt:lpstr>Практическое занятие</vt:lpstr>
      <vt:lpstr>Порядок решения задач на применение  Принципа Даламбера (метод кинетостатики)</vt:lpstr>
      <vt:lpstr> Постановка задачи:     Механическая система состоит из однородной балки (4), удерживаемой внешними связями, и двигателя, ротор которого (3) вращается под действием силы F, а также грузов 1 и 2.                                                                         - массы тел;                                     - радиусы ступеней тела 3.  Определить: 1. Угловое ускорение   тела 3.   2. Реакции внешних связей системы.    3.  Натяжение нитей. </vt:lpstr>
      <vt:lpstr>Слайд 51</vt:lpstr>
      <vt:lpstr>Расчленим конструкцию по внутренней связи (точка С)</vt:lpstr>
      <vt:lpstr>Составим уравнения равновесия. 1 схема</vt:lpstr>
      <vt:lpstr>Составим уравнения равновесия. 2-я схема</vt:lpstr>
      <vt:lpstr>Определение натяжений нитей</vt:lpstr>
      <vt:lpstr>Постановка задачи.</vt:lpstr>
      <vt:lpstr>Определить 1. Динамические реакции опор (без учета точечных масс  md1 и md2)</vt:lpstr>
      <vt:lpstr>   Определить 2. Значения точечных масс md1 и md2  для устранения динамических реакций.  </vt:lpstr>
      <vt:lpstr>Слайд 59</vt:lpstr>
      <vt:lpstr>Слайд 60</vt:lpstr>
      <vt:lpstr>Слайд 61</vt:lpstr>
      <vt:lpstr>Слайд 62</vt:lpstr>
      <vt:lpstr>Слайд 63</vt:lpstr>
      <vt:lpstr>Слайд 64</vt:lpstr>
      <vt:lpstr>Постановка задачи.</vt:lpstr>
      <vt:lpstr>Определить 1. Динамические реакции опор (без учета точечной массы m2)</vt:lpstr>
      <vt:lpstr>   Определить 2. Значения точечной массы m2  и расстояние  от неё =X до точки Е, для устранения динамических реакций.  </vt:lpstr>
      <vt:lpstr>Работа силы.</vt:lpstr>
      <vt:lpstr>Слайд 69</vt:lpstr>
      <vt:lpstr>§2. Работа постоянной силы</vt:lpstr>
      <vt:lpstr>§3. Элементарная работы силы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  Пример 1. Центр тяжести C однородного колеса, радиуса R и массой m, поднимается на высоту h под действием момента М.  Найти работу  внешних сил, действующих на колесо.  </vt:lpstr>
      <vt:lpstr>Слайд 87</vt:lpstr>
      <vt:lpstr>Слайд 88</vt:lpstr>
      <vt:lpstr>Слайд 89</vt:lpstr>
      <vt:lpstr>Слайд 90</vt:lpstr>
      <vt:lpstr>Слайд 91</vt:lpstr>
      <vt:lpstr>Слайд 92</vt:lpstr>
      <vt:lpstr>Пример 2</vt:lpstr>
      <vt:lpstr>Слайд 94</vt:lpstr>
      <vt:lpstr>Слайд 95</vt:lpstr>
      <vt:lpstr>Слайд 96</vt:lpstr>
      <vt:lpstr>Слайд 97</vt:lpstr>
      <vt:lpstr>Слайд 98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 6. Поступательное движение</dc:title>
  <dc:creator>Samsung</dc:creator>
  <cp:lastModifiedBy>1</cp:lastModifiedBy>
  <cp:revision>304</cp:revision>
  <dcterms:created xsi:type="dcterms:W3CDTF">2015-03-25T15:48:59Z</dcterms:created>
  <dcterms:modified xsi:type="dcterms:W3CDTF">2024-09-16T06:47:38Z</dcterms:modified>
</cp:coreProperties>
</file>