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1" r:id="rId6"/>
    <p:sldId id="289" r:id="rId7"/>
    <p:sldId id="288" r:id="rId8"/>
    <p:sldId id="287" r:id="rId9"/>
    <p:sldId id="260" r:id="rId10"/>
    <p:sldId id="262" r:id="rId11"/>
    <p:sldId id="263" r:id="rId12"/>
    <p:sldId id="264" r:id="rId13"/>
    <p:sldId id="266" r:id="rId14"/>
    <p:sldId id="267" r:id="rId15"/>
    <p:sldId id="270" r:id="rId16"/>
    <p:sldId id="271" r:id="rId17"/>
    <p:sldId id="282" r:id="rId18"/>
    <p:sldId id="286" r:id="rId19"/>
    <p:sldId id="272" r:id="rId20"/>
    <p:sldId id="273" r:id="rId21"/>
    <p:sldId id="274" r:id="rId22"/>
    <p:sldId id="275" r:id="rId23"/>
    <p:sldId id="268" r:id="rId24"/>
    <p:sldId id="281" r:id="rId25"/>
    <p:sldId id="269" r:id="rId26"/>
    <p:sldId id="283" r:id="rId27"/>
    <p:sldId id="276" r:id="rId28"/>
    <p:sldId id="277" r:id="rId29"/>
    <p:sldId id="284" r:id="rId30"/>
    <p:sldId id="278" r:id="rId31"/>
    <p:sldId id="279" r:id="rId32"/>
    <p:sldId id="280" r:id="rId33"/>
    <p:sldId id="285" r:id="rId34"/>
    <p:sldId id="265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1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eokd.tolgas.ru/euk/dou/index.htm" TargetMode="External"/><Relationship Id="rId2" Type="http://schemas.openxmlformats.org/officeDocument/2006/relationships/hyperlink" Target="http://www.profiz.ru/sr/8_2011/formirovanie_de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kdel.ru/066.html" TargetMode="External"/><Relationship Id="rId5" Type="http://schemas.openxmlformats.org/officeDocument/2006/relationships/hyperlink" Target="http://waytop.ru/arxivnoe_xranenie_dokumentov.html" TargetMode="External"/><Relationship Id="rId4" Type="http://schemas.openxmlformats.org/officeDocument/2006/relationships/hyperlink" Target="http://www.grandars.ru/college/pravovedenie/hranenie-dokumentov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/>
              <a:t>Формирование дел и их хранение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4869160"/>
            <a:ext cx="3739952" cy="720080"/>
          </a:xfrm>
        </p:spPr>
        <p:txBody>
          <a:bodyPr>
            <a:normAutofit/>
          </a:bodyPr>
          <a:lstStyle/>
          <a:p>
            <a:endParaRPr lang="ru-RU" sz="18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187624" y="116632"/>
            <a:ext cx="6553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 cap="all" spc="3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755576" y="116632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44624"/>
            <a:ext cx="8889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Национальный исследовательский Томский политехнический университет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699792" y="6487302"/>
            <a:ext cx="3739952" cy="3600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/>
              <a:t>Томск - 2025</a:t>
            </a:r>
          </a:p>
        </p:txBody>
      </p:sp>
    </p:spTree>
    <p:extLst>
      <p:ext uri="{BB962C8B-B14F-4D97-AF65-F5344CB8AC3E}">
        <p14:creationId xmlns:p14="http://schemas.microsoft.com/office/powerpoint/2010/main" val="4147177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000" dirty="0"/>
              <a:t>1. Правила формирования дел в организации</a:t>
            </a:r>
          </a:p>
          <a:p>
            <a:pPr marL="0" indent="0">
              <a:buNone/>
            </a:pPr>
            <a:endParaRPr lang="ru-RU" sz="3000" dirty="0"/>
          </a:p>
          <a:p>
            <a:pPr marL="0" indent="0">
              <a:buNone/>
            </a:pPr>
            <a:r>
              <a:rPr lang="ru-RU" sz="3000" dirty="0"/>
              <a:t>2. Хранение документов</a:t>
            </a:r>
          </a:p>
          <a:p>
            <a:pPr marL="0" indent="0">
              <a:buNone/>
            </a:pPr>
            <a:endParaRPr lang="ru-RU" sz="30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6754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1. Правила формирования дел в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248472"/>
          </a:xfrm>
        </p:spPr>
        <p:txBody>
          <a:bodyPr/>
          <a:lstStyle/>
          <a:p>
            <a:r>
              <a:rPr lang="ru-RU" b="1" dirty="0"/>
              <a:t>Дело</a:t>
            </a:r>
            <a:r>
              <a:rPr lang="ru-RU" dirty="0"/>
              <a:t> - совокупность документов или документ, относящийся к одному вопросу или участку деятельности, помещенных в отдельную папку</a:t>
            </a:r>
          </a:p>
          <a:p>
            <a:endParaRPr lang="ru-RU" dirty="0"/>
          </a:p>
          <a:p>
            <a:endParaRPr lang="ru-RU" dirty="0"/>
          </a:p>
          <a:p>
            <a:r>
              <a:rPr lang="ru-RU" b="1" dirty="0"/>
              <a:t>Номенклатура дел </a:t>
            </a:r>
            <a:r>
              <a:rPr lang="ru-RU" dirty="0"/>
              <a:t>- это систематизированный перечень наименований дел, заводимых в организации, с указанием сроков их хранения.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4" r="27844"/>
          <a:stretch/>
        </p:blipFill>
        <p:spPr bwMode="auto">
          <a:xfrm>
            <a:off x="7518304" y="4581128"/>
            <a:ext cx="1625695" cy="227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612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Формирование дел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0418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группирование исполненных документов в дело в соответствии с номенклатурой дел и систематизация документов внутри дела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263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1" y="2132856"/>
            <a:ext cx="8568952" cy="3817094"/>
          </a:xfrm>
        </p:spPr>
        <p:txBody>
          <a:bodyPr/>
          <a:lstStyle/>
          <a:p>
            <a:r>
              <a:rPr lang="ru-RU" altLang="ru-RU" dirty="0"/>
              <a:t>распределение и раскладка исполненных документов в дела; </a:t>
            </a:r>
          </a:p>
          <a:p>
            <a:pPr marL="0" indent="0">
              <a:buNone/>
            </a:pPr>
            <a:endParaRPr lang="ru-RU" altLang="ru-RU" dirty="0"/>
          </a:p>
          <a:p>
            <a:r>
              <a:rPr lang="ru-RU" altLang="ru-RU" dirty="0"/>
              <a:t>расположение документов внутри дел в определенной последовательности; </a:t>
            </a:r>
          </a:p>
          <a:p>
            <a:pPr marL="0" indent="0">
              <a:buNone/>
            </a:pPr>
            <a:endParaRPr lang="ru-RU" altLang="ru-RU" dirty="0"/>
          </a:p>
          <a:p>
            <a:r>
              <a:rPr lang="ru-RU" altLang="ru-RU" dirty="0"/>
              <a:t>оформление обложек дел. 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3" y="620713"/>
            <a:ext cx="8610476" cy="1143000"/>
          </a:xfrm>
        </p:spPr>
        <p:txBody>
          <a:bodyPr>
            <a:noAutofit/>
          </a:bodyPr>
          <a:lstStyle/>
          <a:p>
            <a:r>
              <a:rPr lang="ru-RU" altLang="ru-RU" b="1" dirty="0">
                <a:latin typeface="+mn-lt"/>
              </a:rPr>
              <a:t>Работа по формированию дел состоит из следующих операций:</a:t>
            </a:r>
            <a:r>
              <a:rPr lang="ru-RU" altLang="ru-RU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2089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4772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/>
              <a:t>Формирование дел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7" y="1628800"/>
            <a:ext cx="8785225" cy="45259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/>
              <a:t>	При формировании документов в дела используются следующие основные признаки заведения дел: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dirty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/>
              <a:t>• номинальный;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/>
              <a:t>• предметно-вопросный;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/>
              <a:t>• авторский;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/>
              <a:t>• корреспондентский;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/>
              <a:t>• географический;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/>
              <a:t>• хронологический.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9027"/>
            <a:ext cx="8229600" cy="8477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/>
              <a:t>Основные признаки заведения дел: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907624C-A00E-40DA-8763-83D70E6F5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658856"/>
              </p:ext>
            </p:extLst>
          </p:nvPr>
        </p:nvGraphicFramePr>
        <p:xfrm>
          <a:off x="251520" y="1196752"/>
          <a:ext cx="8640960" cy="5112568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:a16="http://schemas.microsoft.com/office/drawing/2014/main" val="3687801417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3711653925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186050671"/>
                    </a:ext>
                  </a:extLst>
                </a:gridCol>
              </a:tblGrid>
              <a:tr h="1201571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Номинальный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 названию разновидности документов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Приказы по основной деятельности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671598"/>
                  </a:ext>
                </a:extLst>
              </a:tr>
              <a:tr h="2332462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Предметно-вопросный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 содержанию документов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Документы по вопросам подбора и найма персонала (справки, объявления, списки)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989600"/>
                  </a:ext>
                </a:extLst>
              </a:tr>
              <a:tr h="1578535"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Авторский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 автору документа. Предполагает группировку в дело документов одного автора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Протоколы заседаний аттестационной комиссии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437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95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9027"/>
            <a:ext cx="8229600" cy="8477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/>
              <a:t>Основные признаки заведения дел: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907624C-A00E-40DA-8763-83D70E6F5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252520"/>
              </p:ext>
            </p:extLst>
          </p:nvPr>
        </p:nvGraphicFramePr>
        <p:xfrm>
          <a:off x="251520" y="1196752"/>
          <a:ext cx="8640960" cy="5353050"/>
        </p:xfrm>
        <a:graphic>
          <a:graphicData uri="http://schemas.openxmlformats.org/drawingml/2006/table">
            <a:tbl>
              <a:tblPr/>
              <a:tblGrid>
                <a:gridCol w="2592288">
                  <a:extLst>
                    <a:ext uri="{9D8B030D-6E8A-4147-A177-3AD203B41FA5}">
                      <a16:colId xmlns:a16="http://schemas.microsoft.com/office/drawing/2014/main" val="3687801417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3711653925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186050671"/>
                    </a:ext>
                  </a:extLst>
                </a:gridCol>
              </a:tblGrid>
              <a:tr h="1432415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Корреспондентский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Используется для группировки переписки. В заголовке дела указывается корреспондент, с которым ведется переписка, и раскрывается содержание вопроса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Переписка с учебными заведениями о производственной практике студентов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191503"/>
                  </a:ext>
                </a:extLst>
              </a:tr>
              <a:tr h="908561"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Географический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Служит для объединения в одном деле нескольких корреспондентов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Переписка с организациями Восточной Сибири по вопросам организации работ вахтовым методом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865088"/>
                  </a:ext>
                </a:extLst>
              </a:tr>
              <a:tr h="64663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Хронологический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Используется для группировки документов за какой-либо определенный период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Квартальные отчеты о работе отдела кадров в 2017 г.</a:t>
                      </a:r>
                    </a:p>
                  </a:txBody>
                  <a:tcPr marL="66675" marR="66675" marT="28575" marB="2857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73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285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Правила формирования дел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ru-RU" dirty="0"/>
              <a:t>помещать в дело только исполненные, правильно оформленные документы в соответствии с заголовками дел по номенклатуре;</a:t>
            </a:r>
          </a:p>
          <a:p>
            <a:endParaRPr lang="ru-RU" dirty="0"/>
          </a:p>
          <a:p>
            <a:r>
              <a:rPr lang="ru-RU" dirty="0"/>
              <a:t>включать в дело по одному экземпляру документа;</a:t>
            </a:r>
          </a:p>
          <a:p>
            <a:endParaRPr lang="ru-RU" dirty="0"/>
          </a:p>
          <a:p>
            <a:r>
              <a:rPr lang="ru-RU" dirty="0"/>
              <a:t>помещать вместе все документы, относящиеся к разрешению одного вопроса;</a:t>
            </a:r>
          </a:p>
          <a:p>
            <a:endParaRPr lang="ru-RU" dirty="0"/>
          </a:p>
          <a:p>
            <a:r>
              <a:rPr lang="ru-RU" dirty="0"/>
              <a:t>помещать приложения вместе с основными документами;</a:t>
            </a:r>
          </a:p>
          <a:p>
            <a:endParaRPr lang="ru-RU" dirty="0"/>
          </a:p>
          <a:p>
            <a:r>
              <a:rPr lang="ru-RU" dirty="0"/>
              <a:t>группировать в одно дело документы одного календарного года, за исключением переходящих дел;</a:t>
            </a:r>
          </a:p>
          <a:p>
            <a:endParaRPr lang="ru-RU" dirty="0"/>
          </a:p>
          <a:p>
            <a:r>
              <a:rPr lang="ru-RU" dirty="0"/>
              <a:t>раздельно группировать в дела документы постоянного и временного сроков хранения. </a:t>
            </a:r>
          </a:p>
        </p:txBody>
      </p:sp>
    </p:spTree>
    <p:extLst>
      <p:ext uri="{BB962C8B-B14F-4D97-AF65-F5344CB8AC3E}">
        <p14:creationId xmlns:p14="http://schemas.microsoft.com/office/powerpoint/2010/main" val="1766561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ВАЖНО!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дело не должны помещаться документы, подлежащие возврату, лишние экземпляры, черновики.</a:t>
            </a:r>
          </a:p>
          <a:p>
            <a:endParaRPr lang="ru-RU" dirty="0"/>
          </a:p>
          <a:p>
            <a:r>
              <a:rPr lang="ru-RU" dirty="0"/>
              <a:t>Дело не должно превышать 250 листов при толщине корешка не более 4 см. </a:t>
            </a:r>
          </a:p>
          <a:p>
            <a:endParaRPr lang="ru-RU" dirty="0"/>
          </a:p>
          <a:p>
            <a:r>
              <a:rPr lang="ru-RU" dirty="0"/>
              <a:t>В случае, если корешок дела превышает 4 см, документы дела разбиваются на тома. Индекс и заголовок дела проставляются на каждом томе с добавлением «том 1», «том 2» и т.д. </a:t>
            </a:r>
          </a:p>
        </p:txBody>
      </p:sp>
    </p:spTree>
    <p:extLst>
      <p:ext uri="{BB962C8B-B14F-4D97-AF65-F5344CB8AC3E}">
        <p14:creationId xmlns:p14="http://schemas.microsoft.com/office/powerpoint/2010/main" val="3514636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Порядок расположения дел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Документы внутри дела располагаются сверху вниз в хронологической, вопросно-логической последовательности или сочетании.</a:t>
            </a:r>
          </a:p>
          <a:p>
            <a:endParaRPr lang="ru-RU" dirty="0"/>
          </a:p>
          <a:p>
            <a:r>
              <a:rPr lang="ru-RU" dirty="0"/>
              <a:t>Внутри дела документы должны быть расположены так, чтобы они по своему содержанию в логической последовательности освещали определенные вопросы.</a:t>
            </a:r>
          </a:p>
          <a:p>
            <a:endParaRPr lang="ru-RU" dirty="0"/>
          </a:p>
          <a:p>
            <a:r>
              <a:rPr lang="ru-RU" dirty="0"/>
              <a:t>Дела заводятся по хронологическому, тематическому признаку или их сочетанию. Входящие документы располагаются по датам поступления, исходящие – по датам отправления или по алфавиту авторов и корреспондентов.</a:t>
            </a:r>
          </a:p>
        </p:txBody>
      </p:sp>
    </p:spTree>
    <p:extLst>
      <p:ext uri="{BB962C8B-B14F-4D97-AF65-F5344CB8AC3E}">
        <p14:creationId xmlns:p14="http://schemas.microsoft.com/office/powerpoint/2010/main" val="1934045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2. Группировка в дела отдельных видов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1. Нормативные правовые и распорядительные акты</a:t>
            </a:r>
          </a:p>
          <a:p>
            <a:pPr marL="0" indent="0">
              <a:buNone/>
            </a:pPr>
            <a:r>
              <a:rPr lang="ru-RU" dirty="0"/>
              <a:t>- приказы по основной деятельности</a:t>
            </a:r>
          </a:p>
          <a:p>
            <a:pPr marL="0" indent="0">
              <a:buNone/>
            </a:pPr>
            <a:r>
              <a:rPr lang="ru-RU" dirty="0"/>
              <a:t>- приказов по личному составу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 Положения, инструкции, правила</a:t>
            </a:r>
          </a:p>
          <a:p>
            <a:pPr marL="0" indent="0">
              <a:buNone/>
            </a:pPr>
            <a:r>
              <a:rPr lang="ru-RU" dirty="0"/>
              <a:t>3. Протоколы</a:t>
            </a:r>
          </a:p>
          <a:p>
            <a:pPr marL="0" indent="0">
              <a:buNone/>
            </a:pPr>
            <a:r>
              <a:rPr lang="ru-RU" dirty="0"/>
              <a:t>4. Планы, отчеты, сметы, штатные расписания</a:t>
            </a:r>
          </a:p>
          <a:p>
            <a:pPr marL="0" indent="0">
              <a:buNone/>
            </a:pPr>
            <a:r>
              <a:rPr lang="ru-RU" dirty="0"/>
              <a:t>5. Переписка</a:t>
            </a:r>
          </a:p>
          <a:p>
            <a:pPr marL="0" indent="0">
              <a:buNone/>
            </a:pPr>
            <a:r>
              <a:rPr lang="ru-RU" dirty="0"/>
              <a:t>6. Документы в личных делах</a:t>
            </a:r>
          </a:p>
          <a:p>
            <a:pPr marL="0" indent="0">
              <a:buNone/>
            </a:pPr>
            <a:r>
              <a:rPr lang="ru-RU" dirty="0"/>
              <a:t>7. Личные карточки работников</a:t>
            </a:r>
          </a:p>
          <a:p>
            <a:pPr marL="0" indent="0">
              <a:buNone/>
            </a:pPr>
            <a:r>
              <a:rPr lang="ru-RU" dirty="0"/>
              <a:t>8. Лицевые счета</a:t>
            </a:r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913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Группировка нормативных и распорядительных актов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32176"/>
          </a:xfrm>
        </p:spPr>
        <p:txBody>
          <a:bodyPr/>
          <a:lstStyle/>
          <a:p>
            <a:r>
              <a:rPr lang="ru-RU" dirty="0"/>
              <a:t>группируются в дела по видам и хронологии с относящимися к ним приложениями в пределах одного календарного года. </a:t>
            </a:r>
          </a:p>
          <a:p>
            <a:endParaRPr lang="ru-RU" dirty="0"/>
          </a:p>
          <a:p>
            <a:r>
              <a:rPr lang="ru-RU" b="1" dirty="0">
                <a:solidFill>
                  <a:schemeClr val="tx2"/>
                </a:solidFill>
              </a:rPr>
              <a:t>Не допускается </a:t>
            </a:r>
            <a:r>
              <a:rPr lang="ru-RU" dirty="0"/>
              <a:t>формировать в одно дело разные виды распорядительных документов, например, приказы, распоряжения и указания.</a:t>
            </a:r>
          </a:p>
        </p:txBody>
      </p:sp>
    </p:spTree>
    <p:extLst>
      <p:ext uri="{BB962C8B-B14F-4D97-AF65-F5344CB8AC3E}">
        <p14:creationId xmlns:p14="http://schemas.microsoft.com/office/powerpoint/2010/main" val="3888316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Группировка переписки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Группируется за период календарного года и систематизируется в хронологической последовательности</a:t>
            </a:r>
          </a:p>
          <a:p>
            <a:endParaRPr lang="ru-RU" dirty="0"/>
          </a:p>
          <a:p>
            <a:r>
              <a:rPr lang="ru-RU" dirty="0"/>
              <a:t>Документ-ответ помещается за документом-запросом </a:t>
            </a:r>
          </a:p>
          <a:p>
            <a:endParaRPr lang="ru-RU" dirty="0"/>
          </a:p>
          <a:p>
            <a:r>
              <a:rPr lang="ru-RU" dirty="0"/>
              <a:t>При возобновлении переписки по определенному вопросу, начавшейся в предыдущем году, документы включаются в дело текущего года с указанием индекса дела предыдущего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749955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Группировка документов в личных делах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 fontScale="70000" lnSpcReduction="20000"/>
          </a:bodyPr>
          <a:lstStyle/>
          <a:p>
            <a:r>
              <a:rPr lang="ru-RU" sz="2600" dirty="0"/>
              <a:t>внутренняя опись документов, имеющихся в личном деле;</a:t>
            </a:r>
          </a:p>
          <a:p>
            <a:r>
              <a:rPr lang="ru-RU" sz="2600" dirty="0"/>
              <a:t>анкета (личный листок по учету кадров) и дополнение к нему;</a:t>
            </a:r>
          </a:p>
          <a:p>
            <a:r>
              <a:rPr lang="ru-RU" sz="2600" dirty="0"/>
              <a:t>автобиография, резюме;</a:t>
            </a:r>
          </a:p>
          <a:p>
            <a:r>
              <a:rPr lang="ru-RU" sz="2600" dirty="0"/>
              <a:t>документы об образовании;</a:t>
            </a:r>
          </a:p>
          <a:p>
            <a:r>
              <a:rPr lang="ru-RU" sz="2600" dirty="0"/>
              <a:t>заявление о приеме на работу;</a:t>
            </a:r>
          </a:p>
          <a:p>
            <a:r>
              <a:rPr lang="ru-RU" sz="2600" dirty="0"/>
              <a:t>приказ (распоряжение) о приеме на работу;</a:t>
            </a:r>
          </a:p>
          <a:p>
            <a:r>
              <a:rPr lang="ru-RU" sz="2600" dirty="0"/>
              <a:t>трудовой договор;</a:t>
            </a:r>
          </a:p>
          <a:p>
            <a:r>
              <a:rPr lang="ru-RU" sz="2600" dirty="0"/>
              <a:t>договор о материальной ответственности (при его наличии);</a:t>
            </a:r>
          </a:p>
          <a:p>
            <a:r>
              <a:rPr lang="ru-RU" sz="2600" dirty="0"/>
              <a:t>копии приказов (распоряжений) о перемещении, совмещении, переводе, аттестации, повышении квалификации, установлении окладов, отпусках без сохранения содержания, уходу за ребенком и др.;</a:t>
            </a:r>
          </a:p>
          <a:p>
            <a:r>
              <a:rPr lang="ru-RU" sz="2600" dirty="0"/>
              <a:t>дополнительные соглашения к трудовому договору;</a:t>
            </a:r>
          </a:p>
          <a:p>
            <a:r>
              <a:rPr lang="ru-RU" sz="2600" dirty="0"/>
              <a:t>копии свидетельств о браке, документов о перемене фамилии;</a:t>
            </a:r>
          </a:p>
          <a:p>
            <a:r>
              <a:rPr lang="ru-RU" sz="2600" dirty="0"/>
              <a:t>аттестационные листы;</a:t>
            </a:r>
          </a:p>
          <a:p>
            <a:r>
              <a:rPr lang="ru-RU" sz="2600" dirty="0"/>
              <a:t>копии паспорта, ИНН, ПФР и иных личных документов работника;</a:t>
            </a:r>
          </a:p>
          <a:p>
            <a:r>
              <a:rPr lang="ru-RU" sz="2600" dirty="0"/>
              <a:t>справки о регистрации по месту жительства;</a:t>
            </a:r>
          </a:p>
          <a:p>
            <a:r>
              <a:rPr lang="ru-RU" sz="2600" dirty="0"/>
              <a:t>медицинские справки;</a:t>
            </a:r>
          </a:p>
          <a:p>
            <a:r>
              <a:rPr lang="ru-RU" sz="2600" dirty="0"/>
              <a:t>заявление об увольнении;</a:t>
            </a:r>
          </a:p>
          <a:p>
            <a:r>
              <a:rPr lang="ru-RU" sz="2600" dirty="0"/>
              <a:t>копия приказа (распоряжения) об увольнении.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050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33400"/>
            <a:ext cx="6336704" cy="990600"/>
          </a:xfrm>
        </p:spPr>
        <p:txBody>
          <a:bodyPr>
            <a:normAutofit fontScale="90000"/>
          </a:bodyPr>
          <a:lstStyle/>
          <a:p>
            <a:r>
              <a:rPr lang="ru-RU" dirty="0"/>
              <a:t>Группировка личных карточек работников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712968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600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Оформление обложки дела </a:t>
            </a:r>
            <a:br>
              <a:rPr lang="ru-RU" b="1" dirty="0"/>
            </a:br>
            <a:r>
              <a:rPr lang="ru-RU" sz="3300" dirty="0"/>
              <a:t>(ГОСТ 17914-72)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Ряд сведений уже был вынесен на обложку в момент заведения дела по номенклатуре: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наименование учреждения и его подчиненность;</a:t>
            </a:r>
          </a:p>
          <a:p>
            <a:r>
              <a:rPr lang="ru-RU" dirty="0"/>
              <a:t>наименование структурного подразделения;</a:t>
            </a:r>
          </a:p>
          <a:p>
            <a:r>
              <a:rPr lang="ru-RU" dirty="0"/>
              <a:t>делопроизводственный индекс дела;</a:t>
            </a:r>
          </a:p>
          <a:p>
            <a:r>
              <a:rPr lang="ru-RU" dirty="0"/>
              <a:t>заголовок дела;</a:t>
            </a:r>
          </a:p>
          <a:p>
            <a:r>
              <a:rPr lang="ru-RU" dirty="0"/>
              <a:t>срок хранения дела.</a:t>
            </a:r>
          </a:p>
          <a:p>
            <a:endParaRPr lang="ru-RU" dirty="0"/>
          </a:p>
          <a:p>
            <a:pPr>
              <a:buNone/>
            </a:pPr>
            <a:r>
              <a:rPr lang="ru-RU" dirty="0"/>
              <a:t>Дополняется при сдаче в архив</a:t>
            </a:r>
          </a:p>
          <a:p>
            <a:r>
              <a:rPr lang="ru-RU" dirty="0"/>
              <a:t>даты дела;</a:t>
            </a:r>
          </a:p>
          <a:p>
            <a:r>
              <a:rPr lang="ru-RU" dirty="0"/>
              <a:t>количество листов в деле; </a:t>
            </a:r>
          </a:p>
          <a:p>
            <a:r>
              <a:rPr lang="ru-RU" dirty="0"/>
              <a:t>архивный шифр дела.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Образец обложки</a:t>
            </a:r>
            <a:endParaRPr lang="ru-RU" sz="3300" dirty="0"/>
          </a:p>
        </p:txBody>
      </p:sp>
      <p:pic>
        <p:nvPicPr>
          <p:cNvPr id="2050" name="Picture 2" descr="http://www.e-reading.club/illustrations/130/130779-tb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3714750" cy="4896544"/>
          </a:xfrm>
          <a:prstGeom prst="rect">
            <a:avLst/>
          </a:prstGeom>
          <a:noFill/>
        </p:spPr>
      </p:pic>
      <p:pic>
        <p:nvPicPr>
          <p:cNvPr id="2052" name="Picture 4" descr="http://ekdel.ru/Pril_2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5632" y="1340768"/>
            <a:ext cx="4274840" cy="544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2. Хранение документов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Экспертиза ценности документов - это отбор документов на государственное хранение или установление сроков их хранения на основе принятых критериев.</a:t>
            </a:r>
          </a:p>
          <a:p>
            <a:endParaRPr lang="ru-RU" dirty="0"/>
          </a:p>
          <a:p>
            <a:pPr>
              <a:buNone/>
            </a:pPr>
            <a:endParaRPr lang="ru-RU" dirty="0"/>
          </a:p>
          <a:p>
            <a:r>
              <a:rPr lang="ru-RU" dirty="0"/>
              <a:t>Срок хранения документов может быть: </a:t>
            </a:r>
          </a:p>
          <a:p>
            <a:pPr>
              <a:buNone/>
            </a:pPr>
            <a:r>
              <a:rPr lang="ru-RU" dirty="0"/>
              <a:t>временным (до 10 лет);</a:t>
            </a:r>
          </a:p>
          <a:p>
            <a:pPr>
              <a:buNone/>
            </a:pPr>
            <a:r>
              <a:rPr lang="ru-RU" dirty="0"/>
              <a:t>временным (свыше 10 лет);</a:t>
            </a:r>
          </a:p>
          <a:p>
            <a:pPr>
              <a:buNone/>
            </a:pPr>
            <a:r>
              <a:rPr lang="ru-RU" dirty="0"/>
              <a:t>постоянным.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8616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 процессе экспертизы производится: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  <a:p>
            <a:r>
              <a:rPr lang="ru-RU" dirty="0"/>
              <a:t>отбор дел постоянного и временного (свыше 10 лет) хранения для передачи в архив;</a:t>
            </a:r>
          </a:p>
          <a:p>
            <a:endParaRPr lang="ru-RU" dirty="0"/>
          </a:p>
          <a:p>
            <a:r>
              <a:rPr lang="ru-RU" dirty="0"/>
              <a:t>отбор дел, которые должны храниться временно в структурных подразделениях;</a:t>
            </a:r>
          </a:p>
          <a:p>
            <a:endParaRPr lang="ru-RU" dirty="0"/>
          </a:p>
          <a:p>
            <a:r>
              <a:rPr lang="ru-RU" dirty="0"/>
              <a:t>выделение к уничтожению дел за предыдущие годы, сроки хранения которых истекли.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1482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712968" cy="1047328"/>
          </a:xfrm>
        </p:spPr>
        <p:txBody>
          <a:bodyPr>
            <a:noAutofit/>
          </a:bodyPr>
          <a:lstStyle/>
          <a:p>
            <a:r>
              <a:rPr lang="ru-RU" sz="2500" b="1" dirty="0"/>
              <a:t>В результате проведения экспертизы ценности выделяются четыре группы документов с различными сроками хранения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ru-RU" dirty="0"/>
              <a:t>документы, подлежащие постоянному хранению в государственных архивах;</a:t>
            </a:r>
          </a:p>
          <a:p>
            <a:endParaRPr lang="ru-RU" dirty="0"/>
          </a:p>
          <a:p>
            <a:r>
              <a:rPr lang="ru-RU" dirty="0"/>
              <a:t>документы, подлежащие временному хранению (свыше 10 лет) в архиве организации;</a:t>
            </a:r>
          </a:p>
          <a:p>
            <a:endParaRPr lang="ru-RU" dirty="0"/>
          </a:p>
          <a:p>
            <a:r>
              <a:rPr lang="ru-RU" dirty="0"/>
              <a:t>документы, подлежащие временному хранению (до 10 лет) в структурных подразделениях;</a:t>
            </a:r>
          </a:p>
          <a:p>
            <a:endParaRPr lang="ru-RU" dirty="0"/>
          </a:p>
          <a:p>
            <a:r>
              <a:rPr lang="ru-RU" dirty="0"/>
              <a:t>документы, подлежащие уничтожению в связи с истечением срока хранения.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980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31304"/>
          </a:xfrm>
        </p:spPr>
        <p:txBody>
          <a:bodyPr/>
          <a:lstStyle/>
          <a:p>
            <a:r>
              <a:rPr lang="ru-RU" b="1" dirty="0"/>
              <a:t>Текущее хранение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ru-RU" dirty="0"/>
              <a:t>Текущее хранение дел предусмотрено для документов временного хранения, к которым относятся: 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Приказы на отпуск;</a:t>
            </a:r>
          </a:p>
          <a:p>
            <a:r>
              <a:rPr lang="ru-RU" dirty="0"/>
              <a:t>Приказы на командировку;</a:t>
            </a:r>
          </a:p>
          <a:p>
            <a:r>
              <a:rPr lang="ru-RU" dirty="0"/>
              <a:t>Приказы по административно-хозяйственной деятельности;</a:t>
            </a:r>
          </a:p>
          <a:p>
            <a:r>
              <a:rPr lang="ru-RU" dirty="0"/>
              <a:t>Любые договоры, которые были заключены с юридическими лицами;</a:t>
            </a:r>
          </a:p>
          <a:p>
            <a:r>
              <a:rPr lang="ru-RU" dirty="0"/>
              <a:t>Документы, в которых указано какие государственные закупки осуществляло предприятие;</a:t>
            </a:r>
          </a:p>
          <a:p>
            <a:r>
              <a:rPr lang="ru-RU" dirty="0"/>
              <a:t>Акты с указанием перечня работ, которые были приняты предпринимателем;</a:t>
            </a:r>
          </a:p>
          <a:p>
            <a:r>
              <a:rPr lang="ru-RU" dirty="0"/>
              <a:t>Различные бухгалтерские документы;</a:t>
            </a:r>
          </a:p>
          <a:p>
            <a:r>
              <a:rPr lang="ru-RU" dirty="0"/>
              <a:t>Путевые листы;</a:t>
            </a:r>
          </a:p>
          <a:p>
            <a:r>
              <a:rPr lang="ru-RU" dirty="0"/>
              <a:t>Различные другие документы.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6491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Приказы по личному составу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соответствии со ст. 19б Перечня типовых управленческих архивных документов образующихся в процессе деятельности государственных органов, органов местного самоуправления и организаций, с указанием сроков хранения приказы по личному составу имеют два срока хранения: </a:t>
            </a:r>
            <a:r>
              <a:rPr lang="ru-RU" b="1" dirty="0">
                <a:solidFill>
                  <a:schemeClr val="tx2"/>
                </a:solidFill>
              </a:rPr>
              <a:t>75</a:t>
            </a:r>
            <a:r>
              <a:rPr lang="ru-RU" dirty="0"/>
              <a:t> лет и </a:t>
            </a:r>
            <a:r>
              <a:rPr lang="ru-RU" b="1" dirty="0">
                <a:solidFill>
                  <a:schemeClr val="tx2"/>
                </a:solidFill>
              </a:rPr>
              <a:t>5</a:t>
            </a:r>
            <a:r>
              <a:rPr lang="ru-RU" dirty="0"/>
              <a:t> лет. </a:t>
            </a:r>
          </a:p>
        </p:txBody>
      </p:sp>
    </p:spTree>
    <p:extLst>
      <p:ext uri="{BB962C8B-B14F-4D97-AF65-F5344CB8AC3E}">
        <p14:creationId xmlns:p14="http://schemas.microsoft.com/office/powerpoint/2010/main" val="5445917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90600"/>
          </a:xfrm>
        </p:spPr>
        <p:txBody>
          <a:bodyPr>
            <a:noAutofit/>
          </a:bodyPr>
          <a:lstStyle/>
          <a:p>
            <a:r>
              <a:rPr lang="ru-RU" sz="3500" b="1" dirty="0"/>
              <a:t>К приказам, имеющим 5-летний срок хранения, относятся приказы: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r>
              <a:rPr lang="ru-RU" dirty="0"/>
              <a:t>о дисциплинарных взысканиях;</a:t>
            </a:r>
          </a:p>
          <a:p>
            <a:endParaRPr lang="ru-RU" dirty="0"/>
          </a:p>
          <a:p>
            <a:r>
              <a:rPr lang="ru-RU" dirty="0"/>
              <a:t>ежегодных оплачиваемых отпусках, учебных отпусках;</a:t>
            </a:r>
          </a:p>
          <a:p>
            <a:endParaRPr lang="ru-RU" dirty="0"/>
          </a:p>
          <a:p>
            <a:r>
              <a:rPr lang="ru-RU" dirty="0"/>
              <a:t>дежурствах;</a:t>
            </a:r>
          </a:p>
          <a:p>
            <a:endParaRPr lang="ru-RU" dirty="0"/>
          </a:p>
          <a:p>
            <a:r>
              <a:rPr lang="ru-RU" dirty="0"/>
              <a:t>краткосрочных внутрироссийских и зарубежных командировках.</a:t>
            </a:r>
          </a:p>
        </p:txBody>
      </p:sp>
    </p:spTree>
    <p:extLst>
      <p:ext uri="{BB962C8B-B14F-4D97-AF65-F5344CB8AC3E}">
        <p14:creationId xmlns:p14="http://schemas.microsoft.com/office/powerpoint/2010/main" val="2253629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90600"/>
          </a:xfrm>
        </p:spPr>
        <p:txBody>
          <a:bodyPr>
            <a:noAutofit/>
          </a:bodyPr>
          <a:lstStyle/>
          <a:p>
            <a:r>
              <a:rPr lang="ru-RU" sz="3500" b="1" dirty="0"/>
              <a:t>К приказам, имеющим 75-летний срок хранения, относятся приказы: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/>
          </a:p>
          <a:p>
            <a:r>
              <a:rPr lang="ru-RU" dirty="0"/>
              <a:t>о приеме, перемещении, совмещении, переводе, увольнении;</a:t>
            </a:r>
          </a:p>
          <a:p>
            <a:endParaRPr lang="ru-RU" dirty="0"/>
          </a:p>
          <a:p>
            <a:r>
              <a:rPr lang="ru-RU" dirty="0"/>
              <a:t>аттестации, повышении квалификации, присвоении званий (чинов);</a:t>
            </a:r>
          </a:p>
          <a:p>
            <a:endParaRPr lang="ru-RU" dirty="0"/>
          </a:p>
          <a:p>
            <a:r>
              <a:rPr lang="ru-RU" dirty="0"/>
              <a:t>изменении фамилии;</a:t>
            </a:r>
          </a:p>
          <a:p>
            <a:endParaRPr lang="ru-RU" dirty="0"/>
          </a:p>
          <a:p>
            <a:r>
              <a:rPr lang="ru-RU" dirty="0"/>
              <a:t>поощрении, награждении;</a:t>
            </a:r>
          </a:p>
          <a:p>
            <a:endParaRPr lang="ru-RU" dirty="0"/>
          </a:p>
          <a:p>
            <a:r>
              <a:rPr lang="ru-RU" dirty="0"/>
              <a:t>оплате труда, премировании, различных выплатах;</a:t>
            </a:r>
          </a:p>
          <a:p>
            <a:endParaRPr lang="ru-RU" dirty="0"/>
          </a:p>
          <a:p>
            <a:r>
              <a:rPr lang="ru-RU" dirty="0"/>
              <a:t>всех видах отпусков работников с тяжелыми, вредными и опасными условиями труда, отпусках по беременностям, родам, уходу за ребенком, отпусках без сохранения содержания (заработной платы);</a:t>
            </a:r>
          </a:p>
          <a:p>
            <a:endParaRPr lang="ru-RU" dirty="0"/>
          </a:p>
          <a:p>
            <a:r>
              <a:rPr lang="ru-RU" dirty="0"/>
              <a:t>дежурствах по профилю основной деятельности;</a:t>
            </a:r>
          </a:p>
          <a:p>
            <a:endParaRPr lang="ru-RU" dirty="0"/>
          </a:p>
          <a:p>
            <a:r>
              <a:rPr lang="ru-RU" dirty="0"/>
              <a:t>длительных внутрироссийских и зарубежных командировках, командировках для работников с тяжелыми, вредными и опасными условиями труда.</a:t>
            </a:r>
          </a:p>
        </p:txBody>
      </p:sp>
    </p:spTree>
    <p:extLst>
      <p:ext uri="{BB962C8B-B14F-4D97-AF65-F5344CB8AC3E}">
        <p14:creationId xmlns:p14="http://schemas.microsoft.com/office/powerpoint/2010/main" val="3453811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/>
          <a:lstStyle/>
          <a:p>
            <a:r>
              <a:rPr lang="ru-RU" b="1" dirty="0"/>
              <a:t>Архивное хранение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64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Когда выбирают помещение, в котором планируют хранить архив документов, следует учитывать то, что они могут подразделяться на:</a:t>
            </a:r>
          </a:p>
          <a:p>
            <a:endParaRPr lang="ru-RU" dirty="0"/>
          </a:p>
          <a:p>
            <a:r>
              <a:rPr lang="ru-RU" dirty="0"/>
              <a:t>помещение, в котором будут хранить временные документы;</a:t>
            </a:r>
          </a:p>
          <a:p>
            <a:r>
              <a:rPr lang="ru-RU" dirty="0"/>
              <a:t>помещение, в котором будут хранить документы, которые постоянно нуждаются в использовании;</a:t>
            </a:r>
          </a:p>
          <a:p>
            <a:r>
              <a:rPr lang="ru-RU" dirty="0"/>
              <a:t>архивохранилище;</a:t>
            </a:r>
          </a:p>
          <a:p>
            <a:r>
              <a:rPr lang="ru-RU" dirty="0"/>
              <a:t>специальные отведенные комнаты для тех работников, которым приходится работать с архивом документов.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52361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/>
          <a:lstStyle/>
          <a:p>
            <a:r>
              <a:rPr lang="ru-RU" b="1" dirty="0"/>
              <a:t>Архивное хранение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76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Не допускается в: </a:t>
            </a:r>
          </a:p>
          <a:p>
            <a:pPr marL="0" indent="0">
              <a:buNone/>
            </a:pPr>
            <a:r>
              <a:rPr lang="ru-RU" dirty="0"/>
              <a:t>деревянных либо в ветхих зданиях,</a:t>
            </a:r>
          </a:p>
          <a:p>
            <a:endParaRPr lang="ru-RU" dirty="0"/>
          </a:p>
          <a:p>
            <a:r>
              <a:rPr lang="ru-RU" dirty="0"/>
              <a:t>сырых помещениях, помещениях с  печным отоплением,</a:t>
            </a:r>
          </a:p>
          <a:p>
            <a:endParaRPr lang="ru-RU" dirty="0"/>
          </a:p>
          <a:p>
            <a:r>
              <a:rPr lang="ru-RU" dirty="0"/>
              <a:t>помещении имеющим переходы или связанны с другим помещением,</a:t>
            </a:r>
          </a:p>
          <a:p>
            <a:endParaRPr lang="ru-RU" dirty="0"/>
          </a:p>
          <a:p>
            <a:r>
              <a:rPr lang="ru-RU" dirty="0"/>
              <a:t>здании общественного питания.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5236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Основные правила хранения архивных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600" u="sng" dirty="0"/>
              <a:t>1. Световой режим</a:t>
            </a:r>
            <a:r>
              <a:rPr lang="ru-RU" sz="1600" dirty="0"/>
              <a:t>. В данном случае в архивном помещении, необходимо правильно расположить освещение. Для этого необходимо придерживаться следующих правил:</a:t>
            </a:r>
          </a:p>
          <a:p>
            <a:endParaRPr lang="ru-RU" sz="1600" dirty="0"/>
          </a:p>
          <a:p>
            <a:r>
              <a:rPr lang="ru-RU" sz="1600" dirty="0"/>
              <a:t>Документы не должны попадать под прямой солнечный свет;</a:t>
            </a:r>
          </a:p>
          <a:p>
            <a:r>
              <a:rPr lang="ru-RU" sz="1600" dirty="0"/>
              <a:t>Желательно, чтобы окна были расположены на северной стороне здания;</a:t>
            </a:r>
          </a:p>
          <a:p>
            <a:r>
              <a:rPr lang="ru-RU" sz="1600" dirty="0"/>
              <a:t>Можно в помещении создавать искусственный свет, используя лампы накаливания либо другие лампы, которые закрыты специальными плафонами с гладкой поверхностью;</a:t>
            </a:r>
          </a:p>
          <a:p>
            <a:r>
              <a:rPr lang="ru-RU" sz="1600" dirty="0"/>
              <a:t> По возможности изолировать помещение от дневного света.</a:t>
            </a:r>
          </a:p>
          <a:p>
            <a:endParaRPr lang="ru-RU" sz="1600" dirty="0"/>
          </a:p>
          <a:p>
            <a:pPr>
              <a:buNone/>
            </a:pPr>
            <a:r>
              <a:rPr lang="ru-RU" sz="1600" u="sng" dirty="0"/>
              <a:t>2. Температурно-влажностный режим. </a:t>
            </a:r>
            <a:r>
              <a:rPr lang="ru-RU" sz="1600" dirty="0"/>
              <a:t>В любом архивном помещении температура, а также влажность имеет очень большое значение при хранении документов. Резкое изменение температуры внутри помещения может пагубно влиять на бумагу. Следует постоянно контролировать данные показатели около 2 раза в неделю с помощью специальных приборов. Для того чтобы контролировать температуру, можно установить кондиционер.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780830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Основные правила хранения архивных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600" u="sng" dirty="0"/>
              <a:t>3. Санитарно-гигиенический режим.</a:t>
            </a:r>
            <a:r>
              <a:rPr lang="ru-RU" sz="1600" dirty="0"/>
              <a:t> В архивном помещении необходимо постоянно поддерживать чистоту. Важно не допустить появление грызунов плесени, а также грибка. Основные правила:</a:t>
            </a:r>
          </a:p>
          <a:p>
            <a:endParaRPr lang="ru-RU" sz="1600" dirty="0"/>
          </a:p>
          <a:p>
            <a:r>
              <a:rPr lang="ru-RU" sz="1600" dirty="0"/>
              <a:t>Обеспечить герметичность хранилища;</a:t>
            </a:r>
          </a:p>
          <a:p>
            <a:r>
              <a:rPr lang="ru-RU" sz="1600" dirty="0"/>
              <a:t>Один раз в год убирать всю пыль, которая образовалась на полках;</a:t>
            </a:r>
          </a:p>
          <a:p>
            <a:r>
              <a:rPr lang="ru-RU" sz="1600" dirty="0"/>
              <a:t>Периодически проводить влажную уборку внутри помещения;</a:t>
            </a:r>
          </a:p>
          <a:p>
            <a:r>
              <a:rPr lang="ru-RU" sz="1600" dirty="0"/>
              <a:t>Проветривать помещение.</a:t>
            </a:r>
          </a:p>
          <a:p>
            <a:endParaRPr lang="ru-RU" sz="1600" dirty="0"/>
          </a:p>
          <a:p>
            <a:pPr>
              <a:buNone/>
            </a:pPr>
            <a:r>
              <a:rPr lang="ru-RU" sz="1600" u="sng" dirty="0"/>
              <a:t>4. Охранный режим. </a:t>
            </a:r>
            <a:r>
              <a:rPr lang="ru-RU" sz="1600" dirty="0"/>
              <a:t>Помещение, в котором хранятся архивные документы обязательно нужно защищать, обеспечивая им безопасность.</a:t>
            </a:r>
          </a:p>
        </p:txBody>
      </p:sp>
    </p:spTree>
    <p:extLst>
      <p:ext uri="{BB962C8B-B14F-4D97-AF65-F5344CB8AC3E}">
        <p14:creationId xmlns:p14="http://schemas.microsoft.com/office/powerpoint/2010/main" val="1780830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Передача документов в архив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Передача документов из организации в архив осуществляется в порядке очереди. График сдачи документов разрабатывают сотрудники архива, который утверждается вместе с руководителем той или иной компании.</a:t>
            </a:r>
          </a:p>
          <a:p>
            <a:endParaRPr lang="ru-RU" dirty="0"/>
          </a:p>
          <a:p>
            <a:r>
              <a:rPr lang="ru-RU" dirty="0"/>
              <a:t>Все дела и документы могут сдавать сотрудники компании, которые будут нести ответственность за передачу данных. Документы могут храниться разный период времени – от 1 и вплоть до 75 лет. Это зависит от вида документа.</a:t>
            </a:r>
          </a:p>
        </p:txBody>
      </p:sp>
    </p:spTree>
    <p:extLst>
      <p:ext uri="{BB962C8B-B14F-4D97-AF65-F5344CB8AC3E}">
        <p14:creationId xmlns:p14="http://schemas.microsoft.com/office/powerpoint/2010/main" val="3524258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Подготовка документов к архивному хранению включает следующие этапы: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1. Оформление дел;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2. Проведение экспертизы и определение ценности того или иного документа;</a:t>
            </a:r>
          </a:p>
          <a:p>
            <a:pPr>
              <a:buNone/>
            </a:pPr>
            <a:r>
              <a:rPr lang="ru-RU" dirty="0"/>
              <a:t> </a:t>
            </a:r>
          </a:p>
          <a:p>
            <a:pPr>
              <a:buNone/>
            </a:pPr>
            <a:r>
              <a:rPr lang="ru-RU" dirty="0"/>
              <a:t>3. Составление акта, в котором будет указанно, какие дела подлежат к уничтожению;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4. Опись каждого дела.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3151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 документам длительного хранения относятся: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5141168"/>
          </a:xfrm>
        </p:spPr>
        <p:txBody>
          <a:bodyPr>
            <a:normAutofit fontScale="40000" lnSpcReduction="20000"/>
          </a:bodyPr>
          <a:lstStyle/>
          <a:p>
            <a:r>
              <a:rPr lang="ru-RU" sz="2900" dirty="0"/>
              <a:t>    Журнал регистрации приказов о деятельности предприятия;</a:t>
            </a:r>
          </a:p>
          <a:p>
            <a:r>
              <a:rPr lang="ru-RU" sz="2900" dirty="0"/>
              <a:t>    Штатное расписание работников;</a:t>
            </a:r>
          </a:p>
          <a:p>
            <a:r>
              <a:rPr lang="ru-RU" sz="2900" dirty="0"/>
              <a:t>    Опись каждого дела;</a:t>
            </a:r>
          </a:p>
          <a:p>
            <a:r>
              <a:rPr lang="ru-RU" sz="2900" dirty="0"/>
              <a:t>    Номенклатура каждого дела;</a:t>
            </a:r>
          </a:p>
          <a:p>
            <a:r>
              <a:rPr lang="ru-RU" sz="2900" dirty="0"/>
              <a:t>    Акты, в которых указанно по каким причинам уничтожают дело либо по каким причинам были утрачены документы;</a:t>
            </a:r>
          </a:p>
          <a:p>
            <a:r>
              <a:rPr lang="ru-RU" sz="2900" dirty="0"/>
              <a:t>    Годовой налоговый, бухгалтерский и финансовый отчет;</a:t>
            </a:r>
          </a:p>
          <a:p>
            <a:r>
              <a:rPr lang="ru-RU" sz="2900" dirty="0"/>
              <a:t>    Годовая смета;</a:t>
            </a:r>
          </a:p>
          <a:p>
            <a:r>
              <a:rPr lang="ru-RU" sz="2900" dirty="0"/>
              <a:t>    Реестр акционеров компании;</a:t>
            </a:r>
          </a:p>
          <a:p>
            <a:r>
              <a:rPr lang="ru-RU" sz="2900" dirty="0"/>
              <a:t>    Уставные документы;</a:t>
            </a:r>
          </a:p>
          <a:p>
            <a:r>
              <a:rPr lang="ru-RU" sz="2900" dirty="0"/>
              <a:t>    Список лиц, которые имеют право получать дивиденды;</a:t>
            </a:r>
          </a:p>
          <a:p>
            <a:r>
              <a:rPr lang="ru-RU" sz="2900" dirty="0"/>
              <a:t>    Лимиты;</a:t>
            </a:r>
          </a:p>
          <a:p>
            <a:r>
              <a:rPr lang="ru-RU" sz="2900" dirty="0"/>
              <a:t>    Паспорта сделок;</a:t>
            </a:r>
          </a:p>
          <a:p>
            <a:r>
              <a:rPr lang="ru-RU" sz="2900" dirty="0"/>
              <a:t>    Гаранты;</a:t>
            </a:r>
          </a:p>
          <a:p>
            <a:r>
              <a:rPr lang="ru-RU" sz="2900" dirty="0"/>
              <a:t>    Приватизационные документы;</a:t>
            </a:r>
          </a:p>
          <a:p>
            <a:r>
              <a:rPr lang="ru-RU" sz="2900" dirty="0"/>
              <a:t>    Реестр собственников ценных бумаг;</a:t>
            </a:r>
          </a:p>
          <a:p>
            <a:r>
              <a:rPr lang="ru-RU" sz="2900" dirty="0"/>
              <a:t>    Документы, подтверждающие участие предприятия в благотворительной деятельности;</a:t>
            </a:r>
          </a:p>
          <a:p>
            <a:r>
              <a:rPr lang="ru-RU" sz="2900" dirty="0"/>
              <a:t>    Ценники;</a:t>
            </a:r>
          </a:p>
          <a:p>
            <a:r>
              <a:rPr lang="ru-RU" sz="2900" dirty="0"/>
              <a:t>    Тарифы на продукцию;</a:t>
            </a:r>
          </a:p>
          <a:p>
            <a:r>
              <a:rPr lang="ru-RU" sz="2900" dirty="0"/>
              <a:t>    Прейскуранты;</a:t>
            </a:r>
          </a:p>
          <a:p>
            <a:r>
              <a:rPr lang="ru-RU" sz="2900" dirty="0"/>
              <a:t>    Годовой план деятельности предприятия;</a:t>
            </a:r>
          </a:p>
          <a:p>
            <a:r>
              <a:rPr lang="ru-RU" sz="2900" dirty="0"/>
              <a:t>    Книга учета работ, которые проводятся с акциями компании;</a:t>
            </a:r>
          </a:p>
          <a:p>
            <a:r>
              <a:rPr lang="ru-RU" sz="2900" dirty="0"/>
              <a:t>    Различные журналы, которые ведутся на предприятии;</a:t>
            </a:r>
          </a:p>
          <a:p>
            <a:r>
              <a:rPr lang="ru-RU" sz="2900" dirty="0"/>
              <a:t>    Годовой отчет в фонды;</a:t>
            </a:r>
          </a:p>
          <a:p>
            <a:r>
              <a:rPr lang="ru-RU" sz="2900" dirty="0"/>
              <a:t>    Заключение аудитора;</a:t>
            </a:r>
          </a:p>
          <a:p>
            <a:r>
              <a:rPr lang="ru-RU" sz="2900" dirty="0"/>
              <a:t>    Заключение ревизионной комиссии;</a:t>
            </a:r>
          </a:p>
          <a:p>
            <a:r>
              <a:rPr lang="ru-RU" sz="2900" dirty="0"/>
              <a:t>    Другие документы.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8269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Проверочный вопрос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/>
              <a:t>На какие два вида может подразделяться хранение документов?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Использованные источники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Кошелева Е.А. Формирование дел в организации и их текущее хранение // «Секретарь-референт» №8 2011 / Архивное дело. – Режим доступа: </a:t>
            </a:r>
            <a:r>
              <a:rPr lang="en-US" sz="1800" dirty="0">
                <a:hlinkClick r:id="rId2"/>
              </a:rPr>
              <a:t>http://www.profiz.ru/sr/8_2011/formirovanie_del/</a:t>
            </a: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r>
              <a:rPr lang="ru-RU" sz="1800" dirty="0" err="1"/>
              <a:t>Шнякина</a:t>
            </a:r>
            <a:r>
              <a:rPr lang="ru-RU" sz="1800" dirty="0"/>
              <a:t> Ю.Р., Е.В. </a:t>
            </a:r>
            <a:r>
              <a:rPr lang="ru-RU" sz="1800" dirty="0" err="1"/>
              <a:t>Торгушина</a:t>
            </a:r>
            <a:r>
              <a:rPr lang="ru-RU" sz="1800" dirty="0"/>
              <a:t>  Документационное обеспечение управления: Электронный курс. – Режим доступа: </a:t>
            </a:r>
            <a:r>
              <a:rPr lang="en-US" sz="1800" dirty="0">
                <a:hlinkClick r:id="rId3"/>
              </a:rPr>
              <a:t>http://eokd.tolgas.ru/euk/dou/index.htm</a:t>
            </a:r>
            <a:endParaRPr lang="ru-RU" sz="1800" dirty="0"/>
          </a:p>
          <a:p>
            <a:endParaRPr lang="ru-RU" sz="1800" dirty="0"/>
          </a:p>
          <a:p>
            <a:r>
              <a:rPr lang="ru-RU" sz="1800" dirty="0"/>
              <a:t>Хранение документов. – Режим доступа: </a:t>
            </a:r>
            <a:r>
              <a:rPr lang="en-US" sz="1800" dirty="0">
                <a:hlinkClick r:id="rId4"/>
              </a:rPr>
              <a:t>http://www.grandars.ru/college/pravovedenie/hranenie-dokumentov.html</a:t>
            </a:r>
            <a:endParaRPr lang="ru-RU" sz="1800" dirty="0"/>
          </a:p>
          <a:p>
            <a:endParaRPr lang="ru-RU" sz="1800" dirty="0"/>
          </a:p>
          <a:p>
            <a:r>
              <a:rPr lang="ru-RU" sz="1800" dirty="0"/>
              <a:t>Почему необходимо организовывать архивное хранение документов? – Режим доступа: </a:t>
            </a:r>
            <a:r>
              <a:rPr lang="en-US" sz="1800" dirty="0">
                <a:hlinkClick r:id="rId5"/>
              </a:rPr>
              <a:t>http://waytop.ru/arxivnoe_xranenie_dokumentov.html</a:t>
            </a:r>
            <a:endParaRPr lang="ru-RU" sz="1800" dirty="0"/>
          </a:p>
          <a:p>
            <a:endParaRPr lang="ru-RU" sz="1800" dirty="0"/>
          </a:p>
          <a:p>
            <a:r>
              <a:rPr lang="ru-RU" sz="1800" dirty="0"/>
              <a:t>Делопроизводство. Экономика. – Режим доступа: </a:t>
            </a:r>
            <a:r>
              <a:rPr lang="sq-AL" sz="1800" dirty="0">
                <a:hlinkClick r:id="rId6"/>
              </a:rPr>
              <a:t>http://ekdel.ru/066.html</a:t>
            </a:r>
            <a:endParaRPr lang="ru-RU" sz="1800" dirty="0"/>
          </a:p>
          <a:p>
            <a:endParaRPr lang="ru-RU" sz="1800" dirty="0"/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4145548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164</TotalTime>
  <Words>1992</Words>
  <Application>Microsoft Office PowerPoint</Application>
  <PresentationFormat>Экран (4:3)</PresentationFormat>
  <Paragraphs>278</Paragraphs>
  <Slides>34</Slides>
  <Notes>0</Notes>
  <HiddenSlides>3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Wingdings</vt:lpstr>
      <vt:lpstr>Wingdings 3</vt:lpstr>
      <vt:lpstr>Ясность</vt:lpstr>
      <vt:lpstr>Формирование дел и их хранение</vt:lpstr>
      <vt:lpstr>План</vt:lpstr>
      <vt:lpstr>1. Правила формирования дел в организации</vt:lpstr>
      <vt:lpstr>Формирование дел </vt:lpstr>
      <vt:lpstr>Работа по формированию дел состоит из следующих операций: </vt:lpstr>
      <vt:lpstr>Формирование дел</vt:lpstr>
      <vt:lpstr>Основные признаки заведения дел:</vt:lpstr>
      <vt:lpstr>Основные признаки заведения дел:</vt:lpstr>
      <vt:lpstr>Правила формирования дел</vt:lpstr>
      <vt:lpstr>ВАЖНО!</vt:lpstr>
      <vt:lpstr>Порядок расположения дел</vt:lpstr>
      <vt:lpstr>2. Группировка в дела отдельных видов документов</vt:lpstr>
      <vt:lpstr>Группировка нормативных и распорядительных актов</vt:lpstr>
      <vt:lpstr>Группировка переписки</vt:lpstr>
      <vt:lpstr>Группировка документов в личных делах</vt:lpstr>
      <vt:lpstr>Группировка личных карточек работников</vt:lpstr>
      <vt:lpstr>Оформление обложки дела  (ГОСТ 17914-72)</vt:lpstr>
      <vt:lpstr>Образец обложки</vt:lpstr>
      <vt:lpstr>2. Хранение документов</vt:lpstr>
      <vt:lpstr>В процессе экспертизы производится:</vt:lpstr>
      <vt:lpstr>В результате проведения экспертизы ценности выделяются четыре группы документов с различными сроками хранения</vt:lpstr>
      <vt:lpstr>Текущее хранение документов</vt:lpstr>
      <vt:lpstr>Приказы по личному составу</vt:lpstr>
      <vt:lpstr>К приказам, имеющим 5-летний срок хранения, относятся приказы:</vt:lpstr>
      <vt:lpstr>К приказам, имеющим 75-летний срок хранения, относятся приказы:</vt:lpstr>
      <vt:lpstr>Архивное хранение документов</vt:lpstr>
      <vt:lpstr>Архивное хранение документов</vt:lpstr>
      <vt:lpstr>Основные правила хранения архивных документов</vt:lpstr>
      <vt:lpstr>Основные правила хранения архивных документов</vt:lpstr>
      <vt:lpstr>Передача документов в архив</vt:lpstr>
      <vt:lpstr>Подготовка документов к архивному хранению включает следующие этапы:</vt:lpstr>
      <vt:lpstr>К документам длительного хранения относятся:</vt:lpstr>
      <vt:lpstr>Проверочный вопрос</vt:lpstr>
      <vt:lpstr>Использованные 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Вход в компьютер</dc:creator>
  <cp:lastModifiedBy>Пользователь</cp:lastModifiedBy>
  <cp:revision>136</cp:revision>
  <dcterms:created xsi:type="dcterms:W3CDTF">2016-05-17T05:00:05Z</dcterms:created>
  <dcterms:modified xsi:type="dcterms:W3CDTF">2025-04-16T09:38:37Z</dcterms:modified>
</cp:coreProperties>
</file>