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97"/>
  </p:notesMasterIdLst>
  <p:sldIdLst>
    <p:sldId id="256" r:id="rId2"/>
    <p:sldId id="275" r:id="rId3"/>
    <p:sldId id="280" r:id="rId4"/>
    <p:sldId id="281" r:id="rId5"/>
    <p:sldId id="283" r:id="rId6"/>
    <p:sldId id="284" r:id="rId7"/>
    <p:sldId id="285" r:id="rId8"/>
    <p:sldId id="286" r:id="rId9"/>
    <p:sldId id="282" r:id="rId10"/>
    <p:sldId id="288" r:id="rId11"/>
    <p:sldId id="289" r:id="rId12"/>
    <p:sldId id="287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79" r:id="rId21"/>
    <p:sldId id="298" r:id="rId22"/>
    <p:sldId id="299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268" r:id="rId53"/>
    <p:sldId id="269" r:id="rId54"/>
    <p:sldId id="259" r:id="rId55"/>
    <p:sldId id="260" r:id="rId56"/>
    <p:sldId id="355" r:id="rId57"/>
    <p:sldId id="356" r:id="rId58"/>
    <p:sldId id="270" r:id="rId59"/>
    <p:sldId id="357" r:id="rId60"/>
    <p:sldId id="271" r:id="rId61"/>
    <p:sldId id="261" r:id="rId62"/>
    <p:sldId id="272" r:id="rId63"/>
    <p:sldId id="262" r:id="rId64"/>
    <p:sldId id="342" r:id="rId65"/>
    <p:sldId id="263" r:id="rId66"/>
    <p:sldId id="343" r:id="rId67"/>
    <p:sldId id="344" r:id="rId68"/>
    <p:sldId id="345" r:id="rId69"/>
    <p:sldId id="273" r:id="rId70"/>
    <p:sldId id="264" r:id="rId71"/>
    <p:sldId id="346" r:id="rId72"/>
    <p:sldId id="274" r:id="rId73"/>
    <p:sldId id="347" r:id="rId74"/>
    <p:sldId id="331" r:id="rId75"/>
    <p:sldId id="265" r:id="rId76"/>
    <p:sldId id="330" r:id="rId77"/>
    <p:sldId id="276" r:id="rId78"/>
    <p:sldId id="277" r:id="rId79"/>
    <p:sldId id="332" r:id="rId80"/>
    <p:sldId id="333" r:id="rId81"/>
    <p:sldId id="349" r:id="rId82"/>
    <p:sldId id="352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8" r:id="rId92"/>
    <p:sldId id="350" r:id="rId93"/>
    <p:sldId id="351" r:id="rId94"/>
    <p:sldId id="354" r:id="rId95"/>
    <p:sldId id="353" r:id="rId9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00FF"/>
    <a:srgbClr val="FF66FF"/>
    <a:srgbClr val="FF6600"/>
    <a:srgbClr val="FF3300"/>
    <a:srgbClr val="FF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 showGuide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B9227-16DC-4B6E-8909-DF5E33B1CCDB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01588-1750-412D-8AAA-A80362056A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D2140-E67D-425C-A38A-C9D55EFAD6A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F7FB7D4-CFF0-4CF3-917A-E3C8C70C605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91838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60B6A-9E9E-41BC-A817-A7111F03A1A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360679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74AE5-940D-4EB3-AF9B-7A2AA022098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644491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6D7D0-8A29-41B4-A533-731705B97B1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55622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CA044-4C68-4DB2-95D8-A645BE2FBF4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004308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0EABC-D5DA-49A0-A9F5-8B6B152A992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782307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5FB8D-537D-4EE4-85A9-511E90ADD0F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508674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9E38F-6F80-4BB4-A77D-B73FE43F8E4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59159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E214C-71ED-498F-819C-77DF119A735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00567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D6697-505B-4073-BD80-BFC6FBF3626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71748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6A34E-A2DC-40F5-B807-5497E83251B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8919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37492DC5-5067-4689-BD12-980FCF14D24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765175"/>
            <a:ext cx="6985000" cy="3959225"/>
          </a:xfrm>
        </p:spPr>
        <p:txBody>
          <a:bodyPr/>
          <a:lstStyle/>
          <a:p>
            <a:pPr algn="ctr" eaLnBrk="1" hangingPunct="1"/>
            <a:r>
              <a:rPr lang="ru-RU" altLang="ru-RU" sz="4000" dirty="0" smtClean="0">
                <a:latin typeface="Bookman Old Style" panose="02050604050505020204" pitchFamily="18" charset="0"/>
              </a:rPr>
              <a:t>Основные виды документов в организации </a:t>
            </a:r>
            <a:r>
              <a:rPr lang="ru-RU" altLang="ru-RU" sz="4000" dirty="0">
                <a:latin typeface="Bookman Old Style" panose="02050604050505020204" pitchFamily="18" charset="0"/>
              </a:rPr>
              <a:t/>
            </a:r>
            <a:br>
              <a:rPr lang="ru-RU" altLang="ru-RU" sz="4000" dirty="0">
                <a:latin typeface="Bookman Old Style" panose="02050604050505020204" pitchFamily="18" charset="0"/>
              </a:rPr>
            </a:br>
            <a:r>
              <a:rPr lang="ru-RU" altLang="ru-RU" sz="3500" dirty="0">
                <a:latin typeface="Bookman Old Style" panose="02050604050505020204" pitchFamily="18" charset="0"/>
              </a:rPr>
              <a:t/>
            </a:r>
            <a:br>
              <a:rPr lang="ru-RU" altLang="ru-RU" sz="3500" dirty="0">
                <a:latin typeface="Bookman Old Style" panose="02050604050505020204" pitchFamily="18" charset="0"/>
              </a:rPr>
            </a:br>
            <a:endParaRPr lang="ru-RU" altLang="ru-RU" sz="3500" dirty="0">
              <a:latin typeface="Bookman Old Style" panose="02050604050505020204" pitchFamily="18" charset="0"/>
            </a:endParaRPr>
          </a:p>
        </p:txBody>
      </p:sp>
      <p:sp>
        <p:nvSpPr>
          <p:cNvPr id="3075" name="Text Box 4"/>
          <p:cNvSpPr>
            <a:spLocks noGrp="1" noChangeArrowheads="1"/>
          </p:cNvSpPr>
          <p:nvPr>
            <p:ph type="subTitle" idx="1"/>
          </p:nvPr>
        </p:nvSpPr>
        <p:spPr>
          <a:xfrm>
            <a:off x="3851920" y="5037608"/>
            <a:ext cx="4968552" cy="1055688"/>
          </a:xfrm>
          <a:noFill/>
        </p:spPr>
        <p:txBody>
          <a:bodyPr/>
          <a:lstStyle/>
          <a:p>
            <a:pPr algn="l" eaLnBrk="1" hangingPunct="1"/>
            <a:r>
              <a:rPr lang="ru-RU" altLang="ru-RU" sz="2300" b="1" dirty="0" err="1" smtClean="0">
                <a:solidFill>
                  <a:schemeClr val="tx2"/>
                </a:solidFill>
                <a:latin typeface="Times New Roman" pitchFamily="18" charset="0"/>
              </a:rPr>
              <a:t>Феденкова</a:t>
            </a:r>
            <a:r>
              <a:rPr lang="ru-RU" altLang="ru-RU" sz="2300" b="1" dirty="0" smtClean="0">
                <a:solidFill>
                  <a:schemeClr val="tx2"/>
                </a:solidFill>
                <a:latin typeface="Times New Roman" pitchFamily="18" charset="0"/>
              </a:rPr>
              <a:t> А.С. </a:t>
            </a:r>
            <a:endParaRPr lang="ru-RU" altLang="ru-RU" sz="23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128588"/>
            <a:ext cx="91440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chemeClr val="tx2"/>
                </a:solidFill>
              </a:rPr>
              <a:t>Национальный исследовательский Томский политехнический университет</a:t>
            </a:r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3670300" y="6272213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>
                <a:solidFill>
                  <a:schemeClr val="tx2"/>
                </a:solidFill>
                <a:cs typeface="Arial" charset="0"/>
              </a:rPr>
              <a:t>Томск </a:t>
            </a:r>
            <a:r>
              <a:rPr lang="ru-RU" altLang="ru-RU" sz="2000" b="1" dirty="0" smtClean="0">
                <a:solidFill>
                  <a:schemeClr val="tx2"/>
                </a:solidFill>
                <a:cs typeface="Arial" charset="0"/>
              </a:rPr>
              <a:t>2023</a:t>
            </a:r>
            <a:endParaRPr lang="ru-RU" altLang="ru-RU" sz="2000" b="1" dirty="0">
              <a:solidFill>
                <a:schemeClr val="tx2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543800" cy="868362"/>
          </a:xfrm>
        </p:spPr>
        <p:txBody>
          <a:bodyPr/>
          <a:lstStyle/>
          <a:p>
            <a:pPr eaLnBrk="1" hangingPunct="1"/>
            <a:r>
              <a:rPr lang="ru-RU" altLang="ru-RU" dirty="0">
                <a:latin typeface="Bookman Old Style" panose="02050604050505020204" pitchFamily="18" charset="0"/>
              </a:rPr>
              <a:t>План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07841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600" b="1" dirty="0" smtClean="0">
                <a:solidFill>
                  <a:schemeClr val="tx2"/>
                </a:solidFill>
              </a:rPr>
              <a:t>1.Организационно-управленческая документация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600" b="1" dirty="0" smtClean="0">
                <a:solidFill>
                  <a:schemeClr val="tx2"/>
                </a:solidFill>
              </a:rPr>
              <a:t>1.1. Информационно-справочная  документация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2600" b="1" dirty="0" smtClean="0">
                <a:solidFill>
                  <a:schemeClr val="tx2"/>
                </a:solidFill>
              </a:rPr>
              <a:t>1.2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Бухгалтерская и финансово-расчетная документация 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592250"/>
          </a:xfrm>
        </p:spPr>
        <p:txBody>
          <a:bodyPr>
            <a:noAutofit/>
          </a:bodyPr>
          <a:lstStyle/>
          <a:p>
            <a:r>
              <a:rPr lang="ru-RU" sz="3600" dirty="0" smtClean="0"/>
              <a:t>1. Классификация организационно- управленческой документации.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— это документация, без которой нельзя управлять предприятием или вести предпринимательскую деятельность.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7543800" cy="1295400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Основные группы организационно- управленческих документов: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8641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а) организационные документы (законодательные и иные нормативные акты, учредительный договор, устав, инструкции, регламенты, методические указания, структура и штатная численность, штатное расписание, должностные  инструкции); </a:t>
            </a:r>
          </a:p>
          <a:p>
            <a:pPr algn="just"/>
            <a:r>
              <a:rPr lang="ru-RU" sz="2400" dirty="0" smtClean="0"/>
              <a:t>б) распорядительные документы (приказы, распоряжения, решения); </a:t>
            </a:r>
          </a:p>
          <a:p>
            <a:pPr algn="just"/>
            <a:r>
              <a:rPr lang="ru-RU" sz="2400" dirty="0" smtClean="0"/>
              <a:t>в) документы, по личному составу (приказы по личному составу, трудовые контракты, личные дела, личные карточки формы Т-2, лицевые счета по заработной плате, трудовые книжки)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группы управленческих документов: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г) плановые документы, (целевые программы развития, планы экономического и социального развития, бизнес-планы, финансовый, материальный, валютный балансы, сметы, анализы отчетных данных); </a:t>
            </a:r>
          </a:p>
          <a:p>
            <a:r>
              <a:rPr lang="ru-RU" dirty="0" err="1" smtClean="0"/>
              <a:t>д</a:t>
            </a:r>
            <a:r>
              <a:rPr lang="ru-RU" dirty="0" smtClean="0"/>
              <a:t>) финансово-бухгалтерские документы (главная книга, годовые отчеты, бухгалтерские балансы, кредитные договора, акты ревизий, инвентаризаций, отчеты, сметы, счета, кассовые книги и пр.); </a:t>
            </a:r>
          </a:p>
          <a:p>
            <a:r>
              <a:rPr lang="ru-RU" dirty="0" smtClean="0"/>
              <a:t>е) информационно-справочные документы (акты, письма, факсы, протоколы, докладные записки, справки, телефонограммы и пр.);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группы управленческих документов: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ж) нормативные документы вышестоящих органов — документы, поступающие на предприятие от различных государственных и муниципальных организаций (налоги, охрана окружающей среды и т.п.) и регулирующие различные вопросы его деятельности; </a:t>
            </a:r>
          </a:p>
          <a:p>
            <a:r>
              <a:rPr lang="ru-RU" dirty="0" err="1" smtClean="0"/>
              <a:t>з</a:t>
            </a:r>
            <a:r>
              <a:rPr lang="ru-RU" dirty="0" smtClean="0"/>
              <a:t>) учетно-статистическая документация (статистические отчеты, таблицы, журналы, статистическая отчетность, переписка); </a:t>
            </a:r>
          </a:p>
          <a:p>
            <a:r>
              <a:rPr lang="ru-RU" dirty="0" smtClean="0"/>
              <a:t>и) контракты (договоры), соглашения, предложения.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1.Структура и штатная численность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Структура и штатная численность</a:t>
            </a:r>
            <a:r>
              <a:rPr lang="ru-RU" dirty="0" smtClean="0"/>
              <a:t> — правовой акт, регламентирующий состав структурных подразделений организации и штатную численность.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4000" dirty="0" smtClean="0"/>
              <a:t>Структура и штатная численность организации, как правило, утверждается на календарный год. Изменения в документ вносятся приказом руководителя организации.</a:t>
            </a:r>
          </a:p>
          <a:p>
            <a:pPr algn="just"/>
            <a:r>
              <a:rPr lang="ru-RU" sz="4000" dirty="0" smtClean="0"/>
              <a:t>В тексте документа указываются коды структурных подразделений, их наименования и штатная численность.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konspekta.net/poisk-ruru/baza3/252518250724.files/image0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70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2.Штатное расписание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Штатное расписание</a:t>
            </a:r>
            <a:r>
              <a:rPr lang="ru-RU" dirty="0" smtClean="0"/>
              <a:t> — правовой акт, устанавливающий штатную численность организации, состав должностей и размер оплаты труда.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b="1" dirty="0" smtClean="0"/>
              <a:t>В штатном расписании фиксируются сведения:</a:t>
            </a:r>
          </a:p>
          <a:p>
            <a:pPr lvl="0"/>
            <a:r>
              <a:rPr lang="ru-RU" dirty="0" smtClean="0"/>
              <a:t>структурное подразделение (наименование и код);</a:t>
            </a:r>
          </a:p>
          <a:p>
            <a:pPr lvl="0"/>
            <a:r>
              <a:rPr lang="ru-RU" dirty="0" smtClean="0"/>
              <a:t>профессия (должность);</a:t>
            </a:r>
          </a:p>
          <a:p>
            <a:pPr lvl="0"/>
            <a:r>
              <a:rPr lang="ru-RU" dirty="0" smtClean="0"/>
              <a:t>количество штатных единиц;</a:t>
            </a:r>
          </a:p>
          <a:p>
            <a:pPr lvl="0"/>
            <a:r>
              <a:rPr lang="ru-RU" dirty="0" smtClean="0"/>
              <a:t>оклад (тарифная ставка);</a:t>
            </a:r>
          </a:p>
          <a:p>
            <a:pPr lvl="0"/>
            <a:r>
              <a:rPr lang="ru-RU" dirty="0" smtClean="0"/>
              <a:t>надбавка;</a:t>
            </a:r>
          </a:p>
          <a:p>
            <a:pPr lvl="0"/>
            <a:r>
              <a:rPr lang="ru-RU" dirty="0" smtClean="0"/>
              <a:t>месячный фонд заработной платы;</a:t>
            </a:r>
          </a:p>
          <a:p>
            <a:pPr lvl="0"/>
            <a:r>
              <a:rPr lang="ru-RU" dirty="0" smtClean="0"/>
              <a:t>примечания.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s://shareslide.ru/img/thumbs/4df5ac4b757d4ab3dce668910592e6b6-8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3000"/>
            <a:ext cx="797719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Штатное расписание визируется руководителями подразделений, главным бухгалтером, заместителями руководителя, утверждается приказом (распоряжением) руководителя. Изменения в штатное расписание вносятся приказом руководителя организации.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Контракты (договоры)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Основными правовыми документами во взаимоотношениях между организациями являются коммерческие контракты (договоры).</a:t>
            </a:r>
          </a:p>
          <a:p>
            <a:pPr algn="just"/>
            <a:r>
              <a:rPr lang="ru-RU" dirty="0" smtClean="0"/>
              <a:t>Слово «контракт» чаще всего используется в отношении внешнеторговых договоров и является языковым эквивалентом слова «договор».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/>
            <a:r>
              <a:rPr lang="ru-RU" sz="3600" dirty="0" smtClean="0"/>
              <a:t>Контракт (договор) – документ, представляющий собой соглашение сторон об установлении и регулировании каких-либо отношений.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4000" dirty="0" smtClean="0">
                <a:solidFill>
                  <a:srgbClr val="0000FF"/>
                </a:solidFill>
              </a:rPr>
              <a:t>Заключение конкретного контракта обычно начинается с предложения его заключить – направления оферты.</a:t>
            </a:r>
          </a:p>
          <a:p>
            <a:pPr algn="just"/>
            <a:r>
              <a:rPr lang="ru-RU" sz="4000" dirty="0" smtClean="0">
                <a:solidFill>
                  <a:srgbClr val="0000FF"/>
                </a:solidFill>
              </a:rPr>
              <a:t>Оферта должна содержать основные условия предлагаемой сделки. Принятие предложения другой стороной считается акцептом (согласием).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66368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При составлении договоров и их заключении следует уделять особое внимание: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/>
            <a:r>
              <a:rPr lang="ru-RU" dirty="0" smtClean="0"/>
              <a:t>четкой формулировке прав и обязанностей сторон;</a:t>
            </a:r>
          </a:p>
          <a:p>
            <a:pPr lvl="0" algn="just"/>
            <a:r>
              <a:rPr lang="ru-RU" dirty="0" smtClean="0"/>
              <a:t>возможности расторжения договора любой из сторон;</a:t>
            </a:r>
          </a:p>
          <a:p>
            <a:pPr lvl="0" algn="just"/>
            <a:r>
              <a:rPr lang="ru-RU" dirty="0" smtClean="0"/>
              <a:t>санкциям к каждой из сторон за невыполнение обязательств;</a:t>
            </a:r>
          </a:p>
          <a:p>
            <a:pPr lvl="0" algn="just"/>
            <a:r>
              <a:rPr lang="ru-RU" dirty="0" smtClean="0"/>
              <a:t>соответствию пунктов контракта Федеральному закону «О защите прав потребителей» и другим законодательным актам;</a:t>
            </a:r>
          </a:p>
          <a:p>
            <a:pPr lvl="0" algn="just"/>
            <a:r>
              <a:rPr lang="ru-RU" dirty="0" smtClean="0"/>
              <a:t>соответствию подписей, печатей, дат, юридических адресов.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572272"/>
          </a:xfrm>
        </p:spPr>
        <p:txBody>
          <a:bodyPr>
            <a:normAutofit fontScale="77500" lnSpcReduction="20000"/>
          </a:bodyPr>
          <a:lstStyle/>
          <a:p>
            <a:r>
              <a:rPr lang="ru-RU" sz="4100" b="1" dirty="0" smtClean="0"/>
              <a:t>Составными частями договора являются:</a:t>
            </a:r>
          </a:p>
          <a:p>
            <a:pPr lvl="0"/>
            <a:r>
              <a:rPr lang="ru-RU" dirty="0" smtClean="0"/>
              <a:t>название вида и заголовок документа;</a:t>
            </a:r>
          </a:p>
          <a:p>
            <a:pPr lvl="0"/>
            <a:r>
              <a:rPr lang="ru-RU" dirty="0" smtClean="0"/>
              <a:t>дата, номер и место составления документа;</a:t>
            </a:r>
          </a:p>
          <a:p>
            <a:pPr lvl="0"/>
            <a:r>
              <a:rPr lang="ru-RU" dirty="0" smtClean="0"/>
              <a:t>наименование сторон;</a:t>
            </a:r>
          </a:p>
          <a:p>
            <a:pPr lvl="0"/>
            <a:r>
              <a:rPr lang="ru-RU" dirty="0" smtClean="0"/>
              <a:t>предмет договора;</a:t>
            </a:r>
          </a:p>
          <a:p>
            <a:pPr lvl="0"/>
            <a:r>
              <a:rPr lang="ru-RU" dirty="0" smtClean="0"/>
              <a:t>условия и сроки поставки, перевоза, хранения, упаковки, маркировки, рекламы и реализации;</a:t>
            </a:r>
          </a:p>
          <a:p>
            <a:pPr lvl="0"/>
            <a:r>
              <a:rPr lang="ru-RU" dirty="0" smtClean="0"/>
              <a:t>условия и сроки оплаты, особенности и порядок расчетов;</a:t>
            </a:r>
          </a:p>
          <a:p>
            <a:pPr lvl="0"/>
            <a:r>
              <a:rPr lang="ru-RU" dirty="0" smtClean="0"/>
              <a:t>порядок сдачи-приема выполненных работ;</a:t>
            </a:r>
          </a:p>
          <a:p>
            <a:pPr lvl="0"/>
            <a:r>
              <a:rPr lang="ru-RU" dirty="0" smtClean="0"/>
              <a:t>ответственность сторон;</a:t>
            </a:r>
          </a:p>
          <a:p>
            <a:pPr lvl="0"/>
            <a:r>
              <a:rPr lang="ru-RU" dirty="0" smtClean="0"/>
              <a:t>гарантии, страхование и форс-мажорные обстоятельства;</a:t>
            </a:r>
          </a:p>
          <a:p>
            <a:pPr lvl="0"/>
            <a:r>
              <a:rPr lang="ru-RU" dirty="0" smtClean="0"/>
              <a:t>порядок разрешения споров;</a:t>
            </a:r>
          </a:p>
          <a:p>
            <a:pPr lvl="0"/>
            <a:r>
              <a:rPr lang="ru-RU" dirty="0" smtClean="0"/>
              <a:t>юридические адреса сторон;</a:t>
            </a:r>
          </a:p>
          <a:p>
            <a:pPr lvl="0"/>
            <a:r>
              <a:rPr lang="ru-RU" dirty="0" smtClean="0"/>
              <a:t>подписи должностных лиц;</a:t>
            </a:r>
          </a:p>
          <a:p>
            <a:pPr lvl="0"/>
            <a:r>
              <a:rPr lang="ru-RU" dirty="0" smtClean="0"/>
              <a:t>печати фирм-контрагентов.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Коммерческие договоры хранятся 5 лет после истечения срока договора или выполнения его условий.</a:t>
            </a:r>
          </a:p>
          <a:p>
            <a:r>
              <a:rPr lang="ru-RU" sz="2800" dirty="0" smtClean="0"/>
              <a:t>Контракты с иностранными партнерами, с учетом разницы в сроках исковой давности других стран, следует хранить не менее 10-ти лет. </a:t>
            </a:r>
          </a:p>
          <a:p>
            <a:r>
              <a:rPr lang="ru-RU" sz="2800" dirty="0" smtClean="0"/>
              <a:t>Контракты, заключенные на большую сумму или имеющие важное значение, могут быть переданы на архивное хранение.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42913"/>
            <a:ext cx="7429552" cy="612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52081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4.Приказы по основной деятельности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Приказ — это нормативный документ, издаваемый директором предприятия для решения каких-либо задач (производственных или связанных с персоналом предприятия).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Приказы по организации работы предприятия, финансированию, планированию, отчетности, снабжению, реализации продукции и другим производственным вопросам относятся к приказам </a:t>
            </a:r>
            <a:r>
              <a:rPr lang="ru-RU" b="1" dirty="0" smtClean="0"/>
              <a:t>по основной деятельности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Подготовка приказа включает следующие стадии: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изучение существа вопроса и сбор необходимых сведений;</a:t>
            </a:r>
          </a:p>
          <a:p>
            <a:r>
              <a:rPr lang="ru-RU" dirty="0" smtClean="0"/>
              <a:t> подготовку проекта приказа; </a:t>
            </a:r>
          </a:p>
          <a:p>
            <a:r>
              <a:rPr lang="ru-RU" dirty="0" smtClean="0"/>
              <a:t>согласование проекта;</a:t>
            </a:r>
          </a:p>
          <a:p>
            <a:r>
              <a:rPr lang="ru-RU" dirty="0" smtClean="0"/>
              <a:t> подписание руководителем.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Проекты приказов готовятся специалистами предприятия по поручению руководителя.</a:t>
            </a:r>
          </a:p>
          <a:p>
            <a:pPr algn="just"/>
            <a:r>
              <a:rPr lang="ru-RU" dirty="0" smtClean="0"/>
              <a:t>Приказы оформляются на общем бланке предприятия или на бланке приказа.</a:t>
            </a:r>
          </a:p>
          <a:p>
            <a:pPr algn="just"/>
            <a:r>
              <a:rPr lang="ru-RU" dirty="0" smtClean="0"/>
              <a:t>Приказ должен иметь название вида документа, дату и номер. Датой приказа является дата его подписания руководителем.</a:t>
            </a:r>
          </a:p>
          <a:p>
            <a:pPr algn="just"/>
            <a:r>
              <a:rPr lang="ru-RU" dirty="0" smtClean="0"/>
              <a:t>Нумерация приказов производится с января по декабрь в пределах года.</a:t>
            </a:r>
          </a:p>
          <a:p>
            <a:pPr algn="just"/>
            <a:r>
              <a:rPr lang="ru-RU" dirty="0" smtClean="0"/>
              <a:t>Приказы по основной деятельности нумеруются и ведутся отдельно от приказов по личному составу.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smtClean="0"/>
              <a:t>Приказ должен иметь заголовок, отвечающий на вопрос «о чем?», например: «Об изменении графика работы», «О реорганизации предприятия» и т. д. Недопустимо использовать заголовки типа «Приказ по предприятию» или «Приказ генерального директора».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Текст приказа состоит, как правило, из двух частей. В первой части, констатирующей, указываются основания издания приказа. </a:t>
            </a:r>
          </a:p>
          <a:p>
            <a:pPr algn="just"/>
            <a:r>
              <a:rPr lang="ru-RU" b="1" dirty="0" smtClean="0"/>
              <a:t>Основанием для издания приказа являются:</a:t>
            </a:r>
          </a:p>
          <a:p>
            <a:pPr lvl="0" algn="just"/>
            <a:r>
              <a:rPr lang="ru-RU" dirty="0" smtClean="0"/>
              <a:t>нормативные документы государственных, муниципальных органов (правительства, налоговой инспекции и др.);</a:t>
            </a:r>
          </a:p>
          <a:p>
            <a:pPr lvl="0" algn="just"/>
            <a:r>
              <a:rPr lang="ru-RU" dirty="0" smtClean="0"/>
              <a:t>решения совета директоров, собрания акционеров;</a:t>
            </a:r>
          </a:p>
          <a:p>
            <a:pPr lvl="0" algn="just"/>
            <a:r>
              <a:rPr lang="ru-RU" dirty="0" smtClean="0"/>
              <a:t>производственная необходимость.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Констатирующую часть приказа опускают, если причина издания приказа очевидна и не нуждается в разъяснении.</a:t>
            </a:r>
          </a:p>
          <a:p>
            <a:pPr algn="just"/>
            <a:r>
              <a:rPr lang="ru-RU" dirty="0" smtClean="0"/>
              <a:t>Во второй части приказа, распорядительной, начинающейся со слов «ПРИКАЗЫВАЮ», пишут «кому» (исполнителю или структурному подразделению), «что сделать» (указывают конкретную работу), «до какого числа» (сроки ее окончания).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285728"/>
          <a:ext cx="8501122" cy="6072230"/>
        </p:xfrm>
        <a:graphic>
          <a:graphicData uri="http://schemas.openxmlformats.org/drawingml/2006/table">
            <a:tbl>
              <a:tblPr/>
              <a:tblGrid>
                <a:gridCol w="8501122"/>
              </a:tblGrid>
              <a:tr h="6072230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ОАО «РОБОТ»</a:t>
                      </a:r>
                      <a:endParaRPr lang="ru-RU" sz="1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cap="all" dirty="0">
                          <a:latin typeface="Times New Roman"/>
                          <a:ea typeface="Times New Roman"/>
                        </a:rPr>
                        <a:t>приказ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04.04.2005 №2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Москва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26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Об изменении графика работы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 связи с производственной необходимостью и на основании</a:t>
                      </a:r>
                      <a:br>
                        <a:rPr lang="ru-RU" sz="2000" dirty="0">
                          <a:latin typeface="Times New Roman"/>
                          <a:ea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      докладной записки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нач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. отдела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Афонасова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М. В. от 02.04.2005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cap="all" dirty="0">
                          <a:latin typeface="Times New Roman"/>
                          <a:ea typeface="Times New Roman"/>
                        </a:rPr>
                        <a:t>приказываю: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04190" algn="l"/>
                          <a:tab pos="63055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Начальнику испытательной лаборатории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Болотникову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И. К. организовать работу отдела в субботние дни в период с 07.04.2005 по 07.05.2005.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04190" algn="l"/>
                          <a:tab pos="63055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Гл. бухгалтеру Сморчковой О. А. подготовить предложения по оплате сверхурочных дней до 15.04.2005.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04190" algn="l"/>
                          <a:tab pos="63055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Гл. инженеру Зайкову М. И. организовать контроль за исполнением приказа.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Генеральный директор	</a:t>
                      </a: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Подпись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	Б. Б.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Грустнов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Юрисконсульт		</a:t>
                      </a: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Подпись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	А. В.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Хитреев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04.04.2005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10000"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Текст приказа делится на пункты, если поручений несколько.</a:t>
            </a:r>
          </a:p>
          <a:p>
            <a:pPr algn="just"/>
            <a:r>
              <a:rPr lang="ru-RU" dirty="0" smtClean="0"/>
              <a:t> Каждый пункт начинается с красной строки. В последнем пункте указывается лицо или структурное подразделение, которое осуществляет контроль за исполнением приказа в целом.</a:t>
            </a:r>
          </a:p>
          <a:p>
            <a:pPr algn="just"/>
            <a:r>
              <a:rPr lang="ru-RU" dirty="0" smtClean="0"/>
              <a:t>Если пункт о контроле отсутствует, контроль за выполнением данного приказа осуществляет руководитель предприятия лично.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smtClean="0"/>
              <a:t>В случае необходимости в приказе перечисляются ранее изданные документы (приказы, решения), которые этим приказом отменяются.</a:t>
            </a:r>
          </a:p>
          <a:p>
            <a:pPr algn="just"/>
            <a:r>
              <a:rPr lang="ru-RU" sz="3200" dirty="0" smtClean="0"/>
              <a:t>Если приказ вводит в действие какие-либо документы (инструкции, правила, положения), то они оформляются в виде приложения к приказу</a:t>
            </a:r>
            <a:r>
              <a:rPr lang="ru-RU" sz="4000" dirty="0" smtClean="0"/>
              <a:t>. </a:t>
            </a:r>
            <a:endParaRPr lang="ru-RU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После составления текста приказа необходимо провести его согласование и подписание.</a:t>
            </a:r>
          </a:p>
          <a:p>
            <a:pPr algn="just"/>
            <a:r>
              <a:rPr lang="ru-RU" dirty="0" smtClean="0"/>
              <a:t> Проекты приказов могут согласовываться с главным бухгалтером, юрисконсультом или другими должностными лицами предприятия. Такое согласование оформляется визой.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Приказы подписываются руководителем или его заместителями, которым предоставлено такое право.</a:t>
            </a:r>
          </a:p>
          <a:p>
            <a:pPr algn="just"/>
            <a:r>
              <a:rPr lang="ru-RU" dirty="0" smtClean="0"/>
              <a:t> Приказ вступает в силу с момента подписания, если в тексте не указан другой срок введения его в действие.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5.Приказы по личному  составу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Приказы по личному  составу оформляют прием на работу, увольнение и перевод сотрудников предприятия. </a:t>
            </a:r>
          </a:p>
          <a:p>
            <a:r>
              <a:rPr lang="ru-RU" dirty="0" smtClean="0"/>
              <a:t>Заключение трудового договора не исключает издания приказа по личному составу о зачислении на работу.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Приказы по личному составу  включаются в отдельное дело и имеют самостоятельную нумерацию с добавлением индекса «л/с», например: № 1 л/с, № 2 л/с.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209231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Приказы по личному составу оформляются на бланках предприятия для внутренних документов и имеют следующие реквизиты: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наименование предприятия;</a:t>
            </a:r>
          </a:p>
          <a:p>
            <a:pPr lvl="0"/>
            <a:r>
              <a:rPr lang="ru-RU" dirty="0" smtClean="0"/>
              <a:t>наименование вида документа;</a:t>
            </a:r>
          </a:p>
          <a:p>
            <a:pPr lvl="0"/>
            <a:r>
              <a:rPr lang="ru-RU" dirty="0" smtClean="0"/>
              <a:t>регистрационной номер;</a:t>
            </a:r>
          </a:p>
          <a:p>
            <a:pPr lvl="0"/>
            <a:r>
              <a:rPr lang="ru-RU" dirty="0" smtClean="0"/>
              <a:t>заголовок к тексту;</a:t>
            </a:r>
          </a:p>
          <a:p>
            <a:pPr lvl="0"/>
            <a:r>
              <a:rPr lang="ru-RU" dirty="0" smtClean="0"/>
              <a:t>текст;</a:t>
            </a:r>
          </a:p>
          <a:p>
            <a:pPr lvl="0"/>
            <a:r>
              <a:rPr lang="ru-RU" dirty="0" smtClean="0"/>
              <a:t>подпись;</a:t>
            </a:r>
          </a:p>
          <a:p>
            <a:pPr lvl="0"/>
            <a:r>
              <a:rPr lang="ru-RU" dirty="0" smtClean="0"/>
              <a:t>визы согласования.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20000"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Текст приказа обычно делится на две части: констатирующую (может опускаться) и распорядительную.</a:t>
            </a:r>
          </a:p>
          <a:p>
            <a:pPr algn="just"/>
            <a:r>
              <a:rPr lang="ru-RU" dirty="0" smtClean="0"/>
              <a:t> В констатирующей части указываются причины издания приказа. </a:t>
            </a:r>
          </a:p>
          <a:p>
            <a:pPr algn="just"/>
            <a:r>
              <a:rPr lang="ru-RU" dirty="0" smtClean="0"/>
              <a:t>Распорядительная часть приказа по личному составу печатается от границы левого поля документа и начинается словами «HAЗHAЧИТЬ», «УВОЛИТЬ», «ПЕРЕВЕСТИ». </a:t>
            </a:r>
          </a:p>
          <a:p>
            <a:pPr algn="just"/>
            <a:r>
              <a:rPr lang="ru-RU" dirty="0" smtClean="0"/>
              <a:t>На следующей строке указывается фамилия работника (прописными буквами), имя и отчество (полностью), должность, срок назначения, увольнения или перевода.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428604"/>
          <a:ext cx="8143932" cy="6096000"/>
        </p:xfrm>
        <a:graphic>
          <a:graphicData uri="http://schemas.openxmlformats.org/drawingml/2006/table">
            <a:tbl>
              <a:tblPr/>
              <a:tblGrid>
                <a:gridCol w="8143932"/>
              </a:tblGrid>
              <a:tr h="5929354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ООО «Рассвет»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ПРИКАЗ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27.01.2005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г. Саратов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по личному составу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№ 5 л/с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 ПРИНЯТЬ: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04190" algn="l"/>
                          <a:tab pos="81026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Медведева Дмитрия Николаевича на должность менеджера </a:t>
                      </a:r>
                      <a:br>
                        <a:rPr lang="ru-RU" sz="2000" dirty="0">
                          <a:latin typeface="Times New Roman"/>
                          <a:ea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01.02.2015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 испытательным сроком три месяца и окладом на испытательный срок ________ р. в месяц согласно заключенному договору.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Основание: договор № _________  от  _________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 приказом ознакомлен: 	</a:t>
                      </a: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Подпись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	Дата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 ПЕРЕВЕСТИ: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742950" lvl="1" indent="-28575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0419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Жукова Семена Семеновича, инженера технического отдела, с его согласия, на должность менеджера того же отдела с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01.02.2015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 окладом _______ р. в месяц.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marL="342265"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Директор                           </a:t>
                      </a: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Подпись               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А. В. Панов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Юрисконсульт                  </a:t>
                      </a: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Подпись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               Б. Б. Никулин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01.02.2005</a:t>
                      </a:r>
                      <a:endParaRPr lang="ru-RU" sz="2000" dirty="0"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увольнении сотрудника указывается статья Трудового Кодекса.</a:t>
            </a:r>
          </a:p>
          <a:p>
            <a:r>
              <a:rPr lang="ru-RU" dirty="0" smtClean="0"/>
              <a:t>При приеме на работу указывается вид приема (постоянная, временная, с испытательным сроком) и оклад.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Приказы по личному составу визируются юрисконсультом, заместителем директора по кадрам или другим должностным лицом, в обязанности которого входит работа с персоналом.</a:t>
            </a:r>
          </a:p>
          <a:p>
            <a:r>
              <a:rPr lang="ru-RU" dirty="0" smtClean="0"/>
              <a:t>Приказы по личному составу объявляются сотруднику под расписку. Отметка об ознакомлении с приказом содержит слова «С приказом ознакомлен», подпись сотрудника и дату ознакомления.</a:t>
            </a:r>
          </a:p>
          <a:p>
            <a:r>
              <a:rPr lang="ru-RU" dirty="0" smtClean="0"/>
              <a:t>Приказы по личному составу хранятся 75 лет.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Помимо приказов по личному составу в процессе деятельности предприятия могут издаваться и другие приказы по работе с кадрами, например о взысканиях, отпусках и т. д. Такие приказы имеют индекс «к» (№ 1к) и хранятся в самостоятельном деле не более трех лет.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6.Протоколы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Протокол – документ, фиксирующий ход обсуждения вопросов и принятия решений на собраниях, совещаниях, заседаниях. На коммерческом предприятии составляются протоколы заседаний Совета директоров (учредителей), протоколы общих собраний акционеров.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Протокол ведется во время заседания секретарем, который конспектирует (стенографирует) или записывает на диктофон выступления участников заседания.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ru-RU" dirty="0" smtClean="0"/>
              <a:t>Протокол составляется на общем бланке или на чистом листе бумаги, на котором указывается наименование предприятия. </a:t>
            </a:r>
          </a:p>
          <a:p>
            <a:r>
              <a:rPr lang="ru-RU" dirty="0" smtClean="0"/>
              <a:t>Далее указываются следующие реквизиты:</a:t>
            </a:r>
          </a:p>
          <a:p>
            <a:r>
              <a:rPr lang="ru-RU" dirty="0" smtClean="0"/>
              <a:t>вид документа,</a:t>
            </a:r>
          </a:p>
          <a:p>
            <a:r>
              <a:rPr lang="ru-RU" dirty="0" smtClean="0"/>
              <a:t> дата,</a:t>
            </a:r>
          </a:p>
          <a:p>
            <a:r>
              <a:rPr lang="ru-RU" dirty="0" smtClean="0"/>
              <a:t> номер и заголовок.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Датой протокола является день проведения заседания, а номером протокола – порядковый номер заседания коллегиального органа с начала года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В заголовке протокола указывается название коллегиального органа, например: </a:t>
            </a:r>
          </a:p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ПРОТОКОЛ…заседания Совета директоров.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Текст протокола состоит из двух частей: </a:t>
            </a:r>
            <a:r>
              <a:rPr lang="ru-RU" b="1" dirty="0" smtClean="0"/>
              <a:t>вводной</a:t>
            </a:r>
            <a:r>
              <a:rPr lang="ru-RU" dirty="0" smtClean="0"/>
              <a:t> и</a:t>
            </a:r>
            <a:r>
              <a:rPr lang="ru-RU" b="1" dirty="0" smtClean="0"/>
              <a:t> основной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Вводная часть оформляется в следующей последовательности:</a:t>
            </a:r>
          </a:p>
          <a:p>
            <a:pPr lvl="0" algn="just"/>
            <a:r>
              <a:rPr lang="ru-RU" dirty="0" smtClean="0"/>
              <a:t>председатель: фамилия, инициалы;</a:t>
            </a:r>
          </a:p>
          <a:p>
            <a:pPr lvl="0" algn="just"/>
            <a:r>
              <a:rPr lang="ru-RU" dirty="0" smtClean="0"/>
              <a:t>секретарь: фамилия, инициалы;</a:t>
            </a:r>
          </a:p>
          <a:p>
            <a:pPr lvl="0" algn="just"/>
            <a:r>
              <a:rPr lang="ru-RU" dirty="0" smtClean="0"/>
              <a:t>присутствовали: фамилии и инициалы присутствующих сотрудников в алфавитном порядке, затем должности и фамилии приглашенных.</a:t>
            </a:r>
          </a:p>
          <a:p>
            <a:pPr algn="just"/>
            <a:r>
              <a:rPr lang="ru-RU" dirty="0" smtClean="0"/>
              <a:t>Если присутствующих более 10-ти, указывается их общее количество.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just"/>
            <a:r>
              <a:rPr lang="ru-RU" dirty="0" smtClean="0"/>
              <a:t>Повестка дня содержит вопросы, вынесенные на обсуждение. Каждый пункт повестки дня нумеруется, записывается с новой строки и отвечает на вопрос «о чем?».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Основная часть протокола состоит из разделов, соответствующих пунктам повестки дня.</a:t>
            </a:r>
          </a:p>
          <a:p>
            <a:pPr algn="just">
              <a:buNone/>
            </a:pPr>
            <a:r>
              <a:rPr lang="ru-RU" dirty="0" smtClean="0"/>
              <a:t>   Текст каждого раздела строится по схеме:</a:t>
            </a:r>
          </a:p>
          <a:p>
            <a:pPr algn="just"/>
            <a:r>
              <a:rPr lang="ru-RU" cap="all" dirty="0" smtClean="0"/>
              <a:t>Слушали:</a:t>
            </a:r>
            <a:endParaRPr lang="ru-RU" dirty="0" smtClean="0"/>
          </a:p>
          <a:p>
            <a:pPr algn="just"/>
            <a:r>
              <a:rPr lang="ru-RU" cap="all" dirty="0" smtClean="0"/>
              <a:t>Выступили:</a:t>
            </a:r>
            <a:endParaRPr lang="ru-RU" dirty="0" smtClean="0"/>
          </a:p>
          <a:p>
            <a:pPr algn="just"/>
            <a:r>
              <a:rPr lang="ru-RU" cap="all" dirty="0" smtClean="0"/>
              <a:t>Постановили (решили):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Если после выступления или в ходе обсуждения задавались вопросы, они должны быть зафиксированы в протоколе вместе с ответами.</a:t>
            </a:r>
          </a:p>
          <a:p>
            <a:pPr algn="just"/>
            <a:r>
              <a:rPr lang="ru-RU" dirty="0" smtClean="0"/>
              <a:t> Записи делаются в краткой, лаконичной форме.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Постановление (решение) указывается в протоколе полностью. </a:t>
            </a:r>
          </a:p>
          <a:p>
            <a:r>
              <a:rPr lang="ru-RU" dirty="0" smtClean="0"/>
              <a:t>Протокол подписывается председателем и секретарем. Протоколы правления акционерного общества или Совета директоров должны быть подписаны всеми присутствовавшими на заседании. </a:t>
            </a:r>
          </a:p>
          <a:p>
            <a:r>
              <a:rPr lang="ru-RU" dirty="0" smtClean="0"/>
              <a:t>K протоколу подшиваются представленные на рассмотрение материалы: справки, доклады, проекты и т. 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Протоколы относятся к числу важных документов предприятия, поэтому хранятся не менее 10-ти лет и могут передаваться на архивное хранение.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500" dirty="0" smtClean="0">
                <a:latin typeface="Bookman Old Style" panose="02050604050505020204" pitchFamily="18" charset="0"/>
              </a:rPr>
              <a:t>1.2 Понятие </a:t>
            </a:r>
            <a:r>
              <a:rPr lang="ru-RU" altLang="ru-RU" sz="3500" dirty="0">
                <a:latin typeface="Bookman Old Style" panose="02050604050505020204" pitchFamily="18" charset="0"/>
              </a:rPr>
              <a:t>информационно-справочной документации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78038"/>
            <a:ext cx="8229600" cy="3222625"/>
          </a:xfrm>
        </p:spPr>
        <p:txBody>
          <a:bodyPr/>
          <a:lstStyle/>
          <a:p>
            <a:pPr algn="just" eaLnBrk="1" hangingPunct="1"/>
            <a:r>
              <a:rPr lang="ru-RU" altLang="ru-RU" b="1" dirty="0">
                <a:solidFill>
                  <a:schemeClr val="tx2"/>
                </a:solidFill>
              </a:rPr>
              <a:t>Информационно-справочные документы</a:t>
            </a:r>
            <a:r>
              <a:rPr lang="ru-RU" altLang="ru-RU" dirty="0">
                <a:solidFill>
                  <a:schemeClr val="tx2"/>
                </a:solidFill>
              </a:rPr>
              <a:t> сообщают сведения, побуждающие принимать определенные решения, т.е. инициируют управленческие решения, позволяют выбрать тот или иной способ управленческого воздействия.</a:t>
            </a:r>
            <a:r>
              <a:rPr lang="ru-RU" altLang="ru-RU" dirty="0"/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300" dirty="0">
                <a:latin typeface="Bookman Old Style" panose="02050604050505020204" pitchFamily="18" charset="0"/>
              </a:rPr>
              <a:t>Особенности информационно-справочной документации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dirty="0">
                <a:solidFill>
                  <a:schemeClr val="tx2"/>
                </a:solidFill>
              </a:rPr>
              <a:t>Играют служебную роль по отношению к организационным и распорядительным</a:t>
            </a:r>
          </a:p>
          <a:p>
            <a:pPr eaLnBrk="1" hangingPunct="1"/>
            <a:endParaRPr lang="ru-RU" altLang="ru-RU" dirty="0">
              <a:solidFill>
                <a:schemeClr val="tx2"/>
              </a:solidFill>
            </a:endParaRPr>
          </a:p>
          <a:p>
            <a:pPr eaLnBrk="1" hangingPunct="1"/>
            <a:r>
              <a:rPr lang="ru-RU" altLang="ru-RU" dirty="0">
                <a:solidFill>
                  <a:schemeClr val="tx2"/>
                </a:solidFill>
              </a:rPr>
              <a:t>Сообщают сведения, побуждающие принимать управленческие решения</a:t>
            </a:r>
          </a:p>
          <a:p>
            <a:pPr eaLnBrk="1" hangingPunct="1"/>
            <a:endParaRPr lang="ru-RU" altLang="ru-RU" dirty="0">
              <a:solidFill>
                <a:schemeClr val="tx2"/>
              </a:solidFill>
            </a:endParaRPr>
          </a:p>
          <a:p>
            <a:pPr eaLnBrk="1" hangingPunct="1"/>
            <a:r>
              <a:rPr lang="ru-RU" altLang="ru-RU" dirty="0">
                <a:solidFill>
                  <a:schemeClr val="tx2"/>
                </a:solidFill>
              </a:rPr>
              <a:t>Содержат «внутренние» и «внешние» документы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7777162" cy="1900238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latin typeface="Bookman Old Style" panose="02050604050505020204" pitchFamily="18" charset="0"/>
              </a:rPr>
              <a:t>Правила </a:t>
            </a:r>
            <a:r>
              <a:rPr lang="ru-RU" altLang="ru-RU" dirty="0">
                <a:latin typeface="Bookman Old Style" panose="02050604050505020204" pitchFamily="18" charset="0"/>
              </a:rPr>
              <a:t>оформления информационно-справочной документации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409726"/>
            <a:ext cx="8229600" cy="23955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dirty="0">
                <a:solidFill>
                  <a:schemeClr val="tx2"/>
                </a:solidFill>
                <a:latin typeface="Times New Roman" pitchFamily="18" charset="0"/>
              </a:rPr>
              <a:t>    </a:t>
            </a:r>
            <a:r>
              <a:rPr lang="ru-RU" altLang="ru-RU" sz="3200" dirty="0">
                <a:solidFill>
                  <a:schemeClr val="tx2"/>
                </a:solidFill>
              </a:rPr>
              <a:t>Документ, адресованный руководителю предприятия (вышестоящему органу), содержащий изложение какого-либо вопроса с выводами и предложениями</a:t>
            </a:r>
            <a:r>
              <a:rPr lang="ru-RU" altLang="ru-RU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67744" y="2514962"/>
            <a:ext cx="482324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3000" b="1" dirty="0" smtClean="0">
                <a:solidFill>
                  <a:schemeClr val="tx2"/>
                </a:solidFill>
              </a:rPr>
              <a:t>1.1.1 </a:t>
            </a:r>
            <a:r>
              <a:rPr lang="ru-RU" altLang="ru-RU" sz="3000" b="1" dirty="0">
                <a:solidFill>
                  <a:schemeClr val="tx2"/>
                </a:solidFill>
              </a:rPr>
              <a:t>Докладная записка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543800" cy="868362"/>
          </a:xfrm>
        </p:spPr>
        <p:txBody>
          <a:bodyPr/>
          <a:lstStyle/>
          <a:p>
            <a:pPr eaLnBrk="1" hangingPunct="1"/>
            <a:r>
              <a:rPr lang="ru-RU" altLang="ru-RU" dirty="0">
                <a:latin typeface="Bookman Old Style" panose="02050604050505020204" pitchFamily="18" charset="0"/>
              </a:rPr>
              <a:t>Виды докладных записок: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1628800"/>
            <a:ext cx="5382691" cy="693737"/>
          </a:xfrm>
        </p:spPr>
        <p:txBody>
          <a:bodyPr/>
          <a:lstStyle/>
          <a:p>
            <a:pPr marL="571500" indent="-571500" algn="ctr" eaLnBrk="1" hangingPunct="1">
              <a:buFont typeface="Wingdings" pitchFamily="2" charset="2"/>
              <a:buNone/>
            </a:pPr>
            <a:r>
              <a:rPr lang="ru-RU" altLang="ru-RU" sz="3600" b="1" dirty="0">
                <a:solidFill>
                  <a:schemeClr val="tx2"/>
                </a:solidFill>
              </a:rPr>
              <a:t>Инициативная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143108" y="3714752"/>
            <a:ext cx="4361656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altLang="ru-RU" sz="3600" b="1" dirty="0">
                <a:solidFill>
                  <a:schemeClr val="tx2"/>
                </a:solidFill>
                <a:latin typeface="+mn-lt"/>
              </a:rPr>
              <a:t>Информационная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2143108" y="2786058"/>
            <a:ext cx="2376488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altLang="ru-RU" sz="3600" b="1" dirty="0">
                <a:solidFill>
                  <a:schemeClr val="tx2"/>
                </a:solidFill>
                <a:latin typeface="+mn-lt"/>
              </a:rPr>
              <a:t>Отчетная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  <p:bldP spid="19461" grpId="0"/>
      <p:bldP spid="1946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b="1" dirty="0" smtClean="0"/>
              <a:t>Инициативная</a:t>
            </a:r>
            <a:r>
              <a:rPr lang="ru-RU" sz="2400" dirty="0" smtClean="0"/>
              <a:t> докладная записка составляется с целью побудить адресата принять определенное решение, поэтому в тексте записки излагаются факты, содержатся конкретные предложения, рекомендации или выводы.</a:t>
            </a:r>
          </a:p>
          <a:p>
            <a:pPr algn="just"/>
            <a:r>
              <a:rPr lang="ru-RU" sz="2400" b="1" dirty="0" smtClean="0"/>
              <a:t>Информационная</a:t>
            </a:r>
            <a:r>
              <a:rPr lang="ru-RU" sz="2400" dirty="0" smtClean="0"/>
              <a:t> докладная записка составляется регулярно и содержит информацию о деталях, результатах или методах выполнения работы.</a:t>
            </a:r>
          </a:p>
          <a:p>
            <a:pPr algn="just"/>
            <a:r>
              <a:rPr lang="ru-RU" sz="2400" b="1" dirty="0" smtClean="0"/>
              <a:t>Отчетная</a:t>
            </a:r>
            <a:r>
              <a:rPr lang="ru-RU" sz="2400" dirty="0" smtClean="0"/>
              <a:t> докладная записка информирует о завершении работы, ее этапа, выполнении указаний, распоряжений и т.п.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735126"/>
          </a:xfrm>
        </p:spPr>
        <p:txBody>
          <a:bodyPr/>
          <a:lstStyle/>
          <a:p>
            <a:r>
              <a:rPr lang="ru-RU" sz="4000" dirty="0" smtClean="0"/>
              <a:t>Оформляем внутреннюю докладную</a:t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ru-RU" sz="1600" dirty="0" smtClean="0"/>
              <a:t>Внутренняя </a:t>
            </a:r>
            <a:r>
              <a:rPr lang="ru-RU" sz="1600" dirty="0" smtClean="0"/>
              <a:t>докладная записка может быть написана или напечатана на обычном листе формата А4. Специального бланка для нее не требуется. Реквизиты, которые приняты для этого вида внутренней документации:</a:t>
            </a:r>
          </a:p>
          <a:p>
            <a:pPr fontAlgn="t"/>
            <a:r>
              <a:rPr lang="ru-RU" sz="1600" dirty="0" smtClean="0"/>
              <a:t>название подразделения, адресующего записку – размещается в верхнем левом углу;</a:t>
            </a:r>
          </a:p>
          <a:p>
            <a:pPr fontAlgn="t"/>
            <a:r>
              <a:rPr lang="ru-RU" sz="1600" dirty="0" smtClean="0"/>
              <a:t>получатель записки – его ФИО (достаточно инициалов) и должность надо указать в верхнем правом углу;</a:t>
            </a:r>
          </a:p>
          <a:p>
            <a:pPr fontAlgn="t"/>
            <a:r>
              <a:rPr lang="ru-RU" sz="1600" dirty="0" smtClean="0"/>
              <a:t>название документа заглавными буквами посередине листа – ДОКЛАДНАЯ ЗАПИСКА (допускается расположение по левому краю поля листа);</a:t>
            </a:r>
          </a:p>
          <a:p>
            <a:pPr fontAlgn="t"/>
            <a:r>
              <a:rPr lang="ru-RU" sz="1600" dirty="0" smtClean="0"/>
              <a:t>ниже размещается дата в формате </a:t>
            </a:r>
            <a:r>
              <a:rPr lang="ru-RU" sz="1600" dirty="0" err="1" smtClean="0"/>
              <a:t>дд.мм.гггг</a:t>
            </a:r>
            <a:r>
              <a:rPr lang="ru-RU" sz="1600" dirty="0" smtClean="0"/>
              <a:t> арабскими цифрами – это день подписания документа;</a:t>
            </a:r>
          </a:p>
          <a:p>
            <a:pPr fontAlgn="t"/>
            <a:r>
              <a:rPr lang="ru-RU" sz="1600" dirty="0" smtClean="0"/>
              <a:t>короткая суть докладной;</a:t>
            </a:r>
          </a:p>
          <a:p>
            <a:pPr fontAlgn="t"/>
            <a:r>
              <a:rPr lang="ru-RU" sz="1600" dirty="0" smtClean="0"/>
              <a:t>содержание тремя обособленными блоками;</a:t>
            </a:r>
          </a:p>
          <a:p>
            <a:pPr fontAlgn="t"/>
            <a:r>
              <a:rPr lang="ru-RU" sz="1600" dirty="0" smtClean="0"/>
              <a:t>на последней строке ставится подпись автора с расшифровкой и названием должности.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6772" y="116632"/>
            <a:ext cx="7821612" cy="1012974"/>
          </a:xfrm>
        </p:spPr>
        <p:txBody>
          <a:bodyPr/>
          <a:lstStyle/>
          <a:p>
            <a:pPr eaLnBrk="1" hangingPunct="1"/>
            <a:r>
              <a:rPr lang="ru-RU" altLang="ru-RU" sz="3000" dirty="0">
                <a:latin typeface="Bookman Old Style" panose="02050604050505020204" pitchFamily="18" charset="0"/>
              </a:rPr>
              <a:t>Пример оформления внутренней докладной записки</a:t>
            </a:r>
            <a:r>
              <a:rPr lang="en-US" altLang="ru-RU" sz="3000" dirty="0">
                <a:latin typeface="Bookman Old Style" panose="02050604050505020204" pitchFamily="18" charset="0"/>
              </a:rPr>
              <a:t>[1]</a:t>
            </a:r>
            <a:r>
              <a:rPr lang="ru-RU" altLang="ru-RU" sz="3000" dirty="0">
                <a:latin typeface="Bookman Old Style" panose="02050604050505020204" pitchFamily="18" charset="0"/>
              </a:rPr>
              <a:t>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05362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100" dirty="0"/>
              <a:t>Общий отдел                                               Генеральному 	 14.02.2018 №01 			        директору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100" dirty="0"/>
              <a:t>					        объединения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100" dirty="0"/>
              <a:t> 					        Иванову Н.И.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100" dirty="0"/>
              <a:t>ДОКЛАДНАЯ ЗАПИСКА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100" dirty="0"/>
              <a:t>    Довожу до Вашего сведения, что машбюро в настоящее время оснащено пишущими машинками устаревшего образца, многие из которых имеют ненадежные эксплуатационные качества.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100" dirty="0"/>
              <a:t>      Прошу рассмотреть вопрос о приобретении шести новых машинок и одного компьютера с принтером.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100" dirty="0" smtClean="0"/>
              <a:t>Заведующий                   </a:t>
            </a:r>
            <a:r>
              <a:rPr lang="ru-RU" altLang="ru-RU" sz="2100" i="1" dirty="0"/>
              <a:t>Подпись               </a:t>
            </a:r>
            <a:r>
              <a:rPr lang="ru-RU" altLang="ru-RU" sz="2100" dirty="0"/>
              <a:t>Г.Н. </a:t>
            </a:r>
            <a:r>
              <a:rPr lang="ru-RU" altLang="ru-RU" sz="2100" dirty="0" err="1"/>
              <a:t>Колбина</a:t>
            </a:r>
            <a:endParaRPr lang="ru-RU" altLang="ru-RU" sz="21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07950" y="6237288"/>
            <a:ext cx="89646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600"/>
              <a:t>[1] </a:t>
            </a:r>
            <a:r>
              <a:rPr lang="ru-RU" altLang="ru-RU" sz="1600"/>
              <a:t>Кирсанова М.В. Современное делопроизводство: Учеб. пособие. — М.: ИНФРА-М; </a:t>
            </a:r>
          </a:p>
          <a:p>
            <a:pPr eaLnBrk="1" hangingPunct="1"/>
            <a:r>
              <a:rPr lang="ru-RU" altLang="ru-RU" sz="1600"/>
              <a:t>Новосибирск: Сибирское соглашение, 2003. — 304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Оформляем внешнюю докладную записку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>
              <a:buNone/>
            </a:pPr>
            <a:r>
              <a:rPr lang="ru-RU" sz="2000" dirty="0" smtClean="0"/>
              <a:t>   Внешняя </a:t>
            </a:r>
            <a:r>
              <a:rPr lang="ru-RU" sz="2000" dirty="0" smtClean="0"/>
              <a:t>докладная записка – исходящий документ. Ее нужно составлять на фирменном бланке организации. Помимо перечисленных выше сведений, внешняя докладная должна содержать такую информацию:</a:t>
            </a:r>
          </a:p>
          <a:p>
            <a:pPr fontAlgn="t"/>
            <a:r>
              <a:rPr lang="ru-RU" sz="2000" dirty="0" smtClean="0"/>
              <a:t>сведения об организации-отправителе;</a:t>
            </a:r>
          </a:p>
          <a:p>
            <a:pPr fontAlgn="t"/>
            <a:r>
              <a:rPr lang="ru-RU" sz="2000" dirty="0" smtClean="0"/>
              <a:t>присвоенный документу номер;</a:t>
            </a:r>
          </a:p>
          <a:p>
            <a:pPr fontAlgn="t"/>
            <a:r>
              <a:rPr lang="ru-RU" sz="2000" dirty="0" smtClean="0"/>
              <a:t>город, в котором составлена докладная;</a:t>
            </a:r>
          </a:p>
          <a:p>
            <a:pPr fontAlgn="t"/>
            <a:r>
              <a:rPr lang="ru-RU" sz="2000" dirty="0" smtClean="0"/>
              <a:t>подзаголовок (пишется ниже названия документа и начинается со слов «Касательно…» или «О…»).</a:t>
            </a:r>
          </a:p>
          <a:p>
            <a:pPr fontAlgn="t"/>
            <a:r>
              <a:rPr lang="ru-RU" sz="2000" dirty="0" smtClean="0"/>
              <a:t>Остальные элементы – название документа, данные адресата, текст докладной, подпись автора – оформляются так же, как и во внутренней докладной.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1012825"/>
          </a:xfrm>
        </p:spPr>
        <p:txBody>
          <a:bodyPr/>
          <a:lstStyle/>
          <a:p>
            <a:pPr eaLnBrk="1" hangingPunct="1"/>
            <a:r>
              <a:rPr lang="ru-RU" altLang="ru-RU" sz="3000" dirty="0">
                <a:latin typeface="Bookman Old Style" panose="02050604050505020204" pitchFamily="18" charset="0"/>
              </a:rPr>
              <a:t>Пример оформления внешней докладной записки</a:t>
            </a:r>
            <a:r>
              <a:rPr lang="en-US" altLang="ru-RU" sz="3000" dirty="0">
                <a:latin typeface="Bookman Old Style" panose="02050604050505020204" pitchFamily="18" charset="0"/>
              </a:rPr>
              <a:t>[2]</a:t>
            </a:r>
            <a:r>
              <a:rPr lang="ru-RU" altLang="ru-RU" sz="3000" dirty="0">
                <a:latin typeface="Bookman Old Style" panose="02050604050505020204" pitchFamily="18" charset="0"/>
              </a:rPr>
              <a:t>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54451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Министерство                                              </a:t>
            </a:r>
            <a:r>
              <a:rPr lang="en-US" altLang="ru-RU" sz="1800" dirty="0"/>
              <a:t>		</a:t>
            </a:r>
            <a:r>
              <a:rPr lang="ru-RU" altLang="ru-RU" sz="1800" dirty="0"/>
              <a:t> Генеральному директору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образования РФ                                           </a:t>
            </a:r>
            <a:r>
              <a:rPr lang="en-US" altLang="ru-RU" sz="1800" dirty="0"/>
              <a:t>		</a:t>
            </a:r>
            <a:r>
              <a:rPr lang="ru-RU" altLang="ru-RU" sz="1800" dirty="0"/>
              <a:t> Завода точного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Новосибирское областное                           </a:t>
            </a:r>
            <a:r>
              <a:rPr lang="en-US" altLang="ru-RU" sz="1800" dirty="0"/>
              <a:t>		</a:t>
            </a:r>
            <a:r>
              <a:rPr lang="ru-RU" altLang="ru-RU" sz="1800" dirty="0"/>
              <a:t>  машиностроения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управление народного                                                  Петрову И.И.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образования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ДОКЛАДНАЯ ЗАПИСКА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19.05.2018 № 15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г. Новосибирск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О проверке технического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состояния жилых помещений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базы</a:t>
            </a:r>
            <a:r>
              <a:rPr lang="en-US" altLang="ru-RU" sz="1800" dirty="0"/>
              <a:t> </a:t>
            </a:r>
            <a:r>
              <a:rPr lang="ru-RU" altLang="ru-RU" sz="1800" dirty="0"/>
              <a:t>отдыха для детей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       Согласно поручению главы администрации Октябрьского района о проверке готовности баз отдыха для детей и определения количества школьников, которые смогут отдохнуть летом 2018 г., мною 13 мая </a:t>
            </a:r>
            <a:r>
              <a:rPr lang="ru-RU" altLang="ru-RU" sz="1800" dirty="0" err="1"/>
              <a:t>с.г</a:t>
            </a:r>
            <a:r>
              <a:rPr lang="ru-RU" altLang="ru-RU" sz="1800" dirty="0"/>
              <a:t>. был проведен осмотр жилых помещений базы отдыха Вашего завода.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     Все жилые корпуса в удовлетворительном состоянии, однако в корпусе № 1 необходимо вставить стекла, корпус № 2 нуждается в ремонте.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/>
              <a:t>Прошу взять на контроль подготовку базы к приему детей на отдых.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1800" dirty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 smtClean="0"/>
              <a:t>Заведующий                             </a:t>
            </a:r>
            <a:r>
              <a:rPr lang="ru-RU" altLang="ru-RU" sz="1800" dirty="0"/>
              <a:t>	</a:t>
            </a:r>
            <a:r>
              <a:rPr lang="ru-RU" altLang="ru-RU" sz="1800" i="1" dirty="0"/>
              <a:t>Подпись      		</a:t>
            </a:r>
            <a:r>
              <a:rPr lang="ru-RU" altLang="ru-RU" sz="1800" dirty="0"/>
              <a:t>Н.И. Пирогова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6308725"/>
            <a:ext cx="89646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500"/>
              <a:t>[</a:t>
            </a:r>
            <a:r>
              <a:rPr lang="ru-RU" altLang="ru-RU" sz="1500"/>
              <a:t>2</a:t>
            </a:r>
            <a:r>
              <a:rPr lang="en-US" altLang="ru-RU" sz="1500"/>
              <a:t>] </a:t>
            </a:r>
            <a:r>
              <a:rPr lang="ru-RU" altLang="ru-RU" sz="1500"/>
              <a:t>Кирсанова М.В. Современное делопроизводство: Учеб. пособие. — М.: ИНФРА-М; </a:t>
            </a:r>
          </a:p>
          <a:p>
            <a:pPr eaLnBrk="1" hangingPunct="1"/>
            <a:r>
              <a:rPr lang="ru-RU" altLang="ru-RU" sz="1500"/>
              <a:t>Новосибирск: Сибирское соглашение, 2003. — 304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912"/>
            <a:ext cx="7543800" cy="1239823"/>
          </a:xfrm>
        </p:spPr>
        <p:txBody>
          <a:bodyPr/>
          <a:lstStyle/>
          <a:p>
            <a:pPr algn="ctr" eaLnBrk="1" hangingPunct="1"/>
            <a:r>
              <a:rPr lang="ru-RU" altLang="ru-RU" sz="3500" dirty="0" smtClean="0">
                <a:latin typeface="Bookman Old Style" panose="02050604050505020204" pitchFamily="18" charset="0"/>
              </a:rPr>
              <a:t>1.1.2</a:t>
            </a:r>
            <a:r>
              <a:rPr lang="ru-RU" altLang="ru-RU" sz="3500" dirty="0">
                <a:latin typeface="Bookman Old Style" panose="02050604050505020204" pitchFamily="18" charset="0"/>
              </a:rPr>
              <a:t>. Объяснительная записка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600" dirty="0">
                <a:solidFill>
                  <a:schemeClr val="tx2"/>
                </a:solidFill>
                <a:latin typeface="Times New Roman" pitchFamily="18" charset="0"/>
              </a:rPr>
              <a:t>	</a:t>
            </a:r>
            <a:r>
              <a:rPr lang="ru-RU" altLang="ru-RU" sz="3200" b="1" dirty="0">
                <a:solidFill>
                  <a:schemeClr val="tx2"/>
                </a:solidFill>
              </a:rPr>
              <a:t>Документ, составляемый при возникновении внештатных ситуаций, нарушений трудовой дисциплины, дисциплинарных нарушений, проступках и т.д.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dirty="0">
                <a:solidFill>
                  <a:schemeClr val="tx2"/>
                </a:solidFill>
              </a:rPr>
              <a:t>	Адресуется руководителю, который ее потребовал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7543800" cy="960438"/>
          </a:xfrm>
        </p:spPr>
        <p:txBody>
          <a:bodyPr/>
          <a:lstStyle/>
          <a:p>
            <a:pPr eaLnBrk="1" hangingPunct="1"/>
            <a:r>
              <a:rPr lang="ru-RU" altLang="ru-RU" sz="3000" dirty="0">
                <a:latin typeface="Bookman Old Style" panose="02050604050505020204" pitchFamily="18" charset="0"/>
              </a:rPr>
              <a:t>Пример оформления объяснительной записки</a:t>
            </a:r>
            <a:r>
              <a:rPr lang="en-US" altLang="ru-RU" sz="3000" dirty="0">
                <a:latin typeface="Bookman Old Style" panose="02050604050505020204" pitchFamily="18" charset="0"/>
              </a:rPr>
              <a:t>[</a:t>
            </a:r>
            <a:r>
              <a:rPr lang="ru-RU" altLang="ru-RU" sz="3000" dirty="0">
                <a:latin typeface="Bookman Old Style" panose="02050604050505020204" pitchFamily="18" charset="0"/>
              </a:rPr>
              <a:t>3</a:t>
            </a:r>
            <a:r>
              <a:rPr lang="en-US" altLang="ru-RU" sz="3000" dirty="0">
                <a:latin typeface="Bookman Old Style" panose="02050604050505020204" pitchFamily="18" charset="0"/>
              </a:rPr>
              <a:t>]</a:t>
            </a:r>
            <a:r>
              <a:rPr lang="ru-RU" altLang="ru-RU" sz="3000" dirty="0">
                <a:latin typeface="Bookman Old Style" panose="02050604050505020204" pitchFamily="18" charset="0"/>
              </a:rPr>
              <a:t>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ОБЪЯСНИТЕЛЬНАЯ ЗАПИСКА                     Директору центра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10.04.2018 №34                                               «Кадры»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						Иванову И.И.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	05.04.2018 на занятия по делопроизводству пришло только трое слушателей из состава группы 19 человек.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	В результате этого занятия пришлось отменить.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Преподаватель                        </a:t>
            </a:r>
            <a:r>
              <a:rPr lang="ru-RU" altLang="ru-RU" sz="2100" i="1" dirty="0"/>
              <a:t>Подпись     	      </a:t>
            </a:r>
            <a:r>
              <a:rPr lang="ru-RU" altLang="ru-RU" sz="2100" dirty="0"/>
              <a:t>Г.И. Григорьева</a:t>
            </a:r>
            <a:endParaRPr lang="ru-RU" altLang="ru-RU" sz="2100" i="1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6308725"/>
            <a:ext cx="89646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500"/>
              <a:t>[</a:t>
            </a:r>
            <a:r>
              <a:rPr lang="ru-RU" altLang="ru-RU" sz="1500"/>
              <a:t>3</a:t>
            </a:r>
            <a:r>
              <a:rPr lang="en-US" altLang="ru-RU" sz="1500"/>
              <a:t>] </a:t>
            </a:r>
            <a:r>
              <a:rPr lang="ru-RU" altLang="ru-RU" sz="1500"/>
              <a:t>Кирсанова М.В. Современное делопроизводство: Учеб. пособие. — М.: ИНФРА-М; </a:t>
            </a:r>
          </a:p>
          <a:p>
            <a:pPr eaLnBrk="1" hangingPunct="1"/>
            <a:r>
              <a:rPr lang="ru-RU" altLang="ru-RU" sz="1500"/>
              <a:t>Новосибирск: Сибирское соглашение, 2003. — 304 с.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73113" y="188913"/>
            <a:ext cx="7543800" cy="652462"/>
          </a:xfrm>
        </p:spPr>
        <p:txBody>
          <a:bodyPr/>
          <a:lstStyle/>
          <a:p>
            <a:pPr algn="ctr" eaLnBrk="1" hangingPunct="1"/>
            <a:r>
              <a:rPr lang="ru-RU" altLang="ru-RU" sz="3500" dirty="0" smtClean="0">
                <a:latin typeface="Bookman Old Style" panose="02050604050505020204" pitchFamily="18" charset="0"/>
              </a:rPr>
              <a:t>1.1.3</a:t>
            </a:r>
            <a:r>
              <a:rPr lang="ru-RU" altLang="ru-RU" sz="3500" dirty="0">
                <a:latin typeface="Bookman Old Style" panose="02050604050505020204" pitchFamily="18" charset="0"/>
              </a:rPr>
              <a:t>. Служебная записка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altLang="ru-RU" dirty="0">
                <a:solidFill>
                  <a:schemeClr val="tx2"/>
                </a:solidFill>
                <a:latin typeface="Times New Roman" pitchFamily="18" charset="0"/>
              </a:rPr>
              <a:t>	</a:t>
            </a:r>
            <a:r>
              <a:rPr lang="ru-RU" altLang="ru-RU" b="1" dirty="0">
                <a:solidFill>
                  <a:schemeClr val="tx2"/>
                </a:solidFill>
              </a:rPr>
              <a:t>Документ, по назначению близкий докладной записке, но составляемый работником или руководителем одного подразделения на имя руководителя или специалиста другого подразделения.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b="1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b="1" dirty="0">
                <a:solidFill>
                  <a:schemeClr val="tx2"/>
                </a:solidFill>
              </a:rPr>
              <a:t>	Служебная записка осуществляет коммуникацию на </a:t>
            </a:r>
            <a:r>
              <a:rPr lang="ru-RU" altLang="ru-RU" b="1" i="1" dirty="0">
                <a:solidFill>
                  <a:schemeClr val="tx2"/>
                </a:solidFill>
              </a:rPr>
              <a:t>одном уровне управления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358246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28613"/>
            <a:ext cx="7543800" cy="652462"/>
          </a:xfrm>
        </p:spPr>
        <p:txBody>
          <a:bodyPr/>
          <a:lstStyle/>
          <a:p>
            <a:pPr algn="ctr" eaLnBrk="1" hangingPunct="1"/>
            <a:r>
              <a:rPr lang="ru-RU" altLang="ru-RU" sz="3500" dirty="0" smtClean="0">
                <a:latin typeface="Bookman Old Style" panose="02050604050505020204" pitchFamily="18" charset="0"/>
              </a:rPr>
              <a:t>1.1. 4</a:t>
            </a:r>
            <a:r>
              <a:rPr lang="ru-RU" altLang="ru-RU" sz="3500" dirty="0">
                <a:latin typeface="Bookman Old Style" panose="02050604050505020204" pitchFamily="18" charset="0"/>
              </a:rPr>
              <a:t>. Справка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600" b="1" dirty="0">
                <a:latin typeface="Times New Roman" pitchFamily="18" charset="0"/>
              </a:rPr>
              <a:t>	</a:t>
            </a:r>
            <a:r>
              <a:rPr lang="ru-RU" altLang="ru-RU" sz="3600" b="1" dirty="0">
                <a:solidFill>
                  <a:schemeClr val="tx2"/>
                </a:solidFill>
              </a:rPr>
              <a:t>Документ, содержащий описание и подтверждение фактов и событий.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600" b="1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600" b="1" dirty="0">
                <a:solidFill>
                  <a:schemeClr val="tx2"/>
                </a:solidFill>
              </a:rPr>
              <a:t>	Справки могут быть </a:t>
            </a:r>
            <a:r>
              <a:rPr lang="ru-RU" altLang="ru-RU" sz="3600" b="1" u="sng" dirty="0">
                <a:solidFill>
                  <a:schemeClr val="tx2"/>
                </a:solidFill>
              </a:rPr>
              <a:t>служебного</a:t>
            </a:r>
            <a:r>
              <a:rPr lang="ru-RU" altLang="ru-RU" sz="3600" b="1" dirty="0">
                <a:solidFill>
                  <a:schemeClr val="tx2"/>
                </a:solidFill>
              </a:rPr>
              <a:t> и </a:t>
            </a:r>
            <a:r>
              <a:rPr lang="ru-RU" altLang="ru-RU" sz="3600" b="1" u="sng" dirty="0">
                <a:solidFill>
                  <a:schemeClr val="tx2"/>
                </a:solidFill>
              </a:rPr>
              <a:t>личного</a:t>
            </a:r>
            <a:r>
              <a:rPr lang="ru-RU" altLang="ru-RU" sz="3600" b="1" dirty="0">
                <a:solidFill>
                  <a:schemeClr val="tx2"/>
                </a:solidFill>
              </a:rPr>
              <a:t> характера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делопроизводстве предприятия чаще всего составляются справки, подтверждающие работу и оплату труда сотрудников.</a:t>
            </a:r>
          </a:p>
          <a:p>
            <a:r>
              <a:rPr lang="ru-RU" dirty="0" smtClean="0"/>
              <a:t>Руководство предприятия обязано выдавать по просьбе сотрудника справку о работе в данной организации с указанием специальности, должности, квалификации, времени работы и размера заработной платы.</a:t>
            </a:r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Одним из вариантов справки является справка, составляемая по запросу руководства и содержащая информацию по производственной тематике(справка о динамике роста себестоимости продукции за квартал).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Справки по производственной тематике составляются в двух экземплярах, один из которых отправляется адресату, второй – подшивается в дело. </a:t>
            </a:r>
          </a:p>
          <a:p>
            <a:pPr algn="just"/>
            <a:r>
              <a:rPr lang="ru-RU" dirty="0" smtClean="0"/>
              <a:t>При наличии в справке сведений финансового характера она подписывается руководителем, главным бухгалтером и заверяется печатью.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7543800" cy="1012974"/>
          </a:xfrm>
        </p:spPr>
        <p:txBody>
          <a:bodyPr/>
          <a:lstStyle/>
          <a:p>
            <a:pPr eaLnBrk="1" hangingPunct="1"/>
            <a:r>
              <a:rPr lang="ru-RU" altLang="ru-RU" sz="3000" dirty="0">
                <a:latin typeface="Bookman Old Style" panose="02050604050505020204" pitchFamily="18" charset="0"/>
              </a:rPr>
              <a:t>Пример оформления справки личного характера</a:t>
            </a:r>
            <a:r>
              <a:rPr lang="en-US" altLang="ru-RU" sz="3000" dirty="0">
                <a:latin typeface="Bookman Old Style" panose="02050604050505020204" pitchFamily="18" charset="0"/>
              </a:rPr>
              <a:t>[</a:t>
            </a:r>
            <a:r>
              <a:rPr lang="ru-RU" altLang="ru-RU" sz="3000" dirty="0">
                <a:latin typeface="Bookman Old Style" panose="02050604050505020204" pitchFamily="18" charset="0"/>
              </a:rPr>
              <a:t>4</a:t>
            </a:r>
            <a:r>
              <a:rPr lang="en-US" altLang="ru-RU" sz="3000" dirty="0">
                <a:latin typeface="Bookman Old Style" panose="02050604050505020204" pitchFamily="18" charset="0"/>
              </a:rPr>
              <a:t>]</a:t>
            </a:r>
            <a:r>
              <a:rPr lang="ru-RU" altLang="ru-RU" sz="3000" dirty="0">
                <a:latin typeface="Bookman Old Style" panose="02050604050505020204" pitchFamily="18" charset="0"/>
              </a:rPr>
              <a:t> :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8507412" cy="45735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 err="1"/>
              <a:t>Новомосковское</a:t>
            </a:r>
            <a:r>
              <a:rPr lang="ru-RU" altLang="ru-RU" sz="2100" dirty="0"/>
              <a:t> производственное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объединение «Азот»                                               Детский сад № 2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СПРАВКА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10.02.2018 № 113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г. Новосибирск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	ВАСЮКЕВИЧ Оксана Станиславовна работает техником-конструктором проектно-конструкторского отдела объединения.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Оклад — 26000 рублей в месяц.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2100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100" dirty="0"/>
              <a:t>Начальник отдела кадров                           </a:t>
            </a:r>
            <a:r>
              <a:rPr lang="ru-RU" altLang="ru-RU" sz="2100" i="1" dirty="0"/>
              <a:t>Подпись     </a:t>
            </a:r>
            <a:r>
              <a:rPr lang="ru-RU" altLang="ru-RU" sz="2100" dirty="0"/>
              <a:t>А.В. Иванов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6308725"/>
            <a:ext cx="89646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500"/>
              <a:t>[</a:t>
            </a:r>
            <a:r>
              <a:rPr lang="ru-RU" altLang="ru-RU" sz="1500"/>
              <a:t>4</a:t>
            </a:r>
            <a:r>
              <a:rPr lang="en-US" altLang="ru-RU" sz="1500"/>
              <a:t>] </a:t>
            </a:r>
            <a:r>
              <a:rPr lang="ru-RU" altLang="ru-RU" sz="1500"/>
              <a:t>Кирсанова М.В. Современное делопроизводство: Учеб. пособие. — М.: ИНФРА-М; </a:t>
            </a:r>
          </a:p>
          <a:p>
            <a:pPr eaLnBrk="1" hangingPunct="1"/>
            <a:r>
              <a:rPr lang="ru-RU" altLang="ru-RU" sz="1500"/>
              <a:t>Новосибирск: Сибирское соглашение, 2003. — 304 с.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73113" y="188913"/>
            <a:ext cx="7543800" cy="725487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latin typeface="Bookman Old Style" panose="02050604050505020204" pitchFamily="18" charset="0"/>
              </a:rPr>
              <a:t>1.1.5</a:t>
            </a:r>
            <a:r>
              <a:rPr lang="ru-RU" altLang="ru-RU" dirty="0">
                <a:latin typeface="Bookman Old Style" panose="02050604050505020204" pitchFamily="18" charset="0"/>
              </a:rPr>
              <a:t>. Акт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4413"/>
            <a:ext cx="8229600" cy="522287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2600" b="1" dirty="0">
                <a:latin typeface="Times New Roman" pitchFamily="18" charset="0"/>
              </a:rPr>
              <a:t>	</a:t>
            </a:r>
            <a:r>
              <a:rPr lang="ru-RU" altLang="ru-RU" sz="2600" b="1" dirty="0">
                <a:solidFill>
                  <a:schemeClr val="tx2"/>
                </a:solidFill>
              </a:rPr>
              <a:t>Документ, составляемый группой лиц, подтверждающий установленные ими факты или события.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2600" b="1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2600" b="1" dirty="0">
                <a:solidFill>
                  <a:schemeClr val="tx2"/>
                </a:solidFill>
              </a:rPr>
              <a:t>Акты составляются при:</a:t>
            </a:r>
          </a:p>
          <a:p>
            <a:pPr marL="0" indent="0" eaLnBrk="1" hangingPunct="1">
              <a:buFont typeface="Wingdings" pitchFamily="2" charset="2"/>
              <a:buAutoNum type="arabicParenR"/>
            </a:pPr>
            <a:r>
              <a:rPr lang="ru-RU" altLang="ru-RU" sz="2600" b="1" dirty="0">
                <a:solidFill>
                  <a:schemeClr val="tx2"/>
                </a:solidFill>
              </a:rPr>
              <a:t> ревизиях;</a:t>
            </a:r>
          </a:p>
          <a:p>
            <a:pPr marL="0" indent="0" eaLnBrk="1" hangingPunct="1">
              <a:buFont typeface="Wingdings" pitchFamily="2" charset="2"/>
              <a:buAutoNum type="arabicParenR"/>
            </a:pPr>
            <a:r>
              <a:rPr lang="ru-RU" altLang="ru-RU" sz="2600" b="1" dirty="0">
                <a:solidFill>
                  <a:schemeClr val="tx2"/>
                </a:solidFill>
              </a:rPr>
              <a:t> обследованиях;</a:t>
            </a:r>
          </a:p>
          <a:p>
            <a:pPr marL="0" indent="0" eaLnBrk="1" hangingPunct="1">
              <a:buFont typeface="Wingdings" pitchFamily="2" charset="2"/>
              <a:buAutoNum type="arabicParenR"/>
            </a:pPr>
            <a:r>
              <a:rPr lang="ru-RU" altLang="ru-RU" sz="2600" b="1" dirty="0">
                <a:solidFill>
                  <a:schemeClr val="tx2"/>
                </a:solidFill>
              </a:rPr>
              <a:t> инвентаризации;</a:t>
            </a:r>
          </a:p>
          <a:p>
            <a:pPr marL="0" indent="0" eaLnBrk="1" hangingPunct="1">
              <a:buFont typeface="Wingdings" pitchFamily="2" charset="2"/>
              <a:buAutoNum type="arabicParenR"/>
            </a:pPr>
            <a:r>
              <a:rPr lang="ru-RU" altLang="ru-RU" sz="2600" b="1" dirty="0">
                <a:solidFill>
                  <a:schemeClr val="tx2"/>
                </a:solidFill>
              </a:rPr>
              <a:t> передаче дел при смене должностных лиц;</a:t>
            </a:r>
          </a:p>
          <a:p>
            <a:pPr marL="0" indent="0" eaLnBrk="1" hangingPunct="1">
              <a:buFont typeface="Wingdings" pitchFamily="2" charset="2"/>
              <a:buAutoNum type="arabicParenR"/>
            </a:pPr>
            <a:r>
              <a:rPr lang="ru-RU" altLang="ru-RU" sz="2600" b="1" dirty="0">
                <a:solidFill>
                  <a:schemeClr val="tx2"/>
                </a:solidFill>
              </a:rPr>
              <a:t> передаче материально-товарных ценностей и т.д.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Акты оформляются на общем бланке, если являются внутренними документами предприятия. Если акт является внешним документом, то он должен содержать справочные данные об организации.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7543800" cy="652462"/>
          </a:xfrm>
        </p:spPr>
        <p:txBody>
          <a:bodyPr/>
          <a:lstStyle/>
          <a:p>
            <a:pPr eaLnBrk="1" hangingPunct="1"/>
            <a:r>
              <a:rPr lang="ru-RU" altLang="ru-RU" sz="3500" dirty="0">
                <a:latin typeface="Bookman Old Style" panose="02050604050505020204" pitchFamily="18" charset="0"/>
              </a:rPr>
              <a:t>Реквизиты акта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435975" cy="5616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Наименование организации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Наименование структурного подразделения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Наименование вида документа (АКТ)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Дата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Номер документа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Место составления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Заголовок к тексту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Текст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Подписи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2"/>
                </a:solidFill>
              </a:rPr>
              <a:t>Указание на количество экземпляров и их местонахождение</a:t>
            </a:r>
          </a:p>
          <a:p>
            <a:pPr eaLnBrk="1" hangingPunct="1">
              <a:lnSpc>
                <a:spcPct val="90000"/>
              </a:lnSpc>
            </a:pPr>
            <a:endParaRPr lang="ru-RU" alt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929354"/>
          </a:xfrm>
        </p:spPr>
        <p:txBody>
          <a:bodyPr>
            <a:normAutofit fontScale="92500"/>
          </a:bodyPr>
          <a:lstStyle/>
          <a:p>
            <a:r>
              <a:rPr lang="ru-RU" sz="3600" dirty="0" smtClean="0"/>
              <a:t>Акт может иметь заголовок, например: «Акт приема-передачи документов с грифом “Конфиденциально”».</a:t>
            </a:r>
          </a:p>
          <a:p>
            <a:r>
              <a:rPr lang="ru-RU" sz="3600" dirty="0" smtClean="0"/>
              <a:t>В основной части акта излагаются цели, задачи, существо  и сроки проведенной комиссией работы, ее результаты (выводы, заключения, предложения).</a:t>
            </a:r>
          </a:p>
          <a:p>
            <a:r>
              <a:rPr lang="ru-RU" sz="3600" dirty="0" smtClean="0"/>
              <a:t>Текст акта может делиться  на пункты, подпункты или иметь табличную форму.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04813"/>
            <a:ext cx="7786742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15888"/>
            <a:ext cx="7543800" cy="652462"/>
          </a:xfrm>
        </p:spPr>
        <p:txBody>
          <a:bodyPr/>
          <a:lstStyle/>
          <a:p>
            <a:pPr algn="ctr" eaLnBrk="1" hangingPunct="1"/>
            <a:r>
              <a:rPr lang="ru-RU" altLang="ru-RU" sz="3500" dirty="0" smtClean="0">
                <a:latin typeface="Bookman Old Style" panose="02050604050505020204" pitchFamily="18" charset="0"/>
              </a:rPr>
              <a:t>1.1.6</a:t>
            </a:r>
            <a:r>
              <a:rPr lang="ru-RU" altLang="ru-RU" sz="3500" dirty="0">
                <a:latin typeface="Bookman Old Style" panose="02050604050505020204" pitchFamily="18" charset="0"/>
              </a:rPr>
              <a:t>. Сводка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dirty="0">
                <a:latin typeface="Times New Roman" pitchFamily="18" charset="0"/>
              </a:rPr>
              <a:t>	</a:t>
            </a:r>
            <a:r>
              <a:rPr lang="ru-RU" altLang="ru-RU" sz="3200" b="1" dirty="0">
                <a:solidFill>
                  <a:schemeClr val="tx2"/>
                </a:solidFill>
              </a:rPr>
              <a:t>Документ, представляющий собой обобщенные данные по одному вопросу.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ru-RU" altLang="ru-RU" sz="3200" b="1" dirty="0">
                <a:solidFill>
                  <a:schemeClr val="tx2"/>
                </a:solidFill>
              </a:rPr>
              <a:t>	Текст сводки может быть оформлен в виде таблицы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28604"/>
            <a:ext cx="7429552" cy="547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43800" cy="652934"/>
          </a:xfrm>
        </p:spPr>
        <p:txBody>
          <a:bodyPr/>
          <a:lstStyle/>
          <a:p>
            <a:r>
              <a:rPr lang="ru-RU" dirty="0">
                <a:latin typeface="Bookman Old Style" panose="02050604050505020204" pitchFamily="18" charset="0"/>
              </a:rPr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8189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Процесс принятия управленческих решений основан на сборе и обработке объективной и достоверной информации.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Информация о фактическом состоянии дел в системе управления содержится в информационно-справочных документах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18674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543800" cy="652934"/>
          </a:xfrm>
        </p:spPr>
        <p:txBody>
          <a:bodyPr/>
          <a:lstStyle/>
          <a:p>
            <a:r>
              <a:rPr lang="ru-RU" dirty="0">
                <a:latin typeface="Bookman Old Style" panose="02050604050505020204" pitchFamily="18" charset="0"/>
              </a:rPr>
              <a:t>Проверочный вопрос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500" dirty="0">
                <a:solidFill>
                  <a:schemeClr val="tx2"/>
                </a:solidFill>
              </a:rPr>
              <a:t>Чем инициативная докладная записка отличается от информационной?</a:t>
            </a:r>
          </a:p>
        </p:txBody>
      </p:sp>
    </p:spTree>
    <p:extLst>
      <p:ext uri="{BB962C8B-B14F-4D97-AF65-F5344CB8AC3E}">
        <p14:creationId xmlns="" xmlns:p14="http://schemas.microsoft.com/office/powerpoint/2010/main" val="24538961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1.2 </a:t>
            </a:r>
            <a:r>
              <a:rPr lang="ru-RU" sz="2400" dirty="0" smtClean="0"/>
              <a:t>.Бухгалтерская и финансово-расчетная документация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Бухгалтерский документ представляет собой письменное свидетельство, подтверждающее законность и реальность совершаемых хозяйственных операций. Они являются средством юридического оформления.</a:t>
            </a:r>
            <a:endParaRPr lang="ru-RU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С целью облегчения обработки документов, отличающихся между собой по форме, содержанию, способу отражения фактов хозяйственной жизни, их группируют по однородным признакам.</a:t>
            </a:r>
          </a:p>
          <a:p>
            <a:pPr algn="just"/>
            <a:r>
              <a:rPr lang="ru-RU" dirty="0" smtClean="0"/>
              <a:t>Такая группировка называется классификацией первичных документов по однородным признакам.</a:t>
            </a:r>
            <a:endParaRPr lang="ru-RU" dirty="0"/>
          </a:p>
        </p:txBody>
      </p:sp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Первичные учетные документы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накладная </a:t>
            </a:r>
            <a:r>
              <a:rPr lang="ru-RU" sz="2000" dirty="0" smtClean="0"/>
              <a:t>(отпуск на сторону, внутреннее движение ТМЦ);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акт (приемки, передачи, списания, замены и пр.);</a:t>
            </a:r>
          </a:p>
          <a:p>
            <a:r>
              <a:rPr lang="ru-RU" sz="2000" dirty="0" smtClean="0"/>
              <a:t>требование </a:t>
            </a:r>
            <a:r>
              <a:rPr lang="ru-RU" sz="2000" dirty="0" smtClean="0"/>
              <a:t>(по отпуску материалов, платежные требования);</a:t>
            </a:r>
          </a:p>
          <a:p>
            <a:r>
              <a:rPr lang="ru-RU" sz="2000" dirty="0" smtClean="0"/>
              <a:t>ордер </a:t>
            </a:r>
            <a:r>
              <a:rPr lang="ru-RU" sz="2000" dirty="0" smtClean="0"/>
              <a:t>(ПКО, РКО</a:t>
            </a:r>
            <a:r>
              <a:rPr lang="ru-RU" sz="2000" dirty="0" smtClean="0"/>
              <a:t>);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поручения (платежное поручение, сводно-платежное);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счет (счет-фактура, лицевые счета и пр.);</a:t>
            </a:r>
          </a:p>
          <a:p>
            <a:r>
              <a:rPr lang="ru-RU" sz="2000" dirty="0" smtClean="0"/>
              <a:t>отчет </a:t>
            </a:r>
            <a:r>
              <a:rPr lang="ru-RU" sz="2000" dirty="0" smtClean="0"/>
              <a:t>(авансовые и пр.).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Сводными учетными документами являются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5131"/>
          </a:xfrm>
        </p:spPr>
        <p:txBody>
          <a:bodyPr/>
          <a:lstStyle/>
          <a:p>
            <a:r>
              <a:rPr lang="ru-RU" dirty="0" smtClean="0"/>
              <a:t> кассовые книги, </a:t>
            </a:r>
            <a:endParaRPr lang="ru-RU" dirty="0" smtClean="0"/>
          </a:p>
          <a:p>
            <a:r>
              <a:rPr lang="ru-RU" dirty="0" smtClean="0"/>
              <a:t>товарные </a:t>
            </a:r>
            <a:r>
              <a:rPr lang="ru-RU" dirty="0" smtClean="0"/>
              <a:t>отчеты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smtClean="0"/>
              <a:t>журналы-ордера, </a:t>
            </a:r>
            <a:endParaRPr lang="ru-RU" dirty="0" smtClean="0"/>
          </a:p>
          <a:p>
            <a:r>
              <a:rPr lang="ru-RU" dirty="0" smtClean="0"/>
              <a:t>главная </a:t>
            </a:r>
            <a:r>
              <a:rPr lang="ru-RU" dirty="0" smtClean="0"/>
              <a:t>книга, </a:t>
            </a:r>
            <a:endParaRPr lang="ru-RU" dirty="0" smtClean="0"/>
          </a:p>
          <a:p>
            <a:r>
              <a:rPr lang="ru-RU" dirty="0" smtClean="0"/>
              <a:t>другие </a:t>
            </a:r>
            <a:r>
              <a:rPr lang="ru-RU" dirty="0" smtClean="0"/>
              <a:t>регистры. 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качестве конечного сводного </a:t>
            </a:r>
            <a:r>
              <a:rPr lang="ru-RU" dirty="0" smtClean="0"/>
              <a:t>документа выступает </a:t>
            </a:r>
            <a:r>
              <a:rPr lang="ru-RU" dirty="0" smtClean="0"/>
              <a:t>бухгалтерская отчетность.</a:t>
            </a:r>
            <a:endParaRPr lang="ru-RU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по назначению: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dirty="0" smtClean="0"/>
              <a:t>распорядительные – документы, содержащие разрешение на совершение определенной хозяйственной операции (распоряжение руководителя о выдаче денежных средств под отчет); </a:t>
            </a:r>
          </a:p>
          <a:p>
            <a:pPr algn="just"/>
            <a:r>
              <a:rPr lang="ru-RU" sz="2000" dirty="0" smtClean="0"/>
              <a:t>оправдательные – документы, содержащие информацию об исполнении распоряжения (авансовый отчет); </a:t>
            </a:r>
          </a:p>
          <a:p>
            <a:pPr algn="just"/>
            <a:r>
              <a:rPr lang="ru-RU" sz="2000" dirty="0" smtClean="0"/>
              <a:t>бухгалтерского оформления – документы, которые служат для оформления бухгалтерских записей с целью дальнейшего использования в учетном процессе (расчет начислений с оплаты труда);</a:t>
            </a:r>
          </a:p>
          <a:p>
            <a:pPr algn="just"/>
            <a:r>
              <a:rPr lang="ru-RU" sz="2000" dirty="0" smtClean="0"/>
              <a:t>комбинированные – документы, сочетающие в себе признаки распорядительных, исполнительных и документов бухгалтерского оформления (расчетно-платежная ведомость на оплату труда);</a:t>
            </a:r>
            <a:endParaRPr lang="ru-RU" sz="20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по содержанию хозяйственных операций: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dirty="0" smtClean="0"/>
              <a:t>материальные – документы, служащие для оформления операций по движению товарно-материальных ценностей (приходный ордер); </a:t>
            </a:r>
          </a:p>
          <a:p>
            <a:pPr algn="just"/>
            <a:r>
              <a:rPr lang="ru-RU" sz="2400" dirty="0" smtClean="0"/>
              <a:t>денежные – документы, предназначенные для оформления операций с наличными и безналичными денежными средствами предприятия (платежное поручение); </a:t>
            </a:r>
          </a:p>
          <a:p>
            <a:pPr algn="just"/>
            <a:r>
              <a:rPr lang="ru-RU" sz="2400" dirty="0" smtClean="0"/>
              <a:t>расчетные – используемые для оформления расчетных взаимоотношений предприятия со своими контрагентами по возникшим обязательствам (счет-фактура);</a:t>
            </a:r>
            <a:endParaRPr lang="ru-RU" sz="24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объему отраженных операций: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первичные – документы, содержащие информацию об одной хозяйственной операции (приходные и расходные кассовые ордера);</a:t>
            </a:r>
          </a:p>
          <a:p>
            <a:pPr algn="just"/>
            <a:r>
              <a:rPr lang="ru-RU" dirty="0" smtClean="0"/>
              <a:t>сводные – документы, предназначенные для обобщения информации о всей совокупности однотипных хозяйственных операций за определенный промежуток времени (отчет кассира);</a:t>
            </a:r>
            <a:endParaRPr lang="ru-RU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способу использования: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разовые – документы, используемые для оформления однократной хозяйственной операции (накладная-требование на отпуск (внутреннее перемещение) материалов); </a:t>
            </a:r>
          </a:p>
          <a:p>
            <a:pPr algn="just"/>
            <a:r>
              <a:rPr lang="ru-RU" dirty="0" smtClean="0"/>
              <a:t>накопительные – используются для многократного совершения одноразовых хозяйственных операций (</a:t>
            </a:r>
            <a:r>
              <a:rPr lang="ru-RU" dirty="0" err="1" smtClean="0"/>
              <a:t>лимитно-заборная</a:t>
            </a:r>
            <a:r>
              <a:rPr lang="ru-RU" dirty="0" smtClean="0"/>
              <a:t> карта);</a:t>
            </a:r>
            <a:endParaRPr lang="ru-RU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числу учитываемых позиций: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однострочные – документы, содержащие одну учетную позицию; </a:t>
            </a:r>
          </a:p>
          <a:p>
            <a:r>
              <a:rPr lang="ru-RU" dirty="0" smtClean="0"/>
              <a:t>многострочные – документы, содержащие две или более учетные позиции (</a:t>
            </a:r>
            <a:r>
              <a:rPr lang="ru-RU" dirty="0" err="1" smtClean="0"/>
              <a:t>расчетноплатежная</a:t>
            </a:r>
            <a:r>
              <a:rPr lang="ru-RU" dirty="0" smtClean="0"/>
              <a:t> ведомость);</a:t>
            </a:r>
            <a:endParaRPr lang="ru-RU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месту составления: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внутренние – документы, составленные в самой организации для оформления внутренних хозяйственных операций (доверенность на получение товарно-материальных ценностей); </a:t>
            </a:r>
          </a:p>
          <a:p>
            <a:pPr algn="just"/>
            <a:r>
              <a:rPr lang="ru-RU" dirty="0" smtClean="0"/>
              <a:t>внешние – документы, поступающие от сторонних организаций и отражающие взаимоотношения организации со своими контрагентами;</a:t>
            </a:r>
            <a:endParaRPr lang="ru-RU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способу заполнения: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заполняемые вручную;</a:t>
            </a:r>
          </a:p>
          <a:p>
            <a:r>
              <a:rPr lang="ru-RU" dirty="0" smtClean="0"/>
              <a:t> заполняемые при помощи средств вычислительной техники.</a:t>
            </a:r>
            <a:endParaRPr lang="ru-RU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Кроме того, все перечисленные виды учетной документации можно условно сгруппировать по следующим признакам: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организационно-распорядительные – документы, отражающие вопросы общего руководства организацией и ее производственно-эксплуатационной деятельностью. Данные документы составляются органами управления организации;</a:t>
            </a:r>
          </a:p>
          <a:p>
            <a:r>
              <a:rPr lang="ru-RU" sz="2000" dirty="0" smtClean="0"/>
              <a:t>финансово-расчетные – документы, способствующие рациональному использованию денежных средств и обобщающие информацию о финансовом состоянии организации и расчетах с другими участниками рыночных отношений. Данный вид документов составляется бухгалтерской службой организации;</a:t>
            </a:r>
          </a:p>
          <a:p>
            <a:r>
              <a:rPr lang="ru-RU" sz="2000" dirty="0" smtClean="0"/>
              <a:t> документы по снабжению и сбыту – материальные документы.</a:t>
            </a:r>
            <a:endParaRPr lang="ru-RU" sz="20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663688"/>
          </a:xfrm>
        </p:spPr>
        <p:txBody>
          <a:bodyPr/>
          <a:lstStyle/>
          <a:p>
            <a:r>
              <a:rPr lang="ru-RU" sz="2400" dirty="0" smtClean="0"/>
              <a:t>Существует несколько основных требований, которые предъявляются к первичным учетным документам: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229600" cy="4411662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ru-RU" sz="1800" dirty="0" smtClean="0"/>
              <a:t>  наличие </a:t>
            </a:r>
            <a:r>
              <a:rPr lang="ru-RU" sz="1800" dirty="0" smtClean="0"/>
              <a:t>всех обязательных реквизитов;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/>
              <a:t>составление </a:t>
            </a:r>
            <a:r>
              <a:rPr lang="ru-RU" sz="1800" dirty="0" smtClean="0"/>
              <a:t>на момент совершения хозяйственной операции, за </a:t>
            </a:r>
            <a:r>
              <a:rPr lang="ru-RU" sz="1800" dirty="0" smtClean="0"/>
              <a:t>исключением документов</a:t>
            </a:r>
            <a:r>
              <a:rPr lang="ru-RU" sz="1800" dirty="0" smtClean="0"/>
              <a:t>, составляемых непосредственно после ее завершения;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/>
              <a:t> </a:t>
            </a:r>
            <a:r>
              <a:rPr lang="ru-RU" sz="1800" dirty="0" smtClean="0"/>
              <a:t>подтверждение исправлений, которые имеются в первичной документации,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/>
              <a:t>подписями лиц, подписывающих документы (в этом случае должна быть указана </a:t>
            </a:r>
            <a:r>
              <a:rPr lang="ru-RU" sz="1800" dirty="0" smtClean="0"/>
              <a:t>дата</a:t>
            </a:r>
            <a:r>
              <a:rPr lang="en-US" sz="1800" dirty="0" smtClean="0"/>
              <a:t> </a:t>
            </a:r>
            <a:r>
              <a:rPr lang="ru-RU" sz="1800" dirty="0" smtClean="0"/>
              <a:t>внесения </a:t>
            </a:r>
            <a:r>
              <a:rPr lang="ru-RU" sz="1800" dirty="0" smtClean="0"/>
              <a:t>исправлений);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/>
              <a:t>обеспечение </a:t>
            </a:r>
            <a:r>
              <a:rPr lang="ru-RU" sz="1800" dirty="0" smtClean="0"/>
              <a:t>сохранности записей при заполнении первичных документов в </a:t>
            </a:r>
            <a:r>
              <a:rPr lang="ru-RU" sz="1800" dirty="0" smtClean="0"/>
              <a:t>течение времени</a:t>
            </a:r>
            <a:r>
              <a:rPr lang="ru-RU" sz="1800" dirty="0" smtClean="0"/>
              <a:t>, которое установлено для их хранения в архиве.</a:t>
            </a:r>
          </a:p>
          <a:p>
            <a:pPr algn="just">
              <a:buNone/>
            </a:pPr>
            <a:r>
              <a:rPr lang="ru-RU" sz="1800" dirty="0" smtClean="0"/>
              <a:t>      </a:t>
            </a:r>
          </a:p>
          <a:p>
            <a:pPr algn="just">
              <a:buNone/>
            </a:pPr>
            <a:r>
              <a:rPr lang="ru-RU" sz="1800" dirty="0" smtClean="0"/>
              <a:t>Внесение </a:t>
            </a:r>
            <a:r>
              <a:rPr lang="ru-RU" sz="1800" dirty="0" smtClean="0"/>
              <a:t>правок, которые не подтверждены участниками хозяйственных операций, </a:t>
            </a:r>
            <a:r>
              <a:rPr lang="ru-RU" sz="1800" dirty="0" smtClean="0"/>
              <a:t>в первичные </a:t>
            </a:r>
            <a:r>
              <a:rPr lang="ru-RU" sz="1800" dirty="0" smtClean="0"/>
              <a:t>документы недопустимо. Денежные (банковские и кассовые) документы </a:t>
            </a:r>
            <a:r>
              <a:rPr lang="ru-RU" sz="1800" dirty="0" smtClean="0"/>
              <a:t>не должны </a:t>
            </a:r>
            <a:r>
              <a:rPr lang="ru-RU" sz="1800" dirty="0" smtClean="0"/>
              <a:t>включать никаких исправлений.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Существует несколько основных требований, которые предъявляются к первичным учетным документам: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800" dirty="0" smtClean="0"/>
              <a:t>Бланк </a:t>
            </a:r>
            <a:r>
              <a:rPr lang="ru-RU" sz="1800" dirty="0" smtClean="0"/>
              <a:t>должен содержать обязательные реквизиты: </a:t>
            </a:r>
            <a:endParaRPr lang="ru-RU" sz="1800" dirty="0" smtClean="0"/>
          </a:p>
          <a:p>
            <a:pPr algn="just"/>
            <a:r>
              <a:rPr lang="ru-RU" sz="1800" dirty="0" smtClean="0"/>
              <a:t>Наименование</a:t>
            </a:r>
            <a:r>
              <a:rPr lang="ru-RU" sz="1800" dirty="0" smtClean="0"/>
              <a:t>, позволяющее определить характер оформляемой операции. </a:t>
            </a:r>
            <a:endParaRPr lang="ru-RU" sz="1800" dirty="0" smtClean="0"/>
          </a:p>
          <a:p>
            <a:pPr algn="just"/>
            <a:r>
              <a:rPr lang="ru-RU" sz="1800" dirty="0" smtClean="0"/>
              <a:t>Дату </a:t>
            </a:r>
            <a:r>
              <a:rPr lang="ru-RU" sz="1800" dirty="0" smtClean="0"/>
              <a:t>составления, четко и точно определяющую, когда был составлен документ. </a:t>
            </a:r>
            <a:endParaRPr lang="ru-RU" sz="1800" dirty="0" smtClean="0"/>
          </a:p>
          <a:p>
            <a:pPr algn="just"/>
            <a:r>
              <a:rPr lang="ru-RU" sz="1800" dirty="0" smtClean="0"/>
              <a:t>Наименование </a:t>
            </a:r>
            <a:r>
              <a:rPr lang="ru-RU" sz="1800" dirty="0" smtClean="0"/>
              <a:t>фирмы, которая составляет документ. </a:t>
            </a:r>
            <a:endParaRPr lang="ru-RU" sz="1800" dirty="0" smtClean="0"/>
          </a:p>
          <a:p>
            <a:pPr algn="just"/>
            <a:r>
              <a:rPr lang="ru-RU" sz="1800" dirty="0" smtClean="0"/>
              <a:t>Содержание </a:t>
            </a:r>
            <a:r>
              <a:rPr lang="ru-RU" sz="1800" dirty="0" smtClean="0"/>
              <a:t>факта хозяйственной деятельности. </a:t>
            </a:r>
            <a:endParaRPr lang="ru-RU" sz="1800" dirty="0" smtClean="0"/>
          </a:p>
          <a:p>
            <a:pPr algn="just"/>
            <a:r>
              <a:rPr lang="ru-RU" sz="1800" dirty="0" smtClean="0"/>
              <a:t>Важно </a:t>
            </a:r>
            <a:r>
              <a:rPr lang="ru-RU" sz="1800" dirty="0" smtClean="0"/>
              <a:t>точное определение операции. Недопустимы размытые формулировки. </a:t>
            </a:r>
            <a:endParaRPr lang="ru-RU" sz="1800" dirty="0" smtClean="0"/>
          </a:p>
          <a:p>
            <a:pPr algn="just"/>
            <a:r>
              <a:rPr lang="ru-RU" sz="1800" dirty="0" smtClean="0"/>
              <a:t>Единица </a:t>
            </a:r>
            <a:r>
              <a:rPr lang="ru-RU" sz="1800" dirty="0" smtClean="0"/>
              <a:t>и величина измерения, в денежном или натуральном выражении, в котором исчисляется (измеряется, осуществляется, исполняется) хозяйственная операция или сделка. </a:t>
            </a:r>
            <a:endParaRPr lang="ru-RU" sz="1800" dirty="0" smtClean="0"/>
          </a:p>
          <a:p>
            <a:pPr algn="just"/>
            <a:r>
              <a:rPr lang="ru-RU" sz="1800" dirty="0" smtClean="0"/>
              <a:t>Наименование </a:t>
            </a:r>
            <a:r>
              <a:rPr lang="ru-RU" sz="1800" dirty="0" smtClean="0"/>
              <a:t>должности, ФИО и подписи лиц: которые непосредственно совершили сделку; ответственны за оформление </a:t>
            </a:r>
            <a:r>
              <a:rPr lang="ru-RU" sz="1800" dirty="0" err="1" smtClean="0"/>
              <a:t>хозоперации</a:t>
            </a:r>
            <a:r>
              <a:rPr lang="ru-RU" sz="1800" dirty="0" smtClean="0"/>
              <a:t>; ответственны за оформление свершившегося события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70232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1"/>
            <a:ext cx="91440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34994"/>
          </a:xfrm>
        </p:spPr>
        <p:txBody>
          <a:bodyPr/>
          <a:lstStyle/>
          <a:p>
            <a:pPr algn="ctr"/>
            <a:r>
              <a:rPr lang="ru-RU" sz="1600" dirty="0" smtClean="0"/>
              <a:t>Сроки хранения документации 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93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429684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3387</TotalTime>
  <Words>3347</Words>
  <Application>Microsoft Office PowerPoint</Application>
  <PresentationFormat>Экран (4:3)</PresentationFormat>
  <Paragraphs>407</Paragraphs>
  <Slides>95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95</vt:i4>
      </vt:variant>
    </vt:vector>
  </HeadingPairs>
  <TitlesOfParts>
    <vt:vector size="96" baseType="lpstr">
      <vt:lpstr>Сеть</vt:lpstr>
      <vt:lpstr>Основные виды документов в организации   </vt:lpstr>
      <vt:lpstr>План</vt:lpstr>
      <vt:lpstr>1. Классификация организационно- управленческой документации. </vt:lpstr>
      <vt:lpstr>Основные группы организационно- управленческих документов:  </vt:lpstr>
      <vt:lpstr>Основные группы управленческих документов:</vt:lpstr>
      <vt:lpstr>Основные группы управленческих документов:</vt:lpstr>
      <vt:lpstr>1.Структура и штатная численность</vt:lpstr>
      <vt:lpstr>Слайд 8</vt:lpstr>
      <vt:lpstr>Слайд 9</vt:lpstr>
      <vt:lpstr>2.Штатное расписание</vt:lpstr>
      <vt:lpstr>Слайд 11</vt:lpstr>
      <vt:lpstr>Слайд 12</vt:lpstr>
      <vt:lpstr>Слайд 13</vt:lpstr>
      <vt:lpstr>Контракты (договоры) </vt:lpstr>
      <vt:lpstr>Слайд 15</vt:lpstr>
      <vt:lpstr>Слайд 16</vt:lpstr>
      <vt:lpstr>При составлении договоров и их заключении следует уделять особое внимание: </vt:lpstr>
      <vt:lpstr>Слайд 18</vt:lpstr>
      <vt:lpstr>Слайд 19</vt:lpstr>
      <vt:lpstr>Слайд 20</vt:lpstr>
      <vt:lpstr>4.Приказы по основной деятельности </vt:lpstr>
      <vt:lpstr>Слайд 22</vt:lpstr>
      <vt:lpstr>Подготовка приказа включает следующие стадии: 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5.Приказы по личному  составу</vt:lpstr>
      <vt:lpstr>Слайд 34</vt:lpstr>
      <vt:lpstr>Приказы по личному составу оформляются на бланках предприятия для внутренних документов и имеют следующие реквизиты: </vt:lpstr>
      <vt:lpstr>Слайд 36</vt:lpstr>
      <vt:lpstr>Слайд 37</vt:lpstr>
      <vt:lpstr>Слайд 38</vt:lpstr>
      <vt:lpstr>Слайд 39</vt:lpstr>
      <vt:lpstr>Слайд 40</vt:lpstr>
      <vt:lpstr>6.Протоколы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1.2 Понятие информационно-справочной документации</vt:lpstr>
      <vt:lpstr>Особенности информационно-справочной документации</vt:lpstr>
      <vt:lpstr>Правила оформления информационно-справочной документации </vt:lpstr>
      <vt:lpstr>Виды докладных записок:</vt:lpstr>
      <vt:lpstr>Слайд 56</vt:lpstr>
      <vt:lpstr>Оформляем внутреннюю докладную </vt:lpstr>
      <vt:lpstr>Пример оформления внутренней докладной записки[1]:</vt:lpstr>
      <vt:lpstr>Оформляем внешнюю докладную записку </vt:lpstr>
      <vt:lpstr>Пример оформления внешней докладной записки[2]:</vt:lpstr>
      <vt:lpstr>1.1.2. Объяснительная записка</vt:lpstr>
      <vt:lpstr>Пример оформления объяснительной записки[3]:</vt:lpstr>
      <vt:lpstr>1.1.3. Служебная записка</vt:lpstr>
      <vt:lpstr>Слайд 64</vt:lpstr>
      <vt:lpstr>1.1. 4. Справка</vt:lpstr>
      <vt:lpstr>Слайд 66</vt:lpstr>
      <vt:lpstr>Слайд 67</vt:lpstr>
      <vt:lpstr>Слайд 68</vt:lpstr>
      <vt:lpstr>Пример оформления справки личного характера[4] :</vt:lpstr>
      <vt:lpstr>1.1.5. Акт</vt:lpstr>
      <vt:lpstr>Слайд 71</vt:lpstr>
      <vt:lpstr>Реквизиты акта</vt:lpstr>
      <vt:lpstr>Слайд 73</vt:lpstr>
      <vt:lpstr>Слайд 74</vt:lpstr>
      <vt:lpstr>1.1.6. Сводка</vt:lpstr>
      <vt:lpstr>Слайд 76</vt:lpstr>
      <vt:lpstr>Выводы</vt:lpstr>
      <vt:lpstr>Проверочный вопрос</vt:lpstr>
      <vt:lpstr>1.2 .Бухгалтерская и финансово-расчетная документация</vt:lpstr>
      <vt:lpstr>Слайд 80</vt:lpstr>
      <vt:lpstr>Первичные учетные документы </vt:lpstr>
      <vt:lpstr>Сводными учетными документами являются </vt:lpstr>
      <vt:lpstr>по назначению: </vt:lpstr>
      <vt:lpstr>по содержанию хозяйственных операций: </vt:lpstr>
      <vt:lpstr>по объему отраженных операций: </vt:lpstr>
      <vt:lpstr>по способу использования: </vt:lpstr>
      <vt:lpstr>по числу учитываемых позиций: </vt:lpstr>
      <vt:lpstr>по месту составления: </vt:lpstr>
      <vt:lpstr>по способу заполнения: </vt:lpstr>
      <vt:lpstr>Кроме того, все перечисленные виды учетной документации можно условно сгруппировать по следующим признакам: </vt:lpstr>
      <vt:lpstr>Существует несколько основных требований, которые предъявляются к первичным учетным документам: </vt:lpstr>
      <vt:lpstr>Существует несколько основных требований, которые предъявляются к первичным учетным документам:</vt:lpstr>
      <vt:lpstr>Слайд 93</vt:lpstr>
      <vt:lpstr>Сроки хранения документации </vt:lpstr>
      <vt:lpstr>Слайд 95</vt:lpstr>
    </vt:vector>
  </TitlesOfParts>
  <Company>Lilia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«Документирование информационно-справочной деятельности»</dc:title>
  <dc:creator>Lilia</dc:creator>
  <cp:lastModifiedBy>Аня</cp:lastModifiedBy>
  <cp:revision>110</cp:revision>
  <dcterms:created xsi:type="dcterms:W3CDTF">2008-02-25T18:16:19Z</dcterms:created>
  <dcterms:modified xsi:type="dcterms:W3CDTF">2023-03-29T05:49:38Z</dcterms:modified>
</cp:coreProperties>
</file>