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1" r:id="rId2"/>
    <p:sldId id="352" r:id="rId3"/>
    <p:sldId id="256" r:id="rId4"/>
    <p:sldId id="257" r:id="rId5"/>
    <p:sldId id="260" r:id="rId6"/>
    <p:sldId id="258" r:id="rId7"/>
    <p:sldId id="259" r:id="rId8"/>
    <p:sldId id="28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353" r:id="rId28"/>
    <p:sldId id="354" r:id="rId29"/>
    <p:sldId id="355" r:id="rId30"/>
    <p:sldId id="356" r:id="rId31"/>
    <p:sldId id="357" r:id="rId32"/>
    <p:sldId id="358" r:id="rId33"/>
    <p:sldId id="359"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23.09.2024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23.09.2024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23.09.2024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23.09.2024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23.09.2024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23.09.2024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23.09.2024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23.09.2024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23.09.2024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23.09.2024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23.09.2024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23.09.2024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s://stud.lms.tpu.ru/pluginfile.php/161679/mod_assign/intro/Light%20and%20object%20%D0%BF%D1%80%D0%B8%D0%BC%D0%B5%D1%80.pdf"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a:extLst>
              <a:ext uri="{FF2B5EF4-FFF2-40B4-BE49-F238E27FC236}">
                <a16:creationId xmlns:a16="http://schemas.microsoft.com/office/drawing/2014/main" id="{EE01D357-F723-4B00-B468-8214C3E9A353}"/>
              </a:ext>
            </a:extLst>
          </p:cNvPr>
          <p:cNvSpPr/>
          <p:nvPr/>
        </p:nvSpPr>
        <p:spPr>
          <a:xfrm>
            <a:off x="418420" y="2295617"/>
            <a:ext cx="4213024" cy="14214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2A9053E9-3624-4B02-A816-9C9A4B0BFE5A}"/>
              </a:ext>
            </a:extLst>
          </p:cNvPr>
          <p:cNvSpPr>
            <a:spLocks noGrp="1"/>
          </p:cNvSpPr>
          <p:nvPr>
            <p:ph type="sldNum" sz="quarter" idx="12"/>
          </p:nvPr>
        </p:nvSpPr>
        <p:spPr/>
        <p:txBody>
          <a:bodyPr/>
          <a:lstStyle/>
          <a:p>
            <a:fld id="{B19B0651-EE4F-4900-A07F-96A6BFA9D0F0}" type="slidenum">
              <a:rPr lang="ru-RU" smtClean="0"/>
              <a:t>1</a:t>
            </a:fld>
            <a:endParaRPr lang="ru-RU"/>
          </a:p>
        </p:txBody>
      </p:sp>
      <p:sp>
        <p:nvSpPr>
          <p:cNvPr id="3" name="Прямоугольник 2">
            <a:extLst>
              <a:ext uri="{FF2B5EF4-FFF2-40B4-BE49-F238E27FC236}">
                <a16:creationId xmlns:a16="http://schemas.microsoft.com/office/drawing/2014/main" id="{EA521A4A-3D4D-42B8-8465-A571E9FFAB16}"/>
              </a:ext>
            </a:extLst>
          </p:cNvPr>
          <p:cNvSpPr/>
          <p:nvPr/>
        </p:nvSpPr>
        <p:spPr>
          <a:xfrm>
            <a:off x="395536" y="404664"/>
            <a:ext cx="5498621" cy="369332"/>
          </a:xfrm>
          <a:prstGeom prst="rect">
            <a:avLst/>
          </a:prstGeom>
        </p:spPr>
        <p:txBody>
          <a:bodyPr wrap="none">
            <a:spAutoFit/>
          </a:bodyPr>
          <a:lstStyle/>
          <a:p>
            <a:r>
              <a:rPr lang="ru-RU" b="1" dirty="0"/>
              <a:t>Визуальное восприятие / </a:t>
            </a:r>
            <a:r>
              <a:rPr lang="en-US" b="1" dirty="0"/>
              <a:t>Visual perception</a:t>
            </a:r>
            <a:endParaRPr lang="ru-RU" b="1" dirty="0"/>
          </a:p>
        </p:txBody>
      </p:sp>
      <p:sp>
        <p:nvSpPr>
          <p:cNvPr id="4" name="Прямоугольник 3">
            <a:extLst>
              <a:ext uri="{FF2B5EF4-FFF2-40B4-BE49-F238E27FC236}">
                <a16:creationId xmlns:a16="http://schemas.microsoft.com/office/drawing/2014/main" id="{D19D6382-7E8C-4090-8B8E-85EA41C7CE8B}"/>
              </a:ext>
            </a:extLst>
          </p:cNvPr>
          <p:cNvSpPr/>
          <p:nvPr/>
        </p:nvSpPr>
        <p:spPr>
          <a:xfrm>
            <a:off x="430984" y="908720"/>
            <a:ext cx="4285032" cy="954107"/>
          </a:xfrm>
          <a:prstGeom prst="rect">
            <a:avLst/>
          </a:prstGeom>
        </p:spPr>
        <p:txBody>
          <a:bodyPr wrap="square">
            <a:spAutoFit/>
          </a:bodyPr>
          <a:lstStyle/>
          <a:p>
            <a:pPr algn="just"/>
            <a:r>
              <a:rPr lang="ru-RU" sz="1400" dirty="0"/>
              <a:t>Визуальное восприятие — это психологический процесс, посредством которого человеческий глаз видит визуальные элементы и организует различные формы в композиции. </a:t>
            </a:r>
          </a:p>
        </p:txBody>
      </p:sp>
      <p:sp>
        <p:nvSpPr>
          <p:cNvPr id="5" name="Прямоугольник 4">
            <a:extLst>
              <a:ext uri="{FF2B5EF4-FFF2-40B4-BE49-F238E27FC236}">
                <a16:creationId xmlns:a16="http://schemas.microsoft.com/office/drawing/2014/main" id="{7024FDD3-1659-46E9-B23E-5B626EC5AB82}"/>
              </a:ext>
            </a:extLst>
          </p:cNvPr>
          <p:cNvSpPr/>
          <p:nvPr/>
        </p:nvSpPr>
        <p:spPr>
          <a:xfrm>
            <a:off x="4716016" y="908720"/>
            <a:ext cx="4176464" cy="1169551"/>
          </a:xfrm>
          <a:prstGeom prst="rect">
            <a:avLst/>
          </a:prstGeom>
        </p:spPr>
        <p:txBody>
          <a:bodyPr wrap="square">
            <a:spAutoFit/>
          </a:bodyPr>
          <a:lstStyle/>
          <a:p>
            <a:pPr algn="just"/>
            <a:r>
              <a:rPr lang="ru-RU" sz="1400" dirty="0"/>
              <a:t>Свет является не только предпосылкой и средой для лицезрения, но и посредством своей интенсивности, распределения и свойств создает определенные условия, которые влияют на наше восприятие.</a:t>
            </a:r>
          </a:p>
        </p:txBody>
      </p:sp>
      <p:sp>
        <p:nvSpPr>
          <p:cNvPr id="6" name="Прямоугольник 5">
            <a:extLst>
              <a:ext uri="{FF2B5EF4-FFF2-40B4-BE49-F238E27FC236}">
                <a16:creationId xmlns:a16="http://schemas.microsoft.com/office/drawing/2014/main" id="{AD9A6904-F441-4663-BAEC-245138D05F18}"/>
              </a:ext>
            </a:extLst>
          </p:cNvPr>
          <p:cNvSpPr/>
          <p:nvPr/>
        </p:nvSpPr>
        <p:spPr>
          <a:xfrm>
            <a:off x="477904" y="2360488"/>
            <a:ext cx="4094136" cy="1169551"/>
          </a:xfrm>
          <a:prstGeom prst="rect">
            <a:avLst/>
          </a:prstGeom>
        </p:spPr>
        <p:txBody>
          <a:bodyPr wrap="square">
            <a:spAutoFit/>
          </a:bodyPr>
          <a:lstStyle/>
          <a:p>
            <a:pPr algn="just"/>
            <a:r>
              <a:rPr lang="ru-RU" sz="1400" dirty="0"/>
              <a:t>Психология восприятия — раздел психологии, изучающий процесс формирования субъективного образа целостного предмета, непосредственно воздействующего на анализаторы.</a:t>
            </a:r>
          </a:p>
        </p:txBody>
      </p:sp>
      <p:sp>
        <p:nvSpPr>
          <p:cNvPr id="7" name="Прямоугольник 6">
            <a:extLst>
              <a:ext uri="{FF2B5EF4-FFF2-40B4-BE49-F238E27FC236}">
                <a16:creationId xmlns:a16="http://schemas.microsoft.com/office/drawing/2014/main" id="{E6B5C8F8-BC0D-42B9-9980-1EC95F2B3F87}"/>
              </a:ext>
            </a:extLst>
          </p:cNvPr>
          <p:cNvSpPr/>
          <p:nvPr/>
        </p:nvSpPr>
        <p:spPr>
          <a:xfrm>
            <a:off x="438992" y="4009713"/>
            <a:ext cx="8245472" cy="2031325"/>
          </a:xfrm>
          <a:prstGeom prst="rect">
            <a:avLst/>
          </a:prstGeom>
        </p:spPr>
        <p:txBody>
          <a:bodyPr wrap="square">
            <a:spAutoFit/>
          </a:bodyPr>
          <a:lstStyle/>
          <a:p>
            <a:pPr algn="just"/>
            <a:r>
              <a:rPr lang="ru-RU" sz="1400" dirty="0"/>
              <a:t>Чтобы понять, что такое зрительное восприятие, важен не столько перенос зрительной информации. Скорее, важен процесс, вовлеченный в интерпретацию этой информации, создание зрительных впечатлений.</a:t>
            </a:r>
          </a:p>
          <a:p>
            <a:pPr algn="just"/>
            <a:endParaRPr lang="ru-RU" sz="1400" dirty="0"/>
          </a:p>
          <a:p>
            <a:pPr algn="just"/>
            <a:r>
              <a:rPr lang="ru-RU" sz="1400" dirty="0"/>
              <a:t>Возникает вопрос, является ли наша способность воспринимать мир вокруг нас врожденной или результатом процесса обучения. Другой момент, который следует рассмотреть, — отвечают ли за воспринимаемое изображение только сенсорные впечатления извне или мозг переводит эти стимулы в воспринимаемое изображение посредством применения собственных принципов порядка.</a:t>
            </a:r>
          </a:p>
        </p:txBody>
      </p:sp>
      <p:pic>
        <p:nvPicPr>
          <p:cNvPr id="10" name="Рисунок 9">
            <a:extLst>
              <a:ext uri="{FF2B5EF4-FFF2-40B4-BE49-F238E27FC236}">
                <a16:creationId xmlns:a16="http://schemas.microsoft.com/office/drawing/2014/main" id="{5E756A17-B389-476D-A036-16CAA8FA26B3}"/>
              </a:ext>
            </a:extLst>
          </p:cNvPr>
          <p:cNvPicPr>
            <a:picLocks noChangeAspect="1"/>
          </p:cNvPicPr>
          <p:nvPr/>
        </p:nvPicPr>
        <p:blipFill rotWithShape="1">
          <a:blip r:embed="rId2">
            <a:extLst>
              <a:ext uri="{28A0092B-C50C-407E-A947-70E740481C1C}">
                <a14:useLocalDpi xmlns:a14="http://schemas.microsoft.com/office/drawing/2010/main" val="0"/>
              </a:ext>
            </a:extLst>
          </a:blip>
          <a:srcRect r="1018"/>
          <a:stretch/>
        </p:blipFill>
        <p:spPr>
          <a:xfrm>
            <a:off x="4716017" y="2270605"/>
            <a:ext cx="4248472" cy="1007007"/>
          </a:xfrm>
          <a:prstGeom prst="rect">
            <a:avLst/>
          </a:prstGeom>
        </p:spPr>
      </p:pic>
      <p:sp>
        <p:nvSpPr>
          <p:cNvPr id="11" name="Прямоугольник 10">
            <a:extLst>
              <a:ext uri="{FF2B5EF4-FFF2-40B4-BE49-F238E27FC236}">
                <a16:creationId xmlns:a16="http://schemas.microsoft.com/office/drawing/2014/main" id="{FED07A2E-DA2E-4677-B991-B09C80A5870C}"/>
              </a:ext>
            </a:extLst>
          </p:cNvPr>
          <p:cNvSpPr/>
          <p:nvPr/>
        </p:nvSpPr>
        <p:spPr>
          <a:xfrm>
            <a:off x="6253456" y="3251247"/>
            <a:ext cx="1101584" cy="261610"/>
          </a:xfrm>
          <a:prstGeom prst="rect">
            <a:avLst/>
          </a:prstGeom>
        </p:spPr>
        <p:txBody>
          <a:bodyPr wrap="none">
            <a:spAutoFit/>
          </a:bodyPr>
          <a:lstStyle/>
          <a:p>
            <a:r>
              <a:rPr lang="ru-RU" sz="1100" dirty="0"/>
              <a:t>Общая форма</a:t>
            </a:r>
          </a:p>
        </p:txBody>
      </p:sp>
      <p:sp>
        <p:nvSpPr>
          <p:cNvPr id="12" name="Прямоугольник 11">
            <a:extLst>
              <a:ext uri="{FF2B5EF4-FFF2-40B4-BE49-F238E27FC236}">
                <a16:creationId xmlns:a16="http://schemas.microsoft.com/office/drawing/2014/main" id="{5D2CF98B-747F-44D5-84AB-70540210B842}"/>
              </a:ext>
            </a:extLst>
          </p:cNvPr>
          <p:cNvSpPr/>
          <p:nvPr/>
        </p:nvSpPr>
        <p:spPr>
          <a:xfrm>
            <a:off x="5065370" y="3251247"/>
            <a:ext cx="659155" cy="261610"/>
          </a:xfrm>
          <a:prstGeom prst="rect">
            <a:avLst/>
          </a:prstGeom>
        </p:spPr>
        <p:txBody>
          <a:bodyPr wrap="none">
            <a:spAutoFit/>
          </a:bodyPr>
          <a:lstStyle/>
          <a:p>
            <a:r>
              <a:rPr lang="ru-RU" sz="1100" dirty="0"/>
              <a:t>Контур</a:t>
            </a:r>
          </a:p>
        </p:txBody>
      </p:sp>
      <p:sp>
        <p:nvSpPr>
          <p:cNvPr id="13" name="Прямоугольник 12">
            <a:extLst>
              <a:ext uri="{FF2B5EF4-FFF2-40B4-BE49-F238E27FC236}">
                <a16:creationId xmlns:a16="http://schemas.microsoft.com/office/drawing/2014/main" id="{10EB1B38-1C14-4912-B342-852A9D8CA762}"/>
              </a:ext>
            </a:extLst>
          </p:cNvPr>
          <p:cNvSpPr/>
          <p:nvPr/>
        </p:nvSpPr>
        <p:spPr>
          <a:xfrm>
            <a:off x="8006941" y="3251247"/>
            <a:ext cx="506870" cy="261610"/>
          </a:xfrm>
          <a:prstGeom prst="rect">
            <a:avLst/>
          </a:prstGeom>
        </p:spPr>
        <p:txBody>
          <a:bodyPr wrap="none">
            <a:spAutoFit/>
          </a:bodyPr>
          <a:lstStyle/>
          <a:p>
            <a:r>
              <a:rPr lang="ru-RU" sz="1100" dirty="0"/>
              <a:t>Цвет</a:t>
            </a:r>
          </a:p>
        </p:txBody>
      </p:sp>
    </p:spTree>
    <p:extLst>
      <p:ext uri="{BB962C8B-B14F-4D97-AF65-F5344CB8AC3E}">
        <p14:creationId xmlns:p14="http://schemas.microsoft.com/office/powerpoint/2010/main" val="950666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986F94F4-0C84-4869-AA7E-FEF54305CA28}"/>
              </a:ext>
            </a:extLst>
          </p:cNvPr>
          <p:cNvSpPr>
            <a:spLocks noGrp="1"/>
          </p:cNvSpPr>
          <p:nvPr>
            <p:ph type="sldNum" sz="quarter" idx="12"/>
          </p:nvPr>
        </p:nvSpPr>
        <p:spPr/>
        <p:txBody>
          <a:bodyPr/>
          <a:lstStyle/>
          <a:p>
            <a:fld id="{B19B0651-EE4F-4900-A07F-96A6BFA9D0F0}" type="slidenum">
              <a:rPr lang="ru-RU" smtClean="0"/>
              <a:t>2</a:t>
            </a:fld>
            <a:endParaRPr lang="ru-RU"/>
          </a:p>
        </p:txBody>
      </p:sp>
      <p:pic>
        <p:nvPicPr>
          <p:cNvPr id="4" name="Рисунок 3">
            <a:extLst>
              <a:ext uri="{FF2B5EF4-FFF2-40B4-BE49-F238E27FC236}">
                <a16:creationId xmlns:a16="http://schemas.microsoft.com/office/drawing/2014/main" id="{2C88D14A-C282-4F3C-9862-6E7F7D7025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0292" y="367654"/>
            <a:ext cx="2667372" cy="1924319"/>
          </a:xfrm>
          <a:prstGeom prst="rect">
            <a:avLst/>
          </a:prstGeom>
        </p:spPr>
      </p:pic>
      <p:sp>
        <p:nvSpPr>
          <p:cNvPr id="5" name="Прямоугольник 4">
            <a:extLst>
              <a:ext uri="{FF2B5EF4-FFF2-40B4-BE49-F238E27FC236}">
                <a16:creationId xmlns:a16="http://schemas.microsoft.com/office/drawing/2014/main" id="{F9C0CEDE-3E53-4587-9E57-C7D42FA2D71E}"/>
              </a:ext>
            </a:extLst>
          </p:cNvPr>
          <p:cNvSpPr/>
          <p:nvPr/>
        </p:nvSpPr>
        <p:spPr>
          <a:xfrm>
            <a:off x="395536" y="260648"/>
            <a:ext cx="5040560" cy="2031325"/>
          </a:xfrm>
          <a:prstGeom prst="rect">
            <a:avLst/>
          </a:prstGeom>
        </p:spPr>
        <p:txBody>
          <a:bodyPr wrap="square">
            <a:spAutoFit/>
          </a:bodyPr>
          <a:lstStyle/>
          <a:p>
            <a:pPr algn="just"/>
            <a:r>
              <a:rPr lang="ru-RU" sz="1400" b="1" dirty="0"/>
              <a:t>Контур</a:t>
            </a:r>
          </a:p>
          <a:p>
            <a:pPr algn="just"/>
            <a:endParaRPr lang="ru-RU" sz="1400" dirty="0"/>
          </a:p>
          <a:p>
            <a:pPr algn="just"/>
            <a:r>
              <a:rPr lang="ru-RU" sz="1400" dirty="0"/>
              <a:t>Опыт и связанные с ним ожидания могут быть настолько сильны, что недостающие элементы формы воспринимаются как полные или отдельные детали, измененные для того, чтобы объект соответствовал нашим ожиданиям. Восприятие формы с отсутствующими контурами просто основано на формировании тени.</a:t>
            </a:r>
          </a:p>
        </p:txBody>
      </p:sp>
      <p:sp>
        <p:nvSpPr>
          <p:cNvPr id="6" name="Прямоугольник 5">
            <a:extLst>
              <a:ext uri="{FF2B5EF4-FFF2-40B4-BE49-F238E27FC236}">
                <a16:creationId xmlns:a16="http://schemas.microsoft.com/office/drawing/2014/main" id="{4CA2D646-F63B-4162-9E8D-552A66D94DB7}"/>
              </a:ext>
            </a:extLst>
          </p:cNvPr>
          <p:cNvSpPr/>
          <p:nvPr/>
        </p:nvSpPr>
        <p:spPr>
          <a:xfrm>
            <a:off x="395536" y="2690336"/>
            <a:ext cx="5040560" cy="1169551"/>
          </a:xfrm>
          <a:prstGeom prst="rect">
            <a:avLst/>
          </a:prstGeom>
        </p:spPr>
        <p:txBody>
          <a:bodyPr wrap="square">
            <a:spAutoFit/>
          </a:bodyPr>
          <a:lstStyle/>
          <a:p>
            <a:pPr algn="just"/>
            <a:r>
              <a:rPr lang="ru-RU" sz="1400" b="1" dirty="0"/>
              <a:t>Общая форма</a:t>
            </a:r>
          </a:p>
          <a:p>
            <a:pPr algn="just"/>
            <a:endParaRPr lang="ru-RU" sz="1400" dirty="0"/>
          </a:p>
          <a:p>
            <a:pPr algn="just"/>
            <a:r>
              <a:rPr lang="ru-RU" sz="1400" dirty="0"/>
              <a:t>Опыт приводит нас к распознаванию общей формы, поскольку мы способны идентифицировать существенные детали.</a:t>
            </a:r>
          </a:p>
        </p:txBody>
      </p:sp>
      <p:pic>
        <p:nvPicPr>
          <p:cNvPr id="8" name="Рисунок 7">
            <a:extLst>
              <a:ext uri="{FF2B5EF4-FFF2-40B4-BE49-F238E27FC236}">
                <a16:creationId xmlns:a16="http://schemas.microsoft.com/office/drawing/2014/main" id="{8186DBBC-440E-457A-8674-4067A760F0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0765" y="2291973"/>
            <a:ext cx="2676899" cy="1933845"/>
          </a:xfrm>
          <a:prstGeom prst="rect">
            <a:avLst/>
          </a:prstGeom>
        </p:spPr>
      </p:pic>
      <p:pic>
        <p:nvPicPr>
          <p:cNvPr id="10" name="Рисунок 9">
            <a:extLst>
              <a:ext uri="{FF2B5EF4-FFF2-40B4-BE49-F238E27FC236}">
                <a16:creationId xmlns:a16="http://schemas.microsoft.com/office/drawing/2014/main" id="{EB56350B-DF5B-4CC6-A590-7F5DCAB5F7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2765" y="4205917"/>
            <a:ext cx="2676899" cy="1914792"/>
          </a:xfrm>
          <a:prstGeom prst="rect">
            <a:avLst/>
          </a:prstGeom>
        </p:spPr>
      </p:pic>
      <p:sp>
        <p:nvSpPr>
          <p:cNvPr id="11" name="Прямоугольник 10">
            <a:extLst>
              <a:ext uri="{FF2B5EF4-FFF2-40B4-BE49-F238E27FC236}">
                <a16:creationId xmlns:a16="http://schemas.microsoft.com/office/drawing/2014/main" id="{AB7DD768-FCFE-40CF-B763-37817930BB1C}"/>
              </a:ext>
            </a:extLst>
          </p:cNvPr>
          <p:cNvSpPr/>
          <p:nvPr/>
        </p:nvSpPr>
        <p:spPr>
          <a:xfrm>
            <a:off x="402416" y="4399746"/>
            <a:ext cx="5033680" cy="1384995"/>
          </a:xfrm>
          <a:prstGeom prst="rect">
            <a:avLst/>
          </a:prstGeom>
        </p:spPr>
        <p:txBody>
          <a:bodyPr wrap="square">
            <a:spAutoFit/>
          </a:bodyPr>
          <a:lstStyle/>
          <a:p>
            <a:pPr algn="just"/>
            <a:r>
              <a:rPr lang="ru-RU" sz="1400" b="1" dirty="0"/>
              <a:t>Цвет </a:t>
            </a:r>
          </a:p>
          <a:p>
            <a:pPr algn="just"/>
            <a:endParaRPr lang="ru-RU" sz="1400" dirty="0"/>
          </a:p>
          <a:p>
            <a:pPr algn="just"/>
            <a:r>
              <a:rPr lang="ru-RU" sz="1400" dirty="0"/>
              <a:t>Эта картинка иллюстрирует, как цвет сопоставляется с соответствующим воспринимаемым рисунком. </a:t>
            </a:r>
          </a:p>
          <a:p>
            <a:pPr algn="just"/>
            <a:r>
              <a:rPr lang="ru-RU" sz="1400" dirty="0"/>
              <a:t>Цвет центральной серой точки подстраивается под черный или серый цвет в воспринимаемом рисунке.</a:t>
            </a:r>
          </a:p>
        </p:txBody>
      </p:sp>
    </p:spTree>
    <p:extLst>
      <p:ext uri="{BB962C8B-B14F-4D97-AF65-F5344CB8AC3E}">
        <p14:creationId xmlns:p14="http://schemas.microsoft.com/office/powerpoint/2010/main" val="1264822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308738" y="3933056"/>
            <a:ext cx="8252318" cy="86409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419201" y="439028"/>
            <a:ext cx="4362092" cy="461665"/>
          </a:xfrm>
          <a:prstGeom prst="rect">
            <a:avLst/>
          </a:prstGeom>
        </p:spPr>
        <p:txBody>
          <a:bodyPr wrap="none">
            <a:spAutoFit/>
          </a:bodyPr>
          <a:lstStyle/>
          <a:p>
            <a:r>
              <a:rPr lang="ru-RU" sz="2400" dirty="0">
                <a:solidFill>
                  <a:schemeClr val="accent5">
                    <a:lumMod val="50000"/>
                  </a:schemeClr>
                </a:solidFill>
              </a:rPr>
              <a:t>Что такое </a:t>
            </a:r>
            <a:r>
              <a:rPr lang="ru-RU" sz="2400" dirty="0" err="1">
                <a:solidFill>
                  <a:schemeClr val="accent5">
                    <a:lumMod val="50000"/>
                  </a:schemeClr>
                </a:solidFill>
              </a:rPr>
              <a:t>гештальт</a:t>
            </a:r>
            <a:r>
              <a:rPr lang="ru-RU" sz="2400" dirty="0">
                <a:solidFill>
                  <a:schemeClr val="accent5">
                    <a:lumMod val="50000"/>
                  </a:schemeClr>
                </a:solidFill>
              </a:rPr>
              <a:t>-психология?</a:t>
            </a:r>
          </a:p>
        </p:txBody>
      </p:sp>
      <p:cxnSp>
        <p:nvCxnSpPr>
          <p:cNvPr id="5" name="Прямая соединительная линия 4"/>
          <p:cNvCxnSpPr/>
          <p:nvPr/>
        </p:nvCxnSpPr>
        <p:spPr>
          <a:xfrm>
            <a:off x="323528" y="876782"/>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308739" y="1052736"/>
            <a:ext cx="8280920" cy="2485809"/>
          </a:xfrm>
          <a:prstGeom prst="rect">
            <a:avLst/>
          </a:prstGeom>
        </p:spPr>
        <p:txBody>
          <a:bodyPr wrap="square">
            <a:spAutoFit/>
          </a:bodyPr>
          <a:lstStyle/>
          <a:p>
            <a:pPr lvl="0" indent="450215" algn="just">
              <a:lnSpc>
                <a:spcPct val="115000"/>
              </a:lnSpc>
              <a:spcAft>
                <a:spcPts val="1000"/>
              </a:spcAft>
            </a:pPr>
            <a:r>
              <a:rPr lang="ru-RU" sz="1600" dirty="0" err="1">
                <a:solidFill>
                  <a:prstClr val="black"/>
                </a:solidFill>
              </a:rPr>
              <a:t>Гештальт</a:t>
            </a:r>
            <a:r>
              <a:rPr lang="ru-RU" sz="1600" dirty="0">
                <a:solidFill>
                  <a:prstClr val="black"/>
                </a:solidFill>
              </a:rPr>
              <a:t>-психология (нем. </a:t>
            </a:r>
            <a:r>
              <a:rPr lang="ru-RU" sz="1600" dirty="0" err="1">
                <a:solidFill>
                  <a:prstClr val="black"/>
                </a:solidFill>
              </a:rPr>
              <a:t>gestalt</a:t>
            </a:r>
            <a:r>
              <a:rPr lang="ru-RU" sz="1600" dirty="0">
                <a:solidFill>
                  <a:prstClr val="black"/>
                </a:solidFill>
              </a:rPr>
              <a:t> – образ, форма; </a:t>
            </a:r>
            <a:r>
              <a:rPr lang="ru-RU" sz="1600" dirty="0" err="1">
                <a:solidFill>
                  <a:prstClr val="black"/>
                </a:solidFill>
              </a:rPr>
              <a:t>gestalten</a:t>
            </a:r>
            <a:r>
              <a:rPr lang="ru-RU" sz="1600" dirty="0">
                <a:solidFill>
                  <a:prstClr val="black"/>
                </a:solidFill>
              </a:rPr>
              <a:t> – конфигурация) – одно из наиболее интересных и популярных направлений в западной психологии, возникшее в период открытого кризиса психологической науки в начале 1920-х гг. в Германии. Основоположником является немецкий психолог Макс </a:t>
            </a:r>
            <a:r>
              <a:rPr lang="ru-RU" sz="1600" dirty="0" err="1">
                <a:solidFill>
                  <a:prstClr val="black"/>
                </a:solidFill>
              </a:rPr>
              <a:t>Вертгеймер</a:t>
            </a:r>
            <a:r>
              <a:rPr lang="ru-RU" sz="1600" dirty="0">
                <a:solidFill>
                  <a:prstClr val="black"/>
                </a:solidFill>
              </a:rPr>
              <a:t>. </a:t>
            </a:r>
            <a:endParaRPr lang="ru-RU" sz="1200" dirty="0">
              <a:solidFill>
                <a:prstClr val="black"/>
              </a:solidFill>
            </a:endParaRPr>
          </a:p>
          <a:p>
            <a:pPr lvl="0" indent="450215" algn="just">
              <a:lnSpc>
                <a:spcPct val="115000"/>
              </a:lnSpc>
              <a:spcAft>
                <a:spcPts val="1000"/>
              </a:spcAft>
            </a:pPr>
            <a:r>
              <a:rPr lang="ru-RU" sz="1600" dirty="0">
                <a:solidFill>
                  <a:prstClr val="black"/>
                </a:solidFill>
              </a:rPr>
              <a:t>На основе исследований зрительного восприятия, были выведены конфигурации «</a:t>
            </a:r>
            <a:r>
              <a:rPr lang="ru-RU" sz="1600" dirty="0" err="1">
                <a:solidFill>
                  <a:prstClr val="black"/>
                </a:solidFill>
              </a:rPr>
              <a:t>гештальты</a:t>
            </a:r>
            <a:r>
              <a:rPr lang="ru-RU" sz="1600" dirty="0">
                <a:solidFill>
                  <a:prstClr val="black"/>
                </a:solidFill>
              </a:rPr>
              <a:t>» (</a:t>
            </a:r>
            <a:r>
              <a:rPr lang="ru-RU" sz="1600" dirty="0" err="1">
                <a:solidFill>
                  <a:prstClr val="black"/>
                </a:solidFill>
              </a:rPr>
              <a:t>гештальт</a:t>
            </a:r>
            <a:r>
              <a:rPr lang="ru-RU" sz="1600" dirty="0">
                <a:solidFill>
                  <a:prstClr val="black"/>
                </a:solidFill>
              </a:rPr>
              <a:t> – целостная форма), суть которых в том, что человек склонен воспринимать окружающий его мир в виде упорядоченных целостных конфигураций, а не отдельные фрагменты мира.</a:t>
            </a:r>
            <a:endParaRPr lang="ru-RU" sz="1200" dirty="0">
              <a:solidFill>
                <a:prstClr val="black"/>
              </a:solidFill>
              <a:ea typeface="Calibri"/>
              <a:cs typeface="Times New Roman"/>
            </a:endParaRPr>
          </a:p>
        </p:txBody>
      </p:sp>
      <p:sp>
        <p:nvSpPr>
          <p:cNvPr id="7" name="Прямоугольник 6"/>
          <p:cNvSpPr/>
          <p:nvPr/>
        </p:nvSpPr>
        <p:spPr>
          <a:xfrm>
            <a:off x="308738" y="4003323"/>
            <a:ext cx="8295709" cy="646331"/>
          </a:xfrm>
          <a:prstGeom prst="rect">
            <a:avLst/>
          </a:prstGeom>
        </p:spPr>
        <p:txBody>
          <a:bodyPr wrap="square">
            <a:spAutoFit/>
          </a:bodyPr>
          <a:lstStyle/>
          <a:p>
            <a:r>
              <a:rPr lang="ru-RU" dirty="0"/>
              <a:t>Был сформулирован закон, который звучал следующим образом: </a:t>
            </a:r>
            <a:r>
              <a:rPr lang="ru-RU" i="1" dirty="0"/>
              <a:t>«целое всегда больше суммы составляющих его частей»</a:t>
            </a:r>
            <a:r>
              <a:rPr lang="ru-RU" dirty="0"/>
              <a:t>.</a:t>
            </a:r>
          </a:p>
        </p:txBody>
      </p:sp>
      <p:sp>
        <p:nvSpPr>
          <p:cNvPr id="8" name="Прямоугольник 7"/>
          <p:cNvSpPr/>
          <p:nvPr/>
        </p:nvSpPr>
        <p:spPr>
          <a:xfrm>
            <a:off x="316133" y="5157192"/>
            <a:ext cx="8295710" cy="923330"/>
          </a:xfrm>
          <a:prstGeom prst="rect">
            <a:avLst/>
          </a:prstGeom>
        </p:spPr>
        <p:txBody>
          <a:bodyPr wrap="square">
            <a:spAutoFit/>
          </a:bodyPr>
          <a:lstStyle/>
          <a:p>
            <a:pPr algn="just"/>
            <a:r>
              <a:rPr lang="ru-RU" dirty="0"/>
              <a:t>Целое состоит из элементов и поэтому от них зависит. </a:t>
            </a:r>
            <a:endParaRPr lang="en-US" dirty="0"/>
          </a:p>
          <a:p>
            <a:pPr algn="just"/>
            <a:r>
              <a:rPr lang="ru-RU" b="1" dirty="0"/>
              <a:t>Экспериментально было выявлено несколько правил группировки элементов в целостную структуру.</a:t>
            </a:r>
          </a:p>
        </p:txBody>
      </p:sp>
    </p:spTree>
    <p:extLst>
      <p:ext uri="{BB962C8B-B14F-4D97-AF65-F5344CB8AC3E}">
        <p14:creationId xmlns:p14="http://schemas.microsoft.com/office/powerpoint/2010/main" val="1910124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51520" y="2276872"/>
            <a:ext cx="8568952" cy="108012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371859" y="1268760"/>
            <a:ext cx="8280920" cy="4801314"/>
          </a:xfrm>
          <a:prstGeom prst="rect">
            <a:avLst/>
          </a:prstGeom>
        </p:spPr>
        <p:txBody>
          <a:bodyPr wrap="square">
            <a:spAutoFit/>
          </a:bodyPr>
          <a:lstStyle/>
          <a:p>
            <a:pPr algn="just"/>
            <a:r>
              <a:rPr lang="ru-RU" i="1" dirty="0"/>
              <a:t>Цель </a:t>
            </a:r>
            <a:r>
              <a:rPr lang="ru-RU" dirty="0"/>
              <a:t>изучения </a:t>
            </a:r>
            <a:r>
              <a:rPr lang="ru-RU" dirty="0" err="1"/>
              <a:t>гештальт</a:t>
            </a:r>
            <a:r>
              <a:rPr lang="ru-RU" dirty="0"/>
              <a:t>-психологии заключается в том, чтобы научить дизайнера контролировать и формировать конечное впечатление/восприятие зрителя, когда тот смотрит на композицию.</a:t>
            </a:r>
          </a:p>
          <a:p>
            <a:pPr algn="just"/>
            <a:endParaRPr lang="ru-RU" dirty="0"/>
          </a:p>
          <a:p>
            <a:pPr algn="just"/>
            <a:r>
              <a:rPr lang="ru-RU" dirty="0"/>
              <a:t>Для инженера-проектировщика важно </a:t>
            </a:r>
            <a:r>
              <a:rPr lang="ru-RU" b="1" i="1" dirty="0"/>
              <a:t>понимать принцип  зрительного восприятия человеком предложенных визуальных стимулов </a:t>
            </a:r>
            <a:r>
              <a:rPr lang="ru-RU" dirty="0"/>
              <a:t>и то, как зритель получает визуальный образ из окружающей среды.</a:t>
            </a:r>
          </a:p>
          <a:p>
            <a:pPr algn="just"/>
            <a:endParaRPr lang="ru-RU" dirty="0"/>
          </a:p>
          <a:p>
            <a:pPr algn="just"/>
            <a:r>
              <a:rPr lang="ru-RU" dirty="0"/>
              <a:t>Освещение, представляет собой изменчивую световую среду, которая обеспечивает взаимодействие и согласованность с тем, как воспринимается форма.</a:t>
            </a:r>
          </a:p>
          <a:p>
            <a:pPr algn="just"/>
            <a:endParaRPr lang="ru-RU" dirty="0"/>
          </a:p>
          <a:p>
            <a:pPr algn="just"/>
            <a:r>
              <a:rPr lang="ru-RU" dirty="0"/>
              <a:t>Архитектура постигается через освещение, а свет может либо преуменьшать, либо выделять детали композиции. Освещение завершает восприятие зрителя, позволяя воспринимать пространство или форму.</a:t>
            </a:r>
          </a:p>
          <a:p>
            <a:pPr algn="just"/>
            <a:br>
              <a:rPr lang="ru-RU" dirty="0"/>
            </a:br>
            <a:endParaRPr lang="ru-RU" dirty="0"/>
          </a:p>
        </p:txBody>
      </p:sp>
      <p:sp>
        <p:nvSpPr>
          <p:cNvPr id="3" name="Прямоугольник 2"/>
          <p:cNvSpPr/>
          <p:nvPr/>
        </p:nvSpPr>
        <p:spPr>
          <a:xfrm>
            <a:off x="419201" y="439028"/>
            <a:ext cx="3790077" cy="461665"/>
          </a:xfrm>
          <a:prstGeom prst="rect">
            <a:avLst/>
          </a:prstGeom>
        </p:spPr>
        <p:txBody>
          <a:bodyPr wrap="none">
            <a:spAutoFit/>
          </a:bodyPr>
          <a:lstStyle/>
          <a:p>
            <a:r>
              <a:rPr lang="ru-RU" sz="2400" b="1" dirty="0">
                <a:solidFill>
                  <a:schemeClr val="accent5">
                    <a:lumMod val="50000"/>
                  </a:schemeClr>
                </a:solidFill>
              </a:rPr>
              <a:t>Цель</a:t>
            </a:r>
            <a:r>
              <a:rPr lang="ru-RU" sz="2400" dirty="0">
                <a:solidFill>
                  <a:schemeClr val="accent5">
                    <a:lumMod val="50000"/>
                  </a:schemeClr>
                </a:solidFill>
              </a:rPr>
              <a:t> </a:t>
            </a:r>
            <a:r>
              <a:rPr lang="ru-RU" sz="2400" dirty="0" err="1">
                <a:solidFill>
                  <a:schemeClr val="accent5">
                    <a:lumMod val="50000"/>
                  </a:schemeClr>
                </a:solidFill>
              </a:rPr>
              <a:t>гештальт</a:t>
            </a:r>
            <a:r>
              <a:rPr lang="ru-RU" sz="2400" dirty="0">
                <a:solidFill>
                  <a:schemeClr val="accent5">
                    <a:lumMod val="50000"/>
                  </a:schemeClr>
                </a:solidFill>
              </a:rPr>
              <a:t>-психологии?</a:t>
            </a:r>
          </a:p>
        </p:txBody>
      </p:sp>
      <p:cxnSp>
        <p:nvCxnSpPr>
          <p:cNvPr id="4" name="Прямая соединительная линия 3"/>
          <p:cNvCxnSpPr/>
          <p:nvPr/>
        </p:nvCxnSpPr>
        <p:spPr>
          <a:xfrm>
            <a:off x="323528" y="876782"/>
            <a:ext cx="828092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228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201" y="439028"/>
            <a:ext cx="3460756" cy="461665"/>
          </a:xfrm>
          <a:prstGeom prst="rect">
            <a:avLst/>
          </a:prstGeom>
        </p:spPr>
        <p:txBody>
          <a:bodyPr wrap="none">
            <a:spAutoFit/>
          </a:bodyPr>
          <a:lstStyle/>
          <a:p>
            <a:r>
              <a:rPr lang="ru-RU" sz="2400" b="1" dirty="0">
                <a:solidFill>
                  <a:schemeClr val="accent5">
                    <a:lumMod val="50000"/>
                  </a:schemeClr>
                </a:solidFill>
              </a:rPr>
              <a:t>Целостность восприятия</a:t>
            </a:r>
            <a:endParaRPr lang="ru-RU" sz="2400" dirty="0">
              <a:solidFill>
                <a:schemeClr val="accent5">
                  <a:lumMod val="50000"/>
                </a:schemeClr>
              </a:solidFill>
            </a:endParaRPr>
          </a:p>
        </p:txBody>
      </p:sp>
      <p:cxnSp>
        <p:nvCxnSpPr>
          <p:cNvPr id="3" name="Прямая соединительная линия 2"/>
          <p:cNvCxnSpPr/>
          <p:nvPr/>
        </p:nvCxnSpPr>
        <p:spPr>
          <a:xfrm>
            <a:off x="323528" y="876782"/>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323528" y="1052736"/>
            <a:ext cx="8280920" cy="738664"/>
          </a:xfrm>
          <a:prstGeom prst="rect">
            <a:avLst/>
          </a:prstGeom>
        </p:spPr>
        <p:txBody>
          <a:bodyPr wrap="square">
            <a:spAutoFit/>
          </a:bodyPr>
          <a:lstStyle/>
          <a:p>
            <a:pPr algn="just"/>
            <a:r>
              <a:rPr lang="ru-RU" sz="1400" b="1" dirty="0"/>
              <a:t>Целостность</a:t>
            </a:r>
            <a:r>
              <a:rPr lang="ru-RU" sz="1400" dirty="0"/>
              <a:t> воспринимаемого образа – это характеристика восприятия, состоящая в том, что всякий объект воспринимается как целое, даже если некоторые части этого целого в данный момент не могут быть наблюдаемы (например, тыльная часть вещи). </a:t>
            </a:r>
          </a:p>
        </p:txBody>
      </p:sp>
      <p:pic>
        <p:nvPicPr>
          <p:cNvPr id="5" name="Рисунок 4" descr="D:\курс Эстетика\Электронный курс\Модуль 2 Психология освещения\картинки\целостность1.png"/>
          <p:cNvPicPr/>
          <p:nvPr/>
        </p:nvPicPr>
        <p:blipFill>
          <a:blip r:embed="rId2">
            <a:extLst>
              <a:ext uri="{28A0092B-C50C-407E-A947-70E740481C1C}">
                <a14:useLocalDpi xmlns:a14="http://schemas.microsoft.com/office/drawing/2010/main" val="0"/>
              </a:ext>
            </a:extLst>
          </a:blip>
          <a:srcRect/>
          <a:stretch>
            <a:fillRect/>
          </a:stretch>
        </p:blipFill>
        <p:spPr bwMode="auto">
          <a:xfrm>
            <a:off x="323528" y="2276872"/>
            <a:ext cx="1730378" cy="1836634"/>
          </a:xfrm>
          <a:prstGeom prst="rect">
            <a:avLst/>
          </a:prstGeom>
          <a:noFill/>
          <a:ln>
            <a:noFill/>
          </a:ln>
        </p:spPr>
      </p:pic>
      <p:pic>
        <p:nvPicPr>
          <p:cNvPr id="6" name="Рисунок 5" descr="D:\курс Эстетика\Электронный курс\Модуль 2 Психология освещения\картинки\целостность2.png"/>
          <p:cNvPicPr/>
          <p:nvPr/>
        </p:nvPicPr>
        <p:blipFill>
          <a:blip r:embed="rId3">
            <a:extLst>
              <a:ext uri="{28A0092B-C50C-407E-A947-70E740481C1C}">
                <a14:useLocalDpi xmlns:a14="http://schemas.microsoft.com/office/drawing/2010/main" val="0"/>
              </a:ext>
            </a:extLst>
          </a:blip>
          <a:srcRect/>
          <a:stretch>
            <a:fillRect/>
          </a:stretch>
        </p:blipFill>
        <p:spPr bwMode="auto">
          <a:xfrm>
            <a:off x="287127" y="4149080"/>
            <a:ext cx="1905587" cy="1872208"/>
          </a:xfrm>
          <a:prstGeom prst="rect">
            <a:avLst/>
          </a:prstGeom>
          <a:noFill/>
          <a:ln>
            <a:noFill/>
          </a:ln>
        </p:spPr>
      </p:pic>
      <p:pic>
        <p:nvPicPr>
          <p:cNvPr id="7" name="Рисунок 6" descr="D:\курс Эстетика\Электронный курс\Модуль 2 Психология освещения\картинки\целостность3.png"/>
          <p:cNvPicPr/>
          <p:nvPr/>
        </p:nvPicPr>
        <p:blipFill>
          <a:blip r:embed="rId4">
            <a:extLst>
              <a:ext uri="{28A0092B-C50C-407E-A947-70E740481C1C}">
                <a14:useLocalDpi xmlns:a14="http://schemas.microsoft.com/office/drawing/2010/main" val="0"/>
              </a:ext>
            </a:extLst>
          </a:blip>
          <a:srcRect/>
          <a:stretch>
            <a:fillRect/>
          </a:stretch>
        </p:blipFill>
        <p:spPr bwMode="auto">
          <a:xfrm>
            <a:off x="5076056" y="4163139"/>
            <a:ext cx="1584176" cy="1994535"/>
          </a:xfrm>
          <a:prstGeom prst="rect">
            <a:avLst/>
          </a:prstGeom>
          <a:noFill/>
          <a:ln>
            <a:noFill/>
          </a:ln>
        </p:spPr>
      </p:pic>
      <p:sp>
        <p:nvSpPr>
          <p:cNvPr id="8" name="Прямоугольник 7"/>
          <p:cNvSpPr/>
          <p:nvPr/>
        </p:nvSpPr>
        <p:spPr>
          <a:xfrm>
            <a:off x="2176206" y="2276872"/>
            <a:ext cx="6318448" cy="1169551"/>
          </a:xfrm>
          <a:prstGeom prst="rect">
            <a:avLst/>
          </a:prstGeom>
        </p:spPr>
        <p:txBody>
          <a:bodyPr wrap="square">
            <a:spAutoFit/>
          </a:bodyPr>
          <a:lstStyle/>
          <a:p>
            <a:pPr algn="just"/>
            <a:r>
              <a:rPr lang="ru-RU" sz="1400" i="1" dirty="0">
                <a:latin typeface="Times New Roman"/>
                <a:cs typeface="Times New Roman"/>
              </a:rPr>
              <a:t>← </a:t>
            </a:r>
            <a:r>
              <a:rPr lang="ru-RU" sz="1400" i="1" dirty="0"/>
              <a:t>А – различие в восприятии одних и тех же элементов</a:t>
            </a:r>
          </a:p>
          <a:p>
            <a:pPr algn="just"/>
            <a:r>
              <a:rPr lang="ru-RU" sz="1400" i="1" dirty="0">
                <a:solidFill>
                  <a:schemeClr val="accent5">
                    <a:lumMod val="50000"/>
                  </a:schemeClr>
                </a:solidFill>
              </a:rPr>
              <a:t>Первая</a:t>
            </a:r>
            <a:r>
              <a:rPr lang="ru-RU" sz="1400" dirty="0">
                <a:solidFill>
                  <a:schemeClr val="accent5">
                    <a:lumMod val="50000"/>
                  </a:schemeClr>
                </a:solidFill>
              </a:rPr>
              <a:t> из форм доминирования целостной структуры над ее элементами выражается в том, что один и тот же </a:t>
            </a:r>
            <a:r>
              <a:rPr lang="ru-RU" sz="1400" b="1" dirty="0">
                <a:solidFill>
                  <a:schemeClr val="accent5">
                    <a:lumMod val="50000"/>
                  </a:schemeClr>
                </a:solidFill>
              </a:rPr>
              <a:t>элемент, будучи включенным в разные целостные структуры, воспринимается по-разному</a:t>
            </a:r>
            <a:r>
              <a:rPr lang="ru-RU" sz="1400" dirty="0">
                <a:solidFill>
                  <a:schemeClr val="accent5">
                    <a:lumMod val="50000"/>
                  </a:schemeClr>
                </a:solidFill>
              </a:rPr>
              <a:t>. Это демонстрируется характером восприятий двойственных изображений </a:t>
            </a:r>
          </a:p>
        </p:txBody>
      </p:sp>
      <p:sp>
        <p:nvSpPr>
          <p:cNvPr id="9" name="Прямоугольник 8"/>
          <p:cNvSpPr/>
          <p:nvPr/>
        </p:nvSpPr>
        <p:spPr>
          <a:xfrm>
            <a:off x="419202" y="1806565"/>
            <a:ext cx="8185246" cy="307777"/>
          </a:xfrm>
          <a:prstGeom prst="rect">
            <a:avLst/>
          </a:prstGeom>
        </p:spPr>
        <p:txBody>
          <a:bodyPr wrap="square">
            <a:spAutoFit/>
          </a:bodyPr>
          <a:lstStyle/>
          <a:p>
            <a:r>
              <a:rPr lang="ru-RU" sz="1400" i="1" dirty="0"/>
              <a:t>Формы доминирования целостной структуры образа над ее составляющими</a:t>
            </a:r>
            <a:endParaRPr lang="ru-RU" sz="1400" dirty="0"/>
          </a:p>
        </p:txBody>
      </p:sp>
      <p:sp>
        <p:nvSpPr>
          <p:cNvPr id="10" name="Прямоугольник 9"/>
          <p:cNvSpPr/>
          <p:nvPr/>
        </p:nvSpPr>
        <p:spPr>
          <a:xfrm>
            <a:off x="2176206" y="4163139"/>
            <a:ext cx="2899850" cy="1815882"/>
          </a:xfrm>
          <a:prstGeom prst="rect">
            <a:avLst/>
          </a:prstGeom>
        </p:spPr>
        <p:txBody>
          <a:bodyPr wrap="square">
            <a:spAutoFit/>
          </a:bodyPr>
          <a:lstStyle/>
          <a:p>
            <a:pPr algn="just"/>
            <a:r>
              <a:rPr lang="ru-RU" sz="1400" i="1" dirty="0">
                <a:latin typeface="Times New Roman"/>
                <a:cs typeface="Times New Roman"/>
              </a:rPr>
              <a:t>← </a:t>
            </a:r>
            <a:r>
              <a:rPr lang="ru-RU" sz="1400" i="1" dirty="0"/>
              <a:t>Б – замена отдельных элементов</a:t>
            </a:r>
          </a:p>
          <a:p>
            <a:pPr algn="just"/>
            <a:r>
              <a:rPr lang="ru-RU" sz="1200" dirty="0">
                <a:solidFill>
                  <a:schemeClr val="accent5">
                    <a:lumMod val="50000"/>
                  </a:schemeClr>
                </a:solidFill>
              </a:rPr>
              <a:t>Вторая форма </a:t>
            </a:r>
            <a:r>
              <a:rPr lang="ru-RU" sz="1200" b="1" dirty="0">
                <a:solidFill>
                  <a:schemeClr val="accent5">
                    <a:lumMod val="50000"/>
                  </a:schemeClr>
                </a:solidFill>
              </a:rPr>
              <a:t>доминирования целостной структуры объекта над его отдельными элементами.</a:t>
            </a:r>
          </a:p>
          <a:p>
            <a:pPr algn="just"/>
            <a:r>
              <a:rPr lang="ru-RU" sz="1200" dirty="0">
                <a:solidFill>
                  <a:schemeClr val="accent5">
                    <a:lumMod val="50000"/>
                  </a:schemeClr>
                </a:solidFill>
              </a:rPr>
              <a:t>Сохраняется общая структура восприятия изображения при замене элементов, которые представлены точками, кружками и черточками.</a:t>
            </a:r>
          </a:p>
        </p:txBody>
      </p:sp>
      <p:sp>
        <p:nvSpPr>
          <p:cNvPr id="11" name="Прямоугольник 10"/>
          <p:cNvSpPr/>
          <p:nvPr/>
        </p:nvSpPr>
        <p:spPr>
          <a:xfrm>
            <a:off x="6660232" y="4163139"/>
            <a:ext cx="2160240" cy="2185214"/>
          </a:xfrm>
          <a:prstGeom prst="rect">
            <a:avLst/>
          </a:prstGeom>
        </p:spPr>
        <p:txBody>
          <a:bodyPr wrap="square">
            <a:spAutoFit/>
          </a:bodyPr>
          <a:lstStyle/>
          <a:p>
            <a:pPr algn="just"/>
            <a:r>
              <a:rPr lang="ru-RU" sz="1400" i="1" dirty="0">
                <a:latin typeface="Times New Roman"/>
                <a:cs typeface="Times New Roman"/>
              </a:rPr>
              <a:t>← В – выпадение ряда элементов контура</a:t>
            </a:r>
          </a:p>
          <a:p>
            <a:pPr algn="just"/>
            <a:r>
              <a:rPr lang="ru-RU" sz="1200" i="1" dirty="0">
                <a:solidFill>
                  <a:schemeClr val="accent5">
                    <a:lumMod val="50000"/>
                  </a:schemeClr>
                </a:solidFill>
              </a:rPr>
              <a:t>Третья</a:t>
            </a:r>
            <a:r>
              <a:rPr lang="ru-RU" sz="1200" dirty="0">
                <a:solidFill>
                  <a:schemeClr val="accent5">
                    <a:lumMod val="50000"/>
                  </a:schemeClr>
                </a:solidFill>
              </a:rPr>
              <a:t> форма выражается </a:t>
            </a:r>
            <a:r>
              <a:rPr lang="ru-RU" sz="1200" b="1" dirty="0">
                <a:solidFill>
                  <a:schemeClr val="accent5">
                    <a:lumMod val="50000"/>
                  </a:schemeClr>
                </a:solidFill>
              </a:rPr>
              <a:t>в сохранении восприятия структуры как целого при выпадении отдельных ее частей</a:t>
            </a:r>
            <a:r>
              <a:rPr lang="ru-RU" sz="1200" dirty="0">
                <a:solidFill>
                  <a:schemeClr val="accent5">
                    <a:lumMod val="50000"/>
                  </a:schemeClr>
                </a:solidFill>
              </a:rPr>
              <a:t>. Для целостно восприятия человеческого лица достаточно лишь нескольких элементов его контура.</a:t>
            </a:r>
          </a:p>
        </p:txBody>
      </p:sp>
    </p:spTree>
    <p:extLst>
      <p:ext uri="{BB962C8B-B14F-4D97-AF65-F5344CB8AC3E}">
        <p14:creationId xmlns:p14="http://schemas.microsoft.com/office/powerpoint/2010/main" val="2173487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51520" y="1268760"/>
            <a:ext cx="8496944" cy="175432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419201" y="439028"/>
            <a:ext cx="7999049" cy="707886"/>
          </a:xfrm>
          <a:prstGeom prst="rect">
            <a:avLst/>
          </a:prstGeom>
        </p:spPr>
        <p:txBody>
          <a:bodyPr wrap="none">
            <a:spAutoFit/>
          </a:bodyPr>
          <a:lstStyle/>
          <a:p>
            <a:r>
              <a:rPr lang="ru-RU" sz="2000" b="1" dirty="0">
                <a:solidFill>
                  <a:schemeClr val="accent5">
                    <a:lumMod val="50000"/>
                  </a:schemeClr>
                </a:solidFill>
              </a:rPr>
              <a:t>Восприятие формы </a:t>
            </a:r>
          </a:p>
          <a:p>
            <a:r>
              <a:rPr lang="ru-RU" sz="2000" b="1" dirty="0">
                <a:solidFill>
                  <a:schemeClr val="accent5">
                    <a:lumMod val="50000"/>
                  </a:schemeClr>
                </a:solidFill>
              </a:rPr>
              <a:t>Закон содержательности (принцип хорошей формы, закон простоты) </a:t>
            </a:r>
            <a:endParaRPr lang="ru-RU" sz="2000" dirty="0">
              <a:solidFill>
                <a:schemeClr val="accent5">
                  <a:lumMod val="50000"/>
                </a:schemeClr>
              </a:solidFill>
            </a:endParaRPr>
          </a:p>
        </p:txBody>
      </p:sp>
      <p:cxnSp>
        <p:nvCxnSpPr>
          <p:cNvPr id="3" name="Прямая соединительная линия 2"/>
          <p:cNvCxnSpPr/>
          <p:nvPr/>
        </p:nvCxnSpPr>
        <p:spPr>
          <a:xfrm>
            <a:off x="323528" y="1153684"/>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323528" y="1268760"/>
            <a:ext cx="8280920" cy="1754326"/>
          </a:xfrm>
          <a:prstGeom prst="rect">
            <a:avLst/>
          </a:prstGeom>
        </p:spPr>
        <p:txBody>
          <a:bodyPr wrap="square">
            <a:spAutoFit/>
          </a:bodyPr>
          <a:lstStyle/>
          <a:p>
            <a:pPr algn="just"/>
            <a:r>
              <a:rPr lang="ru-RU" b="1" dirty="0"/>
              <a:t> </a:t>
            </a:r>
            <a:r>
              <a:rPr lang="ru-RU" dirty="0"/>
              <a:t>Люди будут воспринимать и интерпретировать составные или сложные изображения как простейшую форму или объединение простейших форм.</a:t>
            </a:r>
          </a:p>
          <a:p>
            <a:pPr algn="just"/>
            <a:r>
              <a:rPr lang="ru-RU" dirty="0"/>
              <a:t>Это фундаментальный принцип </a:t>
            </a:r>
            <a:r>
              <a:rPr lang="ru-RU" dirty="0" err="1"/>
              <a:t>гештальта</a:t>
            </a:r>
            <a:r>
              <a:rPr lang="ru-RU" dirty="0"/>
              <a:t>. Люди предпочитают самые простые, лаконичные и понятные формы. Инстинктивно мы воспринимаем их как более безопасные. Они требуют меньше времени на осознание и таят в себе меньше опасных неожиданностей.</a:t>
            </a:r>
          </a:p>
        </p:txBody>
      </p:sp>
      <p:pic>
        <p:nvPicPr>
          <p:cNvPr id="5" name="Рисунок 4" descr="C:\Users\Tatyana\Desktop\ЗАКОН-СОДЕРЖАТЕЛЬНОСТИ-ПРИНЦИП-ХОРОШЕЙ-ФОРМЫ-ЗАКОН-ПРОСТОТЫ.png"/>
          <p:cNvPicPr/>
          <p:nvPr/>
        </p:nvPicPr>
        <p:blipFill>
          <a:blip r:embed="rId2">
            <a:extLst>
              <a:ext uri="{28A0092B-C50C-407E-A947-70E740481C1C}">
                <a14:useLocalDpi xmlns:a14="http://schemas.microsoft.com/office/drawing/2010/main" val="0"/>
              </a:ext>
            </a:extLst>
          </a:blip>
          <a:srcRect/>
          <a:stretch>
            <a:fillRect/>
          </a:stretch>
        </p:blipFill>
        <p:spPr bwMode="auto">
          <a:xfrm>
            <a:off x="1835695" y="3160467"/>
            <a:ext cx="4761865" cy="1911985"/>
          </a:xfrm>
          <a:prstGeom prst="rect">
            <a:avLst/>
          </a:prstGeom>
          <a:noFill/>
          <a:ln>
            <a:noFill/>
          </a:ln>
        </p:spPr>
      </p:pic>
      <p:sp>
        <p:nvSpPr>
          <p:cNvPr id="6" name="Прямоугольник 5"/>
          <p:cNvSpPr/>
          <p:nvPr/>
        </p:nvSpPr>
        <p:spPr>
          <a:xfrm>
            <a:off x="323528" y="5103768"/>
            <a:ext cx="8280920" cy="1477328"/>
          </a:xfrm>
          <a:prstGeom prst="rect">
            <a:avLst/>
          </a:prstGeom>
        </p:spPr>
        <p:txBody>
          <a:bodyPr wrap="square">
            <a:spAutoFit/>
          </a:bodyPr>
          <a:lstStyle/>
          <a:p>
            <a:pPr algn="just"/>
            <a:r>
              <a:rPr lang="ru-RU" dirty="0"/>
              <a:t>Сталкиваясь со сложными формами, мы, как правило, преобразуем их в набор простых компонентов или упрощаем целое. Вам приятнее видеть левое изображение как сочетание простых форм (круга, квадрата и треугольника) – так, как изображено справа – чем воспринимать сложную и неоднозначную форму в целом.</a:t>
            </a:r>
          </a:p>
        </p:txBody>
      </p:sp>
    </p:spTree>
    <p:extLst>
      <p:ext uri="{BB962C8B-B14F-4D97-AF65-F5344CB8AC3E}">
        <p14:creationId xmlns:p14="http://schemas.microsoft.com/office/powerpoint/2010/main" val="2900075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Рисунок 46" descr="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922" y="1484784"/>
            <a:ext cx="3562350" cy="363855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355976" y="1988840"/>
            <a:ext cx="4572000" cy="923330"/>
          </a:xfrm>
          <a:prstGeom prst="rect">
            <a:avLst/>
          </a:prstGeom>
        </p:spPr>
        <p:txBody>
          <a:bodyPr>
            <a:spAutoFit/>
          </a:bodyPr>
          <a:lstStyle/>
          <a:p>
            <a:pPr algn="just"/>
            <a:r>
              <a:rPr lang="ru-RU" dirty="0">
                <a:latin typeface="Times New Roman"/>
                <a:cs typeface="Times New Roman"/>
              </a:rPr>
              <a:t>← </a:t>
            </a:r>
            <a:r>
              <a:rPr lang="ru-RU" dirty="0"/>
              <a:t>Расположение осветительных приборов интерпретируется как два наложенных друг на друга прямоугольников.</a:t>
            </a:r>
          </a:p>
        </p:txBody>
      </p:sp>
    </p:spTree>
    <p:extLst>
      <p:ext uri="{BB962C8B-B14F-4D97-AF65-F5344CB8AC3E}">
        <p14:creationId xmlns:p14="http://schemas.microsoft.com/office/powerpoint/2010/main" val="316443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D365864-5B48-4297-A94E-C4104B60F6D3}"/>
              </a:ext>
            </a:extLst>
          </p:cNvPr>
          <p:cNvSpPr/>
          <p:nvPr/>
        </p:nvSpPr>
        <p:spPr>
          <a:xfrm>
            <a:off x="377534" y="1700808"/>
            <a:ext cx="8388932" cy="13681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id="{03BC2D39-C097-4143-8F12-085487385582}"/>
              </a:ext>
            </a:extLst>
          </p:cNvPr>
          <p:cNvSpPr/>
          <p:nvPr/>
        </p:nvSpPr>
        <p:spPr>
          <a:xfrm>
            <a:off x="485546" y="1844824"/>
            <a:ext cx="8280920" cy="369332"/>
          </a:xfrm>
          <a:prstGeom prst="rect">
            <a:avLst/>
          </a:prstGeom>
        </p:spPr>
        <p:txBody>
          <a:bodyPr wrap="square">
            <a:spAutoFit/>
          </a:bodyPr>
          <a:lstStyle/>
          <a:p>
            <a:pPr algn="just"/>
            <a:r>
              <a:rPr lang="ru-RU" b="1" dirty="0"/>
              <a:t>Законы формы также имеют практическое применение для </a:t>
            </a:r>
            <a:r>
              <a:rPr lang="ru-RU" b="1" dirty="0" err="1"/>
              <a:t>светодизайнера</a:t>
            </a:r>
            <a:r>
              <a:rPr lang="ru-RU" dirty="0"/>
              <a:t>: </a:t>
            </a:r>
          </a:p>
        </p:txBody>
      </p:sp>
      <p:sp>
        <p:nvSpPr>
          <p:cNvPr id="3" name="Прямоугольник 2">
            <a:extLst>
              <a:ext uri="{FF2B5EF4-FFF2-40B4-BE49-F238E27FC236}">
                <a16:creationId xmlns:a16="http://schemas.microsoft.com/office/drawing/2014/main" id="{F8B47CF5-8BA3-4D50-A82B-6934B71CDE40}"/>
              </a:ext>
            </a:extLst>
          </p:cNvPr>
          <p:cNvSpPr/>
          <p:nvPr/>
        </p:nvSpPr>
        <p:spPr>
          <a:xfrm>
            <a:off x="485546" y="2366556"/>
            <a:ext cx="8135704" cy="2308324"/>
          </a:xfrm>
          <a:prstGeom prst="rect">
            <a:avLst/>
          </a:prstGeom>
        </p:spPr>
        <p:txBody>
          <a:bodyPr wrap="square">
            <a:spAutoFit/>
          </a:bodyPr>
          <a:lstStyle/>
          <a:p>
            <a:pPr algn="just"/>
            <a:r>
              <a:rPr lang="ru-RU" i="1" dirty="0"/>
              <a:t>каждая осветительная установка состоит из расположения светильников, будь то на потолке, на стенах или внутри пространства. </a:t>
            </a:r>
          </a:p>
          <a:p>
            <a:pPr algn="just"/>
            <a:endParaRPr lang="ru-RU" dirty="0"/>
          </a:p>
          <a:p>
            <a:pPr algn="just"/>
            <a:r>
              <a:rPr lang="ru-RU" dirty="0"/>
              <a:t>Однако такие расположения не воспринимаются напрямую, а организованы в фигуры в соответствии с правилами восприятия формы. </a:t>
            </a:r>
          </a:p>
          <a:p>
            <a:pPr algn="just"/>
            <a:endParaRPr lang="ru-RU" dirty="0"/>
          </a:p>
          <a:p>
            <a:pPr algn="just"/>
            <a:r>
              <a:rPr lang="ru-RU" dirty="0"/>
              <a:t>Окружающая архитектура и световые эффекты светильников создают дополнительные узоры, интегрированные в восприятие.</a:t>
            </a:r>
          </a:p>
        </p:txBody>
      </p:sp>
    </p:spTree>
    <p:extLst>
      <p:ext uri="{BB962C8B-B14F-4D97-AF65-F5344CB8AC3E}">
        <p14:creationId xmlns:p14="http://schemas.microsoft.com/office/powerpoint/2010/main" val="3824978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51520" y="1268760"/>
            <a:ext cx="8496944" cy="136815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419201" y="439028"/>
            <a:ext cx="2169889" cy="707886"/>
          </a:xfrm>
          <a:prstGeom prst="rect">
            <a:avLst/>
          </a:prstGeom>
        </p:spPr>
        <p:txBody>
          <a:bodyPr wrap="none">
            <a:spAutoFit/>
          </a:bodyPr>
          <a:lstStyle/>
          <a:p>
            <a:r>
              <a:rPr lang="smn-FI" sz="2000" b="1" dirty="0">
                <a:solidFill>
                  <a:schemeClr val="accent5">
                    <a:lumMod val="50000"/>
                  </a:schemeClr>
                </a:solidFill>
              </a:rPr>
              <a:t>Similarity. </a:t>
            </a:r>
            <a:endParaRPr lang="ru-RU" sz="2000" b="1" dirty="0">
              <a:solidFill>
                <a:schemeClr val="accent5">
                  <a:lumMod val="50000"/>
                </a:schemeClr>
              </a:solidFill>
            </a:endParaRPr>
          </a:p>
          <a:p>
            <a:r>
              <a:rPr lang="ru-RU" sz="2000" b="1" dirty="0">
                <a:solidFill>
                  <a:schemeClr val="accent5">
                    <a:lumMod val="50000"/>
                  </a:schemeClr>
                </a:solidFill>
              </a:rPr>
              <a:t>Правило подобия</a:t>
            </a:r>
            <a:endParaRPr lang="ru-RU" sz="2000" dirty="0">
              <a:solidFill>
                <a:schemeClr val="accent5">
                  <a:lumMod val="50000"/>
                </a:schemeClr>
              </a:solidFill>
            </a:endParaRPr>
          </a:p>
        </p:txBody>
      </p:sp>
      <p:cxnSp>
        <p:nvCxnSpPr>
          <p:cNvPr id="3" name="Прямая соединительная линия 2"/>
          <p:cNvCxnSpPr/>
          <p:nvPr/>
        </p:nvCxnSpPr>
        <p:spPr>
          <a:xfrm>
            <a:off x="323528" y="1153684"/>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323528" y="1340768"/>
            <a:ext cx="8280920" cy="1077218"/>
          </a:xfrm>
          <a:prstGeom prst="rect">
            <a:avLst/>
          </a:prstGeom>
        </p:spPr>
        <p:txBody>
          <a:bodyPr wrap="square">
            <a:spAutoFit/>
          </a:bodyPr>
          <a:lstStyle/>
          <a:p>
            <a:pPr algn="just"/>
            <a:r>
              <a:rPr lang="ru-RU" sz="1600" dirty="0"/>
              <a:t>Чем больше части зрительно воспринимаемой модели похожи друг на друга по какому-либо воспринимаемому качеству, с тем большей вероятностью они будут восприниматься как расположенные месте. </a:t>
            </a:r>
            <a:r>
              <a:rPr lang="ru-RU" sz="1600" b="1" dirty="0"/>
              <a:t>В качестве группирующих свойств может выступать сходство по размеру, форме и цвету.</a:t>
            </a:r>
          </a:p>
        </p:txBody>
      </p:sp>
      <p:pic>
        <p:nvPicPr>
          <p:cNvPr id="6" name="Рисунок 5" descr="D:\курс Эстетика\ЭК Эстетика\Модуль 2 Психология освещения\картинки\similarity.jpg"/>
          <p:cNvPicPr/>
          <p:nvPr/>
        </p:nvPicPr>
        <p:blipFill>
          <a:blip r:embed="rId2">
            <a:extLst>
              <a:ext uri="{28A0092B-C50C-407E-A947-70E740481C1C}">
                <a14:useLocalDpi xmlns:a14="http://schemas.microsoft.com/office/drawing/2010/main" val="0"/>
              </a:ext>
            </a:extLst>
          </a:blip>
          <a:srcRect/>
          <a:stretch>
            <a:fillRect/>
          </a:stretch>
        </p:blipFill>
        <p:spPr bwMode="auto">
          <a:xfrm>
            <a:off x="2036761" y="2691523"/>
            <a:ext cx="5070475" cy="1840865"/>
          </a:xfrm>
          <a:prstGeom prst="rect">
            <a:avLst/>
          </a:prstGeom>
          <a:noFill/>
          <a:ln>
            <a:noFill/>
          </a:ln>
        </p:spPr>
      </p:pic>
      <p:sp>
        <p:nvSpPr>
          <p:cNvPr id="7" name="Прямоугольник 6"/>
          <p:cNvSpPr/>
          <p:nvPr/>
        </p:nvSpPr>
        <p:spPr>
          <a:xfrm>
            <a:off x="252517" y="5085184"/>
            <a:ext cx="8496944" cy="1384995"/>
          </a:xfrm>
          <a:prstGeom prst="rect">
            <a:avLst/>
          </a:prstGeom>
        </p:spPr>
        <p:txBody>
          <a:bodyPr wrap="square">
            <a:spAutoFit/>
          </a:bodyPr>
          <a:lstStyle/>
          <a:p>
            <a:pPr algn="just"/>
            <a:r>
              <a:rPr lang="ru-RU" sz="1400" dirty="0"/>
              <a:t>На </a:t>
            </a:r>
            <a:r>
              <a:rPr lang="ru-RU" sz="1400" i="1" dirty="0"/>
              <a:t>рис. А </a:t>
            </a:r>
            <a:r>
              <a:rPr lang="ru-RU" sz="1400" dirty="0"/>
              <a:t>изображена группа из шести фигур, одинаковых по форме и ориентации, но бессистемно разбросанных в пространстве. Разница в размерах обладает группирующим эффектом: большие квадраты в противоположность маленьким стремятся друг к другу. На </a:t>
            </a:r>
            <a:r>
              <a:rPr lang="ru-RU" sz="1400" i="1" dirty="0"/>
              <a:t>рис. Б </a:t>
            </a:r>
            <a:r>
              <a:rPr lang="ru-RU" sz="1400" dirty="0"/>
              <a:t>окружности стремятся объединиться и отойти от треугольников. В этом случае группирующим признаком является форма элементов. На </a:t>
            </a:r>
            <a:r>
              <a:rPr lang="ru-RU" sz="1400" i="1" dirty="0"/>
              <a:t>рис. В </a:t>
            </a:r>
            <a:r>
              <a:rPr lang="ru-RU" sz="1400" dirty="0"/>
              <a:t>представлены хаотично расположенные одинаковые по размеру круги двух цветов. Темные круги стремятся отделиться о белых, здесь цвет выступает в качестве группирующего признака.</a:t>
            </a:r>
          </a:p>
        </p:txBody>
      </p:sp>
      <p:sp>
        <p:nvSpPr>
          <p:cNvPr id="8" name="Прямоугольник 7"/>
          <p:cNvSpPr/>
          <p:nvPr/>
        </p:nvSpPr>
        <p:spPr>
          <a:xfrm>
            <a:off x="269277" y="4523128"/>
            <a:ext cx="8496944" cy="307777"/>
          </a:xfrm>
          <a:prstGeom prst="rect">
            <a:avLst/>
          </a:prstGeom>
        </p:spPr>
        <p:txBody>
          <a:bodyPr wrap="square">
            <a:spAutoFit/>
          </a:bodyPr>
          <a:lstStyle/>
          <a:p>
            <a:r>
              <a:rPr lang="ru-RU" sz="1400" i="1" dirty="0"/>
              <a:t>Группировка элементов поля. А – сходство по размерам; Б – сходство по форме; В – сходство по цвету</a:t>
            </a:r>
            <a:endParaRPr lang="ru-RU" sz="1400" dirty="0"/>
          </a:p>
        </p:txBody>
      </p:sp>
    </p:spTree>
    <p:extLst>
      <p:ext uri="{BB962C8B-B14F-4D97-AF65-F5344CB8AC3E}">
        <p14:creationId xmlns:p14="http://schemas.microsoft.com/office/powerpoint/2010/main" val="4121948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5103" y="4797152"/>
            <a:ext cx="8496944" cy="144016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Рисунок 1" descr="C:\Users\Tatyana\Desktop\htytry.JPG"/>
          <p:cNvPicPr/>
          <p:nvPr/>
        </p:nvPicPr>
        <p:blipFill>
          <a:blip r:embed="rId2">
            <a:extLst>
              <a:ext uri="{28A0092B-C50C-407E-A947-70E740481C1C}">
                <a14:useLocalDpi xmlns:a14="http://schemas.microsoft.com/office/drawing/2010/main" val="0"/>
              </a:ext>
            </a:extLst>
          </a:blip>
          <a:srcRect/>
          <a:stretch>
            <a:fillRect/>
          </a:stretch>
        </p:blipFill>
        <p:spPr bwMode="auto">
          <a:xfrm>
            <a:off x="534670" y="260648"/>
            <a:ext cx="4037330" cy="4132580"/>
          </a:xfrm>
          <a:prstGeom prst="rect">
            <a:avLst/>
          </a:prstGeom>
          <a:noFill/>
          <a:ln>
            <a:noFill/>
          </a:ln>
        </p:spPr>
      </p:pic>
      <p:sp>
        <p:nvSpPr>
          <p:cNvPr id="3" name="Прямоугольник 2"/>
          <p:cNvSpPr/>
          <p:nvPr/>
        </p:nvSpPr>
        <p:spPr>
          <a:xfrm>
            <a:off x="4644008" y="271719"/>
            <a:ext cx="4320480" cy="923330"/>
          </a:xfrm>
          <a:prstGeom prst="rect">
            <a:avLst/>
          </a:prstGeom>
        </p:spPr>
        <p:txBody>
          <a:bodyPr wrap="square">
            <a:spAutoFit/>
          </a:bodyPr>
          <a:lstStyle/>
          <a:p>
            <a:r>
              <a:rPr lang="ru-RU" i="1" dirty="0">
                <a:latin typeface="Times New Roman"/>
                <a:cs typeface="Times New Roman"/>
              </a:rPr>
              <a:t>← </a:t>
            </a:r>
            <a:r>
              <a:rPr lang="ru-RU" i="1" dirty="0"/>
              <a:t>Правило  подобия.</a:t>
            </a:r>
            <a:endParaRPr lang="ru-RU" dirty="0"/>
          </a:p>
          <a:p>
            <a:r>
              <a:rPr lang="ru-RU" i="1" dirty="0"/>
              <a:t>Светильниками одного типа сгруппированы вместе.</a:t>
            </a:r>
            <a:endParaRPr lang="ru-RU" dirty="0"/>
          </a:p>
        </p:txBody>
      </p:sp>
      <p:sp>
        <p:nvSpPr>
          <p:cNvPr id="4" name="Прямоугольник 3"/>
          <p:cNvSpPr/>
          <p:nvPr/>
        </p:nvSpPr>
        <p:spPr>
          <a:xfrm>
            <a:off x="534670" y="4797152"/>
            <a:ext cx="8357810" cy="1200329"/>
          </a:xfrm>
          <a:prstGeom prst="rect">
            <a:avLst/>
          </a:prstGeom>
        </p:spPr>
        <p:txBody>
          <a:bodyPr wrap="square">
            <a:spAutoFit/>
          </a:bodyPr>
          <a:lstStyle/>
          <a:p>
            <a:pPr algn="just"/>
            <a:r>
              <a:rPr lang="ru-RU" i="1" dirty="0"/>
              <a:t>→ </a:t>
            </a:r>
            <a:endParaRPr lang="ru-RU" dirty="0"/>
          </a:p>
          <a:p>
            <a:pPr algn="just"/>
            <a:r>
              <a:rPr lang="ru-RU" i="1" dirty="0"/>
              <a:t>Методика освещения должна быть одинаковой, в пределах каждого набора/группы, чтобы характер и свойства визуальной группы могли быть четко определены.</a:t>
            </a:r>
            <a:endParaRPr lang="ru-RU" dirty="0"/>
          </a:p>
        </p:txBody>
      </p:sp>
      <p:sp>
        <p:nvSpPr>
          <p:cNvPr id="6" name="Прямоугольник 5">
            <a:extLst>
              <a:ext uri="{FF2B5EF4-FFF2-40B4-BE49-F238E27FC236}">
                <a16:creationId xmlns:a16="http://schemas.microsoft.com/office/drawing/2014/main" id="{7AB7F13A-545D-4AA4-95D0-58DACFB515EC}"/>
              </a:ext>
            </a:extLst>
          </p:cNvPr>
          <p:cNvSpPr/>
          <p:nvPr/>
        </p:nvSpPr>
        <p:spPr>
          <a:xfrm>
            <a:off x="4713575" y="2852936"/>
            <a:ext cx="4178905" cy="1815882"/>
          </a:xfrm>
          <a:prstGeom prst="rect">
            <a:avLst/>
          </a:prstGeom>
        </p:spPr>
        <p:txBody>
          <a:bodyPr wrap="square">
            <a:spAutoFit/>
          </a:bodyPr>
          <a:lstStyle/>
          <a:p>
            <a:pPr algn="just"/>
            <a:r>
              <a:rPr lang="ru-RU" sz="1600" dirty="0"/>
              <a:t>Этот принцип также применяется, когда формы группы не идентичны, а только похожи. </a:t>
            </a:r>
          </a:p>
          <a:p>
            <a:pPr algn="just"/>
            <a:r>
              <a:rPr lang="ru-RU" sz="1600" dirty="0"/>
              <a:t>Например, круги разных размеров воспринимаются вместе. Прямоугольники и квадраты также иногда принадлежат к группе из-за их похожих форм.</a:t>
            </a:r>
          </a:p>
        </p:txBody>
      </p:sp>
      <p:cxnSp>
        <p:nvCxnSpPr>
          <p:cNvPr id="8" name="Прямая соединительная линия 7">
            <a:extLst>
              <a:ext uri="{FF2B5EF4-FFF2-40B4-BE49-F238E27FC236}">
                <a16:creationId xmlns:a16="http://schemas.microsoft.com/office/drawing/2014/main" id="{9A14F508-85BF-4F92-8638-D710AE4FAD8D}"/>
              </a:ext>
            </a:extLst>
          </p:cNvPr>
          <p:cNvCxnSpPr/>
          <p:nvPr/>
        </p:nvCxnSpPr>
        <p:spPr>
          <a:xfrm>
            <a:off x="4680584" y="3212976"/>
            <a:ext cx="0" cy="1296144"/>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9412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Tatyana\Desktop\pub-49.jpg"/>
          <p:cNvPicPr/>
          <p:nvPr/>
        </p:nvPicPr>
        <p:blipFill>
          <a:blip r:embed="rId2">
            <a:extLst>
              <a:ext uri="{28A0092B-C50C-407E-A947-70E740481C1C}">
                <a14:useLocalDpi xmlns:a14="http://schemas.microsoft.com/office/drawing/2010/main" val="0"/>
              </a:ext>
            </a:extLst>
          </a:blip>
          <a:srcRect/>
          <a:stretch>
            <a:fillRect/>
          </a:stretch>
        </p:blipFill>
        <p:spPr bwMode="auto">
          <a:xfrm>
            <a:off x="323528" y="432953"/>
            <a:ext cx="4030667" cy="2741107"/>
          </a:xfrm>
          <a:prstGeom prst="rect">
            <a:avLst/>
          </a:prstGeom>
          <a:noFill/>
          <a:ln>
            <a:noFill/>
          </a:ln>
        </p:spPr>
      </p:pic>
      <p:pic>
        <p:nvPicPr>
          <p:cNvPr id="3" name="Рисунок 2" descr="C:\Users\Tatyana\AppData\Local\Temp\FineReader11.00\media\image19.jpeg"/>
          <p:cNvPicPr/>
          <p:nvPr/>
        </p:nvPicPr>
        <p:blipFill>
          <a:blip r:embed="rId3">
            <a:extLst>
              <a:ext uri="{28A0092B-C50C-407E-A947-70E740481C1C}">
                <a14:useLocalDpi xmlns:a14="http://schemas.microsoft.com/office/drawing/2010/main" val="0"/>
              </a:ext>
            </a:extLst>
          </a:blip>
          <a:srcRect/>
          <a:stretch>
            <a:fillRect/>
          </a:stretch>
        </p:blipFill>
        <p:spPr bwMode="auto">
          <a:xfrm>
            <a:off x="4354195" y="432953"/>
            <a:ext cx="4439706" cy="2741107"/>
          </a:xfrm>
          <a:prstGeom prst="rect">
            <a:avLst/>
          </a:prstGeom>
          <a:noFill/>
          <a:ln>
            <a:noFill/>
          </a:ln>
        </p:spPr>
      </p:pic>
      <p:sp>
        <p:nvSpPr>
          <p:cNvPr id="4" name="Прямоугольник 3"/>
          <p:cNvSpPr/>
          <p:nvPr/>
        </p:nvSpPr>
        <p:spPr>
          <a:xfrm>
            <a:off x="323528" y="3356992"/>
            <a:ext cx="4030667" cy="646331"/>
          </a:xfrm>
          <a:prstGeom prst="rect">
            <a:avLst/>
          </a:prstGeom>
        </p:spPr>
        <p:txBody>
          <a:bodyPr wrap="square">
            <a:spAutoFit/>
          </a:bodyPr>
          <a:lstStyle/>
          <a:p>
            <a:r>
              <a:rPr lang="en-US" i="1" dirty="0">
                <a:latin typeface="Times New Roman"/>
                <a:cs typeface="Times New Roman"/>
              </a:rPr>
              <a:t>↑</a:t>
            </a:r>
            <a:r>
              <a:rPr lang="ru-RU" i="1" dirty="0">
                <a:latin typeface="Times New Roman"/>
                <a:cs typeface="Times New Roman"/>
              </a:rPr>
              <a:t> </a:t>
            </a:r>
            <a:r>
              <a:rPr lang="en-US" i="1" dirty="0"/>
              <a:t>Pub in Stockholm; Lighting design:	</a:t>
            </a:r>
            <a:endParaRPr lang="ru-RU" dirty="0"/>
          </a:p>
          <a:p>
            <a:r>
              <a:rPr lang="ru-RU" i="1" dirty="0" err="1"/>
              <a:t>Ljusarkitektur</a:t>
            </a:r>
            <a:endParaRPr lang="ru-RU" dirty="0"/>
          </a:p>
        </p:txBody>
      </p:sp>
      <p:sp>
        <p:nvSpPr>
          <p:cNvPr id="5" name="Прямоугольник 4"/>
          <p:cNvSpPr/>
          <p:nvPr/>
        </p:nvSpPr>
        <p:spPr>
          <a:xfrm>
            <a:off x="4354195" y="3380537"/>
            <a:ext cx="4439706" cy="646331"/>
          </a:xfrm>
          <a:prstGeom prst="rect">
            <a:avLst/>
          </a:prstGeom>
        </p:spPr>
        <p:txBody>
          <a:bodyPr wrap="square">
            <a:spAutoFit/>
          </a:bodyPr>
          <a:lstStyle/>
          <a:p>
            <a:r>
              <a:rPr lang="en-US" i="1" dirty="0">
                <a:latin typeface="Times New Roman"/>
                <a:cs typeface="Times New Roman"/>
              </a:rPr>
              <a:t>↑</a:t>
            </a:r>
            <a:r>
              <a:rPr lang="ru-RU" i="1" dirty="0">
                <a:latin typeface="Times New Roman"/>
                <a:cs typeface="Times New Roman"/>
              </a:rPr>
              <a:t> </a:t>
            </a:r>
            <a:r>
              <a:rPr lang="en-US" i="1" dirty="0"/>
              <a:t>James </a:t>
            </a:r>
            <a:r>
              <a:rPr lang="en-US" i="1" dirty="0" err="1"/>
              <a:t>Turrell</a:t>
            </a:r>
            <a:r>
              <a:rPr lang="en-US" i="1" dirty="0"/>
              <a:t> Museum, </a:t>
            </a:r>
            <a:r>
              <a:rPr lang="en-US" i="1" dirty="0" err="1"/>
              <a:t>Colomne</a:t>
            </a:r>
            <a:r>
              <a:rPr lang="en-US" i="1" dirty="0"/>
              <a:t>;</a:t>
            </a:r>
            <a:endParaRPr lang="ru-RU" dirty="0"/>
          </a:p>
          <a:p>
            <a:r>
              <a:rPr lang="en-US" i="1" dirty="0"/>
              <a:t>Light art: James </a:t>
            </a:r>
            <a:r>
              <a:rPr lang="en-US" i="1" dirty="0" err="1"/>
              <a:t>Turrell</a:t>
            </a:r>
            <a:endParaRPr lang="ru-RU" dirty="0"/>
          </a:p>
        </p:txBody>
      </p:sp>
      <p:sp>
        <p:nvSpPr>
          <p:cNvPr id="6" name="Прямоугольник 5"/>
          <p:cNvSpPr/>
          <p:nvPr/>
        </p:nvSpPr>
        <p:spPr>
          <a:xfrm>
            <a:off x="323527" y="4581128"/>
            <a:ext cx="8470373" cy="646331"/>
          </a:xfrm>
          <a:prstGeom prst="rect">
            <a:avLst/>
          </a:prstGeom>
        </p:spPr>
        <p:txBody>
          <a:bodyPr wrap="square">
            <a:spAutoFit/>
          </a:bodyPr>
          <a:lstStyle/>
          <a:p>
            <a:pPr algn="just"/>
            <a:r>
              <a:rPr lang="ru-RU" i="1" dirty="0">
                <a:solidFill>
                  <a:schemeClr val="accent1">
                    <a:lumMod val="50000"/>
                  </a:schemeClr>
                </a:solidFill>
              </a:rPr>
              <a:t>Элементы с аналогичными конструктивными элементами  с помощью освещения сгруппированы визуально.</a:t>
            </a:r>
            <a:endParaRPr lang="ru-RU" dirty="0">
              <a:solidFill>
                <a:schemeClr val="accent1">
                  <a:lumMod val="50000"/>
                </a:schemeClr>
              </a:solidFill>
            </a:endParaRPr>
          </a:p>
        </p:txBody>
      </p:sp>
    </p:spTree>
    <p:extLst>
      <p:ext uri="{BB962C8B-B14F-4D97-AF65-F5344CB8AC3E}">
        <p14:creationId xmlns:p14="http://schemas.microsoft.com/office/powerpoint/2010/main" val="1647958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Tatyana\Desktop\81767ee996af8858025507509eb01c00.jpg"/>
          <p:cNvPicPr/>
          <p:nvPr/>
        </p:nvPicPr>
        <p:blipFill>
          <a:blip r:embed="rId2">
            <a:extLst>
              <a:ext uri="{28A0092B-C50C-407E-A947-70E740481C1C}">
                <a14:useLocalDpi xmlns:a14="http://schemas.microsoft.com/office/drawing/2010/main" val="0"/>
              </a:ext>
            </a:extLst>
          </a:blip>
          <a:srcRect/>
          <a:stretch>
            <a:fillRect/>
          </a:stretch>
        </p:blipFill>
        <p:spPr bwMode="auto">
          <a:xfrm>
            <a:off x="251520" y="308242"/>
            <a:ext cx="4874899" cy="3816424"/>
          </a:xfrm>
          <a:prstGeom prst="rect">
            <a:avLst/>
          </a:prstGeom>
          <a:noFill/>
          <a:ln>
            <a:noFill/>
          </a:ln>
        </p:spPr>
      </p:pic>
      <p:pic>
        <p:nvPicPr>
          <p:cNvPr id="3" name="Рисунок 2" descr="C:\Users\Tatyana\Desktop\0049fd50ccfaa3311a418e1e207a6d0f.jpg"/>
          <p:cNvPicPr/>
          <p:nvPr/>
        </p:nvPicPr>
        <p:blipFill>
          <a:blip r:embed="rId3">
            <a:extLst>
              <a:ext uri="{28A0092B-C50C-407E-A947-70E740481C1C}">
                <a14:useLocalDpi xmlns:a14="http://schemas.microsoft.com/office/drawing/2010/main" val="0"/>
              </a:ext>
            </a:extLst>
          </a:blip>
          <a:srcRect/>
          <a:stretch>
            <a:fillRect/>
          </a:stretch>
        </p:blipFill>
        <p:spPr bwMode="auto">
          <a:xfrm>
            <a:off x="5220072" y="308243"/>
            <a:ext cx="3276282" cy="3816424"/>
          </a:xfrm>
          <a:prstGeom prst="rect">
            <a:avLst/>
          </a:prstGeom>
          <a:noFill/>
          <a:ln>
            <a:noFill/>
          </a:ln>
        </p:spPr>
      </p:pic>
      <p:sp>
        <p:nvSpPr>
          <p:cNvPr id="4" name="Прямоугольник 3"/>
          <p:cNvSpPr/>
          <p:nvPr/>
        </p:nvSpPr>
        <p:spPr>
          <a:xfrm>
            <a:off x="251520" y="4223122"/>
            <a:ext cx="8244834" cy="2585323"/>
          </a:xfrm>
          <a:prstGeom prst="rect">
            <a:avLst/>
          </a:prstGeom>
        </p:spPr>
        <p:txBody>
          <a:bodyPr wrap="square">
            <a:spAutoFit/>
          </a:bodyPr>
          <a:lstStyle/>
          <a:p>
            <a:pPr algn="just"/>
            <a:r>
              <a:rPr lang="ru-RU" i="1" dirty="0">
                <a:latin typeface="Times New Roman"/>
                <a:cs typeface="Times New Roman"/>
              </a:rPr>
              <a:t>↑</a:t>
            </a:r>
            <a:r>
              <a:rPr lang="en-US" i="1" dirty="0">
                <a:latin typeface="Times New Roman"/>
                <a:cs typeface="Times New Roman"/>
              </a:rPr>
              <a:t> </a:t>
            </a:r>
            <a:r>
              <a:rPr lang="ru-RU" i="1" dirty="0"/>
              <a:t>Рис</a:t>
            </a:r>
            <a:r>
              <a:rPr lang="en-US" i="1" dirty="0"/>
              <a:t>. Headquarters Lobby Deloitte in Copenhagen; Light art: Steven Scott</a:t>
            </a:r>
            <a:endParaRPr lang="ru-RU" dirty="0"/>
          </a:p>
          <a:p>
            <a:pPr algn="just"/>
            <a:endParaRPr lang="en-US" i="1" dirty="0"/>
          </a:p>
          <a:p>
            <a:pPr algn="just"/>
            <a:r>
              <a:rPr lang="ru-RU" i="1" dirty="0">
                <a:solidFill>
                  <a:schemeClr val="accent1">
                    <a:lumMod val="50000"/>
                  </a:schemeClr>
                </a:solidFill>
              </a:rPr>
              <a:t>Лестницы приобретают новое визуальное восприятие, когда пропорционально подобные прямоугольные блоки имеют аналогичную методику освещения.</a:t>
            </a:r>
            <a:endParaRPr lang="ru-RU" dirty="0">
              <a:solidFill>
                <a:schemeClr val="accent1">
                  <a:lumMod val="50000"/>
                </a:schemeClr>
              </a:solidFill>
            </a:endParaRPr>
          </a:p>
          <a:p>
            <a:pPr algn="just"/>
            <a:r>
              <a:rPr lang="ru-RU" i="1" dirty="0">
                <a:solidFill>
                  <a:schemeClr val="accent1">
                    <a:lumMod val="50000"/>
                  </a:schemeClr>
                </a:solidFill>
              </a:rPr>
              <a:t>Это позволяет создавать слаженную визуальную организацию. Даже, несмотря на то, что были применены различные цвета в освещении, сама техника/принцип освещения остается одинаковым, и это приводит, в конечном итоге, к обогащению восприятия.</a:t>
            </a:r>
            <a:endParaRPr lang="ru-RU" dirty="0">
              <a:solidFill>
                <a:schemeClr val="accent1">
                  <a:lumMod val="50000"/>
                </a:schemeClr>
              </a:solidFill>
            </a:endParaRPr>
          </a:p>
        </p:txBody>
      </p:sp>
    </p:spTree>
    <p:extLst>
      <p:ext uri="{BB962C8B-B14F-4D97-AF65-F5344CB8AC3E}">
        <p14:creationId xmlns:p14="http://schemas.microsoft.com/office/powerpoint/2010/main" val="1178836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201" y="439028"/>
            <a:ext cx="2285049" cy="707886"/>
          </a:xfrm>
          <a:prstGeom prst="rect">
            <a:avLst/>
          </a:prstGeom>
        </p:spPr>
        <p:txBody>
          <a:bodyPr wrap="none">
            <a:spAutoFit/>
          </a:bodyPr>
          <a:lstStyle/>
          <a:p>
            <a:r>
              <a:rPr lang="smn-FI" sz="2000" b="1" dirty="0">
                <a:solidFill>
                  <a:schemeClr val="accent5">
                    <a:lumMod val="50000"/>
                  </a:schemeClr>
                </a:solidFill>
              </a:rPr>
              <a:t>Proximity. </a:t>
            </a:r>
          </a:p>
          <a:p>
            <a:r>
              <a:rPr lang="ru-RU" sz="2000" b="1" dirty="0">
                <a:solidFill>
                  <a:schemeClr val="accent5">
                    <a:lumMod val="50000"/>
                  </a:schemeClr>
                </a:solidFill>
              </a:rPr>
              <a:t>Правило близости</a:t>
            </a:r>
            <a:r>
              <a:rPr lang="en-US" sz="2000" b="1" dirty="0">
                <a:solidFill>
                  <a:schemeClr val="accent5">
                    <a:lumMod val="50000"/>
                  </a:schemeClr>
                </a:solidFill>
              </a:rPr>
              <a:t>.</a:t>
            </a:r>
            <a:endParaRPr lang="ru-RU" sz="2000" dirty="0">
              <a:solidFill>
                <a:schemeClr val="accent5">
                  <a:lumMod val="50000"/>
                </a:schemeClr>
              </a:solidFill>
            </a:endParaRPr>
          </a:p>
        </p:txBody>
      </p:sp>
      <p:cxnSp>
        <p:nvCxnSpPr>
          <p:cNvPr id="3" name="Прямая соединительная линия 2"/>
          <p:cNvCxnSpPr/>
          <p:nvPr/>
        </p:nvCxnSpPr>
        <p:spPr>
          <a:xfrm>
            <a:off x="323528" y="1153684"/>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323528" y="1268760"/>
            <a:ext cx="8280920" cy="2031325"/>
          </a:xfrm>
          <a:prstGeom prst="rect">
            <a:avLst/>
          </a:prstGeom>
        </p:spPr>
        <p:txBody>
          <a:bodyPr wrap="square">
            <a:spAutoFit/>
          </a:bodyPr>
          <a:lstStyle/>
          <a:p>
            <a:pPr algn="just"/>
            <a:r>
              <a:rPr lang="ru-RU" dirty="0"/>
              <a:t>В любом поле, содержащем несколько объектов, те из них, которые расположены наиболее близко друг к другу, визуально могут восприниматься целостно, как один объект. </a:t>
            </a:r>
            <a:r>
              <a:rPr lang="ru-RU" i="1" dirty="0"/>
              <a:t>Легче воспринимаются три группы кругов, а не один из восьми кругов.</a:t>
            </a:r>
            <a:endParaRPr lang="ru-RU" dirty="0"/>
          </a:p>
          <a:p>
            <a:pPr algn="just"/>
            <a:r>
              <a:rPr lang="ru-RU" dirty="0"/>
              <a:t>Мозг пытается уменьшить необходимость обработки большого количества подобных мелких раздражителей и группирует их в единое целое, чтобы достичь визуального единства.</a:t>
            </a:r>
          </a:p>
        </p:txBody>
      </p:sp>
      <p:pic>
        <p:nvPicPr>
          <p:cNvPr id="5" name="Рисунок 4" descr="C:\Users\Tatyana\Desktop\image25.gif"/>
          <p:cNvPicPr/>
          <p:nvPr/>
        </p:nvPicPr>
        <p:blipFill rotWithShape="1">
          <a:blip r:embed="rId2">
            <a:extLst>
              <a:ext uri="{28A0092B-C50C-407E-A947-70E740481C1C}">
                <a14:useLocalDpi xmlns:a14="http://schemas.microsoft.com/office/drawing/2010/main" val="0"/>
              </a:ext>
            </a:extLst>
          </a:blip>
          <a:srcRect b="7054"/>
          <a:stretch/>
        </p:blipFill>
        <p:spPr bwMode="auto">
          <a:xfrm>
            <a:off x="1155826" y="3300084"/>
            <a:ext cx="7080192" cy="329726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94636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8136904" cy="1477328"/>
          </a:xfrm>
          <a:prstGeom prst="rect">
            <a:avLst/>
          </a:prstGeom>
        </p:spPr>
        <p:txBody>
          <a:bodyPr wrap="square">
            <a:spAutoFit/>
          </a:bodyPr>
          <a:lstStyle/>
          <a:p>
            <a:pPr algn="just"/>
            <a:r>
              <a:rPr lang="ru-RU" i="1" dirty="0"/>
              <a:t>Принцип настолько силен, что он перекрывает фигуры схожего цвета, формы и прочих факторов, позволяющих идентифицировать элементы как группу однородных объектов.</a:t>
            </a:r>
            <a:endParaRPr lang="ru-RU" dirty="0"/>
          </a:p>
          <a:p>
            <a:pPr algn="just"/>
            <a:r>
              <a:rPr lang="ru-RU" i="1" dirty="0"/>
              <a:t>Обратите внимание на изображение ниже. Относительная близость объектов играет большую роль, нежели цвет и схожая форма.</a:t>
            </a:r>
            <a:endParaRPr lang="ru-RU" dirty="0"/>
          </a:p>
        </p:txBody>
      </p:sp>
      <p:pic>
        <p:nvPicPr>
          <p:cNvPr id="3" name="Рисунок 2" descr="C:\Users\Tatyana\Desktop\image21.png"/>
          <p:cNvPicPr/>
          <p:nvPr/>
        </p:nvPicPr>
        <p:blipFill>
          <a:blip r:embed="rId2">
            <a:extLst>
              <a:ext uri="{28A0092B-C50C-407E-A947-70E740481C1C}">
                <a14:useLocalDpi xmlns:a14="http://schemas.microsoft.com/office/drawing/2010/main" val="0"/>
              </a:ext>
            </a:extLst>
          </a:blip>
          <a:srcRect/>
          <a:stretch>
            <a:fillRect/>
          </a:stretch>
        </p:blipFill>
        <p:spPr bwMode="auto">
          <a:xfrm>
            <a:off x="866560" y="2534488"/>
            <a:ext cx="7338872" cy="2990885"/>
          </a:xfrm>
          <a:prstGeom prst="rect">
            <a:avLst/>
          </a:prstGeom>
          <a:noFill/>
          <a:ln>
            <a:noFill/>
          </a:ln>
        </p:spPr>
      </p:pic>
    </p:spTree>
    <p:extLst>
      <p:ext uri="{BB962C8B-B14F-4D97-AF65-F5344CB8AC3E}">
        <p14:creationId xmlns:p14="http://schemas.microsoft.com/office/powerpoint/2010/main" val="1637133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4283968" y="188640"/>
            <a:ext cx="4680520" cy="64255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Рисунок 1" descr="D:\курс Эстетика\Электронный курс\Модуль 2 Психология освещения\картинки\Безымянный-9.jpg"/>
          <p:cNvPicPr/>
          <p:nvPr/>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t="14382"/>
          <a:stretch/>
        </p:blipFill>
        <p:spPr bwMode="auto">
          <a:xfrm>
            <a:off x="179512" y="116632"/>
            <a:ext cx="3964672" cy="5001822"/>
          </a:xfrm>
          <a:prstGeom prst="rect">
            <a:avLst/>
          </a:prstGeom>
          <a:noFill/>
          <a:ln>
            <a:noFill/>
          </a:ln>
          <a:extLst>
            <a:ext uri="{53640926-AAD7-44D8-BBD7-CCE9431645EC}">
              <a14:shadowObscured xmlns:a14="http://schemas.microsoft.com/office/drawing/2010/main"/>
            </a:ext>
          </a:extLst>
        </p:spPr>
      </p:pic>
      <p:sp>
        <p:nvSpPr>
          <p:cNvPr id="4" name="Прямоугольник 3"/>
          <p:cNvSpPr/>
          <p:nvPr/>
        </p:nvSpPr>
        <p:spPr>
          <a:xfrm>
            <a:off x="179512" y="5229200"/>
            <a:ext cx="3964672" cy="1384995"/>
          </a:xfrm>
          <a:prstGeom prst="rect">
            <a:avLst/>
          </a:prstGeom>
        </p:spPr>
        <p:txBody>
          <a:bodyPr wrap="square">
            <a:spAutoFit/>
          </a:bodyPr>
          <a:lstStyle/>
          <a:p>
            <a:pPr algn="just"/>
            <a:r>
              <a:rPr lang="ru-RU" sz="1400" i="1" dirty="0">
                <a:solidFill>
                  <a:schemeClr val="accent1">
                    <a:lumMod val="50000"/>
                  </a:schemeClr>
                </a:solidFill>
                <a:latin typeface="Times New Roman"/>
                <a:cs typeface="Times New Roman"/>
              </a:rPr>
              <a:t>↑ </a:t>
            </a:r>
            <a:r>
              <a:rPr lang="ru-RU" sz="1400" i="1" dirty="0">
                <a:solidFill>
                  <a:schemeClr val="accent1">
                    <a:lumMod val="50000"/>
                  </a:schemeClr>
                </a:solidFill>
              </a:rPr>
              <a:t>Близость. </a:t>
            </a:r>
          </a:p>
          <a:p>
            <a:pPr algn="just"/>
            <a:r>
              <a:rPr lang="ru-RU" sz="1400" dirty="0">
                <a:solidFill>
                  <a:schemeClr val="accent1">
                    <a:lumMod val="50000"/>
                  </a:schemeClr>
                </a:solidFill>
              </a:rPr>
              <a:t>Светильники сгруппированы парами.</a:t>
            </a:r>
          </a:p>
          <a:p>
            <a:pPr algn="just"/>
            <a:endParaRPr lang="ru-RU" sz="1400" dirty="0">
              <a:solidFill>
                <a:schemeClr val="accent1">
                  <a:lumMod val="50000"/>
                </a:schemeClr>
              </a:solidFill>
            </a:endParaRPr>
          </a:p>
          <a:p>
            <a:pPr algn="just"/>
            <a:r>
              <a:rPr lang="ru-RU" sz="1400" dirty="0">
                <a:solidFill>
                  <a:schemeClr val="accent1">
                    <a:lumMod val="50000"/>
                  </a:schemeClr>
                </a:solidFill>
              </a:rPr>
              <a:t>Четыре точки группируются, чтобы сформировать квадрат, из восьми точек (световых приборов) образуется круг.</a:t>
            </a:r>
          </a:p>
        </p:txBody>
      </p:sp>
      <p:sp>
        <p:nvSpPr>
          <p:cNvPr id="5" name="Прямоугольник 4"/>
          <p:cNvSpPr/>
          <p:nvPr/>
        </p:nvSpPr>
        <p:spPr>
          <a:xfrm>
            <a:off x="4283968" y="260648"/>
            <a:ext cx="4572000" cy="6186309"/>
          </a:xfrm>
          <a:prstGeom prst="rect">
            <a:avLst/>
          </a:prstGeom>
        </p:spPr>
        <p:txBody>
          <a:bodyPr>
            <a:spAutoFit/>
          </a:bodyPr>
          <a:lstStyle/>
          <a:p>
            <a:pPr algn="just"/>
            <a:r>
              <a:rPr lang="ru-RU" i="1" dirty="0"/>
              <a:t>→ Разрабатываемое освещение должно целенаправленно объединять и определять элементы в визуальную  организацию. Этот способ объединения подразумевает формирование «ритмичности»  элементов групп. </a:t>
            </a:r>
          </a:p>
          <a:p>
            <a:pPr algn="just"/>
            <a:endParaRPr lang="ru-RU" i="1" dirty="0"/>
          </a:p>
          <a:p>
            <a:pPr algn="just"/>
            <a:r>
              <a:rPr lang="ru-RU" i="1" dirty="0"/>
              <a:t>То есть, если данные элементы различаются по форме, или имеют одинаковый размер, – они сгруппированы вместе.</a:t>
            </a:r>
          </a:p>
          <a:p>
            <a:pPr algn="just"/>
            <a:r>
              <a:rPr lang="ru-RU" i="1" dirty="0"/>
              <a:t>Конечная воспринимается форма довольно сильно отличается от характеристик каждого отдельного элемента.</a:t>
            </a:r>
            <a:endParaRPr lang="ru-RU" dirty="0"/>
          </a:p>
          <a:p>
            <a:pPr algn="just"/>
            <a:r>
              <a:rPr lang="ru-RU" i="1" dirty="0"/>
              <a:t>Близкое расположение и визуальное единство субъектов обязаны поддерживать целостность композиции.</a:t>
            </a:r>
          </a:p>
          <a:p>
            <a:pPr algn="just"/>
            <a:endParaRPr lang="ru-RU" dirty="0"/>
          </a:p>
          <a:p>
            <a:pPr algn="just"/>
            <a:r>
              <a:rPr lang="ru-RU" b="1" i="1" dirty="0"/>
              <a:t>Использование иерархии добавляет визуальный интерес за счет многослойности и сохранения визуальной организации.</a:t>
            </a:r>
            <a:endParaRPr lang="ru-RU" b="1" dirty="0"/>
          </a:p>
        </p:txBody>
      </p:sp>
    </p:spTree>
    <p:extLst>
      <p:ext uri="{BB962C8B-B14F-4D97-AF65-F5344CB8AC3E}">
        <p14:creationId xmlns:p14="http://schemas.microsoft.com/office/powerpoint/2010/main" val="184662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Tatyana\Desktop\drawing_watermelon07.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718" y="260648"/>
            <a:ext cx="2952328" cy="2952328"/>
          </a:xfrm>
          <a:prstGeom prst="rect">
            <a:avLst/>
          </a:prstGeom>
          <a:noFill/>
          <a:ln>
            <a:noFill/>
          </a:ln>
        </p:spPr>
      </p:pic>
      <p:pic>
        <p:nvPicPr>
          <p:cNvPr id="3" name="Рисунок 2" descr="C:\Users\Tatyana\Desktop\index.jpg"/>
          <p:cNvPicPr/>
          <p:nvPr/>
        </p:nvPicPr>
        <p:blipFill>
          <a:blip r:embed="rId3">
            <a:extLst>
              <a:ext uri="{28A0092B-C50C-407E-A947-70E740481C1C}">
                <a14:useLocalDpi xmlns:a14="http://schemas.microsoft.com/office/drawing/2010/main" val="0"/>
              </a:ext>
            </a:extLst>
          </a:blip>
          <a:srcRect/>
          <a:stretch>
            <a:fillRect/>
          </a:stretch>
        </p:blipFill>
        <p:spPr bwMode="auto">
          <a:xfrm>
            <a:off x="3142676" y="248068"/>
            <a:ext cx="3733580" cy="2483879"/>
          </a:xfrm>
          <a:prstGeom prst="rect">
            <a:avLst/>
          </a:prstGeom>
          <a:noFill/>
          <a:ln>
            <a:noFill/>
          </a:ln>
        </p:spPr>
      </p:pic>
      <p:pic>
        <p:nvPicPr>
          <p:cNvPr id="4" name="Рисунок 3" descr="C:\Users\Tatyana\AppData\Local\Temp\FineReader11.00\media\image11.jpeg"/>
          <p:cNvPicPr/>
          <p:nvPr/>
        </p:nvPicPr>
        <p:blipFill rotWithShape="1">
          <a:blip r:embed="rId4">
            <a:extLst>
              <a:ext uri="{28A0092B-C50C-407E-A947-70E740481C1C}">
                <a14:useLocalDpi xmlns:a14="http://schemas.microsoft.com/office/drawing/2010/main" val="0"/>
              </a:ext>
            </a:extLst>
          </a:blip>
          <a:srcRect t="42931"/>
          <a:stretch/>
        </p:blipFill>
        <p:spPr bwMode="auto">
          <a:xfrm>
            <a:off x="6932490" y="260648"/>
            <a:ext cx="2088232" cy="3112478"/>
          </a:xfrm>
          <a:prstGeom prst="rect">
            <a:avLst/>
          </a:prstGeom>
          <a:noFill/>
          <a:ln>
            <a:noFill/>
          </a:ln>
          <a:extLst>
            <a:ext uri="{53640926-AAD7-44D8-BBD7-CCE9431645EC}">
              <a14:shadowObscured xmlns:a14="http://schemas.microsoft.com/office/drawing/2010/main"/>
            </a:ext>
          </a:extLst>
        </p:spPr>
      </p:pic>
      <p:sp>
        <p:nvSpPr>
          <p:cNvPr id="5" name="Прямоугольник 4"/>
          <p:cNvSpPr/>
          <p:nvPr/>
        </p:nvSpPr>
        <p:spPr>
          <a:xfrm>
            <a:off x="163718" y="3573016"/>
            <a:ext cx="2952328" cy="1600438"/>
          </a:xfrm>
          <a:prstGeom prst="rect">
            <a:avLst/>
          </a:prstGeom>
        </p:spPr>
        <p:txBody>
          <a:bodyPr wrap="square">
            <a:spAutoFit/>
          </a:bodyPr>
          <a:lstStyle/>
          <a:p>
            <a:pPr algn="just"/>
            <a:r>
              <a:rPr lang="ru-RU" sz="1400" i="1" dirty="0">
                <a:latin typeface="Times New Roman"/>
                <a:cs typeface="Times New Roman"/>
              </a:rPr>
              <a:t>↑ </a:t>
            </a:r>
            <a:r>
              <a:rPr lang="ru-RU" sz="1400" i="1" dirty="0"/>
              <a:t>Линейный свет формирует визуальный сигнал к формированию общей формы пространства.</a:t>
            </a:r>
          </a:p>
          <a:p>
            <a:pPr algn="just"/>
            <a:endParaRPr lang="ru-RU" sz="1400" dirty="0"/>
          </a:p>
          <a:p>
            <a:pPr algn="just"/>
            <a:r>
              <a:rPr lang="en-US" sz="1400" i="1" dirty="0"/>
              <a:t>Restaurant Watermelon Beirut/RL, Lighting design: PSLAB, Beirut/RL</a:t>
            </a:r>
            <a:endParaRPr lang="ru-RU" sz="1400" dirty="0"/>
          </a:p>
        </p:txBody>
      </p:sp>
      <p:sp>
        <p:nvSpPr>
          <p:cNvPr id="6" name="Прямоугольник 5"/>
          <p:cNvSpPr/>
          <p:nvPr/>
        </p:nvSpPr>
        <p:spPr>
          <a:xfrm>
            <a:off x="3205318" y="3601130"/>
            <a:ext cx="3598930" cy="1600438"/>
          </a:xfrm>
          <a:prstGeom prst="rect">
            <a:avLst/>
          </a:prstGeom>
        </p:spPr>
        <p:txBody>
          <a:bodyPr wrap="square">
            <a:spAutoFit/>
          </a:bodyPr>
          <a:lstStyle/>
          <a:p>
            <a:pPr algn="just"/>
            <a:r>
              <a:rPr lang="ru-RU" sz="1400" i="1" dirty="0">
                <a:latin typeface="Times New Roman"/>
                <a:cs typeface="Times New Roman"/>
              </a:rPr>
              <a:t>↑ </a:t>
            </a:r>
            <a:r>
              <a:rPr lang="ru-RU" sz="1400" i="1" dirty="0"/>
              <a:t>Сходство также может быть рассмотрено с помощью различных характерных черт света, такие как цвет, яркость или контрастность.</a:t>
            </a:r>
            <a:endParaRPr lang="ru-RU" sz="1400" dirty="0"/>
          </a:p>
          <a:p>
            <a:pPr algn="just"/>
            <a:endParaRPr lang="ru-RU" sz="1400" i="1" dirty="0"/>
          </a:p>
          <a:p>
            <a:pPr algn="just"/>
            <a:r>
              <a:rPr lang="en-US" sz="1400" i="1" dirty="0"/>
              <a:t>Forum in Tashkent/UZ, Lighting design </a:t>
            </a:r>
            <a:r>
              <a:rPr lang="en-US" sz="1400" i="1" dirty="0" err="1"/>
              <a:t>Pfarre</a:t>
            </a:r>
            <a:r>
              <a:rPr lang="en-US" sz="1400" i="1" dirty="0"/>
              <a:t> </a:t>
            </a:r>
            <a:r>
              <a:rPr lang="en-US" sz="1400" i="1" dirty="0" err="1"/>
              <a:t>Lichtdesign</a:t>
            </a:r>
            <a:r>
              <a:rPr lang="en-US" sz="1400" i="1" dirty="0"/>
              <a:t>, </a:t>
            </a:r>
            <a:r>
              <a:rPr lang="en-US" sz="1400" i="1" dirty="0" err="1"/>
              <a:t>Munchen</a:t>
            </a:r>
            <a:r>
              <a:rPr lang="en-US" sz="1400" i="1" dirty="0"/>
              <a:t>/D.</a:t>
            </a:r>
            <a:endParaRPr lang="ru-RU" sz="1400" dirty="0"/>
          </a:p>
        </p:txBody>
      </p:sp>
      <p:sp>
        <p:nvSpPr>
          <p:cNvPr id="7" name="Прямоугольник 6"/>
          <p:cNvSpPr/>
          <p:nvPr/>
        </p:nvSpPr>
        <p:spPr>
          <a:xfrm>
            <a:off x="6932490" y="3573016"/>
            <a:ext cx="2088232" cy="738664"/>
          </a:xfrm>
          <a:prstGeom prst="rect">
            <a:avLst/>
          </a:prstGeom>
        </p:spPr>
        <p:txBody>
          <a:bodyPr wrap="square">
            <a:spAutoFit/>
          </a:bodyPr>
          <a:lstStyle/>
          <a:p>
            <a:r>
              <a:rPr lang="ru-RU" sz="1400" i="1" dirty="0">
                <a:latin typeface="Times New Roman"/>
                <a:cs typeface="Times New Roman"/>
              </a:rPr>
              <a:t>↑  </a:t>
            </a:r>
            <a:r>
              <a:rPr lang="en-US" sz="1400" i="1" dirty="0"/>
              <a:t>Square in </a:t>
            </a:r>
            <a:r>
              <a:rPr lang="en-US" sz="1400" i="1" dirty="0" err="1"/>
              <a:t>Legano</a:t>
            </a:r>
            <a:r>
              <a:rPr lang="en-US" sz="1400" i="1" dirty="0"/>
              <a:t>/I Lighting design: </a:t>
            </a:r>
            <a:r>
              <a:rPr lang="en-US" sz="1400" i="1" dirty="0" err="1"/>
              <a:t>Jacapo</a:t>
            </a:r>
            <a:r>
              <a:rPr lang="en-US" sz="1400" i="1" dirty="0"/>
              <a:t> </a:t>
            </a:r>
            <a:r>
              <a:rPr lang="en-US" sz="1400" i="1" dirty="0" err="1"/>
              <a:t>Acciaro</a:t>
            </a:r>
            <a:r>
              <a:rPr lang="en-US" sz="1400" i="1" dirty="0"/>
              <a:t>/I.</a:t>
            </a:r>
            <a:endParaRPr lang="ru-RU" sz="1400" dirty="0"/>
          </a:p>
        </p:txBody>
      </p:sp>
    </p:spTree>
    <p:extLst>
      <p:ext uri="{BB962C8B-B14F-4D97-AF65-F5344CB8AC3E}">
        <p14:creationId xmlns:p14="http://schemas.microsoft.com/office/powerpoint/2010/main" val="4270734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412776"/>
            <a:ext cx="8568952" cy="86409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419201" y="439028"/>
            <a:ext cx="2802434" cy="707886"/>
          </a:xfrm>
          <a:prstGeom prst="rect">
            <a:avLst/>
          </a:prstGeom>
        </p:spPr>
        <p:txBody>
          <a:bodyPr wrap="none">
            <a:spAutoFit/>
          </a:bodyPr>
          <a:lstStyle/>
          <a:p>
            <a:r>
              <a:rPr lang="ru-RU" sz="2000" b="1" dirty="0" err="1">
                <a:solidFill>
                  <a:schemeClr val="accent5">
                    <a:lumMod val="50000"/>
                  </a:schemeClr>
                </a:solidFill>
              </a:rPr>
              <a:t>Symmetry</a:t>
            </a:r>
            <a:r>
              <a:rPr lang="ru-RU" sz="2000" b="1" dirty="0">
                <a:solidFill>
                  <a:schemeClr val="accent5">
                    <a:lumMod val="50000"/>
                  </a:schemeClr>
                </a:solidFill>
              </a:rPr>
              <a:t> </a:t>
            </a:r>
            <a:r>
              <a:rPr lang="ru-RU" sz="2000" b="1" dirty="0" err="1">
                <a:solidFill>
                  <a:schemeClr val="accent5">
                    <a:lumMod val="50000"/>
                  </a:schemeClr>
                </a:solidFill>
              </a:rPr>
              <a:t>and</a:t>
            </a:r>
            <a:r>
              <a:rPr lang="ru-RU" sz="2000" b="1" dirty="0">
                <a:solidFill>
                  <a:schemeClr val="accent5">
                    <a:lumMod val="50000"/>
                  </a:schemeClr>
                </a:solidFill>
              </a:rPr>
              <a:t> </a:t>
            </a:r>
            <a:r>
              <a:rPr lang="ru-RU" sz="2000" b="1" dirty="0" err="1">
                <a:solidFill>
                  <a:schemeClr val="accent5">
                    <a:lumMod val="50000"/>
                  </a:schemeClr>
                </a:solidFill>
              </a:rPr>
              <a:t>Order</a:t>
            </a:r>
            <a:r>
              <a:rPr lang="ru-RU" sz="2000" b="1" dirty="0">
                <a:solidFill>
                  <a:schemeClr val="accent5">
                    <a:lumMod val="50000"/>
                  </a:schemeClr>
                </a:solidFill>
              </a:rPr>
              <a:t>. </a:t>
            </a:r>
          </a:p>
          <a:p>
            <a:r>
              <a:rPr lang="ru-RU" sz="2000" b="1" dirty="0">
                <a:solidFill>
                  <a:schemeClr val="accent5">
                    <a:lumMod val="50000"/>
                  </a:schemeClr>
                </a:solidFill>
              </a:rPr>
              <a:t>Симметрия и порядок. </a:t>
            </a:r>
            <a:endParaRPr lang="ru-RU" sz="2000" dirty="0">
              <a:solidFill>
                <a:schemeClr val="accent5">
                  <a:lumMod val="50000"/>
                </a:schemeClr>
              </a:solidFill>
            </a:endParaRPr>
          </a:p>
        </p:txBody>
      </p:sp>
      <p:cxnSp>
        <p:nvCxnSpPr>
          <p:cNvPr id="3" name="Прямая соединительная линия 2"/>
          <p:cNvCxnSpPr/>
          <p:nvPr/>
        </p:nvCxnSpPr>
        <p:spPr>
          <a:xfrm>
            <a:off x="323528" y="1153684"/>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323528" y="1484784"/>
            <a:ext cx="8280920" cy="2308324"/>
          </a:xfrm>
          <a:prstGeom prst="rect">
            <a:avLst/>
          </a:prstGeom>
        </p:spPr>
        <p:txBody>
          <a:bodyPr wrap="square">
            <a:spAutoFit/>
          </a:bodyPr>
          <a:lstStyle/>
          <a:p>
            <a:pPr algn="just"/>
            <a:r>
              <a:rPr lang="ru-RU" b="1" i="1" dirty="0"/>
              <a:t> «Люди склонны воспринимать объекты как симметричные формы, образованные вокруг условных центров».</a:t>
            </a:r>
          </a:p>
          <a:p>
            <a:pPr algn="just"/>
            <a:endParaRPr lang="ru-RU" dirty="0"/>
          </a:p>
          <a:p>
            <a:pPr algn="just"/>
            <a:r>
              <a:rPr lang="ru-RU" dirty="0"/>
              <a:t>Симметрия дает людям ощущение надежности и порядка, которые мы склонны искать в силу извечного человеческого стремления — преобразовывать хаос в порядок. Этот принцип приводит нас к понятию баланса в композиции картины, рисунка или веб-страницы, хотя композиция может и не быть идеально симметричной, чтобы находиться в равновесии.</a:t>
            </a:r>
          </a:p>
        </p:txBody>
      </p:sp>
      <p:pic>
        <p:nvPicPr>
          <p:cNvPr id="6" name="Рисунок 5" descr="C:\Users\Tatyana\Desktop\image13.jpg"/>
          <p:cNvPicPr/>
          <p:nvPr/>
        </p:nvPicPr>
        <p:blipFill>
          <a:blip r:embed="rId2">
            <a:extLst>
              <a:ext uri="{28A0092B-C50C-407E-A947-70E740481C1C}">
                <a14:useLocalDpi xmlns:a14="http://schemas.microsoft.com/office/drawing/2010/main" val="0"/>
              </a:ext>
            </a:extLst>
          </a:blip>
          <a:srcRect/>
          <a:stretch>
            <a:fillRect/>
          </a:stretch>
        </p:blipFill>
        <p:spPr bwMode="auto">
          <a:xfrm>
            <a:off x="2617408" y="3793108"/>
            <a:ext cx="3693160" cy="1240155"/>
          </a:xfrm>
          <a:prstGeom prst="rect">
            <a:avLst/>
          </a:prstGeom>
          <a:noFill/>
          <a:ln>
            <a:noFill/>
          </a:ln>
        </p:spPr>
      </p:pic>
      <p:sp>
        <p:nvSpPr>
          <p:cNvPr id="7" name="Прямоугольник 6"/>
          <p:cNvSpPr/>
          <p:nvPr/>
        </p:nvSpPr>
        <p:spPr>
          <a:xfrm>
            <a:off x="294918" y="5023651"/>
            <a:ext cx="8296704" cy="1754326"/>
          </a:xfrm>
          <a:prstGeom prst="rect">
            <a:avLst/>
          </a:prstGeom>
        </p:spPr>
        <p:txBody>
          <a:bodyPr wrap="square">
            <a:spAutoFit/>
          </a:bodyPr>
          <a:lstStyle/>
          <a:p>
            <a:pPr algn="just"/>
            <a:r>
              <a:rPr lang="ru-RU" i="1" dirty="0">
                <a:solidFill>
                  <a:schemeClr val="accent1">
                    <a:lumMod val="50000"/>
                  </a:schemeClr>
                </a:solidFill>
                <a:latin typeface="Times New Roman"/>
                <a:cs typeface="Times New Roman"/>
              </a:rPr>
              <a:t>↑ </a:t>
            </a:r>
            <a:r>
              <a:rPr lang="ru-RU" i="1" dirty="0">
                <a:solidFill>
                  <a:schemeClr val="accent1">
                    <a:lumMod val="50000"/>
                  </a:schemeClr>
                </a:solidFill>
              </a:rPr>
              <a:t>На иллюстрации выше вы видите три пары открывающих и закрывающих скобок. Принцип близости (</a:t>
            </a:r>
            <a:r>
              <a:rPr lang="en-US" i="1" dirty="0">
                <a:solidFill>
                  <a:schemeClr val="accent1">
                    <a:lumMod val="50000"/>
                  </a:schemeClr>
                </a:solidFill>
              </a:rPr>
              <a:t>The principle of proximity</a:t>
            </a:r>
            <a:r>
              <a:rPr lang="ru-RU" i="1" dirty="0">
                <a:solidFill>
                  <a:schemeClr val="accent1">
                    <a:lumMod val="50000"/>
                  </a:schemeClr>
                </a:solidFill>
              </a:rPr>
              <a:t>) позволяет нам предположить, что мы должны увидеть что-то еще. Явная незавершенность изображения – кажется, что с обоих сторон не хватает еще по одной скобке – свидетельствует о том, что в восприятии человека симметрия имеет приоритет над близостью.</a:t>
            </a:r>
          </a:p>
        </p:txBody>
      </p:sp>
    </p:spTree>
    <p:extLst>
      <p:ext uri="{BB962C8B-B14F-4D97-AF65-F5344CB8AC3E}">
        <p14:creationId xmlns:p14="http://schemas.microsoft.com/office/powerpoint/2010/main" val="806090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Tatyana\Desktop\ggr.JPG"/>
          <p:cNvPicPr/>
          <p:nvPr/>
        </p:nvPicPr>
        <p:blipFill>
          <a:blip r:embed="rId2">
            <a:extLst>
              <a:ext uri="{28A0092B-C50C-407E-A947-70E740481C1C}">
                <a14:useLocalDpi xmlns:a14="http://schemas.microsoft.com/office/drawing/2010/main" val="0"/>
              </a:ext>
            </a:extLst>
          </a:blip>
          <a:srcRect/>
          <a:stretch>
            <a:fillRect/>
          </a:stretch>
        </p:blipFill>
        <p:spPr bwMode="auto">
          <a:xfrm>
            <a:off x="3059832" y="1412776"/>
            <a:ext cx="5940425" cy="5312410"/>
          </a:xfrm>
          <a:prstGeom prst="rect">
            <a:avLst/>
          </a:prstGeom>
          <a:noFill/>
          <a:ln>
            <a:noFill/>
          </a:ln>
        </p:spPr>
      </p:pic>
      <p:sp>
        <p:nvSpPr>
          <p:cNvPr id="3" name="Прямоугольник 2"/>
          <p:cNvSpPr/>
          <p:nvPr/>
        </p:nvSpPr>
        <p:spPr>
          <a:xfrm>
            <a:off x="107503" y="583813"/>
            <a:ext cx="8892753" cy="646331"/>
          </a:xfrm>
          <a:prstGeom prst="rect">
            <a:avLst/>
          </a:prstGeom>
        </p:spPr>
        <p:txBody>
          <a:bodyPr wrap="square">
            <a:spAutoFit/>
          </a:bodyPr>
          <a:lstStyle/>
          <a:p>
            <a:pPr algn="just"/>
            <a:r>
              <a:rPr lang="ru-RU" dirty="0"/>
              <a:t>Так как наши глаза быстро обнаруживают симметрию и порядок, то эти принципы могут быть использованы для эффективного распространения срочной информации.</a:t>
            </a:r>
          </a:p>
        </p:txBody>
      </p:sp>
    </p:spTree>
    <p:extLst>
      <p:ext uri="{BB962C8B-B14F-4D97-AF65-F5344CB8AC3E}">
        <p14:creationId xmlns:p14="http://schemas.microsoft.com/office/powerpoint/2010/main" val="1787060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201" y="439028"/>
            <a:ext cx="2897909" cy="707886"/>
          </a:xfrm>
          <a:prstGeom prst="rect">
            <a:avLst/>
          </a:prstGeom>
        </p:spPr>
        <p:txBody>
          <a:bodyPr wrap="none">
            <a:spAutoFit/>
          </a:bodyPr>
          <a:lstStyle/>
          <a:p>
            <a:r>
              <a:rPr lang="ru-RU" sz="2000" b="1" dirty="0" err="1">
                <a:solidFill>
                  <a:schemeClr val="accent5">
                    <a:lumMod val="50000"/>
                  </a:schemeClr>
                </a:solidFill>
              </a:rPr>
              <a:t>Common</a:t>
            </a:r>
            <a:r>
              <a:rPr lang="ru-RU" sz="2000" b="1" dirty="0">
                <a:solidFill>
                  <a:schemeClr val="accent5">
                    <a:lumMod val="50000"/>
                  </a:schemeClr>
                </a:solidFill>
              </a:rPr>
              <a:t> </a:t>
            </a:r>
            <a:r>
              <a:rPr lang="ru-RU" sz="2000" b="1" dirty="0" err="1">
                <a:solidFill>
                  <a:schemeClr val="accent5">
                    <a:lumMod val="50000"/>
                  </a:schemeClr>
                </a:solidFill>
              </a:rPr>
              <a:t>fate</a:t>
            </a:r>
            <a:r>
              <a:rPr lang="ru-RU" sz="2000" b="1" dirty="0">
                <a:solidFill>
                  <a:schemeClr val="accent5">
                    <a:lumMod val="50000"/>
                  </a:schemeClr>
                </a:solidFill>
              </a:rPr>
              <a:t> (</a:t>
            </a:r>
            <a:r>
              <a:rPr lang="ru-RU" sz="2000" b="1" dirty="0" err="1">
                <a:solidFill>
                  <a:schemeClr val="accent5">
                    <a:lumMod val="50000"/>
                  </a:schemeClr>
                </a:solidFill>
              </a:rPr>
              <a:t>destiny</a:t>
            </a:r>
            <a:r>
              <a:rPr lang="ru-RU" sz="2000" b="1" dirty="0">
                <a:solidFill>
                  <a:schemeClr val="accent5">
                    <a:lumMod val="50000"/>
                  </a:schemeClr>
                </a:solidFill>
              </a:rPr>
              <a:t>). </a:t>
            </a:r>
          </a:p>
          <a:p>
            <a:r>
              <a:rPr lang="ru-RU" sz="2000" b="1" dirty="0">
                <a:solidFill>
                  <a:schemeClr val="accent5">
                    <a:lumMod val="50000"/>
                  </a:schemeClr>
                </a:solidFill>
              </a:rPr>
              <a:t>Правило общей судьбы.</a:t>
            </a:r>
            <a:endParaRPr lang="ru-RU" sz="2000" dirty="0">
              <a:solidFill>
                <a:schemeClr val="accent5">
                  <a:lumMod val="50000"/>
                </a:schemeClr>
              </a:solidFill>
            </a:endParaRPr>
          </a:p>
        </p:txBody>
      </p:sp>
      <p:cxnSp>
        <p:nvCxnSpPr>
          <p:cNvPr id="3" name="Прямая соединительная линия 2"/>
          <p:cNvCxnSpPr/>
          <p:nvPr/>
        </p:nvCxnSpPr>
        <p:spPr>
          <a:xfrm>
            <a:off x="323528" y="1153684"/>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307740" y="1484784"/>
            <a:ext cx="8280920" cy="2031325"/>
          </a:xfrm>
          <a:prstGeom prst="rect">
            <a:avLst/>
          </a:prstGeom>
        </p:spPr>
        <p:txBody>
          <a:bodyPr wrap="square">
            <a:spAutoFit/>
          </a:bodyPr>
          <a:lstStyle/>
          <a:p>
            <a:pPr algn="just"/>
            <a:r>
              <a:rPr lang="ru-RU" dirty="0"/>
              <a:t>Множество элементов, движущихся с одинаковой скоростью и по одной траектории, воспринимается целостно как единый движущийся объект. </a:t>
            </a:r>
          </a:p>
          <a:p>
            <a:pPr algn="just"/>
            <a:r>
              <a:rPr lang="ru-RU" i="1" dirty="0"/>
              <a:t>Этот принцип (когда есть небольшое изменение направления или интерпретации, но воспринимаемый  визуальный смысл остается тем же самым) применяется в основном в динамических установках освещения, где есть очевидные изменения в настройках света для создания различных вариаций по заданной схеме. </a:t>
            </a:r>
            <a:endParaRPr lang="ru-RU" dirty="0"/>
          </a:p>
        </p:txBody>
      </p:sp>
      <p:sp>
        <p:nvSpPr>
          <p:cNvPr id="5" name="Прямоугольник 4"/>
          <p:cNvSpPr/>
          <p:nvPr/>
        </p:nvSpPr>
        <p:spPr>
          <a:xfrm>
            <a:off x="323528" y="3573016"/>
            <a:ext cx="8280920" cy="646331"/>
          </a:xfrm>
          <a:prstGeom prst="rect">
            <a:avLst/>
          </a:prstGeom>
        </p:spPr>
        <p:txBody>
          <a:bodyPr wrap="square">
            <a:spAutoFit/>
          </a:bodyPr>
          <a:lstStyle/>
          <a:p>
            <a:pPr algn="just"/>
            <a:r>
              <a:rPr lang="ru-RU" dirty="0"/>
              <a:t>Но это правило применимо и тогда, когда объекты неподвижны, но движется наблюдатель.</a:t>
            </a:r>
          </a:p>
        </p:txBody>
      </p:sp>
      <p:pic>
        <p:nvPicPr>
          <p:cNvPr id="6" name="Рисунок 5" descr="C:\Users\Tatyana\Desktop\687ef4e13581e966222075732ca1be8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201" y="4225513"/>
            <a:ext cx="2162810" cy="2517140"/>
          </a:xfrm>
          <a:prstGeom prst="rect">
            <a:avLst/>
          </a:prstGeom>
          <a:noFill/>
          <a:ln>
            <a:noFill/>
          </a:ln>
        </p:spPr>
      </p:pic>
      <p:pic>
        <p:nvPicPr>
          <p:cNvPr id="7" name="Рисунок 6" descr="C:\Users\Tatyana\Desktop\torre-de-los-vientos.jpg"/>
          <p:cNvPicPr/>
          <p:nvPr/>
        </p:nvPicPr>
        <p:blipFill rotWithShape="1">
          <a:blip r:embed="rId3">
            <a:extLst>
              <a:ext uri="{28A0092B-C50C-407E-A947-70E740481C1C}">
                <a14:useLocalDpi xmlns:a14="http://schemas.microsoft.com/office/drawing/2010/main" val="0"/>
              </a:ext>
            </a:extLst>
          </a:blip>
          <a:srcRect l="23914" r="25463"/>
          <a:stretch/>
        </p:blipFill>
        <p:spPr bwMode="auto">
          <a:xfrm>
            <a:off x="2593849" y="4219347"/>
            <a:ext cx="1695450" cy="2517140"/>
          </a:xfrm>
          <a:prstGeom prst="rect">
            <a:avLst/>
          </a:prstGeom>
          <a:noFill/>
          <a:ln>
            <a:noFill/>
          </a:ln>
          <a:extLst>
            <a:ext uri="{53640926-AAD7-44D8-BBD7-CCE9431645EC}">
              <a14:shadowObscured xmlns:a14="http://schemas.microsoft.com/office/drawing/2010/main"/>
            </a:ext>
          </a:extLst>
        </p:spPr>
      </p:pic>
      <p:pic>
        <p:nvPicPr>
          <p:cNvPr id="8" name="Рисунок 7" descr="C:\Users\Tatyana\Desktop\башня ветров.jpg"/>
          <p:cNvPicPr/>
          <p:nvPr/>
        </p:nvPicPr>
        <p:blipFill rotWithShape="1">
          <a:blip r:embed="rId4">
            <a:extLst>
              <a:ext uri="{28A0092B-C50C-407E-A947-70E740481C1C}">
                <a14:useLocalDpi xmlns:a14="http://schemas.microsoft.com/office/drawing/2010/main" val="0"/>
              </a:ext>
            </a:extLst>
          </a:blip>
          <a:srcRect l="7657" r="8619"/>
          <a:stretch/>
        </p:blipFill>
        <p:spPr bwMode="auto">
          <a:xfrm>
            <a:off x="4317907" y="4209737"/>
            <a:ext cx="1947545" cy="2517140"/>
          </a:xfrm>
          <a:prstGeom prst="rect">
            <a:avLst/>
          </a:prstGeom>
          <a:noFill/>
          <a:ln>
            <a:noFill/>
          </a:ln>
          <a:extLst>
            <a:ext uri="{53640926-AAD7-44D8-BBD7-CCE9431645EC}">
              <a14:shadowObscured xmlns:a14="http://schemas.microsoft.com/office/drawing/2010/main"/>
            </a:ext>
          </a:extLst>
        </p:spPr>
      </p:pic>
      <p:sp>
        <p:nvSpPr>
          <p:cNvPr id="9" name="Прямоугольник 8"/>
          <p:cNvSpPr/>
          <p:nvPr/>
        </p:nvSpPr>
        <p:spPr>
          <a:xfrm>
            <a:off x="6318448" y="4209737"/>
            <a:ext cx="2646040" cy="2569934"/>
          </a:xfrm>
          <a:prstGeom prst="rect">
            <a:avLst/>
          </a:prstGeom>
        </p:spPr>
        <p:txBody>
          <a:bodyPr wrap="square">
            <a:spAutoFit/>
          </a:bodyPr>
          <a:lstStyle/>
          <a:p>
            <a:pPr algn="just"/>
            <a:r>
              <a:rPr lang="en-US" sz="1400" i="1" dirty="0">
                <a:latin typeface="Times New Roman"/>
                <a:cs typeface="Times New Roman"/>
              </a:rPr>
              <a:t>←</a:t>
            </a:r>
            <a:r>
              <a:rPr lang="ru-RU" sz="1400" i="1" dirty="0">
                <a:latin typeface="Times New Roman"/>
                <a:cs typeface="Times New Roman"/>
              </a:rPr>
              <a:t> </a:t>
            </a:r>
            <a:r>
              <a:rPr lang="en-US" sz="1400" i="1" dirty="0"/>
              <a:t>The Tower of Winds, Lighting Design: Kaoru </a:t>
            </a:r>
            <a:r>
              <a:rPr lang="en-US" sz="1400" i="1" dirty="0" err="1"/>
              <a:t>Mende</a:t>
            </a:r>
            <a:r>
              <a:rPr lang="en-US" sz="1400" i="1" dirty="0"/>
              <a:t>/J.</a:t>
            </a:r>
            <a:endParaRPr lang="ru-RU" sz="1400" dirty="0"/>
          </a:p>
          <a:p>
            <a:pPr algn="just"/>
            <a:endParaRPr lang="ru-RU" sz="400" i="1" dirty="0"/>
          </a:p>
          <a:p>
            <a:pPr algn="just"/>
            <a:r>
              <a:rPr lang="ru-RU" sz="1400" i="1" dirty="0"/>
              <a:t>Для Башни Ветров, даже несмотря на то, настройки светотехнические установки являются динамическими, зрительное восприятие зрителем остается неизменным – наблюдатель получает богатый чувственный опыт.</a:t>
            </a:r>
            <a:endParaRPr lang="ru-RU" sz="1400" dirty="0"/>
          </a:p>
        </p:txBody>
      </p:sp>
    </p:spTree>
    <p:extLst>
      <p:ext uri="{BB962C8B-B14F-4D97-AF65-F5344CB8AC3E}">
        <p14:creationId xmlns:p14="http://schemas.microsoft.com/office/powerpoint/2010/main" val="3250380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201" y="439028"/>
            <a:ext cx="6013121" cy="707886"/>
          </a:xfrm>
          <a:prstGeom prst="rect">
            <a:avLst/>
          </a:prstGeom>
        </p:spPr>
        <p:txBody>
          <a:bodyPr wrap="none">
            <a:spAutoFit/>
          </a:bodyPr>
          <a:lstStyle/>
          <a:p>
            <a:r>
              <a:rPr lang="ru-RU" sz="2000" b="1" dirty="0" err="1">
                <a:solidFill>
                  <a:schemeClr val="accent5">
                    <a:lumMod val="50000"/>
                  </a:schemeClr>
                </a:solidFill>
              </a:rPr>
              <a:t>Closure</a:t>
            </a:r>
            <a:r>
              <a:rPr lang="ru-RU" sz="2000" b="1" dirty="0">
                <a:solidFill>
                  <a:schemeClr val="accent5">
                    <a:lumMod val="50000"/>
                  </a:schemeClr>
                </a:solidFill>
              </a:rPr>
              <a:t>. </a:t>
            </a:r>
          </a:p>
          <a:p>
            <a:r>
              <a:rPr lang="ru-RU" sz="2000" b="1" dirty="0">
                <a:solidFill>
                  <a:schemeClr val="accent5">
                    <a:lumMod val="50000"/>
                  </a:schemeClr>
                </a:solidFill>
              </a:rPr>
              <a:t>Закон замыкания (Принцип заполнения пробелов): </a:t>
            </a:r>
            <a:endParaRPr lang="ru-RU" sz="2000" dirty="0">
              <a:solidFill>
                <a:schemeClr val="accent5">
                  <a:lumMod val="50000"/>
                </a:schemeClr>
              </a:solidFill>
            </a:endParaRPr>
          </a:p>
        </p:txBody>
      </p:sp>
      <p:cxnSp>
        <p:nvCxnSpPr>
          <p:cNvPr id="3" name="Прямая соединительная линия 2"/>
          <p:cNvCxnSpPr/>
          <p:nvPr/>
        </p:nvCxnSpPr>
        <p:spPr>
          <a:xfrm>
            <a:off x="323528" y="1153684"/>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323528" y="1340768"/>
            <a:ext cx="8280920" cy="369332"/>
          </a:xfrm>
          <a:prstGeom prst="rect">
            <a:avLst/>
          </a:prstGeom>
        </p:spPr>
        <p:txBody>
          <a:bodyPr wrap="square">
            <a:spAutoFit/>
          </a:bodyPr>
          <a:lstStyle/>
          <a:p>
            <a:r>
              <a:rPr lang="ru-RU" b="1" dirty="0">
                <a:solidFill>
                  <a:schemeClr val="accent1">
                    <a:lumMod val="50000"/>
                  </a:schemeClr>
                </a:solidFill>
              </a:rPr>
              <a:t>Тенденция к заполнению пробелов в воспринимаемой фигуре.</a:t>
            </a:r>
          </a:p>
        </p:txBody>
      </p:sp>
      <p:pic>
        <p:nvPicPr>
          <p:cNvPr id="5" name="Рисунок 4" descr="C:\Users\Tatyana\Desktop\eb3017214b42bc4ed4a0e26018d09134.jpg"/>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748074"/>
            <a:ext cx="2374900" cy="2180590"/>
          </a:xfrm>
          <a:prstGeom prst="rect">
            <a:avLst/>
          </a:prstGeom>
          <a:noFill/>
          <a:ln>
            <a:noFill/>
          </a:ln>
        </p:spPr>
      </p:pic>
      <p:pic>
        <p:nvPicPr>
          <p:cNvPr id="6" name="Рисунок 5" descr="C:\Users\Tatyana\Desktop\66985254480f1c4d4a98062b2ca74566.jpg"/>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782046"/>
            <a:ext cx="2208530" cy="2112645"/>
          </a:xfrm>
          <a:prstGeom prst="rect">
            <a:avLst/>
          </a:prstGeom>
          <a:noFill/>
          <a:ln>
            <a:noFill/>
          </a:ln>
        </p:spPr>
      </p:pic>
      <p:sp>
        <p:nvSpPr>
          <p:cNvPr id="7" name="Прямоугольник 6"/>
          <p:cNvSpPr/>
          <p:nvPr/>
        </p:nvSpPr>
        <p:spPr>
          <a:xfrm>
            <a:off x="323528" y="4444663"/>
            <a:ext cx="8280920" cy="1200329"/>
          </a:xfrm>
          <a:prstGeom prst="rect">
            <a:avLst/>
          </a:prstGeom>
        </p:spPr>
        <p:txBody>
          <a:bodyPr wrap="square">
            <a:spAutoFit/>
          </a:bodyPr>
          <a:lstStyle/>
          <a:p>
            <a:pPr algn="just"/>
            <a:r>
              <a:rPr lang="ru-RU" dirty="0"/>
              <a:t>Суть закона состоит в том, что, когда мы видим нечто непонятное, наш мозг пытается трансформировать это непонятное во что-то знакомое. Другими словами Закон замыкания заключается в тенденции к заполнению пробелов в воспринимаемой фигуре.</a:t>
            </a:r>
          </a:p>
        </p:txBody>
      </p:sp>
    </p:spTree>
    <p:extLst>
      <p:ext uri="{BB962C8B-B14F-4D97-AF65-F5344CB8AC3E}">
        <p14:creationId xmlns:p14="http://schemas.microsoft.com/office/powerpoint/2010/main" val="3381010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Tatyana\Desktop\ku-xlarge13.jpg"/>
          <p:cNvPicPr/>
          <p:nvPr/>
        </p:nvPicPr>
        <p:blipFill rotWithShape="1">
          <a:blip r:embed="rId2">
            <a:extLst>
              <a:ext uri="{28A0092B-C50C-407E-A947-70E740481C1C}">
                <a14:useLocalDpi xmlns:a14="http://schemas.microsoft.com/office/drawing/2010/main" val="0"/>
              </a:ext>
            </a:extLst>
          </a:blip>
          <a:srcRect l="24397" t="19565" r="22539" b="21739"/>
          <a:stretch/>
        </p:blipFill>
        <p:spPr bwMode="auto">
          <a:xfrm>
            <a:off x="467544" y="332656"/>
            <a:ext cx="3828159" cy="2376264"/>
          </a:xfrm>
          <a:prstGeom prst="rect">
            <a:avLst/>
          </a:prstGeom>
          <a:noFill/>
          <a:ln>
            <a:noFill/>
          </a:ln>
          <a:extLst>
            <a:ext uri="{53640926-AAD7-44D8-BBD7-CCE9431645EC}">
              <a14:shadowObscured xmlns:a14="http://schemas.microsoft.com/office/drawing/2010/main"/>
            </a:ext>
          </a:extLst>
        </p:spPr>
      </p:pic>
      <p:sp>
        <p:nvSpPr>
          <p:cNvPr id="3" name="Прямоугольник 2"/>
          <p:cNvSpPr/>
          <p:nvPr/>
        </p:nvSpPr>
        <p:spPr>
          <a:xfrm>
            <a:off x="4139952" y="332656"/>
            <a:ext cx="4572000" cy="4247317"/>
          </a:xfrm>
          <a:prstGeom prst="rect">
            <a:avLst/>
          </a:prstGeom>
        </p:spPr>
        <p:txBody>
          <a:bodyPr>
            <a:spAutoFit/>
          </a:bodyPr>
          <a:lstStyle/>
          <a:p>
            <a:pPr algn="just"/>
            <a:r>
              <a:rPr lang="ru-RU" i="1" dirty="0">
                <a:latin typeface="Times New Roman"/>
                <a:cs typeface="Times New Roman"/>
              </a:rPr>
              <a:t>← </a:t>
            </a:r>
            <a:r>
              <a:rPr lang="ru-RU" i="1" dirty="0"/>
              <a:t>Например, на рисунке, приведённом слева, нам легче увидеть вертикальные переменные колонки квадратов и кружков, чем горизонтальные ряды меняющихся через одну фигур. Чем более сильную связь мы можем найти между отдельными изображениями (кружки с кружками, квадраты с квадратами), тем менее хаотичным кажется целый рисунок.</a:t>
            </a:r>
            <a:endParaRPr lang="ru-RU" dirty="0"/>
          </a:p>
          <a:p>
            <a:pPr algn="just"/>
            <a:r>
              <a:rPr lang="ru-RU" i="1" dirty="0"/>
              <a:t> </a:t>
            </a:r>
            <a:endParaRPr lang="ru-RU" dirty="0"/>
          </a:p>
          <a:p>
            <a:pPr algn="just"/>
            <a:r>
              <a:rPr lang="ru-RU" i="1" dirty="0"/>
              <a:t>Хаос напрягает, и это естественно. Чтобы хоть как-то себе помочь избавится от хаоса, наш организм пользуется Законом замыкания, восполняя пробелы и возвращая порядок в наш мир.</a:t>
            </a:r>
            <a:endParaRPr lang="ru-RU" dirty="0"/>
          </a:p>
        </p:txBody>
      </p:sp>
      <p:sp>
        <p:nvSpPr>
          <p:cNvPr id="4" name="Прямоугольник 3"/>
          <p:cNvSpPr/>
          <p:nvPr/>
        </p:nvSpPr>
        <p:spPr>
          <a:xfrm>
            <a:off x="467544" y="5085184"/>
            <a:ext cx="8244408" cy="1200329"/>
          </a:xfrm>
          <a:prstGeom prst="rect">
            <a:avLst/>
          </a:prstGeom>
        </p:spPr>
        <p:txBody>
          <a:bodyPr wrap="square">
            <a:spAutoFit/>
          </a:bodyPr>
          <a:lstStyle/>
          <a:p>
            <a:pPr algn="just"/>
            <a:r>
              <a:rPr lang="ru-RU" dirty="0"/>
              <a:t>Принцип замыкания часто используется художниками/дизайнерами, где они сознательно скрывают часть изображения, чтобы у зрителя была возможность самостоятельно его визуально завершить. Замыкание, как правило, происходит на основе предыдущего опыта.</a:t>
            </a:r>
          </a:p>
        </p:txBody>
      </p:sp>
    </p:spTree>
    <p:extLst>
      <p:ext uri="{BB962C8B-B14F-4D97-AF65-F5344CB8AC3E}">
        <p14:creationId xmlns:p14="http://schemas.microsoft.com/office/powerpoint/2010/main" val="120908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Tatyana\AppData\Local\Temp\FineReader11.00\media\image25.jpeg"/>
          <p:cNvPicPr/>
          <p:nvPr/>
        </p:nvPicPr>
        <p:blipFill>
          <a:blip r:embed="rId2">
            <a:extLst>
              <a:ext uri="{28A0092B-C50C-407E-A947-70E740481C1C}">
                <a14:useLocalDpi xmlns:a14="http://schemas.microsoft.com/office/drawing/2010/main" val="0"/>
              </a:ext>
            </a:extLst>
          </a:blip>
          <a:srcRect/>
          <a:stretch>
            <a:fillRect/>
          </a:stretch>
        </p:blipFill>
        <p:spPr bwMode="auto">
          <a:xfrm>
            <a:off x="971600" y="116632"/>
            <a:ext cx="7489738" cy="3744416"/>
          </a:xfrm>
          <a:prstGeom prst="rect">
            <a:avLst/>
          </a:prstGeom>
          <a:noFill/>
          <a:ln>
            <a:noFill/>
          </a:ln>
        </p:spPr>
      </p:pic>
      <p:sp>
        <p:nvSpPr>
          <p:cNvPr id="3" name="Прямоугольник 2"/>
          <p:cNvSpPr/>
          <p:nvPr/>
        </p:nvSpPr>
        <p:spPr>
          <a:xfrm>
            <a:off x="251520" y="4149080"/>
            <a:ext cx="3600400" cy="2062103"/>
          </a:xfrm>
          <a:prstGeom prst="rect">
            <a:avLst/>
          </a:prstGeom>
        </p:spPr>
        <p:txBody>
          <a:bodyPr wrap="square">
            <a:spAutoFit/>
          </a:bodyPr>
          <a:lstStyle/>
          <a:p>
            <a:pPr algn="just"/>
            <a:r>
              <a:rPr lang="ru-RU" sz="1600" i="1" dirty="0">
                <a:latin typeface="Times New Roman"/>
                <a:cs typeface="Times New Roman"/>
              </a:rPr>
              <a:t>↑ </a:t>
            </a:r>
            <a:r>
              <a:rPr lang="ru-RU" sz="1600" i="1" dirty="0"/>
              <a:t>Коридор имеет минимальную освещенность с высокой контрастностью, чтобы усилить глубину пространства.</a:t>
            </a:r>
            <a:endParaRPr lang="ru-RU" sz="1600" dirty="0"/>
          </a:p>
          <a:p>
            <a:pPr algn="just"/>
            <a:r>
              <a:rPr lang="ru-RU" sz="1600" i="1" dirty="0"/>
              <a:t>При этом, элементы (вертикальные ребра) освещены таким образом, чтобы создавалось ощущение завершенности.</a:t>
            </a:r>
            <a:endParaRPr lang="ru-RU" sz="1600" dirty="0"/>
          </a:p>
        </p:txBody>
      </p:sp>
      <p:sp>
        <p:nvSpPr>
          <p:cNvPr id="4" name="Прямоугольник 3"/>
          <p:cNvSpPr/>
          <p:nvPr/>
        </p:nvSpPr>
        <p:spPr>
          <a:xfrm>
            <a:off x="3995936" y="4149080"/>
            <a:ext cx="4572000" cy="1077218"/>
          </a:xfrm>
          <a:prstGeom prst="rect">
            <a:avLst/>
          </a:prstGeom>
        </p:spPr>
        <p:txBody>
          <a:bodyPr>
            <a:spAutoFit/>
          </a:bodyPr>
          <a:lstStyle/>
          <a:p>
            <a:pPr algn="just"/>
            <a:r>
              <a:rPr lang="ru-RU" sz="1600" i="1" dirty="0">
                <a:latin typeface="Times New Roman"/>
                <a:cs typeface="Times New Roman"/>
              </a:rPr>
              <a:t>↑ </a:t>
            </a:r>
            <a:r>
              <a:rPr lang="ru-RU" sz="1600" i="1" dirty="0"/>
              <a:t>Закон замыкания применяется в фасадном освещении.</a:t>
            </a:r>
            <a:endParaRPr lang="ru-RU" sz="1600" dirty="0"/>
          </a:p>
          <a:p>
            <a:pPr algn="just"/>
            <a:r>
              <a:rPr lang="ru-RU" sz="1600" i="1" dirty="0"/>
              <a:t>Пробелы в нашем восприятии усиливают визуальный интерес.</a:t>
            </a:r>
            <a:endParaRPr lang="ru-RU" sz="1600" dirty="0"/>
          </a:p>
        </p:txBody>
      </p:sp>
    </p:spTree>
    <p:extLst>
      <p:ext uri="{BB962C8B-B14F-4D97-AF65-F5344CB8AC3E}">
        <p14:creationId xmlns:p14="http://schemas.microsoft.com/office/powerpoint/2010/main" val="2599097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201" y="439028"/>
            <a:ext cx="3063659" cy="707886"/>
          </a:xfrm>
          <a:prstGeom prst="rect">
            <a:avLst/>
          </a:prstGeom>
        </p:spPr>
        <p:txBody>
          <a:bodyPr wrap="none">
            <a:spAutoFit/>
          </a:bodyPr>
          <a:lstStyle/>
          <a:p>
            <a:r>
              <a:rPr lang="smn-FI" sz="2000" b="1" dirty="0">
                <a:solidFill>
                  <a:schemeClr val="accent5">
                    <a:lumMod val="50000"/>
                  </a:schemeClr>
                </a:solidFill>
              </a:rPr>
              <a:t>Continuity. </a:t>
            </a:r>
            <a:endParaRPr lang="ru-RU" sz="2000" b="1" dirty="0">
              <a:solidFill>
                <a:schemeClr val="accent5">
                  <a:lumMod val="50000"/>
                </a:schemeClr>
              </a:solidFill>
            </a:endParaRPr>
          </a:p>
          <a:p>
            <a:r>
              <a:rPr lang="ru-RU" sz="2000" b="1" dirty="0">
                <a:solidFill>
                  <a:schemeClr val="accent5">
                    <a:lumMod val="50000"/>
                  </a:schemeClr>
                </a:solidFill>
              </a:rPr>
              <a:t>Принцип непрерывности.</a:t>
            </a:r>
            <a:endParaRPr lang="ru-RU" sz="2000" dirty="0">
              <a:solidFill>
                <a:schemeClr val="accent5">
                  <a:lumMod val="50000"/>
                </a:schemeClr>
              </a:solidFill>
            </a:endParaRPr>
          </a:p>
        </p:txBody>
      </p:sp>
      <p:cxnSp>
        <p:nvCxnSpPr>
          <p:cNvPr id="3" name="Прямая соединительная линия 2"/>
          <p:cNvCxnSpPr/>
          <p:nvPr/>
        </p:nvCxnSpPr>
        <p:spPr>
          <a:xfrm>
            <a:off x="323528" y="1153684"/>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323528" y="1412776"/>
            <a:ext cx="8280920" cy="923330"/>
          </a:xfrm>
          <a:prstGeom prst="rect">
            <a:avLst/>
          </a:prstGeom>
        </p:spPr>
        <p:txBody>
          <a:bodyPr wrap="square">
            <a:spAutoFit/>
          </a:bodyPr>
          <a:lstStyle/>
          <a:p>
            <a:pPr algn="just"/>
            <a:r>
              <a:rPr lang="ru-RU" b="1" dirty="0"/>
              <a:t>Принцип непрерывности гласит, что элементы, расположенные на линии или кривой, в большей степени связаны, нежели не расположенные на линии или кривой.</a:t>
            </a:r>
          </a:p>
        </p:txBody>
      </p:sp>
      <p:pic>
        <p:nvPicPr>
          <p:cNvPr id="5" name="Рисунок 4" descr="C:\Users\Tatyana\Desktop\image23.png"/>
          <p:cNvPicPr/>
          <p:nvPr/>
        </p:nvPicPr>
        <p:blipFill>
          <a:blip r:embed="rId2">
            <a:extLst>
              <a:ext uri="{28A0092B-C50C-407E-A947-70E740481C1C}">
                <a14:useLocalDpi xmlns:a14="http://schemas.microsoft.com/office/drawing/2010/main" val="0"/>
              </a:ext>
            </a:extLst>
          </a:blip>
          <a:srcRect/>
          <a:stretch>
            <a:fillRect/>
          </a:stretch>
        </p:blipFill>
        <p:spPr bwMode="auto">
          <a:xfrm>
            <a:off x="2483768" y="2132856"/>
            <a:ext cx="3669030" cy="1875790"/>
          </a:xfrm>
          <a:prstGeom prst="rect">
            <a:avLst/>
          </a:prstGeom>
          <a:noFill/>
          <a:ln>
            <a:noFill/>
          </a:ln>
        </p:spPr>
      </p:pic>
      <p:sp>
        <p:nvSpPr>
          <p:cNvPr id="6" name="Прямоугольник 5"/>
          <p:cNvSpPr/>
          <p:nvPr/>
        </p:nvSpPr>
        <p:spPr>
          <a:xfrm>
            <a:off x="323528" y="4383688"/>
            <a:ext cx="8280920" cy="1477328"/>
          </a:xfrm>
          <a:prstGeom prst="rect">
            <a:avLst/>
          </a:prstGeom>
        </p:spPr>
        <p:txBody>
          <a:bodyPr wrap="square">
            <a:spAutoFit/>
          </a:bodyPr>
          <a:lstStyle/>
          <a:p>
            <a:pPr algn="just"/>
            <a:r>
              <a:rPr lang="ru-RU" i="1" dirty="0">
                <a:latin typeface="Times New Roman"/>
                <a:cs typeface="Times New Roman"/>
              </a:rPr>
              <a:t>↑ </a:t>
            </a:r>
            <a:r>
              <a:rPr lang="ru-RU" i="1" dirty="0"/>
              <a:t>Например, на изображении выше может показаться, что красные точки на кривой линии в большей степени связаны с черными точками на кривой линии, чем с красными на прямой горизонтальной линии. Это потому, что ваш глаз естественным образом следует за линиями, получая более сильный сигнал о связности элементов, нежели от фактора общего цвета.</a:t>
            </a:r>
            <a:endParaRPr lang="ru-RU" dirty="0"/>
          </a:p>
        </p:txBody>
      </p:sp>
    </p:spTree>
    <p:extLst>
      <p:ext uri="{BB962C8B-B14F-4D97-AF65-F5344CB8AC3E}">
        <p14:creationId xmlns:p14="http://schemas.microsoft.com/office/powerpoint/2010/main" val="3497049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467544" y="746208"/>
            <a:ext cx="4209104" cy="4248472"/>
          </a:xfrm>
          <a:prstGeom prst="rect">
            <a:avLst/>
          </a:prstGeom>
        </p:spPr>
      </p:pic>
      <p:sp>
        <p:nvSpPr>
          <p:cNvPr id="6" name="Прямоугольник 5"/>
          <p:cNvSpPr/>
          <p:nvPr/>
        </p:nvSpPr>
        <p:spPr>
          <a:xfrm>
            <a:off x="4788024" y="746208"/>
            <a:ext cx="3888432" cy="2585323"/>
          </a:xfrm>
          <a:prstGeom prst="rect">
            <a:avLst/>
          </a:prstGeom>
        </p:spPr>
        <p:txBody>
          <a:bodyPr wrap="square">
            <a:spAutoFit/>
          </a:bodyPr>
          <a:lstStyle/>
          <a:p>
            <a:pPr algn="just"/>
            <a:r>
              <a:rPr lang="ru-RU" dirty="0">
                <a:latin typeface="Times New Roman"/>
                <a:cs typeface="Times New Roman"/>
              </a:rPr>
              <a:t>← </a:t>
            </a:r>
            <a:r>
              <a:rPr lang="ru-RU" dirty="0"/>
              <a:t>Расположение осветительных приборов интерпретируется как пересечение двух линии.</a:t>
            </a:r>
          </a:p>
          <a:p>
            <a:pPr algn="just"/>
            <a:endParaRPr lang="ru-RU" dirty="0"/>
          </a:p>
          <a:p>
            <a:pPr algn="just"/>
            <a:r>
              <a:rPr lang="ru-RU" i="1" dirty="0"/>
              <a:t>Предпочтение воспринимать непрерывные линии настолько велика, что она может повлиять на общую интерпретацию изображения.</a:t>
            </a:r>
          </a:p>
        </p:txBody>
      </p:sp>
    </p:spTree>
    <p:extLst>
      <p:ext uri="{BB962C8B-B14F-4D97-AF65-F5344CB8AC3E}">
        <p14:creationId xmlns:p14="http://schemas.microsoft.com/office/powerpoint/2010/main" val="3288310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4784" y="5046944"/>
            <a:ext cx="8879704" cy="17106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Рисунок 1" descr="C:\Users\Tatyana\Desktop\1501_hotel_puerta_america_normanfoster.jpg"/>
          <p:cNvPicPr/>
          <p:nvPr/>
        </p:nvPicPr>
        <p:blipFill>
          <a:blip r:embed="rId2">
            <a:extLst>
              <a:ext uri="{28A0092B-C50C-407E-A947-70E740481C1C}">
                <a14:useLocalDpi xmlns:a14="http://schemas.microsoft.com/office/drawing/2010/main" val="0"/>
              </a:ext>
            </a:extLst>
          </a:blip>
          <a:srcRect/>
          <a:stretch>
            <a:fillRect/>
          </a:stretch>
        </p:blipFill>
        <p:spPr bwMode="auto">
          <a:xfrm>
            <a:off x="84784" y="188640"/>
            <a:ext cx="4559224" cy="2933832"/>
          </a:xfrm>
          <a:prstGeom prst="rect">
            <a:avLst/>
          </a:prstGeom>
          <a:noFill/>
          <a:ln>
            <a:noFill/>
          </a:ln>
        </p:spPr>
      </p:pic>
      <p:pic>
        <p:nvPicPr>
          <p:cNvPr id="3" name="Рисунок 2" descr="C:\Users\Tatyana\AppData\Local\Temp\FineReader11.00\media\image29.jpeg"/>
          <p:cNvPicPr/>
          <p:nvPr/>
        </p:nvPicPr>
        <p:blipFill rotWithShape="1">
          <a:blip r:embed="rId3">
            <a:extLst>
              <a:ext uri="{28A0092B-C50C-407E-A947-70E740481C1C}">
                <a14:useLocalDpi xmlns:a14="http://schemas.microsoft.com/office/drawing/2010/main" val="0"/>
              </a:ext>
            </a:extLst>
          </a:blip>
          <a:srcRect b="8572"/>
          <a:stretch/>
        </p:blipFill>
        <p:spPr bwMode="auto">
          <a:xfrm>
            <a:off x="4719967" y="171785"/>
            <a:ext cx="3744416" cy="2938107"/>
          </a:xfrm>
          <a:prstGeom prst="rect">
            <a:avLst/>
          </a:prstGeom>
          <a:noFill/>
          <a:ln>
            <a:noFill/>
          </a:ln>
          <a:extLst>
            <a:ext uri="{53640926-AAD7-44D8-BBD7-CCE9431645EC}">
              <a14:shadowObscured xmlns:a14="http://schemas.microsoft.com/office/drawing/2010/main"/>
            </a:ext>
          </a:extLst>
        </p:spPr>
      </p:pic>
      <p:sp>
        <p:nvSpPr>
          <p:cNvPr id="4" name="Прямоугольник 3"/>
          <p:cNvSpPr/>
          <p:nvPr/>
        </p:nvSpPr>
        <p:spPr>
          <a:xfrm>
            <a:off x="238265" y="3249310"/>
            <a:ext cx="4252262" cy="523220"/>
          </a:xfrm>
          <a:prstGeom prst="rect">
            <a:avLst/>
          </a:prstGeom>
        </p:spPr>
        <p:txBody>
          <a:bodyPr wrap="square">
            <a:spAutoFit/>
          </a:bodyPr>
          <a:lstStyle/>
          <a:p>
            <a:pPr algn="just"/>
            <a:r>
              <a:rPr lang="en-US" sz="1400" i="1" dirty="0">
                <a:latin typeface="Times New Roman"/>
                <a:cs typeface="Times New Roman"/>
              </a:rPr>
              <a:t>↑</a:t>
            </a:r>
            <a:r>
              <a:rPr lang="ru-RU" sz="1400" i="1" dirty="0">
                <a:latin typeface="Times New Roman"/>
                <a:cs typeface="Times New Roman"/>
              </a:rPr>
              <a:t> </a:t>
            </a:r>
            <a:r>
              <a:rPr lang="en-US" sz="1400" i="1" dirty="0"/>
              <a:t>Hotel </a:t>
            </a:r>
            <a:r>
              <a:rPr lang="en-US" sz="1400" i="1" dirty="0" err="1"/>
              <a:t>Puerta</a:t>
            </a:r>
            <a:r>
              <a:rPr lang="en-US" sz="1400" i="1" dirty="0"/>
              <a:t> America, Madrid/E; Lighting Design: </a:t>
            </a:r>
            <a:r>
              <a:rPr lang="en-US" sz="1400" i="1" dirty="0" err="1"/>
              <a:t>Isometrix</a:t>
            </a:r>
            <a:r>
              <a:rPr lang="en-US" sz="1400" i="1" dirty="0"/>
              <a:t> lighting + Design, London/UK.</a:t>
            </a:r>
            <a:endParaRPr lang="ru-RU" sz="1400" dirty="0"/>
          </a:p>
        </p:txBody>
      </p:sp>
      <p:sp>
        <p:nvSpPr>
          <p:cNvPr id="5" name="Прямоугольник 4"/>
          <p:cNvSpPr/>
          <p:nvPr/>
        </p:nvSpPr>
        <p:spPr>
          <a:xfrm>
            <a:off x="4719967" y="3231062"/>
            <a:ext cx="3811985" cy="1815882"/>
          </a:xfrm>
          <a:prstGeom prst="rect">
            <a:avLst/>
          </a:prstGeom>
        </p:spPr>
        <p:txBody>
          <a:bodyPr wrap="square">
            <a:spAutoFit/>
          </a:bodyPr>
          <a:lstStyle/>
          <a:p>
            <a:pPr algn="just"/>
            <a:r>
              <a:rPr lang="en-US" sz="1400" i="1" dirty="0">
                <a:latin typeface="Times New Roman"/>
                <a:cs typeface="Times New Roman"/>
              </a:rPr>
              <a:t>↑</a:t>
            </a:r>
            <a:r>
              <a:rPr lang="ru-RU" sz="1400" i="1" dirty="0">
                <a:latin typeface="Times New Roman"/>
                <a:cs typeface="Times New Roman"/>
              </a:rPr>
              <a:t> </a:t>
            </a:r>
            <a:r>
              <a:rPr lang="ru-RU" sz="1400" dirty="0"/>
              <a:t>Ощущение непрерывности освещения применяется в зонах необходимости направленного движения - освещение должно быть постепенным и направленным, регулируя визуальное внимание к точкам внимания.</a:t>
            </a:r>
          </a:p>
          <a:p>
            <a:pPr algn="just"/>
            <a:r>
              <a:rPr lang="ru-RU" sz="1400" dirty="0"/>
              <a:t>Другие слои, в свою очередь, такие как поручни эскалатора, выравнивают направленность композиции.</a:t>
            </a:r>
          </a:p>
        </p:txBody>
      </p:sp>
      <p:sp>
        <p:nvSpPr>
          <p:cNvPr id="6" name="Прямоугольник 5"/>
          <p:cNvSpPr/>
          <p:nvPr/>
        </p:nvSpPr>
        <p:spPr>
          <a:xfrm>
            <a:off x="112402" y="5157192"/>
            <a:ext cx="8807696" cy="1600438"/>
          </a:xfrm>
          <a:prstGeom prst="rect">
            <a:avLst/>
          </a:prstGeom>
        </p:spPr>
        <p:txBody>
          <a:bodyPr wrap="square">
            <a:spAutoFit/>
          </a:bodyPr>
          <a:lstStyle/>
          <a:p>
            <a:pPr algn="just"/>
            <a:r>
              <a:rPr lang="ru-RU" sz="1400" i="1" dirty="0"/>
              <a:t>Дизайн освещения при этом подходе является равномерным, постепенный, линейный, с рассеянным градиентом, который обеспечивает визуальную и линейную прогрессию.</a:t>
            </a:r>
            <a:endParaRPr lang="ru-RU" sz="1400" dirty="0"/>
          </a:p>
          <a:p>
            <a:pPr algn="just"/>
            <a:r>
              <a:rPr lang="ru-RU" sz="1400" i="1" dirty="0"/>
              <a:t>Иерархия освещения в основном подчинена основному элементу с однородным освещением. Другие элементы редко выделены, чтобы они не конкурировали/боролись за внимание. Контраст освещения используется, но только для усиления глубины пространства.</a:t>
            </a:r>
            <a:endParaRPr lang="ru-RU" sz="1400" dirty="0"/>
          </a:p>
          <a:p>
            <a:pPr algn="just"/>
            <a:r>
              <a:rPr lang="ru-RU" sz="1400" i="1" dirty="0"/>
              <a:t>При использовании Закона непрерывности в освещении: наслоение света в визуальной композиции почти не присутствует.</a:t>
            </a:r>
            <a:endParaRPr lang="ru-RU" sz="1400" dirty="0"/>
          </a:p>
        </p:txBody>
      </p:sp>
    </p:spTree>
    <p:extLst>
      <p:ext uri="{BB962C8B-B14F-4D97-AF65-F5344CB8AC3E}">
        <p14:creationId xmlns:p14="http://schemas.microsoft.com/office/powerpoint/2010/main" val="479192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1484784"/>
            <a:ext cx="8136904" cy="324036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827584" y="1859340"/>
            <a:ext cx="7344816" cy="2308324"/>
          </a:xfrm>
          <a:prstGeom prst="rect">
            <a:avLst/>
          </a:prstGeom>
        </p:spPr>
        <p:txBody>
          <a:bodyPr wrap="square">
            <a:spAutoFit/>
          </a:bodyPr>
          <a:lstStyle/>
          <a:p>
            <a:pPr algn="just"/>
            <a:r>
              <a:rPr lang="ru-RU" dirty="0"/>
              <a:t>Теория </a:t>
            </a:r>
            <a:r>
              <a:rPr lang="ru-RU" dirty="0" err="1"/>
              <a:t>гештальт</a:t>
            </a:r>
            <a:r>
              <a:rPr lang="ru-RU" dirty="0"/>
              <a:t>-психологии для визуальной организации является очень полезным инструментом при проектировании эстетического порядка в любом пространстве.</a:t>
            </a:r>
          </a:p>
          <a:p>
            <a:pPr algn="just"/>
            <a:endParaRPr lang="ru-RU" dirty="0"/>
          </a:p>
          <a:p>
            <a:pPr algn="just"/>
            <a:r>
              <a:rPr lang="ru-RU" dirty="0"/>
              <a:t>Это помогает дизайнеру и управлять и контролировать опытом восприятия  зрителя, повышая тем самым визуальный смысл окружающей среды. Что в конечном итоге приводит к созданию чувственной/эмоциональной среды.</a:t>
            </a:r>
          </a:p>
        </p:txBody>
      </p:sp>
    </p:spTree>
    <p:extLst>
      <p:ext uri="{BB962C8B-B14F-4D97-AF65-F5344CB8AC3E}">
        <p14:creationId xmlns:p14="http://schemas.microsoft.com/office/powerpoint/2010/main" val="2573023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CDAD605-6B8E-414C-BF42-BBC4119F0873}"/>
              </a:ext>
            </a:extLst>
          </p:cNvPr>
          <p:cNvSpPr/>
          <p:nvPr/>
        </p:nvSpPr>
        <p:spPr>
          <a:xfrm>
            <a:off x="467544" y="260648"/>
            <a:ext cx="2364750" cy="369332"/>
          </a:xfrm>
          <a:prstGeom prst="rect">
            <a:avLst/>
          </a:prstGeom>
        </p:spPr>
        <p:txBody>
          <a:bodyPr wrap="none">
            <a:spAutoFit/>
          </a:bodyPr>
          <a:lstStyle/>
          <a:p>
            <a:r>
              <a:rPr lang="ru-RU" b="1" dirty="0" err="1"/>
              <a:t>Constancy</a:t>
            </a:r>
            <a:r>
              <a:rPr lang="ru-RU" b="1" dirty="0"/>
              <a:t> </a:t>
            </a:r>
            <a:r>
              <a:rPr lang="ru-RU" b="1" dirty="0" err="1"/>
              <a:t>phenomena</a:t>
            </a:r>
            <a:endParaRPr lang="ru-RU" b="1" dirty="0"/>
          </a:p>
        </p:txBody>
      </p:sp>
      <p:sp>
        <p:nvSpPr>
          <p:cNvPr id="5" name="Прямоугольник 4">
            <a:extLst>
              <a:ext uri="{FF2B5EF4-FFF2-40B4-BE49-F238E27FC236}">
                <a16:creationId xmlns:a16="http://schemas.microsoft.com/office/drawing/2014/main" id="{2E2A55CD-3FF6-49DF-8A13-78A81C05390C}"/>
              </a:ext>
            </a:extLst>
          </p:cNvPr>
          <p:cNvSpPr/>
          <p:nvPr/>
        </p:nvSpPr>
        <p:spPr>
          <a:xfrm>
            <a:off x="467544" y="600260"/>
            <a:ext cx="3942874" cy="369332"/>
          </a:xfrm>
          <a:prstGeom prst="rect">
            <a:avLst/>
          </a:prstGeom>
        </p:spPr>
        <p:txBody>
          <a:bodyPr wrap="none">
            <a:spAutoFit/>
          </a:bodyPr>
          <a:lstStyle/>
          <a:p>
            <a:r>
              <a:rPr lang="ru-RU" b="1" dirty="0"/>
              <a:t>Константность перцептивного образа</a:t>
            </a:r>
          </a:p>
        </p:txBody>
      </p:sp>
      <p:sp>
        <p:nvSpPr>
          <p:cNvPr id="7" name="Прямоугольник 6">
            <a:extLst>
              <a:ext uri="{FF2B5EF4-FFF2-40B4-BE49-F238E27FC236}">
                <a16:creationId xmlns:a16="http://schemas.microsoft.com/office/drawing/2014/main" id="{C5D55907-372A-466F-A8B4-4FF538125C75}"/>
              </a:ext>
            </a:extLst>
          </p:cNvPr>
          <p:cNvSpPr/>
          <p:nvPr/>
        </p:nvSpPr>
        <p:spPr>
          <a:xfrm>
            <a:off x="251520" y="1109244"/>
            <a:ext cx="4136121" cy="2308324"/>
          </a:xfrm>
          <a:prstGeom prst="rect">
            <a:avLst/>
          </a:prstGeom>
        </p:spPr>
        <p:txBody>
          <a:bodyPr wrap="square">
            <a:spAutoFit/>
          </a:bodyPr>
          <a:lstStyle/>
          <a:p>
            <a:pPr algn="just"/>
            <a:r>
              <a:rPr lang="ru-RU" sz="1600" dirty="0">
                <a:solidFill>
                  <a:srgbClr val="262626"/>
                </a:solidFill>
                <a:latin typeface="-apple-system"/>
              </a:rPr>
              <a:t>— это процессы коррекции зрения и необходимое предварительное условие для построения упорядоченного образа реальности.</a:t>
            </a:r>
          </a:p>
          <a:p>
            <a:pPr algn="just"/>
            <a:endParaRPr lang="ru-RU" sz="1600" dirty="0">
              <a:solidFill>
                <a:srgbClr val="262626"/>
              </a:solidFill>
              <a:latin typeface="-apple-system"/>
            </a:endParaRPr>
          </a:p>
          <a:p>
            <a:pPr algn="just"/>
            <a:r>
              <a:rPr lang="ru-RU" sz="1600" dirty="0">
                <a:solidFill>
                  <a:srgbClr val="262626"/>
                </a:solidFill>
                <a:latin typeface="-apple-system"/>
              </a:rPr>
              <a:t>— это способность распознавать постоянные объекты, даже если их размер, форма, отражательная способность и цвет или окружение меняются.</a:t>
            </a:r>
            <a:endParaRPr lang="ru-RU" sz="1600" dirty="0"/>
          </a:p>
        </p:txBody>
      </p:sp>
      <p:pic>
        <p:nvPicPr>
          <p:cNvPr id="9" name="Рисунок 8">
            <a:extLst>
              <a:ext uri="{FF2B5EF4-FFF2-40B4-BE49-F238E27FC236}">
                <a16:creationId xmlns:a16="http://schemas.microsoft.com/office/drawing/2014/main" id="{F03FA6F5-6EDD-41E1-A6AA-86E617CEA8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404664"/>
            <a:ext cx="4435130" cy="3024336"/>
          </a:xfrm>
          <a:prstGeom prst="rect">
            <a:avLst/>
          </a:prstGeom>
        </p:spPr>
      </p:pic>
      <p:sp>
        <p:nvSpPr>
          <p:cNvPr id="11" name="Прямоугольник 10">
            <a:extLst>
              <a:ext uri="{FF2B5EF4-FFF2-40B4-BE49-F238E27FC236}">
                <a16:creationId xmlns:a16="http://schemas.microsoft.com/office/drawing/2014/main" id="{1B9062BC-9C7C-440E-9AEB-9796AA968566}"/>
              </a:ext>
            </a:extLst>
          </p:cNvPr>
          <p:cNvSpPr/>
          <p:nvPr/>
        </p:nvSpPr>
        <p:spPr>
          <a:xfrm>
            <a:off x="266774" y="3697545"/>
            <a:ext cx="8625706" cy="2800767"/>
          </a:xfrm>
          <a:prstGeom prst="rect">
            <a:avLst/>
          </a:prstGeom>
        </p:spPr>
        <p:txBody>
          <a:bodyPr wrap="square">
            <a:spAutoFit/>
          </a:bodyPr>
          <a:lstStyle/>
          <a:p>
            <a:pPr algn="just"/>
            <a:r>
              <a:rPr lang="ru-RU" sz="1600" dirty="0">
                <a:solidFill>
                  <a:srgbClr val="262626"/>
                </a:solidFill>
                <a:latin typeface="-apple-system"/>
              </a:rPr>
              <a:t>Существует несколько основных видов постоянства:</a:t>
            </a:r>
          </a:p>
          <a:p>
            <a:pPr algn="just"/>
            <a:r>
              <a:rPr lang="ru-RU" sz="1600" dirty="0">
                <a:solidFill>
                  <a:srgbClr val="262626"/>
                </a:solidFill>
                <a:latin typeface="-apple-system"/>
              </a:rPr>
              <a:t> </a:t>
            </a:r>
          </a:p>
          <a:p>
            <a:pPr algn="just"/>
            <a:r>
              <a:rPr lang="ru-RU" sz="1600" dirty="0">
                <a:solidFill>
                  <a:srgbClr val="262626"/>
                </a:solidFill>
                <a:latin typeface="-apple-system"/>
              </a:rPr>
              <a:t>- постоянство размера</a:t>
            </a:r>
          </a:p>
          <a:p>
            <a:pPr algn="just"/>
            <a:r>
              <a:rPr lang="ru-RU" sz="1600" dirty="0">
                <a:solidFill>
                  <a:srgbClr val="262626"/>
                </a:solidFill>
                <a:latin typeface="-apple-system"/>
              </a:rPr>
              <a:t>- постоянство яркости</a:t>
            </a:r>
          </a:p>
          <a:p>
            <a:pPr algn="just"/>
            <a:r>
              <a:rPr lang="ru-RU" sz="1600" dirty="0">
                <a:solidFill>
                  <a:srgbClr val="262626"/>
                </a:solidFill>
                <a:latin typeface="-apple-system"/>
              </a:rPr>
              <a:t>- постоянство цвета </a:t>
            </a:r>
          </a:p>
          <a:p>
            <a:pPr algn="just"/>
            <a:r>
              <a:rPr lang="ru-RU" sz="1600" dirty="0">
                <a:solidFill>
                  <a:srgbClr val="262626"/>
                </a:solidFill>
                <a:latin typeface="-apple-system"/>
              </a:rPr>
              <a:t>- постоянство формы.</a:t>
            </a:r>
          </a:p>
          <a:p>
            <a:pPr algn="just"/>
            <a:endParaRPr lang="ru-RU" sz="1600" dirty="0">
              <a:solidFill>
                <a:srgbClr val="262626"/>
              </a:solidFill>
              <a:latin typeface="-apple-system"/>
            </a:endParaRPr>
          </a:p>
          <a:p>
            <a:pPr algn="just"/>
            <a:r>
              <a:rPr lang="ru-RU" sz="1600" dirty="0">
                <a:solidFill>
                  <a:srgbClr val="262626"/>
                </a:solidFill>
                <a:latin typeface="-apple-system"/>
              </a:rPr>
              <a:t>Эти механизмы помогают нам взаимодействовать с окружающим миром более эффективно и стабильно, что делает повседневные задачи, такие как чтение, вождение или распознавание лиц, более простыми и интуитивными.</a:t>
            </a:r>
          </a:p>
          <a:p>
            <a:pPr algn="just"/>
            <a:endParaRPr lang="ru-RU" sz="1600" b="0" i="0" dirty="0">
              <a:solidFill>
                <a:srgbClr val="262626"/>
              </a:solidFill>
              <a:effectLst/>
              <a:latin typeface="-apple-system"/>
            </a:endParaRPr>
          </a:p>
        </p:txBody>
      </p:sp>
    </p:spTree>
    <p:extLst>
      <p:ext uri="{BB962C8B-B14F-4D97-AF65-F5344CB8AC3E}">
        <p14:creationId xmlns:p14="http://schemas.microsoft.com/office/powerpoint/2010/main" val="352885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3B1AE95-2C62-4753-B093-C092591696FE}"/>
              </a:ext>
            </a:extLst>
          </p:cNvPr>
          <p:cNvSpPr/>
          <p:nvPr/>
        </p:nvSpPr>
        <p:spPr>
          <a:xfrm>
            <a:off x="323528" y="332656"/>
            <a:ext cx="8568952" cy="2031325"/>
          </a:xfrm>
          <a:prstGeom prst="rect">
            <a:avLst/>
          </a:prstGeom>
        </p:spPr>
        <p:txBody>
          <a:bodyPr wrap="square">
            <a:spAutoFit/>
          </a:bodyPr>
          <a:lstStyle/>
          <a:p>
            <a:pPr algn="just"/>
            <a:r>
              <a:rPr lang="ru-RU" dirty="0"/>
              <a:t>/ </a:t>
            </a:r>
            <a:r>
              <a:rPr lang="ru-RU" b="1" dirty="0"/>
              <a:t>Постоянство размера: </a:t>
            </a:r>
          </a:p>
          <a:p>
            <a:pPr algn="just"/>
            <a:endParaRPr lang="ru-RU" dirty="0"/>
          </a:p>
          <a:p>
            <a:pPr algn="just"/>
            <a:r>
              <a:rPr lang="ru-RU" dirty="0"/>
              <a:t>Позволяет нам правильно оценивать размеры объектов, независимо от их расстояния. </a:t>
            </a:r>
          </a:p>
          <a:p>
            <a:pPr algn="just"/>
            <a:endParaRPr lang="ru-RU" dirty="0"/>
          </a:p>
          <a:p>
            <a:pPr algn="just"/>
            <a:r>
              <a:rPr lang="ru-RU" i="1" dirty="0"/>
              <a:t>Например, мы можем распознать человека, который удаляется от нас, как того же роста, даже если он кажется меньшим.</a:t>
            </a:r>
          </a:p>
        </p:txBody>
      </p:sp>
      <p:pic>
        <p:nvPicPr>
          <p:cNvPr id="4" name="Рисунок 3">
            <a:extLst>
              <a:ext uri="{FF2B5EF4-FFF2-40B4-BE49-F238E27FC236}">
                <a16:creationId xmlns:a16="http://schemas.microsoft.com/office/drawing/2014/main" id="{59442E64-9952-493F-A6D8-71459B2DCF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5768" y="3429000"/>
            <a:ext cx="4578232" cy="3121918"/>
          </a:xfrm>
          <a:prstGeom prst="rect">
            <a:avLst/>
          </a:prstGeom>
        </p:spPr>
      </p:pic>
      <p:sp>
        <p:nvSpPr>
          <p:cNvPr id="5" name="Прямоугольник 4">
            <a:extLst>
              <a:ext uri="{FF2B5EF4-FFF2-40B4-BE49-F238E27FC236}">
                <a16:creationId xmlns:a16="http://schemas.microsoft.com/office/drawing/2014/main" id="{1AA60161-1FA2-48D0-ADE7-5854F3498697}"/>
              </a:ext>
            </a:extLst>
          </p:cNvPr>
          <p:cNvSpPr/>
          <p:nvPr/>
        </p:nvSpPr>
        <p:spPr>
          <a:xfrm>
            <a:off x="323528" y="3789040"/>
            <a:ext cx="3960440" cy="1569660"/>
          </a:xfrm>
          <a:prstGeom prst="rect">
            <a:avLst/>
          </a:prstGeom>
        </p:spPr>
        <p:txBody>
          <a:bodyPr wrap="square">
            <a:spAutoFit/>
          </a:bodyPr>
          <a:lstStyle/>
          <a:p>
            <a:pPr algn="just"/>
            <a:r>
              <a:rPr lang="ru-RU" sz="1600" dirty="0"/>
              <a:t>Это позволяет наблюдателю постоянно распознавать регулярно расположенные круги на потолке как одинаковые по размеру, хотя с увеличением расстояния круги визуально уменьшаются и выглядят как эллипсы.</a:t>
            </a:r>
          </a:p>
        </p:txBody>
      </p:sp>
      <p:cxnSp>
        <p:nvCxnSpPr>
          <p:cNvPr id="7" name="Прямая со стрелкой 6">
            <a:extLst>
              <a:ext uri="{FF2B5EF4-FFF2-40B4-BE49-F238E27FC236}">
                <a16:creationId xmlns:a16="http://schemas.microsoft.com/office/drawing/2014/main" id="{72792D8A-088F-4F2B-A211-4171187989D2}"/>
              </a:ext>
            </a:extLst>
          </p:cNvPr>
          <p:cNvCxnSpPr/>
          <p:nvPr/>
        </p:nvCxnSpPr>
        <p:spPr>
          <a:xfrm>
            <a:off x="467544" y="3573016"/>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6409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19B4BF3-387B-4492-844F-A60D49512B9D}"/>
              </a:ext>
            </a:extLst>
          </p:cNvPr>
          <p:cNvSpPr/>
          <p:nvPr/>
        </p:nvSpPr>
        <p:spPr>
          <a:xfrm>
            <a:off x="539552" y="476672"/>
            <a:ext cx="8280920" cy="2123658"/>
          </a:xfrm>
          <a:prstGeom prst="rect">
            <a:avLst/>
          </a:prstGeom>
        </p:spPr>
        <p:txBody>
          <a:bodyPr wrap="square">
            <a:spAutoFit/>
          </a:bodyPr>
          <a:lstStyle/>
          <a:p>
            <a:pPr algn="just"/>
            <a:r>
              <a:rPr lang="ru-RU" b="1" dirty="0">
                <a:solidFill>
                  <a:srgbClr val="262626"/>
                </a:solidFill>
                <a:latin typeface="-apple-system"/>
              </a:rPr>
              <a:t>/ Постоянство яркости</a:t>
            </a:r>
            <a:r>
              <a:rPr lang="ru-RU" dirty="0">
                <a:solidFill>
                  <a:srgbClr val="262626"/>
                </a:solidFill>
                <a:latin typeface="-apple-system"/>
              </a:rPr>
              <a:t>: </a:t>
            </a:r>
          </a:p>
          <a:p>
            <a:pPr algn="just"/>
            <a:endParaRPr lang="ru-RU" dirty="0">
              <a:solidFill>
                <a:srgbClr val="262626"/>
              </a:solidFill>
              <a:latin typeface="-apple-system"/>
            </a:endParaRPr>
          </a:p>
          <a:p>
            <a:pPr algn="just"/>
            <a:r>
              <a:rPr lang="ru-RU" sz="1600" dirty="0">
                <a:solidFill>
                  <a:srgbClr val="262626"/>
                </a:solidFill>
                <a:latin typeface="-apple-system"/>
              </a:rPr>
              <a:t>Помогает нам различать объекты в различных условиях освещения. Воспринимаемая яркость является результатом соотношения яркости рассматриваемого объекта и яркости непосредственного окружения.</a:t>
            </a:r>
          </a:p>
          <a:p>
            <a:pPr algn="just"/>
            <a:endParaRPr lang="ru-RU" sz="1100" dirty="0">
              <a:solidFill>
                <a:srgbClr val="262626"/>
              </a:solidFill>
              <a:latin typeface="-apple-system"/>
            </a:endParaRPr>
          </a:p>
          <a:p>
            <a:pPr algn="just"/>
            <a:r>
              <a:rPr lang="ru-RU" sz="1600" i="1" dirty="0">
                <a:solidFill>
                  <a:srgbClr val="262626"/>
                </a:solidFill>
                <a:latin typeface="-apple-system"/>
              </a:rPr>
              <a:t>Например, белая бумага будет восприниматься как белая как в темной, так и в ярко освещенной комнате, что позволяет нам правильно идентифицировать предметы.</a:t>
            </a:r>
            <a:endParaRPr lang="ru-RU" sz="1600" b="0" i="1" dirty="0">
              <a:solidFill>
                <a:srgbClr val="262626"/>
              </a:solidFill>
              <a:effectLst/>
              <a:latin typeface="-apple-system"/>
            </a:endParaRPr>
          </a:p>
        </p:txBody>
      </p:sp>
      <p:pic>
        <p:nvPicPr>
          <p:cNvPr id="5" name="Рисунок 4">
            <a:extLst>
              <a:ext uri="{FF2B5EF4-FFF2-40B4-BE49-F238E27FC236}">
                <a16:creationId xmlns:a16="http://schemas.microsoft.com/office/drawing/2014/main" id="{80305A86-9B82-4D89-8267-A61F355B0F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5" y="3761436"/>
            <a:ext cx="4464496" cy="3044361"/>
          </a:xfrm>
          <a:prstGeom prst="rect">
            <a:avLst/>
          </a:prstGeom>
        </p:spPr>
      </p:pic>
      <p:pic>
        <p:nvPicPr>
          <p:cNvPr id="7" name="Рисунок 6">
            <a:extLst>
              <a:ext uri="{FF2B5EF4-FFF2-40B4-BE49-F238E27FC236}">
                <a16:creationId xmlns:a16="http://schemas.microsoft.com/office/drawing/2014/main" id="{71821E0A-DB66-411B-BB8F-F0A283119C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761435"/>
            <a:ext cx="4464497" cy="3044362"/>
          </a:xfrm>
          <a:prstGeom prst="rect">
            <a:avLst/>
          </a:prstGeom>
        </p:spPr>
      </p:pic>
      <p:sp>
        <p:nvSpPr>
          <p:cNvPr id="8" name="Прямоугольник 7">
            <a:extLst>
              <a:ext uri="{FF2B5EF4-FFF2-40B4-BE49-F238E27FC236}">
                <a16:creationId xmlns:a16="http://schemas.microsoft.com/office/drawing/2014/main" id="{E4D38C58-BB40-4420-99A8-E8CF0D00CD54}"/>
              </a:ext>
            </a:extLst>
          </p:cNvPr>
          <p:cNvSpPr/>
          <p:nvPr/>
        </p:nvSpPr>
        <p:spPr>
          <a:xfrm>
            <a:off x="530440" y="2515223"/>
            <a:ext cx="8290032" cy="584775"/>
          </a:xfrm>
          <a:prstGeom prst="rect">
            <a:avLst/>
          </a:prstGeom>
        </p:spPr>
        <p:txBody>
          <a:bodyPr wrap="square">
            <a:spAutoFit/>
          </a:bodyPr>
          <a:lstStyle/>
          <a:p>
            <a:pPr algn="just"/>
            <a:r>
              <a:rPr lang="ru-RU" sz="1600" dirty="0"/>
              <a:t>// Восприятие яркости серого поля зависит от окружения - в ярком окружении идентичный серый цвет кажется темнее, чем в темном окружении.</a:t>
            </a:r>
          </a:p>
        </p:txBody>
      </p:sp>
      <p:sp>
        <p:nvSpPr>
          <p:cNvPr id="9" name="Прямоугольник 8">
            <a:extLst>
              <a:ext uri="{FF2B5EF4-FFF2-40B4-BE49-F238E27FC236}">
                <a16:creationId xmlns:a16="http://schemas.microsoft.com/office/drawing/2014/main" id="{8762CE71-D96C-4A0C-A4E4-01CCD8D78AA6}"/>
              </a:ext>
            </a:extLst>
          </p:cNvPr>
          <p:cNvSpPr/>
          <p:nvPr/>
        </p:nvSpPr>
        <p:spPr>
          <a:xfrm>
            <a:off x="530440" y="3096564"/>
            <a:ext cx="8280920" cy="584775"/>
          </a:xfrm>
          <a:prstGeom prst="rect">
            <a:avLst/>
          </a:prstGeom>
        </p:spPr>
        <p:txBody>
          <a:bodyPr wrap="square">
            <a:spAutoFit/>
          </a:bodyPr>
          <a:lstStyle/>
          <a:p>
            <a:pPr algn="just"/>
            <a:r>
              <a:rPr lang="ru-RU" sz="1600" i="1" dirty="0"/>
              <a:t>Например, средне-серое поле на темном фоне воспринимается как светло-серое, а на светлом фоне — как темно-серое.</a:t>
            </a:r>
          </a:p>
        </p:txBody>
      </p:sp>
    </p:spTree>
    <p:extLst>
      <p:ext uri="{BB962C8B-B14F-4D97-AF65-F5344CB8AC3E}">
        <p14:creationId xmlns:p14="http://schemas.microsoft.com/office/powerpoint/2010/main" val="886168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84BEE6-0C00-4A4B-A321-F4A7CC7FB6F4}"/>
              </a:ext>
            </a:extLst>
          </p:cNvPr>
          <p:cNvSpPr/>
          <p:nvPr/>
        </p:nvSpPr>
        <p:spPr>
          <a:xfrm>
            <a:off x="395536" y="260648"/>
            <a:ext cx="2827728" cy="646331"/>
          </a:xfrm>
          <a:prstGeom prst="rect">
            <a:avLst/>
          </a:prstGeom>
        </p:spPr>
        <p:txBody>
          <a:bodyPr wrap="square">
            <a:spAutoFit/>
          </a:bodyPr>
          <a:lstStyle/>
          <a:p>
            <a:pPr algn="just"/>
            <a:r>
              <a:rPr lang="ru-RU" b="1" dirty="0"/>
              <a:t>/ Постоянство цвета: </a:t>
            </a:r>
          </a:p>
          <a:p>
            <a:pPr algn="just"/>
            <a:endParaRPr lang="ru-RU" dirty="0"/>
          </a:p>
        </p:txBody>
      </p:sp>
      <p:pic>
        <p:nvPicPr>
          <p:cNvPr id="5" name="Рисунок 4">
            <a:extLst>
              <a:ext uri="{FF2B5EF4-FFF2-40B4-BE49-F238E27FC236}">
                <a16:creationId xmlns:a16="http://schemas.microsoft.com/office/drawing/2014/main" id="{A702D775-6875-4F0D-ABE1-C32A9B706A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3264" y="1124744"/>
            <a:ext cx="5940152" cy="3960101"/>
          </a:xfrm>
          <a:prstGeom prst="rect">
            <a:avLst/>
          </a:prstGeom>
        </p:spPr>
      </p:pic>
      <p:sp>
        <p:nvSpPr>
          <p:cNvPr id="6" name="Прямоугольник 5">
            <a:extLst>
              <a:ext uri="{FF2B5EF4-FFF2-40B4-BE49-F238E27FC236}">
                <a16:creationId xmlns:a16="http://schemas.microsoft.com/office/drawing/2014/main" id="{9FD43E7A-FA45-4DD5-9674-EFBFF505059A}"/>
              </a:ext>
            </a:extLst>
          </p:cNvPr>
          <p:cNvSpPr/>
          <p:nvPr/>
        </p:nvSpPr>
        <p:spPr>
          <a:xfrm>
            <a:off x="251520" y="1124744"/>
            <a:ext cx="2827729" cy="4031873"/>
          </a:xfrm>
          <a:prstGeom prst="rect">
            <a:avLst/>
          </a:prstGeom>
        </p:spPr>
        <p:txBody>
          <a:bodyPr wrap="square">
            <a:spAutoFit/>
          </a:bodyPr>
          <a:lstStyle/>
          <a:p>
            <a:pPr algn="just"/>
            <a:r>
              <a:rPr lang="ru-RU" sz="1600" dirty="0"/>
              <a:t>Позволяет нам распознавать цвета объектов независимо от источника света. </a:t>
            </a:r>
          </a:p>
          <a:p>
            <a:pPr algn="just"/>
            <a:endParaRPr lang="ru-RU" sz="1600" dirty="0"/>
          </a:p>
          <a:p>
            <a:pPr algn="just"/>
            <a:r>
              <a:rPr lang="ru-RU" sz="1600" dirty="0"/>
              <a:t>Необходимость интерпретации цветовых впечатлений возникает из-за постоянно меняющихся цветовых условий в окружающей среде. </a:t>
            </a:r>
          </a:p>
          <a:p>
            <a:pPr algn="just"/>
            <a:endParaRPr lang="ru-RU" sz="1600" i="1" dirty="0"/>
          </a:p>
          <a:p>
            <a:pPr algn="just"/>
            <a:r>
              <a:rPr lang="ru-RU" sz="1600" i="1" dirty="0"/>
              <a:t>Например, белая бумага воспринимается одинаково как в голубом свете неба, так и при теплом солнечном свете. </a:t>
            </a:r>
          </a:p>
        </p:txBody>
      </p:sp>
    </p:spTree>
    <p:extLst>
      <p:ext uri="{BB962C8B-B14F-4D97-AF65-F5344CB8AC3E}">
        <p14:creationId xmlns:p14="http://schemas.microsoft.com/office/powerpoint/2010/main" val="1600210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AE6D8639-2849-4398-992F-CDA5297ED9C6}"/>
              </a:ext>
            </a:extLst>
          </p:cNvPr>
          <p:cNvSpPr/>
          <p:nvPr/>
        </p:nvSpPr>
        <p:spPr>
          <a:xfrm>
            <a:off x="323576" y="190588"/>
            <a:ext cx="8568952" cy="1877437"/>
          </a:xfrm>
          <a:prstGeom prst="rect">
            <a:avLst/>
          </a:prstGeom>
        </p:spPr>
        <p:txBody>
          <a:bodyPr wrap="square">
            <a:spAutoFit/>
          </a:bodyPr>
          <a:lstStyle/>
          <a:p>
            <a:pPr algn="just"/>
            <a:r>
              <a:rPr lang="ru-RU" b="1" dirty="0">
                <a:solidFill>
                  <a:srgbClr val="262626"/>
                </a:solidFill>
                <a:latin typeface="-apple-system"/>
              </a:rPr>
              <a:t>/ Постоянство формы</a:t>
            </a:r>
            <a:r>
              <a:rPr lang="ru-RU" dirty="0">
                <a:solidFill>
                  <a:srgbClr val="262626"/>
                </a:solidFill>
                <a:latin typeface="-apple-system"/>
              </a:rPr>
              <a:t>: </a:t>
            </a:r>
          </a:p>
          <a:p>
            <a:pPr algn="just"/>
            <a:endParaRPr lang="ru-RU" dirty="0">
              <a:solidFill>
                <a:srgbClr val="262626"/>
              </a:solidFill>
              <a:latin typeface="-apple-system"/>
            </a:endParaRPr>
          </a:p>
          <a:p>
            <a:pPr algn="just"/>
            <a:r>
              <a:rPr lang="ru-RU" sz="1600" dirty="0">
                <a:solidFill>
                  <a:srgbClr val="262626"/>
                </a:solidFill>
                <a:latin typeface="-apple-system"/>
              </a:rPr>
              <a:t>Обеспечивает возможность идентифицировать объекты с разных углов. </a:t>
            </a:r>
          </a:p>
          <a:p>
            <a:pPr algn="just"/>
            <a:endParaRPr lang="ru-RU" sz="1600" dirty="0">
              <a:solidFill>
                <a:srgbClr val="262626"/>
              </a:solidFill>
              <a:latin typeface="-apple-system"/>
            </a:endParaRPr>
          </a:p>
          <a:p>
            <a:pPr algn="just"/>
            <a:r>
              <a:rPr lang="ru-RU" sz="1600" i="1" dirty="0">
                <a:solidFill>
                  <a:srgbClr val="262626"/>
                </a:solidFill>
                <a:latin typeface="-apple-system"/>
              </a:rPr>
              <a:t>Например, когда постоянство формы усвоено, дверь воспринимается одинаковой, даже если она открыта или закрыта, если даже ее проекция на сетчатку глаза меняется что критично для навигации в пространстве.</a:t>
            </a:r>
            <a:endParaRPr lang="ru-RU" sz="1600" b="0" i="1" dirty="0">
              <a:solidFill>
                <a:srgbClr val="262626"/>
              </a:solidFill>
              <a:effectLst/>
              <a:latin typeface="-apple-system"/>
            </a:endParaRPr>
          </a:p>
        </p:txBody>
      </p:sp>
      <p:pic>
        <p:nvPicPr>
          <p:cNvPr id="5" name="Рисунок 4">
            <a:extLst>
              <a:ext uri="{FF2B5EF4-FFF2-40B4-BE49-F238E27FC236}">
                <a16:creationId xmlns:a16="http://schemas.microsoft.com/office/drawing/2014/main" id="{6EF52C68-4823-4465-AC1F-07B1D99D4E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1988840"/>
            <a:ext cx="4801270" cy="1619476"/>
          </a:xfrm>
          <a:prstGeom prst="rect">
            <a:avLst/>
          </a:prstGeom>
        </p:spPr>
      </p:pic>
      <p:sp>
        <p:nvSpPr>
          <p:cNvPr id="6" name="Прямоугольник 5">
            <a:extLst>
              <a:ext uri="{FF2B5EF4-FFF2-40B4-BE49-F238E27FC236}">
                <a16:creationId xmlns:a16="http://schemas.microsoft.com/office/drawing/2014/main" id="{5266BFD5-1A67-4EEE-8A12-D3FE5D879521}"/>
              </a:ext>
            </a:extLst>
          </p:cNvPr>
          <p:cNvSpPr/>
          <p:nvPr/>
        </p:nvSpPr>
        <p:spPr>
          <a:xfrm>
            <a:off x="322400" y="3807850"/>
            <a:ext cx="4249600" cy="1569660"/>
          </a:xfrm>
          <a:prstGeom prst="rect">
            <a:avLst/>
          </a:prstGeom>
        </p:spPr>
        <p:txBody>
          <a:bodyPr wrap="square">
            <a:spAutoFit/>
          </a:bodyPr>
          <a:lstStyle/>
          <a:p>
            <a:pPr algn="just"/>
            <a:r>
              <a:rPr lang="ru-RU" sz="1600" dirty="0">
                <a:solidFill>
                  <a:srgbClr val="262626"/>
                </a:solidFill>
                <a:latin typeface="-apple-system"/>
              </a:rPr>
              <a:t>Наш опыт показывает, что градиенты яркости от света к тьме или наоборот могут возникать из пространственной формы освещенного объекта. Примеры включают образование типичных теней на трехмерных телах, таких как кубы, цилиндры и сферы.</a:t>
            </a:r>
            <a:endParaRPr lang="ru-RU" sz="1600" dirty="0"/>
          </a:p>
        </p:txBody>
      </p:sp>
      <p:pic>
        <p:nvPicPr>
          <p:cNvPr id="8" name="Рисунок 7">
            <a:extLst>
              <a:ext uri="{FF2B5EF4-FFF2-40B4-BE49-F238E27FC236}">
                <a16:creationId xmlns:a16="http://schemas.microsoft.com/office/drawing/2014/main" id="{0D001F7E-06EC-4154-A770-B49EA64FC2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6284" y="3705292"/>
            <a:ext cx="3995316" cy="2724425"/>
          </a:xfrm>
          <a:prstGeom prst="rect">
            <a:avLst/>
          </a:prstGeom>
        </p:spPr>
      </p:pic>
      <p:sp>
        <p:nvSpPr>
          <p:cNvPr id="9" name="Прямоугольник 8">
            <a:extLst>
              <a:ext uri="{FF2B5EF4-FFF2-40B4-BE49-F238E27FC236}">
                <a16:creationId xmlns:a16="http://schemas.microsoft.com/office/drawing/2014/main" id="{9DFDED54-F43D-4F8D-9F77-56FE3126B6C9}"/>
              </a:ext>
            </a:extLst>
          </p:cNvPr>
          <p:cNvSpPr/>
          <p:nvPr/>
        </p:nvSpPr>
        <p:spPr>
          <a:xfrm>
            <a:off x="322400" y="5661248"/>
            <a:ext cx="4249600" cy="584775"/>
          </a:xfrm>
          <a:prstGeom prst="rect">
            <a:avLst/>
          </a:prstGeom>
        </p:spPr>
        <p:txBody>
          <a:bodyPr wrap="square">
            <a:spAutoFit/>
          </a:bodyPr>
          <a:lstStyle/>
          <a:p>
            <a:pPr algn="just"/>
            <a:r>
              <a:rPr lang="ru-RU" sz="1600" dirty="0"/>
              <a:t>Пространственную форму можно распознать исключительно на основе прогрессий теней.</a:t>
            </a:r>
          </a:p>
        </p:txBody>
      </p:sp>
      <p:cxnSp>
        <p:nvCxnSpPr>
          <p:cNvPr id="11" name="Прямая со стрелкой 10">
            <a:extLst>
              <a:ext uri="{FF2B5EF4-FFF2-40B4-BE49-F238E27FC236}">
                <a16:creationId xmlns:a16="http://schemas.microsoft.com/office/drawing/2014/main" id="{CCF70864-FB8E-4DF4-885E-5CB16FCC0F7A}"/>
              </a:ext>
            </a:extLst>
          </p:cNvPr>
          <p:cNvCxnSpPr/>
          <p:nvPr/>
        </p:nvCxnSpPr>
        <p:spPr>
          <a:xfrm>
            <a:off x="322400" y="3705292"/>
            <a:ext cx="9372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4813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3496A53-8B6B-4FFF-9827-274331B0D639}"/>
              </a:ext>
            </a:extLst>
          </p:cNvPr>
          <p:cNvSpPr/>
          <p:nvPr/>
        </p:nvSpPr>
        <p:spPr>
          <a:xfrm>
            <a:off x="467544" y="2060848"/>
            <a:ext cx="7992888" cy="2585323"/>
          </a:xfrm>
          <a:prstGeom prst="rect">
            <a:avLst/>
          </a:prstGeom>
        </p:spPr>
        <p:txBody>
          <a:bodyPr wrap="square">
            <a:spAutoFit/>
          </a:bodyPr>
          <a:lstStyle/>
          <a:p>
            <a:pPr algn="just"/>
            <a:r>
              <a:rPr lang="ru-RU" dirty="0"/>
              <a:t>Значение константности очень велико. </a:t>
            </a:r>
          </a:p>
          <a:p>
            <a:pPr algn="just"/>
            <a:endParaRPr lang="ru-RU" dirty="0"/>
          </a:p>
          <a:p>
            <a:pPr algn="just"/>
            <a:r>
              <a:rPr lang="ru-RU" dirty="0"/>
              <a:t>Не будь этого свойства, при всяком нашем движении, при каждом изменении расстояния до предмета, при малейшем повороте головы или перемене освещения практически непрерывно изменялись бы все основные признаки, по которым человек узнает предмет. </a:t>
            </a:r>
          </a:p>
          <a:p>
            <a:pPr algn="just"/>
            <a:endParaRPr lang="ru-RU" dirty="0"/>
          </a:p>
          <a:p>
            <a:pPr algn="just"/>
            <a:r>
              <a:rPr lang="ru-RU" dirty="0"/>
              <a:t>Он перестал бы воспринимать мир устойчивых вещей, и восприятие не могло бы служить средством познания объективной действительности. </a:t>
            </a:r>
          </a:p>
        </p:txBody>
      </p:sp>
    </p:spTree>
    <p:extLst>
      <p:ext uri="{BB962C8B-B14F-4D97-AF65-F5344CB8AC3E}">
        <p14:creationId xmlns:p14="http://schemas.microsoft.com/office/powerpoint/2010/main" val="1080628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23527C2-6A3D-43B8-A1EE-70E0BEEDED72}"/>
              </a:ext>
            </a:extLst>
          </p:cNvPr>
          <p:cNvSpPr/>
          <p:nvPr/>
        </p:nvSpPr>
        <p:spPr>
          <a:xfrm>
            <a:off x="611560" y="474345"/>
            <a:ext cx="7776864" cy="5632311"/>
          </a:xfrm>
          <a:prstGeom prst="rect">
            <a:avLst/>
          </a:prstGeom>
        </p:spPr>
        <p:txBody>
          <a:bodyPr wrap="square">
            <a:spAutoFit/>
          </a:bodyPr>
          <a:lstStyle/>
          <a:p>
            <a:pPr algn="just"/>
            <a:r>
              <a:rPr lang="ru-RU" b="1" dirty="0">
                <a:solidFill>
                  <a:srgbClr val="212529"/>
                </a:solidFill>
                <a:latin typeface="Open Sans"/>
              </a:rPr>
              <a:t>Задание. Изменение визуального восприятия с помощью освещения.</a:t>
            </a:r>
          </a:p>
          <a:p>
            <a:pPr algn="just"/>
            <a:endParaRPr lang="ru-RU" dirty="0">
              <a:solidFill>
                <a:srgbClr val="212529"/>
              </a:solidFill>
              <a:latin typeface="Open Sans"/>
            </a:endParaRPr>
          </a:p>
          <a:p>
            <a:pPr algn="just"/>
            <a:r>
              <a:rPr lang="ru-RU" i="1" dirty="0">
                <a:solidFill>
                  <a:srgbClr val="212529"/>
                </a:solidFill>
                <a:latin typeface="Open Sans"/>
              </a:rPr>
              <a:t>Цель работы:</a:t>
            </a:r>
            <a:r>
              <a:rPr lang="ru-RU" dirty="0">
                <a:solidFill>
                  <a:srgbClr val="212529"/>
                </a:solidFill>
                <a:latin typeface="Open Sans"/>
              </a:rPr>
              <a:t> Изучение роли света и его способности в формировании окончательного визуального облика объекта.</a:t>
            </a:r>
          </a:p>
          <a:p>
            <a:pPr algn="just"/>
            <a:endParaRPr lang="ru-RU" dirty="0">
              <a:solidFill>
                <a:srgbClr val="212529"/>
              </a:solidFill>
              <a:latin typeface="Open Sans"/>
            </a:endParaRPr>
          </a:p>
          <a:p>
            <a:pPr algn="just"/>
            <a:r>
              <a:rPr lang="ru-RU" i="1" dirty="0">
                <a:solidFill>
                  <a:srgbClr val="212529"/>
                </a:solidFill>
                <a:latin typeface="Open Sans"/>
              </a:rPr>
              <a:t>Представление: </a:t>
            </a:r>
            <a:r>
              <a:rPr lang="ru-RU" dirty="0">
                <a:solidFill>
                  <a:srgbClr val="212529"/>
                </a:solidFill>
                <a:latin typeface="Open Sans"/>
              </a:rPr>
              <a:t>Свет способен изменять наше впечатление об объекте, преображать его или разрушать.</a:t>
            </a:r>
          </a:p>
          <a:p>
            <a:pPr algn="just"/>
            <a:endParaRPr lang="ru-RU" dirty="0">
              <a:solidFill>
                <a:srgbClr val="212529"/>
              </a:solidFill>
              <a:latin typeface="Open Sans"/>
            </a:endParaRPr>
          </a:p>
          <a:p>
            <a:pPr algn="just"/>
            <a:r>
              <a:rPr lang="ru-RU" dirty="0" err="1">
                <a:solidFill>
                  <a:srgbClr val="212529"/>
                </a:solidFill>
                <a:latin typeface="Open Sans"/>
              </a:rPr>
              <a:t>Поэксперементируйте</a:t>
            </a:r>
            <a:r>
              <a:rPr lang="ru-RU" dirty="0">
                <a:solidFill>
                  <a:srgbClr val="212529"/>
                </a:solidFill>
                <a:latin typeface="Open Sans"/>
              </a:rPr>
              <a:t> с процессами различного взаимодействия света и объекта (с любыми двумя на ваш выбор). Представьте фото отчет вашей работы.</a:t>
            </a:r>
          </a:p>
          <a:p>
            <a:pPr algn="just"/>
            <a:endParaRPr lang="ru-RU" dirty="0">
              <a:solidFill>
                <a:srgbClr val="212529"/>
              </a:solidFill>
              <a:latin typeface="Open Sans"/>
            </a:endParaRPr>
          </a:p>
          <a:p>
            <a:pPr algn="just"/>
            <a:r>
              <a:rPr lang="ru-RU" i="1" dirty="0">
                <a:solidFill>
                  <a:srgbClr val="212529"/>
                </a:solidFill>
                <a:latin typeface="Open Sans"/>
              </a:rPr>
              <a:t>Содержание эксперимента:</a:t>
            </a:r>
            <a:r>
              <a:rPr lang="ru-RU" dirty="0">
                <a:solidFill>
                  <a:srgbClr val="212529"/>
                </a:solidFill>
                <a:latin typeface="Open Sans"/>
              </a:rPr>
              <a:t> Передний свет; Задний свет; Верхний свет; Рассеянный свет.</a:t>
            </a:r>
          </a:p>
          <a:p>
            <a:pPr algn="just"/>
            <a:endParaRPr lang="ru-RU" dirty="0">
              <a:solidFill>
                <a:srgbClr val="212529"/>
              </a:solidFill>
              <a:latin typeface="Open Sans"/>
            </a:endParaRPr>
          </a:p>
          <a:p>
            <a:pPr algn="just"/>
            <a:r>
              <a:rPr lang="ru-RU" dirty="0">
                <a:solidFill>
                  <a:srgbClr val="212529"/>
                </a:solidFill>
                <a:latin typeface="Open Sans"/>
              </a:rPr>
              <a:t>Сделайте вывод о проделанной работе (</a:t>
            </a:r>
            <a:r>
              <a:rPr lang="ru-RU" i="1" dirty="0">
                <a:solidFill>
                  <a:srgbClr val="212529"/>
                </a:solidFill>
                <a:latin typeface="Open Sans"/>
              </a:rPr>
              <a:t>не менее 75 слов</a:t>
            </a:r>
            <a:r>
              <a:rPr lang="ru-RU" dirty="0">
                <a:solidFill>
                  <a:srgbClr val="212529"/>
                </a:solidFill>
                <a:latin typeface="Open Sans"/>
              </a:rPr>
              <a:t>).</a:t>
            </a:r>
          </a:p>
          <a:p>
            <a:pPr algn="just"/>
            <a:endParaRPr lang="ru-RU" dirty="0">
              <a:solidFill>
                <a:srgbClr val="212529"/>
              </a:solidFill>
              <a:latin typeface="Open Sans"/>
            </a:endParaRPr>
          </a:p>
          <a:p>
            <a:pPr algn="just"/>
            <a:r>
              <a:rPr lang="ru-RU" dirty="0">
                <a:solidFill>
                  <a:srgbClr val="3C77BB"/>
                </a:solidFill>
                <a:latin typeface="Open Sans"/>
                <a:hlinkClick r:id="rId2"/>
              </a:rPr>
              <a:t>Пример </a:t>
            </a:r>
            <a:r>
              <a:rPr lang="ru-RU" dirty="0">
                <a:solidFill>
                  <a:srgbClr val="212529"/>
                </a:solidFill>
                <a:latin typeface="Open Sans"/>
              </a:rPr>
              <a:t>оформления работы.</a:t>
            </a:r>
          </a:p>
          <a:p>
            <a:pPr algn="just"/>
            <a:r>
              <a:rPr lang="ru-RU" dirty="0">
                <a:solidFill>
                  <a:srgbClr val="212529"/>
                </a:solidFill>
                <a:latin typeface="Open Sans"/>
              </a:rPr>
              <a:t> На аудиторном занятии – представление и защита работ.</a:t>
            </a:r>
            <a:endParaRPr lang="ru-RU" b="0" i="0" dirty="0">
              <a:solidFill>
                <a:srgbClr val="212529"/>
              </a:solidFill>
              <a:effectLst/>
              <a:latin typeface="Open Sans"/>
            </a:endParaRPr>
          </a:p>
        </p:txBody>
      </p:sp>
    </p:spTree>
    <p:extLst>
      <p:ext uri="{BB962C8B-B14F-4D97-AF65-F5344CB8AC3E}">
        <p14:creationId xmlns:p14="http://schemas.microsoft.com/office/powerpoint/2010/main" val="362010735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TotalTime>
  <Words>2830</Words>
  <Application>Microsoft Office PowerPoint</Application>
  <PresentationFormat>Экран (4:3)</PresentationFormat>
  <Paragraphs>204</Paragraphs>
  <Slides>33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33</vt:i4>
      </vt:variant>
    </vt:vector>
  </HeadingPairs>
  <TitlesOfParts>
    <vt:vector size="39" baseType="lpstr">
      <vt:lpstr>-apple-system</vt:lpstr>
      <vt:lpstr>Arial</vt:lpstr>
      <vt:lpstr>Calibri</vt:lpstr>
      <vt:lpstr>Open Sans</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Tatyana</dc:creator>
  <cp:lastModifiedBy>Коржнева Татьяна Геннадьевна</cp:lastModifiedBy>
  <cp:revision>24</cp:revision>
  <dcterms:created xsi:type="dcterms:W3CDTF">2017-09-11T03:51:25Z</dcterms:created>
  <dcterms:modified xsi:type="dcterms:W3CDTF">2024-09-23T03:36:08Z</dcterms:modified>
</cp:coreProperties>
</file>