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5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6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22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8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8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08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8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63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3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9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29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46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335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8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04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7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C43A8-874F-4E60-81A7-266B5A572C9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9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ckstarter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diegogo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mstarter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neta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2362156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innoregions.ru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rzen.tech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ineering.tomsk.ru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20F39-D57D-4114-9204-E8476E291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1"/>
            <a:ext cx="8915399" cy="1004104"/>
          </a:xfrm>
        </p:spPr>
        <p:txBody>
          <a:bodyPr>
            <a:noAutofit/>
          </a:bodyPr>
          <a:lstStyle/>
          <a:p>
            <a:r>
              <a:rPr lang="ru-RU" sz="3600" b="1" dirty="0">
                <a:effectLst/>
                <a:ea typeface="Calibri" panose="020F0502020204030204" pitchFamily="34" charset="0"/>
              </a:rPr>
              <a:t>Инструменты привлечения финансирования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7722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8D3AD-BCC0-4017-9F73-02CCF43D3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65794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Личные сбережения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42C4E-279C-47C2-A423-56F0A3091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74775"/>
            <a:ext cx="8915400" cy="434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3F (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Friends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,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Family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and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Fools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 – друзья, семья и безумцы).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На самой начальной стадии деньги на развитие бизнеса способны дать только представители этой группы.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Риски на этой стадии самые высокие, базы активов у проекта нет.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Шансы привлечь каких-то серьезных инвесторов, тем более фонды, очень малы. </a:t>
            </a:r>
          </a:p>
        </p:txBody>
      </p:sp>
    </p:spTree>
    <p:extLst>
      <p:ext uri="{BB962C8B-B14F-4D97-AF65-F5344CB8AC3E}">
        <p14:creationId xmlns:p14="http://schemas.microsoft.com/office/powerpoint/2010/main" val="42140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76701-6C7C-422A-8C3D-B1BCC2C0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Финансирование 3F : недостатки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399B2-A7F3-4505-BE93-12798B30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3605"/>
            <a:ext cx="8915400" cy="4267617"/>
          </a:xfrm>
        </p:spPr>
        <p:txBody>
          <a:bodyPr>
            <a:normAutofit/>
          </a:bodyPr>
          <a:lstStyle/>
          <a:p>
            <a:r>
              <a:rPr lang="ru-RU" sz="2200" b="1" dirty="0">
                <a:effectLst/>
                <a:ea typeface="Calibri" panose="020F0502020204030204" pitchFamily="34" charset="0"/>
              </a:rPr>
              <a:t>Небольшой объем доступных финансовых средств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Невозможность использовать данный источник на следующих этапах развития компании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Высокая зависимость от получения и сохранения внутренних доходов 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Возможности возникновения семейных конфликтов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Неприятные ситуации, когда у родственников и друзей возникнет ощущение права вмешиваться и давать советы по ведению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995586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76701-6C7C-422A-8C3D-B1BCC2C0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Финансирование 3F : преимущества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399B2-A7F3-4505-BE93-12798B30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3605"/>
            <a:ext cx="8915400" cy="4267617"/>
          </a:xfrm>
        </p:spPr>
        <p:txBody>
          <a:bodyPr>
            <a:normAutofit/>
          </a:bodyPr>
          <a:lstStyle/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не делиться долей в компании на этой стадии, когда деньги столь дороги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владеть большей долей акций компании, которая иначе растворилась бы при появлении дополнительных собственников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относительно легкого и ничем не обеспеченного получения средств у знакомых (родственники и друзья), способных оценить способности предпринимателя</a:t>
            </a:r>
          </a:p>
        </p:txBody>
      </p:sp>
    </p:spTree>
    <p:extLst>
      <p:ext uri="{BB962C8B-B14F-4D97-AF65-F5344CB8AC3E}">
        <p14:creationId xmlns:p14="http://schemas.microsoft.com/office/powerpoint/2010/main" val="326252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FFA72-ABFD-4213-B783-95D1D3D1A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- </a:t>
            </a:r>
            <a:r>
              <a:rPr lang="ru-RU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«затягивание ремешков на обуви»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2428A6-950F-4A54-A729-EEE51120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04709"/>
            <a:ext cx="8404260" cy="44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Способ финансирования небольших фирм:  </a:t>
            </a:r>
          </a:p>
          <a:p>
            <a:pPr marL="0" indent="0">
              <a:buNone/>
            </a:pPr>
            <a:r>
              <a:rPr lang="ru-RU" sz="2200" b="1" dirty="0"/>
              <a:t>высокоэффективное приобретение и использование ресурсов (без увеличения акционерного капитала из традиционных источников, без заимствования средств в банках).  </a:t>
            </a:r>
          </a:p>
          <a:p>
            <a:pPr marL="0" indent="0">
              <a:buNone/>
            </a:pPr>
            <a:r>
              <a:rPr lang="ru-RU" sz="2200" b="1" dirty="0"/>
              <a:t>Большая зависимость от внутренних источников финансирования, кредитных карт, закладных, ссуд.</a:t>
            </a:r>
          </a:p>
          <a:p>
            <a:pPr marL="0" indent="0">
              <a:buNone/>
            </a:pPr>
            <a:r>
              <a:rPr lang="ru-RU" sz="2200" b="1" dirty="0"/>
              <a:t>Недостаточность источников финансирования.  </a:t>
            </a:r>
          </a:p>
          <a:p>
            <a:pPr marL="0" indent="0">
              <a:buNone/>
            </a:pPr>
            <a:r>
              <a:rPr lang="ru-RU" sz="2200" b="1" dirty="0"/>
              <a:t>Метод – для скромных по масштабу идей, к реализации которых можно приступить быстро. </a:t>
            </a:r>
          </a:p>
        </p:txBody>
      </p:sp>
    </p:spTree>
    <p:extLst>
      <p:ext uri="{BB962C8B-B14F-4D97-AF65-F5344CB8AC3E}">
        <p14:creationId xmlns:p14="http://schemas.microsoft.com/office/powerpoint/2010/main" val="363137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4238"/>
            <a:ext cx="8915400" cy="49076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Преимущества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Бутстрэппинг</a:t>
            </a:r>
            <a:r>
              <a:rPr lang="ru-RU" sz="2200" b="1" dirty="0"/>
              <a:t> – быстрый и надежный метод создания бизнеса с нуля в буквальном смысле.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При организации компании этот способ можно считать наименее рисковым, так как ошибиться просто невозможно, учитывая отсутствие капитала.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Авторские права. Поскольку </a:t>
            </a:r>
            <a:r>
              <a:rPr lang="ru-RU" sz="2200" b="1" dirty="0" err="1"/>
              <a:t>бутстрэппер</a:t>
            </a:r>
            <a:r>
              <a:rPr lang="ru-RU" sz="2200" b="1" dirty="0"/>
              <a:t> не получает никаких внешних вложений, все что им было создано, принадлежит ему.</a:t>
            </a:r>
          </a:p>
        </p:txBody>
      </p:sp>
    </p:spTree>
    <p:extLst>
      <p:ext uri="{BB962C8B-B14F-4D97-AF65-F5344CB8AC3E}">
        <p14:creationId xmlns:p14="http://schemas.microsoft.com/office/powerpoint/2010/main" val="489071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4238"/>
            <a:ext cx="8915400" cy="49076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Недостатки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Бутстрэппинг</a:t>
            </a:r>
            <a:r>
              <a:rPr lang="ru-RU" sz="2200" b="1" dirty="0"/>
              <a:t> можно практиковать относительно недолго, несколько месяцев, полгода; рано или поздно бизнесу потребуется кредитная линия на развитие или инвестиционный раунд.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Не будет возможности нанять </a:t>
            </a:r>
            <a:r>
              <a:rPr lang="ru-RU" sz="2200" b="1" dirty="0" err="1">
                <a:effectLst/>
                <a:ea typeface="Times New Roman" panose="02020603050405020304" pitchFamily="18" charset="0"/>
              </a:rPr>
              <a:t>sales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-менеджеров, маркетологов и PR-специалистов. Заниматься этим всем надо будет самому стартаперу.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46785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905" y="1354238"/>
            <a:ext cx="10220444" cy="518545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Доступные способы первоначального финансирования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лизинговое приобретение необходимой аппаратуры,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собственные сбережения,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заем у друзей и родственников,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офис или мастерская на дому,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развитие бизнеса при параллельной занятости на основной работе,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приобретение бывших в употреблении агрегатов,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кооперация при покупке материалов с другими, такими же начинающими дельцами,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привлечение к проекту друзей и родственников, согласных работать на перспективу,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аренда помещения вскладчину с другими фирмами,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бартерный обмен неиспользованных товаров на нужные вам услуги,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сотрудничество с наемными работниками вместо предоставления им постоянной работы </a:t>
            </a:r>
          </a:p>
        </p:txBody>
      </p:sp>
    </p:spTree>
    <p:extLst>
      <p:ext uri="{BB962C8B-B14F-4D97-AF65-F5344CB8AC3E}">
        <p14:creationId xmlns:p14="http://schemas.microsoft.com/office/powerpoint/2010/main" val="224591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61960"/>
            <a:ext cx="8915400" cy="493884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Позволяет экономить на офисных и рабочих расходах (аренда площадей, оргтехника, счета за электроэнергию, канцтовары и офисная мебель):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рабочее общение онлайн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переговоры в кофейнях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безлимитный интернет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облачное хранение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спектр функционального бесплатного софта (обменники, </a:t>
            </a:r>
            <a:r>
              <a:rPr lang="ru-RU" sz="2200" b="1" dirty="0" err="1"/>
              <a:t>таск</a:t>
            </a:r>
            <a:r>
              <a:rPr lang="ru-RU" sz="2200" b="1" dirty="0"/>
              <a:t>-менеджеры и т. п.)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коворкинги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почасовые переговорные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переход от бумажных носителей к электронным </a:t>
            </a:r>
          </a:p>
        </p:txBody>
      </p:sp>
    </p:spTree>
    <p:extLst>
      <p:ext uri="{BB962C8B-B14F-4D97-AF65-F5344CB8AC3E}">
        <p14:creationId xmlns:p14="http://schemas.microsoft.com/office/powerpoint/2010/main" val="283396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537"/>
            <a:ext cx="9176068" cy="451068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Краудфандинг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привлечение финансовых ресурсов от практически неограниченного числа людей для реализации продукта или услуги, проведения различных мероприятий, социальных, креативных или бизнес-проектов и др.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Типы краудфандинга: </a:t>
            </a:r>
            <a:r>
              <a:rPr lang="ru-RU" sz="2200" b="1" dirty="0">
                <a:cs typeface="Times New Roman" panose="02020603050405020304" pitchFamily="18" charset="0"/>
              </a:rPr>
              <a:t>зависят от того, какое вознаграждение получает инвестор.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Reward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бонусы (публичное упоминание имени, реклама в СМИ, будущая продукция бесплатно).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Debt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долю прибыли (процент с продаж).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Equity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долю в проекте (акции компании).</a:t>
            </a:r>
          </a:p>
          <a:p>
            <a:pPr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1143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537"/>
            <a:ext cx="8915400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Kickstarter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https://www.kickstarter.com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Гарантии для спонсоров и безопасность (деньги не уходят со счетов доноров до окончания срока проекта).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Модель «Все или ничего», т. е. привлеченные средства авторы проекта забирают в случае полного сбора всей заявленной суммы.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Подходит и для бизнеса, и для творческих идей.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Проекты создаются бесплатно, а комиссия равна 5%. Авторы могут попасть в отдельные категории рекомендаций от команды платформы.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/>
              <a:t>Недостатки: комиссия за вывод, работа только с американскими/британскими банками. Отсутствие благотворительных, политических, медицинских проектов.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11121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696" y="1400537"/>
            <a:ext cx="9780608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Indiegogo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https://www.indiegogo.com</a:t>
            </a:r>
            <a:r>
              <a:rPr lang="ru-RU" sz="2200" b="1" dirty="0"/>
              <a:t>  - даже идеи без конкретных сроков по реализации.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бизнес-идеи, фильмы, клипы, поддержка приютов, проекты по защите прав человека или природы. Рейтинг проектов рассчитывается по автоматическому алгоритму, который учитывает число доноров и комментариев.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Indiegogo</a:t>
            </a:r>
            <a:r>
              <a:rPr lang="ru-RU" sz="2200" b="1" dirty="0"/>
              <a:t> применяет помимо стандартной более гибкую модель привлечения финансирования «Оставь себе все»: возможно получение ресурсов даже в случае недостижения компанией поставленной финансовой цели.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Сбор за пользование </a:t>
            </a:r>
            <a:r>
              <a:rPr lang="ru-RU" sz="2200" b="1" dirty="0" err="1"/>
              <a:t>Indiegogo</a:t>
            </a:r>
            <a:r>
              <a:rPr lang="ru-RU" sz="2200" b="1" dirty="0"/>
              <a:t> – 5% (но если цель не достигнута, то в два раза больше).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Есть дополнительные расходы на обработку платежей.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55082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9016484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Fundable</a:t>
            </a:r>
            <a:r>
              <a:rPr lang="ru-RU" sz="2200" b="1" dirty="0"/>
              <a:t> </a:t>
            </a:r>
            <a:r>
              <a:rPr lang="en-US" sz="2200" b="1" u="sng" dirty="0"/>
              <a:t>h</a:t>
            </a:r>
            <a:r>
              <a:rPr lang="ru-RU" sz="2200" b="1" u="sng" dirty="0"/>
              <a:t>ttps://www.fundable.com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Особая структура ежемесячных отчислений: вы не платите процентный сбор, а отдаёте $179 на регулярной основе.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Здесь создают не столько проекты, сколько страницы организаций, ищущих аудиторию.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Сбор денег как на новые стартапы (инвестиции не могут превышать $50 000) так и на развитие существующих компаний (до $10 млн), например, на массовый запуск новых товаров в производство.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3576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Boomstarter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https://boomstarter.ru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Платформа работает для российских граждан с рублёвым счётом в банке;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Больше поддержки здесь получают развлекательные проекты;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Услуга </a:t>
            </a:r>
            <a:r>
              <a:rPr lang="ru-RU" sz="2200" b="1" dirty="0" err="1"/>
              <a:t>краудгифтинга</a:t>
            </a:r>
            <a:r>
              <a:rPr lang="ru-RU" sz="2200" b="1" dirty="0"/>
              <a:t> – совместной покупки товаров имениннику или нуждающемуся человеку;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Сотрудничество по схеме «всё или ничего»;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Ограничения по минимальным пожертвованиям. </a:t>
            </a:r>
          </a:p>
        </p:txBody>
      </p:sp>
    </p:spTree>
    <p:extLst>
      <p:ext uri="{BB962C8B-B14F-4D97-AF65-F5344CB8AC3E}">
        <p14:creationId xmlns:p14="http://schemas.microsoft.com/office/powerpoint/2010/main" val="4095571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34568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«Планета»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https://planeta.ru</a:t>
            </a:r>
            <a:r>
              <a:rPr lang="ru-RU" sz="2200" b="1" dirty="0"/>
              <a:t>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Творческие, образовательные, благотворительные и социальные проекты; можно собрать деньги на выпуск книги, реставрацию городского памятника или спектакль.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Проекты нельзя одновременно размещать на других площадках.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Регистрация для спонсоров обязательна.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Срок денежных сборов можно продлевать только один раз.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Комиссия ресурса – стандартные 5%, ещё 13% – налог государству.</a:t>
            </a:r>
          </a:p>
        </p:txBody>
      </p:sp>
    </p:spTree>
    <p:extLst>
      <p:ext uri="{BB962C8B-B14F-4D97-AF65-F5344CB8AC3E}">
        <p14:creationId xmlns:p14="http://schemas.microsoft.com/office/powerpoint/2010/main" val="1061954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Риски: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Мошенничество или неисполнение обязательств со стороны авторов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Плохой бизнес-план: проблемы с расчётом инвестиций в бизнес и прогнозируемой прибыли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Плагиат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Недостаточное финансирование: нет гарантий, что нужная сумма будет собрана.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Риск прекращения работы площадки.</a:t>
            </a:r>
          </a:p>
        </p:txBody>
      </p:sp>
    </p:spTree>
    <p:extLst>
      <p:ext uri="{BB962C8B-B14F-4D97-AF65-F5344CB8AC3E}">
        <p14:creationId xmlns:p14="http://schemas.microsoft.com/office/powerpoint/2010/main" val="1703441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0537"/>
            <a:ext cx="8669242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 августа 2019 г. № 259-ФЗ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«О привлечении инвестиций с использованием инвестиционных платформ и о внесении изменений в отдельные законодательные акты Российской Федерации»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Через платформы можно предоставлять займы, приобретать ценные бумаги по закрытой подписке и утилитарные цифровые права (УЦФ).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К УЦФ относятся следующие права: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передачи вещи (кроме имущества, права на которое подлежат госрегистрации, или сделки с которым подлежат госрегистрации / нотариальному удостоверению);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передачи исключительных прав использования результатов интеллектуальной деятельности;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выполнения работ / оказания услуг. </a:t>
            </a:r>
          </a:p>
        </p:txBody>
      </p:sp>
    </p:spTree>
    <p:extLst>
      <p:ext uri="{BB962C8B-B14F-4D97-AF65-F5344CB8AC3E}">
        <p14:creationId xmlns:p14="http://schemas.microsoft.com/office/powerpoint/2010/main" val="2647369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5FE1-727A-47B4-BB0A-F1265DE5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508363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Гранты и средства ВУЗов, научных парков, центров трансфера технологий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9D442-6E0A-4E8F-B02A-19147E50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281" y="1587465"/>
            <a:ext cx="9570719" cy="45305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Гранты — это безвозвратные средства, выделяемые для достижения конкретных целей в согласованные сроки.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Преимущества </a:t>
            </a:r>
            <a:r>
              <a:rPr lang="ru-RU" sz="2200" b="1" dirty="0"/>
              <a:t>использования грантов и средств ВУЗов: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Наиболее вероятный источник первичного рискового капитала после личных сбережений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Перенос имиджа научного парка на стартап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Нефинансовая поддержка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Использование связей администрации</a:t>
            </a:r>
            <a:endParaRPr lang="ru-RU" sz="2200" b="1" dirty="0"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Предоставление бесплатно или на льготных условиях сервисных услуг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Помощь в решении вопросов интеллектуальной собственности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38171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5FE1-727A-47B4-BB0A-F1265DE5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508363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Гранты и средства ВУЗов, научных парков, центров трансфера технологий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9D442-6E0A-4E8F-B02A-19147E50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3" y="1819113"/>
            <a:ext cx="8911687" cy="45305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Недостатки</a:t>
            </a:r>
            <a:r>
              <a:rPr lang="ru-RU" sz="2200" b="1" dirty="0"/>
              <a:t> использования грантов и средств ВУЗов: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Небольшой объем доступных финансовых средств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 err="1">
                <a:effectLst/>
                <a:ea typeface="Calibri" panose="020F0502020204030204" pitchFamily="34" charset="0"/>
              </a:rPr>
              <a:t>ВременнЫе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затраты: постоянный мониторинг программ поддержки инновационных стартапов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Невозможность использования данного источника на следующих этапах развития компании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Высокая зависимость от авансовых платежей со стороны будущих клиентов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Перед размещением на площадке структуры стартап должен пройти жесткий конкурсный отбор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0639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35416-D57F-4369-B716-D50EE98E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9201678" cy="1158391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Г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осударственные гранты и программы поддержки малого предпринимательства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E1E2C-F769-4885-9094-593C6A1D4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18166"/>
            <a:ext cx="8915400" cy="3793055"/>
          </a:xfrm>
        </p:spPr>
        <p:txBody>
          <a:bodyPr>
            <a:noAutofit/>
          </a:bodyPr>
          <a:lstStyle/>
          <a:p>
            <a:pPr indent="180340" algn="just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ea typeface="Calibri" panose="020F0502020204030204" pitchFamily="34" charset="0"/>
              </a:rPr>
              <a:t>Предприниматель сохраняет полный контроль и права собственности на компанию</a:t>
            </a:r>
            <a:endParaRPr lang="ru-RU" sz="2200" b="1" dirty="0"/>
          </a:p>
          <a:p>
            <a:pPr indent="180340" algn="just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Средства, выделяемые на поддержку малых компаний, 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почти всегда локальны</a:t>
            </a: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</a:rPr>
              <a:t>Объемная отчетность</a:t>
            </a:r>
          </a:p>
          <a:p>
            <a:pPr indent="180340" algn="just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Срок между подачей заявки на получение государственных денег и приходом этих денег на счет компании достаточно велик (как правило, около 1 года).</a:t>
            </a:r>
          </a:p>
          <a:p>
            <a:pPr indent="180340" algn="just">
              <a:lnSpc>
                <a:spcPct val="110000"/>
              </a:lnSpc>
              <a:spcAft>
                <a:spcPts val="800"/>
              </a:spcAft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385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028" y="1546686"/>
            <a:ext cx="8915400" cy="4279192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Бизнес-ангелы</a:t>
            </a:r>
            <a:r>
              <a:rPr lang="ru-RU" sz="2200" b="1" dirty="0">
                <a:cs typeface="Times New Roman" panose="02020603050405020304" pitchFamily="18" charset="0"/>
              </a:rPr>
              <a:t> — это частные инвесторы (физические или юридические лица), успешные в разных сферах предприниматели, которые накопили достаточное количество денег для того, чтобы инвестировать свои средства, а также знания, время и опыт в стартапы, обладающие значительным потенциалом роста, на ранней стадии их развития и, как правило, без предоставления какого-либо залога. </a:t>
            </a:r>
          </a:p>
          <a:p>
            <a:pPr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Бизнес-ангелы готовы принимать на себя связанный с этим высокий риск и выступать для своих подопечных не только в качестве инвесторов, но и в качестве наставников их проектов. 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9457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028" y="1449150"/>
            <a:ext cx="9244584" cy="4279192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Категории: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Бизнес-ангелы на все 100% – люди, имеющий богатый опыт в бизнесе и свои успешные проекты. Они преданы своему делу и продолжают участвовать в проектах с высоким инвестиционным риском, несмотря на убытки. 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Хай-тек ангелы – инвесторы, вкладывающие значительные средства в развитие новейших современных технологий. 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Ангелы окупаемости инвестиций – в первую очередь сосредоточены на своей финансовой выгоде с высокой степенью инвестиционного риска. </a:t>
            </a:r>
          </a:p>
          <a:p>
            <a:pPr>
              <a:buFont typeface="+mj-lt"/>
              <a:buAutoNum type="arabicPeriod"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0178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0" y="1398684"/>
            <a:ext cx="9611267" cy="4965540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Где найти в России: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Российская ассоциация венчурного инвестирования (РАВИ) </a:t>
            </a:r>
            <a:r>
              <a:rPr lang="ru-RU" sz="2200" b="1" dirty="0">
                <a:cs typeface="Times New Roman" panose="02020603050405020304" pitchFamily="18" charset="0"/>
              </a:rPr>
              <a:t>– первая в стране профессиональная организация, объединяющая ведущих игроков российского рынка прямых и венчурных инвестиций.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Национальная ассоциация бизнес-ангелов (НАБА)</a:t>
            </a:r>
            <a:r>
              <a:rPr lang="ru-RU" sz="2200" b="1" dirty="0">
                <a:cs typeface="Times New Roman" panose="02020603050405020304" pitchFamily="18" charset="0"/>
              </a:rPr>
              <a:t>, которая является полным членом Европейской ассоциации бизнес-ангелов.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Национальное содружество бизнес-ангелов (СБАР)</a:t>
            </a:r>
            <a:r>
              <a:rPr lang="ru-RU" sz="2200" b="1" dirty="0">
                <a:cs typeface="Times New Roman" panose="02020603050405020304" pitchFamily="18" charset="0"/>
              </a:rPr>
              <a:t> – некоммерческое партнерство, объединяющее юридические и физические лица, частных и институциональных инвесторов, инвестирующих в инновационные высокотехнологичные компании и организации, которые предоставляют услуги в сферах инвестиций и инноваций.</a:t>
            </a:r>
          </a:p>
          <a:p>
            <a:pPr indent="0" algn="just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865267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836" y="1400382"/>
            <a:ext cx="9256776" cy="4833508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Где найти в России:</a:t>
            </a:r>
          </a:p>
          <a:p>
            <a:pPr marL="342900" lvl="2"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Союз организаций бизнес-ангелов (СОБА) </a:t>
            </a:r>
            <a:r>
              <a:rPr lang="ru-RU" sz="2200" b="1" dirty="0">
                <a:cs typeface="Times New Roman" panose="02020603050405020304" pitchFamily="18" charset="0"/>
              </a:rPr>
              <a:t>– клуб, помогающий инвесторам и предпринимателям найти друг друга и развить успешные компании.</a:t>
            </a:r>
          </a:p>
          <a:p>
            <a:pPr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Клуб инвесторов СКОЛКОВО </a:t>
            </a:r>
            <a:r>
              <a:rPr lang="ru-RU" sz="2200" b="1" dirty="0">
                <a:cs typeface="Times New Roman" panose="02020603050405020304" pitchFamily="18" charset="0"/>
              </a:rPr>
              <a:t>– платформа, объединяющая предпринимателей и инвесторов, которые находятся в поиске новых бизнес-возможностей.</a:t>
            </a:r>
          </a:p>
          <a:p>
            <a:pPr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Фонд ФРИИ </a:t>
            </a:r>
            <a:r>
              <a:rPr lang="ru-RU" sz="2200" b="1" dirty="0">
                <a:cs typeface="Times New Roman" panose="02020603050405020304" pitchFamily="18" charset="0"/>
              </a:rPr>
              <a:t>– российский фонд венчурных инвестиций, который отбирает проекты для инвестирования на ранней стадии. </a:t>
            </a:r>
          </a:p>
          <a:p>
            <a:pPr indent="180340" algn="just"/>
            <a:r>
              <a:rPr lang="ru-RU" sz="2200" b="1" dirty="0">
                <a:cs typeface="Times New Roman" panose="02020603050405020304" pitchFamily="18" charset="0"/>
              </a:rPr>
              <a:t>конкурс стартапов </a:t>
            </a:r>
            <a:r>
              <a:rPr lang="ru-RU" sz="2200" b="1" dirty="0" err="1">
                <a:cs typeface="Times New Roman" panose="02020603050405020304" pitchFamily="18" charset="0"/>
              </a:rPr>
              <a:t>StartupVillage</a:t>
            </a:r>
            <a:endParaRPr lang="ru-RU" sz="2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66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38AAB-F815-4A2E-96A7-C719AE73A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5956"/>
          </a:xfrm>
        </p:spPr>
        <p:txBody>
          <a:bodyPr>
            <a:normAutofit fontScale="90000"/>
          </a:bodyPr>
          <a:lstStyle/>
          <a:p>
            <a:r>
              <a:rPr lang="ru-RU" sz="36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108689-7CC7-47A4-BA87-21F8382E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549" y="1495603"/>
            <a:ext cx="8915400" cy="4545410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Венчурный капитал </a:t>
            </a:r>
            <a:r>
              <a:rPr lang="ru-RU" sz="2200" b="1" dirty="0"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cs typeface="Times New Roman" panose="02020603050405020304" pitchFamily="18" charset="0"/>
              </a:rPr>
              <a:t>высокорисковый</a:t>
            </a:r>
            <a:r>
              <a:rPr lang="ru-RU" sz="2200" b="1" dirty="0">
                <a:cs typeface="Times New Roman" panose="02020603050405020304" pitchFamily="18" charset="0"/>
              </a:rPr>
              <a:t> капитал; направляется на финансирование молодых быстрорастущих компаний в обмен на долю в их собственности с целью долгосрочного участия в управлении и осуществлении выхода на этапе максимальной рыночной стоимости. Такие инвестиции отличаются высокой степенью риска и высокой доходностью.</a:t>
            </a:r>
          </a:p>
          <a:p>
            <a:pPr indent="0" algn="just"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Средства могут предоставляться под перспективную идею без гарантированного обеспечения. Залог - специально оговариваемая доля акций уже существующей или только создающейся компании. 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663561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546" y="1273215"/>
            <a:ext cx="9598930" cy="5231757"/>
          </a:xfrm>
        </p:spPr>
        <p:txBody>
          <a:bodyPr>
            <a:noAutofit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Инвестирование в быстрорастущие предприятия.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Связано с высоким риском потери вложений в каждую конкретную компанию.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Возврат вложенных средств - в момент продажи инвестором своей доли в компании (обычно 25-40%).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Прибыльность вложений достигается за счет высокой отдачи от наиболее удачных проектов.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Источник долговременных вложений. Обычно деньги выделяются на 5-7 лет организациям, находящимся на ранней стадии развития. Функционирующим компаниям средства предоставляются с целью расширения и модернизации производства.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Вкладчик имеет высокую личную заинтересованность в успехе, поэтому он оказывает консультационные и управленческие услуги.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238751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1" y="1469985"/>
            <a:ext cx="8915400" cy="4763905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Предпосевной раунд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pre-seed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 раунд)</a:t>
            </a:r>
            <a:r>
              <a:rPr lang="ru-RU" sz="2200" b="1" dirty="0">
                <a:cs typeface="Times New Roman" panose="02020603050405020304" pitchFamily="18" charset="0"/>
              </a:rPr>
              <a:t>. Самый первый этап привлечения инвестиций; у начинающего стартапа среди наработок может быть лишь интересная идея. Инвесторами выступают основатели стартапа, их родственники или друзья. 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Посевной раунд 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seed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-раунд) </a:t>
            </a:r>
            <a:r>
              <a:rPr lang="ru-RU" sz="2200" b="1" dirty="0">
                <a:cs typeface="Times New Roman" panose="02020603050405020304" pitchFamily="18" charset="0"/>
              </a:rPr>
              <a:t>— Первоначальные средства покрывают часть расходов команды проекта, разработку бизнес-плана и прототипа будущего продукта, а также исследование рынка. На данном этапе стартап не способен обеспечивать самостоятельное финансирование.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2101617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262641" cy="4894239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А </a:t>
            </a:r>
            <a:r>
              <a:rPr lang="ru-RU" sz="2200" b="1" dirty="0">
                <a:cs typeface="Times New Roman" panose="02020603050405020304" pitchFamily="18" charset="0"/>
              </a:rPr>
              <a:t>- инвестирование в компанию с уже работоспособным продуктом, лояльными клиентами и четкими планами развития. Объем привлекаемых средств на данном этапе значительно превышает полученные прежде суммы. Стартап начинает строить формальную структуру, выходит на рынок, расширяется.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В </a:t>
            </a:r>
            <a:r>
              <a:rPr lang="ru-RU" sz="2200" b="1" dirty="0">
                <a:cs typeface="Times New Roman" panose="02020603050405020304" pitchFamily="18" charset="0"/>
              </a:rPr>
              <a:t>- масштабирование компании после достижения заранее оговоренных целевых показателей. Часто на этом этапе стартап осваивает новые рынки сбыта, расширяется в занятой нише, увеличивает объем прибыли. </a:t>
            </a:r>
          </a:p>
        </p:txBody>
      </p:sp>
    </p:spTree>
    <p:extLst>
      <p:ext uri="{BB962C8B-B14F-4D97-AF65-F5344CB8AC3E}">
        <p14:creationId xmlns:p14="http://schemas.microsoft.com/office/powerpoint/2010/main" val="3684884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1" y="1469985"/>
            <a:ext cx="9450158" cy="4988688"/>
          </a:xfrm>
        </p:spPr>
        <p:txBody>
          <a:bodyPr>
            <a:no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indent="180340" algn="just">
              <a:spcBef>
                <a:spcPts val="600"/>
              </a:spcBef>
              <a:spcAft>
                <a:spcPts val="800"/>
              </a:spcAf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С </a:t>
            </a:r>
            <a:r>
              <a:rPr lang="ru-RU" sz="2200" b="1" dirty="0">
                <a:cs typeface="Times New Roman" panose="02020603050405020304" pitchFamily="18" charset="0"/>
              </a:rPr>
              <a:t>- компания генерирует денежные потоки, достаточные для самофинансирования. Стартап становится рентабельным, обходясь без поддержки извне.</a:t>
            </a:r>
          </a:p>
          <a:p>
            <a:pPr indent="180340" algn="just">
              <a:spcBef>
                <a:spcPts val="600"/>
              </a:spcBef>
              <a:spcAft>
                <a:spcPts val="800"/>
              </a:spcAf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D - </a:t>
            </a:r>
            <a:r>
              <a:rPr lang="ru-RU" sz="2200" b="1" dirty="0">
                <a:cs typeface="Times New Roman" panose="02020603050405020304" pitchFamily="18" charset="0"/>
              </a:rPr>
              <a:t>предшествует выходу на IPO или продаже компании стратегическому инвестору.</a:t>
            </a:r>
          </a:p>
          <a:p>
            <a:pPr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Инвестор может финансировать несколько раундов или один из них. </a:t>
            </a:r>
          </a:p>
          <a:p>
            <a:pPr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Вливания осуществляются через короткие промежутки времени. В дальнейшем усиливается контроль над организацией. С каждым последующим вливанием средств число акций инвесторов увеличивается. </a:t>
            </a:r>
          </a:p>
        </p:txBody>
      </p:sp>
    </p:spTree>
    <p:extLst>
      <p:ext uri="{BB962C8B-B14F-4D97-AF65-F5344CB8AC3E}">
        <p14:creationId xmlns:p14="http://schemas.microsoft.com/office/powerpoint/2010/main" val="3109354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572077" cy="484979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Преимущества венчурного финансирования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привлечения значительного объема капитала для реализации </a:t>
            </a:r>
            <a:r>
              <a:rPr lang="ru-RU" sz="2200" b="1" dirty="0" err="1">
                <a:cs typeface="Times New Roman" panose="02020603050405020304" pitchFamily="18" charset="0"/>
              </a:rPr>
              <a:t>высокорисковых</a:t>
            </a:r>
            <a:r>
              <a:rPr lang="ru-RU" sz="2200" b="1" dirty="0">
                <a:cs typeface="Times New Roman" panose="02020603050405020304" pitchFamily="18" charset="0"/>
              </a:rPr>
              <a:t> проектов, когда другие источники средств недоступны.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Для привлечения средств не нужно залога и прочих видов обеспечения, как в случае с кредитами.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Средства могут быть предоставлены в короткие сроки.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Как правило, данный вид финансирования не предусматривает промежуточных выплат (процентов, дивидендов) и т. д.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привлекать средства не только на начальных стадиях, но и в ходе последующих раундов финансирования.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305500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262641" cy="4763905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Недостатки венчурного финансирования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Могут возникнуть трудности при поиске инвесторов и привлечении суммы в запланированном объеме.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Венчурные инвесторы могут предлагать финансирование на невыгодных условиях.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привлечения венчурного финансирования сильно зависит от состояния рынка.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Есть вероятность неожиданного выхода инвестора из проекта либо реализации им своей доли сторонним субъектам.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Необходимость выделения доли.</a:t>
            </a:r>
          </a:p>
        </p:txBody>
      </p:sp>
    </p:spTree>
    <p:extLst>
      <p:ext uri="{BB962C8B-B14F-4D97-AF65-F5344CB8AC3E}">
        <p14:creationId xmlns:p14="http://schemas.microsoft.com/office/powerpoint/2010/main" val="2672632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1C2E0-CC9D-4DB9-9387-1418211DE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6979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3BCE29-2054-4CDA-9E7A-88EDA593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51008"/>
            <a:ext cx="9286413" cy="43602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Инвестиции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Представительство Фонда содействия инновациям АНО «Томское агентство инновационного развития»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ttps://innoregions.ru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Фонд содействия инновациям </a:t>
            </a:r>
            <a:r>
              <a:rPr lang="ru-RU" sz="2200" b="1" dirty="0">
                <a:cs typeface="Times New Roman" panose="02020603050405020304" pitchFamily="18" charset="0"/>
              </a:rPr>
              <a:t>— государственная некоммерческая организация, которая помогает развитию технологического бизнеса.</a:t>
            </a:r>
            <a:br>
              <a:rPr lang="ru-RU" sz="2200" b="1" dirty="0">
                <a:cs typeface="Times New Roman" panose="02020603050405020304" pitchFamily="18" charset="0"/>
              </a:rPr>
            </a:br>
            <a:r>
              <a:rPr lang="ru-RU" sz="2200" b="1" dirty="0">
                <a:cs typeface="Times New Roman" panose="02020603050405020304" pitchFamily="18" charset="0"/>
              </a:rPr>
              <a:t>Проводит конкурсы для молодых ученых и инновационных компаний, победители получают гранты от 500 тысяч до 25 млн рублей.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551201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466" y="624110"/>
            <a:ext cx="9340146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225" y="1395672"/>
            <a:ext cx="10094359" cy="5005128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Центр кластерного развития Томской области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i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nnoclusters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ru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cs typeface="Times New Roman" panose="02020603050405020304" pitchFamily="18" charset="0"/>
              </a:rPr>
            </a:br>
            <a:r>
              <a:rPr lang="ru-RU" sz="2200" b="1" dirty="0">
                <a:cs typeface="Times New Roman" panose="02020603050405020304" pitchFamily="18" charset="0"/>
              </a:rPr>
              <a:t>Цель — развитие инновационных кластеров и поддержка предпринимателей.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Помогает технологическим проектам и компаниям создавать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>
                <a:cs typeface="Times New Roman" panose="02020603050405020304" pitchFamily="18" charset="0"/>
              </a:rPr>
              <a:t>и продвигать  новые продукты;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возможности для взаимодействия с участниками ЦКРТО, инвесторами, учреждениями образования и науки, некоммерческими и общественными организациями, органами государственной власти и местного самоуправления.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Работает с технологическими проектами, которые соответствуют критериям фондов, инвесторов.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36852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489" y="1562582"/>
            <a:ext cx="9259123" cy="434864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IT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-парк «Герцен»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herzen.tech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Технопарк предоставляет льготы по аренде помещений, доступ в коворкинг, переговорные комнаты, актовые залы, </a:t>
            </a:r>
            <a:r>
              <a:rPr lang="ru-RU" sz="2200" b="1" dirty="0" err="1">
                <a:cs typeface="Times New Roman" panose="02020603050405020304" pitchFamily="18" charset="0"/>
              </a:rPr>
              <a:t>фудкорт</a:t>
            </a:r>
            <a:r>
              <a:rPr lang="ru-RU" sz="2200" b="1" dirty="0">
                <a:cs typeface="Times New Roman" panose="02020603050405020304" pitchFamily="18" charset="0"/>
              </a:rPr>
              <a:t>, зоны отдыха.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Резиденты могут получать юридические, маркетинговые, финансовые и другие услуги со скидкой.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645065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489" y="1562582"/>
            <a:ext cx="9537539" cy="434864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«Мой бизнес»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mb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tomsk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ru</a:t>
            </a:r>
            <a:endParaRPr lang="ru-RU" sz="2200" b="1" u="sng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u="sng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Фонд развития бизнеса, который помогает будущим, начинающим и действующим предпринимателям.</a:t>
            </a: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бесплатные консультации по субсидиям, грантам, привлечению инвестиций, оптимизации налогов и другим темам. </a:t>
            </a: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Проводит образовательные программы и помогает в составлении бизнес-плана и проведении маркетинговых исследований.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58221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105" y="1310328"/>
            <a:ext cx="9537539" cy="4923562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Томский региональный инжиниринговый центр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www.engineering.tomsk.ru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Цель организации — содействовать внедрению новых технологий в бизнес.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Проводит технические, управленческие и финансовые аудиты, консультации по эксплуатации оборудования, защите интеллектуальных прав, обучению персонала и другим темам;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Помогает создавать программы модернизации производства, коммерциализировать разработки, проводить исследования и испытания и многое другое.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39409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6449" y="1261641"/>
            <a:ext cx="9734308" cy="5277704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Особая экономическая зона технико-внедренческого типа «Томск»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oez-investintomsk.ru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Ключевой элемент инновационной инфраструктуры, технологическая площадка для инновационного бизнеса.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 ОЭЗ размещено 43 резидента из сфер IT, биомедицинских технологий, нанотехнологий и новых материалов, ресурсосбережения.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налоговые и другие льготы для резидентов, возможность привлечь инвестиции, продвигать продукт, искать заказчиков и бесплатно получить юридический адрес.</a:t>
            </a:r>
          </a:p>
        </p:txBody>
      </p:sp>
    </p:spTree>
    <p:extLst>
      <p:ext uri="{BB962C8B-B14F-4D97-AF65-F5344CB8AC3E}">
        <p14:creationId xmlns:p14="http://schemas.microsoft.com/office/powerpoint/2010/main" val="472304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65" y="1261640"/>
            <a:ext cx="9734308" cy="4972249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Бизнес-инкубаторы при вузах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Архитектурно-строительный бизнес-инкубатор ТГАСУ;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Межвузовский студенческий бизнес-инкубатор ТУСУР «Дружба»;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Инновационно-технологический бизнес-инкубатор НИ ТГУ;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 «Б-51» ТПУ;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 </a:t>
            </a:r>
            <a:r>
              <a:rPr lang="ru-RU" sz="2200" b="1" dirty="0" err="1">
                <a:cs typeface="Times New Roman" panose="02020603050405020304" pitchFamily="18" charset="0"/>
              </a:rPr>
              <a:t>СибГМУ</a:t>
            </a:r>
            <a:r>
              <a:rPr lang="ru-RU" sz="2200" b="1" dirty="0">
                <a:cs typeface="Times New Roman" panose="02020603050405020304" pitchFamily="18" charset="0"/>
              </a:rPr>
              <a:t>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Бизнес-инкубаторы помогают технологическим стартапам на любой стадии.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Польза: трекинг проекта, помощь в подборе команды, образовательные программы, возможность найти финансирование.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12216860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Венчурное финансирование относится к: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Собственным финансовым средствам.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Заемным финансовым средствам.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Привлеченным финансовым средствам.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4073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Оптимальными источниками финансирования инновационной компании с точки зрения доступности на стадии создания являются: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Фондовые рынки.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Личные сбережения.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Венчурные фонды.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7696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Что из перечисленного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является особенностью краудфандинга как источника финансирования?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Отсутствие географических ограничений.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Контрольный пакет всегда остается за предпринимателем.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Эффективность на ранних стадиях развития проекта.</a:t>
            </a:r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784399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Наиболее распространенным способом выхода из венчурных инвестиций в мировой практике является: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IPO (первичное размещение акций компании).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Выкуп менеджментом доли инвестора за счет собственных или заемных средств.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Продажа крупной доли/компании стратегическому/финансовому инвестору.</a:t>
            </a:r>
          </a:p>
          <a:p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87117677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657</TotalTime>
  <Words>2679</Words>
  <Application>Microsoft Office PowerPoint</Application>
  <PresentationFormat>Широкоэкранный</PresentationFormat>
  <Paragraphs>268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Century Gothic</vt:lpstr>
      <vt:lpstr>Wingdings 3</vt:lpstr>
      <vt:lpstr>Легкий дым</vt:lpstr>
      <vt:lpstr>Инструменты привлечения финансирования</vt:lpstr>
      <vt:lpstr>Личные сбережения</vt:lpstr>
      <vt:lpstr>Финансирование 3F : недостатки</vt:lpstr>
      <vt:lpstr>Финансирование 3F : преимущества</vt:lpstr>
      <vt:lpstr>Бутстрэппинг - «затягивание ремешков на обуви»</vt:lpstr>
      <vt:lpstr>Бутстрэппинг</vt:lpstr>
      <vt:lpstr>Бутстрэппинг</vt:lpstr>
      <vt:lpstr>Бутстрэппинг</vt:lpstr>
      <vt:lpstr>Бутстрэппинг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Гранты и средства ВУЗов, научных парков, центров трансфера технологий</vt:lpstr>
      <vt:lpstr>Гранты и средства ВУЗов, научных парков, центров трансфера технологий</vt:lpstr>
      <vt:lpstr>Государственные гранты и программы поддержки малого предпринимательства</vt:lpstr>
      <vt:lpstr>Бизнес-ангелы</vt:lpstr>
      <vt:lpstr>Бизнес-ангелы</vt:lpstr>
      <vt:lpstr>Бизнес-ангелы</vt:lpstr>
      <vt:lpstr>Бизнес-ангелы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 Томске</vt:lpstr>
      <vt:lpstr>В Томске</vt:lpstr>
      <vt:lpstr>В Томске</vt:lpstr>
      <vt:lpstr>В Томске</vt:lpstr>
      <vt:lpstr>В Томске</vt:lpstr>
      <vt:lpstr>В Томске</vt:lpstr>
      <vt:lpstr>В Томске</vt:lpstr>
      <vt:lpstr>Вопрос 1</vt:lpstr>
      <vt:lpstr>Вопрос 2</vt:lpstr>
      <vt:lpstr>Вопрос 3</vt:lpstr>
      <vt:lpstr>Вопрос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Инструменты привлечения финансирования</dc:title>
  <dc:creator>Анна Корниенко</dc:creator>
  <cp:lastModifiedBy>Meta Morph</cp:lastModifiedBy>
  <cp:revision>26</cp:revision>
  <dcterms:created xsi:type="dcterms:W3CDTF">2021-03-18T14:22:34Z</dcterms:created>
  <dcterms:modified xsi:type="dcterms:W3CDTF">2023-11-14T04:37:51Z</dcterms:modified>
</cp:coreProperties>
</file>