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6" r:id="rId8"/>
    <p:sldId id="263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11" autoAdjust="0"/>
    <p:restoredTop sz="94660"/>
  </p:normalViewPr>
  <p:slideViewPr>
    <p:cSldViewPr snapToGrid="0">
      <p:cViewPr varScale="1">
        <p:scale>
          <a:sx n="83" d="100"/>
          <a:sy n="83" d="100"/>
        </p:scale>
        <p:origin x="51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649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417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191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905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326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805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579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28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321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792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0473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6114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69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7621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102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843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1B0B2-EBF4-45FD-947A-CDF103E5172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106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B83524-A286-4DFE-B07A-D5D4405952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1625600"/>
            <a:ext cx="8915399" cy="3151781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Нематериальные активы и охрана интеллектуальной собственности</a:t>
            </a:r>
            <a:br>
              <a:rPr lang="ru-RU" sz="4000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667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AFB78B-86A5-4B3B-A710-FAFF1BFA1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129175" cy="1280890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Понятия интеллектуальной собственности и ее охраны 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138BE2-C105-4E8C-821D-35E062D563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9336088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Интеллектуальная собственность 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— это права на те или иные нематериальные результаты человеческого труда.</a:t>
            </a:r>
          </a:p>
          <a:p>
            <a:pPr marL="0" indent="0">
              <a:buNone/>
            </a:pPr>
            <a:endParaRPr lang="ru-RU" sz="2400" b="1" dirty="0"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2400" b="1" dirty="0">
                <a:ea typeface="Calibri" panose="020F0502020204030204" pitchFamily="34" charset="0"/>
              </a:rPr>
              <a:t>О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пределение понятия «интеллектуальная собственность» - в Конвенции, учреждающей Всемирную организацию интеллектуальной собственности (Конвенция ВОИС </a:t>
            </a:r>
            <a:r>
              <a:rPr lang="ru-RU" sz="2400" b="1" dirty="0"/>
              <a:t>1967 г.).</a:t>
            </a:r>
          </a:p>
          <a:p>
            <a:pPr marL="0" indent="0">
              <a:buNone/>
            </a:pPr>
            <a:r>
              <a:rPr lang="ru-RU" sz="2400" b="1" dirty="0"/>
              <a:t>Охрана ИС имеет национальный характер.</a:t>
            </a:r>
          </a:p>
        </p:txBody>
      </p:sp>
    </p:spTree>
    <p:extLst>
      <p:ext uri="{BB962C8B-B14F-4D97-AF65-F5344CB8AC3E}">
        <p14:creationId xmlns:p14="http://schemas.microsoft.com/office/powerpoint/2010/main" val="2053253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7F6F7F-C372-4D6B-9F20-2A38784B7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890"/>
          </a:xfrm>
        </p:spPr>
        <p:txBody>
          <a:bodyPr>
            <a:normAutofit/>
          </a:bodyPr>
          <a:lstStyle/>
          <a:p>
            <a:r>
              <a:rPr lang="en-US" sz="3200" b="1" dirty="0"/>
              <a:t>IP</a:t>
            </a:r>
            <a:r>
              <a:rPr lang="ru-RU" sz="3200" b="1" dirty="0"/>
              <a:t>-стратегия инновационного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BA233-0A36-4CC5-9AA7-203E04026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87500"/>
            <a:ext cx="8915400" cy="432372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ea typeface="Calibri" panose="020F0502020204030204" pitchFamily="34" charset="0"/>
              </a:rPr>
              <a:t>Стратегия инновационного проекта в части вопросов интеллектуальной собственности.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2400" b="1" dirty="0">
              <a:effectLst/>
              <a:ea typeface="Calibri" panose="020F0502020204030204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чем состоит инновационная разработка;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Какие известны аналоги или наиболее близкие разработки;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качестве какого вида объектов ИС разработка будет оформляться и охраняться и почему;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Каковы планируемые способы коммерциализации разработки и обоснование их выбора;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Планируется ли правовая охрана «бренда» проекта и в какой форме.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375184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05F618-4128-48B7-8B04-3D7491D9D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Общие свойства интеллектуальной собственности. Интеллектуальные права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A03CA8-32DD-4E8D-8FD9-B3D2B8409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Абсолютный характер права</a:t>
            </a:r>
          </a:p>
          <a:p>
            <a:pPr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Нематериальность</a:t>
            </a:r>
            <a:endParaRPr lang="ru-RU" sz="2400" b="1" dirty="0">
              <a:ea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Единое базовое содержание исключительного права на любой объект ИС</a:t>
            </a:r>
          </a:p>
          <a:p>
            <a:pPr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Срочный (ограниченный во времени) характер действия интеллектуальных прав</a:t>
            </a:r>
            <a:endParaRPr lang="ru-RU" sz="2400" b="1" dirty="0">
              <a:ea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Территориальный (национальный) характер признания, действия и защиты прав на ИС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54845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709C0A-E8B6-48C2-9D12-02B3ACDEB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3990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Авторское право и патентное право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BF711B-FFBF-4A0E-A290-726CF3F07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87500"/>
            <a:ext cx="8915400" cy="432372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Результаты интеллектуальной деятельности (РИД) :</a:t>
            </a:r>
          </a:p>
          <a:p>
            <a:pPr lvl="0">
              <a:lnSpc>
                <a:spcPct val="107000"/>
              </a:lnSpc>
            </a:pPr>
            <a:r>
              <a:rPr lang="ru-RU" sz="2400" b="1" dirty="0"/>
              <a:t>объекты авторских прав,</a:t>
            </a:r>
          </a:p>
          <a:p>
            <a:pPr lvl="0">
              <a:lnSpc>
                <a:spcPct val="107000"/>
              </a:lnSpc>
            </a:pPr>
            <a:r>
              <a:rPr lang="ru-RU" sz="2400" b="1" dirty="0"/>
              <a:t>объекты патентных прав,</a:t>
            </a:r>
          </a:p>
          <a:p>
            <a:pPr lvl="0">
              <a:lnSpc>
                <a:spcPct val="107000"/>
              </a:lnSpc>
            </a:pPr>
            <a:r>
              <a:rPr lang="ru-RU" sz="2400" b="1" dirty="0"/>
              <a:t>секреты производства (ноу-хау),</a:t>
            </a:r>
          </a:p>
          <a:p>
            <a:r>
              <a:rPr lang="ru-RU" sz="2400" b="1" dirty="0">
                <a:effectLst/>
                <a:ea typeface="Calibri" panose="020F0502020204030204" pitchFamily="34" charset="0"/>
              </a:rPr>
              <a:t>топологии интегральных микросхем (ТИМ).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389334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6C372-4BFF-4FE8-9B79-5E6397861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1917700"/>
            <a:ext cx="8911687" cy="13589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Объекты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авторского права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: произведения литературы, науки, искусства, программы для ЭВМ, базы данных и др.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F3EB4D-8560-4102-8888-73CF7010F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3581400"/>
            <a:ext cx="8915400" cy="23298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effectLst/>
                <a:ea typeface="Calibri" panose="020F0502020204030204" pitchFamily="34" charset="0"/>
              </a:rPr>
              <a:t>Объекты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патентного права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: изобретения, полезные модели, промышленные образцы, селекционные достижения</a:t>
            </a:r>
            <a:endParaRPr lang="ru-RU" sz="2400" b="1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CDB0B4F-52A0-4368-B020-FB40A1F07182}"/>
              </a:ext>
            </a:extLst>
          </p:cNvPr>
          <p:cNvSpPr txBox="1">
            <a:spLocks/>
          </p:cNvSpPr>
          <p:nvPr/>
        </p:nvSpPr>
        <p:spPr>
          <a:xfrm>
            <a:off x="2592925" y="624110"/>
            <a:ext cx="8911687" cy="6839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>
                <a:ea typeface="Calibri" panose="020F0502020204030204" pitchFamily="34" charset="0"/>
              </a:rPr>
              <a:t>Авторское право и патентное право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977276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id="{FA5FCAB5-0274-4431-A2AA-8EF68983C8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7690976"/>
              </p:ext>
            </p:extLst>
          </p:nvPr>
        </p:nvGraphicFramePr>
        <p:xfrm>
          <a:off x="2631989" y="1466335"/>
          <a:ext cx="8872623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4923">
                  <a:extLst>
                    <a:ext uri="{9D8B030D-6E8A-4147-A177-3AD203B41FA5}">
                      <a16:colId xmlns:a16="http://schemas.microsoft.com/office/drawing/2014/main" val="754872615"/>
                    </a:ext>
                  </a:extLst>
                </a:gridCol>
                <a:gridCol w="4457700">
                  <a:extLst>
                    <a:ext uri="{9D8B030D-6E8A-4147-A177-3AD203B41FA5}">
                      <a16:colId xmlns:a16="http://schemas.microsoft.com/office/drawing/2014/main" val="210460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Авторское право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Патентное право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0272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Авторское право охраняет не идею, а оригинальную объективную форму выражения этой идеи</a:t>
                      </a:r>
                      <a:endParaRPr lang="ru-RU" sz="20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Патентное право охраняет не форму результата творческого труда, а его содержание (идею)</a:t>
                      </a:r>
                      <a:endParaRPr lang="ru-RU" sz="20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500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Правовая охрана объекта авторских прав возникает с момента его создания</a:t>
                      </a:r>
                      <a:endParaRPr lang="ru-RU" sz="20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Патентные права возникают только на основании соответствующего экспертного решения </a:t>
                      </a:r>
                      <a:endParaRPr lang="ru-RU" sz="20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7703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Использование объекта авторских прав без разрешения правообладателя признается нарушением вне зависимости от цели</a:t>
                      </a:r>
                      <a:endParaRPr lang="ru-RU" sz="20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Использование объекта патентных прав без разрешения правообладателя является нарушением только в том случае, если нарушитель имел цель извлечения прибыли</a:t>
                      </a:r>
                      <a:endParaRPr lang="ru-RU" sz="20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5612664"/>
                  </a:ext>
                </a:extLst>
              </a:tr>
            </a:tbl>
          </a:graphicData>
        </a:graphic>
      </p:graphicFrame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84CB186C-AD27-43AD-8EC0-1A9B24D83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547910"/>
            <a:ext cx="8911687" cy="650695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ea typeface="Calibri" panose="020F0502020204030204" pitchFamily="34" charset="0"/>
              </a:rPr>
              <a:t>Авторское право и патентное право</a:t>
            </a:r>
            <a:br>
              <a:rPr lang="ru-RU" sz="600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8930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FF3EB4D-8560-4102-8888-73CF7010F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11300"/>
            <a:ext cx="9170988" cy="5118100"/>
          </a:xfrm>
        </p:spPr>
        <p:txBody>
          <a:bodyPr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Патент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(лат.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patentis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— свидетельство, грамота) — выдаваемый патентным ведомством официальный документ установленной формы, удостоверяющий исключительное право лица, которому он выдается, на соответствующий объект патентного права, а также авторство данного объекта.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Приоритет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— важнейшее понятие патентного права. Означает, что из двух или более заявителей на один и тот же РИД исключительное право (и подтверждающий его патент) получит только один — тот, кто подал заявку в патентное ведомство раньше других. </a:t>
            </a:r>
          </a:p>
          <a:p>
            <a:pPr marL="0" indent="0">
              <a:buNone/>
            </a:pPr>
            <a:endParaRPr lang="ru-RU" sz="2400" b="1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84CB186C-AD27-43AD-8EC0-1A9B24D83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547910"/>
            <a:ext cx="8911687" cy="1280890"/>
          </a:xfrm>
        </p:spPr>
        <p:txBody>
          <a:bodyPr/>
          <a:lstStyle/>
          <a:p>
            <a:r>
              <a:rPr lang="ru-RU" sz="3600" b="1" dirty="0">
                <a:ea typeface="Calibri" panose="020F0502020204030204" pitchFamily="34" charset="0"/>
              </a:rPr>
              <a:t>Авторское право и патентное право</a:t>
            </a:r>
            <a:br>
              <a:rPr lang="ru-RU" sz="600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6509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B01D35-A9EC-4D73-A38E-1D2F7E856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Системы патентования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BD46C6-567D-444D-968C-D2AB2D96F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73200"/>
            <a:ext cx="9285288" cy="4965700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Традиционная (национальная) система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: одна национальная заявка в национальное патентное ведомство — один патент данного государства. 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Региональная система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: одно уполномоченное межгосударственное патентное ведомство; правовая охрана на территории сразу нескольких стран, которые заключили об этом международный договор. </a:t>
            </a:r>
            <a:endParaRPr lang="ru-RU" sz="2400" b="1" dirty="0">
              <a:ea typeface="Calibri" panose="020F0502020204030204" pitchFamily="34" charset="0"/>
            </a:endParaRP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Международная система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: на основании Договора о патентной кооперации (151 страна) возможна </a:t>
            </a:r>
            <a:r>
              <a:rPr lang="ru-RU" sz="2400" b="1" dirty="0"/>
              <a:t>подача одной международной заявки в одно патентное ведомство; что равно подаче национальной патентной заявки в каждом из выбранных заявителем государств </a:t>
            </a:r>
          </a:p>
        </p:txBody>
      </p:sp>
    </p:spTree>
    <p:extLst>
      <p:ext uri="{BB962C8B-B14F-4D97-AF65-F5344CB8AC3E}">
        <p14:creationId xmlns:p14="http://schemas.microsoft.com/office/powerpoint/2010/main" val="3208813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7BE54A-9D60-4781-B09E-C5807E3BD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23690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Процедура патентования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522B8B-1512-4EBD-A169-6C102C785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47800"/>
            <a:ext cx="8915400" cy="446342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Формулируем суть разработки. 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Формула изобретения, или полезной модели, — ключевое описание разработки из одного предложения, состоящее из: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названия объекта;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вводного слова «включающий» (или «состоящий из») и перечисления признаков, известных уровню техники;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словосочетания «отличающийся тем, что» и перечисления отличительных признаков.</a:t>
            </a:r>
          </a:p>
          <a:p>
            <a:pPr>
              <a:spcBef>
                <a:spcPts val="0"/>
              </a:spcBef>
              <a:buAutoNum type="arabicPeriod"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275539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7BE54A-9D60-4781-B09E-C5807E3BD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23690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Процедура патентования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522B8B-1512-4EBD-A169-6C102C785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47800"/>
            <a:ext cx="9158288" cy="44634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2. 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Обращение к патентному специалисту (патентоведу) для проведения патентного поиска, исследования на патентную чистоту и составления заявки на выдачу патента.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Составление заявки на получение патента и подача заявки в патентное ведомство.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4. 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Проведение патентным ведомством сначала формальной экспертизы заявки, а затем ее экспертизы по существу. 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5. 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Выдача патента в случае успешного прохождения экспертизы. </a:t>
            </a: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079440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54F1A1-3F55-4409-BBD4-2DE15F412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8590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Секреты производства (ноу-хау)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570FD5-AD56-4B28-8399-80E2E7D5F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60500"/>
            <a:ext cx="8915400" cy="445072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Разработка охраняется в режиме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ноу-хау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когда:</a:t>
            </a:r>
          </a:p>
          <a:p>
            <a:pPr algn="just">
              <a:lnSpc>
                <a:spcPct val="107000"/>
              </a:lnSpc>
            </a:pP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Непатентоспособность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разработки выявляется до ее раскрытия;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Разработка заведомо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непатентоспособна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или еще не доведена до патентоспособной стадии;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Разработка воплощена в продукте таким образом, что она недоступна или труднодоступна для «обратного инжиниринга» (англ.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Reverse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Engineering);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</a:rPr>
              <a:t>Нужен более длительный срок охраны.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933067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3CBEC4-46C6-4E1D-A66A-32E0AFCC1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4790"/>
          </a:xfrm>
        </p:spPr>
        <p:txBody>
          <a:bodyPr>
            <a:noAutofit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Н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аправления коммерциализации ИС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49C8F8-4698-4B8F-AC78-55DF690EC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92300"/>
            <a:ext cx="8915400" cy="4018922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Можно продавать товар (услугу), в котором воплощена ИС (или который производится/ продается с помощью использования ИС).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Можно «продавать» саму ИС — посредством отчуждения или предоставления имущественных прав на ее использование.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80119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864D0B-FAFE-4040-906B-175077BE5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2090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Инструменты коммерциализации ИС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48B94E-DD51-40BC-A374-0E12DCCB5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51000"/>
            <a:ext cx="8915400" cy="4260222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Самостоятельное использование объекта ИС любым способом, не запрещенным законом. 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Залог исключительного права на объект ИС или права использования объекта ИС по лицензионному договору (ст. 358.18 ГК РФ).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Возмездное отчуждение (продажа) исключительного права (ст. 1234 ГК РФ).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Предоставление права использования объектов ИС по договору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150639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E31ED2-C4DD-4F36-AA19-1CF0C4420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243475" cy="1280890"/>
          </a:xfrm>
        </p:spPr>
        <p:txBody>
          <a:bodyPr>
            <a:no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Средства индивидуализации юридических лиц, товаров, работ, услуг и предприятий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FF33C6-74BA-4D80-B12C-F9F9C8259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2037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Средства индивидуализации (СИ): для выделения организации, имущества, товара, работы, услуги среди прочих однородных субъектов (объектов), служат обеспечению их узнаваемости у потребителя.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Товарные знаки и знаки обслуживания (ТЗ и ЗО);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Наименования мест происхождения товаров (НМПТ);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Фирменные наименования и коммерческие обозначения.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146142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586BF0-9508-4832-8589-699899BB81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ТРАНСФЕР ТЕХНОЛОГИЙ</a:t>
            </a:r>
            <a:b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и</a:t>
            </a:r>
            <a:b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ЛИЦЕНЗИРОВАНИЕ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3705173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03996F-D3B1-4D48-BA96-68DD34F5D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2427"/>
          </a:xfrm>
        </p:spPr>
        <p:txBody>
          <a:bodyPr>
            <a:normAutofit/>
          </a:bodyPr>
          <a:lstStyle/>
          <a:p>
            <a:r>
              <a:rPr lang="ru-RU" sz="3200" b="1" dirty="0"/>
              <a:t>ТРАНСФЕР ТЕХНОЛОГИЙ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58C342-4D85-4278-9D81-3F58AB3EC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33015"/>
            <a:ext cx="8915400" cy="447820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Трансфер технологий </a:t>
            </a:r>
            <a:r>
              <a:rPr lang="ru-RU" sz="2400" b="1" dirty="0"/>
              <a:t>– передача разработок физическим лицам, компаниям-партнерам на выгодных условиях.</a:t>
            </a:r>
          </a:p>
          <a:p>
            <a:pPr marL="0" indent="0" algn="just">
              <a:buNone/>
            </a:pPr>
            <a:r>
              <a:rPr lang="ru-RU" sz="2400" b="1" dirty="0"/>
              <a:t>Трансфер технологий: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позволяет увеличивать темпы интеграции изобретений;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ведет к наращиванию производственных мощностей компании;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увеличивает скорость выхода продукта на рынок и способствует повышению конкурентоспособности компании.</a:t>
            </a:r>
          </a:p>
          <a:p>
            <a:pPr marL="0" indent="0" algn="just">
              <a:buNone/>
            </a:pPr>
            <a:endParaRPr lang="ru-RU" sz="2400" b="1" dirty="0"/>
          </a:p>
          <a:p>
            <a:pPr marL="0" indent="0" algn="just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856369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7D955-8118-4964-B44A-F40E886D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9723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ТРАНСФЕРА ТЕХНОЛОГИЙ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AA2E9C-E147-4106-AA8D-5B0E771A9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323833"/>
            <a:ext cx="9448113" cy="49100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По сфере передачи:</a:t>
            </a:r>
          </a:p>
          <a:p>
            <a:pPr>
              <a:lnSpc>
                <a:spcPct val="107000"/>
              </a:lnSpc>
            </a:pPr>
            <a:r>
              <a:rPr lang="ru-RU" sz="2400" b="1" dirty="0"/>
              <a:t>внутренний; </a:t>
            </a:r>
          </a:p>
          <a:p>
            <a:pPr>
              <a:lnSpc>
                <a:spcPct val="107000"/>
              </a:lnSpc>
            </a:pPr>
            <a:r>
              <a:rPr lang="ru-RU" sz="2400" b="1" dirty="0" err="1"/>
              <a:t>квазивнутренний</a:t>
            </a:r>
            <a:r>
              <a:rPr lang="ru-RU" sz="2400" b="1" dirty="0"/>
              <a:t>; </a:t>
            </a:r>
          </a:p>
          <a:p>
            <a:r>
              <a:rPr lang="ru-RU" sz="2400" b="1" dirty="0"/>
              <a:t>внешний. 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Внутренний трансфер </a:t>
            </a:r>
            <a:r>
              <a:rPr lang="ru-RU" sz="2400" b="1" dirty="0"/>
              <a:t>- передача технологий между цехами, отделами предприятия. </a:t>
            </a:r>
          </a:p>
          <a:p>
            <a:pPr marL="0" indent="0">
              <a:buNone/>
            </a:pP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Квазивнутренний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 трансфер </a:t>
            </a:r>
            <a:r>
              <a:rPr lang="ru-RU" sz="2400" b="1" dirty="0"/>
              <a:t>– передача технологий между компаниями, объединенными в союз, альянс и т.д.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Внешний трансфер </a:t>
            </a:r>
            <a:r>
              <a:rPr lang="ru-RU" sz="2400" b="1" dirty="0"/>
              <a:t>– передача технологий от разработчиков технологии компаниям, физлицам, заинтересованным в ее практическом применении.</a:t>
            </a:r>
          </a:p>
        </p:txBody>
      </p:sp>
    </p:spTree>
    <p:extLst>
      <p:ext uri="{BB962C8B-B14F-4D97-AF65-F5344CB8AC3E}">
        <p14:creationId xmlns:p14="http://schemas.microsoft.com/office/powerpoint/2010/main" val="21209652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7D955-8118-4964-B44A-F40E886D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9723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ТРАНСФЕРА ТЕХНОЛОГИЙ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AA2E9C-E147-4106-AA8D-5B0E771A9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596788"/>
            <a:ext cx="9448113" cy="46371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По экономико-правовым формам:</a:t>
            </a:r>
          </a:p>
          <a:p>
            <a:r>
              <a:rPr lang="ru-RU" sz="2400" b="1" dirty="0"/>
              <a:t>лицензирование; </a:t>
            </a:r>
          </a:p>
          <a:p>
            <a:r>
              <a:rPr lang="ru-RU" sz="2400" b="1" dirty="0"/>
              <a:t>инженерно-технические работы по заказу (инжиниринг); </a:t>
            </a:r>
          </a:p>
          <a:p>
            <a:r>
              <a:rPr lang="ru-RU" sz="2400" b="1" dirty="0"/>
              <a:t>создание промышленных объединений (коопераций); </a:t>
            </a:r>
          </a:p>
          <a:p>
            <a:r>
              <a:rPr lang="ru-RU" sz="2400" b="1" dirty="0"/>
              <a:t>франчайзинг; </a:t>
            </a:r>
          </a:p>
          <a:p>
            <a:pPr>
              <a:spcAft>
                <a:spcPts val="800"/>
              </a:spcAft>
            </a:pPr>
            <a:r>
              <a:rPr lang="ru-RU" sz="2400" b="1" dirty="0"/>
              <a:t>аренда техники (лизинг). </a:t>
            </a:r>
          </a:p>
        </p:txBody>
      </p:sp>
    </p:spTree>
    <p:extLst>
      <p:ext uri="{BB962C8B-B14F-4D97-AF65-F5344CB8AC3E}">
        <p14:creationId xmlns:p14="http://schemas.microsoft.com/office/powerpoint/2010/main" val="2614824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7D955-8118-4964-B44A-F40E886D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9723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ТРАНСФЕРА ТЕХНОЛОГИЙ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AA2E9C-E147-4106-AA8D-5B0E771A9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514901"/>
            <a:ext cx="9448113" cy="47189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Лицензирование</a:t>
            </a:r>
            <a:r>
              <a:rPr lang="ru-RU" sz="2400" b="1" dirty="0"/>
              <a:t> – передача прав на использование технологии. 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Инжиниринговый трансфер </a:t>
            </a:r>
            <a:r>
              <a:rPr lang="ru-RU" sz="2400" b="1" dirty="0"/>
              <a:t>– предоставление услуг инженерно-технического характера, оказание помощь в проектировании, монтаже сложных агрегатов и оборудования для компаний-заказчиков. 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Кооперация</a:t>
            </a:r>
            <a:r>
              <a:rPr lang="ru-RU" sz="2400" b="1" dirty="0"/>
              <a:t> – создание промышленных объединений для оперативного обмена технологиями с </a:t>
            </a:r>
            <a:r>
              <a:rPr lang="ru-RU" sz="2400" b="1" dirty="0" err="1"/>
              <a:t>цельюускорения</a:t>
            </a:r>
            <a:r>
              <a:rPr lang="ru-RU" sz="2400" b="1" dirty="0"/>
              <a:t> вывода продукта на рынок, увеличения объема производства и прибыли.</a:t>
            </a:r>
          </a:p>
        </p:txBody>
      </p:sp>
    </p:spTree>
    <p:extLst>
      <p:ext uri="{BB962C8B-B14F-4D97-AF65-F5344CB8AC3E}">
        <p14:creationId xmlns:p14="http://schemas.microsoft.com/office/powerpoint/2010/main" val="6896940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7D955-8118-4964-B44A-F40E886D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9723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ТРАНСФЕРА ТЕХНОЛОГИЙ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AA2E9C-E147-4106-AA8D-5B0E771A9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14901"/>
            <a:ext cx="9448113" cy="4718989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Франшиза – </a:t>
            </a:r>
            <a:r>
              <a:rPr lang="ru-RU" sz="2400" b="1" dirty="0"/>
              <a:t>вид лицензии, который дает право покупателю распоряжаться товарным знаком, бизнес-моделью на определенных условиях продавца. Продавец франшизы также позволяет использовать рекламные материалы, проводит консультации и обеспечивает техническую поддержку.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Лизинг </a:t>
            </a:r>
            <a:r>
              <a:rPr lang="ru-RU" sz="2400" b="1" dirty="0"/>
              <a:t>позволяет передавать технически сложные агрегаты с системами авторской разработки. Право собственности на технику остается у компании-арендодателя. </a:t>
            </a:r>
          </a:p>
          <a:p>
            <a:pPr marL="0" indent="0">
              <a:buNone/>
            </a:pP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2733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7D955-8118-4964-B44A-F40E886D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9723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ТРАНСФЕРА ТЕХНОЛОГИЙ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AA2E9C-E147-4106-AA8D-5B0E771A9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6" y="1323833"/>
            <a:ext cx="9362514" cy="46371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Формы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коммерческого</a:t>
            </a:r>
            <a:r>
              <a:rPr lang="ru-RU" sz="2400" b="1" dirty="0"/>
              <a:t> трансфера: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Лицензирование (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сублицензирование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) </a:t>
            </a:r>
            <a:r>
              <a:rPr lang="ru-RU" sz="2400" b="1" dirty="0"/>
              <a:t>– если уже есть разработка - объект интеллектуальной собственности, и на нее имеется покупатель; </a:t>
            </a:r>
          </a:p>
          <a:p>
            <a:pPr algn="just">
              <a:lnSpc>
                <a:spcPct val="107000"/>
              </a:lnSpc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Выполнение R&amp;D (НИОКР) по заказу </a:t>
            </a:r>
            <a:r>
              <a:rPr lang="ru-RU" sz="2400" b="1" dirty="0"/>
              <a:t>— если «покупатель» ставит задачу, решения которой на текущий момент не существует.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Научно-технологическое консультирование</a:t>
            </a:r>
            <a:r>
              <a:rPr lang="ru-RU" sz="2400" b="1" dirty="0"/>
              <a:t>, выполняемое по заказу сторонних лиц, — в случае необходимости сопровождения, к примеру, процесса внедрения научно-технологической разработки на промышленном предприятии.</a:t>
            </a:r>
          </a:p>
        </p:txBody>
      </p:sp>
    </p:spTree>
    <p:extLst>
      <p:ext uri="{BB962C8B-B14F-4D97-AF65-F5344CB8AC3E}">
        <p14:creationId xmlns:p14="http://schemas.microsoft.com/office/powerpoint/2010/main" val="14150959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7D955-8118-4964-B44A-F40E886D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9723"/>
          </a:xfrm>
        </p:spPr>
        <p:txBody>
          <a:bodyPr>
            <a:normAutofit/>
          </a:bodyPr>
          <a:lstStyle/>
          <a:p>
            <a:r>
              <a:rPr lang="ru-RU" sz="3200" b="1" dirty="0"/>
              <a:t>ЛИЦЕНЗИРОВАНИЕ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AA2E9C-E147-4106-AA8D-5B0E771A9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569493"/>
            <a:ext cx="8001451" cy="466439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Лицензия</a:t>
            </a:r>
            <a:r>
              <a:rPr lang="ru-RU" sz="2400" b="1" dirty="0"/>
              <a:t> – это инструмент, </a:t>
            </a:r>
          </a:p>
          <a:p>
            <a:pPr marL="0" indent="0" algn="just">
              <a:buNone/>
            </a:pPr>
            <a:r>
              <a:rPr lang="ru-RU" sz="2400" b="1" dirty="0"/>
              <a:t>с помощью которого правообладатель интеллектуальной собственности («лицензиар») </a:t>
            </a:r>
          </a:p>
          <a:p>
            <a:pPr marL="0" indent="0" algn="just">
              <a:buNone/>
            </a:pPr>
            <a:r>
              <a:rPr lang="ru-RU" sz="2400" b="1" dirty="0"/>
              <a:t>предоставляет другой стороне («лицензиату») разрешение на использование технологии.</a:t>
            </a:r>
          </a:p>
          <a:p>
            <a:pPr marL="0" indent="0" algn="just">
              <a:buNone/>
            </a:pPr>
            <a:r>
              <a:rPr lang="ru-RU" sz="24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05081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7D955-8118-4964-B44A-F40E886D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9723"/>
          </a:xfrm>
        </p:spPr>
        <p:txBody>
          <a:bodyPr>
            <a:normAutofit/>
          </a:bodyPr>
          <a:lstStyle/>
          <a:p>
            <a:r>
              <a:rPr lang="ru-RU" sz="3200" b="1" dirty="0"/>
              <a:t>ЛИЦЕНЗИРОВАНИЕ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AA2E9C-E147-4106-AA8D-5B0E771A9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323833"/>
            <a:ext cx="9229750" cy="51042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Выгоды лицензиара</a:t>
            </a:r>
            <a:r>
              <a:rPr lang="ru-RU" sz="2400" b="1" dirty="0"/>
              <a:t>: </a:t>
            </a:r>
          </a:p>
          <a:p>
            <a:pPr algn="just"/>
            <a:r>
              <a:rPr lang="ru-RU" sz="2400" b="1" dirty="0"/>
              <a:t>технология не является ключевой в основном бизнесе, но на нее компания уже направила серьезный ресурс в части расходов на R&amp;D, патентование, исследования рынка и т. п.</a:t>
            </a:r>
          </a:p>
          <a:p>
            <a:pPr algn="just">
              <a:spcAft>
                <a:spcPts val="800"/>
              </a:spcAft>
            </a:pPr>
            <a:r>
              <a:rPr lang="ru-RU" sz="2400" b="1" dirty="0"/>
              <a:t>организация, создавшая технологию, не обладает компетенциями для практической реализации технологии.</a:t>
            </a:r>
          </a:p>
          <a:p>
            <a:pPr marL="0" lvl="0" indent="0" algn="just">
              <a:spcAft>
                <a:spcPts val="800"/>
              </a:spcAft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Выгоды лицензиата</a:t>
            </a:r>
            <a:r>
              <a:rPr lang="ru-RU" sz="2400" b="1" dirty="0"/>
              <a:t>:</a:t>
            </a:r>
          </a:p>
          <a:p>
            <a:pPr algn="just"/>
            <a:r>
              <a:rPr lang="ru-RU" sz="2400" b="1" dirty="0"/>
              <a:t>не нужно проводить полный цикл исследований;</a:t>
            </a:r>
          </a:p>
          <a:p>
            <a:pPr algn="just">
              <a:spcAft>
                <a:spcPts val="800"/>
              </a:spcAft>
            </a:pPr>
            <a:r>
              <a:rPr lang="ru-RU" sz="2400" b="1" dirty="0"/>
              <a:t>не нужно нести патентные затраты.</a:t>
            </a:r>
          </a:p>
          <a:p>
            <a:pPr marL="0" indent="0" algn="just">
              <a:buNone/>
            </a:pPr>
            <a:r>
              <a:rPr lang="ru-RU" sz="24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33489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A9277B-0F83-4963-B502-080922DC1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7962"/>
          </a:xfrm>
        </p:spPr>
        <p:txBody>
          <a:bodyPr>
            <a:normAutofit/>
          </a:bodyPr>
          <a:lstStyle/>
          <a:p>
            <a:r>
              <a:rPr lang="ru-RU" sz="3200" b="1" dirty="0"/>
              <a:t>ЛИЦЕНЗИОННОЕ СОГЛАШЕНИЕ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AF9DDF-7F1C-4D96-8C3A-004C848E2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92072"/>
            <a:ext cx="9434466" cy="451915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9600" b="1" dirty="0">
                <a:solidFill>
                  <a:schemeClr val="accent1">
                    <a:lumMod val="75000"/>
                  </a:schemeClr>
                </a:solidFill>
              </a:rPr>
              <a:t>Лицензионное соглашение </a:t>
            </a:r>
            <a:r>
              <a:rPr lang="ru-RU" sz="9600" b="1" dirty="0"/>
              <a:t>– контракт, описывающий права и обязанности лицензиара и лицензиата в отношении конкретной технологии, изобретения или другого объекта интеллектуальной собственности. </a:t>
            </a:r>
          </a:p>
          <a:p>
            <a:pPr marL="0" indent="0">
              <a:buNone/>
            </a:pPr>
            <a:endParaRPr lang="ru-RU" sz="9600" b="1" dirty="0"/>
          </a:p>
          <a:p>
            <a:pPr marL="0" indent="0">
              <a:buNone/>
            </a:pPr>
            <a:r>
              <a:rPr lang="ru-RU" sz="9600" b="1" dirty="0">
                <a:solidFill>
                  <a:schemeClr val="accent1">
                    <a:lumMod val="75000"/>
                  </a:schemeClr>
                </a:solidFill>
              </a:rPr>
              <a:t>Обязательные пункты </a:t>
            </a:r>
            <a:r>
              <a:rPr lang="ru-RU" sz="9600" b="1" dirty="0"/>
              <a:t>лицензионного договора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9600" b="1" dirty="0"/>
              <a:t>Предмет договора – объект ИС, который передается;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9600" b="1" dirty="0"/>
              <a:t>Размер вознаграждения за использование объекта ИС либо указание на безвозмездность договора;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9600" b="1" dirty="0"/>
              <a:t>Способ использования объекта ИС.</a:t>
            </a: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9600" b="1" dirty="0"/>
              <a:t>Договор должен быть заключен в письменной форме; передача права не считается состоявшейся, пока не состоялась государственная регистрация (Роспатент).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8387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A9277B-0F83-4963-B502-080922DC1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7962"/>
          </a:xfrm>
        </p:spPr>
        <p:txBody>
          <a:bodyPr>
            <a:normAutofit/>
          </a:bodyPr>
          <a:lstStyle/>
          <a:p>
            <a:r>
              <a:rPr lang="ru-RU" sz="3200" b="1" dirty="0"/>
              <a:t>ЛИЦЕНЗИОННОЕ СОГЛАШЕНИЕ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AF9DDF-7F1C-4D96-8C3A-004C848E2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92072"/>
            <a:ext cx="9434466" cy="45191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Необязательные условия: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400" b="1" dirty="0"/>
              <a:t>Территория использования (если территория использования не указана, то по умолчанию подразумевается территория РФ);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400" b="1" dirty="0"/>
              <a:t>Срок действия (если срок действия не указан, то по умолчанию подразумевается срок 5 лет; если патент действует менее 5 лет, то лицензионное соглашение действует до прекращения действия патента);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/>
              <a:t>Иные условия (любые, на усмотрение лицензиара и лицензиата).</a:t>
            </a:r>
          </a:p>
          <a:p>
            <a:pPr marL="0" indent="0">
              <a:buNone/>
            </a:pP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281804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8ED06-7C31-4764-81E8-C8AECD26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3371"/>
          </a:xfrm>
        </p:spPr>
        <p:txBody>
          <a:bodyPr>
            <a:normAutofit/>
          </a:bodyPr>
          <a:lstStyle/>
          <a:p>
            <a:r>
              <a:rPr lang="ru-RU" sz="3200" b="1" dirty="0"/>
              <a:t>ТИПЫ ЛИЦЕНЗИРОВАНИЯ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F9E69B-09FB-46DB-965B-55BC36276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5313" y="1337481"/>
            <a:ext cx="8915400" cy="4573741"/>
          </a:xfrm>
        </p:spPr>
        <p:txBody>
          <a:bodyPr>
            <a:normAutofit/>
          </a:bodyPr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/>
              <a:t>По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типу правовой охраны </a:t>
            </a:r>
            <a:r>
              <a:rPr lang="ru-RU" sz="2400" b="1" dirty="0"/>
              <a:t>объекта ИС: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Патентная лицензия – используется при наличии патентов, которые являются объектом сделок; 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Беспатентная лицензия – передаются права на использование специальных знаний;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Гибридная лицензия – по одному договору передаются как права на использование патента, так и права на использование специальных знаний.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36118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8ED06-7C31-4764-81E8-C8AECD26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3371"/>
          </a:xfrm>
        </p:spPr>
        <p:txBody>
          <a:bodyPr>
            <a:normAutofit/>
          </a:bodyPr>
          <a:lstStyle/>
          <a:p>
            <a:r>
              <a:rPr lang="ru-RU" sz="3200" b="1" dirty="0"/>
              <a:t>ТИПЫ ЛИЦЕНЗИРОВАНИЯ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F9E69B-09FB-46DB-965B-55BC36276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60149"/>
            <a:ext cx="8915400" cy="4573741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17000"/>
              </a:lnSpc>
              <a:buNone/>
            </a:pPr>
            <a:r>
              <a:rPr lang="ru-RU" sz="2400" b="1" dirty="0"/>
              <a:t>Виды лицензий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по условиям предоставления прав</a:t>
            </a:r>
            <a:r>
              <a:rPr lang="ru-RU" sz="2400" b="1" dirty="0"/>
              <a:t>: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Чистая лицензия; 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Сопутствующая лицензия;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Возвратная лицензия;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Перекрестная лицензия;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Открытая лицензия;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Принудительная лицензия;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Обязательная лицензия;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Сублицензия.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75088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8ED06-7C31-4764-81E8-C8AECD26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3371"/>
          </a:xfrm>
        </p:spPr>
        <p:txBody>
          <a:bodyPr>
            <a:normAutofit/>
          </a:bodyPr>
          <a:lstStyle/>
          <a:p>
            <a:r>
              <a:rPr lang="ru-RU" sz="3200" b="1" dirty="0"/>
              <a:t>ТИПЫ ЛИЦЕНЗИРОВАНИЯ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F9E69B-09FB-46DB-965B-55BC36276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60149"/>
            <a:ext cx="8915400" cy="457374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7000"/>
              </a:lnSpc>
              <a:buNone/>
            </a:pPr>
            <a:r>
              <a:rPr lang="ru-RU" sz="2400" b="1" dirty="0"/>
              <a:t>Виды лицензий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по объему передаваемых прав</a:t>
            </a:r>
            <a:r>
              <a:rPr lang="ru-RU" sz="2400" b="1" dirty="0"/>
              <a:t>:</a:t>
            </a:r>
          </a:p>
          <a:p>
            <a:pPr algn="just">
              <a:lnSpc>
                <a:spcPct val="117000"/>
              </a:lnSpc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Простая лицензия </a:t>
            </a:r>
            <a:r>
              <a:rPr lang="ru-RU" sz="2400" b="1" dirty="0"/>
              <a:t>– дает право лицензиату использовать приобретенную лицензию в установленных договором границах, а лицензиар оставляет за собой право использовать лицензию на той же территории и выдавать ее любым заинтересованным лицам.</a:t>
            </a:r>
          </a:p>
          <a:p>
            <a:pPr algn="just">
              <a:lnSpc>
                <a:spcPct val="117000"/>
              </a:lnSpc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Исключительная лицензия </a:t>
            </a:r>
            <a:r>
              <a:rPr lang="ru-RU" sz="2400" b="1" dirty="0"/>
              <a:t>– предоставляет лицензиату исключительное (монопольное) права использовать объект договора, а лицензиар в этом случае утрачивает право самостоятельного использования лицензии или ее продажи на оговоренной территории.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53987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B296C1-E8AA-4556-9ED8-051147E6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132"/>
          </a:xfrm>
        </p:spPr>
        <p:txBody>
          <a:bodyPr>
            <a:normAutofit/>
          </a:bodyPr>
          <a:lstStyle/>
          <a:p>
            <a:r>
              <a:rPr lang="ru-RU" sz="3200" b="1" dirty="0"/>
              <a:t>ОПРЕДЕЛЕНИЕ ЦЕНЫ ЛИЦЕНЗИИ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9E29DB-97BD-4CEB-9C20-970ACF875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10436"/>
            <a:ext cx="8915400" cy="430078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/>
              <a:t>Способы определения цены: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Сравнительный</a:t>
            </a:r>
            <a:r>
              <a:rPr lang="ru-RU" sz="2400" b="1" dirty="0"/>
              <a:t> (аналоговый) – используется в случае, если на рынке уже существуют сделки аналогичного характера;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Доходный </a:t>
            </a:r>
            <a:r>
              <a:rPr lang="ru-RU" sz="2400" b="1" dirty="0"/>
              <a:t>– основан на прогнозах денежных потоков лицензиата;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Затратный</a:t>
            </a:r>
            <a:r>
              <a:rPr lang="ru-RU" sz="2400" b="1" dirty="0"/>
              <a:t> – основой определения цены является оценка объема затрат, которые должен был бы понести потенциальных лицензиат для получения аналогичного объекта ИС.</a:t>
            </a:r>
          </a:p>
        </p:txBody>
      </p:sp>
    </p:spTree>
    <p:extLst>
      <p:ext uri="{BB962C8B-B14F-4D97-AF65-F5344CB8AC3E}">
        <p14:creationId xmlns:p14="http://schemas.microsoft.com/office/powerpoint/2010/main" val="20201139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5B92C-B34A-4E74-B3BC-6AB2C0D8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9723"/>
          </a:xfrm>
        </p:spPr>
        <p:txBody>
          <a:bodyPr>
            <a:normAutofit/>
          </a:bodyPr>
          <a:lstStyle/>
          <a:p>
            <a:r>
              <a:rPr lang="ru-RU" sz="3200" b="1" dirty="0"/>
              <a:t>ТИПЫ ЛИЦЕНЗИОННЫХ ПЛАТЕЖЕЙ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1590A7-E228-4F61-9B8E-8BD34CF91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87606"/>
            <a:ext cx="8911688" cy="4423616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07000"/>
              </a:lnSpc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Паушальный платеж </a:t>
            </a:r>
            <a:r>
              <a:rPr lang="ru-RU" sz="2400" b="1" dirty="0"/>
              <a:t>– зафиксированная в тексте лицензионного договора сумма, выплачиваемая до начала коммерческого производства.</a:t>
            </a:r>
          </a:p>
          <a:p>
            <a:pPr marL="457200" indent="-457200" algn="just">
              <a:lnSpc>
                <a:spcPct val="107000"/>
              </a:lnSpc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Роялти</a:t>
            </a:r>
            <a:r>
              <a:rPr lang="ru-RU" sz="2400" b="1" dirty="0"/>
              <a:t> – платеж, зависящий от фактических результатов коммерческого использования лицензии, выплачиваемый лицензиатом лицензиару в течение всего срока действия лицензионного договора по окончании каждого отчетного периода.</a:t>
            </a:r>
          </a:p>
          <a:p>
            <a:pPr marL="457200" indent="-457200" algn="just">
              <a:lnSpc>
                <a:spcPct val="107000"/>
              </a:lnSpc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Комбинированный платеж </a:t>
            </a:r>
            <a:r>
              <a:rPr lang="ru-RU" sz="2400" b="1" dirty="0"/>
              <a:t>– комбинация из паушального платежа и последующих роялти.</a:t>
            </a:r>
          </a:p>
          <a:p>
            <a:pPr marL="0" indent="0">
              <a:lnSpc>
                <a:spcPct val="120000"/>
              </a:lnSpc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7436354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E83FED-5793-8ED9-79C6-A6E878F03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692727"/>
            <a:ext cx="8915400" cy="521849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solidFill>
                  <a:srgbClr val="C00000"/>
                </a:solidFill>
              </a:rPr>
              <a:t>1. Что понимают под трансфером технологий? </a:t>
            </a: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A. Передачу прав на использование и коммерциализацию инноваций от субъекта, выполняющего научные исследования, другой стороне. </a:t>
            </a: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B. Самостоятельное использование технологической разработки субъектом, выполняющим научные исследования, в собственном производстве. </a:t>
            </a: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C. Создание объекта интеллектуальной собственности для собственных нужд и для перспективных исследований и разработок на его основе.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Возможны несколько вариантов ответов</a:t>
            </a:r>
          </a:p>
        </p:txBody>
      </p:sp>
    </p:spTree>
    <p:extLst>
      <p:ext uri="{BB962C8B-B14F-4D97-AF65-F5344CB8AC3E}">
        <p14:creationId xmlns:p14="http://schemas.microsoft.com/office/powerpoint/2010/main" val="19817565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E83FED-5793-8ED9-79C6-A6E878F03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692727"/>
            <a:ext cx="8915400" cy="521849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solidFill>
                  <a:srgbClr val="C00000"/>
                </a:solidFill>
              </a:rPr>
              <a:t>2. Каково </a:t>
            </a:r>
            <a:r>
              <a:rPr lang="ru-RU" sz="2400" b="1" u="sng" dirty="0">
                <a:solidFill>
                  <a:srgbClr val="C00000"/>
                </a:solidFill>
              </a:rPr>
              <a:t>основное условие</a:t>
            </a:r>
            <a:r>
              <a:rPr lang="ru-RU" sz="2400" b="1" dirty="0">
                <a:solidFill>
                  <a:srgbClr val="C00000"/>
                </a:solidFill>
              </a:rPr>
              <a:t>, позволяющее компании использовать лицензирование?</a:t>
            </a: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A. Спрос на разработки компании со стороны конкурентов. </a:t>
            </a: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B. Наличие у потенциального покупателя ресурсов для выполнения собственных НИОКР, проведения патентного поиска и обеспечения правовой охраны разработки компании. </a:t>
            </a: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C. Наличие у компании соответствующих интеллектуальных прав на объект интеллектуальной собственности.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41861869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E83FED-5793-8ED9-79C6-A6E878F03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692727"/>
            <a:ext cx="8915400" cy="521849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solidFill>
                  <a:srgbClr val="C00000"/>
                </a:solidFill>
              </a:rPr>
              <a:t>3. </a:t>
            </a:r>
            <a:r>
              <a:rPr lang="ru-RU" sz="2600" b="1" dirty="0">
                <a:solidFill>
                  <a:srgbClr val="C00000"/>
                </a:solidFill>
              </a:rPr>
              <a:t>Каково ключевое преимущество использования лицензирования при развитии собственного технологического бизнеса?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A. Возможность сосредоточиться только на исследованиях и разработках.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B. Отсутствие необходимости заниматься производством, сертификацией, поставками, логистикой.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C. Возможность диверсификации источников дохода без дополнительных затрат на НИОКР.</a:t>
            </a:r>
          </a:p>
        </p:txBody>
      </p:sp>
    </p:spTree>
    <p:extLst>
      <p:ext uri="{BB962C8B-B14F-4D97-AF65-F5344CB8AC3E}">
        <p14:creationId xmlns:p14="http://schemas.microsoft.com/office/powerpoint/2010/main" val="18713546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E83FED-5793-8ED9-79C6-A6E878F03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692727"/>
            <a:ext cx="8915400" cy="5218495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solidFill>
                  <a:srgbClr val="C00000"/>
                </a:solidFill>
              </a:rPr>
              <a:t>4. Каким образом может </a:t>
            </a:r>
            <a:r>
              <a:rPr lang="ru-RU" sz="2400" b="1">
                <a:solidFill>
                  <a:srgbClr val="C00000"/>
                </a:solidFill>
              </a:rPr>
              <a:t>быть определена </a:t>
            </a:r>
            <a:r>
              <a:rPr lang="ru-RU" sz="2400" b="1" dirty="0">
                <a:solidFill>
                  <a:srgbClr val="C00000"/>
                </a:solidFill>
              </a:rPr>
              <a:t>цена лицензионного договора в виде роялти?</a:t>
            </a: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A. На основании четко оговоренной суммы, не превышающей стоимости затрат лицензиара на разработку. </a:t>
            </a: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B. На основании процента от величины ежемесячного фонда оплаты труда работников лицензиара. </a:t>
            </a: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C. На основании процента от выручки лицензиата, полученной от продажи продукта, основанного на технологии, права на которую переданы по лицензионному договору.</a:t>
            </a:r>
          </a:p>
        </p:txBody>
      </p:sp>
    </p:spTree>
    <p:extLst>
      <p:ext uri="{BB962C8B-B14F-4D97-AF65-F5344CB8AC3E}">
        <p14:creationId xmlns:p14="http://schemas.microsoft.com/office/powerpoint/2010/main" val="15823215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145</TotalTime>
  <Words>1915</Words>
  <Application>Microsoft Office PowerPoint</Application>
  <PresentationFormat>Широкоэкранный</PresentationFormat>
  <Paragraphs>180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9" baseType="lpstr">
      <vt:lpstr>Arial</vt:lpstr>
      <vt:lpstr>Century Gothic</vt:lpstr>
      <vt:lpstr>Wingdings 3</vt:lpstr>
      <vt:lpstr>Легкий дым</vt:lpstr>
      <vt:lpstr>Нематериальные активы и охрана интеллектуальной собственности </vt:lpstr>
      <vt:lpstr>Понятия интеллектуальной собственности и ее охраны </vt:lpstr>
      <vt:lpstr>IP-стратегия инновационного проекта</vt:lpstr>
      <vt:lpstr>Общие свойства интеллектуальной собственности. Интеллектуальные права</vt:lpstr>
      <vt:lpstr>Авторское право и патентное право</vt:lpstr>
      <vt:lpstr>Объекты авторского права: произведения литературы, науки, искусства, программы для ЭВМ, базы данных и др.</vt:lpstr>
      <vt:lpstr>Авторское право и патентное право </vt:lpstr>
      <vt:lpstr>Авторское право и патентное право </vt:lpstr>
      <vt:lpstr>Системы патентования</vt:lpstr>
      <vt:lpstr>Процедура патентования</vt:lpstr>
      <vt:lpstr>Процедура патентования</vt:lpstr>
      <vt:lpstr>Секреты производства (ноу-хау)</vt:lpstr>
      <vt:lpstr>Направления коммерциализации ИС</vt:lpstr>
      <vt:lpstr>Инструменты коммерциализации ИС</vt:lpstr>
      <vt:lpstr>Средства индивидуализации юридических лиц, товаров, работ, услуг и предприятий</vt:lpstr>
      <vt:lpstr>ТРАНСФЕР ТЕХНОЛОГИЙ и ЛИЦЕНЗИРОВАНИЕ</vt:lpstr>
      <vt:lpstr>ТРАНСФЕР ТЕХНОЛОГИЙ</vt:lpstr>
      <vt:lpstr>ВИДЫ ТРАНСФЕРА ТЕХНОЛОГИЙ</vt:lpstr>
      <vt:lpstr>ВИДЫ ТРАНСФЕРА ТЕХНОЛОГИЙ</vt:lpstr>
      <vt:lpstr>ВИДЫ ТРАНСФЕРА ТЕХНОЛОГИЙ</vt:lpstr>
      <vt:lpstr>ВИДЫ ТРАНСФЕРА ТЕХНОЛОГИЙ</vt:lpstr>
      <vt:lpstr>ВИДЫ ТРАНСФЕРА ТЕХНОЛОГИЙ</vt:lpstr>
      <vt:lpstr>ЛИЦЕНЗИРОВАНИЕ</vt:lpstr>
      <vt:lpstr>ЛИЦЕНЗИРОВАНИЕ</vt:lpstr>
      <vt:lpstr>ЛИЦЕНЗИОННОЕ СОГЛАШЕНИЕ</vt:lpstr>
      <vt:lpstr>ЛИЦЕНЗИОННОЕ СОГЛАШЕНИЕ</vt:lpstr>
      <vt:lpstr>ТИПЫ ЛИЦЕНЗИРОВАНИЯ</vt:lpstr>
      <vt:lpstr>ТИПЫ ЛИЦЕНЗИРОВАНИЯ</vt:lpstr>
      <vt:lpstr>ТИПЫ ЛИЦЕНЗИРОВАНИЯ</vt:lpstr>
      <vt:lpstr>ОПРЕДЕЛЕНИЕ ЦЕНЫ ЛИЦЕНЗИИ</vt:lpstr>
      <vt:lpstr>ТИПЫ ЛИЦЕНЗИОННЫХ ПЛАТЕЖЕЙ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Нематериальные активы и охрана интеллектуальной собственности</dc:title>
  <dc:creator>Анна Корниенко</dc:creator>
  <cp:lastModifiedBy>Meta Morph</cp:lastModifiedBy>
  <cp:revision>5</cp:revision>
  <dcterms:created xsi:type="dcterms:W3CDTF">2021-12-09T11:39:46Z</dcterms:created>
  <dcterms:modified xsi:type="dcterms:W3CDTF">2023-10-31T03:05:04Z</dcterms:modified>
</cp:coreProperties>
</file>