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  <p:sldId id="275" r:id="rId4"/>
    <p:sldId id="276" r:id="rId5"/>
    <p:sldId id="27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67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3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374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45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5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67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38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53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1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70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42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581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12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2470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30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19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78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605FF-A5F2-4C15-9890-DCDC602A9FFF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23036A5-4848-476F-9C74-D2EB8AE41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33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</a:t>
            </a:r>
            <a:r>
              <a:rPr lang="ru-RU" sz="3200" b="1" dirty="0" smtClean="0"/>
              <a:t>сновные </a:t>
            </a:r>
            <a:r>
              <a:rPr lang="ru-RU" sz="3200" b="1" dirty="0"/>
              <a:t>тенденции развития международной конкуренции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0318" y="1905000"/>
            <a:ext cx="9408347" cy="462192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Международные компании превращаются из </a:t>
            </a:r>
            <a:r>
              <a:rPr lang="ru-RU" sz="2400" b="1" dirty="0" err="1"/>
              <a:t>мультилокальных</a:t>
            </a:r>
            <a:r>
              <a:rPr lang="ru-RU" sz="2400" b="1" dirty="0"/>
              <a:t> в </a:t>
            </a:r>
            <a:r>
              <a:rPr lang="ru-RU" sz="2400" b="1" dirty="0" smtClean="0"/>
              <a:t>глобальные;</a:t>
            </a:r>
          </a:p>
          <a:p>
            <a:r>
              <a:rPr lang="ru-RU" sz="2400" b="1" dirty="0"/>
              <a:t>Н</a:t>
            </a:r>
            <a:r>
              <a:rPr lang="ru-RU" sz="2400" b="1" dirty="0" smtClean="0"/>
              <a:t>аукоемкие </a:t>
            </a:r>
            <a:r>
              <a:rPr lang="ru-RU" sz="2400" b="1" dirty="0"/>
              <a:t>отрасли имеют тенденцию стать глобальными</a:t>
            </a:r>
            <a:r>
              <a:rPr lang="ru-RU" sz="2400" b="1" dirty="0" smtClean="0"/>
              <a:t>; </a:t>
            </a:r>
          </a:p>
          <a:p>
            <a:r>
              <a:rPr lang="ru-RU" sz="2400" b="1" dirty="0"/>
              <a:t>Глобальную конкуренцию отличает широта охвата различных стран отдельными частями "цепочки </a:t>
            </a:r>
            <a:r>
              <a:rPr lang="ru-RU" sz="2400" b="1" dirty="0" smtClean="0"/>
              <a:t>ценностей; </a:t>
            </a:r>
            <a:endParaRPr lang="ru-RU" sz="2400" b="1" dirty="0"/>
          </a:p>
          <a:p>
            <a:r>
              <a:rPr lang="ru-RU" sz="2400" b="1" dirty="0" smtClean="0"/>
              <a:t>Потенциал </a:t>
            </a:r>
            <a:r>
              <a:rPr lang="ru-RU" sz="2400" b="1" dirty="0"/>
              <a:t>для глобальной конкуренции невелик, если </a:t>
            </a:r>
            <a:r>
              <a:rPr lang="ru-RU" sz="2400" b="1" dirty="0" smtClean="0"/>
              <a:t>выигрыш </a:t>
            </a:r>
            <a:r>
              <a:rPr lang="ru-RU" sz="2400" b="1" dirty="0"/>
              <a:t>от мировых объемов производства </a:t>
            </a:r>
            <a:r>
              <a:rPr lang="ru-RU" sz="2400" b="1" dirty="0"/>
              <a:t>растет </a:t>
            </a:r>
            <a:r>
              <a:rPr lang="ru-RU" sz="2400" b="1" dirty="0" smtClean="0"/>
              <a:t>в </a:t>
            </a:r>
            <a:r>
              <a:rPr lang="ru-RU" sz="2400" b="1" dirty="0"/>
              <a:t>тех же пропорциях, что и затраты на обслуживание </a:t>
            </a:r>
            <a:r>
              <a:rPr lang="ru-RU" sz="2400" b="1" dirty="0" smtClean="0"/>
              <a:t>этих объемов.</a:t>
            </a:r>
          </a:p>
        </p:txBody>
      </p:sp>
    </p:spTree>
    <p:extLst>
      <p:ext uri="{BB962C8B-B14F-4D97-AF65-F5344CB8AC3E}">
        <p14:creationId xmlns:p14="http://schemas.microsoft.com/office/powerpoint/2010/main" val="327951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Решение организационных проблем глобальной координации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четкое позиционирование и понятная всем глобальная стратегия;</a:t>
            </a:r>
          </a:p>
          <a:p>
            <a:r>
              <a:rPr lang="ru-RU" sz="2400" b="1" dirty="0" smtClean="0"/>
              <a:t>унификация </a:t>
            </a:r>
            <a:r>
              <a:rPr lang="ru-RU" sz="2400" b="1" dirty="0"/>
              <a:t>информационных и учетных систем, обеспечивающая быстрые корректировки оперативных решений;</a:t>
            </a:r>
          </a:p>
          <a:p>
            <a:r>
              <a:rPr lang="ru-RU" sz="2400" b="1" dirty="0" smtClean="0"/>
              <a:t>поощрение </a:t>
            </a:r>
            <a:r>
              <a:rPr lang="ru-RU" sz="2400" b="1" dirty="0"/>
              <a:t>личных контактов и обмена информацией.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36019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7256" y="48222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Особенности современного процесса интеграции национальных экономик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4567" y="2133600"/>
            <a:ext cx="10137226" cy="3777622"/>
          </a:xfrm>
        </p:spPr>
        <p:txBody>
          <a:bodyPr>
            <a:noAutofit/>
          </a:bodyPr>
          <a:lstStyle/>
          <a:p>
            <a:r>
              <a:rPr lang="ru-RU" sz="2400" b="1" dirty="0"/>
              <a:t>Не только развитые, но и развивающиеся </a:t>
            </a:r>
            <a:r>
              <a:rPr lang="ru-RU" sz="2400" b="1" dirty="0" smtClean="0"/>
              <a:t>страны </a:t>
            </a:r>
            <a:r>
              <a:rPr lang="ru-RU" sz="2400" b="1" dirty="0"/>
              <a:t>открыли свои границы для торговли, финансов, инвестиций и </a:t>
            </a:r>
            <a:r>
              <a:rPr lang="ru-RU" sz="2400" b="1" dirty="0" smtClean="0"/>
              <a:t>информации;</a:t>
            </a:r>
          </a:p>
          <a:p>
            <a:r>
              <a:rPr lang="ru-RU" sz="2400" b="1" dirty="0" smtClean="0"/>
              <a:t>Глобализация в </a:t>
            </a:r>
            <a:r>
              <a:rPr lang="ru-RU" sz="2400" b="1" dirty="0"/>
              <a:t>настоящее время </a:t>
            </a:r>
            <a:r>
              <a:rPr lang="ru-RU" sz="2400" b="1" dirty="0" smtClean="0"/>
              <a:t>во многом основывается на снижении стоимости </a:t>
            </a:r>
            <a:r>
              <a:rPr lang="ru-RU" sz="2400" b="1" dirty="0"/>
              <a:t>средств </a:t>
            </a:r>
            <a:r>
              <a:rPr lang="ru-RU" sz="2400" b="1" dirty="0" smtClean="0"/>
              <a:t>коммуникации;</a:t>
            </a:r>
          </a:p>
          <a:p>
            <a:r>
              <a:rPr lang="ru-RU" sz="2400" b="1" dirty="0"/>
              <a:t>В</a:t>
            </a:r>
            <a:r>
              <a:rPr lang="ru-RU" sz="2400" b="1" dirty="0" smtClean="0"/>
              <a:t>аловые </a:t>
            </a:r>
            <a:r>
              <a:rPr lang="ru-RU" sz="2400" b="1" dirty="0"/>
              <a:t>международные финансовые потоки стали намного </a:t>
            </a:r>
            <a:r>
              <a:rPr lang="ru-RU" sz="2400" b="1" dirty="0" smtClean="0"/>
              <a:t>больше;</a:t>
            </a:r>
          </a:p>
          <a:p>
            <a:r>
              <a:rPr lang="ru-RU" sz="2400" b="1" dirty="0"/>
              <a:t>В</a:t>
            </a:r>
            <a:r>
              <a:rPr lang="ru-RU" sz="2400" b="1" dirty="0" smtClean="0"/>
              <a:t>се </a:t>
            </a:r>
            <a:r>
              <a:rPr lang="ru-RU" sz="2400" b="1" dirty="0"/>
              <a:t>более существенным </a:t>
            </a:r>
            <a:r>
              <a:rPr lang="ru-RU" sz="2400" b="1" dirty="0" smtClean="0"/>
              <a:t>становится </a:t>
            </a:r>
            <a:r>
              <a:rPr lang="ru-RU" sz="2400" b="1" dirty="0"/>
              <a:t>фактор </a:t>
            </a:r>
            <a:r>
              <a:rPr lang="ru-RU" sz="2400" b="1" dirty="0" err="1"/>
              <a:t>транснационализации</a:t>
            </a:r>
            <a:r>
              <a:rPr lang="ru-RU" sz="2400" b="1" dirty="0"/>
              <a:t> с </a:t>
            </a:r>
            <a:r>
              <a:rPr lang="ru-RU" sz="2400" b="1" dirty="0" smtClean="0"/>
              <a:t>ориентацией </a:t>
            </a:r>
            <a:r>
              <a:rPr lang="ru-RU" sz="2400" b="1" dirty="0"/>
              <a:t>корпораций на информационный рынок и рынок передовых </a:t>
            </a:r>
            <a:r>
              <a:rPr lang="ru-RU" sz="2400" b="1" dirty="0" smtClean="0"/>
              <a:t>технологий;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0128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3739" y="466454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Особенности современного процесса интеграции национальных экономик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3752" y="1897117"/>
            <a:ext cx="9407798" cy="377762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 </a:t>
            </a:r>
            <a:r>
              <a:rPr lang="ru-RU" sz="2400" b="1" dirty="0"/>
              <a:t>условиях господства </a:t>
            </a:r>
            <a:r>
              <a:rPr lang="ru-RU" sz="2400" b="1" dirty="0" smtClean="0"/>
              <a:t>глобальных рыночных </a:t>
            </a:r>
            <a:r>
              <a:rPr lang="ru-RU" sz="2400" b="1" dirty="0"/>
              <a:t>отношений </a:t>
            </a:r>
            <a:r>
              <a:rPr lang="ru-RU" sz="2400" b="1" dirty="0" smtClean="0"/>
              <a:t>государства </a:t>
            </a:r>
            <a:r>
              <a:rPr lang="ru-RU" sz="2400" b="1" dirty="0"/>
              <a:t>вынуждены осуществлять более разумную экономическую </a:t>
            </a:r>
            <a:r>
              <a:rPr lang="ru-RU" sz="2400" b="1" dirty="0" smtClean="0"/>
              <a:t>стратегию</a:t>
            </a:r>
          </a:p>
          <a:p>
            <a:r>
              <a:rPr lang="ru-RU" sz="2400" b="1" dirty="0"/>
              <a:t>Сбережения и инвестиции размещаются более </a:t>
            </a:r>
            <a:r>
              <a:rPr lang="ru-RU" sz="2400" b="1" dirty="0" smtClean="0"/>
              <a:t>эффективно;</a:t>
            </a:r>
            <a:endParaRPr lang="en-US" sz="2400" b="1" dirty="0" smtClean="0"/>
          </a:p>
          <a:p>
            <a:r>
              <a:rPr lang="ru-RU" sz="2400" b="1" dirty="0"/>
              <a:t>Э</a:t>
            </a:r>
            <a:r>
              <a:rPr lang="ru-RU" sz="2400" b="1" dirty="0" smtClean="0"/>
              <a:t>кономическая</a:t>
            </a:r>
            <a:r>
              <a:rPr lang="ru-RU" sz="2400" b="1" dirty="0"/>
              <a:t> глобализация происходит наряду с революцией в технологических процессах, которые </a:t>
            </a:r>
            <a:r>
              <a:rPr lang="ru-RU" sz="2400" b="1" dirty="0" smtClean="0"/>
              <a:t>служат </a:t>
            </a:r>
            <a:r>
              <a:rPr lang="ru-RU" sz="2400" b="1" dirty="0"/>
              <a:t>причиной </a:t>
            </a:r>
            <a:r>
              <a:rPr lang="ru-RU" sz="2400" b="1" dirty="0" smtClean="0"/>
              <a:t>сдвигов </a:t>
            </a:r>
            <a:r>
              <a:rPr lang="ru-RU" sz="2400" b="1" dirty="0"/>
              <a:t>в иерархии </a:t>
            </a:r>
            <a:r>
              <a:rPr lang="ru-RU" sz="2400" b="1" dirty="0" smtClean="0"/>
              <a:t>наций.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3821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1849" y="403392"/>
            <a:ext cx="8911687" cy="1280890"/>
          </a:xfrm>
        </p:spPr>
        <p:txBody>
          <a:bodyPr/>
          <a:lstStyle/>
          <a:p>
            <a:r>
              <a:rPr lang="ru-RU" b="1" dirty="0" smtClean="0"/>
              <a:t>Характерные черты современной глобализации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5528" y="1684281"/>
            <a:ext cx="9597533" cy="4416973"/>
          </a:xfrm>
        </p:spPr>
        <p:txBody>
          <a:bodyPr>
            <a:noAutofit/>
          </a:bodyPr>
          <a:lstStyle/>
          <a:p>
            <a:r>
              <a:rPr lang="ru-RU" sz="2400" b="1" dirty="0"/>
              <a:t>С</a:t>
            </a:r>
            <a:r>
              <a:rPr lang="ru-RU" sz="2400" b="1" dirty="0" smtClean="0"/>
              <a:t>оздание </a:t>
            </a:r>
            <a:r>
              <a:rPr lang="ru-RU" sz="2400" b="1" dirty="0"/>
              <a:t>единого мирового информационного пространства;</a:t>
            </a:r>
          </a:p>
          <a:p>
            <a:r>
              <a:rPr lang="ru-RU" sz="2400" b="1" dirty="0"/>
              <a:t>У</a:t>
            </a:r>
            <a:r>
              <a:rPr lang="ru-RU" sz="2400" b="1" dirty="0" smtClean="0"/>
              <a:t>силивающаяся </a:t>
            </a:r>
            <a:r>
              <a:rPr lang="ru-RU" sz="2400" b="1" dirty="0"/>
              <a:t>финансовая и инвестиционная </a:t>
            </a:r>
            <a:r>
              <a:rPr lang="ru-RU" sz="2400" b="1" dirty="0" smtClean="0"/>
              <a:t>централизация;</a:t>
            </a:r>
          </a:p>
          <a:p>
            <a:r>
              <a:rPr lang="ru-RU" sz="2400" b="1" dirty="0" smtClean="0"/>
              <a:t>Растущее </a:t>
            </a:r>
            <a:r>
              <a:rPr lang="ru-RU" sz="2400" b="1" dirty="0"/>
              <a:t>значение информации, новых технологий, инноваций, знаний и экспертов;</a:t>
            </a:r>
          </a:p>
          <a:p>
            <a:r>
              <a:rPr lang="ru-RU" sz="2400" b="1" dirty="0"/>
              <a:t>Р</a:t>
            </a:r>
            <a:r>
              <a:rPr lang="ru-RU" sz="2400" b="1" dirty="0" smtClean="0"/>
              <a:t>ост </a:t>
            </a:r>
            <a:r>
              <a:rPr lang="ru-RU" sz="2400" b="1" dirty="0"/>
              <a:t>слоя транснациональных предприятий, создание транснациональной экономической дипломатии;</a:t>
            </a:r>
          </a:p>
          <a:p>
            <a:r>
              <a:rPr lang="ru-RU" sz="2400" b="1" dirty="0"/>
              <a:t>И</a:t>
            </a:r>
            <a:r>
              <a:rPr lang="ru-RU" sz="2400" b="1" dirty="0" smtClean="0"/>
              <a:t>нтенсификация </a:t>
            </a:r>
            <a:r>
              <a:rPr lang="ru-RU" sz="2400" b="1" dirty="0"/>
              <a:t>мировой торговли и обслуживающего ее </a:t>
            </a:r>
            <a:r>
              <a:rPr lang="ru-RU" sz="2400" b="1" dirty="0" smtClean="0"/>
              <a:t>капитала.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6659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95201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Виды глобализации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31852"/>
            <a:ext cx="8915400" cy="427937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Глобализация рынков </a:t>
            </a:r>
            <a:r>
              <a:rPr lang="ru-RU" sz="2800" b="1" dirty="0" smtClean="0"/>
              <a:t>- объединение </a:t>
            </a:r>
            <a:r>
              <a:rPr lang="ru-RU" sz="2800" b="1" dirty="0"/>
              <a:t>исторически отдаленных и независимых друг от друга национальных рынков в глобальный рынок. </a:t>
            </a:r>
            <a:endParaRPr lang="ru-RU" sz="2800" b="1" dirty="0" smtClean="0"/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Глобализация производства товаров </a:t>
            </a:r>
            <a:r>
              <a:rPr lang="ru-RU" sz="2800" b="1" dirty="0" smtClean="0"/>
              <a:t>- распространение </a:t>
            </a:r>
            <a:r>
              <a:rPr lang="ru-RU" sz="2800" b="1" dirty="0"/>
              <a:t>производственной деятельности отдельных компаний по всему миру. </a:t>
            </a:r>
          </a:p>
        </p:txBody>
      </p:sp>
    </p:spTree>
    <p:extLst>
      <p:ext uri="{BB962C8B-B14F-4D97-AF65-F5344CB8AC3E}">
        <p14:creationId xmlns:p14="http://schemas.microsoft.com/office/powerpoint/2010/main" val="1572486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Глобализация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Глобализация мировой экономики</a:t>
            </a:r>
            <a:r>
              <a:rPr lang="ru-RU" sz="2800" b="1" dirty="0"/>
              <a:t> - это преобразование мирового пространства в единую зону, где свободно перемещаются информация, товары и услуги, капитал.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4239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045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Глобализация вызвана факторами: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77107"/>
            <a:ext cx="8915400" cy="496589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Углубление международного разделения труда, научно-технический прогресс в области транспорта и связи, сокращающий «экономическое расстояние» между </a:t>
            </a:r>
            <a:r>
              <a:rPr lang="ru-RU" sz="2400" b="1" dirty="0" smtClean="0"/>
              <a:t>странами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Либерализация торговли и ограничение политики </a:t>
            </a:r>
            <a:r>
              <a:rPr lang="ru-RU" sz="2400" b="1" dirty="0" smtClean="0"/>
              <a:t>протекционизма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err="1" smtClean="0"/>
              <a:t>Транснационализация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Установление глобального доминирования рыночной </a:t>
            </a:r>
            <a:r>
              <a:rPr lang="ru-RU" sz="2400" b="1" dirty="0" smtClean="0"/>
              <a:t>экономики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Формирование однородных средств массовой </a:t>
            </a:r>
            <a:r>
              <a:rPr lang="ru-RU" sz="2400" b="1" dirty="0" smtClean="0"/>
              <a:t>информации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4425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8081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Влияние </a:t>
            </a:r>
            <a:r>
              <a:rPr lang="ru-RU" sz="3200" b="1" dirty="0"/>
              <a:t>глобализации на национальную экономику</a:t>
            </a:r>
            <a:r>
              <a:rPr lang="ru-RU" sz="3200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307102"/>
            <a:ext cx="8915400" cy="3604120"/>
          </a:xfrm>
        </p:spPr>
        <p:txBody>
          <a:bodyPr>
            <a:normAutofit/>
          </a:bodyPr>
          <a:lstStyle/>
          <a:p>
            <a:r>
              <a:rPr lang="ru-RU" sz="2400" b="1" dirty="0"/>
              <a:t>высокие темпы роста прямых иностранных </a:t>
            </a:r>
            <a:r>
              <a:rPr lang="ru-RU" sz="2400" b="1" dirty="0" smtClean="0"/>
              <a:t>инвестиций</a:t>
            </a:r>
            <a:endParaRPr lang="ru-RU" sz="2400" dirty="0" smtClean="0"/>
          </a:p>
          <a:p>
            <a:r>
              <a:rPr lang="ru-RU" sz="2400" b="1" dirty="0"/>
              <a:t>влияние на технологические </a:t>
            </a:r>
            <a:r>
              <a:rPr lang="ru-RU" sz="2400" b="1" dirty="0" smtClean="0"/>
              <a:t>инновации</a:t>
            </a:r>
            <a:endParaRPr lang="ru-RU" sz="2400" dirty="0" smtClean="0"/>
          </a:p>
          <a:p>
            <a:r>
              <a:rPr lang="ru-RU" sz="2400" b="1" dirty="0"/>
              <a:t>рост торговли </a:t>
            </a:r>
            <a:r>
              <a:rPr lang="ru-RU" sz="2400" b="1" dirty="0" smtClean="0"/>
              <a:t>услугами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889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6827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Плюсы глобализации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3114" y="1308295"/>
            <a:ext cx="8915400" cy="5092505"/>
          </a:xfrm>
        </p:spPr>
        <p:txBody>
          <a:bodyPr>
            <a:noAutofit/>
          </a:bodyPr>
          <a:lstStyle/>
          <a:p>
            <a:pPr lvl="0"/>
            <a:r>
              <a:rPr lang="ru-RU" sz="2400" b="1" dirty="0" smtClean="0"/>
              <a:t>Глобализация </a:t>
            </a:r>
            <a:r>
              <a:rPr lang="ru-RU" sz="2400" b="1" dirty="0"/>
              <a:t>открывает новые рынки и обеспечивает более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широкий выбор </a:t>
            </a:r>
            <a:r>
              <a:rPr lang="ru-RU" sz="2400" b="1" dirty="0"/>
              <a:t>товаров и услуг;</a:t>
            </a:r>
          </a:p>
          <a:p>
            <a:pPr lvl="0"/>
            <a:r>
              <a:rPr lang="ru-RU" sz="2400" b="1" dirty="0" smtClean="0"/>
              <a:t>Расширение </a:t>
            </a:r>
            <a:r>
              <a:rPr lang="ru-RU" sz="2400" b="1" dirty="0"/>
              <a:t>рынков в результате глобализации ведет к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снижению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цен</a:t>
            </a:r>
            <a:r>
              <a:rPr lang="ru-RU" sz="2400" b="1" dirty="0" smtClean="0"/>
              <a:t>;</a:t>
            </a:r>
            <a:endParaRPr lang="ru-RU" sz="2400" b="1" dirty="0"/>
          </a:p>
          <a:p>
            <a:pPr lvl="0"/>
            <a:r>
              <a:rPr lang="ru-RU" sz="2400" b="1" dirty="0"/>
              <a:t>Прогресс в средствах коммуникации облегчает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свободный поток </a:t>
            </a:r>
            <a:r>
              <a:rPr lang="ru-RU" sz="2400" b="1" dirty="0"/>
              <a:t>товаров, услуг и </a:t>
            </a:r>
            <a:r>
              <a:rPr lang="ru-RU" sz="2400" b="1" dirty="0" smtClean="0"/>
              <a:t>капитала;</a:t>
            </a:r>
            <a:endParaRPr lang="ru-RU" sz="2400" b="1" dirty="0"/>
          </a:p>
          <a:p>
            <a:pPr lvl="0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Качество товаров и услуг возрастает </a:t>
            </a:r>
            <a:r>
              <a:rPr lang="ru-RU" sz="2400" b="1" dirty="0"/>
              <a:t>вследствие мировой конкуренции</a:t>
            </a:r>
            <a:r>
              <a:rPr lang="ru-RU" sz="2400" b="1" dirty="0" smtClean="0"/>
              <a:t>;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0781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2534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Плюсы глобализации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2534" y="1308295"/>
            <a:ext cx="10072468" cy="5303520"/>
          </a:xfrm>
        </p:spPr>
        <p:txBody>
          <a:bodyPr>
            <a:noAutofit/>
          </a:bodyPr>
          <a:lstStyle/>
          <a:p>
            <a:pPr lvl="0"/>
            <a:r>
              <a:rPr lang="ru-RU" sz="2400" b="1" dirty="0" smtClean="0"/>
              <a:t>Глобализация </a:t>
            </a:r>
            <a:r>
              <a:rPr lang="ru-RU" sz="2400" b="1" dirty="0"/>
              <a:t>финансовых рынков ведет к более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эффективному распределению ресурсов</a:t>
            </a:r>
            <a:r>
              <a:rPr lang="ru-RU" sz="2400" b="1" dirty="0"/>
              <a:t>;</a:t>
            </a:r>
          </a:p>
          <a:p>
            <a:pPr lvl="0"/>
            <a:r>
              <a:rPr lang="ru-RU" sz="2400" b="1" dirty="0"/>
              <a:t>Благодаря перемещению производства в развивающиеся страны, там возрастет спрос на рабочую силу, и по мере возникновения новых рабочих мест будет происходить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рост зарплаты</a:t>
            </a:r>
            <a:r>
              <a:rPr lang="ru-RU" sz="2400" b="1" dirty="0"/>
              <a:t>;</a:t>
            </a:r>
          </a:p>
          <a:p>
            <a:pPr lvl="0"/>
            <a:r>
              <a:rPr lang="ru-RU" sz="2400" b="1" dirty="0"/>
              <a:t>Благодаря повышению зарплаты в более бедных странах повысится спрос на товары, в результате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возможности более развитых стран экспортировать свою продукцию расширятся</a:t>
            </a:r>
            <a:r>
              <a:rPr lang="ru-RU" sz="2400" b="1" dirty="0"/>
              <a:t>;</a:t>
            </a:r>
          </a:p>
          <a:p>
            <a:pPr lvl="0"/>
            <a:r>
              <a:rPr lang="ru-RU" sz="2400" b="1" dirty="0"/>
              <a:t>Когда </a:t>
            </a:r>
            <a:r>
              <a:rPr lang="ru-RU" sz="2400" b="1" dirty="0" smtClean="0"/>
              <a:t>ТНК </a:t>
            </a:r>
            <a:r>
              <a:rPr lang="ru-RU" sz="2400" b="1" dirty="0"/>
              <a:t>инвестируют средства в иностранные государства, они, как правило, платят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более высокую заработную плату</a:t>
            </a:r>
            <a:r>
              <a:rPr lang="ru-RU" sz="2400" b="1" dirty="0"/>
              <a:t>, чем местные предприятия.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70088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2534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Минусы глобализации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2534" y="1716257"/>
            <a:ext cx="10072468" cy="4895557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Благодаря своей деятельности в иностранных государствах, </a:t>
            </a:r>
            <a:r>
              <a:rPr lang="ru-RU" sz="2400" b="1" dirty="0" smtClean="0"/>
              <a:t>ТНК </a:t>
            </a:r>
            <a:r>
              <a:rPr lang="ru-RU" sz="2400" b="1" dirty="0"/>
              <a:t>вступают 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конкуренцию с компаниями своей собственной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страны</a:t>
            </a:r>
            <a:r>
              <a:rPr lang="ru-RU" sz="2400" b="1" dirty="0" smtClean="0"/>
              <a:t>;</a:t>
            </a:r>
            <a:endParaRPr lang="ru-RU" sz="2400" b="1" dirty="0"/>
          </a:p>
          <a:p>
            <a:pPr lvl="0"/>
            <a:r>
              <a:rPr lang="ru-RU" sz="2400" b="1" dirty="0"/>
              <a:t>Крупные корпорации, которые организуют свои предприятия в иностранных государствах, зачастую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пособничают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несправедливости</a:t>
            </a:r>
            <a:r>
              <a:rPr lang="ru-RU" sz="2400" b="1" dirty="0" smtClean="0"/>
              <a:t>;</a:t>
            </a:r>
            <a:endParaRPr lang="ru-RU" sz="2400" b="1" dirty="0"/>
          </a:p>
          <a:p>
            <a:pPr lvl="0"/>
            <a:r>
              <a:rPr lang="ru-RU" sz="2400" b="1" dirty="0"/>
              <a:t>Технологический прогресс в индустриально развитых странах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уменьшает спрос на рабочую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силу</a:t>
            </a:r>
            <a:r>
              <a:rPr lang="ru-RU" sz="2400" b="1" dirty="0" smtClean="0"/>
              <a:t>;</a:t>
            </a:r>
            <a:endParaRPr lang="ru-RU" sz="2400" b="1" dirty="0"/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672187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2534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Минусы глобализации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2534" y="1758461"/>
            <a:ext cx="10072468" cy="4853353"/>
          </a:xfrm>
        </p:spPr>
        <p:txBody>
          <a:bodyPr>
            <a:noAutofit/>
          </a:bodyPr>
          <a:lstStyle/>
          <a:p>
            <a:pPr lvl="0"/>
            <a:r>
              <a:rPr lang="ru-RU" sz="2400" b="1" dirty="0" smtClean="0"/>
              <a:t>Капитализм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игнорирует социальное благополучие людей </a:t>
            </a:r>
            <a:r>
              <a:rPr lang="ru-RU" sz="2400" b="1" dirty="0"/>
              <a:t>и разрушает культуру;</a:t>
            </a:r>
          </a:p>
          <a:p>
            <a:pPr lvl="0"/>
            <a:r>
              <a:rPr lang="ru-RU" sz="2400" b="1" dirty="0"/>
              <a:t>Компании переносят свою деятельность в те страны, где налоги ниже, что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подрывает налоговую систему</a:t>
            </a:r>
            <a:r>
              <a:rPr lang="ru-RU" sz="2400" b="1" dirty="0"/>
              <a:t>;</a:t>
            </a:r>
          </a:p>
          <a:p>
            <a:pPr lvl="0"/>
            <a:r>
              <a:rPr lang="ru-RU" sz="2400" b="1" dirty="0"/>
              <a:t>Глобализация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ослабляет национальный суверенитет </a:t>
            </a:r>
            <a:r>
              <a:rPr lang="ru-RU" sz="2400" b="1" dirty="0"/>
              <a:t>и национальную идентичность.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44128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859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Риски ТНК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92702"/>
            <a:ext cx="8915400" cy="50503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Риск </a:t>
            </a:r>
            <a:r>
              <a:rPr lang="ru-RU" sz="2400" b="1" dirty="0"/>
              <a:t>обменного </a:t>
            </a:r>
            <a:r>
              <a:rPr lang="ru-RU" sz="2400" b="1" dirty="0" smtClean="0"/>
              <a:t>курса</a:t>
            </a:r>
          </a:p>
          <a:p>
            <a:pPr lvl="0"/>
            <a:r>
              <a:rPr lang="ru-RU" sz="2400" b="1" dirty="0"/>
              <a:t>Замораживание фондов и контроль над </a:t>
            </a:r>
            <a:r>
              <a:rPr lang="ru-RU" sz="2400" b="1" dirty="0" smtClean="0"/>
              <a:t>капиталом</a:t>
            </a:r>
            <a:endParaRPr lang="ru-RU" sz="2400" dirty="0"/>
          </a:p>
          <a:p>
            <a:pPr lvl="0"/>
            <a:r>
              <a:rPr lang="ru-RU" sz="2400" b="1" dirty="0"/>
              <a:t>Культурные и религиозные </a:t>
            </a:r>
            <a:r>
              <a:rPr lang="ru-RU" sz="2400" b="1" dirty="0" smtClean="0"/>
              <a:t>различия</a:t>
            </a:r>
            <a:endParaRPr lang="ru-RU" sz="2400" dirty="0"/>
          </a:p>
          <a:p>
            <a:pPr lvl="0"/>
            <a:r>
              <a:rPr lang="ru-RU" sz="2400" b="1" dirty="0"/>
              <a:t>Ограничения прав </a:t>
            </a:r>
            <a:r>
              <a:rPr lang="ru-RU" sz="2400" b="1" dirty="0" smtClean="0"/>
              <a:t>собственности</a:t>
            </a:r>
          </a:p>
          <a:p>
            <a:pPr lvl="0"/>
            <a:r>
              <a:rPr lang="ru-RU" sz="2400" b="1" dirty="0" smtClean="0"/>
              <a:t>Ограничения</a:t>
            </a:r>
            <a:r>
              <a:rPr lang="ru-RU" sz="2400" b="1" dirty="0"/>
              <a:t>, связанные с людскими </a:t>
            </a:r>
            <a:r>
              <a:rPr lang="ru-RU" sz="2400" b="1" dirty="0" smtClean="0"/>
              <a:t>ресурсами</a:t>
            </a:r>
            <a:r>
              <a:rPr lang="ru-RU" sz="2400" dirty="0" smtClean="0"/>
              <a:t> </a:t>
            </a:r>
            <a:endParaRPr lang="ru-RU" sz="2400" dirty="0"/>
          </a:p>
          <a:p>
            <a:pPr lvl="0"/>
            <a:r>
              <a:rPr lang="ru-RU" sz="2400" b="1" dirty="0"/>
              <a:t>Интеллектуальная </a:t>
            </a:r>
            <a:r>
              <a:rPr lang="ru-RU" sz="2400" b="1" dirty="0" smtClean="0"/>
              <a:t>собственность</a:t>
            </a:r>
          </a:p>
          <a:p>
            <a:pPr lvl="0"/>
            <a:r>
              <a:rPr lang="ru-RU" sz="2400" b="1" dirty="0" smtClean="0"/>
              <a:t>Дискриминация</a:t>
            </a:r>
            <a:endParaRPr lang="ru-RU" sz="2400" dirty="0"/>
          </a:p>
          <a:p>
            <a:pPr lvl="0"/>
            <a:r>
              <a:rPr lang="ru-RU" sz="2400" b="1" dirty="0" smtClean="0"/>
              <a:t>Коррупция</a:t>
            </a:r>
            <a:r>
              <a:rPr lang="ru-RU" sz="2400" dirty="0" smtClean="0"/>
              <a:t> </a:t>
            </a:r>
            <a:endParaRPr lang="ru-RU" sz="2400" dirty="0"/>
          </a:p>
          <a:p>
            <a:pPr lvl="0"/>
            <a:r>
              <a:rPr lang="ru-RU" sz="2400" b="1" dirty="0"/>
              <a:t>Внутренние и внешние военные </a:t>
            </a:r>
            <a:r>
              <a:rPr lang="ru-RU" sz="2400" b="1" dirty="0" smtClean="0"/>
              <a:t>конфликты</a:t>
            </a:r>
            <a:endParaRPr lang="ru-RU" sz="2400" dirty="0"/>
          </a:p>
          <a:p>
            <a:pPr lvl="0"/>
            <a:r>
              <a:rPr lang="ru-RU" sz="2400" b="1" dirty="0"/>
              <a:t>Смена </a:t>
            </a:r>
            <a:r>
              <a:rPr lang="ru-RU" sz="2400" b="1" dirty="0" smtClean="0"/>
              <a:t>правительства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6274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Прямые заграничные капиталовложения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63040"/>
            <a:ext cx="8915400" cy="4448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Причины:</a:t>
            </a:r>
          </a:p>
          <a:p>
            <a:r>
              <a:rPr lang="ru-RU" sz="2400" b="1" dirty="0"/>
              <a:t>возможность увеличить получаемый доход и стоимость </a:t>
            </a:r>
            <a:r>
              <a:rPr lang="ru-RU" sz="2400" b="1" dirty="0" smtClean="0"/>
              <a:t>компании;</a:t>
            </a:r>
            <a:endParaRPr lang="en-US" sz="2400" b="1" dirty="0" smtClean="0"/>
          </a:p>
          <a:p>
            <a:r>
              <a:rPr lang="ru-RU" sz="2400" b="1" dirty="0" smtClean="0"/>
              <a:t>возможность избежать наложенных другой страной ограничений на импорт товаров, утвердив свое </a:t>
            </a:r>
            <a:r>
              <a:rPr lang="ru-RU" sz="2400" b="1" dirty="0"/>
              <a:t>присутствие в этой </a:t>
            </a:r>
            <a:r>
              <a:rPr lang="ru-RU" sz="2400" b="1" dirty="0" smtClean="0"/>
              <a:t>стране.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97914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Прямые заграничные капиталовложения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63040"/>
            <a:ext cx="8915400" cy="4448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Факторы оценки инвестиций:</a:t>
            </a:r>
          </a:p>
          <a:p>
            <a:r>
              <a:rPr lang="ru-RU" sz="2400" b="1" dirty="0"/>
              <a:t>Движение средств между </a:t>
            </a:r>
            <a:r>
              <a:rPr lang="ru-RU" sz="2400" b="1" dirty="0" smtClean="0"/>
              <a:t>компаниями</a:t>
            </a:r>
          </a:p>
          <a:p>
            <a:r>
              <a:rPr lang="ru-RU" sz="2400" b="1" dirty="0"/>
              <a:t>Уровень </a:t>
            </a:r>
            <a:r>
              <a:rPr lang="ru-RU" sz="2400" b="1" dirty="0" smtClean="0"/>
              <a:t>инфляции </a:t>
            </a:r>
          </a:p>
          <a:p>
            <a:r>
              <a:rPr lang="ru-RU" sz="2400" b="1" dirty="0"/>
              <a:t>Курс обмена </a:t>
            </a:r>
            <a:r>
              <a:rPr lang="ru-RU" sz="2400" b="1" dirty="0" smtClean="0"/>
              <a:t>валюты</a:t>
            </a:r>
          </a:p>
          <a:p>
            <a:r>
              <a:rPr lang="ru-RU" sz="2400" b="1" dirty="0"/>
              <a:t>Различия в </a:t>
            </a:r>
            <a:r>
              <a:rPr lang="ru-RU" sz="2400" b="1" dirty="0" smtClean="0"/>
              <a:t>налогообложении</a:t>
            </a:r>
          </a:p>
          <a:p>
            <a:r>
              <a:rPr lang="ru-RU" sz="2400" b="1" dirty="0"/>
              <a:t>Стоимость </a:t>
            </a:r>
            <a:r>
              <a:rPr lang="ru-RU" sz="2400" b="1" dirty="0" smtClean="0"/>
              <a:t>капитала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75845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Трансфертное ценообразование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34905"/>
            <a:ext cx="8915400" cy="44763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Компания может добиться более высоких прибылей за счет манипуляций с ценами на товары и услуги, которые поступают от родительской фирмы к филиалу или от одного филиала к другому. </a:t>
            </a: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Страна Р – родительская компания</a:t>
            </a:r>
          </a:p>
          <a:p>
            <a:pPr marL="0" indent="0">
              <a:buNone/>
            </a:pPr>
            <a:r>
              <a:rPr lang="ru-RU" sz="2400" b="1" dirty="0" smtClean="0"/>
              <a:t>Страна С – филиал</a:t>
            </a:r>
          </a:p>
          <a:p>
            <a:pPr marL="0" indent="0">
              <a:buNone/>
            </a:pPr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059338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Трансфертное ценообразование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34905"/>
            <a:ext cx="8915400" cy="4476317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Р </a:t>
            </a:r>
            <a:r>
              <a:rPr lang="ru-RU" sz="2400" b="1" dirty="0"/>
              <a:t>отгрузит для С 100 000 единиц продукции, заводская себестоимость которой составляет 2 за штуку. </a:t>
            </a:r>
          </a:p>
          <a:p>
            <a:r>
              <a:rPr lang="ru-RU" sz="2400" b="1" dirty="0"/>
              <a:t>Эксплуатационные расходы в Р составляют 35 000 в год, тогда как в С они равны 25 000. </a:t>
            </a:r>
          </a:p>
          <a:p>
            <a:r>
              <a:rPr lang="ru-RU" sz="2400" b="1" dirty="0"/>
              <a:t>Дополнительные расходы на то, чтобы довести товар до готовности и доставить его на рынок, в стране С составляют 1 за единицу продукции. </a:t>
            </a:r>
          </a:p>
          <a:p>
            <a:r>
              <a:rPr lang="ru-RU" sz="2400" b="1" dirty="0"/>
              <a:t>Страна Р назначает трансфертную цену в размере 3,20 за единицу товара, а страна С будет продавать конечный продукт по цене 5,00 за единицу. </a:t>
            </a:r>
          </a:p>
          <a:p>
            <a:pPr marL="0" indent="0">
              <a:buNone/>
            </a:pPr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57200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Трансфертное ценообразование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34905"/>
            <a:ext cx="8915400" cy="44763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b="1" dirty="0"/>
          </a:p>
          <a:p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95474"/>
              </p:ext>
            </p:extLst>
          </p:nvPr>
        </p:nvGraphicFramePr>
        <p:xfrm>
          <a:off x="1294228" y="1434905"/>
          <a:ext cx="10691445" cy="4558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791">
                  <a:extLst>
                    <a:ext uri="{9D8B030D-6E8A-4147-A177-3AD203B41FA5}">
                      <a16:colId xmlns:a16="http://schemas.microsoft.com/office/drawing/2014/main" val="2495816640"/>
                    </a:ext>
                  </a:extLst>
                </a:gridCol>
                <a:gridCol w="2869809">
                  <a:extLst>
                    <a:ext uri="{9D8B030D-6E8A-4147-A177-3AD203B41FA5}">
                      <a16:colId xmlns:a16="http://schemas.microsoft.com/office/drawing/2014/main" val="2269729584"/>
                    </a:ext>
                  </a:extLst>
                </a:gridCol>
                <a:gridCol w="2461845">
                  <a:extLst>
                    <a:ext uri="{9D8B030D-6E8A-4147-A177-3AD203B41FA5}">
                      <a16:colId xmlns:a16="http://schemas.microsoft.com/office/drawing/2014/main" val="260621424"/>
                    </a:ext>
                  </a:extLst>
                </a:gridCol>
              </a:tblGrid>
              <a:tr h="5354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 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Родительская компания Р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Дочерняя компания С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775906"/>
                  </a:ext>
                </a:extLst>
              </a:tr>
              <a:tr h="2511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Ставка налога на прибыль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25,0 %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35,0 %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63472"/>
                  </a:ext>
                </a:extLst>
              </a:tr>
              <a:tr h="2524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Выручка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320 000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500 000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14037"/>
                  </a:ext>
                </a:extLst>
              </a:tr>
              <a:tr h="2524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Стоимость производства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200 000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420 000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0252809"/>
                  </a:ext>
                </a:extLst>
              </a:tr>
              <a:tr h="2524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Валовая прибыль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120 000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80 000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3944418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Эксплуатационные расходы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35 000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25 000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1418673"/>
                  </a:ext>
                </a:extLst>
              </a:tr>
              <a:tr h="2836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Прибыль до уплаты налогов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85 000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55 000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156667"/>
                  </a:ext>
                </a:extLst>
              </a:tr>
              <a:tr h="2524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Налог на прибыль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21 250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19 250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493985"/>
                  </a:ext>
                </a:extLst>
              </a:tr>
              <a:tr h="26337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Прибыль после уплаты налога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63 750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35 750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5441369"/>
                  </a:ext>
                </a:extLst>
              </a:tr>
              <a:tr h="2524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Комбинированный налог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40 500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03737"/>
                  </a:ext>
                </a:extLst>
              </a:tr>
              <a:tr h="5354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Комбинированная прибыль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99 500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245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841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4185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Трансфертное ценообразование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34905"/>
            <a:ext cx="8915400" cy="44763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b="1" dirty="0"/>
          </a:p>
          <a:p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123905"/>
              </p:ext>
            </p:extLst>
          </p:nvPr>
        </p:nvGraphicFramePr>
        <p:xfrm>
          <a:off x="1518139" y="1611720"/>
          <a:ext cx="10340926" cy="4426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2151">
                  <a:extLst>
                    <a:ext uri="{9D8B030D-6E8A-4147-A177-3AD203B41FA5}">
                      <a16:colId xmlns:a16="http://schemas.microsoft.com/office/drawing/2014/main" val="3172576725"/>
                    </a:ext>
                  </a:extLst>
                </a:gridCol>
                <a:gridCol w="2686929">
                  <a:extLst>
                    <a:ext uri="{9D8B030D-6E8A-4147-A177-3AD203B41FA5}">
                      <a16:colId xmlns:a16="http://schemas.microsoft.com/office/drawing/2014/main" val="47879440"/>
                    </a:ext>
                  </a:extLst>
                </a:gridCol>
                <a:gridCol w="2461846">
                  <a:extLst>
                    <a:ext uri="{9D8B030D-6E8A-4147-A177-3AD203B41FA5}">
                      <a16:colId xmlns:a16="http://schemas.microsoft.com/office/drawing/2014/main" val="3811710042"/>
                    </a:ext>
                  </a:extLst>
                </a:gridCol>
              </a:tblGrid>
              <a:tr h="3516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Родительская компания Р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Дочерняя компания С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8285919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Ставка налога на прибыль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25,0 %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35,0 %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0659808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Выручка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360 000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500 000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7543755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Стоимость производства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200 000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460 000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1595677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Валовая прибыль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160 000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40 000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1602357"/>
                  </a:ext>
                </a:extLst>
              </a:tr>
              <a:tr h="40275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Эксплуатационные расходы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35 000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25 000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6979910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Прибыль до уплаты налогов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125 000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15 000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1893342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Налог на прибыль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31 250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5 250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4073162"/>
                  </a:ext>
                </a:extLst>
              </a:tr>
              <a:tr h="34205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Прибыль после уплаты налога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93 750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9 750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3261999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Комбинированный налог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36 500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68609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Комбинированная прибыль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103 500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0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39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4623" y="342757"/>
            <a:ext cx="10077377" cy="852997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Основные стратегии в условиях глобализации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4332" y="1223890"/>
            <a:ext cx="9767668" cy="4994030"/>
          </a:xfrm>
        </p:spPr>
        <p:txBody>
          <a:bodyPr>
            <a:noAutofit/>
          </a:bodyPr>
          <a:lstStyle/>
          <a:p>
            <a:pPr lvl="0" fontAlgn="base"/>
            <a:r>
              <a:rPr lang="ru-RU" sz="2400" b="1" dirty="0"/>
              <a:t>извлечение выгоды из открытия новых рынков, включая использование стратегии интеграции с другими компаниями;</a:t>
            </a:r>
          </a:p>
          <a:p>
            <a:pPr lvl="0" fontAlgn="base"/>
            <a:r>
              <a:rPr lang="ru-RU" sz="2400" b="1" dirty="0"/>
              <a:t>специализация на одном звене ценовой цепи и дальнейшее развитие в качестве «виртуального» предприятия, при поддержке сети партнеров;</a:t>
            </a:r>
          </a:p>
          <a:p>
            <a:pPr lvl="0" fontAlgn="base"/>
            <a:r>
              <a:rPr lang="ru-RU" sz="2400" b="1" dirty="0"/>
              <a:t>позиционирование собственной компании на рынке в качестве главного подрядчика;</a:t>
            </a:r>
          </a:p>
          <a:p>
            <a:pPr lvl="0" fontAlgn="base"/>
            <a:r>
              <a:rPr lang="ru-RU" sz="2400" b="1" dirty="0"/>
              <a:t>использование тех возможностей, </a:t>
            </a:r>
            <a:r>
              <a:rPr lang="ru-RU" sz="2400" b="1" dirty="0" smtClean="0"/>
              <a:t>сосредоточенных </a:t>
            </a:r>
            <a:r>
              <a:rPr lang="ru-RU" sz="2400" b="1" dirty="0"/>
              <a:t>в особенности на мировых рынках, которыми пренебрегают конкуренты, </a:t>
            </a:r>
            <a:r>
              <a:rPr lang="ru-RU" sz="2400" b="1" dirty="0" smtClean="0"/>
              <a:t>для </a:t>
            </a:r>
            <a:r>
              <a:rPr lang="ru-RU" sz="2400" b="1" dirty="0"/>
              <a:t>дальнейшего опережения их на внутреннем рынке.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868701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172</TotalTime>
  <Words>868</Words>
  <Application>Microsoft Office PowerPoint</Application>
  <PresentationFormat>Широкоэкранный</PresentationFormat>
  <Paragraphs>158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 3</vt:lpstr>
      <vt:lpstr>Легкий дым</vt:lpstr>
      <vt:lpstr>Основные тенденции развития международной конкуренции</vt:lpstr>
      <vt:lpstr>Решение организационных проблем глобальной координации</vt:lpstr>
      <vt:lpstr>Особенности современного процесса интеграции национальных экономик</vt:lpstr>
      <vt:lpstr>Особенности современного процесса интеграции национальных экономик</vt:lpstr>
      <vt:lpstr>Характерные черты современной глобализации</vt:lpstr>
      <vt:lpstr>Виды глобализации</vt:lpstr>
      <vt:lpstr>Глобализация</vt:lpstr>
      <vt:lpstr>Глобализация вызвана факторами:</vt:lpstr>
      <vt:lpstr>Влияние глобализации на национальную экономику:</vt:lpstr>
      <vt:lpstr>Плюсы глобализации</vt:lpstr>
      <vt:lpstr>Плюсы глобализации</vt:lpstr>
      <vt:lpstr>Минусы глобализации</vt:lpstr>
      <vt:lpstr>Минусы глобализации</vt:lpstr>
      <vt:lpstr>Риски ТНК</vt:lpstr>
      <vt:lpstr>Прямые заграничные капиталовложения </vt:lpstr>
      <vt:lpstr>Прямые заграничные капиталовложения </vt:lpstr>
      <vt:lpstr>Трансфертное ценообразование </vt:lpstr>
      <vt:lpstr>Трансфертное ценообразование </vt:lpstr>
      <vt:lpstr>Трансфертное ценообразование </vt:lpstr>
      <vt:lpstr>Трансфертное ценообразование </vt:lpstr>
      <vt:lpstr>Основные стратегии в условиях глобализации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Annushka</dc:creator>
  <cp:lastModifiedBy>Annushka</cp:lastModifiedBy>
  <cp:revision>12</cp:revision>
  <dcterms:created xsi:type="dcterms:W3CDTF">2017-12-10T16:03:21Z</dcterms:created>
  <dcterms:modified xsi:type="dcterms:W3CDTF">2018-12-10T16:52:43Z</dcterms:modified>
</cp:coreProperties>
</file>