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2" autoAdjust="0"/>
    <p:restoredTop sz="94660"/>
  </p:normalViewPr>
  <p:slideViewPr>
    <p:cSldViewPr snapToGrid="0">
      <p:cViewPr varScale="1">
        <p:scale>
          <a:sx n="79" d="100"/>
          <a:sy n="79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80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37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51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21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33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76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48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1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345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73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9934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83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0490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08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9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2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FDA49-F8E3-4AEE-B6DF-E59DF68AAD9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A9A9173-8F95-4921-B627-58A4CD315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8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5F7D7-FF32-A90D-471F-BF80C4BE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Социальные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7BD218-573C-E3F7-6CEA-A2ED3F3F3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9421"/>
            <a:ext cx="8915400" cy="50389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Социальные науки </a:t>
            </a:r>
            <a:r>
              <a:rPr lang="ru-RU" sz="2400" b="1" dirty="0"/>
              <a:t>— научная отрасль, посвященная изучению обществ и взаимоотношений между членами этих обществ.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Термин «социальная наука»: придуман в 1767 году Оноре Мирабо (деятель Великой Французской революции, один из самых знаменитых ораторов и политических деятелей Франции)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Огюст Конт ((1798–1857) французский социолог и философ, основоположник социологии как самостоятельной науки): область изучения социума (общества и взаимодействий в нем) – «социальная физика»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14767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522F8-63C5-5ED0-6D69-4C65DAC6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0213"/>
          </a:xfrm>
        </p:spPr>
        <p:txBody>
          <a:bodyPr>
            <a:normAutofit/>
          </a:bodyPr>
          <a:lstStyle/>
          <a:p>
            <a:r>
              <a:rPr lang="ru-RU" sz="3200" b="1" dirty="0"/>
              <a:t>Социальные науки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3793C8-834C-7AF6-396B-6ABD212EA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5335"/>
            <a:ext cx="8915400" cy="494165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К концу 19 века академические социальные науки состояли из пяти областей: юриспруденция и поправки к закону, образование, здравоохранение, экономика и торговля, искусство.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В первой половине 20-го века статистика стала самостоятельной дисциплиной прикладной математики, и в социальных науках активно стала развиваться практическая социология.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Междисциплинарные дисциплины: социальные исследования медицины, </a:t>
            </a:r>
            <a:r>
              <a:rPr lang="ru-RU" sz="2400" b="1" dirty="0" err="1"/>
              <a:t>социобиология</a:t>
            </a:r>
            <a:r>
              <a:rPr lang="ru-RU" sz="2400" b="1" dirty="0"/>
              <a:t>, нейропсихология, история и социология науки.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0288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AB856-29FE-1BA1-273D-8E5D2C40E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1735"/>
            <a:ext cx="8911687" cy="1087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Дисциплины, которые относят к социальным наукам: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8AD490-9C9B-37B0-A442-272757B32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0189"/>
            <a:ext cx="9521724" cy="3777622"/>
          </a:xfrm>
        </p:spPr>
        <p:txBody>
          <a:bodyPr numCol="3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Антропология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Археология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Этнография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Криминология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География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Демография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Регионоведение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Экономика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Макроэкономика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Микроэкономика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Педагогические науки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Лингвистика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Военные науки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Управленческие науки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Теория организации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Политология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Международные отношения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Общественное здравоохранение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Эпидемиология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Психология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Социальная психология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Психология личности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Психометрия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b="1" dirty="0"/>
              <a:t>Религиоведение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200" b="1" dirty="0"/>
              <a:t>Социология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30721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1E411-3187-56E4-01A2-0FF5D468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124"/>
          </a:xfrm>
        </p:spPr>
        <p:txBody>
          <a:bodyPr>
            <a:normAutofit/>
          </a:bodyPr>
          <a:lstStyle/>
          <a:p>
            <a:r>
              <a:rPr lang="ru-RU" sz="3200" b="1" dirty="0"/>
              <a:t>Антропология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B3CDDE-DD58-493B-CB76-B9439B85F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5336"/>
            <a:ext cx="8915400" cy="43158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Антропология </a:t>
            </a:r>
            <a:r>
              <a:rPr lang="ru-RU" sz="2400" b="1" dirty="0"/>
              <a:t>— это целостная «наука о человеке», наука обо всей совокупности человеческого существования. </a:t>
            </a:r>
          </a:p>
          <a:p>
            <a:r>
              <a:rPr lang="ru-RU" sz="2400" b="1" dirty="0"/>
              <a:t>Дисциплина занимается интеграцией различных аспектов социальных наук, гуманитарных наук и биологии человека. </a:t>
            </a:r>
          </a:p>
          <a:p>
            <a:r>
              <a:rPr lang="ru-RU" sz="2400" b="1" dirty="0"/>
              <a:t>Цель антропологии — предоставить целостное описание людей и человеческой природы. Антропологи всегда учитывают биологические, лингвистические, исторические и культурные аспекты любой проблемы. </a:t>
            </a:r>
          </a:p>
        </p:txBody>
      </p:sp>
    </p:spTree>
    <p:extLst>
      <p:ext uri="{BB962C8B-B14F-4D97-AF65-F5344CB8AC3E}">
        <p14:creationId xmlns:p14="http://schemas.microsoft.com/office/powerpoint/2010/main" val="232997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62E079-0360-678D-D9C4-80633D359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5311"/>
          </a:xfrm>
        </p:spPr>
        <p:txBody>
          <a:bodyPr>
            <a:normAutofit/>
          </a:bodyPr>
          <a:lstStyle/>
          <a:p>
            <a:r>
              <a:rPr lang="ru-RU" sz="3200" b="1" dirty="0"/>
              <a:t>Коммуникационные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9AA65F-35C8-2E28-C7F4-005EDF392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02340"/>
            <a:ext cx="8237673" cy="420888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Коммуникационные исследования </a:t>
            </a:r>
            <a:r>
              <a:rPr lang="ru-RU" sz="2400" b="1" dirty="0"/>
              <a:t>занимаются процессами человеческого общения, обычно определяемыми как обмен символами для создания смысла.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Дисциплина охватывает ряд тем, от личного общения до средств массовой информации.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Коммуникационные исследования также изучают, как сообщения интерпретируются через политические, культурные, экономические и социальные измерения их контекстов.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035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8F317-83F2-2A21-4D37-544EE6EF5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sz="3200" b="1" dirty="0"/>
              <a:t>Экономика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0185B9-A91C-D838-50E9-E55FB8996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7787"/>
            <a:ext cx="8915400" cy="47261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Экономика</a:t>
            </a:r>
            <a:r>
              <a:rPr lang="ru-RU" sz="2400" b="1" dirty="0"/>
              <a:t> — это социальная наука, которая стремится анализировать и описывать производство, распределение и потребление богатства. </a:t>
            </a:r>
          </a:p>
          <a:p>
            <a:pPr algn="just"/>
            <a:r>
              <a:rPr lang="ru-RU" sz="2400" b="1" dirty="0"/>
              <a:t>Лайонел Роббинс, 1932 г.: Экономика — это «наука, которая изучает человеческое поведение как связь между целями и редкими средствами, которые имеют альтернативное использование». </a:t>
            </a:r>
          </a:p>
          <a:p>
            <a:pPr algn="just"/>
            <a:r>
              <a:rPr lang="ru-RU" sz="2400" b="1" dirty="0"/>
              <a:t>Экономика — «изучение того, как люди стремятся удовлетворить потребности и желания» и «изучение финансовых аспектов человеческого поведения».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59315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05252-2E63-95FD-AEB6-060D7EE6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География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D0D9BC-05A6-1982-30CA-7D70A634F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71599"/>
            <a:ext cx="9229894" cy="5223753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Человеческая география: изучает искусственную среду и то, как пространство создается и управляется людьми, а также влияние людей на занимаемое ими пространство.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Физическая география: изучает природную среду и то, как климат, растительность и жизнь, почва, океаны, вода и рельеф создаются и взаимодействуют; изучает явления, связанные с измерением Земли.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Экологическая география: объединяет физическую и человеческую географию и рассматривает взаимодействие между окружающей средой и людьми.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7984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C6D7C-F612-4384-E38E-E897461F4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1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История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18122-E376-8693-DB4F-EBE4A1EF3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3157"/>
            <a:ext cx="8915400" cy="45607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История</a:t>
            </a:r>
            <a:r>
              <a:rPr lang="ru-RU" sz="2400" b="1" dirty="0"/>
              <a:t> — это непрерывное, систематическое повествование и исследование прошлых человеческих событий, интерпретируемых через историографические парадигмы или теории. </a:t>
            </a:r>
          </a:p>
          <a:p>
            <a:pPr marL="0" indent="0" algn="just">
              <a:buNone/>
            </a:pPr>
            <a:r>
              <a:rPr lang="ru-RU" sz="2400" b="1" dirty="0"/>
              <a:t>Исторический метод включает в себя приемы и принципы, с помощью которых используют первичные источники и другие доказательства для исследования.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22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B5220-FD04-149F-2C8D-E3D078A7D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307"/>
          </a:xfrm>
        </p:spPr>
        <p:txBody>
          <a:bodyPr>
            <a:normAutofit/>
          </a:bodyPr>
          <a:lstStyle/>
          <a:p>
            <a:r>
              <a:rPr lang="ru-RU" sz="3200" b="1" dirty="0"/>
              <a:t>Право (юриспруденция)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F2C8C5-CAC6-2011-7956-3B4027C4D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5881"/>
            <a:ext cx="8915400" cy="43353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Юриспруденция</a:t>
            </a:r>
            <a:r>
              <a:rPr lang="ru-RU" sz="2400" b="1" dirty="0"/>
              <a:t>: правило, которое может быть реализовано посредством институтов (групп юридических норм, регулирующих общественные отношения). Однако многие законы основаны на нормах, принятых сообществом, и имеют этическую основу. </a:t>
            </a:r>
          </a:p>
          <a:p>
            <a:r>
              <a:rPr lang="ru-RU" sz="2400" b="1" dirty="0"/>
              <a:t>Правовая политика включает в себя практическое проявление мышления почти каждой социальной и гуманитарной науки. </a:t>
            </a:r>
          </a:p>
        </p:txBody>
      </p:sp>
    </p:spTree>
    <p:extLst>
      <p:ext uri="{BB962C8B-B14F-4D97-AF65-F5344CB8AC3E}">
        <p14:creationId xmlns:p14="http://schemas.microsoft.com/office/powerpoint/2010/main" val="1278009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4925D-ECF5-F7AF-58C6-967298DFE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307"/>
          </a:xfrm>
        </p:spPr>
        <p:txBody>
          <a:bodyPr>
            <a:normAutofit/>
          </a:bodyPr>
          <a:lstStyle/>
          <a:p>
            <a:r>
              <a:rPr lang="ru-RU" sz="3200" b="1" dirty="0"/>
              <a:t>Лингвистика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E75587-527E-4E52-FCE4-5D44724C6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6153"/>
            <a:ext cx="8915400" cy="43450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Лингвистика</a:t>
            </a:r>
            <a:r>
              <a:rPr lang="ru-RU" sz="2400" b="1" dirty="0"/>
              <a:t> исследует когнитивные и социальные аспекты человеческого языка. </a:t>
            </a:r>
          </a:p>
          <a:p>
            <a:pPr marL="0" indent="0" algn="just">
              <a:buNone/>
            </a:pPr>
            <a:r>
              <a:rPr lang="ru-RU" sz="2400" b="1" dirty="0"/>
              <a:t>Ряд областей лингвистики могут рассматриваться как социальные науки, другие области, другие же опираются на естественные науки. </a:t>
            </a:r>
          </a:p>
          <a:p>
            <a:pPr marL="0" indent="0" algn="just">
              <a:buNone/>
            </a:pPr>
            <a:r>
              <a:rPr lang="ru-RU" sz="2400" b="1" dirty="0"/>
              <a:t>Например, социолингвистика использует количественный анализ и статистику при исследовании частоты признаков, в то время как контактная лингвистика фокусируется на качественном анализе. </a:t>
            </a:r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19453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67F37-F483-43FB-EEEA-0ABE65065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307"/>
          </a:xfrm>
        </p:spPr>
        <p:txBody>
          <a:bodyPr>
            <a:normAutofit/>
          </a:bodyPr>
          <a:lstStyle/>
          <a:p>
            <a:r>
              <a:rPr lang="ru-RU" sz="3200" b="1" dirty="0"/>
              <a:t>Политология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4302C2-6A9C-CEA2-A344-3836F64EF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2417"/>
            <a:ext cx="8915400" cy="531130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Политология</a:t>
            </a:r>
            <a:r>
              <a:rPr lang="ru-RU" sz="2400" b="1" dirty="0"/>
              <a:t> — это академическая и исследовательская дисциплина, которая занимается теорией и практикой политики, а также описанием и анализом политических систем и политического поведения. 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400" b="1" dirty="0"/>
              <a:t>Для построения и проверки теорий используются первичные источники, такие как исторические документы, интервью и официальные записи, а также вторичные источники, такие как научные статьи. 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400" b="1" dirty="0"/>
              <a:t>Эмпирические методы включают опросы, статистический анализ, эксперименты и построение моделей.</a:t>
            </a:r>
          </a:p>
          <a:p>
            <a:pPr algn="just">
              <a:spcBef>
                <a:spcPts val="60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9941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90D3A-DBA0-49ED-BD8D-9F2F1883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124"/>
          </a:xfrm>
        </p:spPr>
        <p:txBody>
          <a:bodyPr>
            <a:normAutofit/>
          </a:bodyPr>
          <a:lstStyle/>
          <a:p>
            <a:r>
              <a:rPr lang="ru-RU" sz="3200" b="1" dirty="0"/>
              <a:t>Психология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FDE23C-6BDD-1759-B5F0-CE5CEA97D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9421"/>
            <a:ext cx="8915400" cy="44618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Психология</a:t>
            </a:r>
            <a:r>
              <a:rPr lang="ru-RU" sz="2400" b="1" dirty="0"/>
              <a:t> — академическая и прикладная область науки, включающая изучение поведения и психических процессов. </a:t>
            </a:r>
          </a:p>
          <a:p>
            <a:pPr marL="0" indent="0" algn="just">
              <a:buNone/>
            </a:pPr>
            <a:r>
              <a:rPr lang="ru-RU" sz="2400" b="1" dirty="0"/>
              <a:t>Психология также относится к применению таких знаний в различных сферах человеческой деятельности, включая проблемы повседневной жизни людей и лечение психических заболеваний. </a:t>
            </a:r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38429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A26AC-BA6F-53FD-919E-08997A363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0758"/>
          </a:xfrm>
        </p:spPr>
        <p:txBody>
          <a:bodyPr>
            <a:normAutofit/>
          </a:bodyPr>
          <a:lstStyle/>
          <a:p>
            <a:r>
              <a:rPr lang="ru-RU" sz="3200" b="1" dirty="0"/>
              <a:t>Социология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27F9EA-2DD0-ADB2-1972-F0C50AB47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6698"/>
            <a:ext cx="8915400" cy="43645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Социология</a:t>
            </a:r>
            <a:r>
              <a:rPr lang="ru-RU" sz="2400" b="1" dirty="0"/>
              <a:t> — это систематическое изучение общества, отношений индивидов с их обществами, последствий различий и других аспектов человеческого социального действия. </a:t>
            </a:r>
          </a:p>
          <a:p>
            <a:pPr marL="0" indent="0" algn="just">
              <a:buNone/>
            </a:pPr>
            <a:r>
              <a:rPr lang="ru-RU" sz="2400" b="1" dirty="0"/>
              <a:t>Эта область науки – о социальных правилах и процессах, которые связывают и разделяют людей не только как индивидуумов, но и как членов ассоциаций, групп, сообществ и институтов, и включает в себя изучение организации и развития социальной жизни человека. </a:t>
            </a:r>
          </a:p>
          <a:p>
            <a:pPr marL="0" indent="0" algn="just">
              <a:buNone/>
            </a:pPr>
            <a:r>
              <a:rPr lang="ru-RU" sz="2400" b="1" dirty="0"/>
              <a:t>Питер Л. Бергер, Томас Лукман: «социологи стремятся понять социальное конструирование реальности». </a:t>
            </a:r>
          </a:p>
          <a:p>
            <a:pPr marL="0" indent="0" algn="just">
              <a:buNone/>
            </a:pPr>
            <a:endParaRPr lang="ru-RU" sz="2400" b="1" dirty="0"/>
          </a:p>
          <a:p>
            <a:pPr algn="just"/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853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ABC5-2987-9C96-76D5-CEB68424C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6596"/>
          </a:xfrm>
        </p:spPr>
        <p:txBody>
          <a:bodyPr>
            <a:normAutofit/>
          </a:bodyPr>
          <a:lstStyle/>
          <a:p>
            <a:r>
              <a:rPr lang="ru-RU" sz="3200" b="1" dirty="0"/>
              <a:t>Специфика объекта исследования в социальной сфере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105D7B-4468-1206-8C50-791F9467F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67711"/>
            <a:ext cx="9307716" cy="45622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1. </a:t>
            </a:r>
            <a:r>
              <a:rPr lang="ru-RU" sz="2400" b="1" dirty="0"/>
              <a:t>Отдельный индивид или социум в целом – это очень сложные объекты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2. </a:t>
            </a:r>
            <a:r>
              <a:rPr lang="ru-RU" sz="2400" b="1" dirty="0"/>
              <a:t>Поведение людей находится под влиянием очень многих факторов и подвержено значительным вариациям, поэтому его трудно прогнозировать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3. </a:t>
            </a:r>
            <a:r>
              <a:rPr lang="ru-RU" sz="2400" b="1" dirty="0"/>
              <a:t>Поведение людей невозможно понять во всей его полноте вне социального контекста деятельности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4. </a:t>
            </a:r>
            <a:r>
              <a:rPr lang="ru-RU" sz="2400" b="1" dirty="0"/>
              <a:t>Поведение человека (разнообразие реакций на воздействие) существенным образом отличается от поведения физических объектов, которые реагируют на внешние воздействия строго определенным образом</a:t>
            </a:r>
          </a:p>
        </p:txBody>
      </p:sp>
    </p:spTree>
    <p:extLst>
      <p:ext uri="{BB962C8B-B14F-4D97-AF65-F5344CB8AC3E}">
        <p14:creationId xmlns:p14="http://schemas.microsoft.com/office/powerpoint/2010/main" val="3337105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41E50-8907-E6FA-7910-649766832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8DB6A-1430-B132-FFD1-D44769DD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6596"/>
          </a:xfrm>
        </p:spPr>
        <p:txBody>
          <a:bodyPr>
            <a:normAutofit/>
          </a:bodyPr>
          <a:lstStyle/>
          <a:p>
            <a:r>
              <a:rPr lang="ru-RU" sz="3200" b="1" dirty="0"/>
              <a:t>Специфика объекта исследования в социальной сфере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7EEAEC-8EB6-CFB0-45EE-751EA041A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67711"/>
            <a:ext cx="9307716" cy="45622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5. </a:t>
            </a:r>
            <a:r>
              <a:rPr lang="ru-RU" sz="2400" b="1" dirty="0"/>
              <a:t>В отличие от животных у человека имеется сознание: особый регулятор поведения, основанный на использовании внутренней речи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6. </a:t>
            </a:r>
            <a:r>
              <a:rPr lang="ru-RU" sz="2400" b="1" dirty="0"/>
              <a:t>Каждый человек не только контролирует свое собственное поведение, но также интерпретирует поведение других людей в терминах их мотивов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7. </a:t>
            </a:r>
            <a:r>
              <a:rPr lang="ru-RU" sz="2400" b="1" dirty="0"/>
              <a:t>Социальные науки имеют дело с системами, которые непрерывно изменяются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8. </a:t>
            </a:r>
            <a:r>
              <a:rPr lang="ru-RU" sz="2400" b="1" dirty="0"/>
              <a:t>Мир сознания – это внутренний мир человека. В него нельзя проникнуть напрямую. О внутренних состояниях человека можно судить лишь косвенно</a:t>
            </a:r>
          </a:p>
        </p:txBody>
      </p:sp>
    </p:spTree>
    <p:extLst>
      <p:ext uri="{BB962C8B-B14F-4D97-AF65-F5344CB8AC3E}">
        <p14:creationId xmlns:p14="http://schemas.microsoft.com/office/powerpoint/2010/main" val="1952955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DC3D1D-DFE7-4916-6139-2ECB2B46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012173" cy="128089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Этические проблемы исследования в социальных науках </a:t>
            </a:r>
            <a:br>
              <a:rPr lang="ru-RU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sz="2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0F6433-EF0B-E0BB-4256-A37870C94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1311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b="1" dirty="0"/>
              <a:t>Деятельность ученых должна соответствовать этическим нормам: </a:t>
            </a:r>
          </a:p>
          <a:p>
            <a:pPr algn="just">
              <a:spcBef>
                <a:spcPts val="0"/>
              </a:spcBef>
            </a:pPr>
            <a:r>
              <a:rPr lang="ru-RU" sz="2400" b="1" dirty="0"/>
              <a:t>интересы науки ставятся выше личных интересов </a:t>
            </a:r>
          </a:p>
          <a:p>
            <a:pPr algn="just">
              <a:spcBef>
                <a:spcPts val="0"/>
              </a:spcBef>
            </a:pPr>
            <a:r>
              <a:rPr lang="ru-RU" sz="2400" b="1" dirty="0"/>
              <a:t>ученый должен быть объективным и беспристрастным, он несет ответственность за предоставляемую информацию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ученый отвечает перед обществом за свои изобретения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b="1" dirty="0"/>
              <a:t>Специфика исследования в социальных науках: морально-этические проблемы, т.к. предмет изучения – человек. </a:t>
            </a:r>
          </a:p>
          <a:p>
            <a:pPr>
              <a:spcBef>
                <a:spcPts val="0"/>
              </a:spcBef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273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FE60F-CD68-DC04-961B-D966DCE7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Этические принципы социальных исследований </a:t>
            </a:r>
            <a:br>
              <a:rPr lang="ru-RU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784B7A-0AE4-4C37-7825-5EE4E14C0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7451"/>
            <a:ext cx="9128905" cy="4729264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Принцип добровольности </a:t>
            </a:r>
            <a:r>
              <a:rPr lang="ru-RU" sz="2400" b="1" dirty="0"/>
              <a:t>– исследователь должен получить согласие людей на участие в опытах. Для этого нужно объяснить цель проводимого исследования. Степень полноты и детализации объяснения определяет сам исследователь, исходя из конкретных условий.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Принцип конфиденциальности </a:t>
            </a:r>
            <a:r>
              <a:rPr lang="ru-RU" sz="2400" b="1" dirty="0"/>
              <a:t>- исследователь обязуется не разглашать получаемые сведения и использовать их только в научных целях. 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Принцип исключения </a:t>
            </a:r>
            <a:r>
              <a:rPr lang="ru-RU" sz="2400" b="1" dirty="0"/>
              <a:t>возможности нанесения испытуемым какого-либо </a:t>
            </a:r>
            <a:r>
              <a:rPr lang="ru-RU" sz="2400" b="1" dirty="0">
                <a:solidFill>
                  <a:srgbClr val="C00000"/>
                </a:solidFill>
              </a:rPr>
              <a:t>вреда</a:t>
            </a:r>
            <a:r>
              <a:rPr lang="ru-RU" sz="2400" b="1" dirty="0"/>
              <a:t>, физического или морального. </a:t>
            </a:r>
          </a:p>
          <a:p>
            <a:pPr>
              <a:buFont typeface="+mj-lt"/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59567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25651-2FF1-CF91-E5CE-FCE6145D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499" y="507378"/>
            <a:ext cx="8911687" cy="1194963"/>
          </a:xfrm>
        </p:spPr>
        <p:txBody>
          <a:bodyPr>
            <a:noAutofit/>
          </a:bodyPr>
          <a:lstStyle/>
          <a:p>
            <a:r>
              <a:rPr lang="ru-RU" sz="3200" b="1" dirty="0"/>
              <a:t>Эксперименты Соломона Аша </a:t>
            </a:r>
            <a:br>
              <a:rPr lang="ru-RU" sz="3200" b="1" dirty="0"/>
            </a:br>
            <a:r>
              <a:rPr lang="ru-RU" sz="3200" b="1" dirty="0"/>
              <a:t>(по конформизму)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D42DA7-40A8-69F2-EE68-5C0230442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867710"/>
            <a:ext cx="8915400" cy="4562273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Эксперименты Аша </a:t>
            </a:r>
            <a:r>
              <a:rPr lang="ru-RU" sz="2400" b="1" dirty="0"/>
              <a:t>— серия исследований, демонстрирующих власть конформизма в группах. Их результаты были опубликованы в 1951 году. </a:t>
            </a:r>
          </a:p>
          <a:p>
            <a:pPr algn="just">
              <a:spcBef>
                <a:spcPts val="0"/>
              </a:spcBef>
            </a:pPr>
            <a:r>
              <a:rPr lang="ru-RU" sz="2400" b="1" dirty="0"/>
              <a:t>Суть эксперимента: испытуемый находится в группе подставных участников. Все они должны ответить на один простой вопрос, причём испытуемый делает это последним. Все подставные актёры называют неправильные ответы. </a:t>
            </a:r>
          </a:p>
          <a:p>
            <a:pPr algn="just">
              <a:spcBef>
                <a:spcPts val="0"/>
              </a:spcBef>
            </a:pPr>
            <a:r>
              <a:rPr lang="ru-RU" sz="2400" b="1" dirty="0"/>
              <a:t>Результаты: если, находясь в одиночестве, только 1% испытуемых давали неправильный ответ, то в группе, прислушиваясь к мнению большинства, уже 37%.</a:t>
            </a:r>
          </a:p>
        </p:txBody>
      </p:sp>
    </p:spTree>
    <p:extLst>
      <p:ext uri="{BB962C8B-B14F-4D97-AF65-F5344CB8AC3E}">
        <p14:creationId xmlns:p14="http://schemas.microsoft.com/office/powerpoint/2010/main" val="1609428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DBCDB-1D3C-2D73-3FD6-4654E6257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638" y="36146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Эксперимент Стэнли </a:t>
            </a:r>
            <a:r>
              <a:rPr lang="ru-RU" sz="3200" b="1" dirty="0" err="1"/>
              <a:t>Милгрэма</a:t>
            </a:r>
            <a:r>
              <a:rPr lang="ru-RU" sz="3200" b="1" dirty="0"/>
              <a:t> (по проблеме подчинения власти)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D39152-DCA3-4A64-09EE-AA2500311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0189"/>
            <a:ext cx="9119177" cy="495634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Эксперимент </a:t>
            </a:r>
            <a:r>
              <a:rPr lang="ru-RU" sz="2400" b="1" dirty="0" err="1">
                <a:solidFill>
                  <a:srgbClr val="C00000"/>
                </a:solidFill>
              </a:rPr>
              <a:t>Милгрэма</a:t>
            </a:r>
            <a:r>
              <a:rPr lang="ru-RU" sz="2400" b="1" dirty="0">
                <a:solidFill>
                  <a:srgbClr val="C00000"/>
                </a:solidFill>
              </a:rPr>
              <a:t> </a:t>
            </a:r>
            <a:r>
              <a:rPr lang="ru-RU" sz="2400" b="1" dirty="0"/>
              <a:t>— это серия социально-психологических экспериментов, проведённых психологом С. </a:t>
            </a:r>
            <a:r>
              <a:rPr lang="ru-RU" sz="2400" b="1" dirty="0" err="1"/>
              <a:t>Милгрэмом</a:t>
            </a:r>
            <a:r>
              <a:rPr lang="ru-RU" sz="2400" b="1" dirty="0"/>
              <a:t> в 1961 году.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Суть эксперимента: заявлялось, что один из участников («ученик» - актер) должен заучивать пары слов из длинного списка, пока не запомнит каждую пару, а другой («учитель» - испытуемый) — проверять память первого и наказывать его за каждую ошибку всё более сильным электрическим разрядом 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Результаты эксперимента: абсолютно все участники поднялись до 300 вольт и 26 из 40 испытуемых подняли уровень ударов электрошоком до 450 вольт – дошли до конца шкалы.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277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7A4FB-AFE7-7044-0A81-BFCFC211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Особенности научных исследований в социальных науках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CADB02-2857-47D9-EB95-C6C9B18A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/>
              <a:t>Совпадение субъекта и объекта познания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Субъективность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Ценностный характер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Сложность процесса познания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Быстрая потеря актуальности результатов</a:t>
            </a:r>
          </a:p>
          <a:p>
            <a:pPr>
              <a:buFont typeface="+mj-lt"/>
              <a:buAutoNum type="arabicPeriod"/>
            </a:pPr>
            <a:r>
              <a:rPr lang="ru-RU" sz="2400" b="1" dirty="0"/>
              <a:t>Ограниченность методов познания</a:t>
            </a:r>
          </a:p>
        </p:txBody>
      </p:sp>
    </p:spTree>
    <p:extLst>
      <p:ext uri="{BB962C8B-B14F-4D97-AF65-F5344CB8AC3E}">
        <p14:creationId xmlns:p14="http://schemas.microsoft.com/office/powerpoint/2010/main" val="402922981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213</TotalTime>
  <Words>1286</Words>
  <Application>Microsoft Office PowerPoint</Application>
  <PresentationFormat>Широкоэкранный</PresentationFormat>
  <Paragraphs>107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Aptos</vt:lpstr>
      <vt:lpstr>Arial</vt:lpstr>
      <vt:lpstr>Century Gothic</vt:lpstr>
      <vt:lpstr>Wingdings</vt:lpstr>
      <vt:lpstr>Wingdings 3</vt:lpstr>
      <vt:lpstr>Легкий дым</vt:lpstr>
      <vt:lpstr>Социальные науки</vt:lpstr>
      <vt:lpstr>Социальные науки</vt:lpstr>
      <vt:lpstr>Дисциплины, которые относят к социальным наукам:</vt:lpstr>
      <vt:lpstr>Антропология</vt:lpstr>
      <vt:lpstr>Коммуникационные исследования</vt:lpstr>
      <vt:lpstr>Экономика</vt:lpstr>
      <vt:lpstr>География</vt:lpstr>
      <vt:lpstr>История</vt:lpstr>
      <vt:lpstr>Право (юриспруденция)</vt:lpstr>
      <vt:lpstr>Лингвистика</vt:lpstr>
      <vt:lpstr>Политология</vt:lpstr>
      <vt:lpstr>Психология</vt:lpstr>
      <vt:lpstr>Социология</vt:lpstr>
      <vt:lpstr>Специфика объекта исследования в социальной сфере</vt:lpstr>
      <vt:lpstr>Специфика объекта исследования в социальной сфере</vt:lpstr>
      <vt:lpstr>Этические проблемы исследования в социальных науках  </vt:lpstr>
      <vt:lpstr>Этические принципы социальных исследований  </vt:lpstr>
      <vt:lpstr>Эксперименты Соломона Аша  (по конформизму)</vt:lpstr>
      <vt:lpstr>Эксперимент Стэнли Милгрэма (по проблеме подчинения власти)</vt:lpstr>
      <vt:lpstr>Особенности научных исследований в социальных науках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Meta Morph</dc:creator>
  <cp:lastModifiedBy>Meta Morph</cp:lastModifiedBy>
  <cp:revision>4</cp:revision>
  <dcterms:created xsi:type="dcterms:W3CDTF">2024-10-24T15:56:37Z</dcterms:created>
  <dcterms:modified xsi:type="dcterms:W3CDTF">2024-10-24T19:30:17Z</dcterms:modified>
</cp:coreProperties>
</file>