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96" autoAdjust="0"/>
    <p:restoredTop sz="94660"/>
  </p:normalViewPr>
  <p:slideViewPr>
    <p:cSldViewPr snapToGrid="0">
      <p:cViewPr varScale="1">
        <p:scale>
          <a:sx n="92" d="100"/>
          <a:sy n="92" d="100"/>
        </p:scale>
        <p:origin x="14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DAFA0-165A-4F6C-854E-1D4B9E8FF178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9555B6F-5D36-4E72-8C28-1B9C4BD1F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550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DAFA0-165A-4F6C-854E-1D4B9E8FF178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5B6F-5D36-4E72-8C28-1B9C4BD1F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2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DAFA0-165A-4F6C-854E-1D4B9E8FF178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9555B6F-5D36-4E72-8C28-1B9C4BD1F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650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DAFA0-165A-4F6C-854E-1D4B9E8FF178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9555B6F-5D36-4E72-8C28-1B9C4BD1F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560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DAFA0-165A-4F6C-854E-1D4B9E8FF178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9555B6F-5D36-4E72-8C28-1B9C4BD1F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257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DAFA0-165A-4F6C-854E-1D4B9E8FF178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5B6F-5D36-4E72-8C28-1B9C4BD1F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416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DAFA0-165A-4F6C-854E-1D4B9E8FF178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5B6F-5D36-4E72-8C28-1B9C4BD1F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661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DAFA0-165A-4F6C-854E-1D4B9E8FF178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5B6F-5D36-4E72-8C28-1B9C4BD1F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542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DAFA0-165A-4F6C-854E-1D4B9E8FF178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9555B6F-5D36-4E72-8C28-1B9C4BD1F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128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DAFA0-165A-4F6C-854E-1D4B9E8FF178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9555B6F-5D36-4E72-8C28-1B9C4BD1F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813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DAFA0-165A-4F6C-854E-1D4B9E8FF178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9555B6F-5D36-4E72-8C28-1B9C4BD1F0C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37236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DAFA0-165A-4F6C-854E-1D4B9E8FF178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9555B6F-5D36-4E72-8C28-1B9C4BD1F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922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DAFA0-165A-4F6C-854E-1D4B9E8FF178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9555B6F-5D36-4E72-8C28-1B9C4BD1F0C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77064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DAFA0-165A-4F6C-854E-1D4B9E8FF178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9555B6F-5D36-4E72-8C28-1B9C4BD1F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6466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DAFA0-165A-4F6C-854E-1D4B9E8FF178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5B6F-5D36-4E72-8C28-1B9C4BD1F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2649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DAFA0-165A-4F6C-854E-1D4B9E8FF178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5B6F-5D36-4E72-8C28-1B9C4BD1F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76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BDAFA0-165A-4F6C-854E-1D4B9E8FF178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9555B6F-5D36-4E72-8C28-1B9C4BD1F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825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6BAD12-D290-10D5-2EFA-53DC6436B2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400" b="1" dirty="0"/>
              <a:t>МЕТОДИЧЕСКИЕ ОСНОВЫ НАУЧНЫХ ИССЛЕДОВАНИЙ</a:t>
            </a:r>
            <a:br>
              <a:rPr lang="ru-RU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4156992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362FF6D-A557-77FC-EC7D-D39A7CAC3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92613"/>
            <a:ext cx="8915400" cy="4218609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Цель научного исследования </a:t>
            </a:r>
            <a:r>
              <a:rPr lang="ru-RU" sz="2000" b="1" dirty="0"/>
              <a:t>– всестороннее, достоверное изучение объекта, процесса или явления; их структуры, связей и отношений на основе разработанных в науке принципов и методов познания, а также получение и внедрение в производство (практику) полезных для человека результатов.</a:t>
            </a:r>
          </a:p>
          <a:p>
            <a:pPr marR="130810"/>
            <a:r>
              <a:rPr lang="ru-RU" sz="2000" b="1" dirty="0">
                <a:solidFill>
                  <a:srgbClr val="C00000"/>
                </a:solidFill>
              </a:rPr>
              <a:t>Объект</a:t>
            </a:r>
            <a:r>
              <a:rPr lang="ru-RU" sz="2000" b="1" dirty="0"/>
              <a:t> научного исследования – материальная или идеальная система. </a:t>
            </a:r>
          </a:p>
          <a:p>
            <a:pPr marR="130810"/>
            <a:r>
              <a:rPr lang="ru-RU" sz="2000" b="1" dirty="0">
                <a:solidFill>
                  <a:srgbClr val="C00000"/>
                </a:solidFill>
              </a:rPr>
              <a:t>Предмет</a:t>
            </a:r>
            <a:r>
              <a:rPr lang="ru-RU" sz="2000" b="1" dirty="0"/>
              <a:t> – структура системы, закономерности взаимодействия элементов внутри системы, закономерности развития, различные свойства, качества и т.д.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0853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5480E3-AC6D-00FD-D3A2-C83A98E37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8579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+mn-lt"/>
              </a:rPr>
              <a:t>Выбор направления исследования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7E126F-8071-E770-01D4-1E3175F8F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85609"/>
            <a:ext cx="8915400" cy="4325613"/>
          </a:xfrm>
        </p:spPr>
        <p:txBody>
          <a:bodyPr>
            <a:normAutofit/>
          </a:bodyPr>
          <a:lstStyle/>
          <a:p>
            <a:pPr marL="0" marR="132080" indent="0" algn="just">
              <a:lnSpc>
                <a:spcPct val="110000"/>
              </a:lnSpc>
              <a:spcAft>
                <a:spcPts val="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Научное направление </a:t>
            </a:r>
            <a:r>
              <a:rPr lang="ru-RU" sz="2000" b="1" dirty="0"/>
              <a:t>– наука или комплекс наук, в области которых ведутся исследования (например, техническое, социальное и др.).</a:t>
            </a:r>
          </a:p>
          <a:p>
            <a:pPr marL="0" marR="131445" indent="0" algn="just">
              <a:lnSpc>
                <a:spcPct val="110000"/>
              </a:lnSpc>
              <a:buNone/>
            </a:pPr>
            <a:r>
              <a:rPr lang="ru-RU" sz="2000" b="1" u="sng" dirty="0"/>
              <a:t>Структурные единицы </a:t>
            </a:r>
            <a:r>
              <a:rPr lang="ru-RU" sz="2000" b="1" dirty="0"/>
              <a:t>научного направления:</a:t>
            </a:r>
          </a:p>
          <a:p>
            <a:pPr marL="147320" marR="130810" algn="just">
              <a:lnSpc>
                <a:spcPct val="110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C00000"/>
                </a:solidFill>
              </a:rPr>
              <a:t>Проблема</a:t>
            </a:r>
            <a:r>
              <a:rPr lang="ru-RU" sz="2000" b="1" dirty="0"/>
              <a:t> – это совокупность сложных теоретических и практических задач, решения которых назрели в обществе. </a:t>
            </a:r>
          </a:p>
          <a:p>
            <a:pPr marL="147320" marR="130810" algn="just">
              <a:lnSpc>
                <a:spcPct val="110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C00000"/>
                </a:solidFill>
              </a:rPr>
              <a:t>Тема научного исследования </a:t>
            </a:r>
            <a:r>
              <a:rPr lang="ru-RU" sz="2000" b="1" dirty="0"/>
              <a:t>– составная часть проблемы. В результате исследований по теме получают ответы на круг научных вопросов, охватывающих часть проблемы. </a:t>
            </a:r>
          </a:p>
          <a:p>
            <a:pPr marL="147320" marR="130810" algn="just">
              <a:lnSpc>
                <a:spcPct val="110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C00000"/>
                </a:solidFill>
              </a:rPr>
              <a:t>Научные вопросы </a:t>
            </a:r>
            <a:r>
              <a:rPr lang="ru-RU" sz="2000" b="1" dirty="0"/>
              <a:t>– мелкие научные задачи, относящиеся к конкретной теме научного исследования.</a:t>
            </a:r>
          </a:p>
          <a:p>
            <a:pPr>
              <a:lnSpc>
                <a:spcPct val="110000"/>
              </a:lnSpc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060745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4C846B-E46F-48CC-3244-3F67904E3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57218"/>
          </a:xfrm>
        </p:spPr>
        <p:txBody>
          <a:bodyPr>
            <a:normAutofit/>
          </a:bodyPr>
          <a:lstStyle/>
          <a:p>
            <a:r>
              <a:rPr lang="ru-RU" sz="3200" b="1" dirty="0"/>
              <a:t>Процесс научных исследований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A6B5AAF-747E-F675-F3BB-B52FE8AD4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925" y="1571929"/>
            <a:ext cx="8702251" cy="485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078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AADFDE-9A03-9A83-005D-283CC6C84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0758"/>
          </a:xfrm>
        </p:spPr>
        <p:txBody>
          <a:bodyPr>
            <a:normAutofit/>
          </a:bodyPr>
          <a:lstStyle/>
          <a:p>
            <a:r>
              <a:rPr lang="ru-RU" sz="3200" b="1" dirty="0"/>
              <a:t>Методика научных исследований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6CA7E1-043E-8959-56D5-9B26E9183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468876"/>
            <a:ext cx="9171528" cy="4335341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Методика научных исследований </a:t>
            </a:r>
            <a:r>
              <a:rPr lang="ru-RU" sz="2000" b="1" dirty="0"/>
              <a:t>– совокупность конкретных форм, методов и средств, а также принципов теоретических и прикладных исследований в определенной области знаний (направления профессиональной деятельности исследователя).</a:t>
            </a:r>
          </a:p>
          <a:p>
            <a:pPr marR="83820" lvl="0">
              <a:lnSpc>
                <a:spcPct val="120000"/>
              </a:lnSpc>
              <a:spcBef>
                <a:spcPts val="600"/>
              </a:spcBef>
            </a:pPr>
            <a:r>
              <a:rPr lang="ru-RU" sz="2000" b="1" dirty="0"/>
              <a:t>Этап 0: Методика постановки научной проблемы на основе вскрытия противоречий между имеющимися на данный момент знаниями об объекте исследования и знаниями необходимыми для практического решения задачи, востребованной обществом</a:t>
            </a:r>
          </a:p>
          <a:p>
            <a:pPr marR="83820" lvl="0">
              <a:lnSpc>
                <a:spcPct val="120000"/>
              </a:lnSpc>
              <a:spcBef>
                <a:spcPts val="600"/>
              </a:spcBef>
            </a:pPr>
            <a:r>
              <a:rPr lang="ru-RU" sz="2000" b="1" dirty="0"/>
              <a:t>Этап 1:  Методика выбора темы и научное обоснование ее актуальности (значимости) для развития науки и практического применения</a:t>
            </a:r>
          </a:p>
        </p:txBody>
      </p:sp>
    </p:spTree>
    <p:extLst>
      <p:ext uri="{BB962C8B-B14F-4D97-AF65-F5344CB8AC3E}">
        <p14:creationId xmlns:p14="http://schemas.microsoft.com/office/powerpoint/2010/main" val="3353037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B54F3-440D-C5A2-A7E6-B5573AB1C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87C1FE-406E-95C2-2112-9BE05D321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0758"/>
          </a:xfrm>
        </p:spPr>
        <p:txBody>
          <a:bodyPr>
            <a:normAutofit/>
          </a:bodyPr>
          <a:lstStyle/>
          <a:p>
            <a:r>
              <a:rPr lang="ru-RU" sz="3200" b="1" dirty="0"/>
              <a:t>Методика научных исследований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819D79-5147-DFAB-1951-C9A73EC62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877438"/>
            <a:ext cx="9171528" cy="3926779"/>
          </a:xfrm>
        </p:spPr>
        <p:txBody>
          <a:bodyPr>
            <a:noAutofit/>
          </a:bodyPr>
          <a:lstStyle/>
          <a:p>
            <a:pPr marR="85090" lvl="0">
              <a:lnSpc>
                <a:spcPct val="120000"/>
              </a:lnSpc>
              <a:spcBef>
                <a:spcPts val="600"/>
              </a:spcBef>
            </a:pPr>
            <a:r>
              <a:rPr lang="ru-RU" sz="2000" b="1" dirty="0"/>
              <a:t>Этап 2: Методика информационного поиска путей решения проблемы и формулировка гипотезы с уточнением задач исследования, разработка плана научного исследования</a:t>
            </a:r>
          </a:p>
          <a:p>
            <a:pPr marR="1905" lvl="0">
              <a:lnSpc>
                <a:spcPct val="120000"/>
              </a:lnSpc>
              <a:spcBef>
                <a:spcPts val="600"/>
              </a:spcBef>
            </a:pPr>
            <a:r>
              <a:rPr lang="ru-RU" sz="2000" b="1" dirty="0"/>
              <a:t>Этап 3: Методика научного поиска – проведение научного исследования (теоретические и экспериментальные работы)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sz="2000" b="1" dirty="0"/>
              <a:t>Этап 4: Методика формулирования тезисов научного положения на основе обобщения научных результатов</a:t>
            </a:r>
          </a:p>
        </p:txBody>
      </p:sp>
    </p:spTree>
    <p:extLst>
      <p:ext uri="{BB962C8B-B14F-4D97-AF65-F5344CB8AC3E}">
        <p14:creationId xmlns:p14="http://schemas.microsoft.com/office/powerpoint/2010/main" val="3820374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E7D191-8CC0-8A8E-4EEE-2160F0386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342913" cy="171052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Методики теоретических, экспериментальных исследований </a:t>
            </a:r>
            <a:br>
              <a:rPr lang="ru-RU" b="1" dirty="0"/>
            </a:br>
            <a:r>
              <a:rPr lang="ru-RU" b="1" dirty="0"/>
              <a:t>и оформления научных результатов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0C9086-7E30-55B7-2F3F-D4C11C6E9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500009"/>
            <a:ext cx="8915400" cy="38813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Методики теоретических исследований </a:t>
            </a:r>
            <a:r>
              <a:rPr lang="ru-RU" sz="2000" b="1" dirty="0"/>
              <a:t>определяют общую структуру теоретического исследования и методики решения главной и вспомогательной задач в соответствии с названием темы и поставленной проблемой.</a:t>
            </a:r>
          </a:p>
          <a:p>
            <a:pPr marL="0" indent="0">
              <a:buNone/>
            </a:pPr>
            <a:r>
              <a:rPr lang="ru-RU" sz="2000" b="1" dirty="0"/>
              <a:t>Принципы научного труда:</a:t>
            </a:r>
          </a:p>
          <a:p>
            <a:pPr marR="135255" algn="just">
              <a:buSzPct val="100000"/>
              <a:tabLst>
                <a:tab pos="570865" algn="l"/>
              </a:tabLst>
            </a:pPr>
            <a:r>
              <a:rPr lang="ru-RU" sz="2000" b="1" dirty="0"/>
              <a:t>Постоянно думать о предмете исследования</a:t>
            </a:r>
          </a:p>
          <a:p>
            <a:pPr marR="137795" algn="just">
              <a:buSzPct val="100000"/>
              <a:tabLst>
                <a:tab pos="572135" algn="l"/>
              </a:tabLst>
            </a:pPr>
            <a:r>
              <a:rPr lang="ru-RU" sz="2000" b="1" dirty="0"/>
              <a:t>Не работать без плана</a:t>
            </a:r>
          </a:p>
          <a:p>
            <a:pPr marR="137795" algn="just">
              <a:buSzPct val="100000"/>
              <a:tabLst>
                <a:tab pos="572135" algn="l"/>
              </a:tabLst>
            </a:pPr>
            <a:r>
              <a:rPr lang="ru-RU" sz="2000" b="1" dirty="0"/>
              <a:t>Контролировать ход работы в процессе теоретических исследований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412139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6FBF5-A87F-793C-7CB2-FE878D124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9362AA-90AC-3048-0CB2-3EA4AC4D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342913" cy="171052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Методики теоретических, экспериментальных исследований </a:t>
            </a:r>
            <a:br>
              <a:rPr lang="ru-RU" b="1" dirty="0"/>
            </a:br>
            <a:r>
              <a:rPr lang="ru-RU" b="1" dirty="0"/>
              <a:t>и оформления научных результатов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DE8CB4-DD6D-B86A-364C-CDFC02B4D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2500009"/>
            <a:ext cx="9093707" cy="38813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Методики экспериментальных исследований определяют </a:t>
            </a:r>
            <a:r>
              <a:rPr lang="ru-RU" sz="2000" b="1" dirty="0"/>
              <a:t>общую структуру, последовательность и приемы выполнения экспериментальных исследований. </a:t>
            </a:r>
          </a:p>
          <a:p>
            <a:pPr marL="0" indent="0">
              <a:buNone/>
            </a:pPr>
            <a:r>
              <a:rPr lang="ru-RU" sz="2000" b="1" dirty="0"/>
              <a:t>Экспериментальные исследования подтверждают теоретические понятия, законы, принципы на практике и являются базой для подтверждения достоверности полученных научных результатов.</a:t>
            </a:r>
          </a:p>
          <a:p>
            <a:pPr marL="0" indent="0">
              <a:buNone/>
            </a:pPr>
            <a:r>
              <a:rPr lang="ru-RU" sz="2000" b="1" dirty="0"/>
              <a:t>Этапы:</a:t>
            </a:r>
          </a:p>
          <a:p>
            <a:r>
              <a:rPr lang="ru-RU" sz="2000" b="1" dirty="0"/>
              <a:t>планирование </a:t>
            </a:r>
          </a:p>
          <a:p>
            <a:r>
              <a:rPr lang="ru-RU" sz="2000" b="1" dirty="0"/>
              <a:t>эксперимент</a:t>
            </a:r>
          </a:p>
          <a:p>
            <a:r>
              <a:rPr lang="ru-RU" sz="2000" b="1" dirty="0"/>
              <a:t>анализ (обработка результатов)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577392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FC267-6E2A-971A-EA04-4DFE6B302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9273AC-FFEF-9D8B-54C5-3ED05E287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1" y="457199"/>
            <a:ext cx="9342913" cy="162452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Методики теоретических, экспериментальных исследований </a:t>
            </a:r>
            <a:br>
              <a:rPr lang="ru-RU" b="1" dirty="0"/>
            </a:br>
            <a:r>
              <a:rPr lang="ru-RU" b="1" dirty="0"/>
              <a:t>и оформления научных результатов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6A7CC3-77E6-0ED1-BD98-AE8E7127E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2276273"/>
            <a:ext cx="8451683" cy="4280170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Методика оформления научных результатов </a:t>
            </a:r>
            <a:r>
              <a:rPr lang="ru-RU" sz="2000" b="1" dirty="0"/>
              <a:t>– в виде научного положения, которое является заключающим этапом решения научной проблемы.</a:t>
            </a:r>
          </a:p>
          <a:p>
            <a:pPr marL="0" indent="0"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000" b="1" dirty="0"/>
              <a:t>Формы научной продукции :</a:t>
            </a:r>
          </a:p>
          <a:p>
            <a:pPr marR="132080" algn="just">
              <a:spcBef>
                <a:spcPts val="600"/>
              </a:spcBef>
            </a:pPr>
            <a:r>
              <a:rPr lang="ru-RU" sz="2000" b="1" dirty="0"/>
              <a:t>Научно-технический отчет</a:t>
            </a:r>
          </a:p>
          <a:p>
            <a:pPr marR="132080" algn="just">
              <a:spcBef>
                <a:spcPts val="600"/>
              </a:spcBef>
            </a:pPr>
            <a:r>
              <a:rPr lang="ru-RU" sz="2000" b="1" dirty="0"/>
              <a:t>Доклад </a:t>
            </a:r>
          </a:p>
          <a:p>
            <a:pPr marR="132080" algn="just">
              <a:spcBef>
                <a:spcPts val="600"/>
              </a:spcBef>
            </a:pPr>
            <a:r>
              <a:rPr lang="ru-RU" sz="2000" b="1" dirty="0"/>
              <a:t>Тезисы</a:t>
            </a:r>
          </a:p>
          <a:p>
            <a:pPr marR="132080" algn="just">
              <a:spcBef>
                <a:spcPts val="600"/>
              </a:spcBef>
            </a:pPr>
            <a:r>
              <a:rPr lang="ru-RU" sz="2000" b="1" dirty="0"/>
              <a:t>Статья</a:t>
            </a:r>
          </a:p>
          <a:p>
            <a:pPr marR="132080" algn="just">
              <a:spcBef>
                <a:spcPts val="600"/>
              </a:spcBef>
            </a:pPr>
            <a:r>
              <a:rPr lang="ru-RU" sz="2000" b="1" dirty="0"/>
              <a:t>Монография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Выпускная квалификационная работа </a:t>
            </a:r>
          </a:p>
        </p:txBody>
      </p:sp>
    </p:spTree>
    <p:extLst>
      <p:ext uri="{BB962C8B-B14F-4D97-AF65-F5344CB8AC3E}">
        <p14:creationId xmlns:p14="http://schemas.microsoft.com/office/powerpoint/2010/main" val="470016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851546-53AA-3C9F-84FF-737D60CD5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323458" cy="1204690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Подготовительный этап научно-исследовательской работы: научная проблема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19949F-B6A6-60FF-CB6C-DF2CFF2B9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754222"/>
            <a:ext cx="9323458" cy="4656306"/>
          </a:xfrm>
        </p:spPr>
        <p:txBody>
          <a:bodyPr>
            <a:noAutofit/>
          </a:bodyPr>
          <a:lstStyle/>
          <a:p>
            <a:pPr marL="0" marR="127635" indent="0">
              <a:spcBef>
                <a:spcPts val="0"/>
              </a:spcBef>
              <a:buNone/>
            </a:pPr>
            <a:r>
              <a:rPr lang="ru-RU" sz="2000" b="1" dirty="0"/>
              <a:t>Проблемы возникают в следующих случаях:</a:t>
            </a:r>
          </a:p>
          <a:p>
            <a:pPr marR="127635">
              <a:spcBef>
                <a:spcPts val="0"/>
              </a:spcBef>
              <a:tabLst>
                <a:tab pos="457200" algn="l"/>
              </a:tabLst>
            </a:pPr>
            <a:r>
              <a:rPr lang="ru-RU" sz="2000" b="1" dirty="0"/>
              <a:t>Появление пробела в теории</a:t>
            </a:r>
          </a:p>
          <a:p>
            <a:pPr marR="127635">
              <a:spcBef>
                <a:spcPts val="0"/>
              </a:spcBef>
              <a:tabLst>
                <a:tab pos="457200" algn="l"/>
              </a:tabLst>
            </a:pPr>
            <a:r>
              <a:rPr lang="ru-RU" sz="2000" b="1" dirty="0"/>
              <a:t>Традиционные знания и новые факты</a:t>
            </a:r>
          </a:p>
          <a:p>
            <a:pPr marR="127635">
              <a:spcBef>
                <a:spcPts val="0"/>
              </a:spcBef>
              <a:tabLst>
                <a:tab pos="457200" algn="l"/>
              </a:tabLst>
            </a:pPr>
            <a:r>
              <a:rPr lang="ru-RU" sz="2000" b="1" dirty="0"/>
              <a:t>Устаревшие методики</a:t>
            </a:r>
          </a:p>
          <a:p>
            <a:pPr marL="0" marR="127635" lvl="0" indent="0">
              <a:spcBef>
                <a:spcPts val="600"/>
              </a:spcBef>
              <a:buNone/>
              <a:tabLst>
                <a:tab pos="457200" algn="l"/>
              </a:tabLst>
            </a:pPr>
            <a:r>
              <a:rPr lang="ru-RU" sz="2000" b="1" dirty="0"/>
              <a:t>Критерии оценки проблемы:</a:t>
            </a:r>
          </a:p>
          <a:p>
            <a:pPr marL="342900" marR="127635" lvl="0" indent="-342900" algn="just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000" b="1" u="sng" dirty="0"/>
              <a:t>Актуальность</a:t>
            </a:r>
            <a:r>
              <a:rPr lang="ru-RU" sz="2000" b="1" dirty="0"/>
              <a:t>: проблема должна быть важной и востребованной как в научном, так и в общественном контексте</a:t>
            </a:r>
          </a:p>
          <a:p>
            <a:pPr marL="342900" marR="127635" lvl="0" indent="-342900" algn="just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000" b="1" u="sng" dirty="0"/>
              <a:t>Значимость</a:t>
            </a:r>
            <a:r>
              <a:rPr lang="ru-RU" sz="2000" b="1" dirty="0"/>
              <a:t>: решение проблемы должно внести весомый вклад в развитие науки и практики</a:t>
            </a:r>
          </a:p>
          <a:p>
            <a:pPr marL="342900" marR="127635" lvl="0" indent="-342900" algn="just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000" b="1" u="sng" dirty="0"/>
              <a:t>Научность</a:t>
            </a:r>
            <a:r>
              <a:rPr lang="ru-RU" sz="2000" b="1" dirty="0"/>
              <a:t>: проблема должна быть сформулирована в рамках научного подхода и требовать систематического исследования</a:t>
            </a:r>
          </a:p>
          <a:p>
            <a:pPr marL="342900" marR="127635" lvl="0" indent="-342900" algn="just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000" b="1" u="sng" dirty="0"/>
              <a:t>Объективность</a:t>
            </a:r>
            <a:r>
              <a:rPr lang="ru-RU" sz="2000" b="1" dirty="0"/>
              <a:t>: формулировка проблемы должна быть лишена предвзятости и субъективных мнений и основываться на фактах, данных и наблюдениях</a:t>
            </a:r>
          </a:p>
          <a:p>
            <a:pPr marL="0" marR="127635" lvl="0" indent="0">
              <a:spcBef>
                <a:spcPts val="0"/>
              </a:spcBef>
              <a:buNone/>
              <a:tabLst>
                <a:tab pos="457200" algn="l"/>
              </a:tabLst>
            </a:pPr>
            <a:endParaRPr lang="ru-RU" sz="2000" b="1" dirty="0"/>
          </a:p>
          <a:p>
            <a:pPr>
              <a:spcBef>
                <a:spcPts val="0"/>
              </a:spcBef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293242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0394C-BC85-C363-40C6-667F980AE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658C20-1A3B-7592-1F0B-927F56AEA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323458" cy="1204690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Подготовительный этап научно-исследовательской работы: научная проблема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3893E3-E577-299F-178D-DE9F5C053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2101174"/>
            <a:ext cx="9323458" cy="3336588"/>
          </a:xfrm>
        </p:spPr>
        <p:txBody>
          <a:bodyPr>
            <a:noAutofit/>
          </a:bodyPr>
          <a:lstStyle/>
          <a:p>
            <a:pPr marL="147320" marR="127635" indent="0" algn="just">
              <a:spcAft>
                <a:spcPts val="0"/>
              </a:spcAft>
              <a:buNone/>
            </a:pPr>
            <a:r>
              <a:rPr lang="ru-RU" sz="2000" b="1" dirty="0"/>
              <a:t>Этапы процесса постановки научной проблемы:</a:t>
            </a:r>
          </a:p>
          <a:p>
            <a:pPr marL="342900" marR="127635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000" b="1" dirty="0"/>
              <a:t>Предварительный</a:t>
            </a:r>
          </a:p>
          <a:p>
            <a:pPr marL="342900" marR="127635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000" b="1" dirty="0"/>
              <a:t>Анализ и подтверждение</a:t>
            </a:r>
          </a:p>
          <a:p>
            <a:pPr marL="342900" marR="127635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000" b="1" dirty="0"/>
              <a:t>Точная формулировка целей</a:t>
            </a:r>
          </a:p>
          <a:p>
            <a:pPr marL="342900" marR="127635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000" b="1" dirty="0"/>
              <a:t>Установка рамок исследований</a:t>
            </a:r>
          </a:p>
          <a:p>
            <a:pPr marL="342900" marR="127635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000" b="1" dirty="0"/>
              <a:t>Обозначение структуры</a:t>
            </a:r>
          </a:p>
          <a:p>
            <a:pPr marL="342900" marR="127635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000" b="1" dirty="0"/>
              <a:t>Максимально точная формулировка</a:t>
            </a:r>
          </a:p>
          <a:p>
            <a:pPr marL="0" marR="127635" lvl="0" indent="0">
              <a:spcBef>
                <a:spcPts val="0"/>
              </a:spcBef>
              <a:buNone/>
              <a:tabLst>
                <a:tab pos="457200" algn="l"/>
              </a:tabLst>
            </a:pPr>
            <a:endParaRPr lang="ru-RU" sz="2000" b="1" dirty="0"/>
          </a:p>
          <a:p>
            <a:pPr>
              <a:spcBef>
                <a:spcPts val="0"/>
              </a:spcBef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437013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4FBF3-D506-E893-58D9-2626349BC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283D26-8556-4E1C-21F5-01F4D1011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323458" cy="1204690"/>
          </a:xfrm>
        </p:spPr>
        <p:txBody>
          <a:bodyPr>
            <a:normAutofit/>
          </a:bodyPr>
          <a:lstStyle/>
          <a:p>
            <a:r>
              <a:rPr lang="ru-RU" sz="3200" b="1" dirty="0"/>
              <a:t>Подготовительный этап научно-исследовательской работы: научная тема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BD04D1-5B32-2C3A-64A2-EAAD46096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2101174"/>
            <a:ext cx="9323458" cy="3336588"/>
          </a:xfrm>
        </p:spPr>
        <p:txBody>
          <a:bodyPr>
            <a:noAutofit/>
          </a:bodyPr>
          <a:lstStyle/>
          <a:p>
            <a:pPr marL="0" marR="131445" indent="0" algn="just">
              <a:spcAft>
                <a:spcPts val="0"/>
              </a:spcAft>
              <a:buNone/>
            </a:pPr>
            <a:r>
              <a:rPr lang="ru-RU" sz="2000" b="1" dirty="0"/>
              <a:t>Требования к выбору темы исследования:</a:t>
            </a:r>
          </a:p>
          <a:p>
            <a:pPr marR="131445" algn="just"/>
            <a:r>
              <a:rPr lang="ru-RU" sz="2000" b="1" dirty="0"/>
              <a:t>Тема должна соответствовать склонностям, подготовке и знаниям исследователя </a:t>
            </a:r>
          </a:p>
          <a:p>
            <a:pPr marR="131445" algn="just"/>
            <a:r>
              <a:rPr lang="ru-RU" sz="2000" b="1" dirty="0"/>
              <a:t>Тема должна быть актуальна, т.е. должна отражать проблемы современной науки и практики, соответствовать запросам общества</a:t>
            </a:r>
          </a:p>
          <a:p>
            <a:pPr marR="131445" algn="just"/>
            <a:r>
              <a:rPr lang="ru-RU" sz="2000" b="1" dirty="0"/>
              <a:t>Тема должна быть реализуема</a:t>
            </a:r>
          </a:p>
          <a:p>
            <a:pPr marR="131445" algn="just"/>
            <a:r>
              <a:rPr lang="ru-RU" sz="2000" b="1" dirty="0"/>
              <a:t>Тема должна быть конкретна</a:t>
            </a:r>
          </a:p>
          <a:p>
            <a:pPr marL="0" marR="127635" lvl="0" indent="0">
              <a:spcBef>
                <a:spcPts val="0"/>
              </a:spcBef>
              <a:buNone/>
              <a:tabLst>
                <a:tab pos="457200" algn="l"/>
              </a:tabLst>
            </a:pPr>
            <a:endParaRPr lang="ru-RU" sz="2000" b="1" dirty="0"/>
          </a:p>
          <a:p>
            <a:pPr>
              <a:spcBef>
                <a:spcPts val="0"/>
              </a:spcBef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86534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C3C96-E78A-D480-1196-09993B05D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73784C-304E-AC89-E5D9-639F65B03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323458" cy="1204690"/>
          </a:xfrm>
        </p:spPr>
        <p:txBody>
          <a:bodyPr>
            <a:normAutofit/>
          </a:bodyPr>
          <a:lstStyle/>
          <a:p>
            <a:r>
              <a:rPr lang="ru-RU" sz="3200" b="1" dirty="0"/>
              <a:t>Подготовительный этап научно-исследовательской работы: научная тема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81A3DB-5241-69B1-6053-1844D6C555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2023353"/>
            <a:ext cx="9323458" cy="4387175"/>
          </a:xfrm>
        </p:spPr>
        <p:txBody>
          <a:bodyPr>
            <a:noAutofit/>
          </a:bodyPr>
          <a:lstStyle/>
          <a:p>
            <a:pPr marL="0" marR="131445" lvl="0" indent="0" algn="just">
              <a:spcAft>
                <a:spcPts val="0"/>
              </a:spcAft>
              <a:buNone/>
            </a:pPr>
            <a:r>
              <a:rPr lang="ru-RU" sz="2000" b="1" dirty="0"/>
              <a:t>М.Н. </a:t>
            </a:r>
            <a:r>
              <a:rPr lang="ru-RU" sz="2000" b="1" dirty="0" err="1"/>
              <a:t>Арцев</a:t>
            </a:r>
            <a:r>
              <a:rPr lang="ru-RU" sz="2000" b="1" dirty="0"/>
              <a:t>: практические шаги-приёмы выбора темы</a:t>
            </a:r>
          </a:p>
          <a:p>
            <a:pPr marR="131445" algn="just"/>
            <a:r>
              <a:rPr lang="ru-RU" sz="2000" b="1" dirty="0"/>
              <a:t>Аналитический обзор достижений науки в области интересов исследователя</a:t>
            </a:r>
          </a:p>
          <a:p>
            <a:pPr marR="131445" algn="just"/>
            <a:r>
              <a:rPr lang="ru-RU" sz="2000" b="1" dirty="0"/>
              <a:t>Принцип повторения: обращение к теме, рассмотренной ранее (в том числе другими авторами)</a:t>
            </a:r>
          </a:p>
          <a:p>
            <a:pPr marR="131445" algn="just"/>
            <a:r>
              <a:rPr lang="ru-RU" sz="2000" b="1" dirty="0"/>
              <a:t>Поисковый способ: знакомство с первоисточниками в интересующей области</a:t>
            </a:r>
          </a:p>
          <a:p>
            <a:pPr marR="131445" algn="just"/>
            <a:r>
              <a:rPr lang="ru-RU" sz="2000" b="1" dirty="0"/>
              <a:t>Теоретическое обобщение существующих исследований, теорий, практических результатов исследований, критико-аналитических и описательных материалов</a:t>
            </a:r>
          </a:p>
          <a:p>
            <a:pPr marR="131445" algn="just"/>
            <a:r>
              <a:rPr lang="ru-RU" sz="2000" b="1" dirty="0"/>
              <a:t>Уточнение гипотез: выбор темы на основе ранее выдвинутых гипотез</a:t>
            </a:r>
          </a:p>
          <a:p>
            <a:pPr marL="0" marR="127635" lvl="0" indent="0">
              <a:spcBef>
                <a:spcPts val="0"/>
              </a:spcBef>
              <a:buNone/>
              <a:tabLst>
                <a:tab pos="457200" algn="l"/>
              </a:tabLst>
            </a:pPr>
            <a:endParaRPr lang="ru-RU" sz="2000" b="1" dirty="0"/>
          </a:p>
          <a:p>
            <a:pPr>
              <a:spcBef>
                <a:spcPts val="0"/>
              </a:spcBef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393385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88DC42-AD70-8CEC-F6E2-C65FCE3AB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226181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Планирование научно-исследовательской работы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82738F-17DD-86CB-57FC-105E52EE2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89889"/>
            <a:ext cx="8915400" cy="4854101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Рабочая программа </a:t>
            </a:r>
            <a:r>
              <a:rPr lang="ru-RU" sz="2000" b="1" dirty="0"/>
              <a:t>— изложение общей концепции исследования в соответствии с его целями и гипотезами. 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2000" b="1" dirty="0"/>
              <a:t>Она состоит, как правило, из двух разделов: методологического и процедурного. 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2000" b="1" u="sng" dirty="0"/>
              <a:t>Методологический раздел </a:t>
            </a:r>
            <a:r>
              <a:rPr lang="ru-RU" sz="2000" b="1" dirty="0"/>
              <a:t>включает: </a:t>
            </a:r>
          </a:p>
          <a:p>
            <a:pPr algn="just">
              <a:spcBef>
                <a:spcPts val="0"/>
              </a:spcBef>
            </a:pPr>
            <a:r>
              <a:rPr lang="ru-RU" sz="2000" b="1" dirty="0"/>
              <a:t>формулировку проблемы или темы</a:t>
            </a:r>
          </a:p>
          <a:p>
            <a:pPr algn="just">
              <a:spcBef>
                <a:spcPts val="0"/>
              </a:spcBef>
            </a:pPr>
            <a:r>
              <a:rPr lang="ru-RU" sz="2000" b="1" dirty="0"/>
              <a:t>определение объекта и предмета исследования</a:t>
            </a:r>
          </a:p>
          <a:p>
            <a:pPr algn="just">
              <a:spcBef>
                <a:spcPts val="0"/>
              </a:spcBef>
            </a:pPr>
            <a:r>
              <a:rPr lang="ru-RU" sz="2000" b="1" dirty="0"/>
              <a:t>определение цели и постановку задач исследования</a:t>
            </a:r>
          </a:p>
          <a:p>
            <a:pPr algn="just">
              <a:spcBef>
                <a:spcPts val="0"/>
              </a:spcBef>
            </a:pPr>
            <a:r>
              <a:rPr lang="ru-RU" sz="2000" b="1" dirty="0"/>
              <a:t>интерпретацию основных понятий</a:t>
            </a:r>
          </a:p>
          <a:p>
            <a:pPr algn="just">
              <a:spcBef>
                <a:spcPts val="0"/>
              </a:spcBef>
            </a:pPr>
            <a:r>
              <a:rPr lang="ru-RU" sz="2000" b="1" dirty="0"/>
              <a:t>формулировку рабочих гипотез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2000" b="1" u="sng" dirty="0"/>
              <a:t>Процедурный раздел </a:t>
            </a:r>
            <a:r>
              <a:rPr lang="ru-RU" sz="2000" b="1" dirty="0"/>
              <a:t>рабочей программы включает: </a:t>
            </a:r>
          </a:p>
          <a:p>
            <a:pPr algn="just">
              <a:spcBef>
                <a:spcPts val="0"/>
              </a:spcBef>
            </a:pPr>
            <a:r>
              <a:rPr lang="ru-RU" sz="2000" b="1" dirty="0"/>
              <a:t>принципиальный план исследования </a:t>
            </a:r>
          </a:p>
          <a:p>
            <a:pPr algn="just">
              <a:spcBef>
                <a:spcPts val="0"/>
              </a:spcBef>
            </a:pPr>
            <a:r>
              <a:rPr lang="ru-RU" sz="2000" b="1" dirty="0"/>
              <a:t>изложение основных процедур сбора и анализа эмпирического материала</a:t>
            </a:r>
          </a:p>
          <a:p>
            <a:pPr algn="just">
              <a:spcBef>
                <a:spcPts val="0"/>
              </a:spcBef>
            </a:pPr>
            <a:endParaRPr lang="ru-RU" sz="2000" b="1" dirty="0"/>
          </a:p>
          <a:p>
            <a:pPr>
              <a:spcBef>
                <a:spcPts val="0"/>
              </a:spcBef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578007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3C534-5F3C-3BC4-7D9A-340B025F7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A1B385-1513-037F-2B8E-09D87FC99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226181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Планирование научно-исследовательской работы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2008E2-C5CE-40EB-FCCE-3CFF83B60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89889"/>
            <a:ext cx="8915400" cy="485410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rgbClr val="C00000"/>
                </a:solidFill>
              </a:rPr>
              <a:t>Планы</a:t>
            </a:r>
            <a:r>
              <a:rPr lang="ru-RU" sz="2000" b="1" dirty="0"/>
              <a:t>: </a:t>
            </a:r>
          </a:p>
          <a:p>
            <a:pPr algn="just"/>
            <a:r>
              <a:rPr lang="ru-RU" sz="2000" b="1" u="sng" dirty="0"/>
              <a:t>Разведывательный</a:t>
            </a:r>
            <a:r>
              <a:rPr lang="ru-RU" sz="2000" b="1" dirty="0"/>
              <a:t> – применяется, если об объекте и предмете исследования нет ясных представлений и трудно выдвинуть рабочую гипотезу. Цель плана – уточнение темы (проблемы) и формулировка гипотезы </a:t>
            </a:r>
          </a:p>
          <a:p>
            <a:pPr algn="just"/>
            <a:r>
              <a:rPr lang="ru-RU" sz="2000" b="1" u="sng" dirty="0"/>
              <a:t>Аналитический</a:t>
            </a:r>
            <a:r>
              <a:rPr lang="ru-RU" sz="2000" b="1" dirty="0"/>
              <a:t> (описательный) – используется тогда, когда можно выделить объект и предмет исследования и сформулировать описательную гипотезу. Цель плана – проверить эту гипотезу, описать факты, характеризующие объект исследования </a:t>
            </a:r>
          </a:p>
          <a:p>
            <a:pPr algn="just"/>
            <a:r>
              <a:rPr lang="ru-RU" sz="2000" b="1" u="sng" dirty="0"/>
              <a:t>Экспериментальный</a:t>
            </a:r>
            <a:r>
              <a:rPr lang="ru-RU" sz="2000" b="1" dirty="0"/>
              <a:t> – включает проведение эксперимента, применяется тогда, когда сформулированы научная проблема и объяснительная гипотеза. Цель – определение причинно-следственных связей объекта</a:t>
            </a:r>
          </a:p>
          <a:p>
            <a:pPr algn="just">
              <a:spcBef>
                <a:spcPts val="0"/>
              </a:spcBef>
            </a:pPr>
            <a:endParaRPr lang="ru-RU" sz="2000" b="1" dirty="0"/>
          </a:p>
          <a:p>
            <a:pPr>
              <a:spcBef>
                <a:spcPts val="0"/>
              </a:spcBef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862881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73EF01-0FFD-CEE7-7106-FFA669FA8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602216"/>
            <a:ext cx="8911687" cy="689124"/>
          </a:xfrm>
        </p:spPr>
        <p:txBody>
          <a:bodyPr>
            <a:normAutofit/>
          </a:bodyPr>
          <a:lstStyle/>
          <a:p>
            <a:r>
              <a:rPr lang="ru-RU" sz="3200" b="1" dirty="0"/>
              <a:t>Источники научной информации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A83C9E-7F37-011C-9DFC-15A4B83A06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55260"/>
            <a:ext cx="8915400" cy="3955962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b="1" dirty="0"/>
              <a:t>Документальные источники:</a:t>
            </a:r>
          </a:p>
          <a:p>
            <a:pPr algn="just"/>
            <a:r>
              <a:rPr lang="ru-RU" sz="2000" b="1" dirty="0"/>
              <a:t>Первичные документы содержат исходную информацию, непосредственные результаты научных исследований (монографии, сборники научных трудов, авторефераты диссертаций и т.д.)</a:t>
            </a:r>
          </a:p>
          <a:p>
            <a:pPr algn="just"/>
            <a:r>
              <a:rPr lang="ru-RU" sz="2000" b="1" dirty="0"/>
              <a:t>Вторичные документы являются результатом аналитической и логической переработки первичных документов (справочные, информационные, библиографические и другие подобные издания)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8233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F7B4AF-40E0-744E-3449-98D378DAB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9941"/>
          </a:xfrm>
        </p:spPr>
        <p:txBody>
          <a:bodyPr>
            <a:normAutofit/>
          </a:bodyPr>
          <a:lstStyle/>
          <a:p>
            <a:r>
              <a:rPr lang="ru-RU" sz="3200" b="1" dirty="0"/>
              <a:t>Логическая схема научной работы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A881D818-B93F-F1DF-E27B-095CEF6E2425}"/>
              </a:ext>
            </a:extLst>
          </p:cNvPr>
          <p:cNvGrpSpPr/>
          <p:nvPr/>
        </p:nvGrpSpPr>
        <p:grpSpPr>
          <a:xfrm>
            <a:off x="2592925" y="1796727"/>
            <a:ext cx="8813293" cy="3819879"/>
            <a:chOff x="2691319" y="1748089"/>
            <a:chExt cx="8813293" cy="381987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E337AF0-6C57-079D-DDDF-A2DFE412F6C9}"/>
                </a:ext>
              </a:extLst>
            </p:cNvPr>
            <p:cNvSpPr txBox="1"/>
            <p:nvPr/>
          </p:nvSpPr>
          <p:spPr>
            <a:xfrm>
              <a:off x="2691319" y="4860082"/>
              <a:ext cx="6809361" cy="70788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sz="2000" b="1" dirty="0"/>
                <a:t>Предмет </a:t>
              </a:r>
            </a:p>
            <a:p>
              <a:r>
                <a:rPr lang="ru-RU" sz="2000" b="1" dirty="0"/>
                <a:t>и главный анализируемый признак предмета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8C1E5F2-0554-6C1E-CED2-5AF39B6815F1}"/>
                </a:ext>
              </a:extLst>
            </p:cNvPr>
            <p:cNvSpPr txBox="1"/>
            <p:nvPr/>
          </p:nvSpPr>
          <p:spPr>
            <a:xfrm>
              <a:off x="9836301" y="4860082"/>
              <a:ext cx="150778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rgbClr val="C00000"/>
                  </a:solidFill>
                </a:rPr>
                <a:t>ГЛАВНЫЙ ТЕЗИС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0DF4ACE-CE6A-27A1-3A40-E38D09DC099A}"/>
                </a:ext>
              </a:extLst>
            </p:cNvPr>
            <p:cNvSpPr txBox="1"/>
            <p:nvPr/>
          </p:nvSpPr>
          <p:spPr>
            <a:xfrm>
              <a:off x="2691319" y="2985953"/>
              <a:ext cx="5826866" cy="132343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sz="2000" b="1" dirty="0"/>
                <a:t>Аргументы </a:t>
              </a:r>
            </a:p>
            <a:p>
              <a:r>
                <a:rPr lang="ru-RU" sz="2000" b="1" dirty="0"/>
                <a:t>(доводы, основания, приводимые в доказательство)</a:t>
              </a:r>
            </a:p>
            <a:p>
              <a:r>
                <a:rPr lang="ru-RU" sz="2000" b="1" dirty="0"/>
                <a:t>Примеры 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3059462-D1D7-AFD4-358C-C52B7872E1D9}"/>
                </a:ext>
              </a:extLst>
            </p:cNvPr>
            <p:cNvSpPr txBox="1"/>
            <p:nvPr/>
          </p:nvSpPr>
          <p:spPr>
            <a:xfrm>
              <a:off x="8938114" y="3324506"/>
              <a:ext cx="25664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rgbClr val="C00000"/>
                  </a:solidFill>
                </a:rPr>
                <a:t>ДОКАЗАТЕЛЬСТВА ГЛАВНОГО ТЕЗИСА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B214122-7A4B-BAE9-B8F5-DDEF41F6C97D}"/>
                </a:ext>
              </a:extLst>
            </p:cNvPr>
            <p:cNvSpPr txBox="1"/>
            <p:nvPr/>
          </p:nvSpPr>
          <p:spPr>
            <a:xfrm>
              <a:off x="2691319" y="1748089"/>
              <a:ext cx="5017084" cy="70788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sz="2000" b="1" dirty="0"/>
                <a:t>Оценка проведенного исследования</a:t>
              </a:r>
            </a:p>
            <a:p>
              <a:r>
                <a:rPr lang="ru-RU" sz="2000" b="1" dirty="0"/>
                <a:t>Дальнейшие перспективы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F1A8B1D-3E4A-9844-AADE-D6DF8F094364}"/>
                </a:ext>
              </a:extLst>
            </p:cNvPr>
            <p:cNvSpPr txBox="1"/>
            <p:nvPr/>
          </p:nvSpPr>
          <p:spPr>
            <a:xfrm>
              <a:off x="8035078" y="1927072"/>
              <a:ext cx="15077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rgbClr val="C00000"/>
                  </a:solidFill>
                </a:rPr>
                <a:t>ВЫВОД</a:t>
              </a:r>
            </a:p>
          </p:txBody>
        </p:sp>
        <p:sp>
          <p:nvSpPr>
            <p:cNvPr id="10" name="Стрелка: вниз 9">
              <a:extLst>
                <a:ext uri="{FF2B5EF4-FFF2-40B4-BE49-F238E27FC236}">
                  <a16:creationId xmlns:a16="http://schemas.microsoft.com/office/drawing/2014/main" id="{6205F962-294F-FE6F-708F-EE785B6BD7D1}"/>
                </a:ext>
              </a:extLst>
            </p:cNvPr>
            <p:cNvSpPr/>
            <p:nvPr/>
          </p:nvSpPr>
          <p:spPr>
            <a:xfrm rot="10800000">
              <a:off x="4936461" y="2463490"/>
              <a:ext cx="606679" cy="535660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Стрелка: вниз 10">
              <a:extLst>
                <a:ext uri="{FF2B5EF4-FFF2-40B4-BE49-F238E27FC236}">
                  <a16:creationId xmlns:a16="http://schemas.microsoft.com/office/drawing/2014/main" id="{2819E2EA-B17F-D449-784F-C18C9DB69E21}"/>
                </a:ext>
              </a:extLst>
            </p:cNvPr>
            <p:cNvSpPr/>
            <p:nvPr/>
          </p:nvSpPr>
          <p:spPr>
            <a:xfrm rot="10800000">
              <a:off x="4936461" y="4316907"/>
              <a:ext cx="606679" cy="535660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7671232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2A6428-5D31-3C5B-A998-94FE05C23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7490"/>
          </a:xfrm>
        </p:spPr>
        <p:txBody>
          <a:bodyPr>
            <a:normAutofit/>
          </a:bodyPr>
          <a:lstStyle/>
          <a:p>
            <a:r>
              <a:rPr lang="ru-RU" sz="3200" b="1" dirty="0"/>
              <a:t>Структура научной работы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D194F-7C8C-A145-3D78-6BEAD22BA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39694"/>
            <a:ext cx="8915400" cy="4471528"/>
          </a:xfrm>
        </p:spPr>
        <p:txBody>
          <a:bodyPr/>
          <a:lstStyle/>
          <a:p>
            <a:pPr algn="just"/>
            <a:r>
              <a:rPr lang="ru-RU" sz="2000" b="1" dirty="0"/>
              <a:t>название (заголовок)</a:t>
            </a:r>
          </a:p>
          <a:p>
            <a:pPr algn="just"/>
            <a:r>
              <a:rPr lang="ru-RU" sz="2000" b="1" dirty="0"/>
              <a:t>введение</a:t>
            </a:r>
          </a:p>
          <a:p>
            <a:pPr algn="just"/>
            <a:r>
              <a:rPr lang="ru-RU" sz="2000" b="1" dirty="0"/>
              <a:t>основная часть</a:t>
            </a:r>
          </a:p>
          <a:p>
            <a:pPr algn="just"/>
            <a:r>
              <a:rPr lang="ru-RU" sz="2000" b="1" dirty="0"/>
              <a:t>Заключение</a:t>
            </a:r>
          </a:p>
          <a:p>
            <a:pPr marL="0" indent="0" algn="just">
              <a:buNone/>
            </a:pPr>
            <a:r>
              <a:rPr lang="ru-RU" sz="2000" b="1" u="sng" dirty="0"/>
              <a:t>Название</a:t>
            </a:r>
            <a:r>
              <a:rPr lang="ru-RU" sz="2000" b="1" dirty="0"/>
              <a:t>: отражает тему и соответствует содержанию работы.</a:t>
            </a:r>
          </a:p>
          <a:p>
            <a:pPr marL="0" indent="0" algn="just">
              <a:buNone/>
            </a:pPr>
            <a:r>
              <a:rPr lang="ru-RU" sz="2000" b="1" u="sng" dirty="0"/>
              <a:t>Введение</a:t>
            </a:r>
            <a:r>
              <a:rPr lang="ru-RU" sz="2000" b="1" dirty="0"/>
              <a:t> (вводная часть): обоснование темы. </a:t>
            </a:r>
          </a:p>
          <a:p>
            <a:pPr marL="0" indent="0" algn="just">
              <a:buNone/>
            </a:pPr>
            <a:r>
              <a:rPr lang="ru-RU" sz="2000" b="1" dirty="0"/>
              <a:t>Содержит актуальность темы исследования, обзор литературы по теме исследования, постановку проблемы исследования, определение объекта и предмета исследования, цели и задач исследования, квалификационные характеристики работы.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7517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B7BD4-1EF0-A15A-213D-91D9B4C23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5296CE-E14F-2A70-CE3B-F5FF36B69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7490"/>
          </a:xfrm>
        </p:spPr>
        <p:txBody>
          <a:bodyPr>
            <a:normAutofit/>
          </a:bodyPr>
          <a:lstStyle/>
          <a:p>
            <a:r>
              <a:rPr lang="ru-RU" sz="3200" b="1" dirty="0"/>
              <a:t>Структура научной работы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56FB7E-A707-B0DD-F148-F0BABB451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39694"/>
            <a:ext cx="8915400" cy="5136204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000" b="1" u="sng" dirty="0"/>
              <a:t>Основная часть</a:t>
            </a:r>
            <a:r>
              <a:rPr lang="ru-RU" sz="2000" b="1" dirty="0"/>
              <a:t>: делится на главы и параграфы (или разделы и подразделы).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/>
              <a:t>Содержит: </a:t>
            </a:r>
          </a:p>
          <a:p>
            <a:pPr algn="just">
              <a:spcBef>
                <a:spcPts val="0"/>
              </a:spcBef>
            </a:pPr>
            <a:r>
              <a:rPr lang="ru-RU" sz="2000" b="1" dirty="0"/>
              <a:t>обзор литературы и литературных источников</a:t>
            </a:r>
          </a:p>
          <a:p>
            <a:pPr algn="just">
              <a:spcBef>
                <a:spcPts val="0"/>
              </a:spcBef>
            </a:pPr>
            <a:r>
              <a:rPr lang="ru-RU" sz="2000" b="1" dirty="0"/>
              <a:t>описание методов и схем экспериментов, материалов, приборов, оборудования и других условий проведения наблюдений</a:t>
            </a:r>
          </a:p>
          <a:p>
            <a:pPr algn="just">
              <a:spcBef>
                <a:spcPts val="0"/>
              </a:spcBef>
            </a:pPr>
            <a:r>
              <a:rPr lang="ru-RU" sz="2000" b="1" dirty="0"/>
              <a:t>представление фактических результатов исследований в виде текста, таблиц, графиков, диаграмм, уравнений, изображений</a:t>
            </a:r>
          </a:p>
          <a:p>
            <a:pPr algn="just">
              <a:spcBef>
                <a:spcPts val="0"/>
              </a:spcBef>
            </a:pPr>
            <a:r>
              <a:rPr lang="ru-RU" sz="2000" b="1" dirty="0"/>
              <a:t>интерпретацию полученных результатов исследований, включая: </a:t>
            </a:r>
          </a:p>
          <a:p>
            <a:pPr marL="720000" lvl="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b="1" dirty="0"/>
              <a:t>соответствие полученных результатов гипотезе исследования </a:t>
            </a:r>
          </a:p>
          <a:p>
            <a:pPr marL="720000" lvl="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b="1" dirty="0"/>
              <a:t>ограничения исследования и обобщение его результатов</a:t>
            </a:r>
          </a:p>
          <a:p>
            <a:pPr marL="720000" lvl="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b="1" dirty="0"/>
              <a:t>предложения по практическому применению</a:t>
            </a:r>
          </a:p>
          <a:p>
            <a:pPr marL="720000" lvl="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b="1" dirty="0"/>
              <a:t>предложения по направлению будущих исследований</a:t>
            </a:r>
          </a:p>
          <a:p>
            <a:pPr>
              <a:spcBef>
                <a:spcPts val="0"/>
              </a:spcBef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844687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2D788-F891-F66C-423E-6AE7A5CB3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0D3FC1-AE8E-81D2-6444-F951A0DC2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7490"/>
          </a:xfrm>
        </p:spPr>
        <p:txBody>
          <a:bodyPr>
            <a:normAutofit/>
          </a:bodyPr>
          <a:lstStyle/>
          <a:p>
            <a:r>
              <a:rPr lang="ru-RU" sz="3200" b="1" dirty="0"/>
              <a:t>Структура научной работы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444F4A-83E5-111F-257F-8E4051C2F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449421"/>
            <a:ext cx="8915400" cy="5136204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000" b="1" u="sng" dirty="0"/>
              <a:t>Заключение</a:t>
            </a:r>
            <a:r>
              <a:rPr lang="ru-RU" sz="2000" b="1" dirty="0"/>
              <a:t> — последовательное, логически стройное изложение полученных итогов и их связь с общей целью и конкретными задачами, поставленными и сформулированными во введении. 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2000" b="1" dirty="0"/>
              <a:t>Заключение содержит выводы по данному исследованию или имеет форму краткого резюме. 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2000" b="1" dirty="0"/>
              <a:t>В заключении необходимо: </a:t>
            </a:r>
          </a:p>
          <a:p>
            <a:pPr algn="just">
              <a:spcBef>
                <a:spcPts val="0"/>
              </a:spcBef>
            </a:pPr>
            <a:r>
              <a:rPr lang="ru-RU" sz="2000" b="1" dirty="0"/>
              <a:t>подтвердить обоснованность научных положений результатами своих исследований </a:t>
            </a:r>
          </a:p>
          <a:p>
            <a:pPr algn="just">
              <a:spcBef>
                <a:spcPts val="0"/>
              </a:spcBef>
            </a:pPr>
            <a:r>
              <a:rPr lang="ru-RU" sz="2000" b="1" dirty="0"/>
              <a:t>привести основные результаты исследования и рекомендации по их использованию в теоретической и практической областях науки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2000" b="1" u="sng" dirty="0"/>
              <a:t>Приложения</a:t>
            </a:r>
            <a:r>
              <a:rPr lang="ru-RU" sz="2000" b="1" dirty="0"/>
              <a:t>: включают вспомогательные или дополнительные материалы, которые загромождают основную часть работы и увеличивают ее объем. При подсчете объема научной работы приложения не учитываются.</a:t>
            </a:r>
          </a:p>
          <a:p>
            <a:pPr>
              <a:spcBef>
                <a:spcPts val="0"/>
              </a:spcBef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996677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512FE6-4694-624E-5761-43839F14D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9301"/>
          </a:xfrm>
        </p:spPr>
        <p:txBody>
          <a:bodyPr>
            <a:normAutofit/>
          </a:bodyPr>
          <a:lstStyle/>
          <a:p>
            <a:r>
              <a:rPr lang="ru-RU" sz="3200" b="1" dirty="0"/>
              <a:t>Методологическая культура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34A800-A0D5-C881-BAF2-CFE2160BC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45920"/>
            <a:ext cx="8716097" cy="4265302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buAutoNum type="arabicPeriod"/>
            </a:pPr>
            <a:r>
              <a:rPr lang="ru-RU" sz="2000" b="1" dirty="0"/>
              <a:t>Методологическая рефлексия (умение анализировать собственную научную деятельность)</a:t>
            </a:r>
          </a:p>
          <a:p>
            <a:pPr algn="just">
              <a:spcBef>
                <a:spcPts val="0"/>
              </a:spcBef>
              <a:buAutoNum type="arabicPeriod"/>
            </a:pPr>
            <a:r>
              <a:rPr lang="ru-RU" sz="2000" b="1" dirty="0"/>
              <a:t>Способность к научному обоснованию, критическому осмыслению и творческому применению определенных концепций, форм и методов познания, управления, конструирования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000" b="1" dirty="0"/>
              <a:t>Характеристики, позволяющие оценить качество исследования: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Проблема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Тема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Актуальность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Объект и предмет исследования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Цель и задачи исследования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Гипотеза и защищаемые положения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Новизна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Значение для науки и практики</a:t>
            </a:r>
          </a:p>
        </p:txBody>
      </p:sp>
    </p:spTree>
    <p:extLst>
      <p:ext uri="{BB962C8B-B14F-4D97-AF65-F5344CB8AC3E}">
        <p14:creationId xmlns:p14="http://schemas.microsoft.com/office/powerpoint/2010/main" val="308561506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196</TotalTime>
  <Words>1240</Words>
  <Application>Microsoft Office PowerPoint</Application>
  <PresentationFormat>Широкоэкранный</PresentationFormat>
  <Paragraphs>142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Century Gothic</vt:lpstr>
      <vt:lpstr>Times New Roman</vt:lpstr>
      <vt:lpstr>Wingdings 3</vt:lpstr>
      <vt:lpstr>Легкий дым</vt:lpstr>
      <vt:lpstr>МЕТОДИЧЕСКИЕ ОСНОВЫ НАУЧНЫХ ИССЛЕДОВАНИЙ </vt:lpstr>
      <vt:lpstr>Презентация PowerPoint</vt:lpstr>
      <vt:lpstr>Выбор направления исследования</vt:lpstr>
      <vt:lpstr>Процесс научных исследований</vt:lpstr>
      <vt:lpstr>Методика научных исследований</vt:lpstr>
      <vt:lpstr>Методика научных исследований</vt:lpstr>
      <vt:lpstr>Методики теоретических, экспериментальных исследований  и оформления научных результатов</vt:lpstr>
      <vt:lpstr>Методики теоретических, экспериментальных исследований  и оформления научных результатов</vt:lpstr>
      <vt:lpstr>Методики теоретических, экспериментальных исследований  и оформления научных результатов</vt:lpstr>
      <vt:lpstr>Подготовительный этап научно-исследовательской работы: научная проблема</vt:lpstr>
      <vt:lpstr>Подготовительный этап научно-исследовательской работы: научная проблема</vt:lpstr>
      <vt:lpstr>Подготовительный этап научно-исследовательской работы: научная тема</vt:lpstr>
      <vt:lpstr>Подготовительный этап научно-исследовательской работы: научная тема</vt:lpstr>
      <vt:lpstr>Планирование научно-исследовательской работы</vt:lpstr>
      <vt:lpstr>Планирование научно-исследовательской работы</vt:lpstr>
      <vt:lpstr>Источники научной информации</vt:lpstr>
      <vt:lpstr>Логическая схема научной работы</vt:lpstr>
      <vt:lpstr>Структура научной работы</vt:lpstr>
      <vt:lpstr>Структура научной работы</vt:lpstr>
      <vt:lpstr>Структура научной работы</vt:lpstr>
      <vt:lpstr>Методологическая культура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Meta Morph</dc:creator>
  <cp:lastModifiedBy>Meta Morph</cp:lastModifiedBy>
  <cp:revision>2</cp:revision>
  <dcterms:created xsi:type="dcterms:W3CDTF">2024-10-10T13:40:23Z</dcterms:created>
  <dcterms:modified xsi:type="dcterms:W3CDTF">2024-10-11T02:50:08Z</dcterms:modified>
</cp:coreProperties>
</file>