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7" r:id="rId2"/>
    <p:sldId id="258" r:id="rId3"/>
    <p:sldId id="260" r:id="rId4"/>
    <p:sldId id="261" r:id="rId5"/>
    <p:sldId id="259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15" autoAdjust="0"/>
    <p:restoredTop sz="94660"/>
  </p:normalViewPr>
  <p:slideViewPr>
    <p:cSldViewPr snapToGrid="0">
      <p:cViewPr varScale="1">
        <p:scale>
          <a:sx n="63" d="100"/>
          <a:sy n="63" d="100"/>
        </p:scale>
        <p:origin x="44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A6044-9783-4DB7-8974-E5687D8E8652}" type="datetimeFigureOut">
              <a:rPr lang="ru-RU" smtClean="0"/>
              <a:t>26.09.2024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EBBC390D-CC73-4763-8FA8-C617F146A0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19847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A6044-9783-4DB7-8974-E5687D8E8652}" type="datetimeFigureOut">
              <a:rPr lang="ru-RU" smtClean="0"/>
              <a:t>26.09.2024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C390D-CC73-4763-8FA8-C617F146A0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9256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A6044-9783-4DB7-8974-E5687D8E8652}" type="datetimeFigureOut">
              <a:rPr lang="ru-RU" smtClean="0"/>
              <a:t>26.09.2024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BBC390D-CC73-4763-8FA8-C617F146A0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4390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A6044-9783-4DB7-8974-E5687D8E8652}" type="datetimeFigureOut">
              <a:rPr lang="ru-RU" smtClean="0"/>
              <a:t>26.09.2024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BBC390D-CC73-4763-8FA8-C617F146A0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2586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A6044-9783-4DB7-8974-E5687D8E8652}" type="datetimeFigureOut">
              <a:rPr lang="ru-RU" smtClean="0"/>
              <a:t>26.09.2024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BBC390D-CC73-4763-8FA8-C617F146A0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2078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A6044-9783-4DB7-8974-E5687D8E8652}" type="datetimeFigureOut">
              <a:rPr lang="ru-RU" smtClean="0"/>
              <a:t>26.09.2024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C390D-CC73-4763-8FA8-C617F146A0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140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A6044-9783-4DB7-8974-E5687D8E8652}" type="datetimeFigureOut">
              <a:rPr lang="ru-RU" smtClean="0"/>
              <a:t>26.09.2024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C390D-CC73-4763-8FA8-C617F146A0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4504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A6044-9783-4DB7-8974-E5687D8E8652}" type="datetimeFigureOut">
              <a:rPr lang="ru-RU" smtClean="0"/>
              <a:t>26.09.2024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C390D-CC73-4763-8FA8-C617F146A0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4095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A6044-9783-4DB7-8974-E5687D8E8652}" type="datetimeFigureOut">
              <a:rPr lang="ru-RU" smtClean="0"/>
              <a:t>26.09.2024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BBC390D-CC73-4763-8FA8-C617F146A0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9599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A6044-9783-4DB7-8974-E5687D8E8652}" type="datetimeFigureOut">
              <a:rPr lang="ru-RU" smtClean="0"/>
              <a:t>26.09.2024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BBC390D-CC73-4763-8FA8-C617F146A0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4480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A6044-9783-4DB7-8974-E5687D8E8652}" type="datetimeFigureOut">
              <a:rPr lang="ru-RU" smtClean="0"/>
              <a:t>26.09.2024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BBC390D-CC73-4763-8FA8-C617F146A0FE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851004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A6044-9783-4DB7-8974-E5687D8E8652}" type="datetimeFigureOut">
              <a:rPr lang="ru-RU" smtClean="0"/>
              <a:t>26.09.2024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BBC390D-CC73-4763-8FA8-C617F146A0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77569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A6044-9783-4DB7-8974-E5687D8E8652}" type="datetimeFigureOut">
              <a:rPr lang="ru-RU" smtClean="0"/>
              <a:t>26.09.2024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BBC390D-CC73-4763-8FA8-C617F146A0FE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716294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A6044-9783-4DB7-8974-E5687D8E8652}" type="datetimeFigureOut">
              <a:rPr lang="ru-RU" smtClean="0"/>
              <a:t>26.09.2024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BBC390D-CC73-4763-8FA8-C617F146A0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90753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A6044-9783-4DB7-8974-E5687D8E8652}" type="datetimeFigureOut">
              <a:rPr lang="ru-RU" smtClean="0"/>
              <a:t>26.09.2024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C390D-CC73-4763-8FA8-C617F146A0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04710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A6044-9783-4DB7-8974-E5687D8E8652}" type="datetimeFigureOut">
              <a:rPr lang="ru-RU" smtClean="0"/>
              <a:t>26.09.2024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C390D-CC73-4763-8FA8-C617F146A0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6135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FA6044-9783-4DB7-8974-E5687D8E8652}" type="datetimeFigureOut">
              <a:rPr lang="ru-RU" smtClean="0"/>
              <a:t>26.09.2024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EBBC390D-CC73-4763-8FA8-C617F146A0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2354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FEF72C-337F-23B9-3963-47B739D8D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Методологические особенности современной науки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CC4AC3-E149-9FDE-2CFB-1590E3FA0E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ru-RU" sz="2400" b="1" dirty="0"/>
              <a:t>Дифференциация</a:t>
            </a: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ru-RU" sz="2400" b="1" dirty="0"/>
              <a:t>Интеграция</a:t>
            </a: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ru-RU" sz="2400" b="1" dirty="0"/>
              <a:t>Системный подход</a:t>
            </a: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ru-RU" sz="2400" b="1" dirty="0"/>
              <a:t>Синергетическая парадигма</a:t>
            </a:r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2400" b="1" dirty="0"/>
              <a:t>Эволюционизм</a:t>
            </a:r>
          </a:p>
          <a:p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478422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EB5782-F8FE-B15E-30D9-79E90C57E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Методологические особенности современной науки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DAF52E7-1080-D899-4C86-2856708052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Дифференциация</a:t>
            </a:r>
            <a:r>
              <a:rPr lang="ru-RU" sz="2400" b="1" dirty="0"/>
              <a:t> – появление новых научных дисциплин со своим предметом и специфическими средствами познания. Наука – дисциплинарно организованное знание.</a:t>
            </a:r>
          </a:p>
          <a:p>
            <a:r>
              <a:rPr lang="ru-RU" sz="2400" b="1" dirty="0">
                <a:solidFill>
                  <a:srgbClr val="C00000"/>
                </a:solidFill>
              </a:rPr>
              <a:t>Интеграция</a:t>
            </a:r>
            <a:r>
              <a:rPr lang="ru-RU" sz="2400" b="1" dirty="0"/>
              <a:t> – изучение сразу многих процессов и явлений с единой, общей точки зрения. В процессе интеграции становится возможным использование методов одной науки в другой.</a:t>
            </a:r>
          </a:p>
        </p:txBody>
      </p:sp>
    </p:spTree>
    <p:extLst>
      <p:ext uri="{BB962C8B-B14F-4D97-AF65-F5344CB8AC3E}">
        <p14:creationId xmlns:p14="http://schemas.microsoft.com/office/powerpoint/2010/main" val="23499275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EB5782-F8FE-B15E-30D9-79E90C57E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Методологические особенности современной науки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DAF52E7-1080-D899-4C86-2856708052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Системный подход</a:t>
            </a:r>
            <a:r>
              <a:rPr lang="ru-RU" sz="2400" b="1" dirty="0"/>
              <a:t> – предметы и явления окружающего мира рассматриваются как части и элементы единого целого, взаимодействующие друг с другом и приводящие к появлению новых свойств системы, отсутствующих у отдельных ее элементов</a:t>
            </a:r>
          </a:p>
          <a:p>
            <a:r>
              <a:rPr lang="ru-RU" sz="2400" b="1" dirty="0">
                <a:solidFill>
                  <a:srgbClr val="C00000"/>
                </a:solidFill>
              </a:rPr>
              <a:t>Синергетическая парадигма</a:t>
            </a:r>
            <a:r>
              <a:rPr lang="ru-RU" sz="2400" b="1" dirty="0"/>
              <a:t> – в сложных неравновесных системах (физических, химических, биологических, экологических, социальных и других) есть общие закономерности явлений и процессов, основанные на присущих им принципах самоорганизации</a:t>
            </a:r>
          </a:p>
        </p:txBody>
      </p:sp>
    </p:spTree>
    <p:extLst>
      <p:ext uri="{BB962C8B-B14F-4D97-AF65-F5344CB8AC3E}">
        <p14:creationId xmlns:p14="http://schemas.microsoft.com/office/powerpoint/2010/main" val="35899429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EB5782-F8FE-B15E-30D9-79E90C57E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Методологические особенности современной науки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DAF52E7-1080-D899-4C86-2856708052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Эволюционизм </a:t>
            </a:r>
            <a:r>
              <a:rPr lang="ru-RU" sz="2400" b="1" dirty="0"/>
              <a:t>– научная картина мира сегодня предстает как целостный процесс перехода от </a:t>
            </a:r>
            <a:r>
              <a:rPr lang="ru-RU" sz="2400" b="1" dirty="0" err="1"/>
              <a:t>микроэволюции</a:t>
            </a:r>
            <a:r>
              <a:rPr lang="ru-RU" sz="2400" b="1" dirty="0"/>
              <a:t> (образования сложных микрообъектов) к макроэволюции, а от нее – к биологической эволюции.</a:t>
            </a:r>
          </a:p>
        </p:txBody>
      </p:sp>
    </p:spTree>
    <p:extLst>
      <p:ext uri="{BB962C8B-B14F-4D97-AF65-F5344CB8AC3E}">
        <p14:creationId xmlns:p14="http://schemas.microsoft.com/office/powerpoint/2010/main" val="11369852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420045-D708-E164-7F0D-EF0F4D1BD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2626"/>
          </a:xfrm>
        </p:spPr>
        <p:txBody>
          <a:bodyPr/>
          <a:lstStyle/>
          <a:p>
            <a:r>
              <a:rPr lang="ru-RU" b="1" dirty="0"/>
              <a:t>Научный факт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F5DCE69-6341-FDED-2723-21B35D6A5C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780032"/>
            <a:ext cx="8915400" cy="4131190"/>
          </a:xfrm>
        </p:spPr>
        <p:txBody>
          <a:bodyPr/>
          <a:lstStyle/>
          <a:p>
            <a:pPr marL="0" indent="0">
              <a:buNone/>
            </a:pPr>
            <a:r>
              <a:rPr lang="ru-RU" sz="2400" b="1" dirty="0"/>
              <a:t>Результат эмпирического исследования</a:t>
            </a:r>
          </a:p>
          <a:p>
            <a:pPr marL="0" indent="0">
              <a:buNone/>
            </a:pPr>
            <a:r>
              <a:rPr lang="ru-RU" sz="2400" b="1" dirty="0"/>
              <a:t>Включает:</a:t>
            </a:r>
          </a:p>
          <a:p>
            <a:pPr indent="190500" algn="just">
              <a:spcAft>
                <a:spcPts val="800"/>
              </a:spcAft>
            </a:pPr>
            <a:r>
              <a:rPr lang="ru-RU" sz="2400" b="1" dirty="0"/>
              <a:t>Информацию о действительности</a:t>
            </a:r>
          </a:p>
          <a:p>
            <a:pPr indent="190500" algn="just">
              <a:spcAft>
                <a:spcPts val="800"/>
              </a:spcAft>
            </a:pPr>
            <a:r>
              <a:rPr lang="ru-RU" sz="2400" b="1" dirty="0"/>
              <a:t>Интерпретацию события, явления</a:t>
            </a:r>
          </a:p>
          <a:p>
            <a:pPr indent="190500" algn="just">
              <a:spcAft>
                <a:spcPts val="800"/>
              </a:spcAft>
            </a:pPr>
            <a:r>
              <a:rPr lang="ru-RU" sz="2400" b="1" dirty="0"/>
              <a:t>Способ получения факта</a:t>
            </a:r>
          </a:p>
          <a:p>
            <a:pPr indent="190500" algn="just">
              <a:spcAft>
                <a:spcPts val="800"/>
              </a:spcAft>
            </a:pPr>
            <a:r>
              <a:rPr lang="ru-RU" sz="2400" b="1" dirty="0"/>
              <a:t>Описание факта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33723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5DD56F-572E-D67B-B2A4-0258F45FF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Основные формы теоретического познания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F82D09C-2778-C53B-3B7E-05519B104E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352544"/>
          </a:xfrm>
        </p:spPr>
        <p:txBody>
          <a:bodyPr>
            <a:no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400" b="1" dirty="0"/>
              <a:t>научная проблема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400" b="1" dirty="0"/>
              <a:t>гипотеза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400" b="1" dirty="0"/>
              <a:t>концепция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400" b="1" dirty="0"/>
              <a:t>теория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400" b="1" dirty="0"/>
              <a:t>принципы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400" b="1" dirty="0"/>
              <a:t>законы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400" b="1" dirty="0"/>
              <a:t>категории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400" b="1" dirty="0"/>
              <a:t>парадигмы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2002001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5DD56F-572E-D67B-B2A4-0258F45FF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Основные формы теоретического познания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F82D09C-2778-C53B-3B7E-05519B104E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9090724" cy="3777622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400" b="1" u="sng" dirty="0"/>
              <a:t>Научная проблема </a:t>
            </a:r>
            <a:r>
              <a:rPr lang="ru-RU" sz="2400" b="1" dirty="0"/>
              <a:t>– осознание  противоречий, возникших между старой теорией и новыми научными фактами, которые не удается объяснить с помощью старых теоретических знаний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400" b="1" dirty="0"/>
              <a:t>«Знание о незнании»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791003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5DD56F-572E-D67B-B2A4-0258F45FF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Основные формы теоретического познания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F82D09C-2778-C53B-3B7E-05519B104E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4" y="2133600"/>
            <a:ext cx="9062627" cy="4498848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b="1" u="sng" dirty="0"/>
              <a:t>Гипотеза</a:t>
            </a:r>
            <a:r>
              <a:rPr lang="ru-RU" sz="2400" b="1" dirty="0"/>
              <a:t> – идея, содержащая обоснованное предположение о существовании закона, который объясняет сущность новых фактов.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2400" b="1" dirty="0"/>
              <a:t>релевантность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2400" b="1" dirty="0"/>
              <a:t>проверяемость опытным путем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2400" b="1" dirty="0"/>
              <a:t>совместимость с существующим научным знанием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2400" b="1" dirty="0"/>
              <a:t>обладание объяснительной силой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2400" b="1" dirty="0"/>
              <a:t>простота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5951644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5DD56F-572E-D67B-B2A4-0258F45FF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Основные формы теоретического познания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F82D09C-2778-C53B-3B7E-05519B104E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4" y="2133600"/>
            <a:ext cx="9330852" cy="4498848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b="1" u="sng" dirty="0"/>
              <a:t>Концепция</a:t>
            </a:r>
            <a:r>
              <a:rPr lang="ru-RU" sz="2400" b="1" dirty="0"/>
              <a:t> – определенный способ понимания, трактовки какого-либо предмета, явления, процесса, основная точка зрения на предмет, руководящая идея, «ведущая мысль».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2400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b="1" dirty="0"/>
              <a:t>Концепции исследования — это система основополагающих взглядов, идей и принципов исследования, общий его замысел.</a:t>
            </a:r>
          </a:p>
        </p:txBody>
      </p:sp>
    </p:spTree>
    <p:extLst>
      <p:ext uri="{BB962C8B-B14F-4D97-AF65-F5344CB8AC3E}">
        <p14:creationId xmlns:p14="http://schemas.microsoft.com/office/powerpoint/2010/main" val="35703005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5DD56F-572E-D67B-B2A4-0258F45FF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Основные формы теоретического познания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F82D09C-2778-C53B-3B7E-05519B104E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4" y="2133600"/>
            <a:ext cx="9330852" cy="4364736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400" b="1" u="sng" dirty="0"/>
              <a:t>Теория</a:t>
            </a:r>
            <a:r>
              <a:rPr lang="ru-RU" sz="2400" b="1" dirty="0"/>
              <a:t> – логически организованное знание, концептуальная система знаний, которая адекватно и целостно отражает определенную область действительности.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b="1" i="1" dirty="0"/>
              <a:t>Свойства</a:t>
            </a:r>
            <a:r>
              <a:rPr lang="ru-RU" sz="2400" b="1" dirty="0"/>
              <a:t>: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2400" b="1" dirty="0"/>
              <a:t>представляет собой одну из форм рациональной мыслительной деятельности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2400" b="1" dirty="0"/>
              <a:t>является целостной системой достоверных знаний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2400" b="1" dirty="0"/>
              <a:t>не только описывает совокупность фактов, но и объясняет их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2400" b="1" dirty="0"/>
              <a:t>все содержащиеся в теории положения и выводы обоснованы, доказаны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5535093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5DD56F-572E-D67B-B2A4-0258F45FF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Основные формы теоретического познания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F82D09C-2778-C53B-3B7E-05519B104E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905000"/>
            <a:ext cx="9330852" cy="4632960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b="1" i="1" dirty="0"/>
              <a:t>Структурные элементы теории</a:t>
            </a:r>
            <a:r>
              <a:rPr lang="ru-RU" sz="2400" b="1" dirty="0"/>
              <a:t>: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ru-RU" sz="2400" b="1" dirty="0"/>
              <a:t>исходные основания (понятия, законы, аксиомы, принципы и т.д.)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ru-RU" sz="2400" b="1" dirty="0"/>
              <a:t>идеализированный объект, т. е. теоретическую модель части действительности, существенных свойств и связей изучаемых явлений и предметов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ru-RU" sz="2400" b="1" dirty="0"/>
              <a:t>логику теории – совокупность определенных правил и способов доказывания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ru-RU" sz="2400" b="1" dirty="0"/>
              <a:t>совокупность законов и положений, выведенных в качестве следствий из данной теории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ru-RU" sz="2400" b="1" dirty="0"/>
              <a:t>философские установки и социальные ценности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3190942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5DD56F-572E-D67B-B2A4-0258F45FF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Основные формы теоретического познания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F82D09C-2778-C53B-3B7E-05519B104E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4" y="2133600"/>
            <a:ext cx="9343044" cy="4498848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b="1" u="sng" dirty="0"/>
              <a:t>Принципы</a:t>
            </a:r>
            <a:r>
              <a:rPr lang="ru-RU" sz="2400" b="1" dirty="0"/>
              <a:t> – основополагающее теоретическое знание, руководящие идеи, являющиеся исходными для объяснения научных фактов.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b="1" u="sng" dirty="0"/>
              <a:t>Категории</a:t>
            </a:r>
            <a:r>
              <a:rPr lang="ru-RU" sz="2400" b="1" dirty="0"/>
              <a:t> – предельно общие понятия, отражающие наиболее существенные стороны, свойства, отношения реального мира.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b="1" u="sng" dirty="0"/>
              <a:t>Законы</a:t>
            </a:r>
            <a:r>
              <a:rPr lang="ru-RU" sz="2400" b="1" dirty="0"/>
              <a:t> науки раскрывают необходимые, существенные, устойчивые, повторяющиеся отношения между явлениями.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7788457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5DD56F-572E-D67B-B2A4-0258F45FF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Основные формы теоретического познания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F82D09C-2778-C53B-3B7E-05519B104E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4" y="2133600"/>
            <a:ext cx="9343044" cy="4498848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400" b="1" u="sng" dirty="0"/>
              <a:t>Парадигма</a:t>
            </a:r>
            <a:r>
              <a:rPr lang="ru-RU" sz="2400" b="1" dirty="0"/>
              <a:t> – совокупность устойчивых принципов, общезначимых норм, законов, теорий, методов, </a:t>
            </a:r>
            <a:r>
              <a:rPr lang="ru-RU" sz="2400" b="1" u="sng" dirty="0"/>
              <a:t>определяющих развитие науки в конкретный период</a:t>
            </a:r>
            <a:r>
              <a:rPr lang="ru-RU" sz="2400" b="1" dirty="0"/>
              <a:t> ее истории.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400" b="1" dirty="0"/>
              <a:t>Парадигма ориентирует исследовательскую деятельность, организацию научных экспериментов и интерпретацию их результатов, обеспечивая предсказание новых фактов и теорий. Она исключает не согласующиеся с ней концепции и служит для решения исследовательских задач.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0641599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B4DBCC-51CF-169E-03E8-B453EB6825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53586"/>
          </a:xfrm>
        </p:spPr>
        <p:txBody>
          <a:bodyPr/>
          <a:lstStyle/>
          <a:p>
            <a:r>
              <a:rPr lang="ru-RU" b="1" dirty="0"/>
              <a:t>Методология науки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5AEF742-8364-A038-D707-932ED17279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938528"/>
            <a:ext cx="9188260" cy="397269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rgbClr val="C00000"/>
                </a:solidFill>
              </a:rPr>
              <a:t>Метод научного исследования </a:t>
            </a:r>
            <a:r>
              <a:rPr lang="ru-RU" sz="2400" b="1" dirty="0"/>
              <a:t>— способ познания объективной действительности, представляющий собой </a:t>
            </a:r>
            <a:r>
              <a:rPr lang="ru-RU" sz="2400" b="1" u="sng" dirty="0"/>
              <a:t>определенную последовательность </a:t>
            </a:r>
            <a:r>
              <a:rPr lang="ru-RU" sz="2400" b="1" dirty="0"/>
              <a:t>действий, приемов, операций. </a:t>
            </a:r>
          </a:p>
          <a:p>
            <a:pPr marL="0" indent="0">
              <a:buNone/>
            </a:pPr>
            <a:r>
              <a:rPr lang="ru-RU" sz="2400" b="1" dirty="0">
                <a:solidFill>
                  <a:srgbClr val="C00000"/>
                </a:solidFill>
              </a:rPr>
              <a:t>Методика</a:t>
            </a:r>
            <a:r>
              <a:rPr lang="ru-RU" sz="2400" b="1" dirty="0"/>
              <a:t> — это </a:t>
            </a:r>
            <a:r>
              <a:rPr lang="ru-RU" sz="2400" b="1" u="sng" dirty="0"/>
              <a:t>совокупность способов и приемов </a:t>
            </a:r>
            <a:r>
              <a:rPr lang="ru-RU" sz="2400" b="1" dirty="0"/>
              <a:t>исследования, </a:t>
            </a:r>
            <a:r>
              <a:rPr lang="ru-RU" sz="2400" b="1" u="sng" dirty="0"/>
              <a:t>порядок их применения и интерпретации </a:t>
            </a:r>
            <a:r>
              <a:rPr lang="ru-RU" sz="2400" b="1" dirty="0"/>
              <a:t>полученных с их помощью </a:t>
            </a:r>
            <a:r>
              <a:rPr lang="ru-RU" sz="2400" b="1" u="sng" dirty="0"/>
              <a:t>результатов</a:t>
            </a:r>
            <a:r>
              <a:rPr lang="ru-RU" sz="2400" b="1" dirty="0"/>
              <a:t>. </a:t>
            </a:r>
          </a:p>
          <a:p>
            <a:pPr marL="0" indent="0">
              <a:buNone/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7195748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B4DBCC-51CF-169E-03E8-B453EB6825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53586"/>
          </a:xfrm>
        </p:spPr>
        <p:txBody>
          <a:bodyPr/>
          <a:lstStyle/>
          <a:p>
            <a:r>
              <a:rPr lang="ru-RU" b="1" dirty="0"/>
              <a:t>Методология науки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5AEF742-8364-A038-D707-932ED17279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25916" y="1621536"/>
            <a:ext cx="8798116" cy="4840224"/>
          </a:xfrm>
        </p:spPr>
        <p:txBody>
          <a:bodyPr>
            <a:noAutofit/>
          </a:bodyPr>
          <a:lstStyle/>
          <a:p>
            <a:pPr indent="0" algn="just">
              <a:buNone/>
            </a:pPr>
            <a:r>
              <a:rPr lang="ru-RU" sz="2400" b="1" dirty="0">
                <a:solidFill>
                  <a:srgbClr val="C00000"/>
                </a:solidFill>
              </a:rPr>
              <a:t>Методология научных исследований </a:t>
            </a:r>
            <a:r>
              <a:rPr lang="ru-RU" sz="2400" b="1" dirty="0"/>
              <a:t>— учение о методах (методе) познания, т.е. о системе принципов, правил, способов и приемов, предназначенных для успешного решения познавательных задач. </a:t>
            </a:r>
          </a:p>
          <a:p>
            <a:pPr indent="0" algn="just">
              <a:buNone/>
            </a:pPr>
            <a:r>
              <a:rPr lang="ru-RU" sz="2400" b="1" dirty="0"/>
              <a:t>Каждая наука имеет свою методологию. </a:t>
            </a:r>
          </a:p>
          <a:p>
            <a:pPr indent="0" algn="just">
              <a:buNone/>
            </a:pPr>
            <a:endParaRPr lang="ru-RU" sz="2400" b="1" dirty="0"/>
          </a:p>
          <a:p>
            <a:pPr marL="0" indent="0">
              <a:buNone/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859496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B4DBCC-51CF-169E-03E8-B453EB6825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53586"/>
          </a:xfrm>
        </p:spPr>
        <p:txBody>
          <a:bodyPr/>
          <a:lstStyle/>
          <a:p>
            <a:r>
              <a:rPr lang="ru-RU" b="1" dirty="0"/>
              <a:t>Методология науки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5AEF742-8364-A038-D707-932ED17279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3452" y="1645920"/>
            <a:ext cx="9188260" cy="4157472"/>
          </a:xfrm>
        </p:spPr>
        <p:txBody>
          <a:bodyPr>
            <a:noAutofit/>
          </a:bodyPr>
          <a:lstStyle/>
          <a:p>
            <a:pPr indent="0">
              <a:buNone/>
            </a:pPr>
            <a:r>
              <a:rPr lang="ru-RU" sz="2400" b="1" u="sng" dirty="0"/>
              <a:t>Уровни методологии</a:t>
            </a:r>
            <a:r>
              <a:rPr lang="ru-RU" sz="2400" b="1" dirty="0"/>
              <a:t>:</a:t>
            </a:r>
          </a:p>
          <a:p>
            <a:r>
              <a:rPr lang="ru-RU" sz="2400" b="1" dirty="0"/>
              <a:t>всеобщая – является универсальной, включает всеобщие (философские) и общенаучные методы </a:t>
            </a:r>
          </a:p>
          <a:p>
            <a:r>
              <a:rPr lang="ru-RU" sz="2400" b="1" dirty="0"/>
              <a:t>частная – для группы родственных наук, включает всеобщие (философские), общенаучные и частные методы</a:t>
            </a:r>
          </a:p>
          <a:p>
            <a:pPr>
              <a:spcAft>
                <a:spcPts val="800"/>
              </a:spcAft>
            </a:pPr>
            <a:r>
              <a:rPr lang="ru-RU" sz="2400" b="1" dirty="0"/>
              <a:t>методология конкретной науки, включает всеобщие (философские), общенаучные, частные и специальные методы</a:t>
            </a:r>
          </a:p>
          <a:p>
            <a:pPr indent="0">
              <a:buNone/>
            </a:pPr>
            <a:endParaRPr lang="ru-RU" sz="2400" b="1" dirty="0"/>
          </a:p>
          <a:p>
            <a:pPr marL="0" indent="0">
              <a:buNone/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9831677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80E8E8-412E-B99B-95DC-754CC3D2A4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65778"/>
          </a:xfrm>
        </p:spPr>
        <p:txBody>
          <a:bodyPr/>
          <a:lstStyle/>
          <a:p>
            <a:r>
              <a:rPr lang="ru-RU" b="1" dirty="0"/>
              <a:t>Методы научных исследований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1AE37CE-FAB6-589B-0CB8-641598ABC8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5228" y="1962912"/>
            <a:ext cx="9419908" cy="4021462"/>
          </a:xfrm>
        </p:spPr>
        <p:txBody>
          <a:bodyPr>
            <a:normAutofit/>
          </a:bodyPr>
          <a:lstStyle/>
          <a:p>
            <a:pPr marL="685800">
              <a:spcAft>
                <a:spcPts val="800"/>
              </a:spcAft>
            </a:pPr>
            <a:r>
              <a:rPr lang="ru-RU" sz="2400" b="1" dirty="0"/>
              <a:t>Частные методы – применяются одной или несколькими науками, имеющими общий предмет исследования</a:t>
            </a:r>
          </a:p>
          <a:p>
            <a:pPr marL="685800">
              <a:spcAft>
                <a:spcPts val="800"/>
              </a:spcAft>
            </a:pPr>
            <a:r>
              <a:rPr lang="ru-RU" sz="2400" b="1" dirty="0"/>
              <a:t>Общенаучные – используются во всей науке в целом</a:t>
            </a:r>
          </a:p>
          <a:p>
            <a:pPr marL="685800">
              <a:spcAft>
                <a:spcPts val="800"/>
              </a:spcAft>
            </a:pPr>
            <a:r>
              <a:rPr lang="ru-RU" sz="2400" b="1" dirty="0"/>
              <a:t>Всеобщие (философские) методы являются частью любой философской системы и науки в целом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97080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45C152-D9C2-B815-B35D-4E6D9AF1A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Общенаучные методы:</a:t>
            </a:r>
            <a:br>
              <a:rPr lang="ru-RU" b="1" dirty="0"/>
            </a:br>
            <a:r>
              <a:rPr lang="ru-RU" dirty="0" err="1"/>
              <a:t>общелогические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ABF2511-404A-69F9-5B5D-B9DBE49E09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2060448"/>
            <a:ext cx="9160163" cy="4523232"/>
          </a:xfrm>
        </p:spPr>
        <p:txBody>
          <a:bodyPr>
            <a:noAutofit/>
          </a:bodyPr>
          <a:lstStyle/>
          <a:p>
            <a:r>
              <a:rPr lang="ru-RU" sz="2400" b="1" u="sng" dirty="0"/>
              <a:t>Анализ</a:t>
            </a:r>
            <a:r>
              <a:rPr lang="ru-RU" sz="2400" b="1" dirty="0"/>
              <a:t> – мысленное расчленение предмета на составляющие его части с целью познания. </a:t>
            </a:r>
          </a:p>
          <a:p>
            <a:r>
              <a:rPr lang="ru-RU" sz="2400" b="1" u="sng" dirty="0"/>
              <a:t>Синтез</a:t>
            </a:r>
            <a:r>
              <a:rPr lang="ru-RU" sz="2400" b="1" dirty="0"/>
              <a:t> – мысленное воссоединение составных частей изучаемого явления. </a:t>
            </a:r>
          </a:p>
          <a:p>
            <a:r>
              <a:rPr lang="ru-RU" sz="2400" b="1" u="sng" dirty="0"/>
              <a:t>Индукция</a:t>
            </a:r>
            <a:r>
              <a:rPr lang="ru-RU" sz="2400" b="1" dirty="0"/>
              <a:t> – основывается на умозаключении от частного к общему.</a:t>
            </a:r>
          </a:p>
          <a:p>
            <a:r>
              <a:rPr lang="ru-RU" sz="2400" b="1" u="sng" dirty="0"/>
              <a:t>Дедукция</a:t>
            </a:r>
            <a:r>
              <a:rPr lang="ru-RU" sz="2400" b="1" dirty="0"/>
              <a:t> – основывается на умозаключениях от общего к частному. </a:t>
            </a:r>
          </a:p>
          <a:p>
            <a:r>
              <a:rPr lang="ru-RU" sz="2400" b="1" u="sng" dirty="0"/>
              <a:t>Аналогия</a:t>
            </a:r>
            <a:r>
              <a:rPr lang="ru-RU" sz="2400" b="1" dirty="0"/>
              <a:t> – поиск сходства предметов в некоторых признаках. Носит вероятностный характер </a:t>
            </a:r>
          </a:p>
          <a:p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084848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45C152-D9C2-B815-B35D-4E6D9AF1A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Общенаучные методы:</a:t>
            </a:r>
            <a:br>
              <a:rPr lang="ru-RU" b="1" dirty="0"/>
            </a:br>
            <a:r>
              <a:rPr lang="ru-RU" dirty="0"/>
              <a:t>теоретические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ABF2511-404A-69F9-5B5D-B9DBE49E09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2060448"/>
            <a:ext cx="9160163" cy="4523232"/>
          </a:xfrm>
        </p:spPr>
        <p:txBody>
          <a:bodyPr>
            <a:noAutofit/>
          </a:bodyPr>
          <a:lstStyle/>
          <a:p>
            <a:pPr algn="just">
              <a:spcAft>
                <a:spcPts val="800"/>
              </a:spcAft>
            </a:pPr>
            <a:r>
              <a:rPr lang="ru-RU" sz="2400" b="1" u="sng" dirty="0"/>
              <a:t>Аксиоматический метод</a:t>
            </a:r>
            <a:r>
              <a:rPr lang="ru-RU" sz="2400" b="1" dirty="0"/>
              <a:t> — некоторые утверждения (аксиомы, постулаты) принимаются без доказательств и затем по определенным логическим правилам из них выводятся остальные знания. </a:t>
            </a:r>
          </a:p>
          <a:p>
            <a:r>
              <a:rPr lang="ru-RU" sz="2400" b="1" u="sng" dirty="0"/>
              <a:t>Гипотетический метод</a:t>
            </a:r>
            <a:r>
              <a:rPr lang="ru-RU" sz="2400" b="1" dirty="0"/>
              <a:t> — способ исследования с помощью научной гипотезы, т. е. предположения о причине, которая вызывает данное следствие, или о существовании некоторого явления или предмета..</a:t>
            </a:r>
          </a:p>
          <a:p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8457005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45C152-D9C2-B815-B35D-4E6D9AF1A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Общенаучные методы:</a:t>
            </a:r>
            <a:br>
              <a:rPr lang="ru-RU" b="1" dirty="0"/>
            </a:br>
            <a:r>
              <a:rPr lang="ru-RU" dirty="0"/>
              <a:t>теоретические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ABF2511-404A-69F9-5B5D-B9DBE49E09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2060448"/>
            <a:ext cx="9160163" cy="4523232"/>
          </a:xfrm>
        </p:spPr>
        <p:txBody>
          <a:bodyPr>
            <a:noAutofit/>
          </a:bodyPr>
          <a:lstStyle/>
          <a:p>
            <a:r>
              <a:rPr lang="ru-RU" sz="2400" b="1" u="sng" dirty="0"/>
              <a:t>Формализация</a:t>
            </a:r>
            <a:r>
              <a:rPr lang="ru-RU" sz="2400" b="1" dirty="0"/>
              <a:t> — отображение явления или предмета в знаковой форме какого-либо искусственного языка (например, логики, математики, химии) и изучение этого явления или предмета путем операций с соответствующими знаками. </a:t>
            </a:r>
          </a:p>
          <a:p>
            <a:r>
              <a:rPr lang="ru-RU" sz="2400" b="1" u="sng" dirty="0"/>
              <a:t>Абстрагирование</a:t>
            </a:r>
            <a:r>
              <a:rPr lang="ru-RU" sz="2400" b="1" dirty="0"/>
              <a:t> — мысленное отвлечение от некоторых свойств и отношений изучаемого предмета и выделение интересующих исследователя свойств и отношений. </a:t>
            </a:r>
          </a:p>
          <a:p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1184206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45C152-D9C2-B815-B35D-4E6D9AF1A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Общенаучные методы:</a:t>
            </a:r>
            <a:br>
              <a:rPr lang="ru-RU" b="1" dirty="0"/>
            </a:br>
            <a:r>
              <a:rPr lang="ru-RU" dirty="0"/>
              <a:t>теоретические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ABF2511-404A-69F9-5B5D-B9DBE49E09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2060448"/>
            <a:ext cx="9343043" cy="4523232"/>
          </a:xfrm>
        </p:spPr>
        <p:txBody>
          <a:bodyPr>
            <a:noAutofit/>
          </a:bodyPr>
          <a:lstStyle/>
          <a:p>
            <a:r>
              <a:rPr lang="ru-RU" sz="2400" b="1" u="sng" dirty="0"/>
              <a:t>Обобщение</a:t>
            </a:r>
            <a:r>
              <a:rPr lang="ru-RU" sz="2400" b="1" dirty="0"/>
              <a:t> — установление общих свойств и отношений предметов и явлений; определение общего понятия, в котором отражены существенные, признаки предметов или явлений данного класса. </a:t>
            </a:r>
          </a:p>
          <a:p>
            <a:r>
              <a:rPr lang="ru-RU" sz="2400" b="1" u="sng" dirty="0"/>
              <a:t>Исторический метод </a:t>
            </a:r>
            <a:r>
              <a:rPr lang="ru-RU" sz="2400" b="1" dirty="0"/>
              <a:t>– выявление исторических фактов и на этой основе такое мысленное воссоздание исторического процесса, при котором раскрывается логика его движения. </a:t>
            </a:r>
          </a:p>
          <a:p>
            <a:r>
              <a:rPr lang="ru-RU" sz="2400" b="1" u="sng" dirty="0"/>
              <a:t>Логический метод </a:t>
            </a:r>
            <a:r>
              <a:rPr lang="ru-RU" sz="2400" b="1" dirty="0"/>
              <a:t>- мысленное воспроизведение тех моментов процесса развития, которые закономерно обусловлены.</a:t>
            </a:r>
          </a:p>
          <a:p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4456193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45C152-D9C2-B815-B35D-4E6D9AF1A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Общенаучные методы:</a:t>
            </a:r>
            <a:br>
              <a:rPr lang="ru-RU" b="1" dirty="0"/>
            </a:br>
            <a:r>
              <a:rPr lang="ru-RU" dirty="0"/>
              <a:t>теоретические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ABF2511-404A-69F9-5B5D-B9DBE49E09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75933" y="1999488"/>
            <a:ext cx="9343043" cy="4523232"/>
          </a:xfrm>
        </p:spPr>
        <p:txBody>
          <a:bodyPr>
            <a:noAutofit/>
          </a:bodyPr>
          <a:lstStyle/>
          <a:p>
            <a:pPr indent="180340" algn="just">
              <a:spcAft>
                <a:spcPts val="800"/>
              </a:spcAft>
            </a:pPr>
            <a:r>
              <a:rPr lang="ru-RU" sz="2400" b="1" u="sng" dirty="0"/>
              <a:t>Восхождение от абстрактного к конкретному</a:t>
            </a:r>
            <a:r>
              <a:rPr lang="ru-RU" sz="2400" b="1" dirty="0"/>
              <a:t> –исследователь находит главную связь изучаемого предмета (явления), и затем, прослеживая, как она видоизменяется в различных условиях, открывает новые связи и таким путем отображает во всей полноте сущность предмета (явления). </a:t>
            </a:r>
          </a:p>
          <a:p>
            <a:pPr indent="180340" algn="just">
              <a:spcAft>
                <a:spcPts val="800"/>
              </a:spcAft>
            </a:pPr>
            <a:r>
              <a:rPr lang="ru-RU" sz="2400" b="1" u="sng" dirty="0"/>
              <a:t>Системный метод</a:t>
            </a:r>
            <a:r>
              <a:rPr lang="ru-RU" sz="2400" b="1" dirty="0"/>
              <a:t> – исследование системы, связей ее компонентов и их связей с внешней средой. При этом данные взаимосвязи и взаимодействия приводят к возникновению новых свойств системы, которые отсутствуют у составляющих ее объектов. </a:t>
            </a:r>
          </a:p>
          <a:p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400480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45C152-D9C2-B815-B35D-4E6D9AF1A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Общенаучные методы:</a:t>
            </a:r>
            <a:br>
              <a:rPr lang="ru-RU" b="1" dirty="0"/>
            </a:br>
            <a:r>
              <a:rPr lang="ru-RU" dirty="0"/>
              <a:t>эмпирические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ABF2511-404A-69F9-5B5D-B9DBE49E09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3741" y="2011680"/>
            <a:ext cx="9343043" cy="1417320"/>
          </a:xfrm>
        </p:spPr>
        <p:txBody>
          <a:bodyPr>
            <a:noAutofit/>
          </a:bodyPr>
          <a:lstStyle/>
          <a:p>
            <a:pPr indent="180340" algn="just">
              <a:spcAft>
                <a:spcPts val="800"/>
              </a:spcAft>
            </a:pPr>
            <a:r>
              <a:rPr lang="ru-RU" sz="2400" b="1" u="sng" dirty="0"/>
              <a:t>Наблюдение</a:t>
            </a:r>
            <a:r>
              <a:rPr lang="ru-RU" sz="2400" b="1" dirty="0"/>
              <a:t> — это способ познания, основанный на непосредственном восприятии свойств предметов и явлений при помощи органов чувств.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53CC95-FC86-3837-43C7-7CF5A3A63E3E}"/>
              </a:ext>
            </a:extLst>
          </p:cNvPr>
          <p:cNvSpPr txBox="1"/>
          <p:nvPr/>
        </p:nvSpPr>
        <p:spPr>
          <a:xfrm>
            <a:off x="2644010" y="3304032"/>
            <a:ext cx="8809515" cy="2687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Aft>
                <a:spcPts val="800"/>
              </a:spcAft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Простое – наблюдение со стороны; исследователь – лицо, не являющееся участником деятельности наблюдаемых. </a:t>
            </a: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Включенное – исследователь открыто или инкогнито включается в группу, в ее деятельность в качестве участника. 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9703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45C152-D9C2-B815-B35D-4E6D9AF1A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Общенаучные методы:</a:t>
            </a:r>
            <a:br>
              <a:rPr lang="ru-RU" b="1" dirty="0"/>
            </a:br>
            <a:r>
              <a:rPr lang="ru-RU" dirty="0"/>
              <a:t>эмпирические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ABF2511-404A-69F9-5B5D-B9DBE49E09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3741" y="2011680"/>
            <a:ext cx="9343043" cy="4437888"/>
          </a:xfrm>
        </p:spPr>
        <p:txBody>
          <a:bodyPr>
            <a:noAutofit/>
          </a:bodyPr>
          <a:lstStyle/>
          <a:p>
            <a:pPr indent="180340" algn="just">
              <a:spcAft>
                <a:spcPts val="800"/>
              </a:spcAft>
            </a:pPr>
            <a:r>
              <a:rPr lang="ru-RU" sz="2400" b="1" u="sng" dirty="0"/>
              <a:t>Описание</a:t>
            </a:r>
            <a:r>
              <a:rPr lang="ru-RU" sz="2400" b="1" dirty="0"/>
              <a:t> — это фиксация признаков исследуемого объекта  </a:t>
            </a:r>
          </a:p>
          <a:p>
            <a:pPr indent="180340" algn="just">
              <a:spcAft>
                <a:spcPts val="800"/>
              </a:spcAft>
            </a:pPr>
            <a:r>
              <a:rPr lang="ru-RU" sz="2400" b="1" u="sng" dirty="0"/>
              <a:t>Сравнение</a:t>
            </a:r>
            <a:r>
              <a:rPr lang="ru-RU" sz="2400" b="1" dirty="0"/>
              <a:t> — это сопоставление признаков, присущих двум или нескольким объектам, установление различия между ними или нахождение в них общего. </a:t>
            </a:r>
          </a:p>
          <a:p>
            <a:pPr indent="190500" algn="just">
              <a:spcAft>
                <a:spcPts val="800"/>
              </a:spcAft>
            </a:pPr>
            <a:r>
              <a:rPr lang="ru-RU" sz="2400" b="1" u="sng" dirty="0"/>
              <a:t>Измерение</a:t>
            </a:r>
            <a:r>
              <a:rPr lang="ru-RU" sz="2400" b="1" dirty="0"/>
              <a:t> – это процесс определение величины, которая характеризует степень развития свойств объекта. Оно производится в форме сравнения с другой величиной, принятой за единицу измерения.</a:t>
            </a:r>
          </a:p>
          <a:p>
            <a:pPr indent="180340" algn="just">
              <a:spcAft>
                <a:spcPts val="800"/>
              </a:spcAft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7570053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45C152-D9C2-B815-B35D-4E6D9AF1A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Общенаучные методы:</a:t>
            </a:r>
            <a:br>
              <a:rPr lang="ru-RU" b="1" dirty="0"/>
            </a:br>
            <a:r>
              <a:rPr lang="ru-RU" dirty="0"/>
              <a:t>эмпирические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ABF2511-404A-69F9-5B5D-B9DBE49E09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3741" y="2011680"/>
            <a:ext cx="9343043" cy="4437888"/>
          </a:xfrm>
        </p:spPr>
        <p:txBody>
          <a:bodyPr>
            <a:noAutofit/>
          </a:bodyPr>
          <a:lstStyle/>
          <a:p>
            <a:pPr indent="180340" algn="just">
              <a:spcAft>
                <a:spcPts val="800"/>
              </a:spcAft>
            </a:pPr>
            <a:r>
              <a:rPr lang="ru-RU" sz="2400" b="1" u="sng" dirty="0"/>
              <a:t>Эксперимент</a:t>
            </a:r>
            <a:r>
              <a:rPr lang="ru-RU" sz="2400" b="1" dirty="0"/>
              <a:t> – изменение объекта или воспроизведение его в специально созданных условиях, когда исследователь активно вмешивается в условия протекания научного исследования.</a:t>
            </a:r>
          </a:p>
          <a:p>
            <a:pPr indent="0" algn="just">
              <a:spcAft>
                <a:spcPts val="800"/>
              </a:spcAft>
              <a:buNone/>
            </a:pPr>
            <a:r>
              <a:rPr lang="ru-RU" sz="2400" b="1" dirty="0"/>
              <a:t>Эксперимент позволяет воспроизводить изучаемое явление искусственно и проверять результаты теоретического или эмпирического знания практикой.</a:t>
            </a:r>
          </a:p>
          <a:p>
            <a:pPr indent="180340" algn="just">
              <a:spcAft>
                <a:spcPts val="800"/>
              </a:spcAft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1576352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45C152-D9C2-B815-B35D-4E6D9AF1A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Общенаучные методы:</a:t>
            </a:r>
            <a:br>
              <a:rPr lang="ru-RU" b="1" dirty="0"/>
            </a:br>
            <a:r>
              <a:rPr lang="ru-RU" dirty="0"/>
              <a:t>эмпирические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ABF2511-404A-69F9-5B5D-B9DBE49E09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3741" y="2011680"/>
            <a:ext cx="9343043" cy="4437888"/>
          </a:xfrm>
        </p:spPr>
        <p:txBody>
          <a:bodyPr>
            <a:noAutofit/>
          </a:bodyPr>
          <a:lstStyle/>
          <a:p>
            <a:pPr indent="180340" algn="just">
              <a:spcAft>
                <a:spcPts val="800"/>
              </a:spcAft>
            </a:pPr>
            <a:r>
              <a:rPr lang="ru-RU" sz="2400" b="1" u="sng" dirty="0"/>
              <a:t>Моделирование</a:t>
            </a:r>
            <a:r>
              <a:rPr lang="ru-RU" sz="2400" b="1" dirty="0"/>
              <a:t> — это получение знаний об объекте исследования с помощью его заменителей — аналога, модели. </a:t>
            </a:r>
          </a:p>
          <a:p>
            <a:pPr indent="0" algn="just">
              <a:spcAft>
                <a:spcPts val="800"/>
              </a:spcAft>
              <a:buNone/>
            </a:pPr>
            <a:r>
              <a:rPr lang="ru-RU" sz="2400" b="1" dirty="0"/>
              <a:t>Модель – мысленно представляемый или материально существующий аналог объекта. На основании сходства модели и моделируемого объекта выводы о ней по аналогии переносятся на этот объект. </a:t>
            </a:r>
          </a:p>
        </p:txBody>
      </p:sp>
    </p:spTree>
    <p:extLst>
      <p:ext uri="{BB962C8B-B14F-4D97-AF65-F5344CB8AC3E}">
        <p14:creationId xmlns:p14="http://schemas.microsoft.com/office/powerpoint/2010/main" val="6863763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45C152-D9C2-B815-B35D-4E6D9AF1A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Частные и специальные методы: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ABF2511-404A-69F9-5B5D-B9DBE49E09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555210"/>
            <a:ext cx="9074819" cy="4437888"/>
          </a:xfrm>
        </p:spPr>
        <p:txBody>
          <a:bodyPr>
            <a:noAutofit/>
          </a:bodyPr>
          <a:lstStyle/>
          <a:p>
            <a:pPr marL="0" indent="180340" algn="just">
              <a:spcAft>
                <a:spcPts val="800"/>
              </a:spcAft>
            </a:pPr>
            <a:r>
              <a:rPr lang="ru-RU" sz="2400" b="1" u="sng" dirty="0"/>
              <a:t>Частные</a:t>
            </a:r>
            <a:r>
              <a:rPr lang="ru-RU" sz="2400" b="1" dirty="0"/>
              <a:t> — используются в родственных науках, обладают специфическими особенностями, зависящими от объекта и условий познания.</a:t>
            </a:r>
          </a:p>
          <a:p>
            <a:pPr marL="0" indent="180340" algn="just">
              <a:spcAft>
                <a:spcPts val="800"/>
              </a:spcAft>
            </a:pPr>
            <a:r>
              <a:rPr lang="ru-RU" sz="2400" b="1" u="sng" dirty="0"/>
              <a:t>Специальные</a:t>
            </a:r>
            <a:r>
              <a:rPr lang="ru-RU" sz="2400" b="1" dirty="0"/>
              <a:t> – используются только в одной отрасли научного знания, их применение ограничивается несколькими узкими областями знания.</a:t>
            </a:r>
          </a:p>
          <a:p>
            <a:pPr marL="0" indent="0" algn="just">
              <a:spcAft>
                <a:spcPts val="800"/>
              </a:spcAft>
              <a:buSzPts val="1000"/>
              <a:buNone/>
              <a:tabLst>
                <a:tab pos="457200" algn="l"/>
              </a:tabLst>
            </a:pPr>
            <a:r>
              <a:rPr lang="ru-RU" sz="2400" b="1" dirty="0"/>
              <a:t>Социально-гуманитарные науки: анализ документов (качественный и количественный); опросы, интервью, тестирование; биографический и автобиографический методы; метод социометрии; игровые методы; метод экспертных оценок.</a:t>
            </a:r>
          </a:p>
          <a:p>
            <a:pPr indent="0" algn="just">
              <a:spcAft>
                <a:spcPts val="800"/>
              </a:spcAft>
              <a:buNone/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661457892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168</TotalTime>
  <Words>1333</Words>
  <Application>Microsoft Office PowerPoint</Application>
  <PresentationFormat>Широкоэкранный</PresentationFormat>
  <Paragraphs>117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3" baseType="lpstr">
      <vt:lpstr>Arial</vt:lpstr>
      <vt:lpstr>Century Gothic</vt:lpstr>
      <vt:lpstr>Symbol</vt:lpstr>
      <vt:lpstr>Wingdings</vt:lpstr>
      <vt:lpstr>Wingdings 3</vt:lpstr>
      <vt:lpstr>Легкий дым</vt:lpstr>
      <vt:lpstr>Методологические особенности современной науки</vt:lpstr>
      <vt:lpstr>Методологические особенности современной науки</vt:lpstr>
      <vt:lpstr>Методологические особенности современной науки</vt:lpstr>
      <vt:lpstr>Методологические особенности современной науки</vt:lpstr>
      <vt:lpstr>Научный факт</vt:lpstr>
      <vt:lpstr>Основные формы теоретического познания</vt:lpstr>
      <vt:lpstr>Основные формы теоретического познания</vt:lpstr>
      <vt:lpstr>Основные формы теоретического познания</vt:lpstr>
      <vt:lpstr>Основные формы теоретического познания</vt:lpstr>
      <vt:lpstr>Основные формы теоретического познания</vt:lpstr>
      <vt:lpstr>Основные формы теоретического познания</vt:lpstr>
      <vt:lpstr>Основные формы теоретического познания</vt:lpstr>
      <vt:lpstr>Основные формы теоретического познания</vt:lpstr>
      <vt:lpstr>Методология науки</vt:lpstr>
      <vt:lpstr>Методология науки</vt:lpstr>
      <vt:lpstr>Методология науки</vt:lpstr>
      <vt:lpstr>Методы научных исследований</vt:lpstr>
      <vt:lpstr>Общенаучные методы: общелогические</vt:lpstr>
      <vt:lpstr>Общенаучные методы: теоретические</vt:lpstr>
      <vt:lpstr>Общенаучные методы: теоретические</vt:lpstr>
      <vt:lpstr>Общенаучные методы: теоретические</vt:lpstr>
      <vt:lpstr>Общенаучные методы: теоретические</vt:lpstr>
      <vt:lpstr>Общенаучные методы: эмпирические</vt:lpstr>
      <vt:lpstr>Общенаучные методы: эмпирические</vt:lpstr>
      <vt:lpstr>Общенаучные методы: эмпирические</vt:lpstr>
      <vt:lpstr>Общенаучные методы: эмпирические</vt:lpstr>
      <vt:lpstr>Частные и специальные методы: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Meta Morph</dc:creator>
  <cp:lastModifiedBy>Meta Morph</cp:lastModifiedBy>
  <cp:revision>2</cp:revision>
  <dcterms:created xsi:type="dcterms:W3CDTF">2024-09-26T13:44:46Z</dcterms:created>
  <dcterms:modified xsi:type="dcterms:W3CDTF">2024-09-26T16:33:37Z</dcterms:modified>
</cp:coreProperties>
</file>