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38C7-92AA-45F3-92DE-19F7FEBDC813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B4D7186-9FAF-4D4B-B4F7-C31046555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79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38C7-92AA-45F3-92DE-19F7FEBDC813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D7186-9FAF-4D4B-B4F7-C31046555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413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38C7-92AA-45F3-92DE-19F7FEBDC813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4D7186-9FAF-4D4B-B4F7-C31046555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220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38C7-92AA-45F3-92DE-19F7FEBDC813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4D7186-9FAF-4D4B-B4F7-C31046555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343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38C7-92AA-45F3-92DE-19F7FEBDC813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4D7186-9FAF-4D4B-B4F7-C31046555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641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38C7-92AA-45F3-92DE-19F7FEBDC813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D7186-9FAF-4D4B-B4F7-C31046555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18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38C7-92AA-45F3-92DE-19F7FEBDC813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D7186-9FAF-4D4B-B4F7-C31046555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450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38C7-92AA-45F3-92DE-19F7FEBDC813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D7186-9FAF-4D4B-B4F7-C31046555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367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38C7-92AA-45F3-92DE-19F7FEBDC813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4D7186-9FAF-4D4B-B4F7-C31046555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513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38C7-92AA-45F3-92DE-19F7FEBDC813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4D7186-9FAF-4D4B-B4F7-C31046555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59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38C7-92AA-45F3-92DE-19F7FEBDC813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4D7186-9FAF-4D4B-B4F7-C310465551A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4064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38C7-92AA-45F3-92DE-19F7FEBDC813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4D7186-9FAF-4D4B-B4F7-C31046555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8098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38C7-92AA-45F3-92DE-19F7FEBDC813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4D7186-9FAF-4D4B-B4F7-C310465551A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74067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38C7-92AA-45F3-92DE-19F7FEBDC813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4D7186-9FAF-4D4B-B4F7-C31046555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816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38C7-92AA-45F3-92DE-19F7FEBDC813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D7186-9FAF-4D4B-B4F7-C31046555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2978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38C7-92AA-45F3-92DE-19F7FEBDC813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D7186-9FAF-4D4B-B4F7-C31046555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131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538C7-92AA-45F3-92DE-19F7FEBDC813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B4D7186-9FAF-4D4B-B4F7-C31046555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77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08505F-4E20-FB9A-2BC8-CCFFD07345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1070044"/>
            <a:ext cx="8915399" cy="3707338"/>
          </a:xfrm>
        </p:spPr>
        <p:txBody>
          <a:bodyPr>
            <a:normAutofit/>
          </a:bodyPr>
          <a:lstStyle/>
          <a:p>
            <a:r>
              <a:rPr lang="ru-RU" b="1" dirty="0"/>
              <a:t>Методология </a:t>
            </a:r>
            <a:br>
              <a:rPr lang="ru-RU" b="1" dirty="0"/>
            </a:br>
            <a:r>
              <a:rPr lang="ru-RU" b="1" dirty="0"/>
              <a:t>научных исследований</a:t>
            </a:r>
            <a:br>
              <a:rPr lang="ru-RU" sz="2400" b="1" dirty="0"/>
            </a:br>
            <a:r>
              <a:rPr lang="ru-RU" sz="2400" b="1" dirty="0"/>
              <a:t> </a:t>
            </a:r>
            <a:br>
              <a:rPr lang="ru-RU" sz="2400" b="1" dirty="0"/>
            </a:br>
            <a:r>
              <a:rPr lang="ru-RU" sz="4000" b="1" dirty="0"/>
              <a:t>(курс «Методы социологических исследований», 1 блок )</a:t>
            </a:r>
            <a:endParaRPr lang="ru-RU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3504A81-00DD-5331-8CAE-4E14BEC774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5038927"/>
            <a:ext cx="8915399" cy="1342417"/>
          </a:xfrm>
        </p:spPr>
        <p:txBody>
          <a:bodyPr>
            <a:normAutofit/>
          </a:bodyPr>
          <a:lstStyle/>
          <a:p>
            <a:r>
              <a:rPr lang="ru-RU" sz="2800" b="1" dirty="0"/>
              <a:t>Корниенко Анна Анатольевна</a:t>
            </a:r>
          </a:p>
          <a:p>
            <a:r>
              <a:rPr lang="en-US" sz="2800" b="1" dirty="0"/>
              <a:t>Kornienko@tpu.ru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763713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2A2D94-67DF-A937-E2A5-D0021D50C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8579"/>
          </a:xfrm>
        </p:spPr>
        <p:txBody>
          <a:bodyPr>
            <a:normAutofit/>
          </a:bodyPr>
          <a:lstStyle/>
          <a:p>
            <a:r>
              <a:rPr lang="ru-RU" b="1" dirty="0"/>
              <a:t>Понятие науки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E6F63D-4074-0B21-980A-DE62B77D3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07787"/>
            <a:ext cx="9239622" cy="5116749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Наука</a:t>
            </a:r>
            <a:r>
              <a:rPr lang="ru-RU" sz="2400" b="1" dirty="0"/>
              <a:t> – сфера исследовательской деятельности человека, направленная на производство и применение на практике объективных знаний о природе, обществе и сознании.</a:t>
            </a:r>
          </a:p>
          <a:p>
            <a:pPr marL="0" indent="0">
              <a:buNone/>
            </a:pPr>
            <a:r>
              <a:rPr lang="ru-RU" sz="2400" b="1" dirty="0"/>
              <a:t>Наука имеет:</a:t>
            </a:r>
          </a:p>
          <a:p>
            <a:pPr indent="190500"/>
            <a:r>
              <a:rPr lang="ru-RU" sz="2400" b="1" dirty="0"/>
              <a:t>свой инструментарий познания;</a:t>
            </a:r>
          </a:p>
          <a:p>
            <a:pPr indent="190500"/>
            <a:r>
              <a:rPr lang="ru-RU" sz="2400" b="1" dirty="0"/>
              <a:t>свои учреждения;</a:t>
            </a:r>
          </a:p>
          <a:p>
            <a:pPr indent="190500"/>
            <a:r>
              <a:rPr lang="ru-RU" sz="2400" b="1" dirty="0"/>
              <a:t>свой опыт и традиции исследовательской деятельности;</a:t>
            </a:r>
          </a:p>
          <a:p>
            <a:pPr indent="190500"/>
            <a:r>
              <a:rPr lang="ru-RU" sz="2400" b="1" dirty="0"/>
              <a:t>свою систему информации и коммуникации;</a:t>
            </a:r>
          </a:p>
          <a:p>
            <a:pPr indent="190500"/>
            <a:r>
              <a:rPr lang="ru-RU" sz="2400" b="1" dirty="0"/>
              <a:t>свое экспериментальное и лабораторное оборудование и др.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80689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7C4A6A-9E94-A13D-A774-6DBFE1428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333186" cy="718307"/>
          </a:xfrm>
        </p:spPr>
        <p:txBody>
          <a:bodyPr/>
          <a:lstStyle/>
          <a:p>
            <a:r>
              <a:rPr lang="ru-RU" b="1" dirty="0"/>
              <a:t>Смысловые значения понятия «наука»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61ABCD-36C1-E33C-0AFA-BA137467A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637490"/>
            <a:ext cx="9099722" cy="4490936"/>
          </a:xfrm>
        </p:spPr>
        <p:txBody>
          <a:bodyPr>
            <a:normAutofit lnSpcReduction="10000"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u-RU" sz="2400" b="1" dirty="0"/>
              <a:t>Непосредственная познавательная деятельность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u-RU" sz="2400" b="1" dirty="0"/>
              <a:t>Результаты познавательной деятельности, выраженные в знаниях, которые образуют научную картину мира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u-RU" sz="2400" b="1" dirty="0"/>
              <a:t>Наука в собирательном значении для отграничения ее от искусства, образования, информационной жизни и других явлений общества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ru-RU" sz="2400" b="1" dirty="0"/>
          </a:p>
          <a:p>
            <a:pPr marL="0" lv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Цель науки </a:t>
            </a:r>
            <a:r>
              <a:rPr lang="ru-RU" sz="2400" b="1" dirty="0"/>
              <a:t>– получить истинные знания</a:t>
            </a:r>
          </a:p>
          <a:p>
            <a:pPr marL="0" lvl="0" indent="0">
              <a:buNone/>
            </a:pPr>
            <a:r>
              <a:rPr lang="ru-RU" sz="2400" b="1" dirty="0"/>
              <a:t>Наука рациональна, системна, общезначима, универсальна и критична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315743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2E7E9D-FA56-680D-F4D9-76C9BB3B2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0"/>
          </a:xfrm>
        </p:spPr>
        <p:txBody>
          <a:bodyPr/>
          <a:lstStyle/>
          <a:p>
            <a:r>
              <a:rPr lang="ru-RU" b="1" dirty="0"/>
              <a:t>Отличительные особенности науки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2E6BA2-112A-4857-C173-F64E0DFCB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7382" y="1595336"/>
            <a:ext cx="8915400" cy="4471528"/>
          </a:xfrm>
        </p:spPr>
        <p:txBody>
          <a:bodyPr>
            <a:normAutofit/>
          </a:bodyPr>
          <a:lstStyle/>
          <a:p>
            <a:pPr indent="190500" algn="just"/>
            <a:r>
              <a:rPr lang="ru-RU" sz="2400" b="1" u="sng" dirty="0"/>
              <a:t>Отличается от философии</a:t>
            </a:r>
            <a:r>
              <a:rPr lang="ru-RU" sz="2400" b="1" dirty="0"/>
              <a:t>: изучает бытие не в целом, а только его конкретные виды и формы</a:t>
            </a:r>
          </a:p>
          <a:p>
            <a:pPr indent="190500" algn="just"/>
            <a:r>
              <a:rPr lang="ru-RU" sz="2400" b="1" u="sng" dirty="0"/>
              <a:t>Отличается от религии</a:t>
            </a:r>
            <a:r>
              <a:rPr lang="ru-RU" sz="2400" b="1" dirty="0"/>
              <a:t>: ее научные понятия, суждения и умозаключения, открытые закономерности и теоретические концепции имеют объективное содержание. Они используются людьми в практической деятельности </a:t>
            </a:r>
          </a:p>
          <a:p>
            <a:pPr indent="190500" algn="just"/>
            <a:r>
              <a:rPr lang="ru-RU" sz="2400" b="1" u="sng" dirty="0"/>
              <a:t>Отличается от искусства</a:t>
            </a:r>
            <a:r>
              <a:rPr lang="ru-RU" sz="2400" b="1" dirty="0"/>
              <a:t>: суждения строгие и «сухие», ориентированы на точное рационально-теоретическое знание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936944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DBF492-2F39-7CFD-A78B-BEE661B08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8852"/>
          </a:xfrm>
        </p:spPr>
        <p:txBody>
          <a:bodyPr/>
          <a:lstStyle/>
          <a:p>
            <a:r>
              <a:rPr lang="ru-RU" b="1" dirty="0"/>
              <a:t>Основные функции науки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00D95C-E83A-9969-0844-6EF03BF50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2400" b="1" dirty="0"/>
              <a:t>Функция культурно-мировоззренческая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2400" b="1" dirty="0"/>
              <a:t>Функция производительной силы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2400" b="1" dirty="0"/>
              <a:t>Функция социальной силы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768064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B01AA2-1052-FAA7-4EF4-96FA134D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8579"/>
          </a:xfrm>
        </p:spPr>
        <p:txBody>
          <a:bodyPr/>
          <a:lstStyle/>
          <a:p>
            <a:r>
              <a:rPr lang="ru-RU" b="1" dirty="0"/>
              <a:t>Особенности научного познания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4AB447-8756-C8A7-465C-8575BE5D3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85609"/>
            <a:ext cx="9327172" cy="4893011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400" b="1" dirty="0"/>
              <a:t>Научное знание отличается предметностью и объективностью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400" b="1" dirty="0"/>
              <a:t>Научное знание выходит за рамки обыденного опыта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400" b="1" dirty="0"/>
              <a:t>Объекты изучаются независимо от сегодняшних возможностей их практического освоения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400" b="1" dirty="0"/>
              <a:t>Научное знание – системное и обоснованное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b="1" dirty="0"/>
              <a:t>Сформированы специфические способы обоснования истинности научного знания: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400" b="1" dirty="0"/>
              <a:t>экспериментальный контроль за получаемым результатом (знанием)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400" b="1" dirty="0"/>
              <a:t>выводимость одних знаний из других, истинность которых уже доказана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437989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8F1A32-8149-F4A5-9954-E6B1A587D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9124"/>
          </a:xfrm>
        </p:spPr>
        <p:txBody>
          <a:bodyPr/>
          <a:lstStyle/>
          <a:p>
            <a:r>
              <a:rPr lang="ru-RU" b="1" dirty="0"/>
              <a:t>Средства научного познания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682DB9-FEDD-C84E-18C4-24B3D2BF7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36969"/>
            <a:ext cx="9288260" cy="495137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ru-RU" sz="2000" b="1" dirty="0"/>
              <a:t>Выработка специального языка, пригодного для описания объектов, необычных с точки зрения здравого смысла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ru-RU" sz="2000" b="1" dirty="0"/>
              <a:t>Конструирование и изготовление особой системы специальных орудий, которые, непосредственно воздействуя на изучаемый объект, позволяют выявить возможные его состояния в условиях, контролируемых субъектом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ru-RU" sz="2000" b="1" dirty="0"/>
              <a:t>Специфические методы познавательной деятельности</a:t>
            </a:r>
          </a:p>
          <a:p>
            <a:pPr>
              <a:spcBef>
                <a:spcPts val="0"/>
              </a:spcBef>
              <a:buFont typeface="+mj-lt"/>
              <a:buAutoNum type="arabicParenR"/>
            </a:pPr>
            <a:r>
              <a:rPr lang="ru-RU" sz="2000" b="1" dirty="0"/>
              <a:t>Особая подготовка познающего субъекта, в ходе которой он осваивает:</a:t>
            </a:r>
          </a:p>
          <a:p>
            <a:pPr lvl="0">
              <a:spcBef>
                <a:spcPts val="0"/>
              </a:spcBef>
            </a:pPr>
            <a:r>
              <a:rPr lang="ru-RU" sz="2000" b="1" dirty="0"/>
              <a:t>средства научного исследования</a:t>
            </a:r>
          </a:p>
          <a:p>
            <a:pPr lvl="0">
              <a:spcBef>
                <a:spcPts val="0"/>
              </a:spcBef>
            </a:pPr>
            <a:r>
              <a:rPr lang="ru-RU" sz="2000" b="1" dirty="0"/>
              <a:t>приемы и методы оперирования этими средствами</a:t>
            </a:r>
          </a:p>
          <a:p>
            <a:pPr lvl="0">
              <a:spcBef>
                <a:spcPts val="0"/>
              </a:spcBef>
            </a:pPr>
            <a:r>
              <a:rPr lang="ru-RU" sz="2000" b="1" dirty="0"/>
              <a:t>систему ценностных ориентаций</a:t>
            </a:r>
          </a:p>
          <a:p>
            <a:pPr lvl="0">
              <a:spcBef>
                <a:spcPts val="0"/>
              </a:spcBef>
            </a:pPr>
            <a:r>
              <a:rPr lang="ru-RU" sz="2000" b="1" dirty="0"/>
              <a:t>специфические для науки целевые установки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36733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2AA43A-C4D9-03E7-78B1-537E9D205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2" y="634478"/>
            <a:ext cx="9469373" cy="796128"/>
          </a:xfrm>
        </p:spPr>
        <p:txBody>
          <a:bodyPr/>
          <a:lstStyle/>
          <a:p>
            <a:r>
              <a:rPr lang="ru-RU" b="1" dirty="0"/>
              <a:t>В зависимости от сфер исследования: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DE6FF1-BE97-B5BB-FE9C-59D6B0218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6273" y="1303506"/>
            <a:ext cx="9552561" cy="2641061"/>
          </a:xfrm>
        </p:spPr>
        <p:txBody>
          <a:bodyPr>
            <a:normAutofit/>
          </a:bodyPr>
          <a:lstStyle/>
          <a:p>
            <a:pPr indent="190500" algn="just"/>
            <a:r>
              <a:rPr lang="ru-RU" sz="2200" b="1" dirty="0"/>
              <a:t> Естественные науки (о природе)</a:t>
            </a:r>
          </a:p>
          <a:p>
            <a:pPr indent="190500" algn="just"/>
            <a:r>
              <a:rPr lang="ru-RU" sz="2200" b="1" dirty="0"/>
              <a:t> Гуманитарные или общественные науки (о человеке как личности и обществе)</a:t>
            </a:r>
          </a:p>
          <a:p>
            <a:pPr indent="190500" algn="just"/>
            <a:r>
              <a:rPr lang="ru-RU" sz="2200" b="1" dirty="0"/>
              <a:t> Технические науки (о технике)</a:t>
            </a:r>
          </a:p>
          <a:p>
            <a:pPr indent="0" algn="just">
              <a:buNone/>
            </a:pPr>
            <a:r>
              <a:rPr lang="ru-RU" sz="2200" b="1" dirty="0"/>
              <a:t>Особая группа – математические науки, синергетика, философия, знания которых универсальны. </a:t>
            </a:r>
          </a:p>
          <a:p>
            <a:endParaRPr lang="ru-RU" sz="2200" b="1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C8829FE-BD26-2092-5C9F-6E53C2E31324}"/>
              </a:ext>
            </a:extLst>
          </p:cNvPr>
          <p:cNvSpPr txBox="1">
            <a:spLocks/>
          </p:cNvSpPr>
          <p:nvPr/>
        </p:nvSpPr>
        <p:spPr>
          <a:xfrm>
            <a:off x="2592923" y="4061300"/>
            <a:ext cx="9469373" cy="7961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/>
              <a:t>По характеру знаний: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7B8E6F6A-EA34-0D94-FDA5-6DEB434AB8E2}"/>
              </a:ext>
            </a:extLst>
          </p:cNvPr>
          <p:cNvSpPr txBox="1">
            <a:spLocks/>
          </p:cNvSpPr>
          <p:nvPr/>
        </p:nvSpPr>
        <p:spPr>
          <a:xfrm>
            <a:off x="2276273" y="4761049"/>
            <a:ext cx="9688746" cy="17646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90500" algn="just"/>
            <a:r>
              <a:rPr lang="ru-RU" sz="2400" b="1" dirty="0"/>
              <a:t> Фундаментальные науки – знания зачастую гипотетичны, основаны на допущениях и силе логического мышления исследователя, трудно проверяемые</a:t>
            </a:r>
          </a:p>
          <a:p>
            <a:pPr indent="190500" algn="just"/>
            <a:r>
              <a:rPr lang="ru-RU" sz="2400" b="1" dirty="0"/>
              <a:t> Прикладные науки – знания легко проверяемые и используются непосредственно на практике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293455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57915E-13D1-B927-6A8C-54397CD55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Структура науки как области деятельности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4F8D5A-AC28-2784-052F-AD9E5A93D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190500" algn="just">
              <a:lnSpc>
                <a:spcPct val="120000"/>
              </a:lnSpc>
              <a:spcBef>
                <a:spcPts val="0"/>
              </a:spcBef>
            </a:pPr>
            <a:r>
              <a:rPr lang="ru-RU" sz="2200" b="1" dirty="0"/>
              <a:t> понятийный аппарат</a:t>
            </a:r>
          </a:p>
          <a:p>
            <a:pPr indent="190500" algn="just">
              <a:lnSpc>
                <a:spcPct val="120000"/>
              </a:lnSpc>
              <a:spcBef>
                <a:spcPts val="0"/>
              </a:spcBef>
            </a:pPr>
            <a:r>
              <a:rPr lang="ru-RU" sz="2200" b="1" dirty="0"/>
              <a:t> совокупность теоретических концепций и учений</a:t>
            </a:r>
          </a:p>
          <a:p>
            <a:pPr indent="190500" algn="just">
              <a:lnSpc>
                <a:spcPct val="120000"/>
              </a:lnSpc>
              <a:spcBef>
                <a:spcPts val="0"/>
              </a:spcBef>
            </a:pPr>
            <a:r>
              <a:rPr lang="ru-RU" sz="2200" b="1" dirty="0"/>
              <a:t> методология исследования</a:t>
            </a:r>
          </a:p>
          <a:p>
            <a:pPr indent="190500" algn="just">
              <a:lnSpc>
                <a:spcPct val="120000"/>
              </a:lnSpc>
              <a:spcBef>
                <a:spcPts val="0"/>
              </a:spcBef>
            </a:pPr>
            <a:r>
              <a:rPr lang="ru-RU" sz="2200" b="1" dirty="0"/>
              <a:t> научные кадры и их подготовка</a:t>
            </a:r>
          </a:p>
          <a:p>
            <a:pPr indent="190500" algn="just">
              <a:lnSpc>
                <a:spcPct val="120000"/>
              </a:lnSpc>
              <a:spcBef>
                <a:spcPts val="0"/>
              </a:spcBef>
            </a:pPr>
            <a:r>
              <a:rPr lang="ru-RU" sz="2200" b="1" dirty="0"/>
              <a:t> учреждения науки</a:t>
            </a:r>
          </a:p>
          <a:p>
            <a:pPr indent="190500" algn="just">
              <a:lnSpc>
                <a:spcPct val="120000"/>
              </a:lnSpc>
              <a:spcBef>
                <a:spcPts val="0"/>
              </a:spcBef>
            </a:pPr>
            <a:r>
              <a:rPr lang="ru-RU" sz="2200" b="1" dirty="0"/>
              <a:t> материально-техническая и финансовая база</a:t>
            </a:r>
          </a:p>
          <a:p>
            <a:pPr indent="190500" algn="just">
              <a:lnSpc>
                <a:spcPct val="120000"/>
              </a:lnSpc>
              <a:spcBef>
                <a:spcPts val="0"/>
              </a:spcBef>
            </a:pPr>
            <a:r>
              <a:rPr lang="ru-RU" sz="2200" b="1" dirty="0"/>
              <a:t> лабораторно-экспериментальная база</a:t>
            </a:r>
          </a:p>
          <a:p>
            <a:pPr indent="190500" algn="just">
              <a:lnSpc>
                <a:spcPct val="120000"/>
              </a:lnSpc>
              <a:spcBef>
                <a:spcPts val="0"/>
              </a:spcBef>
            </a:pPr>
            <a:r>
              <a:rPr lang="ru-RU" sz="2200" b="1" dirty="0"/>
              <a:t> система информации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352931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374C1D-5DF6-DB1D-1051-40E7C1D79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Отношение к науке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90DF78-0DB9-6E9E-5E05-EFAB73A47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0" y="1789889"/>
            <a:ext cx="9218612" cy="4121333"/>
          </a:xfrm>
        </p:spPr>
        <p:txBody>
          <a:bodyPr>
            <a:normAutofit/>
          </a:bodyPr>
          <a:lstStyle/>
          <a:p>
            <a:pPr indent="190500" algn="just">
              <a:lnSpc>
                <a:spcPct val="110000"/>
              </a:lnSpc>
            </a:pPr>
            <a:r>
              <a:rPr lang="ru-RU" sz="2200" b="1" dirty="0"/>
              <a:t> </a:t>
            </a:r>
            <a:r>
              <a:rPr lang="ru-RU" sz="2200" b="1" u="sng" dirty="0"/>
              <a:t>Сциентизм</a:t>
            </a:r>
            <a:r>
              <a:rPr lang="ru-RU" sz="2200" b="1" dirty="0"/>
              <a:t> выражает доверие к науке. Она признается одной их главных ценностей общества и доминирующим фактором развития человечества</a:t>
            </a:r>
          </a:p>
          <a:p>
            <a:pPr indent="190500" algn="just">
              <a:lnSpc>
                <a:spcPct val="110000"/>
              </a:lnSpc>
            </a:pPr>
            <a:r>
              <a:rPr lang="ru-RU" sz="2200" b="1" dirty="0"/>
              <a:t> </a:t>
            </a:r>
            <a:r>
              <a:rPr lang="ru-RU" sz="2200" b="1" u="sng" dirty="0" err="1"/>
              <a:t>Антисциентизм</a:t>
            </a:r>
            <a:r>
              <a:rPr lang="ru-RU" sz="2200" b="1" dirty="0"/>
              <a:t> критикует науку за ошибки, видит ее главной причиной кризисных явлений, экологических и социальных глобальных проблем. </a:t>
            </a:r>
            <a:r>
              <a:rPr lang="ru-RU" sz="2200" b="1" dirty="0" err="1"/>
              <a:t>Антисциентисты</a:t>
            </a:r>
            <a:r>
              <a:rPr lang="ru-RU" sz="2200" b="1" dirty="0"/>
              <a:t> считают, что наука не вполне способна решать главные и острые проблемы социального развития, враждебна человеку, негативно влияет на культуру</a:t>
            </a:r>
          </a:p>
          <a:p>
            <a:pPr>
              <a:lnSpc>
                <a:spcPct val="110000"/>
              </a:lnSpc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789650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05B67A-D404-9DB0-364A-3F258DDC5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0"/>
          </a:xfrm>
        </p:spPr>
        <p:txBody>
          <a:bodyPr/>
          <a:lstStyle/>
          <a:p>
            <a:r>
              <a:rPr lang="ru-RU" b="1" dirty="0"/>
              <a:t>Уровни научного познания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BDFDB9-3E6F-EEFF-9884-A132650CB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5498" y="1595336"/>
            <a:ext cx="9233607" cy="507783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b="1" dirty="0"/>
              <a:t>Теоретический уровень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b="1" dirty="0"/>
              <a:t>Эмпирический уровень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/>
              <a:t>Общая цель – получить обоснованное и проверенное знание; один и тот же объект исследования.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/>
              <a:t>Отличия: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2000" b="1" dirty="0"/>
              <a:t>в исследовательской деятельности заняты разные субъекты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используются свои специфические методы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u="sng" dirty="0"/>
              <a:t>Фундаментальные научные исследования </a:t>
            </a:r>
            <a:r>
              <a:rPr lang="ru-RU" sz="2000" b="1" dirty="0"/>
              <a:t>– получение новых знаний об основных закономерностях строения, функционирования и развития человека, общества и окружающей природной среды (экспериментально-теоретическая деятельность);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u="sng" dirty="0"/>
              <a:t>Прикладные научные исследования </a:t>
            </a:r>
            <a:r>
              <a:rPr lang="ru-RU" sz="2000" b="1" dirty="0"/>
              <a:t>– направлены на решение конкретных задач, достижение практических целей.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209462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40B8A5-0D8B-B582-16B5-A9D46433E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138632" cy="1280890"/>
          </a:xfrm>
        </p:spPr>
        <p:txBody>
          <a:bodyPr/>
          <a:lstStyle/>
          <a:p>
            <a:r>
              <a:rPr lang="ru-RU" b="1" dirty="0"/>
              <a:t>Античная </a:t>
            </a:r>
            <a:r>
              <a:rPr lang="ru-RU" b="1" dirty="0" err="1"/>
              <a:t>протонаука</a:t>
            </a:r>
            <a:br>
              <a:rPr lang="ru-RU" b="1" dirty="0"/>
            </a:br>
            <a:r>
              <a:rPr lang="ru-RU" b="1" dirty="0"/>
              <a:t>Зарождение науки в Древней Греции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EF2454-8BB1-CAC0-7780-38700F2FD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4092" y="1977958"/>
            <a:ext cx="9776297" cy="4539574"/>
          </a:xfrm>
        </p:spPr>
        <p:txBody>
          <a:bodyPr>
            <a:noAutofit/>
          </a:bodyPr>
          <a:lstStyle/>
          <a:p>
            <a:r>
              <a:rPr lang="ru-RU" sz="2200" b="1" dirty="0"/>
              <a:t>Идея рождения мира из первоначального Хаоса: изучение процесса превращения Хаоса в Космос, поиск упорядочивающего закона – Логоса</a:t>
            </a:r>
          </a:p>
          <a:p>
            <a:r>
              <a:rPr lang="ru-RU" sz="2200" b="1" dirty="0"/>
              <a:t>Представление о единстве микро- и макрокосмоса, абсолютном подобии человека и мира. Отсюда – возможность познания Космоса: подобное познается подобным </a:t>
            </a:r>
          </a:p>
          <a:p>
            <a:r>
              <a:rPr lang="ru-RU" sz="2200" b="1" dirty="0"/>
              <a:t>Поиск основы мира, Первоначала, из которого все возникает и в которое со временем все возвращается</a:t>
            </a:r>
          </a:p>
          <a:p>
            <a:r>
              <a:rPr lang="ru-RU" sz="2200" b="1" dirty="0"/>
              <a:t>Философы-элеаты (Парменид, Зенон): Разум накладывает свой отпечаток на мир, активно формируя его картину. Бытие (Космос) постигается только разумом и ни в коем случае не чувствами.</a:t>
            </a: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153352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5FEE4F-110A-E98C-6707-C49C03369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6945"/>
          </a:xfrm>
        </p:spPr>
        <p:txBody>
          <a:bodyPr/>
          <a:lstStyle/>
          <a:p>
            <a:r>
              <a:rPr lang="ru-RU" b="1" dirty="0"/>
              <a:t>Античная наука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A908F8-6337-2CF5-5CEF-A2624DC54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36970"/>
            <a:ext cx="9171528" cy="4374252"/>
          </a:xfrm>
        </p:spPr>
        <p:txBody>
          <a:bodyPr/>
          <a:lstStyle/>
          <a:p>
            <a:r>
              <a:rPr lang="ru-RU" sz="2400" b="1" dirty="0"/>
              <a:t>Ионийский этап (VII-V вв. до н.э.) – Фалес, Анаксимандр, Анаксимен, Гераклит, Аристарх Самосский</a:t>
            </a:r>
          </a:p>
          <a:p>
            <a:r>
              <a:rPr lang="ru-RU" sz="2400" b="1" dirty="0"/>
              <a:t>Афинский этап (</a:t>
            </a:r>
            <a:r>
              <a:rPr lang="en-US" sz="2400" b="1" dirty="0"/>
              <a:t>V</a:t>
            </a:r>
            <a:r>
              <a:rPr lang="ru-RU" sz="2400" b="1" dirty="0"/>
              <a:t>–</a:t>
            </a:r>
            <a:r>
              <a:rPr lang="en-US" sz="2400" b="1" dirty="0"/>
              <a:t>IV</a:t>
            </a:r>
            <a:r>
              <a:rPr lang="ru-RU" sz="2400" b="1" dirty="0"/>
              <a:t> вв. до н. э.) – Левкипп, Демокрит, Сократ, Платон, Аристотель</a:t>
            </a:r>
          </a:p>
          <a:p>
            <a:r>
              <a:rPr lang="ru-RU" sz="2400" b="1" dirty="0"/>
              <a:t>Александрийский (эллинистический) этап</a:t>
            </a:r>
            <a:r>
              <a:rPr lang="en-US" sz="2400" b="1" dirty="0"/>
              <a:t> (IV-III</a:t>
            </a:r>
            <a:r>
              <a:rPr lang="ru-RU" sz="2400" b="1" dirty="0"/>
              <a:t> вв. до н.э.) – Евклид, Архимед, Эпикур</a:t>
            </a:r>
            <a:r>
              <a:rPr lang="en-US" sz="2400" b="1" dirty="0"/>
              <a:t> </a:t>
            </a:r>
            <a:endParaRPr lang="ru-RU" sz="24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3617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514D8F-6DCB-AC6F-FF0B-93EB5FAAE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0"/>
          </a:xfrm>
        </p:spPr>
        <p:txBody>
          <a:bodyPr/>
          <a:lstStyle/>
          <a:p>
            <a:r>
              <a:rPr lang="ru-RU" b="1" dirty="0" err="1"/>
              <a:t>Протонаука</a:t>
            </a:r>
            <a:r>
              <a:rPr lang="ru-RU" b="1" dirty="0"/>
              <a:t> в Древнем Риме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907EE1-6B83-8A6C-6901-1A61543E0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39694"/>
            <a:ext cx="8915400" cy="4471528"/>
          </a:xfrm>
        </p:spPr>
        <p:txBody>
          <a:bodyPr/>
          <a:lstStyle/>
          <a:p>
            <a:pPr algn="just">
              <a:spcAft>
                <a:spcPts val="800"/>
              </a:spcAft>
            </a:pPr>
            <a:r>
              <a:rPr lang="ru-RU" sz="2400" b="1" dirty="0"/>
              <a:t>Древнеримский период развития науки: I в. до н. э. – IV в. н. э. (до распада Римской империи в 325 г.)  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400" b="1" dirty="0"/>
              <a:t>Тит Лукреций Кар, Клавдий Птолемей, Гален, </a:t>
            </a:r>
            <a:r>
              <a:rPr lang="ru-RU" sz="2400" b="1" dirty="0" err="1"/>
              <a:t>Витрувий</a:t>
            </a:r>
            <a:endParaRPr lang="ru-RU" sz="2400" b="1" dirty="0"/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400" b="1" dirty="0"/>
              <a:t>Древнеримская культура и наука в своем развитии опирались на достижения в этих областях древних греков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3918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24F4C0-B368-A5B3-F4B9-B73B08DDE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8579"/>
          </a:xfrm>
        </p:spPr>
        <p:txBody>
          <a:bodyPr>
            <a:normAutofit/>
          </a:bodyPr>
          <a:lstStyle/>
          <a:p>
            <a:r>
              <a:rPr lang="ru-RU" sz="3200" b="1" dirty="0"/>
              <a:t>Гуманитарное знание в античный период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DAF635-70C5-974F-975A-DA0B3158A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1593715"/>
            <a:ext cx="9161801" cy="129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/>
              <a:t>Проблема наилучшего государственного устройства</a:t>
            </a:r>
          </a:p>
          <a:p>
            <a:pPr marL="0" indent="0">
              <a:buNone/>
            </a:pPr>
            <a:r>
              <a:rPr lang="ru-RU" sz="2200" b="1" dirty="0"/>
              <a:t>Платон: «Государство» и «Законы»; Аристотель: «Политика»; </a:t>
            </a:r>
            <a:r>
              <a:rPr lang="ru-RU" sz="2200" b="1" dirty="0" err="1"/>
              <a:t>Полибий</a:t>
            </a:r>
            <a:r>
              <a:rPr lang="ru-RU" sz="2200" b="1" dirty="0"/>
              <a:t>: «Всеобщая история»</a:t>
            </a:r>
          </a:p>
          <a:p>
            <a:pPr marL="0" indent="0">
              <a:buNone/>
            </a:pPr>
            <a:endParaRPr lang="ru-RU" sz="2200" b="1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EA487D4-D345-E439-3BC9-0DF5ACD70CB6}"/>
              </a:ext>
            </a:extLst>
          </p:cNvPr>
          <p:cNvSpPr txBox="1">
            <a:spLocks/>
          </p:cNvSpPr>
          <p:nvPr/>
        </p:nvSpPr>
        <p:spPr>
          <a:xfrm>
            <a:off x="2592925" y="3214991"/>
            <a:ext cx="923591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/>
              <a:t>Гуманитарное знание в древнеримский период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0588D90-A152-687C-FB22-E1CD26A0DA5A}"/>
              </a:ext>
            </a:extLst>
          </p:cNvPr>
          <p:cNvSpPr txBox="1">
            <a:spLocks/>
          </p:cNvSpPr>
          <p:nvPr/>
        </p:nvSpPr>
        <p:spPr>
          <a:xfrm>
            <a:off x="2592923" y="4616585"/>
            <a:ext cx="9161801" cy="129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2200" b="1" dirty="0"/>
              <a:t>Кантон: практика организации крупного рабовладельческого хозяйства; Цицерон: «О государстве», «О законах»</a:t>
            </a:r>
          </a:p>
          <a:p>
            <a:pPr marL="0" indent="0">
              <a:buFont typeface="Wingdings 3" charset="2"/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48949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68DC44-1140-EB57-29D5-52B7CFE98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Специфика научного знания в античную эпоху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354944-A15C-9B9A-41BF-3A6968084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539575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200" b="1" dirty="0"/>
              <a:t>созерцательность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200" b="1" dirty="0" err="1"/>
              <a:t>антпороморфизм</a:t>
            </a:r>
            <a:r>
              <a:rPr lang="ru-RU" sz="2200" b="1" dirty="0"/>
              <a:t> в восприятии окружающего мира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200" b="1" dirty="0"/>
              <a:t>преимущественно образное, логико-художественное мышление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200" b="1" dirty="0"/>
              <a:t>одухотворение природы и космоса (гилозоизм)</a:t>
            </a:r>
          </a:p>
          <a:p>
            <a:pPr>
              <a:spcBef>
                <a:spcPts val="0"/>
              </a:spcBef>
            </a:pPr>
            <a:r>
              <a:rPr lang="ru-RU" sz="2200" b="1" dirty="0"/>
              <a:t>критериями истинности знания выступают гармония, добро и красота</a:t>
            </a:r>
          </a:p>
          <a:p>
            <a:pPr>
              <a:spcBef>
                <a:spcPts val="0"/>
              </a:spcBef>
            </a:pPr>
            <a:endParaRPr lang="ru-RU" sz="22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/>
              <a:t>Заложены основы наук (математика, астрономия и др.) и основы </a:t>
            </a:r>
            <a:r>
              <a:rPr lang="ru-RU" sz="2200" b="1" dirty="0" err="1"/>
              <a:t>протопромышленной</a:t>
            </a:r>
            <a:r>
              <a:rPr lang="ru-RU" sz="2200" b="1" dirty="0"/>
              <a:t> цивилизации (использование пара, силы воды, строительство каналов, ирригационных систем, использование простейших технических устройств)</a:t>
            </a:r>
          </a:p>
        </p:txBody>
      </p:sp>
    </p:spTree>
    <p:extLst>
      <p:ext uri="{BB962C8B-B14F-4D97-AF65-F5344CB8AC3E}">
        <p14:creationId xmlns:p14="http://schemas.microsoft.com/office/powerpoint/2010/main" val="1650474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768C2B-BEE7-89CD-11C3-363F8F45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8307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Средневековая научная мысль </a:t>
            </a:r>
            <a:b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51CEBA-1BE9-6581-A5C1-E63D7FCB1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42417"/>
            <a:ext cx="8915400" cy="45688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u="sng" dirty="0"/>
              <a:t>Научное знание в странах арабского Востока</a:t>
            </a:r>
          </a:p>
          <a:p>
            <a:r>
              <a:rPr lang="ru-RU" sz="2200" b="1" dirty="0"/>
              <a:t>появились выдающиеся ученые </a:t>
            </a:r>
          </a:p>
          <a:p>
            <a:r>
              <a:rPr lang="ru-RU" sz="2200" b="1" dirty="0"/>
              <a:t>на арабский язык были переведены сочинения греческих ученых (Аристотеля, Птолемея, Архимеда)</a:t>
            </a:r>
          </a:p>
          <a:p>
            <a:r>
              <a:rPr lang="ru-RU" sz="2200" b="1" dirty="0"/>
              <a:t>знания античной цивилизации восприняты и систематизированы</a:t>
            </a:r>
          </a:p>
          <a:p>
            <a:r>
              <a:rPr lang="ru-RU" sz="2200" b="1" dirty="0"/>
              <a:t>дальнейшее развитие получили математика и астрономия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ru-RU" sz="2200" b="1" dirty="0"/>
              <a:t>Ал-</a:t>
            </a:r>
            <a:r>
              <a:rPr lang="ru-RU" sz="2200" b="1" dirty="0" err="1"/>
              <a:t>Батани</a:t>
            </a:r>
            <a:r>
              <a:rPr lang="ru-RU" sz="2200" b="1" dirty="0"/>
              <a:t>, Улугбек, Ал-Хорезми, Омар Хайям, Ал-Бируни, Абу Али ибн Сина (Авиценна), Ибн-Ал-</a:t>
            </a:r>
            <a:r>
              <a:rPr lang="ru-RU" sz="2200" b="1" dirty="0" err="1"/>
              <a:t>Хайтан</a:t>
            </a:r>
            <a:r>
              <a:rPr lang="ru-RU" sz="2200" b="1" dirty="0"/>
              <a:t> (</a:t>
            </a:r>
            <a:r>
              <a:rPr lang="ru-RU" sz="2200" b="1" dirty="0" err="1"/>
              <a:t>Альхазен</a:t>
            </a:r>
            <a:r>
              <a:rPr lang="ru-RU" sz="2200" b="1" dirty="0"/>
              <a:t>), Ибн-</a:t>
            </a:r>
            <a:r>
              <a:rPr lang="ru-RU" sz="2200" b="1" dirty="0" err="1"/>
              <a:t>Хордаубек</a:t>
            </a:r>
            <a:r>
              <a:rPr lang="ru-RU" sz="2200" b="1" dirty="0"/>
              <a:t>, Ибн Фадлан</a:t>
            </a:r>
          </a:p>
        </p:txBody>
      </p:sp>
    </p:spTree>
    <p:extLst>
      <p:ext uri="{BB962C8B-B14F-4D97-AF65-F5344CB8AC3E}">
        <p14:creationId xmlns:p14="http://schemas.microsoft.com/office/powerpoint/2010/main" val="1876060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3C58A3-407C-2565-15C6-BE7D3FC93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8579"/>
          </a:xfrm>
        </p:spPr>
        <p:txBody>
          <a:bodyPr>
            <a:normAutofit/>
          </a:bodyPr>
          <a:lstStyle/>
          <a:p>
            <a:r>
              <a:rPr lang="ru-RU" sz="3200" b="1" dirty="0"/>
              <a:t>Западноевропейская </a:t>
            </a:r>
            <a:r>
              <a:rPr lang="ru-RU" sz="3200" b="1" dirty="0" err="1"/>
              <a:t>протонаука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B4DA1C-007D-C344-CF70-0B0AE521F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32689"/>
            <a:ext cx="8915400" cy="5291847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/>
              <a:t>В центры научных знаний превращались монастыри. 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/>
              <a:t>Сочинения компилятивного характера, комментарии.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/>
              <a:t>«Семь свободных искусств», преподаваемых в западноевропейских университетах: </a:t>
            </a:r>
          </a:p>
          <a:p>
            <a:pPr algn="just">
              <a:spcBef>
                <a:spcPts val="0"/>
              </a:spcBef>
            </a:pPr>
            <a:r>
              <a:rPr lang="ru-RU" sz="2200" b="1" dirty="0"/>
              <a:t>тривиум (три пути познания) – грамматика, риторика, диалектика; </a:t>
            </a:r>
          </a:p>
          <a:p>
            <a:pPr algn="just">
              <a:spcBef>
                <a:spcPts val="0"/>
              </a:spcBef>
            </a:pPr>
            <a:r>
              <a:rPr lang="ru-RU" sz="2200" b="1" dirty="0" err="1"/>
              <a:t>квадриум</a:t>
            </a:r>
            <a:r>
              <a:rPr lang="ru-RU" sz="2200" b="1" dirty="0"/>
              <a:t> (четыре пути познания) – арифметика, геометрия, астрономия, музыка.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/>
              <a:t>Университеты: главными видами занятий были лекции и дискуссии.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/>
              <a:t>Три факультета: богословский; юридический; медицинский. Впоследствии появился еще один факультет –гуманитарный, где изучали «семь свободных искусств».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/>
              <a:t>Леонардо Пизанский (Фибоначчи), </a:t>
            </a:r>
            <a:r>
              <a:rPr lang="ru-RU" sz="2200" b="1" dirty="0" err="1"/>
              <a:t>Вителлий</a:t>
            </a:r>
            <a:r>
              <a:rPr lang="ru-RU" sz="2200" b="1" dirty="0"/>
              <a:t>, Роджер Бэкон, Марко Поло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200" b="1" dirty="0"/>
          </a:p>
          <a:p>
            <a:pPr>
              <a:spcBef>
                <a:spcPts val="0"/>
              </a:spcBef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0690964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82E117-1318-ADBC-F5B8-19B043D84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7762"/>
          </a:xfrm>
        </p:spPr>
        <p:txBody>
          <a:bodyPr>
            <a:normAutofit/>
          </a:bodyPr>
          <a:lstStyle/>
          <a:p>
            <a:r>
              <a:rPr lang="ru-RU" sz="3200" b="1" dirty="0"/>
              <a:t>Научная мысль эпохи Возрождения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2B67D0-948B-D8F7-9828-88C075950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75881"/>
            <a:ext cx="8915400" cy="4335341"/>
          </a:xfrm>
        </p:spPr>
        <p:txBody>
          <a:bodyPr/>
          <a:lstStyle/>
          <a:p>
            <a:pPr marL="0" indent="0">
              <a:buNone/>
            </a:pPr>
            <a:r>
              <a:rPr lang="ru-RU" sz="2200" b="1" dirty="0"/>
              <a:t>XV–XVI вв. Деятели эпохи Возрождения - гуманисты выступали за создание нового уклада жизни, за возврат к духовным ценностям античного мира.</a:t>
            </a:r>
          </a:p>
          <a:p>
            <a:pPr marL="0" indent="0">
              <a:buNone/>
            </a:pPr>
            <a:r>
              <a:rPr lang="ru-RU" sz="2200" b="1" dirty="0"/>
              <a:t>Леонардо да Винчи, Николо Тарталья, Джованни Бенедетти,</a:t>
            </a:r>
          </a:p>
          <a:p>
            <a:pPr marL="0" indent="0">
              <a:buNone/>
            </a:pPr>
            <a:r>
              <a:rPr lang="ru-RU" sz="2200" b="1" dirty="0"/>
              <a:t>Симон </a:t>
            </a:r>
            <a:r>
              <a:rPr lang="ru-RU" sz="2200" b="1" dirty="0" err="1"/>
              <a:t>Стевин</a:t>
            </a:r>
            <a:r>
              <a:rPr lang="ru-RU" sz="2200" b="1" dirty="0"/>
              <a:t>, </a:t>
            </a:r>
            <a:r>
              <a:rPr lang="ru-RU" sz="2200" b="1" dirty="0" err="1"/>
              <a:t>Франческо</a:t>
            </a:r>
            <a:r>
              <a:rPr lang="ru-RU" sz="2200" b="1" dirty="0"/>
              <a:t> </a:t>
            </a:r>
            <a:r>
              <a:rPr lang="ru-RU" sz="2200" b="1" dirty="0" err="1"/>
              <a:t>Мавролик</a:t>
            </a:r>
            <a:r>
              <a:rPr lang="ru-RU" sz="2200" b="1" dirty="0"/>
              <a:t>, Вильям Гильберт</a:t>
            </a:r>
          </a:p>
          <a:p>
            <a:pPr marL="0" indent="0">
              <a:buNone/>
            </a:pPr>
            <a:r>
              <a:rPr lang="ru-RU" sz="2200" b="1" dirty="0"/>
              <a:t>Николай Коперник: «Малый комментарий о гипотезах, относящихся к небесным движениям», «О вращениях небесных сфер»</a:t>
            </a:r>
          </a:p>
        </p:txBody>
      </p:sp>
    </p:spTree>
    <p:extLst>
      <p:ext uri="{BB962C8B-B14F-4D97-AF65-F5344CB8AC3E}">
        <p14:creationId xmlns:p14="http://schemas.microsoft.com/office/powerpoint/2010/main" val="3053514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E01B1A-04C9-CAEA-1C07-48EC888B2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206726" cy="689124"/>
          </a:xfrm>
        </p:spPr>
        <p:txBody>
          <a:bodyPr>
            <a:normAutofit/>
          </a:bodyPr>
          <a:lstStyle/>
          <a:p>
            <a:r>
              <a:rPr lang="ru-RU" sz="3200" b="1" dirty="0"/>
              <a:t>Гуманитарные науки в эпоху Возрождения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EF45D2-D268-10F0-DDFB-BAC455364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27243"/>
            <a:ext cx="8915400" cy="43839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Никколо Макиавелли (общество развивается не по воле Бога, а по естественным причинам; в основе развития общества лежат материальный интерес людей и сила)</a:t>
            </a:r>
          </a:p>
          <a:p>
            <a:pPr marL="0" indent="0">
              <a:buNone/>
            </a:pPr>
            <a:r>
              <a:rPr lang="ru-RU" sz="2400" b="1" dirty="0"/>
              <a:t>Мартин Лютер (основатель протестантизма)</a:t>
            </a:r>
          </a:p>
          <a:p>
            <a:pPr marL="0" indent="0">
              <a:buNone/>
            </a:pPr>
            <a:r>
              <a:rPr lang="ru-RU" sz="2400" b="1" dirty="0"/>
              <a:t>Томас Мор (основатель утопического коммунизма) </a:t>
            </a:r>
          </a:p>
          <a:p>
            <a:pPr marL="0" indent="0">
              <a:buNone/>
            </a:pPr>
            <a:r>
              <a:rPr lang="ru-RU" sz="2400" b="1" dirty="0"/>
              <a:t>Томмазо Кампанелла (основатель утопического коммунизма, «Город солнца»)</a:t>
            </a:r>
          </a:p>
          <a:p>
            <a:pPr marL="0" indent="0">
              <a:buNone/>
            </a:pPr>
            <a:r>
              <a:rPr lang="ru-RU" sz="2400" b="1" dirty="0"/>
              <a:t>Томас Манн (меркантилизм)</a:t>
            </a:r>
          </a:p>
        </p:txBody>
      </p:sp>
    </p:spTree>
    <p:extLst>
      <p:ext uri="{BB962C8B-B14F-4D97-AF65-F5344CB8AC3E}">
        <p14:creationId xmlns:p14="http://schemas.microsoft.com/office/powerpoint/2010/main" val="4275493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5A5086-D5F6-E415-DD0E-EBCD1083B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1" y="419829"/>
            <a:ext cx="8911687" cy="728035"/>
          </a:xfrm>
        </p:spPr>
        <p:txBody>
          <a:bodyPr>
            <a:normAutofit/>
          </a:bodyPr>
          <a:lstStyle/>
          <a:p>
            <a:r>
              <a:rPr lang="ru-RU" sz="3200" b="1" dirty="0"/>
              <a:t>Возникновение классической науки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A59C49-D365-973F-A16D-819C8D6AD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147864"/>
            <a:ext cx="9482815" cy="5272391"/>
          </a:xfrm>
        </p:spPr>
        <p:txBody>
          <a:bodyPr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sz="2000" b="1" dirty="0"/>
              <a:t>Новое время (XVII–XIX вв.)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/>
              <a:t>Галилео Галилей - «Диалог о двух главнейших системах мира – птолемеевой и </a:t>
            </a:r>
            <a:r>
              <a:rPr lang="ru-RU" sz="2000" b="1" dirty="0" err="1"/>
              <a:t>коперниковой</a:t>
            </a:r>
            <a:r>
              <a:rPr lang="ru-RU" sz="2000" b="1" dirty="0"/>
              <a:t>», </a:t>
            </a:r>
            <a:r>
              <a:rPr lang="ru-RU" sz="2000" b="1" dirty="0" err="1"/>
              <a:t>Галилеевский</a:t>
            </a:r>
            <a:r>
              <a:rPr lang="ru-RU" sz="2000" b="1" dirty="0"/>
              <a:t> метод научного мышления: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математизация научных исследований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введение технического эксперимента (опыта) как метода исследования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использование мыслительного эксперимента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количественный анализ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/>
              <a:t>Иоганн Кеплер, Рене Декарт, Исаак Ньютон</a:t>
            </a:r>
          </a:p>
          <a:p>
            <a:pPr marL="457200" indent="-457200" algn="just">
              <a:spcBef>
                <a:spcPts val="600"/>
              </a:spcBef>
              <a:buFont typeface="+mj-lt"/>
              <a:buAutoNum type="arabicPeriod"/>
            </a:pPr>
            <a:r>
              <a:rPr lang="ru-RU" sz="2000" b="1" dirty="0"/>
              <a:t>Под теоретические изыскания подведен эксперимент</a:t>
            </a:r>
          </a:p>
          <a:p>
            <a:pPr marL="457200" indent="-457200" algn="just">
              <a:spcBef>
                <a:spcPts val="600"/>
              </a:spcBef>
              <a:buFont typeface="+mj-lt"/>
              <a:buAutoNum type="arabicPeriod"/>
            </a:pPr>
            <a:r>
              <a:rPr lang="ru-RU" sz="2000" b="1" dirty="0"/>
              <a:t>Открытие дифференциального и интегрального исчислений позволило математически обосновывать эксперименты</a:t>
            </a:r>
          </a:p>
          <a:p>
            <a:pPr marL="457200" indent="-457200" algn="just">
              <a:spcBef>
                <a:spcPts val="600"/>
              </a:spcBef>
              <a:buFont typeface="+mj-lt"/>
              <a:buAutoNum type="arabicPeriod"/>
            </a:pPr>
            <a:r>
              <a:rPr lang="ru-RU" sz="2000" b="1" dirty="0"/>
              <a:t>Ученые стали исходить в своих рассуждениях из опытных данных, в науку входила практика</a:t>
            </a:r>
          </a:p>
        </p:txBody>
      </p:sp>
    </p:spTree>
    <p:extLst>
      <p:ext uri="{BB962C8B-B14F-4D97-AF65-F5344CB8AC3E}">
        <p14:creationId xmlns:p14="http://schemas.microsoft.com/office/powerpoint/2010/main" val="25581198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A1AB62-7BA7-603E-ADE8-727345DFA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Революция в естествознании конца XIX – начала XX в.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064EE0-DA15-FA2C-D44A-177E06305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753239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/>
              <a:t>Рентген, радиоактивность, электрон и ядро атома, кванты, специальная и общая теория относительности, корпускулярно-волновой дуализм, принцип неопределенности в квантовой механике</a:t>
            </a:r>
          </a:p>
          <a:p>
            <a:pPr marL="0" indent="0">
              <a:buNone/>
            </a:pPr>
            <a:r>
              <a:rPr lang="ru-RU" sz="2200" b="1" dirty="0"/>
              <a:t>В. Рентген, А. Беккерель, Пьер и Мария Кюри, Дж. Томсон, Э. Резерфорд, М. Планк, Нильс Бор, А. Эйнштейн, Луи де Бройль, В. Гейзенберг</a:t>
            </a:r>
          </a:p>
          <a:p>
            <a:pPr marL="0" indent="0">
              <a:buNone/>
            </a:pPr>
            <a:r>
              <a:rPr lang="ru-RU" sz="2200" b="1" dirty="0"/>
              <a:t>Необходимой предпосылкой научной революции на рубеже XIX–XX столетий является целый комплекс достижений в области математики. </a:t>
            </a:r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3352734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DDEE11-4B20-8516-1D4D-6B2358FF0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8035"/>
          </a:xfrm>
        </p:spPr>
        <p:txBody>
          <a:bodyPr>
            <a:normAutofit/>
          </a:bodyPr>
          <a:lstStyle/>
          <a:p>
            <a:r>
              <a:rPr lang="ru-RU" sz="3200" b="1" dirty="0"/>
              <a:t>Научно-техническая революция ХХ века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69B2B2-406B-E04E-0001-F0274D381B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07787"/>
            <a:ext cx="8915400" cy="499029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/>
              <a:t>Бурное развитие производства на базе огромного объема научных знаний, превращение науки в непосредственную производительную силу. Знания удваивались каждые 10 лет. Сократилось время воплощения открытий в науке в создание технических устройств, а последних </a:t>
            </a:r>
            <a:r>
              <a:rPr lang="ru-RU" sz="2200" b="1" dirty="0">
                <a:sym typeface="Symbol" panose="05050102010706020507" pitchFamily="18" charset="2"/>
              </a:rPr>
              <a:t></a:t>
            </a:r>
            <a:r>
              <a:rPr lang="ru-RU" sz="2200" b="1" dirty="0"/>
              <a:t> внедрения в производство.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/>
              <a:t>Основные направления НТР: </a:t>
            </a:r>
          </a:p>
          <a:p>
            <a:pPr algn="just">
              <a:spcBef>
                <a:spcPts val="0"/>
              </a:spcBef>
            </a:pPr>
            <a:r>
              <a:rPr lang="ru-RU" sz="2200" b="1" dirty="0"/>
              <a:t>электроника и информатика</a:t>
            </a:r>
          </a:p>
          <a:p>
            <a:pPr algn="just">
              <a:spcBef>
                <a:spcPts val="0"/>
              </a:spcBef>
            </a:pPr>
            <a:r>
              <a:rPr lang="ru-RU" sz="2200" b="1" dirty="0"/>
              <a:t>энергетика</a:t>
            </a:r>
          </a:p>
          <a:p>
            <a:pPr algn="just">
              <a:spcBef>
                <a:spcPts val="0"/>
              </a:spcBef>
            </a:pPr>
            <a:r>
              <a:rPr lang="ru-RU" sz="2200" b="1" dirty="0"/>
              <a:t>биотехнология и генная инженерия</a:t>
            </a:r>
          </a:p>
          <a:p>
            <a:pPr algn="just">
              <a:spcBef>
                <a:spcPts val="0"/>
              </a:spcBef>
            </a:pPr>
            <a:r>
              <a:rPr lang="ru-RU" sz="2200" b="1" dirty="0"/>
              <a:t>изготовление новых материалов, которых нет в природе</a:t>
            </a:r>
          </a:p>
          <a:p>
            <a:pPr algn="just">
              <a:spcBef>
                <a:spcPts val="0"/>
              </a:spcBef>
            </a:pPr>
            <a:r>
              <a:rPr lang="ru-RU" sz="2200" b="1" dirty="0"/>
              <a:t>освоение космического пространства</a:t>
            </a:r>
          </a:p>
          <a:p>
            <a:pPr algn="just">
              <a:spcBef>
                <a:spcPts val="0"/>
              </a:spcBef>
            </a:pPr>
            <a:r>
              <a:rPr lang="ru-RU" sz="2200" b="1" dirty="0"/>
              <a:t>нанотехнология и др.</a:t>
            </a: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4232482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86787A-3412-A800-732D-A0FDC03DF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8307"/>
          </a:xfrm>
        </p:spPr>
        <p:txBody>
          <a:bodyPr>
            <a:normAutofit/>
          </a:bodyPr>
          <a:lstStyle/>
          <a:p>
            <a:r>
              <a:rPr lang="ru-RU" sz="3200" b="1" dirty="0"/>
              <a:t> Гуманитарные науки в XIX-XX веках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D3D238-CB56-820A-6B1A-3B244BEF7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68877"/>
            <a:ext cx="8915400" cy="4442345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800"/>
              </a:spcAft>
              <a:buNone/>
            </a:pPr>
            <a:r>
              <a:rPr lang="ru-RU" sz="2400" b="1" dirty="0"/>
              <a:t>Концепции развития человечества: </a:t>
            </a:r>
          </a:p>
          <a:p>
            <a:pPr algn="just"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/>
              <a:t>Марксистская формационная – К. Маркс, Ф. Энгельс (диалектический материализм, центральным звеном которого является диалектический метод, учение о капитале и материалистическое понимание истории)</a:t>
            </a:r>
          </a:p>
          <a:p>
            <a:pPr algn="just"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/>
              <a:t>Цивилизационная (возникла в России как концепция культурно-исторических типов) – Н.Я. Данилевский («Россия и Европа»), О. Шпенглер («Закат Европы»), А. Тойнби («Исследование истории»)</a:t>
            </a:r>
          </a:p>
        </p:txBody>
      </p:sp>
    </p:spTree>
    <p:extLst>
      <p:ext uri="{BB962C8B-B14F-4D97-AF65-F5344CB8AC3E}">
        <p14:creationId xmlns:p14="http://schemas.microsoft.com/office/powerpoint/2010/main" val="183630108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143</TotalTime>
  <Words>1558</Words>
  <Application>Microsoft Office PowerPoint</Application>
  <PresentationFormat>Широкоэкранный</PresentationFormat>
  <Paragraphs>153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Century Gothic</vt:lpstr>
      <vt:lpstr>Symbol</vt:lpstr>
      <vt:lpstr>Wingdings 3</vt:lpstr>
      <vt:lpstr>Легкий дым</vt:lpstr>
      <vt:lpstr>Методология  научных исследований   (курс «Методы социологических исследований», 1 блок )</vt:lpstr>
      <vt:lpstr>Понятие науки</vt:lpstr>
      <vt:lpstr>Смысловые значения понятия «наука»</vt:lpstr>
      <vt:lpstr>Отличительные особенности науки</vt:lpstr>
      <vt:lpstr>Основные функции науки</vt:lpstr>
      <vt:lpstr>Особенности научного познания</vt:lpstr>
      <vt:lpstr>Средства научного познания</vt:lpstr>
      <vt:lpstr>В зависимости от сфер исследования:</vt:lpstr>
      <vt:lpstr>Структура науки как области деятельности</vt:lpstr>
      <vt:lpstr>Отношение к науке</vt:lpstr>
      <vt:lpstr>Уровни научного познания</vt:lpstr>
      <vt:lpstr>Античная протонаука Зарождение науки в Древней Греции</vt:lpstr>
      <vt:lpstr>Античная наука</vt:lpstr>
      <vt:lpstr>Протонаука в Древнем Риме</vt:lpstr>
      <vt:lpstr>Гуманитарное знание в античный период</vt:lpstr>
      <vt:lpstr>Специфика научного знания в античную эпоху</vt:lpstr>
      <vt:lpstr>Средневековая научная мысль  </vt:lpstr>
      <vt:lpstr>Западноевропейская протонаука</vt:lpstr>
      <vt:lpstr>Научная мысль эпохи Возрождения</vt:lpstr>
      <vt:lpstr>Гуманитарные науки в эпоху Возрождения</vt:lpstr>
      <vt:lpstr>Возникновение классической науки</vt:lpstr>
      <vt:lpstr>Революция в естествознании конца XIX – начала XX в.</vt:lpstr>
      <vt:lpstr>Научно-техническая революция ХХ века </vt:lpstr>
      <vt:lpstr> Гуманитарные науки в XIX-XX веках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Meta Morph</dc:creator>
  <cp:lastModifiedBy>Meta Morph</cp:lastModifiedBy>
  <cp:revision>3</cp:revision>
  <dcterms:created xsi:type="dcterms:W3CDTF">2024-09-12T17:17:45Z</dcterms:created>
  <dcterms:modified xsi:type="dcterms:W3CDTF">2024-09-12T19:41:26Z</dcterms:modified>
</cp:coreProperties>
</file>