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91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95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8" r:id="rId26"/>
    <p:sldId id="289" r:id="rId27"/>
    <p:sldId id="284" r:id="rId28"/>
    <p:sldId id="286" r:id="rId29"/>
    <p:sldId id="287" r:id="rId30"/>
    <p:sldId id="290" r:id="rId31"/>
    <p:sldId id="292" r:id="rId32"/>
    <p:sldId id="293" r:id="rId33"/>
    <p:sldId id="294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660"/>
  </p:normalViewPr>
  <p:slideViewPr>
    <p:cSldViewPr snapToGrid="0">
      <p:cViewPr varScale="1">
        <p:scale>
          <a:sx n="83" d="100"/>
          <a:sy n="83" d="100"/>
        </p:scale>
        <p:origin x="70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497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1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97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03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78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28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6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44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56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67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2054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89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8188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645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21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76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C3EE8-37DD-47B0-8F8C-251E98EEC75A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714C60-3F7E-4188-9920-57AAE7630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50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latin typeface="+mn-lt"/>
              </a:rPr>
              <a:t>Создание организационного знания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7428" y="1690688"/>
            <a:ext cx="4276578" cy="523220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Создание знаний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7428" y="3016251"/>
            <a:ext cx="4241408" cy="954107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Постоянные инновации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25814" y="4902407"/>
            <a:ext cx="3699803" cy="954107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Конкурентные преимущества</a:t>
            </a:r>
          </a:p>
        </p:txBody>
      </p:sp>
      <p:cxnSp>
        <p:nvCxnSpPr>
          <p:cNvPr id="10" name="Прямая со стрелкой 9"/>
          <p:cNvCxnSpPr>
            <a:stCxn id="6" idx="2"/>
            <a:endCxn id="7" idx="0"/>
          </p:cNvCxnSpPr>
          <p:nvPr/>
        </p:nvCxnSpPr>
        <p:spPr>
          <a:xfrm flipH="1">
            <a:off x="6158132" y="2213908"/>
            <a:ext cx="17585" cy="802343"/>
          </a:xfrm>
          <a:prstGeom prst="straightConnector1">
            <a:avLst/>
          </a:prstGeom>
          <a:ln w="508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7" idx="2"/>
            <a:endCxn id="8" idx="0"/>
          </p:cNvCxnSpPr>
          <p:nvPr/>
        </p:nvCxnSpPr>
        <p:spPr>
          <a:xfrm>
            <a:off x="6158132" y="3970358"/>
            <a:ext cx="17584" cy="932049"/>
          </a:xfrm>
          <a:prstGeom prst="straightConnector1">
            <a:avLst/>
          </a:prstGeom>
          <a:ln w="508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645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1982" y="365126"/>
            <a:ext cx="9331817" cy="76821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«Знание» как конкурентный ресурс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1982" y="1406769"/>
            <a:ext cx="9331818" cy="4770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Информационное общество (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knowledge society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): </a:t>
            </a:r>
            <a:r>
              <a:rPr lang="ru-RU" sz="2400" b="1" dirty="0"/>
              <a:t>основную роль играет знание.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Знание </a:t>
            </a:r>
            <a:r>
              <a:rPr lang="ru-RU" sz="2400" b="1" dirty="0"/>
              <a:t>является не еще одним ресурсом того же порядка, что и традиционные фак­торы производства — труд, капитал и земля, — а един­ственным имеющим значение ресурсом.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Интеллект, основанный на знаниях (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knowledge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based intellect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), </a:t>
            </a:r>
            <a:r>
              <a:rPr lang="ru-RU" sz="2400" b="1" dirty="0"/>
              <a:t>способность к управлению, главный навык руководителя.</a:t>
            </a:r>
          </a:p>
        </p:txBody>
      </p:sp>
    </p:spTree>
    <p:extLst>
      <p:ext uri="{BB962C8B-B14F-4D97-AF65-F5344CB8AC3E}">
        <p14:creationId xmlns:p14="http://schemas.microsoft.com/office/powerpoint/2010/main" val="287220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BC69E1-1322-8E12-AB47-67EEE5C14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0508"/>
          </a:xfrm>
        </p:spPr>
        <p:txBody>
          <a:bodyPr>
            <a:normAutofit/>
          </a:bodyPr>
          <a:lstStyle/>
          <a:p>
            <a:r>
              <a:rPr lang="ru-RU" sz="3200" b="1" dirty="0"/>
              <a:t>Знание – это: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B39EEA-C123-C185-F101-6BB423243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4764"/>
            <a:ext cx="8586788" cy="4396458"/>
          </a:xfrm>
        </p:spPr>
        <p:txBody>
          <a:bodyPr>
            <a:normAutofit/>
          </a:bodyPr>
          <a:lstStyle/>
          <a:p>
            <a:r>
              <a:rPr lang="ru-RU" sz="2400" b="1" i="0" dirty="0">
                <a:solidFill>
                  <a:srgbClr val="333333"/>
                </a:solidFill>
                <a:effectLst/>
              </a:rPr>
              <a:t>форма существования и систематизации результатов познавательной деятельности человека </a:t>
            </a:r>
          </a:p>
          <a:p>
            <a:r>
              <a:rPr lang="ru-RU" sz="2400" b="1" i="0" dirty="0">
                <a:solidFill>
                  <a:srgbClr val="242D33"/>
                </a:solidFill>
                <a:effectLst/>
              </a:rPr>
              <a:t>образ реальности субъекта в форме понятий и представлений</a:t>
            </a:r>
            <a:endParaRPr lang="ru-RU" sz="2400" b="1" dirty="0">
              <a:solidFill>
                <a:srgbClr val="333333"/>
              </a:solidFill>
            </a:endParaRPr>
          </a:p>
          <a:p>
            <a:r>
              <a:rPr lang="ru-RU" sz="2400" b="1" i="0" dirty="0">
                <a:solidFill>
                  <a:srgbClr val="242D33"/>
                </a:solidFill>
                <a:effectLst/>
              </a:rPr>
              <a:t>обладание проверенной (каким-либо способом) информацией, позволяющей решить какую-либо практическую задачу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3720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526" y="365125"/>
            <a:ext cx="10264463" cy="81656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+mn-lt"/>
              </a:rPr>
              <a:t>Особенности японского подхода к созданию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1526" y="1392702"/>
            <a:ext cx="9602274" cy="47842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Западные исследователи: </a:t>
            </a:r>
            <a:r>
              <a:rPr lang="ru-RU" sz="2000" b="1" dirty="0"/>
              <a:t>организация – устройство для переработки информации.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Формализованное знание (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explicit knowledge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ru-RU" sz="2000" b="1" dirty="0"/>
              <a:t>- может быть легко изложено и распространено в виде чисел, формул, алгоритмизированных процессов или всеобщих принципов; конкретное и систематизированное.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Японские исследователи: </a:t>
            </a:r>
            <a:r>
              <a:rPr lang="ru-RU" sz="2000" b="1" dirty="0"/>
              <a:t>знание в основном </a:t>
            </a:r>
            <a:r>
              <a:rPr lang="ru-RU" sz="2000" b="1" dirty="0" err="1"/>
              <a:t>неформализовано</a:t>
            </a:r>
            <a:r>
              <a:rPr lang="ru-RU" sz="2000" b="1" dirty="0"/>
              <a:t>, т.е. не является чем-то легко видимым и объясняемым.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Неформализованное знание (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tacit knowledge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ru-RU" sz="2000" b="1" dirty="0"/>
              <a:t>существует на уровне индивидуума и формализации поддается плохо, что затрудняет его передачу кому-либо и его использование кем-либо, кроме владельца. </a:t>
            </a:r>
          </a:p>
          <a:p>
            <a:pPr marL="0" indent="0">
              <a:buNone/>
            </a:pPr>
            <a:r>
              <a:rPr lang="ru-RU" sz="2000" b="1" dirty="0"/>
              <a:t>Неформализованное знание тесно связа­но с действиями и опытом конкретного человека, так же как и его идеалы, принятые им ценности и испытываемые им эмоции.</a:t>
            </a:r>
          </a:p>
        </p:txBody>
      </p:sp>
    </p:spTree>
    <p:extLst>
      <p:ext uri="{BB962C8B-B14F-4D97-AF65-F5344CB8AC3E}">
        <p14:creationId xmlns:p14="http://schemas.microsoft.com/office/powerpoint/2010/main" val="1114233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8952" y="365126"/>
            <a:ext cx="9434848" cy="76029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Основные характеристики создания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8952" y="1336431"/>
            <a:ext cx="9434848" cy="4840532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400" b="1" dirty="0"/>
              <a:t>Чтобы выразить невыразимое, следует активно ис­пользовать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язык образов и символов</a:t>
            </a:r>
            <a:r>
              <a:rPr lang="ru-RU" sz="2400" b="1" dirty="0"/>
              <a:t>. </a:t>
            </a:r>
          </a:p>
          <a:p>
            <a:pPr marL="514350" lvl="0" indent="-514350">
              <a:buFont typeface="+mj-lt"/>
              <a:buAutoNum type="arabicPeriod"/>
            </a:pPr>
            <a:endParaRPr lang="ru-RU" sz="2400" b="1" dirty="0"/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/>
              <a:t>Для распростра­нения знаний один человек должен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поделиться ими с окружаю­щими</a:t>
            </a:r>
            <a:r>
              <a:rPr lang="ru-RU" sz="2400" b="1" dirty="0"/>
              <a:t>. </a:t>
            </a:r>
          </a:p>
          <a:p>
            <a:pPr marL="514350" lvl="0" indent="-514350">
              <a:buFont typeface="+mj-lt"/>
              <a:buAutoNum type="arabicPeriod"/>
            </a:pPr>
            <a:endParaRPr lang="ru-RU" sz="2400" b="1" dirty="0"/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Новое знание рождается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неопределенностью и избыточностью </a:t>
            </a:r>
            <a:r>
              <a:rPr lang="ru-RU" sz="2400" b="1" dirty="0"/>
              <a:t> информации. </a:t>
            </a:r>
          </a:p>
        </p:txBody>
      </p:sp>
    </p:spTree>
    <p:extLst>
      <p:ext uri="{BB962C8B-B14F-4D97-AF65-F5344CB8AC3E}">
        <p14:creationId xmlns:p14="http://schemas.microsoft.com/office/powerpoint/2010/main" val="3678246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1051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1. Метафоры и аналогии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58344"/>
            <a:ext cx="8915400" cy="4352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Метафора</a:t>
            </a:r>
            <a:r>
              <a:rPr lang="ru-RU" sz="2400" b="1" dirty="0"/>
              <a:t> — способ ин­туитивного понимания одного посредством создания символи­ческого образа другого. </a:t>
            </a:r>
          </a:p>
          <a:p>
            <a:pPr marL="0" indent="0">
              <a:buNone/>
            </a:pPr>
            <a:r>
              <a:rPr lang="ru-RU" sz="2400" b="1" dirty="0"/>
              <a:t>Связь между двумя предметами, образованная метафорой, часто воз­никает интуитивно и не нацелена на выявление существующих различий между ними.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Аналогия </a:t>
            </a:r>
            <a:r>
              <a:rPr lang="ru-RU" sz="2400" b="1" dirty="0"/>
              <a:t>подчеркивает структурное или функциональное сходство, и отсюда различия.</a:t>
            </a:r>
          </a:p>
        </p:txBody>
      </p:sp>
    </p:spTree>
    <p:extLst>
      <p:ext uri="{BB962C8B-B14F-4D97-AF65-F5344CB8AC3E}">
        <p14:creationId xmlns:p14="http://schemas.microsoft.com/office/powerpoint/2010/main" val="3167837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2. От знания индивидуума к знанию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Организация сама по себе знания создавать не способна. </a:t>
            </a:r>
          </a:p>
          <a:p>
            <a:pPr marL="0" indent="0">
              <a:buNone/>
            </a:pPr>
            <a:r>
              <a:rPr lang="ru-RU" sz="2400" b="1" dirty="0"/>
              <a:t>Для этого требуются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инициатива индивидуума и обмен идеями в пределах группы. </a:t>
            </a:r>
          </a:p>
          <a:p>
            <a:pPr marL="0" indent="0">
              <a:buNone/>
            </a:pPr>
            <a:r>
              <a:rPr lang="ru-RU" sz="2400" b="1" dirty="0"/>
              <a:t>Знание может быть обогащено или сформули­ровано посредством бесед, дискуссий, обмена опытом и наблю­дения. </a:t>
            </a:r>
          </a:p>
        </p:txBody>
      </p:sp>
    </p:spTree>
    <p:extLst>
      <p:ext uri="{BB962C8B-B14F-4D97-AF65-F5344CB8AC3E}">
        <p14:creationId xmlns:p14="http://schemas.microsoft.com/office/powerpoint/2010/main" val="13798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3. Неопределенность и избыточность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Неопределенность</a:t>
            </a:r>
            <a:r>
              <a:rPr lang="ru-RU" sz="2400" b="1" dirty="0"/>
              <a:t> может быть полезна не только для выбора направления, но и как источник альтернативных идей и новых точек зрения на давно известные вещи. </a:t>
            </a:r>
          </a:p>
          <a:p>
            <a:endParaRPr lang="ru-RU" sz="2400" b="1" dirty="0"/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Избыточ­ность информации </a:t>
            </a:r>
            <a:r>
              <a:rPr lang="ru-RU" sz="2400" b="1" dirty="0"/>
              <a:t>позволяет создавать между сотрудниками свя­зи, способствующие коллективному усвоению знаний; позволяет рассмотреть проект с различных точек зрения и выявить оптимальный под­ход к решению задачи.</a:t>
            </a:r>
          </a:p>
        </p:txBody>
      </p:sp>
    </p:spTree>
    <p:extLst>
      <p:ext uri="{BB962C8B-B14F-4D97-AF65-F5344CB8AC3E}">
        <p14:creationId xmlns:p14="http://schemas.microsoft.com/office/powerpoint/2010/main" val="250799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9257" y="624110"/>
            <a:ext cx="9405355" cy="715293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Основные участники процесса создания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9257" y="1429555"/>
            <a:ext cx="9775064" cy="44816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Отсутствие монополии на процесс создания знания </a:t>
            </a:r>
            <a:r>
              <a:rPr lang="ru-RU" sz="2400" b="1" dirty="0"/>
              <a:t>одного отдела или одной исследовательской группы. Свой вклад вносят все: рядовые сотрудники, менеджеры среднего и высшего звеньев.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Рядовые сотрудники </a:t>
            </a:r>
            <a:r>
              <a:rPr lang="ru-RU" sz="2400" b="1" dirty="0"/>
              <a:t>ориентируются 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рутинных </a:t>
            </a:r>
            <a:r>
              <a:rPr lang="ru-RU" sz="2400" b="1" dirty="0"/>
              <a:t>аспектах тех­нологий, продуктов или рынков.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Руководители высшего звена </a:t>
            </a:r>
            <a:r>
              <a:rPr lang="ru-RU" sz="2400" b="1" dirty="0"/>
              <a:t>предоставляют рядовым сотрудникам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базовую концепцию</a:t>
            </a:r>
            <a:r>
              <a:rPr lang="ru-RU" sz="2400" b="1" dirty="0"/>
              <a:t>, помогающую им найти точку приложения соб­ственного опыта.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Менеджеры среднего звена </a:t>
            </a:r>
            <a:r>
              <a:rPr lang="ru-RU" sz="2400" b="1" dirty="0"/>
              <a:t>обеспечивают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стыковку </a:t>
            </a:r>
            <a:r>
              <a:rPr lang="ru-RU" sz="2400" b="1" dirty="0"/>
              <a:t>идеалов высшего звена и рутинной реальности рядо­вых сотрудников. </a:t>
            </a:r>
          </a:p>
        </p:txBody>
      </p:sp>
    </p:spTree>
    <p:extLst>
      <p:ext uri="{BB962C8B-B14F-4D97-AF65-F5344CB8AC3E}">
        <p14:creationId xmlns:p14="http://schemas.microsoft.com/office/powerpoint/2010/main" val="315289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Знание и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45465"/>
            <a:ext cx="8915400" cy="43657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Знание, в отличие от информации, предполагает на­личие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мнения и убеждения</a:t>
            </a:r>
            <a:r>
              <a:rPr lang="ru-RU" sz="2400" b="1" i="1" dirty="0"/>
              <a:t>. </a:t>
            </a:r>
            <a:r>
              <a:rPr lang="ru-RU" sz="2400" b="1" dirty="0"/>
              <a:t>Знание — функция определенной позиции, точки зрения или намерения.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Знание, в от­личие от информации, подразумевает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действие</a:t>
            </a:r>
            <a:r>
              <a:rPr lang="ru-RU" sz="2400" b="1" i="1" dirty="0"/>
              <a:t>. </a:t>
            </a:r>
            <a:r>
              <a:rPr lang="ru-RU" sz="2400" b="1" dirty="0"/>
              <a:t>Это всегда зна­ние «ради какой-то цели».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И знание, и информация подразумевают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значение</a:t>
            </a:r>
            <a:r>
              <a:rPr lang="ru-RU" sz="2400" b="1" i="1" dirty="0"/>
              <a:t> </a:t>
            </a:r>
            <a:r>
              <a:rPr lang="ru-RU" sz="2400" b="1" dirty="0"/>
              <a:t>и имеют зависящий от ситуации и отно­сительный смысл.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97715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Знание и информация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Знание - динамический субъективный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процесс</a:t>
            </a:r>
            <a:r>
              <a:rPr lang="ru-RU" sz="2400" b="1" dirty="0"/>
              <a:t> проверки соответствия личного мнения истине.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Инфор­мация - необходимая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среда</a:t>
            </a:r>
            <a:r>
              <a:rPr lang="ru-RU" sz="2400" b="1" dirty="0"/>
              <a:t>, материал для извлечения или соз­дания знания. </a:t>
            </a:r>
          </a:p>
        </p:txBody>
      </p:sp>
    </p:spTree>
    <p:extLst>
      <p:ext uri="{BB962C8B-B14F-4D97-AF65-F5344CB8AC3E}">
        <p14:creationId xmlns:p14="http://schemas.microsoft.com/office/powerpoint/2010/main" val="2265076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230C1F-78C3-21B1-758E-57BD248DD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Источники 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DC3FC3-6E7C-637D-6C45-02987F5ED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7138"/>
            <a:ext cx="8915400" cy="46350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/>
              <a:t>Люди получают знания не просто посредством анализа внешних объектов, но и будучи причастными к объекту.</a:t>
            </a:r>
          </a:p>
          <a:p>
            <a:pPr marL="0" indent="0">
              <a:buNone/>
            </a:pPr>
            <a:r>
              <a:rPr lang="ru-RU" sz="2400" b="1" dirty="0"/>
              <a:t>Процесс получения знаний включает установление связей с объектом и возникновение убежденности – «вживание».</a:t>
            </a:r>
          </a:p>
          <a:p>
            <a:pPr marL="0" indent="0">
              <a:buNone/>
            </a:pPr>
            <a:r>
              <a:rPr lang="ru-RU" sz="2400" b="1" dirty="0"/>
              <a:t>Неформализованное знание:</a:t>
            </a:r>
          </a:p>
          <a:p>
            <a:r>
              <a:rPr lang="ru-RU" sz="2400" b="1" dirty="0"/>
              <a:t>Когнитивные элементы – «интеллектуальные модели» (подходы, убеждения и точки зрения)</a:t>
            </a:r>
          </a:p>
          <a:p>
            <a:r>
              <a:rPr lang="ru-RU" sz="2400" b="1" dirty="0"/>
              <a:t>Технические элементы (ноу-хау, умения, навыки)</a:t>
            </a:r>
          </a:p>
          <a:p>
            <a:pPr marL="0" indent="0">
              <a:buNone/>
            </a:pPr>
            <a:r>
              <a:rPr lang="ru-RU" sz="2400" b="1" u="sng" dirty="0"/>
              <a:t>Неформализованное знание </a:t>
            </a:r>
            <a:r>
              <a:rPr lang="ru-RU" sz="2400" b="1" dirty="0"/>
              <a:t>создается «здесь и сейчас» в специфичном, практическом контексте.</a:t>
            </a:r>
          </a:p>
          <a:p>
            <a:pPr marL="0" indent="0">
              <a:buNone/>
            </a:pPr>
            <a:r>
              <a:rPr lang="ru-RU" sz="2400" b="1" u="sng" dirty="0"/>
              <a:t>Формализованное знание </a:t>
            </a:r>
            <a:r>
              <a:rPr lang="ru-RU" sz="2400" b="1" dirty="0"/>
              <a:t>относится к событиям прошлого или объектам («там и тогда»), от контекста не зависит.</a:t>
            </a:r>
          </a:p>
        </p:txBody>
      </p:sp>
    </p:spTree>
    <p:extLst>
      <p:ext uri="{BB962C8B-B14F-4D97-AF65-F5344CB8AC3E}">
        <p14:creationId xmlns:p14="http://schemas.microsoft.com/office/powerpoint/2010/main" val="1613895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Трансформация знания: взаимодействие неформализованного и формализованного знания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400" b="1" dirty="0"/>
              <a:t>из неформализованного в неформализованное —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социализация</a:t>
            </a:r>
            <a:r>
              <a:rPr lang="ru-RU" sz="2400" b="1" dirty="0"/>
              <a:t>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/>
              <a:t>из неформализованного в формализованное —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экстернализация</a:t>
            </a:r>
            <a:r>
              <a:rPr lang="ru-RU" sz="2400" b="1" dirty="0"/>
              <a:t>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/>
              <a:t>из формализованного в формализованное —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комбинация</a:t>
            </a:r>
            <a:r>
              <a:rPr lang="ru-RU" sz="2400" b="1" dirty="0"/>
              <a:t>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/>
              <a:t>из формализованного в неформализованное —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интернализация</a:t>
            </a:r>
            <a:r>
              <a:rPr lang="ru-RU" sz="2400" b="1" dirty="0"/>
              <a:t>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58220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b="1" dirty="0">
                <a:latin typeface="+mn-lt"/>
              </a:rPr>
              <a:t>Социализация: из неформализованного знания в неформализованное</a:t>
            </a:r>
            <a:br>
              <a:rPr lang="ru-RU" sz="3200" dirty="0">
                <a:latin typeface="+mn-lt"/>
              </a:rPr>
            </a:b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Социализация</a:t>
            </a:r>
            <a:r>
              <a:rPr lang="ru-RU" sz="2400" b="1" dirty="0"/>
              <a:t> — процесс распространения знания и создание тем самым знания неформализованного, например распространяемых интеллектуальных моделей и технических навыков.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Ключ к восприятию неформализованного знания —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опыт</a:t>
            </a:r>
            <a:r>
              <a:rPr lang="ru-RU" sz="24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5998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332912" cy="1280890"/>
          </a:xfrm>
        </p:spPr>
        <p:txBody>
          <a:bodyPr>
            <a:noAutofit/>
          </a:bodyPr>
          <a:lstStyle/>
          <a:p>
            <a:pPr lvl="0"/>
            <a:r>
              <a:rPr lang="ru-RU" sz="3200" b="1" dirty="0" err="1">
                <a:latin typeface="+mn-lt"/>
              </a:rPr>
              <a:t>Экстернализация</a:t>
            </a:r>
            <a:r>
              <a:rPr lang="ru-RU" sz="3200" b="1" dirty="0">
                <a:latin typeface="+mn-lt"/>
              </a:rPr>
              <a:t>: из неформализованного знания в формализованное</a:t>
            </a:r>
            <a:br>
              <a:rPr lang="ru-RU" sz="3200" b="1" dirty="0">
                <a:latin typeface="+mn-lt"/>
              </a:rPr>
            </a:br>
            <a:endParaRPr lang="ru-RU" sz="3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Экстернализация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/>
              <a:t>— процесс оформления неформализованного знания в формализованные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концепции</a:t>
            </a:r>
            <a:r>
              <a:rPr lang="ru-RU" sz="2400" b="1" dirty="0"/>
              <a:t>. </a:t>
            </a:r>
          </a:p>
          <a:p>
            <a:pPr marL="0" indent="0">
              <a:buNone/>
            </a:pPr>
            <a:r>
              <a:rPr lang="ru-RU" sz="2400" b="1" dirty="0"/>
              <a:t>В результате неформализован­ное знание становится формализованным в виде метафор, ана­логий, концепций, гипотез и моделей.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89697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b="1" dirty="0">
                <a:latin typeface="+mn-lt"/>
              </a:rPr>
              <a:t>Комбинация: из формализованного знания в формализованное</a:t>
            </a:r>
            <a:br>
              <a:rPr lang="ru-RU" sz="3200" dirty="0">
                <a:latin typeface="+mn-lt"/>
              </a:rPr>
            </a:b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Комбинация </a:t>
            </a:r>
            <a:r>
              <a:rPr lang="ru-RU" sz="2400" b="1" dirty="0"/>
              <a:t>— процесс включения концепций 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систему</a:t>
            </a:r>
            <a:r>
              <a:rPr lang="ru-RU" sz="2400" b="1" dirty="0"/>
              <a:t> знания. Этот способ трансформации знания подразумевает сочетание различных положений формализованного знания. </a:t>
            </a:r>
          </a:p>
          <a:p>
            <a:pPr marL="0" indent="0">
              <a:buNone/>
            </a:pPr>
            <a:r>
              <a:rPr lang="ru-RU" sz="2400" b="1" dirty="0"/>
              <a:t>Изменение существующей информации посред­ством сортировки, добавления, комбинации и классификации формализованного знания может порождать новое знание. </a:t>
            </a:r>
          </a:p>
        </p:txBody>
      </p:sp>
    </p:spTree>
    <p:extLst>
      <p:ext uri="{BB962C8B-B14F-4D97-AF65-F5344CB8AC3E}">
        <p14:creationId xmlns:p14="http://schemas.microsoft.com/office/powerpoint/2010/main" val="919906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b="1" dirty="0" err="1">
                <a:latin typeface="+mn-lt"/>
              </a:rPr>
              <a:t>Интернализация</a:t>
            </a:r>
            <a:r>
              <a:rPr lang="ru-RU" sz="3200" b="1" dirty="0">
                <a:latin typeface="+mn-lt"/>
              </a:rPr>
              <a:t>: из формализованного знания в неформализованное</a:t>
            </a:r>
            <a:br>
              <a:rPr lang="ru-RU" sz="3200" b="1" dirty="0">
                <a:latin typeface="+mn-lt"/>
              </a:rPr>
            </a:br>
            <a:endParaRPr lang="ru-RU" sz="3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77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Интернализация</a:t>
            </a:r>
            <a:r>
              <a:rPr lang="ru-RU" sz="2400" b="1" dirty="0"/>
              <a:t> — процесс воплощения формализованного зна­ния в неформализованное. </a:t>
            </a:r>
          </a:p>
          <a:p>
            <a:pPr marL="0" indent="0">
              <a:buNone/>
            </a:pPr>
            <a:r>
              <a:rPr lang="ru-RU" sz="2400" b="1" dirty="0"/>
              <a:t>Она тесно связана с методикой «обу­чение на практике».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Опыт посредством социализации, </a:t>
            </a:r>
            <a:r>
              <a:rPr lang="ru-RU" sz="2400" b="1" dirty="0" err="1"/>
              <a:t>экстернализации</a:t>
            </a:r>
            <a:r>
              <a:rPr lang="ru-RU" sz="2400" b="1" dirty="0"/>
              <a:t> и комбинации преобразуется в неформализован­ное знание человека в форме общей интеллектуальной модели или технологического ноу-хау, и таким образом приобретает ценность.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2998154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+mn-lt"/>
              </a:rPr>
              <a:t>Содержание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09859"/>
            <a:ext cx="8915400" cy="43013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Результат социализации: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дружественное знание </a:t>
            </a:r>
            <a:r>
              <a:rPr lang="ru-RU" sz="2400" b="1" dirty="0"/>
              <a:t>(общие интеллектуальные модели и технические навыки)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Результат </a:t>
            </a:r>
            <a:r>
              <a:rPr lang="ru-RU" sz="2400" b="1" dirty="0" err="1"/>
              <a:t>экстернализации</a:t>
            </a:r>
            <a:r>
              <a:rPr lang="ru-RU" sz="2400" b="1" dirty="0"/>
              <a:t>: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концептуальное знание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Результат  комбинации: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системное знание </a:t>
            </a:r>
            <a:r>
              <a:rPr lang="ru-RU" sz="2400" b="1" dirty="0"/>
              <a:t>(прототипы и новые технологии)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Результат </a:t>
            </a:r>
            <a:r>
              <a:rPr lang="ru-RU" sz="2400" b="1" dirty="0" err="1"/>
              <a:t>интернализации</a:t>
            </a:r>
            <a:r>
              <a:rPr lang="ru-RU" sz="2400" b="1" dirty="0"/>
              <a:t>: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операционное знание </a:t>
            </a:r>
            <a:r>
              <a:rPr lang="ru-RU" sz="2400" b="1" dirty="0"/>
              <a:t>(управление проектами, производственный процесс, использование нового продукта, осуществление политической линии)</a:t>
            </a:r>
          </a:p>
        </p:txBody>
      </p:sp>
    </p:spTree>
    <p:extLst>
      <p:ext uri="{BB962C8B-B14F-4D97-AF65-F5344CB8AC3E}">
        <p14:creationId xmlns:p14="http://schemas.microsoft.com/office/powerpoint/2010/main" val="509764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+mn-lt"/>
              </a:rPr>
              <a:t>Содержание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1228" y="1825625"/>
            <a:ext cx="7932594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Спираль знания: </a:t>
            </a:r>
            <a:r>
              <a:rPr lang="ru-RU" sz="2400" b="1" dirty="0"/>
              <a:t>расширение взаимодействия неформализованного и формализованного знания с каждым переходом на более высокий уровень.</a:t>
            </a:r>
          </a:p>
          <a:p>
            <a:pPr marL="0" indent="0" algn="just">
              <a:buNone/>
            </a:pPr>
            <a:endParaRPr lang="ru-RU" sz="2400" b="1" dirty="0"/>
          </a:p>
          <a:p>
            <a:pPr marL="0" indent="0" algn="just">
              <a:buNone/>
            </a:pPr>
            <a:r>
              <a:rPr lang="ru-RU" sz="2400" b="1" dirty="0"/>
              <a:t>Организационное знание создается по спирали, начиная с индивидуального уровня, и при расширении взаимодействия проходит уровни секции, отдела, сектора,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447475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Условия создания организационного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9105" y="1904999"/>
            <a:ext cx="9856116" cy="475337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Намерение </a:t>
            </a:r>
            <a:r>
              <a:rPr lang="ru-RU" sz="2400" b="1" dirty="0"/>
              <a:t>– стремление организации к поставленной цели. Обычно принимает форму стратегии.</a:t>
            </a:r>
          </a:p>
          <a:p>
            <a:pPr marL="514350" indent="-514350">
              <a:buFont typeface="+mj-lt"/>
              <a:buAutoNum type="arabicPeriod"/>
            </a:pPr>
            <a:endParaRPr lang="ru-RU" sz="2400" b="1" dirty="0"/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Автономия </a:t>
            </a:r>
            <a:r>
              <a:rPr lang="ru-RU" sz="2400" b="1" dirty="0"/>
              <a:t>– следует разрешить сотрудникам действовать самостоятельно соответственно обстоятельствам. Результат – открытие неожиданных возможностей.</a:t>
            </a:r>
          </a:p>
          <a:p>
            <a:pPr marL="514350" indent="-514350">
              <a:buFont typeface="+mj-lt"/>
              <a:buAutoNum type="arabicPeriod"/>
            </a:pPr>
            <a:endParaRPr lang="ru-RU" sz="2400" b="1" dirty="0"/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Встряска и созидательный хаос </a:t>
            </a:r>
            <a:r>
              <a:rPr lang="ru-RU" sz="2400" b="1" dirty="0"/>
              <a:t>– в результате сотрудники меняют устоявшиеся привычки, схемы работы и познания</a:t>
            </a:r>
          </a:p>
        </p:txBody>
      </p:sp>
    </p:spTree>
    <p:extLst>
      <p:ext uri="{BB962C8B-B14F-4D97-AF65-F5344CB8AC3E}">
        <p14:creationId xmlns:p14="http://schemas.microsoft.com/office/powerpoint/2010/main" val="2351174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Условия создания организационного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1904999"/>
            <a:ext cx="8760875" cy="4727621"/>
          </a:xfrm>
        </p:spPr>
        <p:txBody>
          <a:bodyPr>
            <a:noAutofit/>
          </a:bodyPr>
          <a:lstStyle/>
          <a:p>
            <a:pPr marL="514350" indent="-514350">
              <a:buAutoNum type="arabicPeriod" startAt="4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Избыточность знания </a:t>
            </a:r>
            <a:r>
              <a:rPr lang="ru-RU" sz="2400" b="1" dirty="0"/>
              <a:t>– информация, выходящая за рамки безотлагательных потребностей членов организации.</a:t>
            </a:r>
          </a:p>
          <a:p>
            <a:pPr marL="0" indent="0">
              <a:buNone/>
            </a:pPr>
            <a:r>
              <a:rPr lang="ru-RU" sz="2400" b="1" dirty="0"/>
              <a:t>В бизнес-организациях – преднамеренная частичная избыточность информации о деловой активности, управленческих функциях и о компании в целом.</a:t>
            </a:r>
          </a:p>
          <a:p>
            <a:pPr marL="0" indent="0">
              <a:buNone/>
            </a:pPr>
            <a:r>
              <a:rPr lang="ru-RU" sz="2400" b="1" dirty="0"/>
              <a:t>Способы создания избыточности:</a:t>
            </a:r>
          </a:p>
          <a:p>
            <a:r>
              <a:rPr lang="ru-RU" sz="2400" b="1" dirty="0"/>
              <a:t>Частично перекрывающиеся обязанности;</a:t>
            </a:r>
          </a:p>
          <a:p>
            <a:r>
              <a:rPr lang="ru-RU" sz="2400" b="1" dirty="0"/>
              <a:t>Деление разработчиков новой продукции на конкурирующие группы;</a:t>
            </a:r>
          </a:p>
          <a:p>
            <a:r>
              <a:rPr lang="ru-RU" sz="2400" b="1" dirty="0"/>
              <a:t>Ротация персонала. </a:t>
            </a:r>
          </a:p>
          <a:p>
            <a:pPr marL="514350" indent="-514350">
              <a:buAutoNum type="arabicPeriod" startAt="4"/>
            </a:pPr>
            <a:endParaRPr lang="ru-RU" sz="2400" b="1" dirty="0"/>
          </a:p>
          <a:p>
            <a:pPr marL="514350" indent="-514350">
              <a:buAutoNum type="arabicPeriod" startAt="4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78133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Условия создания организационного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1904999"/>
            <a:ext cx="8760875" cy="4271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5. Разнообразие информации</a:t>
            </a:r>
          </a:p>
          <a:p>
            <a:r>
              <a:rPr lang="ru-RU" sz="2400" b="1" dirty="0"/>
              <a:t>Равные возможности доступа к корпоративной информации;</a:t>
            </a:r>
          </a:p>
          <a:p>
            <a:r>
              <a:rPr lang="ru-RU" sz="2400" b="1" dirty="0"/>
              <a:t>Единая гибкая организационная структура, состоящая из связанных информационной сетью отделов;</a:t>
            </a:r>
          </a:p>
          <a:p>
            <a:r>
              <a:rPr lang="ru-RU" sz="2400" b="1" dirty="0"/>
              <a:t>Частые изменения организационной структуры;</a:t>
            </a:r>
          </a:p>
          <a:p>
            <a:r>
              <a:rPr lang="ru-RU" sz="2400" b="1" dirty="0"/>
              <a:t>Частая ротация персонала.</a:t>
            </a:r>
          </a:p>
          <a:p>
            <a:pPr marL="514350" indent="-514350">
              <a:buAutoNum type="arabicPeriod" startAt="4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54002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Пятифазная модель процесса создания знания организацией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895302"/>
            <a:ext cx="9144645" cy="462187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Распространение неформализованного знания;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Распространенное неформализованное знание преобразуется в формализованное знание в виде новой концепции;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Созданная концепция подвергается проверке;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Одобренная концепция преобразуется в архетип (может принять форму прототипа при разработке продукта или организационного механизма в случае нематериальных инноваций);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Распространение знания – обмен знаниями с окружением, переход знания на другой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42047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Управление процессом создания 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433110"/>
            <a:ext cx="8855298" cy="50320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Модель управления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«из центра – вверх – вниз»</a:t>
            </a:r>
          </a:p>
          <a:p>
            <a:pPr marL="0" indent="0">
              <a:buNone/>
            </a:pPr>
            <a:r>
              <a:rPr lang="ru-RU" sz="2400" b="1" dirty="0"/>
              <a:t>В процессе трансформации, развивающемся по спирали, знание создается руководителями среднего звена (часто возглавляющими команду). </a:t>
            </a:r>
          </a:p>
          <a:p>
            <a:pPr marL="0" indent="0">
              <a:buNone/>
            </a:pPr>
            <a:r>
              <a:rPr lang="ru-RU" sz="2400" b="1" dirty="0"/>
              <a:t>Руководство компании определяет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общее ви­дение </a:t>
            </a:r>
            <a:r>
              <a:rPr lang="ru-RU" sz="2400" b="1" dirty="0"/>
              <a:t>проблемы, </a:t>
            </a:r>
          </a:p>
          <a:p>
            <a:pPr marL="0" indent="0">
              <a:buNone/>
            </a:pPr>
            <a:r>
              <a:rPr lang="ru-RU" sz="2400" b="1" dirty="0"/>
              <a:t>а менеджеры среднего звена разрабатывают более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конкретные концепции </a:t>
            </a:r>
            <a:r>
              <a:rPr lang="ru-RU" sz="2400" b="1" dirty="0"/>
              <a:t>для осмысления и воплощения ря­довыми сотрудниками; </a:t>
            </a:r>
          </a:p>
          <a:p>
            <a:pPr marL="0" indent="0">
              <a:buNone/>
            </a:pPr>
            <a:r>
              <a:rPr lang="ru-RU" sz="2400" b="1" dirty="0"/>
              <a:t>то есть, предоставляют подчиненным концептуальные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основы, помогающие осмыслить индивидуальный опыт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1825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98290"/>
          </a:xfrm>
        </p:spPr>
        <p:txBody>
          <a:bodyPr>
            <a:normAutofit/>
          </a:bodyPr>
          <a:lstStyle/>
          <a:p>
            <a:r>
              <a:rPr lang="ru-RU" sz="3200" b="1" dirty="0"/>
              <a:t>Распространение знаний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15533"/>
            <a:ext cx="8915400" cy="4395689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«Складской подход» </a:t>
            </a:r>
            <a:r>
              <a:rPr lang="ru-RU" sz="2400" b="1" dirty="0"/>
              <a:t>– через документы, книги, журналы; базы данных и базы знаний;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«Потоковый подход» </a:t>
            </a:r>
            <a:r>
              <a:rPr lang="ru-RU" sz="2400" b="1" dirty="0"/>
              <a:t>– от человека к человеку посредством общения, сотрудничества, конференций, тренингов, наставничества.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29245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Использование знаний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17964"/>
            <a:ext cx="8915400" cy="4193258"/>
          </a:xfrm>
        </p:spPr>
        <p:txBody>
          <a:bodyPr>
            <a:normAutofit/>
          </a:bodyPr>
          <a:lstStyle/>
          <a:p>
            <a:r>
              <a:rPr lang="ru-RU" sz="2400" b="1" dirty="0"/>
              <a:t>Обнаружение разрывов в знаниях</a:t>
            </a:r>
          </a:p>
          <a:p>
            <a:r>
              <a:rPr lang="ru-RU" sz="2400" b="1" dirty="0"/>
              <a:t>Проверка истинности «</a:t>
            </a:r>
            <a:r>
              <a:rPr lang="ru-RU" sz="2400" b="1" dirty="0" err="1"/>
              <a:t>знаниевых</a:t>
            </a:r>
            <a:r>
              <a:rPr lang="ru-RU" sz="2400" b="1" dirty="0"/>
              <a:t> утверждений»</a:t>
            </a:r>
          </a:p>
          <a:p>
            <a:r>
              <a:rPr lang="ru-RU" sz="2400" b="1" dirty="0"/>
              <a:t>Проверка коммерческой полезности</a:t>
            </a:r>
          </a:p>
          <a:p>
            <a:r>
              <a:rPr lang="ru-RU" sz="2400" b="1" dirty="0"/>
              <a:t>Приобретение нового опыта</a:t>
            </a:r>
          </a:p>
        </p:txBody>
      </p:sp>
    </p:spTree>
    <p:extLst>
      <p:ext uri="{BB962C8B-B14F-4D97-AF65-F5344CB8AC3E}">
        <p14:creationId xmlns:p14="http://schemas.microsoft.com/office/powerpoint/2010/main" val="2951219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0456"/>
          </a:xfrm>
        </p:spPr>
        <p:txBody>
          <a:bodyPr>
            <a:noAutofit/>
          </a:bodyPr>
          <a:lstStyle/>
          <a:p>
            <a:r>
              <a:rPr lang="ru-RU" sz="3200" b="1" dirty="0"/>
              <a:t>Рынок знаний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364566"/>
            <a:ext cx="8915400" cy="5137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участники: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Покупатели (искатели) знаний </a:t>
            </a:r>
            <a:r>
              <a:rPr lang="ru-RU" sz="2400" b="1" dirty="0"/>
              <a:t>– специалисты или организации, которые пытаются решить проблемы, сложность и неопределенность которых выше их априорных знаний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Продавцы знаний </a:t>
            </a:r>
            <a:r>
              <a:rPr lang="ru-RU" sz="2400" b="1" dirty="0"/>
              <a:t>– специалисты (эксперты) с высокой репутацией, обладающие значительными ресурсами знаний по определенным проблемам и темам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Брокеры знаний </a:t>
            </a:r>
            <a:r>
              <a:rPr lang="ru-RU" sz="2400" b="1" dirty="0"/>
              <a:t>– обладают информацией, к кому и по какой проблематике можно обратиться в поиске недостающих знаний</a:t>
            </a:r>
          </a:p>
        </p:txBody>
      </p:sp>
    </p:spTree>
    <p:extLst>
      <p:ext uri="{BB962C8B-B14F-4D97-AF65-F5344CB8AC3E}">
        <p14:creationId xmlns:p14="http://schemas.microsoft.com/office/powerpoint/2010/main" val="3880010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0456"/>
          </a:xfrm>
        </p:spPr>
        <p:txBody>
          <a:bodyPr>
            <a:noAutofit/>
          </a:bodyPr>
          <a:lstStyle/>
          <a:p>
            <a:r>
              <a:rPr lang="ru-RU" sz="3200" b="1" dirty="0"/>
              <a:t>Рынок знаний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364566"/>
            <a:ext cx="8915400" cy="4237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Валюты рынка знаний: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Взаимность (взаимный обмен) </a:t>
            </a:r>
            <a:r>
              <a:rPr lang="ru-RU" sz="2400" b="1" dirty="0"/>
              <a:t>– продавец будет тратить время и усилия для обмена знаниями, если он ожидает, что покупатель будет столь же старательным продавцом, когда он обратится к нему за знаниями.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Репутация</a:t>
            </a:r>
            <a:r>
              <a:rPr lang="ru-RU" sz="2400" b="1" dirty="0"/>
              <a:t> – создает продавцу знаний преимущества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Альтруизм </a:t>
            </a:r>
            <a:r>
              <a:rPr lang="ru-RU" sz="2400" b="1" dirty="0"/>
              <a:t>– стремление помочь</a:t>
            </a:r>
          </a:p>
        </p:txBody>
      </p:sp>
    </p:spTree>
    <p:extLst>
      <p:ext uri="{BB962C8B-B14F-4D97-AF65-F5344CB8AC3E}">
        <p14:creationId xmlns:p14="http://schemas.microsoft.com/office/powerpoint/2010/main" val="1584875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0456"/>
          </a:xfrm>
        </p:spPr>
        <p:txBody>
          <a:bodyPr>
            <a:noAutofit/>
          </a:bodyPr>
          <a:lstStyle/>
          <a:p>
            <a:r>
              <a:rPr lang="ru-RU" sz="3200" b="1" dirty="0"/>
              <a:t>Рынок знаний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547446"/>
            <a:ext cx="8915400" cy="4054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Чтобы рынок знаний действовал в компании, доверие должно:</a:t>
            </a:r>
          </a:p>
          <a:p>
            <a:r>
              <a:rPr lang="ru-RU" sz="2400" b="1" dirty="0"/>
              <a:t>быть видимым</a:t>
            </a:r>
          </a:p>
          <a:p>
            <a:r>
              <a:rPr lang="ru-RU" sz="2400" b="1" dirty="0"/>
              <a:t>быть повсеместным</a:t>
            </a:r>
          </a:p>
          <a:p>
            <a:r>
              <a:rPr lang="ru-RU" sz="2400" b="1" dirty="0"/>
              <a:t>начинаться с верхов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49962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F37CAA-5D3F-0C08-05D1-14F639F6F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9684" y="711200"/>
            <a:ext cx="9168679" cy="579120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Знания – это…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(выберите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НЕверный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ответ)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 или иначе зафиксированные отражения реальной действительности, реально существующих объектов или явлений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Продукт осознанной или неосознанной переработки информации, позволяющий целенаправленно получать желаемые результаты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Разделяемая сотрудниками организации совокупность правил, принципов, фактов, умений, которыми руководствуются при принятии решений в управленческой и трудовой деятельности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Совокупность данных, относящихся к ситуации того, кто их получает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95648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903FEC7-44A4-4F18-EA56-FF72189A1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218" y="1311564"/>
            <a:ext cx="8096394" cy="4599658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Доля явных знаний в организации составляет около…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80%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60%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40%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20%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62551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849145A-C35C-85EE-E95D-FE012C7C2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822036"/>
            <a:ext cx="8845407" cy="5089186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Образование связей между только что созданным и уже существующим знанием – это стадия трансформации знаний, называемая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dirty="0" err="1">
                <a:effectLst/>
                <a:ea typeface="Calibri" panose="020F0502020204030204" pitchFamily="34" charset="0"/>
              </a:rPr>
              <a:t>Экстернализацией</a:t>
            </a:r>
            <a:endParaRPr lang="ru-RU" sz="2400" b="1" dirty="0">
              <a:effectLst/>
              <a:ea typeface="Calibri" panose="020F0502020204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dirty="0" err="1">
                <a:ea typeface="Calibri" panose="020F0502020204030204" pitchFamily="34" charset="0"/>
              </a:rPr>
              <a:t>Интернализацией</a:t>
            </a:r>
            <a:endParaRPr lang="ru-RU" sz="2400" b="1" dirty="0">
              <a:ea typeface="Calibri" panose="020F0502020204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Социализацией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Комбинацией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539692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0F638E-E4ED-40BE-82D6-884BBAB38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812800"/>
            <a:ext cx="8915400" cy="5098422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Наиболее простой способ приобретения знаний организацией – это:</a:t>
            </a:r>
          </a:p>
          <a:p>
            <a:pPr marL="457200" lvl="0" indent="-4572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Покупка</a:t>
            </a:r>
          </a:p>
          <a:p>
            <a:pPr marL="457200" lvl="0" indent="-457200">
              <a:lnSpc>
                <a:spcPct val="107000"/>
              </a:lnSpc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специализированной службы по созданию знаний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формальных и неформальных деловых сообществ (творческих групп, команд)</a:t>
            </a:r>
          </a:p>
        </p:txBody>
      </p:sp>
    </p:spTree>
    <p:extLst>
      <p:ext uri="{BB962C8B-B14F-4D97-AF65-F5344CB8AC3E}">
        <p14:creationId xmlns:p14="http://schemas.microsoft.com/office/powerpoint/2010/main" val="1647693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277</TotalTime>
  <Words>1638</Words>
  <Application>Microsoft Office PowerPoint</Application>
  <PresentationFormat>Широкоэкранный</PresentationFormat>
  <Paragraphs>162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Century Gothic</vt:lpstr>
      <vt:lpstr>Wingdings 3</vt:lpstr>
      <vt:lpstr>Легкий дым</vt:lpstr>
      <vt:lpstr>Создание организационного знания</vt:lpstr>
      <vt:lpstr>«Знание» как конкурентный ресурс</vt:lpstr>
      <vt:lpstr>Знание – это:</vt:lpstr>
      <vt:lpstr>Особенности японского подхода к созданию знания</vt:lpstr>
      <vt:lpstr>Основные характеристики создания знания</vt:lpstr>
      <vt:lpstr>1. Метафоры и аналогии</vt:lpstr>
      <vt:lpstr>2. От знания индивидуума к знанию организации</vt:lpstr>
      <vt:lpstr>3. Неопределенность и избыточность информации</vt:lpstr>
      <vt:lpstr>Основные участники процесса создания знания</vt:lpstr>
      <vt:lpstr>Знание и информация</vt:lpstr>
      <vt:lpstr>Знание и информация</vt:lpstr>
      <vt:lpstr>Источники знания</vt:lpstr>
      <vt:lpstr>Трансформация знания: взаимодействие неформализованного и формализованного знания</vt:lpstr>
      <vt:lpstr>Социализация: из неформализованного знания в неформализованное </vt:lpstr>
      <vt:lpstr>Экстернализация: из неформализованного знания в формализованное </vt:lpstr>
      <vt:lpstr>Комбинация: из формализованного знания в формализованное </vt:lpstr>
      <vt:lpstr>Интернализация: из формализованного знания в неформализованное </vt:lpstr>
      <vt:lpstr>Содержание знания</vt:lpstr>
      <vt:lpstr>Содержание знания</vt:lpstr>
      <vt:lpstr>Условия создания организационного знания</vt:lpstr>
      <vt:lpstr>Условия создания организационного знания</vt:lpstr>
      <vt:lpstr>Условия создания организационного знания</vt:lpstr>
      <vt:lpstr>Пятифазная модель процесса создания знания организацией</vt:lpstr>
      <vt:lpstr>Управление процессом создания знания</vt:lpstr>
      <vt:lpstr>Распространение знаний</vt:lpstr>
      <vt:lpstr>Использование знаний</vt:lpstr>
      <vt:lpstr>Рынок знаний </vt:lpstr>
      <vt:lpstr>Рынок знаний </vt:lpstr>
      <vt:lpstr>Рынок знаний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Инновации в управлении персоналом  как разновидность управленческих</dc:title>
  <dc:creator>Anna</dc:creator>
  <cp:lastModifiedBy>Meta Morph</cp:lastModifiedBy>
  <cp:revision>18</cp:revision>
  <dcterms:created xsi:type="dcterms:W3CDTF">2015-11-24T17:02:42Z</dcterms:created>
  <dcterms:modified xsi:type="dcterms:W3CDTF">2024-10-14T16:49:03Z</dcterms:modified>
</cp:coreProperties>
</file>