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320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299" r:id="rId10"/>
    <p:sldId id="300" r:id="rId11"/>
    <p:sldId id="301" r:id="rId12"/>
    <p:sldId id="302" r:id="rId13"/>
    <p:sldId id="304" r:id="rId14"/>
    <p:sldId id="305" r:id="rId15"/>
    <p:sldId id="306" r:id="rId16"/>
    <p:sldId id="308" r:id="rId17"/>
    <p:sldId id="328" r:id="rId18"/>
    <p:sldId id="329" r:id="rId19"/>
    <p:sldId id="309" r:id="rId20"/>
    <p:sldId id="310" r:id="rId21"/>
    <p:sldId id="311" r:id="rId22"/>
    <p:sldId id="312" r:id="rId23"/>
    <p:sldId id="313" r:id="rId24"/>
    <p:sldId id="314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16" r:id="rId33"/>
    <p:sldId id="317" r:id="rId34"/>
    <p:sldId id="318" r:id="rId35"/>
    <p:sldId id="33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43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68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99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764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6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21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04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53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82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89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3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7610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964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5377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29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007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59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9A107-B8F9-42A7-9694-E4A49D42397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AEDA327-D4FA-4E43-9C81-EB808183A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2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7EDC1-C5B5-1FFC-18DE-5B25254A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6698"/>
          </a:xfrm>
        </p:spPr>
        <p:txBody>
          <a:bodyPr>
            <a:normAutofit/>
          </a:bodyPr>
          <a:lstStyle/>
          <a:p>
            <a:r>
              <a:rPr lang="ru-RU" sz="3200" b="1" dirty="0"/>
              <a:t>Уровни инновационной деятельности компании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06511DF-99A5-0BCE-CD19-96AC02ECD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068734"/>
              </p:ext>
            </p:extLst>
          </p:nvPr>
        </p:nvGraphicFramePr>
        <p:xfrm>
          <a:off x="2686306" y="1753330"/>
          <a:ext cx="9098327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292">
                  <a:extLst>
                    <a:ext uri="{9D8B030D-6E8A-4147-A177-3AD203B41FA5}">
                      <a16:colId xmlns:a16="http://schemas.microsoft.com/office/drawing/2014/main" val="2135305016"/>
                    </a:ext>
                  </a:extLst>
                </a:gridCol>
                <a:gridCol w="2169179">
                  <a:extLst>
                    <a:ext uri="{9D8B030D-6E8A-4147-A177-3AD203B41FA5}">
                      <a16:colId xmlns:a16="http://schemas.microsoft.com/office/drawing/2014/main" val="2486332343"/>
                    </a:ext>
                  </a:extLst>
                </a:gridCol>
                <a:gridCol w="2069292">
                  <a:extLst>
                    <a:ext uri="{9D8B030D-6E8A-4147-A177-3AD203B41FA5}">
                      <a16:colId xmlns:a16="http://schemas.microsoft.com/office/drawing/2014/main" val="985545052"/>
                    </a:ext>
                  </a:extLst>
                </a:gridCol>
                <a:gridCol w="2790564">
                  <a:extLst>
                    <a:ext uri="{9D8B030D-6E8A-4147-A177-3AD203B41FA5}">
                      <a16:colId xmlns:a16="http://schemas.microsoft.com/office/drawing/2014/main" val="1872993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Уровни инновационной активности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Цель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Способ достижения цели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Результат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42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/>
                        <a:t>Проект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Решение тактической задачи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Инновационный продукт, результат, услуга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Уникальное решение;</a:t>
                      </a:r>
                      <a:br>
                        <a:rPr lang="ru-RU" sz="1800" b="1" dirty="0"/>
                      </a:b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эффективности;</a:t>
                      </a:r>
                      <a:br>
                        <a:rPr lang="ru-RU" sz="1800" b="1" dirty="0"/>
                      </a:b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Снижение стоимости;</a:t>
                      </a:r>
                      <a:br>
                        <a:rPr lang="ru-RU" sz="1800" b="1" dirty="0"/>
                      </a:b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качества.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58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/>
                        <a:t>Программа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Решение комплексной проблемы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Инновационная технология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Ускорение возврата инвестиций;</a:t>
                      </a:r>
                      <a:br>
                        <a:rPr lang="ru-RU" sz="1800" b="1" dirty="0"/>
                      </a:b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дохода;</a:t>
                      </a:r>
                      <a:br>
                        <a:rPr lang="ru-RU" sz="1800" b="1" dirty="0"/>
                      </a:b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прибыли.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37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/>
                        <a:t>Портфель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Достижение превосходства в бизнесе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Инновационный бизнес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Глобализация преимуществ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984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6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59671-64BD-9D30-5553-CF6F385C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8706"/>
          </a:xfrm>
        </p:spPr>
        <p:txBody>
          <a:bodyPr>
            <a:normAutofit/>
          </a:bodyPr>
          <a:lstStyle/>
          <a:p>
            <a:r>
              <a:rPr lang="ru-RU" sz="3200" b="1" dirty="0"/>
              <a:t>Формы организации инновационной деятельности: Последовательная форма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6994EA-4672-9050-E540-3E4C5248E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88840"/>
            <a:ext cx="9195420" cy="4066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Построение </a:t>
            </a:r>
            <a:r>
              <a:rPr lang="ru-RU" sz="2400" b="1" kern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инновационной деятельности на основе принципа последовательности решения задач соответствующими структурными подразделениями компании.</a:t>
            </a:r>
          </a:p>
          <a:p>
            <a:pPr marL="0" indent="0">
              <a:buNone/>
            </a:pPr>
            <a:r>
              <a:rPr lang="ru-RU" sz="2400" b="1" u="sng" kern="1800" dirty="0">
                <a:cs typeface="Times New Roman" panose="02020603050405020304" pitchFamily="18" charset="0"/>
              </a:rPr>
              <a:t>Поэтапное проведение запланированных мероприятий поочередно в каждом функциональном подразделении.</a:t>
            </a:r>
            <a:r>
              <a:rPr lang="ru-RU" sz="2400" b="1" kern="1800" dirty="0"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b="1" kern="1800" dirty="0">
                <a:cs typeface="Times New Roman" panose="02020603050405020304" pitchFamily="18" charset="0"/>
              </a:rPr>
              <a:t>После окончания этапа в конкретном подразделении </a:t>
            </a:r>
            <a:r>
              <a:rPr lang="ru-RU" sz="2400" b="1" u="sng" kern="1800" dirty="0">
                <a:cs typeface="Times New Roman" panose="02020603050405020304" pitchFamily="18" charset="0"/>
              </a:rPr>
              <a:t>результаты передаются руководству </a:t>
            </a:r>
            <a:r>
              <a:rPr lang="ru-RU" sz="2400" b="1" kern="1800" dirty="0">
                <a:cs typeface="Times New Roman" panose="02020603050405020304" pitchFamily="18" charset="0"/>
              </a:rPr>
              <a:t>компании, которое принимает </a:t>
            </a:r>
            <a:r>
              <a:rPr lang="ru-RU" sz="2400" b="1" u="sng" kern="1800" dirty="0">
                <a:cs typeface="Times New Roman" panose="02020603050405020304" pitchFamily="18" charset="0"/>
              </a:rPr>
              <a:t>решение о целесообразности продолжения</a:t>
            </a:r>
            <a:r>
              <a:rPr lang="ru-RU" sz="2400" b="1" kern="1800" dirty="0"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327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59671-64BD-9D30-5553-CF6F385C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8706"/>
          </a:xfrm>
        </p:spPr>
        <p:txBody>
          <a:bodyPr>
            <a:normAutofit/>
          </a:bodyPr>
          <a:lstStyle/>
          <a:p>
            <a:r>
              <a:rPr lang="ru-RU" sz="3200" b="1" dirty="0"/>
              <a:t>Формы организации инновационной деятельности: Последовательная форма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6994EA-4672-9050-E540-3E4C5248E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988840"/>
            <a:ext cx="9479739" cy="40663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u="sng" dirty="0"/>
              <a:t>Плюсы</a:t>
            </a:r>
            <a:r>
              <a:rPr lang="ru-RU" sz="2400" b="1" dirty="0"/>
              <a:t>: повторяемость оценки проекта на каждой стадии.</a:t>
            </a:r>
          </a:p>
          <a:p>
            <a:pPr marL="0" indent="0">
              <a:buNone/>
            </a:pPr>
            <a:r>
              <a:rPr lang="ru-RU" sz="2400" b="1" u="sng" kern="1800" dirty="0">
                <a:cs typeface="Times New Roman" panose="02020603050405020304" pitchFamily="18" charset="0"/>
              </a:rPr>
              <a:t>Минусы</a:t>
            </a:r>
            <a:r>
              <a:rPr lang="ru-RU" sz="2400" b="1" kern="1800" dirty="0"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/>
              <a:t>Нет возможности улучшить этап работы после передачи проекта на следующий этап другой группе специалистов;</a:t>
            </a:r>
          </a:p>
          <a:p>
            <a:r>
              <a:rPr lang="ru-RU" sz="2400" b="1" dirty="0"/>
              <a:t>Нельзя внести в проект дополнительные идеи, касающиеся предыдущих этапов;</a:t>
            </a:r>
          </a:p>
          <a:p>
            <a:r>
              <a:rPr lang="ru-RU" sz="2400" b="1" dirty="0"/>
              <a:t>С каждым этапом растет стоимость исправления дефектов;</a:t>
            </a:r>
          </a:p>
          <a:p>
            <a:r>
              <a:rPr lang="ru-RU" sz="2400" b="1" dirty="0"/>
              <a:t>Сроки реализации проекта удлиняются;</a:t>
            </a:r>
          </a:p>
          <a:p>
            <a:r>
              <a:rPr lang="ru-RU" sz="2400" b="1" dirty="0"/>
              <a:t>Если нужно вносить исправления, то весь процесс приходится начинать заново с первого этапа.</a:t>
            </a:r>
          </a:p>
        </p:txBody>
      </p:sp>
    </p:spTree>
    <p:extLst>
      <p:ext uri="{BB962C8B-B14F-4D97-AF65-F5344CB8AC3E}">
        <p14:creationId xmlns:p14="http://schemas.microsoft.com/office/powerpoint/2010/main" val="3234953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59671-64BD-9D30-5553-CF6F385C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8706"/>
          </a:xfrm>
        </p:spPr>
        <p:txBody>
          <a:bodyPr>
            <a:normAutofit/>
          </a:bodyPr>
          <a:lstStyle/>
          <a:p>
            <a:r>
              <a:rPr lang="ru-RU" sz="3200" b="1" dirty="0"/>
              <a:t>Формы организации инновационной деятельности: Параллельная форма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6994EA-4672-9050-E540-3E4C5248E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88840"/>
            <a:ext cx="9195420" cy="424505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200" b="1" dirty="0"/>
              <a:t>Проведение всех работ по проекту одновременно во всех подразделениях.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b="1" u="sng" dirty="0"/>
              <a:t>Плюсы</a:t>
            </a:r>
            <a:r>
              <a:rPr lang="ru-RU" sz="2200" b="1" dirty="0"/>
              <a:t>: для корректировки работ достаточно направить проект на изменение лишь в соответствующий отдел.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b="1" u="sng" dirty="0"/>
              <a:t>Минусы</a:t>
            </a:r>
            <a:r>
              <a:rPr lang="ru-RU" sz="2200" b="1" dirty="0"/>
              <a:t>:</a:t>
            </a:r>
          </a:p>
          <a:p>
            <a:pPr>
              <a:lnSpc>
                <a:spcPct val="90000"/>
              </a:lnSpc>
            </a:pPr>
            <a:r>
              <a:rPr lang="ru-RU" sz="2200" b="1" dirty="0"/>
              <a:t>отсутствие координирующего органа; </a:t>
            </a:r>
          </a:p>
          <a:p>
            <a:pPr>
              <a:lnSpc>
                <a:spcPct val="90000"/>
              </a:lnSpc>
            </a:pPr>
            <a:r>
              <a:rPr lang="ru-RU" sz="2200" b="1" dirty="0"/>
              <a:t>сложность контроля за выполнением каждого этапа; </a:t>
            </a:r>
          </a:p>
          <a:p>
            <a:pPr>
              <a:lnSpc>
                <a:spcPct val="90000"/>
              </a:lnSpc>
            </a:pPr>
            <a:r>
              <a:rPr lang="ru-RU" sz="2200" b="1" dirty="0"/>
              <a:t>необходимость одновременного анализа результатов высшим руководством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213706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59671-64BD-9D30-5553-CF6F385C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8706"/>
          </a:xfrm>
        </p:spPr>
        <p:txBody>
          <a:bodyPr>
            <a:normAutofit/>
          </a:bodyPr>
          <a:lstStyle/>
          <a:p>
            <a:r>
              <a:rPr lang="ru-RU" sz="3200" b="1" dirty="0"/>
              <a:t>Формы организации инновационной деятельности: Матричная форма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6994EA-4672-9050-E540-3E4C5248E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88840"/>
            <a:ext cx="8471627" cy="424505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200" b="1" dirty="0"/>
              <a:t>«Метод совместного конструирования»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b="1" dirty="0"/>
              <a:t>Наряду с традиционными функциональными и производственными подразделениями создаются временные проектные целевые группы во главе с руководителем проекта, выполняющим функцию координации.</a:t>
            </a:r>
          </a:p>
        </p:txBody>
      </p:sp>
    </p:spTree>
    <p:extLst>
      <p:ext uri="{BB962C8B-B14F-4D97-AF65-F5344CB8AC3E}">
        <p14:creationId xmlns:p14="http://schemas.microsoft.com/office/powerpoint/2010/main" val="119722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59671-64BD-9D30-5553-CF6F385C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8706"/>
          </a:xfrm>
        </p:spPr>
        <p:txBody>
          <a:bodyPr>
            <a:normAutofit/>
          </a:bodyPr>
          <a:lstStyle/>
          <a:p>
            <a:r>
              <a:rPr lang="ru-RU" sz="3200" b="1" dirty="0"/>
              <a:t>Формы организации инновационной деятельности: Матричная форма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B41999D-6516-9BBC-A4A9-155B7F030368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6820817" y="2378497"/>
            <a:ext cx="1" cy="1864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B96332A6-4931-869F-7DFA-262758BA6FAE}"/>
              </a:ext>
            </a:extLst>
          </p:cNvPr>
          <p:cNvGrpSpPr/>
          <p:nvPr/>
        </p:nvGrpSpPr>
        <p:grpSpPr>
          <a:xfrm>
            <a:off x="2423592" y="1916832"/>
            <a:ext cx="8568952" cy="4605090"/>
            <a:chOff x="2783633" y="2060848"/>
            <a:chExt cx="8208909" cy="460509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3EE8B1-D1DC-73DF-BC39-70C494677F9B}"/>
                </a:ext>
              </a:extLst>
            </p:cNvPr>
            <p:cNvSpPr txBox="1"/>
            <p:nvPr/>
          </p:nvSpPr>
          <p:spPr>
            <a:xfrm>
              <a:off x="5447928" y="2060848"/>
              <a:ext cx="3096344" cy="46166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/>
                <a:t>Руководитель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6A5D163-4325-5342-93A6-01349F091DDC}"/>
                </a:ext>
              </a:extLst>
            </p:cNvPr>
            <p:cNvSpPr txBox="1"/>
            <p:nvPr/>
          </p:nvSpPr>
          <p:spPr>
            <a:xfrm>
              <a:off x="2783633" y="2947844"/>
              <a:ext cx="1800199" cy="64633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Зам по </a:t>
              </a:r>
              <a:r>
                <a:rPr lang="ru-RU" b="1" dirty="0" err="1"/>
                <a:t>упр</a:t>
              </a:r>
              <a:r>
                <a:rPr lang="ru-RU" b="1" dirty="0"/>
                <a:t>-ю проектами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C59BACA-5F74-08E9-82BE-C18AFCABD851}"/>
                </a:ext>
              </a:extLst>
            </p:cNvPr>
            <p:cNvSpPr txBox="1"/>
            <p:nvPr/>
          </p:nvSpPr>
          <p:spPr>
            <a:xfrm>
              <a:off x="4996409" y="2955535"/>
              <a:ext cx="1313135" cy="64633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Зам по НИОКР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1A1282-A54F-A328-ED25-35C395DB80A1}"/>
                </a:ext>
              </a:extLst>
            </p:cNvPr>
            <p:cNvSpPr txBox="1"/>
            <p:nvPr/>
          </p:nvSpPr>
          <p:spPr>
            <a:xfrm>
              <a:off x="6364170" y="2947842"/>
              <a:ext cx="1350770" cy="64633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Зам по </a:t>
              </a:r>
              <a:r>
                <a:rPr lang="ru-RU" b="1" dirty="0" err="1"/>
                <a:t>произв-ву</a:t>
              </a:r>
              <a:endParaRPr lang="ru-RU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56C2CA-743A-AD36-228B-41C386807700}"/>
                </a:ext>
              </a:extLst>
            </p:cNvPr>
            <p:cNvSpPr txBox="1"/>
            <p:nvPr/>
          </p:nvSpPr>
          <p:spPr>
            <a:xfrm>
              <a:off x="7769566" y="2947842"/>
              <a:ext cx="1584175" cy="64633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Зам по маркетингу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9A495F-E954-FFB6-35E4-CE8EAE5A9E84}"/>
                </a:ext>
              </a:extLst>
            </p:cNvPr>
            <p:cNvSpPr txBox="1"/>
            <p:nvPr/>
          </p:nvSpPr>
          <p:spPr>
            <a:xfrm>
              <a:off x="9408367" y="2947842"/>
              <a:ext cx="1584175" cy="64633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Зам по финансам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D99156-793E-271A-DE96-D889A047BC1B}"/>
                </a:ext>
              </a:extLst>
            </p:cNvPr>
            <p:cNvSpPr txBox="1"/>
            <p:nvPr/>
          </p:nvSpPr>
          <p:spPr>
            <a:xfrm>
              <a:off x="2820354" y="4293096"/>
              <a:ext cx="1800199" cy="64633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Руководитель проекта 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257A8D-B208-96DC-D775-FC256AF2C770}"/>
                </a:ext>
              </a:extLst>
            </p:cNvPr>
            <p:cNvSpPr txBox="1"/>
            <p:nvPr/>
          </p:nvSpPr>
          <p:spPr>
            <a:xfrm>
              <a:off x="2829937" y="5373216"/>
              <a:ext cx="1800199" cy="64633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Руководитель проекта 2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DA5E1E0-1573-0FB6-A808-57AFA2BE5290}"/>
                </a:ext>
              </a:extLst>
            </p:cNvPr>
            <p:cNvSpPr/>
            <p:nvPr/>
          </p:nvSpPr>
          <p:spPr>
            <a:xfrm>
              <a:off x="5331226" y="4400237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362C531-47AB-C82A-1B03-F8760EA158F9}"/>
                </a:ext>
              </a:extLst>
            </p:cNvPr>
            <p:cNvSpPr/>
            <p:nvPr/>
          </p:nvSpPr>
          <p:spPr>
            <a:xfrm>
              <a:off x="6886100" y="4400237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28F6329-9AAE-8AEF-6D82-2B1858A167C4}"/>
                </a:ext>
              </a:extLst>
            </p:cNvPr>
            <p:cNvSpPr/>
            <p:nvPr/>
          </p:nvSpPr>
          <p:spPr>
            <a:xfrm>
              <a:off x="9984430" y="4400237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55C0569-C4EF-171F-A626-F29C3ED40A65}"/>
                </a:ext>
              </a:extLst>
            </p:cNvPr>
            <p:cNvSpPr/>
            <p:nvPr/>
          </p:nvSpPr>
          <p:spPr>
            <a:xfrm>
              <a:off x="8454881" y="4400237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26086AC-FD18-4E34-E3AB-864B45D35B80}"/>
                </a:ext>
              </a:extLst>
            </p:cNvPr>
            <p:cNvSpPr/>
            <p:nvPr/>
          </p:nvSpPr>
          <p:spPr>
            <a:xfrm>
              <a:off x="5352945" y="5480357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C056A87-E522-BED9-568E-50D9AA36C565}"/>
                </a:ext>
              </a:extLst>
            </p:cNvPr>
            <p:cNvSpPr/>
            <p:nvPr/>
          </p:nvSpPr>
          <p:spPr>
            <a:xfrm>
              <a:off x="6886100" y="5480357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BFA36746-F534-2ABA-D77C-C8704DE73A13}"/>
                </a:ext>
              </a:extLst>
            </p:cNvPr>
            <p:cNvSpPr/>
            <p:nvPr/>
          </p:nvSpPr>
          <p:spPr>
            <a:xfrm>
              <a:off x="8454881" y="5474973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0E118B05-3714-0459-0FBD-CC357164E039}"/>
                </a:ext>
              </a:extLst>
            </p:cNvPr>
            <p:cNvSpPr/>
            <p:nvPr/>
          </p:nvSpPr>
          <p:spPr>
            <a:xfrm>
              <a:off x="9984430" y="5474973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55A8DD05-FFB4-C8FF-F526-BDC20EB9B890}"/>
                </a:ext>
              </a:extLst>
            </p:cNvPr>
            <p:cNvCxnSpPr/>
            <p:nvPr/>
          </p:nvCxnSpPr>
          <p:spPr>
            <a:xfrm>
              <a:off x="3719736" y="2708920"/>
              <a:ext cx="648072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7E400171-0FC1-F349-6224-97D80EC894B3}"/>
                </a:ext>
              </a:extLst>
            </p:cNvPr>
            <p:cNvCxnSpPr>
              <a:cxnSpLocks/>
            </p:cNvCxnSpPr>
            <p:nvPr/>
          </p:nvCxnSpPr>
          <p:spPr>
            <a:xfrm>
              <a:off x="3719736" y="2708920"/>
              <a:ext cx="0" cy="23892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4E183F45-60CC-A893-7E56-75F2A2FF5A9A}"/>
                </a:ext>
              </a:extLst>
            </p:cNvPr>
            <p:cNvCxnSpPr>
              <a:cxnSpLocks/>
            </p:cNvCxnSpPr>
            <p:nvPr/>
          </p:nvCxnSpPr>
          <p:spPr>
            <a:xfrm>
              <a:off x="5733970" y="2716613"/>
              <a:ext cx="0" cy="23892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DE27387A-E27D-469F-FEC8-424521B4ADA7}"/>
                </a:ext>
              </a:extLst>
            </p:cNvPr>
            <p:cNvCxnSpPr>
              <a:cxnSpLocks/>
            </p:cNvCxnSpPr>
            <p:nvPr/>
          </p:nvCxnSpPr>
          <p:spPr>
            <a:xfrm>
              <a:off x="6996100" y="2716613"/>
              <a:ext cx="0" cy="23892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CBD84E8A-93E2-8598-4C62-C4E120D7E6DE}"/>
                </a:ext>
              </a:extLst>
            </p:cNvPr>
            <p:cNvCxnSpPr>
              <a:cxnSpLocks/>
            </p:cNvCxnSpPr>
            <p:nvPr/>
          </p:nvCxnSpPr>
          <p:spPr>
            <a:xfrm>
              <a:off x="8544272" y="2716613"/>
              <a:ext cx="0" cy="23892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88A0CD6D-594E-3F52-3F2C-FDDAD82C1B8D}"/>
                </a:ext>
              </a:extLst>
            </p:cNvPr>
            <p:cNvCxnSpPr>
              <a:cxnSpLocks/>
            </p:cNvCxnSpPr>
            <p:nvPr/>
          </p:nvCxnSpPr>
          <p:spPr>
            <a:xfrm>
              <a:off x="10200456" y="2708920"/>
              <a:ext cx="0" cy="23892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E3E30A89-D0A9-D187-C2A4-994855C95903}"/>
                </a:ext>
              </a:extLst>
            </p:cNvPr>
            <p:cNvCxnSpPr>
              <a:cxnSpLocks/>
            </p:cNvCxnSpPr>
            <p:nvPr/>
          </p:nvCxnSpPr>
          <p:spPr>
            <a:xfrm>
              <a:off x="4634136" y="4581128"/>
              <a:ext cx="556632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49CDC9EE-6626-4BFF-8294-544391846291}"/>
                </a:ext>
              </a:extLst>
            </p:cNvPr>
            <p:cNvCxnSpPr>
              <a:cxnSpLocks/>
            </p:cNvCxnSpPr>
            <p:nvPr/>
          </p:nvCxnSpPr>
          <p:spPr>
            <a:xfrm>
              <a:off x="4630136" y="5661248"/>
              <a:ext cx="557032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79F6EE18-8831-7E02-3CC2-91DA629541EF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5547250" y="3601866"/>
              <a:ext cx="21719" cy="187849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4CBB20AD-58CF-975E-CA8F-374AC82AC141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 flipH="1">
              <a:off x="7102124" y="3601866"/>
              <a:ext cx="1988" cy="187849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7A2F23D0-1A38-0AE1-E650-C8CF72F542B6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 flipH="1">
              <a:off x="8670905" y="3594173"/>
              <a:ext cx="6446" cy="1880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28CE6C8A-CCCE-CDC8-F8A8-A1EC498E87BE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 flipH="1">
              <a:off x="10200454" y="3601866"/>
              <a:ext cx="10052" cy="187310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041DEBD3-BB9A-C9D9-CFA9-58E86D9B16E4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>
              <a:off x="3719176" y="3617457"/>
              <a:ext cx="1278" cy="67563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2DA43CB0-AB51-2516-82AA-320C0137A4F8}"/>
                </a:ext>
              </a:extLst>
            </p:cNvPr>
            <p:cNvCxnSpPr>
              <a:cxnSpLocks/>
              <a:stCxn id="10" idx="2"/>
              <a:endCxn id="11" idx="0"/>
            </p:cNvCxnSpPr>
            <p:nvPr/>
          </p:nvCxnSpPr>
          <p:spPr>
            <a:xfrm>
              <a:off x="3720454" y="4939427"/>
              <a:ext cx="9583" cy="43378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61E42D1B-6227-D75E-B14A-A3A350108611}"/>
                </a:ext>
              </a:extLst>
            </p:cNvPr>
            <p:cNvSpPr/>
            <p:nvPr/>
          </p:nvSpPr>
          <p:spPr>
            <a:xfrm>
              <a:off x="2829937" y="6233890"/>
              <a:ext cx="43204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613F021-B265-B641-FAC6-C99A91936123}"/>
                </a:ext>
              </a:extLst>
            </p:cNvPr>
            <p:cNvSpPr txBox="1"/>
            <p:nvPr/>
          </p:nvSpPr>
          <p:spPr>
            <a:xfrm>
              <a:off x="3261985" y="6239175"/>
              <a:ext cx="3840139" cy="36933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- проектно-целевые группы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765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59671-64BD-9D30-5553-CF6F385C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8706"/>
          </a:xfrm>
        </p:spPr>
        <p:txBody>
          <a:bodyPr>
            <a:normAutofit/>
          </a:bodyPr>
          <a:lstStyle/>
          <a:p>
            <a:r>
              <a:rPr lang="ru-RU" sz="3200" b="1" dirty="0"/>
              <a:t>Формы организации инновационной деятельности: Матричная форма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6994EA-4672-9050-E540-3E4C5248E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88840"/>
            <a:ext cx="8759659" cy="424505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3500" b="1" u="sng" dirty="0"/>
              <a:t>Плюсы</a:t>
            </a:r>
            <a:r>
              <a:rPr lang="ru-RU" sz="3500" b="1" dirty="0"/>
              <a:t>:</a:t>
            </a:r>
          </a:p>
          <a:p>
            <a:pPr>
              <a:lnSpc>
                <a:spcPct val="110000"/>
              </a:lnSpc>
              <a:buSzPct val="100000"/>
              <a:tabLst>
                <a:tab pos="457200" algn="l"/>
              </a:tabLst>
            </a:pPr>
            <a:r>
              <a:rPr lang="ru-RU" sz="3500" b="1" dirty="0"/>
              <a:t>Оперативное реагирование на любые внешние изменения;</a:t>
            </a:r>
          </a:p>
          <a:p>
            <a:pPr>
              <a:lnSpc>
                <a:spcPct val="110000"/>
              </a:lnSpc>
              <a:buSzPct val="100000"/>
              <a:tabLst>
                <a:tab pos="457200" algn="l"/>
              </a:tabLst>
            </a:pPr>
            <a:r>
              <a:rPr lang="ru-RU" sz="3500" b="1" dirty="0"/>
              <a:t>Упрощение системы контроля;</a:t>
            </a:r>
          </a:p>
          <a:p>
            <a:pPr>
              <a:lnSpc>
                <a:spcPct val="110000"/>
              </a:lnSpc>
              <a:buSzPct val="100000"/>
              <a:tabLst>
                <a:tab pos="457200" algn="l"/>
              </a:tabLst>
            </a:pPr>
            <a:r>
              <a:rPr lang="ru-RU" sz="3500" b="1" dirty="0"/>
              <a:t>Сокращение сроков реализации проекта;</a:t>
            </a:r>
          </a:p>
          <a:p>
            <a:pPr>
              <a:lnSpc>
                <a:spcPct val="110000"/>
              </a:lnSpc>
              <a:buSzPct val="100000"/>
              <a:tabLst>
                <a:tab pos="457200" algn="l"/>
              </a:tabLst>
            </a:pPr>
            <a:r>
              <a:rPr lang="ru-RU" sz="3500" b="1" dirty="0"/>
              <a:t>Заинтересованность членов целевых групп в результативности проекта;</a:t>
            </a:r>
          </a:p>
          <a:p>
            <a:pPr>
              <a:lnSpc>
                <a:spcPct val="110000"/>
              </a:lnSpc>
              <a:buSzPct val="100000"/>
              <a:tabLst>
                <a:tab pos="457200" algn="l"/>
              </a:tabLst>
            </a:pPr>
            <a:r>
              <a:rPr lang="ru-RU" sz="3500" b="1" dirty="0"/>
              <a:t>Тесная взаимосвязь между всеми участниками проекта;</a:t>
            </a:r>
          </a:p>
          <a:p>
            <a:pPr>
              <a:lnSpc>
                <a:spcPct val="110000"/>
              </a:lnSpc>
              <a:buSzPct val="100000"/>
              <a:tabLst>
                <a:tab pos="457200" algn="l"/>
              </a:tabLst>
            </a:pPr>
            <a:r>
              <a:rPr lang="ru-RU" sz="3500" b="1" dirty="0"/>
              <a:t>Возможность перемещения наиболее талантливых сотрудников из одной группы в другую.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39121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CF949-B643-603A-815A-3382060F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48680"/>
            <a:ext cx="9267428" cy="1106444"/>
          </a:xfrm>
        </p:spPr>
        <p:txBody>
          <a:bodyPr>
            <a:noAutofit/>
          </a:bodyPr>
          <a:lstStyle/>
          <a:p>
            <a:r>
              <a:rPr lang="ru-RU" sz="3200" b="1" dirty="0"/>
              <a:t>Направления реструктуризации фирм для реализации инновационных процессов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BED93A-96E3-F039-7274-364EBCE88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5124"/>
            <a:ext cx="8915400" cy="4870220"/>
          </a:xfrm>
        </p:spPr>
        <p:txBody>
          <a:bodyPr>
            <a:noAutofit/>
          </a:bodyPr>
          <a:lstStyle/>
          <a:p>
            <a:pPr marL="228600" algn="just">
              <a:spcBef>
                <a:spcPts val="0"/>
              </a:spcBef>
            </a:pPr>
            <a:r>
              <a:rPr lang="ru-RU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сокращение административных уровней управления;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Bef>
                <a:spcPts val="0"/>
              </a:spcBef>
            </a:pPr>
            <a:r>
              <a:rPr lang="ru-RU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«смешанных» структур управления;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Bef>
                <a:spcPts val="0"/>
              </a:spcBef>
            </a:pPr>
            <a:r>
              <a:rPr lang="ru-RU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возможностей матричных структур;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Bef>
                <a:spcPts val="0"/>
              </a:spcBef>
            </a:pPr>
            <a:r>
              <a:rPr lang="ru-RU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объединение подразделений (НИОКР, маркетинг, сбыт, производство) в многофункциональные научно-производственные комплексы по разработке и внедрению инноваций;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Bef>
                <a:spcPts val="0"/>
              </a:spcBef>
            </a:pPr>
            <a:r>
              <a:rPr lang="ru-RU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потребительских центров для тестирования новой продукции;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Bef>
                <a:spcPts val="0"/>
              </a:spcBef>
            </a:pPr>
            <a:r>
              <a:rPr lang="ru-RU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 мотивации, ориентированной на создание инновационной культуры в компании.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72164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Управление инновационным проектом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9616" y="1628800"/>
            <a:ext cx="8640959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Инновационный проект – это система процессов:</a:t>
            </a:r>
          </a:p>
          <a:p>
            <a:r>
              <a:rPr lang="ru-RU" sz="2400" b="1" dirty="0"/>
              <a:t>Взаимообусловленных и взаимоувязанных по ресурсам, срокам и исполнителям мероприятий;</a:t>
            </a:r>
          </a:p>
          <a:p>
            <a:r>
              <a:rPr lang="ru-RU" sz="2400" b="1" dirty="0"/>
              <a:t>Оформленных комплектом проектной документации;</a:t>
            </a:r>
          </a:p>
          <a:p>
            <a:r>
              <a:rPr lang="ru-RU" sz="2400" b="1" dirty="0"/>
              <a:t>Направленных на достижение конкретных целей (задач) на приоритетных направлениях развития науки и техники.</a:t>
            </a:r>
          </a:p>
        </p:txBody>
      </p:sp>
    </p:spTree>
    <p:extLst>
      <p:ext uri="{BB962C8B-B14F-4D97-AF65-F5344CB8AC3E}">
        <p14:creationId xmlns:p14="http://schemas.microsoft.com/office/powerpoint/2010/main" val="86068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Основные элементы инновационного проекта: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519536"/>
          </a:xfrm>
        </p:spPr>
        <p:txBody>
          <a:bodyPr>
            <a:normAutofit/>
          </a:bodyPr>
          <a:lstStyle/>
          <a:p>
            <a:r>
              <a:rPr lang="ru-RU" sz="2400" b="1" dirty="0"/>
              <a:t>Цели и задачи</a:t>
            </a:r>
          </a:p>
          <a:p>
            <a:r>
              <a:rPr lang="ru-RU" sz="2400" b="1" dirty="0"/>
              <a:t>Комплекс проектных мероприятий</a:t>
            </a:r>
          </a:p>
          <a:p>
            <a:r>
              <a:rPr lang="ru-RU" sz="2400" b="1" dirty="0"/>
              <a:t>Организация выполнения проектных мероприятий</a:t>
            </a:r>
          </a:p>
          <a:p>
            <a:r>
              <a:rPr lang="ru-RU" sz="2400" b="1" dirty="0"/>
              <a:t>Основные показатели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854261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3592" y="624453"/>
            <a:ext cx="6875271" cy="644650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инновационных 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72816"/>
            <a:ext cx="9339436" cy="41384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b="1" dirty="0"/>
              <a:t>С точки зрения масштабности решаемых задач:</a:t>
            </a:r>
          </a:p>
          <a:p>
            <a:pPr marL="0" indent="0">
              <a:buNone/>
            </a:pPr>
            <a:endParaRPr lang="ru-RU" sz="2600" b="1" dirty="0"/>
          </a:p>
          <a:p>
            <a:r>
              <a:rPr lang="ru-RU" sz="2600" b="1" u="sng" dirty="0" err="1"/>
              <a:t>Монопроекты</a:t>
            </a:r>
            <a:r>
              <a:rPr lang="ru-RU" sz="2600" b="1" dirty="0"/>
              <a:t> – выполняются одной организацией или одним подразделением, отличаются постановкой однозначной инновационной цели; </a:t>
            </a:r>
          </a:p>
          <a:p>
            <a:r>
              <a:rPr lang="ru-RU" sz="2600" b="1" u="sng" dirty="0" err="1"/>
              <a:t>Мультипроекты</a:t>
            </a:r>
            <a:r>
              <a:rPr lang="ru-RU" sz="2600" b="1" dirty="0"/>
              <a:t> – комплексные программы, объединяющие десятки </a:t>
            </a:r>
            <a:r>
              <a:rPr lang="ru-RU" sz="2600" b="1" dirty="0" err="1"/>
              <a:t>монопроектов</a:t>
            </a:r>
            <a:r>
              <a:rPr lang="ru-RU" sz="2600" b="1" dirty="0"/>
              <a:t>, направленные на достижение сложной инновационной цели;</a:t>
            </a:r>
          </a:p>
          <a:p>
            <a:r>
              <a:rPr lang="ru-RU" sz="2600" b="1" u="sng" dirty="0"/>
              <a:t>Мегапроекты</a:t>
            </a:r>
            <a:r>
              <a:rPr lang="ru-RU" sz="2600" b="1" dirty="0"/>
              <a:t> – многоцелевые комплексные программы, объединяющие ряд </a:t>
            </a:r>
            <a:r>
              <a:rPr lang="ru-RU" sz="2600" b="1" dirty="0" err="1"/>
              <a:t>мультипроектов</a:t>
            </a:r>
            <a:r>
              <a:rPr lang="ru-RU" sz="2600" b="1" dirty="0"/>
              <a:t> и сотни </a:t>
            </a:r>
            <a:r>
              <a:rPr lang="ru-RU" sz="2600" b="1" dirty="0" err="1"/>
              <a:t>монопроектов</a:t>
            </a:r>
            <a:r>
              <a:rPr lang="ru-RU" sz="2600" b="1" dirty="0"/>
              <a:t>, связанных между собой одним деревом целей.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1917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600" y="620688"/>
            <a:ext cx="6877767" cy="648072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инновационных 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7608" y="1540188"/>
            <a:ext cx="8915400" cy="4697123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400" b="1" dirty="0"/>
              <a:t>С точки зрения времени, затрачиваемого на реализацию проекта: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Долгосрочные (стратегические)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Среднесрочные 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краткосрочные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400" b="1" dirty="0"/>
              <a:t>С точки зрения характера целей: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Конечные 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Промежуточные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400" b="1" dirty="0"/>
              <a:t>По виду удовлетворяемых потребностей: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Ориентированные на существующие потребности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Ориентированные на создание новых потребностей</a:t>
            </a:r>
          </a:p>
          <a:p>
            <a:pPr marL="0" indent="0">
              <a:spcBef>
                <a:spcPts val="60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30423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1093" y="624110"/>
            <a:ext cx="7955390" cy="640445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инновационных 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1092" y="1628800"/>
            <a:ext cx="8153419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типу инноваций:</a:t>
            </a:r>
          </a:p>
          <a:p>
            <a:r>
              <a:rPr lang="ru-RU" sz="2400" b="1" dirty="0"/>
              <a:t>Введение нового или усовершенствованного продукта</a:t>
            </a:r>
          </a:p>
          <a:p>
            <a:r>
              <a:rPr lang="ru-RU" sz="2400" b="1" dirty="0"/>
              <a:t>Введение нового или усовершенствованного метода производства</a:t>
            </a:r>
          </a:p>
          <a:p>
            <a:r>
              <a:rPr lang="ru-RU" sz="2400" b="1" dirty="0"/>
              <a:t>Создание нового рынка</a:t>
            </a:r>
          </a:p>
          <a:p>
            <a:r>
              <a:rPr lang="ru-RU" sz="2400" b="1" dirty="0"/>
              <a:t>Освоение нового источника сырья или полуфабрикатов</a:t>
            </a:r>
          </a:p>
          <a:p>
            <a:r>
              <a:rPr lang="ru-RU" sz="2400" b="1" dirty="0"/>
              <a:t>Реорганизация структуры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714153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5250" y="620688"/>
            <a:ext cx="70192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инновационных 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5250" y="1628800"/>
            <a:ext cx="7992888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уровню принятия решений:</a:t>
            </a:r>
          </a:p>
          <a:p>
            <a:r>
              <a:rPr lang="ru-RU" sz="2400" b="1" dirty="0"/>
              <a:t>Федеральные (межгосударственные) и президентские</a:t>
            </a:r>
          </a:p>
          <a:p>
            <a:r>
              <a:rPr lang="ru-RU" sz="2400" b="1" dirty="0"/>
              <a:t>Региональные</a:t>
            </a:r>
          </a:p>
          <a:p>
            <a:r>
              <a:rPr lang="ru-RU" sz="2400" b="1" dirty="0"/>
              <a:t>Отраслевые (межотраслевые)</a:t>
            </a:r>
          </a:p>
          <a:p>
            <a:r>
              <a:rPr lang="ru-RU" sz="2400" b="1" dirty="0"/>
              <a:t>Проекты отдельных инновационных предприятий</a:t>
            </a:r>
          </a:p>
        </p:txBody>
      </p:sp>
    </p:spTree>
    <p:extLst>
      <p:ext uri="{BB962C8B-B14F-4D97-AF65-F5344CB8AC3E}">
        <p14:creationId xmlns:p14="http://schemas.microsoft.com/office/powerpoint/2010/main" val="51660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Сущность управления инновационными проектами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1624" y="2060848"/>
            <a:ext cx="8496944" cy="3942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Управление инновационными проектами может рассматриваться:</a:t>
            </a:r>
          </a:p>
          <a:p>
            <a:r>
              <a:rPr lang="ru-RU" sz="2400" b="1" dirty="0"/>
              <a:t>Как система функций</a:t>
            </a:r>
          </a:p>
          <a:p>
            <a:r>
              <a:rPr lang="ru-RU" sz="2400" b="1" dirty="0"/>
              <a:t>Как процесс принятия управленческих решений</a:t>
            </a:r>
          </a:p>
          <a:p>
            <a:r>
              <a:rPr lang="ru-RU" sz="2400" b="1" dirty="0"/>
              <a:t>Как организационная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1558661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9616" y="620688"/>
            <a:ext cx="8784976" cy="857250"/>
          </a:xfrm>
        </p:spPr>
        <p:txBody>
          <a:bodyPr>
            <a:noAutofit/>
          </a:bodyPr>
          <a:lstStyle/>
          <a:p>
            <a:r>
              <a:rPr lang="ru-RU" sz="3200" b="1" dirty="0"/>
              <a:t>Управление инновационным проектом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3672" y="1700808"/>
            <a:ext cx="7262564" cy="432392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/>
              <a:t>это процесс принятия и реализации управленческих решений </a:t>
            </a:r>
          </a:p>
          <a:p>
            <a:pPr marL="0" indent="0" algn="ctr">
              <a:buNone/>
            </a:pPr>
            <a:r>
              <a:rPr lang="ru-RU" sz="2800" b="1" dirty="0"/>
              <a:t> (связанных с определением целей, организационной структуры, </a:t>
            </a:r>
          </a:p>
          <a:p>
            <a:pPr marL="0" indent="0" algn="ctr">
              <a:buNone/>
            </a:pPr>
            <a:r>
              <a:rPr lang="ru-RU" sz="2800" b="1" dirty="0"/>
              <a:t>планированием мероприятий и контролем над ходом их выполнения), </a:t>
            </a:r>
          </a:p>
          <a:p>
            <a:pPr marL="0" indent="0" algn="ctr">
              <a:buNone/>
            </a:pPr>
            <a:r>
              <a:rPr lang="ru-RU" sz="2800" b="1" dirty="0"/>
              <a:t>направленных на реализацию </a:t>
            </a:r>
          </a:p>
          <a:p>
            <a:pPr marL="0" indent="0" algn="ctr">
              <a:buNone/>
            </a:pPr>
            <a:r>
              <a:rPr lang="ru-RU" sz="2800" b="1" dirty="0"/>
              <a:t>инновационной идеи.</a:t>
            </a:r>
          </a:p>
        </p:txBody>
      </p:sp>
    </p:spTree>
    <p:extLst>
      <p:ext uri="{BB962C8B-B14F-4D97-AF65-F5344CB8AC3E}">
        <p14:creationId xmlns:p14="http://schemas.microsoft.com/office/powerpoint/2010/main" val="96758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9C533-3863-612C-31A1-DCBBEE11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Принципы управления инновационными проектами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708D62-BBD8-EABE-7D6F-2B5F23F27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Принцип селекционного управления</a:t>
            </a:r>
          </a:p>
          <a:p>
            <a:r>
              <a:rPr lang="ru-RU" sz="2400" b="1" dirty="0"/>
              <a:t>Принцип целевой ориентации проектов на обеспечение конечных целей</a:t>
            </a:r>
          </a:p>
          <a:p>
            <a:r>
              <a:rPr lang="ru-RU" sz="2400" b="1" dirty="0"/>
              <a:t>Принцип полноты цикла управления проектами</a:t>
            </a:r>
          </a:p>
          <a:p>
            <a:r>
              <a:rPr lang="ru-RU" sz="2400" b="1" dirty="0"/>
              <a:t>Принцип многовариантности при выработке управленческих решений</a:t>
            </a:r>
          </a:p>
          <a:p>
            <a:r>
              <a:rPr lang="ru-RU" sz="2400" b="1" dirty="0"/>
              <a:t>Принцип комплексности</a:t>
            </a:r>
          </a:p>
          <a:p>
            <a:r>
              <a:rPr lang="ru-RU" sz="2400" b="1" dirty="0"/>
              <a:t>Принцип обеспеченности (сбалансированности)</a:t>
            </a:r>
          </a:p>
        </p:txBody>
      </p:sp>
    </p:spTree>
    <p:extLst>
      <p:ext uri="{BB962C8B-B14F-4D97-AF65-F5344CB8AC3E}">
        <p14:creationId xmlns:p14="http://schemas.microsoft.com/office/powerpoint/2010/main" val="2605025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25C450-5225-5928-9188-ADE361E21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404664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Процесс формирования и реализации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C9C9ED-54DF-F013-E1D7-F22A2F0E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540189"/>
            <a:ext cx="9407731" cy="377762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u="sng" dirty="0"/>
              <a:t>Формирование инновационной идеи (замысла)</a:t>
            </a:r>
            <a:r>
              <a:rPr lang="ru-RU" sz="2400" b="1" dirty="0"/>
              <a:t>: конечные цели и пути их достижения, субъекты и объекты инвестиций;</a:t>
            </a:r>
          </a:p>
          <a:p>
            <a:pPr>
              <a:spcAft>
                <a:spcPts val="600"/>
              </a:spcAft>
            </a:pPr>
            <a:r>
              <a:rPr lang="ru-RU" sz="2400" b="1" u="sng" dirty="0"/>
              <a:t>Разработка проекта</a:t>
            </a:r>
            <a:r>
              <a:rPr lang="ru-RU" sz="2400" b="1" dirty="0"/>
              <a:t>: сравнительный анализ вариантов достижения целей проекта и выбор наиболее жизнеспособного; разработка плана реализации проекта; выбор команды;</a:t>
            </a:r>
          </a:p>
          <a:p>
            <a:pPr>
              <a:spcAft>
                <a:spcPts val="600"/>
              </a:spcAft>
            </a:pPr>
            <a:r>
              <a:rPr lang="ru-RU" sz="2400" b="1" u="sng" dirty="0"/>
              <a:t>Реализация проекта</a:t>
            </a:r>
            <a:r>
              <a:rPr lang="ru-RU" sz="2400" b="1" dirty="0"/>
              <a:t>: контроль исполнения планов и расходования ресурсов, корректировка отклонений, регулирование хода реализации;</a:t>
            </a:r>
          </a:p>
          <a:p>
            <a:pPr>
              <a:spcAft>
                <a:spcPts val="600"/>
              </a:spcAft>
            </a:pPr>
            <a:r>
              <a:rPr lang="ru-RU" sz="2400" b="1" u="sng" dirty="0"/>
              <a:t>Завершение проекта</a:t>
            </a:r>
            <a:r>
              <a:rPr lang="ru-RU" sz="2400" b="1" dirty="0"/>
              <a:t>: сдача результатов заказчику.</a:t>
            </a:r>
          </a:p>
        </p:txBody>
      </p:sp>
    </p:spTree>
    <p:extLst>
      <p:ext uri="{BB962C8B-B14F-4D97-AF65-F5344CB8AC3E}">
        <p14:creationId xmlns:p14="http://schemas.microsoft.com/office/powerpoint/2010/main" val="910180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8666"/>
          </a:xfrm>
        </p:spPr>
        <p:txBody>
          <a:bodyPr>
            <a:normAutofit/>
          </a:bodyPr>
          <a:lstStyle/>
          <a:p>
            <a:r>
              <a:rPr lang="ru-RU" sz="3200" b="1" dirty="0"/>
              <a:t>Черты проектного управления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844824"/>
            <a:ext cx="8915400" cy="3777622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Усложнение процесса развития организации;</a:t>
            </a:r>
          </a:p>
          <a:p>
            <a:pPr lvl="0"/>
            <a:r>
              <a:rPr lang="ru-RU" sz="2400" b="1" dirty="0"/>
              <a:t>Увеличение количества звеньев в организационной структуре;</a:t>
            </a:r>
          </a:p>
          <a:p>
            <a:pPr lvl="0"/>
            <a:r>
              <a:rPr lang="ru-RU" sz="2400" b="1" dirty="0"/>
              <a:t>Сведение к минимуму или полное упразднение иерархии между участниками работы над проектом;</a:t>
            </a:r>
          </a:p>
          <a:p>
            <a:pPr lvl="0"/>
            <a:r>
              <a:rPr lang="ru-RU" sz="2400" b="1" dirty="0"/>
              <a:t>Поощрение инновационной активности участников работы над проектом;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91142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0674"/>
          </a:xfrm>
        </p:spPr>
        <p:txBody>
          <a:bodyPr>
            <a:normAutofit/>
          </a:bodyPr>
          <a:lstStyle/>
          <a:p>
            <a:r>
              <a:rPr lang="ru-RU" sz="3200" b="1" dirty="0"/>
              <a:t>Черты проектного управления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3632" y="1844824"/>
            <a:ext cx="8911687" cy="4525963"/>
          </a:xfrm>
        </p:spPr>
        <p:txBody>
          <a:bodyPr>
            <a:normAutofit/>
          </a:bodyPr>
          <a:lstStyle/>
          <a:p>
            <a:pPr lvl="0"/>
            <a:r>
              <a:rPr lang="ru-RU" sz="2400" b="1" dirty="0"/>
              <a:t>Высокая оперативность принятия решений;</a:t>
            </a:r>
          </a:p>
          <a:p>
            <a:pPr lvl="0"/>
            <a:r>
              <a:rPr lang="ru-RU" sz="2400" b="1" dirty="0"/>
              <a:t>Принятие решений в обстановке неопределенности;</a:t>
            </a:r>
          </a:p>
          <a:p>
            <a:pPr lvl="0"/>
            <a:r>
              <a:rPr lang="ru-RU" sz="2400" b="1" dirty="0"/>
              <a:t>Гибкость </a:t>
            </a:r>
            <a:r>
              <a:rPr lang="ru-RU" sz="2400" b="1" dirty="0" err="1"/>
              <a:t>оргструктуры</a:t>
            </a:r>
            <a:r>
              <a:rPr lang="ru-RU" sz="2400" b="1" dirty="0"/>
              <a:t>, работающей над проектом;</a:t>
            </a:r>
          </a:p>
          <a:p>
            <a:pPr lvl="0"/>
            <a:r>
              <a:rPr lang="ru-RU" sz="2400" b="1" dirty="0"/>
              <a:t>Высокие риски неудачи.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08129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4650"/>
          </a:xfrm>
        </p:spPr>
        <p:txBody>
          <a:bodyPr>
            <a:normAutofit/>
          </a:bodyPr>
          <a:lstStyle/>
          <a:p>
            <a:r>
              <a:rPr lang="ru-RU" sz="3200" b="1" dirty="0"/>
              <a:t>Проектная группа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5068" y="1772816"/>
            <a:ext cx="8915400" cy="3777622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400" b="1" dirty="0"/>
              <a:t>Общая цель;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sz="2400" b="1" dirty="0"/>
              <a:t>Взаимозависимость членов группы при работе по достижению этой цели;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sz="2400" b="1" dirty="0"/>
              <a:t>Совместная ответственность членов группы;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sz="2400" b="1" dirty="0"/>
              <a:t>Внутригрупповое самоуправление;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sz="2400" b="1" dirty="0"/>
              <a:t>Равноправие членов группы при принятии решений.</a:t>
            </a:r>
          </a:p>
          <a:p>
            <a:pPr marL="514350" indent="-514350"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80478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Стадии жизни группы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u="sng" dirty="0"/>
              <a:t>Формирование</a:t>
            </a:r>
            <a:r>
              <a:rPr lang="ru-RU" sz="2400" b="1" dirty="0"/>
              <a:t> – постановка целей;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u="sng" dirty="0"/>
              <a:t>Рост</a:t>
            </a:r>
            <a:r>
              <a:rPr lang="ru-RU" sz="2400" b="1" dirty="0"/>
              <a:t> – определение задач;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u="sng" dirty="0"/>
              <a:t>Зрелость</a:t>
            </a:r>
            <a:r>
              <a:rPr lang="ru-RU" sz="2400" b="1" dirty="0"/>
              <a:t> – работа над решением данных задач;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u="sng" dirty="0"/>
              <a:t>Реорганизация деятельности </a:t>
            </a:r>
            <a:r>
              <a:rPr lang="ru-RU" sz="2400" b="1" dirty="0"/>
              <a:t>– доработка проекта;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u="sng" dirty="0"/>
              <a:t>Завершение проекта </a:t>
            </a:r>
            <a:r>
              <a:rPr lang="ru-RU" sz="2400" b="1" dirty="0"/>
              <a:t>и представление его заказчикам.</a:t>
            </a:r>
          </a:p>
          <a:p>
            <a:pPr marL="514350" indent="-514350">
              <a:buFont typeface="+mj-lt"/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56664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Оптимальная численность группы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844824"/>
            <a:ext cx="8915400" cy="4536504"/>
          </a:xfrm>
        </p:spPr>
        <p:txBody>
          <a:bodyPr>
            <a:noAutofit/>
          </a:bodyPr>
          <a:lstStyle/>
          <a:p>
            <a:r>
              <a:rPr lang="ru-RU" sz="2400" b="1" dirty="0"/>
              <a:t>Оптимальная численность различна для разных этапов ЖЦ группы;</a:t>
            </a:r>
          </a:p>
          <a:p>
            <a:r>
              <a:rPr lang="ru-RU" sz="2400" b="1" dirty="0"/>
              <a:t>В начале работы важнее всего сплоченность и связи;</a:t>
            </a:r>
          </a:p>
          <a:p>
            <a:r>
              <a:rPr lang="ru-RU" sz="2400" b="1" dirty="0"/>
              <a:t>Стартовое число:  4-6 чел.;</a:t>
            </a:r>
          </a:p>
          <a:p>
            <a:r>
              <a:rPr lang="ru-RU" sz="2400" b="1" dirty="0"/>
              <a:t>Разработка тактики достижения целей:  7-9 чел.;</a:t>
            </a:r>
          </a:p>
          <a:p>
            <a:r>
              <a:rPr lang="ru-RU" sz="2400" b="1" dirty="0"/>
              <a:t>Фиксированное разделение обязанностей, лидер, регламент: 10-15 чел.;</a:t>
            </a:r>
          </a:p>
          <a:p>
            <a:r>
              <a:rPr lang="ru-RU" sz="2400" b="1" dirty="0"/>
              <a:t>Результаты представляют основатели.</a:t>
            </a:r>
          </a:p>
        </p:txBody>
      </p:sp>
    </p:spTree>
    <p:extLst>
      <p:ext uri="{BB962C8B-B14F-4D97-AF65-F5344CB8AC3E}">
        <p14:creationId xmlns:p14="http://schemas.microsoft.com/office/powerpoint/2010/main" val="4157456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4" y="620688"/>
            <a:ext cx="9335723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При подборе участников учитываются: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584" y="1700808"/>
            <a:ext cx="9479740" cy="3777622"/>
          </a:xfrm>
        </p:spPr>
        <p:txBody>
          <a:bodyPr>
            <a:normAutofit/>
          </a:bodyPr>
          <a:lstStyle/>
          <a:p>
            <a:pPr lvl="0"/>
            <a:r>
              <a:rPr lang="ru-RU" sz="2400" b="1" dirty="0"/>
              <a:t>Опыт, квалификация, необходимость дополнительного обучения;</a:t>
            </a:r>
          </a:p>
          <a:p>
            <a:pPr lvl="0"/>
            <a:r>
              <a:rPr lang="ru-RU" sz="2400" b="1" dirty="0"/>
              <a:t>Способность человека работать в особом коллективе – проектной группе;</a:t>
            </a:r>
          </a:p>
          <a:p>
            <a:pPr lvl="0"/>
            <a:r>
              <a:rPr lang="ru-RU" sz="2400" b="1" dirty="0"/>
              <a:t>Возможность эффективных коммуникаций с другими участниками;</a:t>
            </a:r>
          </a:p>
          <a:p>
            <a:pPr lvl="0"/>
            <a:r>
              <a:rPr lang="ru-RU" sz="2400" b="1" dirty="0"/>
              <a:t>Мотивация к работе над проектом.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07576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2CD8-2884-EC8A-804A-3B017C11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552445"/>
            <a:ext cx="8911687" cy="788666"/>
          </a:xfrm>
        </p:spPr>
        <p:txBody>
          <a:bodyPr/>
          <a:lstStyle/>
          <a:p>
            <a:r>
              <a:rPr lang="ru-RU" b="1" dirty="0"/>
              <a:t>Классификации командных ролей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3B6F7-E043-966C-5E0B-A89747E16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84" y="1628800"/>
            <a:ext cx="9577064" cy="449844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 err="1">
                <a:effectLst/>
                <a:ea typeface="Calibri" panose="020F0502020204030204" pitchFamily="34" charset="0"/>
              </a:rPr>
              <a:t>Икуджиро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Нонака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,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Хиротака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Такеучи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ffectLst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«Идеологи знания» </a:t>
            </a:r>
            <a:r>
              <a:rPr lang="ru-RU" sz="2200" b="1" dirty="0"/>
              <a:t>–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задают направление интеллектуальных поисков;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«Операторы знания» </a:t>
            </a:r>
            <a:r>
              <a:rPr lang="ru-RU" sz="2200" b="1" dirty="0"/>
              <a:t>–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накапливают неформализованное знание посредством личного опыта;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«Организаторы знания» </a:t>
            </a:r>
            <a:r>
              <a:rPr lang="ru-RU" sz="2200" b="1" dirty="0"/>
              <a:t>–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преобразуют неформализованное знание в формализованное;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«Практики знания» </a:t>
            </a:r>
            <a:r>
              <a:rPr lang="ru-RU" sz="2200" b="1" dirty="0"/>
              <a:t>–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применяют знания;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«Специалисты знания» </a:t>
            </a:r>
            <a:r>
              <a:rPr lang="ru-RU" sz="2200" b="1" dirty="0"/>
              <a:t>–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структурируют формализованное знание, разрабатывают технологию его применения, определяют критерии эффективности его применения.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578530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2CD8-2884-EC8A-804A-3B017C11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552445"/>
            <a:ext cx="8911687" cy="788666"/>
          </a:xfrm>
        </p:spPr>
        <p:txBody>
          <a:bodyPr/>
          <a:lstStyle/>
          <a:p>
            <a:r>
              <a:rPr lang="ru-RU" b="1" dirty="0"/>
              <a:t>Классификации командных ролей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3B6F7-E043-966C-5E0B-A89747E16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84" y="1341110"/>
            <a:ext cx="9721080" cy="525624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Рэймонд Мередит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Белбин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Команда наиболее эффективна в тех случаях, когда она состоит из людей, обладающих различными способностями, способами мышления и поведения. 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ffectLst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u="sng" dirty="0">
                <a:cs typeface="Times New Roman" panose="02020603050405020304" pitchFamily="18" charset="0"/>
              </a:rPr>
              <a:t>Душа команды</a:t>
            </a:r>
            <a:r>
              <a:rPr lang="ru-RU" sz="2200" b="1" dirty="0">
                <a:cs typeface="Times New Roman" panose="02020603050405020304" pitchFamily="18" charset="0"/>
              </a:rPr>
              <a:t> (мотиватор, вдохновитель команды);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u="sng" dirty="0">
                <a:cs typeface="Times New Roman" panose="02020603050405020304" pitchFamily="18" charset="0"/>
              </a:rPr>
              <a:t>Координатор</a:t>
            </a:r>
            <a:r>
              <a:rPr lang="ru-RU" sz="2200" b="1" dirty="0">
                <a:cs typeface="Times New Roman" panose="02020603050405020304" pitchFamily="18" charset="0"/>
              </a:rPr>
              <a:t> - талант отстраниться, чтобы увидеть общую картину, делегирование;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u="sng" dirty="0">
                <a:cs typeface="Times New Roman" panose="02020603050405020304" pitchFamily="18" charset="0"/>
              </a:rPr>
              <a:t>Генератор идей</a:t>
            </a:r>
            <a:r>
              <a:rPr lang="ru-RU" sz="2200" b="1" dirty="0">
                <a:cs typeface="Times New Roman" panose="02020603050405020304" pitchFamily="18" charset="0"/>
              </a:rPr>
              <a:t> – креативный, яркий, дает нестандартные решения;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u="sng" dirty="0">
                <a:cs typeface="Times New Roman" panose="02020603050405020304" pitchFamily="18" charset="0"/>
              </a:rPr>
              <a:t>Собиратель идей, исследователь ресурсов</a:t>
            </a:r>
            <a:r>
              <a:rPr lang="ru-RU" sz="2200" b="1" dirty="0">
                <a:cs typeface="Times New Roman" panose="02020603050405020304" pitchFamily="18" charset="0"/>
              </a:rPr>
              <a:t> – коммуникабельный, создатель возможностей;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200" b="1" u="sng" dirty="0">
                <a:cs typeface="Times New Roman" panose="02020603050405020304" pitchFamily="18" charset="0"/>
              </a:rPr>
              <a:t>Стратег-аналитик</a:t>
            </a:r>
            <a:r>
              <a:rPr lang="ru-RU" sz="2200" b="1" dirty="0">
                <a:cs typeface="Times New Roman" panose="02020603050405020304" pitchFamily="18" charset="0"/>
              </a:rPr>
              <a:t> – подробный анализ и критика всех идей, поступающих от команды.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793377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2CD8-2884-EC8A-804A-3B017C11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552445"/>
            <a:ext cx="8911687" cy="788666"/>
          </a:xfrm>
        </p:spPr>
        <p:txBody>
          <a:bodyPr/>
          <a:lstStyle/>
          <a:p>
            <a:r>
              <a:rPr lang="ru-RU" b="1" dirty="0"/>
              <a:t>Классификации командных ролей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3B6F7-E043-966C-5E0B-A89747E16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84" y="1341110"/>
            <a:ext cx="9721080" cy="525624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Рэймонд Мередит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Белбин</a:t>
            </a:r>
            <a:endParaRPr lang="ru-RU" sz="2200" b="1" dirty="0"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6. </a:t>
            </a:r>
            <a:r>
              <a:rPr lang="ru-RU" sz="2200" b="1" u="sng" dirty="0" err="1"/>
              <a:t>Шейпер</a:t>
            </a:r>
            <a:r>
              <a:rPr lang="ru-RU" sz="2200" b="1" u="sng" dirty="0"/>
              <a:t>, контролер</a:t>
            </a:r>
            <a:r>
              <a:rPr lang="ru-RU" sz="2200" b="1" dirty="0"/>
              <a:t> – обеспечивает необходимый импульс для того, чтобы команда продолжала двигаться и не теряла фокуса или импульса.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7. </a:t>
            </a:r>
            <a:r>
              <a:rPr lang="ru-RU" sz="2200" b="1" u="sng" dirty="0"/>
              <a:t>Реализатор</a:t>
            </a:r>
            <a:r>
              <a:rPr lang="ru-RU" sz="2200" b="1" dirty="0"/>
              <a:t> – берет предложения и идеи своих коллег и превращает их в позитивные действия. Лоялен к команде, часто берется за работу, которую все остальные избегают или не любят.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8. </a:t>
            </a:r>
            <a:r>
              <a:rPr lang="ru-RU" sz="2200" b="1" u="sng" dirty="0"/>
              <a:t>Завершитель</a:t>
            </a:r>
            <a:r>
              <a:rPr lang="ru-RU" sz="2200" b="1" dirty="0"/>
              <a:t> – перфекционист, делает все возможное, чтобы убедиться, что все «в самый раз» и должно быть дважды проверено.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9. </a:t>
            </a:r>
            <a:r>
              <a:rPr lang="ru-RU" sz="2200" b="1" u="sng" dirty="0"/>
              <a:t>Педант, специалист</a:t>
            </a:r>
            <a:r>
              <a:rPr lang="ru-RU" sz="2200" b="1" dirty="0"/>
              <a:t> – увлечен своей конкретной областью. Источник знаний, с удовольствием будет делиться этими знаниями с другими.</a:t>
            </a:r>
          </a:p>
        </p:txBody>
      </p:sp>
    </p:spTree>
    <p:extLst>
      <p:ext uri="{BB962C8B-B14F-4D97-AF65-F5344CB8AC3E}">
        <p14:creationId xmlns:p14="http://schemas.microsoft.com/office/powerpoint/2010/main" val="2793918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2CD8-2884-EC8A-804A-3B017C11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552445"/>
            <a:ext cx="8911687" cy="788666"/>
          </a:xfrm>
        </p:spPr>
        <p:txBody>
          <a:bodyPr/>
          <a:lstStyle/>
          <a:p>
            <a:r>
              <a:rPr lang="ru-RU" b="1" dirty="0"/>
              <a:t>Классификации командных ролей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3B6F7-E043-966C-5E0B-A89747E16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84" y="1628800"/>
            <a:ext cx="9577064" cy="449844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Р.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Кеттелл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, В.Т. Норман, Л. Голдберг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a typeface="Calibri" panose="020F0502020204030204" pitchFamily="34" charset="0"/>
              </a:rPr>
              <a:t>16 факторов, описывающих личность;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a typeface="Calibri" panose="020F0502020204030204" pitchFamily="34" charset="0"/>
              </a:rPr>
              <a:t>«Большая пятерка» факторов.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C00000"/>
                </a:solidFill>
                <a:ea typeface="Calibri" panose="020F0502020204030204" pitchFamily="34" charset="0"/>
              </a:rPr>
              <a:t>О</a:t>
            </a:r>
            <a:r>
              <a:rPr lang="ru-RU" sz="2200" b="1" dirty="0">
                <a:ea typeface="Calibri" panose="020F0502020204030204" pitchFamily="34" charset="0"/>
              </a:rPr>
              <a:t> (</a:t>
            </a:r>
            <a:r>
              <a:rPr lang="en-US" sz="2200" b="1" dirty="0">
                <a:ea typeface="Calibri" panose="020F0502020204030204" pitchFamily="34" charset="0"/>
              </a:rPr>
              <a:t>openness) – </a:t>
            </a:r>
            <a:r>
              <a:rPr lang="ru-RU" sz="2200" b="1" dirty="0">
                <a:ea typeface="Calibri" panose="020F0502020204030204" pitchFamily="34" charset="0"/>
              </a:rPr>
              <a:t>открытость новым идеям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С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(</a:t>
            </a:r>
            <a:r>
              <a:rPr lang="en-US" sz="2200" b="1" dirty="0">
                <a:effectLst/>
                <a:ea typeface="Calibri" panose="020F0502020204030204" pitchFamily="34" charset="0"/>
              </a:rPr>
              <a:t>conscientiousness) – 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способность к самоконтролю, добросовестность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E</a:t>
            </a:r>
            <a:r>
              <a:rPr lang="en-US" sz="2200" b="1" dirty="0">
                <a:effectLst/>
                <a:ea typeface="Calibri" panose="020F0502020204030204" pitchFamily="34" charset="0"/>
              </a:rPr>
              <a:t> (extraversion) – 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экстраверсия; активность, направленная во внешний мир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C00000"/>
                </a:solidFill>
                <a:ea typeface="Calibri" panose="020F0502020204030204" pitchFamily="34" charset="0"/>
              </a:rPr>
              <a:t>А</a:t>
            </a:r>
            <a:r>
              <a:rPr lang="ru-RU" sz="2200" b="1" dirty="0">
                <a:ea typeface="Calibri" panose="020F0502020204030204" pitchFamily="34" charset="0"/>
              </a:rPr>
              <a:t> </a:t>
            </a:r>
            <a:r>
              <a:rPr lang="en-US" sz="2200" b="1" dirty="0">
                <a:ea typeface="Calibri" panose="020F0502020204030204" pitchFamily="34" charset="0"/>
              </a:rPr>
              <a:t>(agreeableness) – </a:t>
            </a:r>
            <a:r>
              <a:rPr lang="ru-RU" sz="2200" b="1" dirty="0">
                <a:ea typeface="Calibri" panose="020F0502020204030204" pitchFamily="34" charset="0"/>
              </a:rPr>
              <a:t>сотрудничество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N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(</a:t>
            </a:r>
            <a:r>
              <a:rPr lang="en-US" sz="2200" b="1" dirty="0">
                <a:effectLst/>
                <a:ea typeface="Calibri" panose="020F0502020204030204" pitchFamily="34" charset="0"/>
              </a:rPr>
              <a:t>neuroticism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) – негативная эмоциональность, тревожность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82058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2CD8-2884-EC8A-804A-3B017C11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552445"/>
            <a:ext cx="8911687" cy="788666"/>
          </a:xfrm>
        </p:spPr>
        <p:txBody>
          <a:bodyPr/>
          <a:lstStyle/>
          <a:p>
            <a:r>
              <a:rPr lang="ru-RU" b="1" dirty="0"/>
              <a:t>Классификации командных ролей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3B6F7-E043-966C-5E0B-A89747E16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84" y="1484784"/>
            <a:ext cx="9577064" cy="449844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Ш. Ричи, П. Мартин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a typeface="Calibri" panose="020F0502020204030204" pitchFamily="34" charset="0"/>
              </a:rPr>
              <a:t>Методика «мотивационного профиля»: 12 факторов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ffectLst/>
              <a:ea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2200" b="1" dirty="0"/>
              <a:t>1. Потребность в материальном вознаграждении.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2. Потребность в хороших условиях работы и комфортной окружающей обстановке.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3. Потребность в четком структурировании работы, наличии обратной связи и информации о результатах своей работы.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4. Потребность в социальных контактах.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5. Потребность формировать и поддерживать долгосрочные, стабильные взаимоотношения.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6. Потребность в завоевании признания со стороны других людей.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661407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2CD8-2884-EC8A-804A-3B017C11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552445"/>
            <a:ext cx="8911687" cy="788666"/>
          </a:xfrm>
        </p:spPr>
        <p:txBody>
          <a:bodyPr/>
          <a:lstStyle/>
          <a:p>
            <a:r>
              <a:rPr lang="ru-RU" b="1" dirty="0"/>
              <a:t>Классификации командных ролей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3B6F7-E043-966C-5E0B-A89747E16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84" y="1374575"/>
            <a:ext cx="9577064" cy="496855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Ш. Ричи, П. Мартин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ea typeface="Calibri" panose="020F0502020204030204" pitchFamily="34" charset="0"/>
              </a:rPr>
              <a:t>Методика «мотивационного профиля»: 12 факторов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ffectLst/>
              <a:ea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7. Потребность ставить сложные цели и достигать их.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8. Потребность во влиятельности и власти, стремление руководить другими.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9. Потребность в разнообразии, переменах.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10. Потребность быть креативным, анализирующим, думающим, открытым для новых идей.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11. Потребность в самосовершенствовании, росте и развитии как личности.</a:t>
            </a:r>
          </a:p>
          <a:p>
            <a:pPr>
              <a:spcBef>
                <a:spcPts val="0"/>
              </a:spcBef>
            </a:pPr>
            <a:r>
              <a:rPr lang="ru-RU" sz="2200" b="1" dirty="0"/>
              <a:t>12. Потребность в интересной, общественно полезной работе.</a:t>
            </a:r>
          </a:p>
        </p:txBody>
      </p:sp>
    </p:spTree>
    <p:extLst>
      <p:ext uri="{BB962C8B-B14F-4D97-AF65-F5344CB8AC3E}">
        <p14:creationId xmlns:p14="http://schemas.microsoft.com/office/powerpoint/2010/main" val="162206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Ошибки в управлении проектными группами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1988840"/>
            <a:ext cx="8759660" cy="4320480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Создание проектных групп для решения задач, которые можно решить в рамках иерархической структуры. </a:t>
            </a:r>
          </a:p>
          <a:p>
            <a:pPr lvl="0"/>
            <a:r>
              <a:rPr lang="ru-RU" sz="2400" b="1" dirty="0"/>
              <a:t>Неясность целей группы ее участникам. </a:t>
            </a:r>
          </a:p>
          <a:p>
            <a:r>
              <a:rPr lang="ru-RU" sz="2400" b="1" dirty="0"/>
              <a:t>Завышенные требования со стороны руководства, мелочный и частый контроль, вмешательство в распределение задач.</a:t>
            </a:r>
          </a:p>
          <a:p>
            <a:r>
              <a:rPr lang="ru-RU" sz="2400" b="1" dirty="0"/>
              <a:t>Игнорирование руководством пожеланий группы, отсутствие снабжения ресурсами и т.д. </a:t>
            </a:r>
          </a:p>
          <a:p>
            <a:pPr lvl="0"/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40572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Ошибки в управлении проектными группами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1988840"/>
            <a:ext cx="8759660" cy="3993307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Использование неэффективных механизмов организации совместной работы и принятия решений. </a:t>
            </a:r>
          </a:p>
          <a:p>
            <a:pPr lvl="0"/>
            <a:r>
              <a:rPr lang="ru-RU" sz="2400" b="1" dirty="0"/>
              <a:t>Стремление участников переложить основную часть работы на коллег. </a:t>
            </a:r>
          </a:p>
          <a:p>
            <a:r>
              <a:rPr lang="ru-RU" sz="2400" b="1" dirty="0"/>
              <a:t>Затрудненность внутригрупповых коммуникаций. </a:t>
            </a:r>
          </a:p>
          <a:p>
            <a:pPr lvl="0"/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48787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Ошибки в управлении проектными группами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400" b="1" dirty="0"/>
              <a:t>Неэффективная мотивация участников проектных групп.</a:t>
            </a:r>
          </a:p>
          <a:p>
            <a:pPr lvl="0"/>
            <a:r>
              <a:rPr lang="ru-RU" sz="2400" b="1" dirty="0"/>
              <a:t>Склонность руководства организаций к автократическим методам управления и к формированию сложной, разветвленной и жесткой иерархической структуры.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28930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8666"/>
          </a:xfrm>
        </p:spPr>
        <p:txBody>
          <a:bodyPr>
            <a:normAutofit/>
          </a:bodyPr>
          <a:lstStyle/>
          <a:p>
            <a:r>
              <a:rPr lang="ru-RU" sz="3200" b="1" dirty="0"/>
              <a:t>Эффективное управление группой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6287" y="1844824"/>
            <a:ext cx="8915400" cy="3777622"/>
          </a:xfrm>
        </p:spPr>
        <p:txBody>
          <a:bodyPr>
            <a:normAutofit fontScale="92500"/>
          </a:bodyPr>
          <a:lstStyle/>
          <a:p>
            <a:r>
              <a:rPr lang="ru-RU" sz="2800" b="1" u="sng" dirty="0"/>
              <a:t>Функции руководителя проектной группы </a:t>
            </a:r>
            <a:r>
              <a:rPr lang="ru-RU" sz="2800" b="1" dirty="0"/>
              <a:t>– обеспечивать связь группы с руководством и другими подразделениями, задавать направление работы, способствовать целесообразному распределению ресурсов. </a:t>
            </a:r>
          </a:p>
          <a:p>
            <a:r>
              <a:rPr lang="ru-RU" sz="2800" b="1" dirty="0"/>
              <a:t>Развитие </a:t>
            </a:r>
            <a:r>
              <a:rPr lang="ru-RU" sz="2800" b="1" u="sng" dirty="0"/>
              <a:t>лидерских качеств и инициативности </a:t>
            </a:r>
            <a:r>
              <a:rPr lang="ru-RU" sz="2800" b="1" dirty="0"/>
              <a:t>участников команды. </a:t>
            </a:r>
          </a:p>
          <a:p>
            <a:r>
              <a:rPr lang="ru-RU" sz="2800" b="1" u="sng" dirty="0"/>
              <a:t>Наличие обратной связи</a:t>
            </a:r>
          </a:p>
        </p:txBody>
      </p:sp>
    </p:spTree>
    <p:extLst>
      <p:ext uri="{BB962C8B-B14F-4D97-AF65-F5344CB8AC3E}">
        <p14:creationId xmlns:p14="http://schemas.microsoft.com/office/powerpoint/2010/main" val="3239539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4CEC21-72A8-C27A-AACA-62993490E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20688"/>
            <a:ext cx="8915400" cy="5290534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ru-RU" sz="2400" b="1" dirty="0"/>
              <a:t>Перечислите черты проектного управления</a:t>
            </a:r>
          </a:p>
          <a:p>
            <a:pPr>
              <a:buAutoNum type="arabicPeriod"/>
            </a:pPr>
            <a:r>
              <a:rPr lang="ru-RU" sz="2400" b="1" dirty="0"/>
              <a:t>В чем особенности проектной группы по сравнению с обычными рабочими коллективами?</a:t>
            </a:r>
          </a:p>
          <a:p>
            <a:pPr>
              <a:buAutoNum type="arabicPeriod"/>
            </a:pPr>
            <a:r>
              <a:rPr lang="ru-RU" sz="2400" b="1" dirty="0"/>
              <a:t>Что такое «эффективный директор» с точки зрения Р. </a:t>
            </a:r>
            <a:r>
              <a:rPr lang="ru-RU" sz="2400" b="1" dirty="0" err="1"/>
              <a:t>Белбина</a:t>
            </a:r>
            <a:r>
              <a:rPr lang="ru-RU" sz="2400" b="1" dirty="0"/>
              <a:t>?</a:t>
            </a:r>
          </a:p>
          <a:p>
            <a:pPr>
              <a:buAutoNum type="arabicPeriod"/>
            </a:pPr>
            <a:r>
              <a:rPr lang="ru-RU" sz="2400" b="1" dirty="0"/>
              <a:t>В.Т. Норман и Л. Голдберг считают, что «большой пятерки» факторов достаточно для описания личностных характеристик. Если используется более 5, что выражено в остальных факторах?</a:t>
            </a:r>
          </a:p>
          <a:p>
            <a:pPr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9409564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661</TotalTime>
  <Words>1724</Words>
  <Application>Microsoft Office PowerPoint</Application>
  <PresentationFormat>Широкоэкранный</PresentationFormat>
  <Paragraphs>235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Уровни инновационной деятельности компании</vt:lpstr>
      <vt:lpstr>Формы организации инновационной деятельности: Последовательная форма</vt:lpstr>
      <vt:lpstr>Формы организации инновационной деятельности: Последовательная форма</vt:lpstr>
      <vt:lpstr>Формы организации инновационной деятельности: Параллельная форма</vt:lpstr>
      <vt:lpstr>Формы организации инновационной деятельности: Матричная форма</vt:lpstr>
      <vt:lpstr>Формы организации инновационной деятельности: Матричная форма</vt:lpstr>
      <vt:lpstr>Формы организации инновационной деятельности: Матричная форма</vt:lpstr>
      <vt:lpstr>Направления реструктуризации фирм для реализации инновационных процессов</vt:lpstr>
      <vt:lpstr>Управление инновационным проектом</vt:lpstr>
      <vt:lpstr>Основные элементы инновационного проекта:</vt:lpstr>
      <vt:lpstr>Виды инновационных проектов</vt:lpstr>
      <vt:lpstr>Виды инновационных проектов</vt:lpstr>
      <vt:lpstr>Виды инновационных проектов</vt:lpstr>
      <vt:lpstr>Виды инновационных проектов</vt:lpstr>
      <vt:lpstr>Сущность управления инновационными проектами</vt:lpstr>
      <vt:lpstr>Управление инновационным проектом - </vt:lpstr>
      <vt:lpstr>Принципы управления инновационными проектами</vt:lpstr>
      <vt:lpstr>Процесс формирования и реализации проекта</vt:lpstr>
      <vt:lpstr>Черты проектного управления</vt:lpstr>
      <vt:lpstr>Черты проектного управления</vt:lpstr>
      <vt:lpstr>Проектная группа</vt:lpstr>
      <vt:lpstr>Стадии жизни группы</vt:lpstr>
      <vt:lpstr>Оптимальная численность группы</vt:lpstr>
      <vt:lpstr>При подборе участников учитываются:</vt:lpstr>
      <vt:lpstr>Классификации командных ролей</vt:lpstr>
      <vt:lpstr>Классификации командных ролей</vt:lpstr>
      <vt:lpstr>Классификации командных ролей</vt:lpstr>
      <vt:lpstr>Классификации командных ролей</vt:lpstr>
      <vt:lpstr>Классификации командных ролей</vt:lpstr>
      <vt:lpstr>Классификации командных ролей</vt:lpstr>
      <vt:lpstr>Ошибки в управлении проектными группами</vt:lpstr>
      <vt:lpstr>Ошибки в управлении проектными группами</vt:lpstr>
      <vt:lpstr>Ошибки в управлении проектными группами</vt:lpstr>
      <vt:lpstr>Эффективное управление группой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менеджмент -</dc:title>
  <dc:creator>Anna</dc:creator>
  <cp:lastModifiedBy>Meta Morph</cp:lastModifiedBy>
  <cp:revision>34</cp:revision>
  <dcterms:created xsi:type="dcterms:W3CDTF">2014-11-07T02:43:23Z</dcterms:created>
  <dcterms:modified xsi:type="dcterms:W3CDTF">2024-09-30T15:26:56Z</dcterms:modified>
</cp:coreProperties>
</file>