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3" r:id="rId3"/>
    <p:sldId id="294" r:id="rId4"/>
    <p:sldId id="295" r:id="rId5"/>
    <p:sldId id="257" r:id="rId6"/>
    <p:sldId id="258" r:id="rId7"/>
    <p:sldId id="260" r:id="rId8"/>
    <p:sldId id="261" r:id="rId9"/>
    <p:sldId id="262" r:id="rId10"/>
    <p:sldId id="263" r:id="rId11"/>
    <p:sldId id="290" r:id="rId12"/>
    <p:sldId id="291" r:id="rId13"/>
    <p:sldId id="265" r:id="rId14"/>
    <p:sldId id="266" r:id="rId15"/>
    <p:sldId id="296" r:id="rId16"/>
    <p:sldId id="297" r:id="rId17"/>
    <p:sldId id="298" r:id="rId18"/>
    <p:sldId id="267" r:id="rId19"/>
    <p:sldId id="299" r:id="rId20"/>
    <p:sldId id="300" r:id="rId21"/>
    <p:sldId id="301" r:id="rId22"/>
    <p:sldId id="268" r:id="rId23"/>
    <p:sldId id="269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3" r:id="rId36"/>
    <p:sldId id="30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2" autoAdjust="0"/>
    <p:restoredTop sz="94660"/>
  </p:normalViewPr>
  <p:slideViewPr>
    <p:cSldViewPr>
      <p:cViewPr varScale="1">
        <p:scale>
          <a:sx n="79" d="100"/>
          <a:sy n="79" d="100"/>
        </p:scale>
        <p:origin x="79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5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89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91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76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211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89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6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76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85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66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6115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492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4712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192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068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1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4FF39-D0C3-419B-AC21-85103AFC74C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26E94B3-0FF2-4A6A-BC07-531D6B7BA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63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Инновационные структуры и стратегии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68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A9391-C3FD-3644-8DCA-6FB8C3F0C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Выстраивание стратегии новаторства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51B26E-6115-A7CE-EE84-340A925FF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8800"/>
            <a:ext cx="8915400" cy="428242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/>
              <a:t>Инновации нужны ради конкретных целей, это инструмент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Управление инновациями – бизнес-процесс, который должен быть формализован и встроен в модель управления компании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Инновации требуют щедрых инвестиций</a:t>
            </a:r>
          </a:p>
          <a:p>
            <a:r>
              <a:rPr lang="ru-RU" sz="2400" b="1" dirty="0"/>
              <a:t>Расходы на НИОКР не эквивалентны инвестициям в инновации</a:t>
            </a:r>
          </a:p>
          <a:p>
            <a:r>
              <a:rPr lang="ru-RU" sz="2400" b="1" dirty="0"/>
              <a:t>Нет прямой корреляции между объемами расходов на НИОКР и инновационным лидерством</a:t>
            </a:r>
          </a:p>
          <a:p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2847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FCBAC-BD56-01D2-81EB-F164F275D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6698"/>
          </a:xfrm>
        </p:spPr>
        <p:txBody>
          <a:bodyPr>
            <a:normAutofit/>
          </a:bodyPr>
          <a:lstStyle/>
          <a:p>
            <a:r>
              <a:rPr lang="ru-RU" sz="3200" b="1" dirty="0"/>
              <a:t>Инновационные подразделения внутри компании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EDD0FF8-124D-BDCA-1DF5-6DD94875F48F}"/>
              </a:ext>
            </a:extLst>
          </p:cNvPr>
          <p:cNvGrpSpPr/>
          <p:nvPr/>
        </p:nvGrpSpPr>
        <p:grpSpPr>
          <a:xfrm>
            <a:off x="2711624" y="2088615"/>
            <a:ext cx="6984776" cy="1242720"/>
            <a:chOff x="2495600" y="1979548"/>
            <a:chExt cx="6984776" cy="12427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DAB7EB-E11A-5440-EC27-43F8BE33BD2E}"/>
                </a:ext>
              </a:extLst>
            </p:cNvPr>
            <p:cNvSpPr txBox="1"/>
            <p:nvPr/>
          </p:nvSpPr>
          <p:spPr>
            <a:xfrm>
              <a:off x="4079776" y="1979548"/>
              <a:ext cx="2520280" cy="369332"/>
            </a:xfrm>
            <a:prstGeom prst="rect">
              <a:avLst/>
            </a:prstGeom>
            <a:noFill/>
            <a:ln w="412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Управление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2126FA2-76D9-E2BF-01FF-5EB605EC4EB0}"/>
                </a:ext>
              </a:extLst>
            </p:cNvPr>
            <p:cNvSpPr txBox="1"/>
            <p:nvPr/>
          </p:nvSpPr>
          <p:spPr>
            <a:xfrm>
              <a:off x="4439816" y="2852936"/>
              <a:ext cx="1800200" cy="369332"/>
            </a:xfrm>
            <a:prstGeom prst="rect">
              <a:avLst/>
            </a:prstGeom>
            <a:noFill/>
            <a:ln w="412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Продажи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ADD114-13C0-0C3E-E5B0-AD0DDBE2B434}"/>
                </a:ext>
              </a:extLst>
            </p:cNvPr>
            <p:cNvSpPr txBox="1"/>
            <p:nvPr/>
          </p:nvSpPr>
          <p:spPr>
            <a:xfrm>
              <a:off x="2495600" y="2852936"/>
              <a:ext cx="1800200" cy="369332"/>
            </a:xfrm>
            <a:prstGeom prst="rect">
              <a:avLst/>
            </a:prstGeom>
            <a:noFill/>
            <a:ln w="412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Финансы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12FD63-DE10-32ED-0853-A6919D0FB8F7}"/>
                </a:ext>
              </a:extLst>
            </p:cNvPr>
            <p:cNvSpPr txBox="1"/>
            <p:nvPr/>
          </p:nvSpPr>
          <p:spPr>
            <a:xfrm>
              <a:off x="6384032" y="2852936"/>
              <a:ext cx="1800200" cy="369332"/>
            </a:xfrm>
            <a:prstGeom prst="rect">
              <a:avLst/>
            </a:prstGeom>
            <a:noFill/>
            <a:ln w="412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НИОКР</a:t>
              </a:r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09648FD0-2525-8ECD-2686-BBCA0D2212C6}"/>
                </a:ext>
              </a:extLst>
            </p:cNvPr>
            <p:cNvCxnSpPr>
              <a:stCxn id="4" idx="2"/>
              <a:endCxn id="5" idx="0"/>
            </p:cNvCxnSpPr>
            <p:nvPr/>
          </p:nvCxnSpPr>
          <p:spPr>
            <a:xfrm>
              <a:off x="5339916" y="2348880"/>
              <a:ext cx="0" cy="50405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C40C7D80-20A8-BE76-173F-BA53BF36CCF9}"/>
                </a:ext>
              </a:extLst>
            </p:cNvPr>
            <p:cNvCxnSpPr>
              <a:cxnSpLocks/>
            </p:cNvCxnSpPr>
            <p:nvPr/>
          </p:nvCxnSpPr>
          <p:spPr>
            <a:xfrm>
              <a:off x="3395700" y="2600908"/>
              <a:ext cx="608467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EF64CC9-E72A-F98A-CECC-6A88A692D931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>
              <a:off x="3395700" y="2600908"/>
              <a:ext cx="0" cy="2520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3810E303-9F35-BADE-A1FD-8D8797E679B6}"/>
                </a:ext>
              </a:extLst>
            </p:cNvPr>
            <p:cNvCxnSpPr>
              <a:cxnSpLocks/>
            </p:cNvCxnSpPr>
            <p:nvPr/>
          </p:nvCxnSpPr>
          <p:spPr>
            <a:xfrm>
              <a:off x="7271909" y="2600908"/>
              <a:ext cx="0" cy="2520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EC423ED-ACFB-D350-3C1A-36072E0DB67C}"/>
              </a:ext>
            </a:extLst>
          </p:cNvPr>
          <p:cNvGrpSpPr/>
          <p:nvPr/>
        </p:nvGrpSpPr>
        <p:grpSpPr>
          <a:xfrm>
            <a:off x="3850239" y="3933056"/>
            <a:ext cx="5688632" cy="1881528"/>
            <a:chOff x="4304067" y="3942376"/>
            <a:chExt cx="5688632" cy="1881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752269E5-F9FE-DBD9-4D3D-8E5734467442}"/>
                </a:ext>
              </a:extLst>
            </p:cNvPr>
            <p:cNvGrpSpPr/>
            <p:nvPr/>
          </p:nvGrpSpPr>
          <p:grpSpPr>
            <a:xfrm>
              <a:off x="4304067" y="3942376"/>
              <a:ext cx="5688632" cy="1242720"/>
              <a:chOff x="2495600" y="1979548"/>
              <a:chExt cx="5688632" cy="124272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8F4E28-3F40-BE37-34A4-6409A193CDA0}"/>
                  </a:ext>
                </a:extLst>
              </p:cNvPr>
              <p:cNvSpPr txBox="1"/>
              <p:nvPr/>
            </p:nvSpPr>
            <p:spPr>
              <a:xfrm>
                <a:off x="4079776" y="1979548"/>
                <a:ext cx="2520280" cy="369332"/>
              </a:xfrm>
              <a:prstGeom prst="rect">
                <a:avLst/>
              </a:prstGeom>
              <a:noFill/>
              <a:ln w="412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/>
                  <a:t>Управление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E6F8B98-255D-9164-5E6D-864BB363B5E2}"/>
                  </a:ext>
                </a:extLst>
              </p:cNvPr>
              <p:cNvSpPr txBox="1"/>
              <p:nvPr/>
            </p:nvSpPr>
            <p:spPr>
              <a:xfrm>
                <a:off x="4439816" y="2852936"/>
                <a:ext cx="1800200" cy="369332"/>
              </a:xfrm>
              <a:prstGeom prst="rect">
                <a:avLst/>
              </a:prstGeom>
              <a:noFill/>
              <a:ln w="412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/>
                  <a:t>Продажи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DA95E1-18C0-C5D7-2950-CC3DAE97209A}"/>
                  </a:ext>
                </a:extLst>
              </p:cNvPr>
              <p:cNvSpPr txBox="1"/>
              <p:nvPr/>
            </p:nvSpPr>
            <p:spPr>
              <a:xfrm>
                <a:off x="2495600" y="2852936"/>
                <a:ext cx="1800200" cy="369332"/>
              </a:xfrm>
              <a:prstGeom prst="rect">
                <a:avLst/>
              </a:prstGeom>
              <a:noFill/>
              <a:ln w="412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/>
                  <a:t>Финансы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C7E6372-B7FE-C9F7-05DC-3AD4FB19D341}"/>
                  </a:ext>
                </a:extLst>
              </p:cNvPr>
              <p:cNvSpPr txBox="1"/>
              <p:nvPr/>
            </p:nvSpPr>
            <p:spPr>
              <a:xfrm>
                <a:off x="6384032" y="2852936"/>
                <a:ext cx="1800200" cy="369332"/>
              </a:xfrm>
              <a:prstGeom prst="rect">
                <a:avLst/>
              </a:prstGeom>
              <a:noFill/>
              <a:ln w="412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/>
                  <a:t>НИОКР</a:t>
                </a:r>
              </a:p>
            </p:txBody>
          </p:sp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E5C9CB90-7C68-4794-BB35-535A41A64B45}"/>
                  </a:ext>
                </a:extLst>
              </p:cNvPr>
              <p:cNvCxnSpPr>
                <a:stCxn id="18" idx="2"/>
                <a:endCxn id="19" idx="0"/>
              </p:cNvCxnSpPr>
              <p:nvPr/>
            </p:nvCxnSpPr>
            <p:spPr>
              <a:xfrm>
                <a:off x="5339916" y="2348880"/>
                <a:ext cx="0" cy="50405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8D6AA2ED-A505-22E4-990D-9C3141F0BC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95700" y="2600908"/>
                <a:ext cx="388843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29C7E91A-196B-CEB5-CE2B-9BC17ACE1497}"/>
                  </a:ext>
                </a:extLst>
              </p:cNvPr>
              <p:cNvCxnSpPr>
                <a:cxnSpLocks/>
                <a:endCxn id="20" idx="0"/>
              </p:cNvCxnSpPr>
              <p:nvPr/>
            </p:nvCxnSpPr>
            <p:spPr>
              <a:xfrm>
                <a:off x="3395700" y="2600908"/>
                <a:ext cx="0" cy="25202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>
                <a:extLst>
                  <a:ext uri="{FF2B5EF4-FFF2-40B4-BE49-F238E27FC236}">
                    <a16:creationId xmlns:a16="http://schemas.microsoft.com/office/drawing/2014/main" id="{9E295F46-1A93-FD9C-4249-FD1BA3062D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1909" y="2600908"/>
                <a:ext cx="0" cy="25202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8C8CE9-3905-036F-A991-A35AE1D52219}"/>
                </a:ext>
              </a:extLst>
            </p:cNvPr>
            <p:cNvSpPr txBox="1"/>
            <p:nvPr/>
          </p:nvSpPr>
          <p:spPr>
            <a:xfrm>
              <a:off x="4304971" y="5454572"/>
              <a:ext cx="5687727" cy="369332"/>
            </a:xfrm>
            <a:prstGeom prst="rect">
              <a:avLst/>
            </a:prstGeom>
            <a:noFill/>
            <a:ln w="412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Новый бизнес</a:t>
              </a:r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D84FEF59-22E7-21C4-529A-8ECDE9D27904}"/>
                </a:ext>
              </a:extLst>
            </p:cNvPr>
            <p:cNvCxnSpPr>
              <a:cxnSpLocks/>
            </p:cNvCxnSpPr>
            <p:nvPr/>
          </p:nvCxnSpPr>
          <p:spPr>
            <a:xfrm>
              <a:off x="5220249" y="5185096"/>
              <a:ext cx="0" cy="2520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4F079EF8-41EA-67EB-47EE-31EE5E472923}"/>
                </a:ext>
              </a:extLst>
            </p:cNvPr>
            <p:cNvCxnSpPr>
              <a:cxnSpLocks/>
            </p:cNvCxnSpPr>
            <p:nvPr/>
          </p:nvCxnSpPr>
          <p:spPr>
            <a:xfrm>
              <a:off x="7148383" y="5202544"/>
              <a:ext cx="0" cy="2520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22372C5A-B065-3FBF-2080-49F4D35B9FB2}"/>
                </a:ext>
              </a:extLst>
            </p:cNvPr>
            <p:cNvCxnSpPr>
              <a:cxnSpLocks/>
            </p:cNvCxnSpPr>
            <p:nvPr/>
          </p:nvCxnSpPr>
          <p:spPr>
            <a:xfrm>
              <a:off x="9098953" y="5202544"/>
              <a:ext cx="0" cy="2520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8901A6F-7493-02F9-07B2-1A5EE1A46D0F}"/>
              </a:ext>
            </a:extLst>
          </p:cNvPr>
          <p:cNvSpPr txBox="1"/>
          <p:nvPr/>
        </p:nvSpPr>
        <p:spPr>
          <a:xfrm>
            <a:off x="8667850" y="2962003"/>
            <a:ext cx="1964653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Новый бизнес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F49AD01-D124-F1C3-C752-A8D4519CFBCA}"/>
              </a:ext>
            </a:extLst>
          </p:cNvPr>
          <p:cNvCxnSpPr>
            <a:cxnSpLocks/>
          </p:cNvCxnSpPr>
          <p:nvPr/>
        </p:nvCxnSpPr>
        <p:spPr>
          <a:xfrm>
            <a:off x="9696400" y="2709975"/>
            <a:ext cx="0" cy="2520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76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FCBAC-BD56-01D2-81EB-F164F275D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6698"/>
          </a:xfrm>
        </p:spPr>
        <p:txBody>
          <a:bodyPr>
            <a:normAutofit/>
          </a:bodyPr>
          <a:lstStyle/>
          <a:p>
            <a:r>
              <a:rPr lang="ru-RU" sz="3200" b="1" dirty="0"/>
              <a:t>Инновационные подразделения внутри компании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A13F5-7117-9556-EFBF-5265BA0837B0}"/>
              </a:ext>
            </a:extLst>
          </p:cNvPr>
          <p:cNvSpPr txBox="1"/>
          <p:nvPr/>
        </p:nvSpPr>
        <p:spPr>
          <a:xfrm>
            <a:off x="4859927" y="2056593"/>
            <a:ext cx="3528392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Управление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935042-B017-103E-431B-AE43E06C1BBF}"/>
              </a:ext>
            </a:extLst>
          </p:cNvPr>
          <p:cNvSpPr txBox="1"/>
          <p:nvPr/>
        </p:nvSpPr>
        <p:spPr>
          <a:xfrm>
            <a:off x="2423592" y="3054912"/>
            <a:ext cx="3528392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Существующий бизнес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9AAB80-D6BF-8A28-D9AF-A1F117117279}"/>
              </a:ext>
            </a:extLst>
          </p:cNvPr>
          <p:cNvSpPr txBox="1"/>
          <p:nvPr/>
        </p:nvSpPr>
        <p:spPr>
          <a:xfrm>
            <a:off x="7248128" y="3075679"/>
            <a:ext cx="3528392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Новый бизнес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23991F-43D5-A12A-649A-A18B9DA2FB8A}"/>
              </a:ext>
            </a:extLst>
          </p:cNvPr>
          <p:cNvSpPr txBox="1"/>
          <p:nvPr/>
        </p:nvSpPr>
        <p:spPr>
          <a:xfrm>
            <a:off x="1775520" y="3784284"/>
            <a:ext cx="1512168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Финансы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4B8190-48A6-9426-C82E-74723114FF57}"/>
              </a:ext>
            </a:extLst>
          </p:cNvPr>
          <p:cNvSpPr txBox="1"/>
          <p:nvPr/>
        </p:nvSpPr>
        <p:spPr>
          <a:xfrm>
            <a:off x="3431704" y="3784284"/>
            <a:ext cx="1512168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Продажи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459492-0A78-C334-5F76-CFDC3570B223}"/>
              </a:ext>
            </a:extLst>
          </p:cNvPr>
          <p:cNvSpPr txBox="1"/>
          <p:nvPr/>
        </p:nvSpPr>
        <p:spPr>
          <a:xfrm>
            <a:off x="5111955" y="3784284"/>
            <a:ext cx="1512168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НИОКР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24A044-5EE0-9B06-322E-6A6FF4251222}"/>
              </a:ext>
            </a:extLst>
          </p:cNvPr>
          <p:cNvSpPr txBox="1"/>
          <p:nvPr/>
        </p:nvSpPr>
        <p:spPr>
          <a:xfrm>
            <a:off x="6527185" y="4527763"/>
            <a:ext cx="1512168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Финансы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5DDA1A-80FB-3EEA-5CF8-0EF2BE04D4E5}"/>
              </a:ext>
            </a:extLst>
          </p:cNvPr>
          <p:cNvSpPr txBox="1"/>
          <p:nvPr/>
        </p:nvSpPr>
        <p:spPr>
          <a:xfrm>
            <a:off x="8273810" y="4529367"/>
            <a:ext cx="1512168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Продажи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D29D15-604D-2A4E-4C87-833631499945}"/>
              </a:ext>
            </a:extLst>
          </p:cNvPr>
          <p:cNvSpPr txBox="1"/>
          <p:nvPr/>
        </p:nvSpPr>
        <p:spPr>
          <a:xfrm>
            <a:off x="9992444" y="4527038"/>
            <a:ext cx="1512168" cy="36933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НИОКР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754259F-FF42-5387-077B-EBFFE1BCBBDD}"/>
              </a:ext>
            </a:extLst>
          </p:cNvPr>
          <p:cNvCxnSpPr>
            <a:cxnSpLocks/>
          </p:cNvCxnSpPr>
          <p:nvPr/>
        </p:nvCxnSpPr>
        <p:spPr>
          <a:xfrm flipH="1">
            <a:off x="4223792" y="2362181"/>
            <a:ext cx="6361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9E7E4A5E-DB62-06A3-8453-97911141853E}"/>
              </a:ext>
            </a:extLst>
          </p:cNvPr>
          <p:cNvCxnSpPr>
            <a:cxnSpLocks/>
          </p:cNvCxnSpPr>
          <p:nvPr/>
        </p:nvCxnSpPr>
        <p:spPr>
          <a:xfrm flipH="1">
            <a:off x="8388319" y="2362181"/>
            <a:ext cx="62400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38718DA7-C47D-89A8-E47A-FDA3CBEF99DE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4187788" y="2362181"/>
            <a:ext cx="0" cy="6927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DEED8B78-CEAD-3D6B-14E1-88E392574604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012324" y="2362181"/>
            <a:ext cx="0" cy="71349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1BBBB811-36C9-40BF-F3B0-F78C1C193CE4}"/>
              </a:ext>
            </a:extLst>
          </p:cNvPr>
          <p:cNvCxnSpPr>
            <a:cxnSpLocks/>
          </p:cNvCxnSpPr>
          <p:nvPr/>
        </p:nvCxnSpPr>
        <p:spPr>
          <a:xfrm flipH="1">
            <a:off x="4223792" y="2362181"/>
            <a:ext cx="57606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761AC8CD-7C54-A931-82E3-F92A38ED33F1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4187788" y="3424244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01EC79A8-BF06-935F-B310-9C104846B829}"/>
              </a:ext>
            </a:extLst>
          </p:cNvPr>
          <p:cNvCxnSpPr>
            <a:cxnSpLocks/>
          </p:cNvCxnSpPr>
          <p:nvPr/>
        </p:nvCxnSpPr>
        <p:spPr>
          <a:xfrm flipV="1">
            <a:off x="2592925" y="3424244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E483A8C6-34AE-4BD1-38E4-A5044CAF180D}"/>
              </a:ext>
            </a:extLst>
          </p:cNvPr>
          <p:cNvCxnSpPr>
            <a:cxnSpLocks/>
          </p:cNvCxnSpPr>
          <p:nvPr/>
        </p:nvCxnSpPr>
        <p:spPr>
          <a:xfrm flipV="1">
            <a:off x="5735960" y="3424244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657823B3-C9E8-5098-8A4E-C1A1D85D3CF8}"/>
              </a:ext>
            </a:extLst>
          </p:cNvPr>
          <p:cNvCxnSpPr>
            <a:cxnSpLocks/>
          </p:cNvCxnSpPr>
          <p:nvPr/>
        </p:nvCxnSpPr>
        <p:spPr>
          <a:xfrm flipV="1">
            <a:off x="7464152" y="3445011"/>
            <a:ext cx="0" cy="106410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535C7962-D133-867D-350F-40AC745A3B9F}"/>
              </a:ext>
            </a:extLst>
          </p:cNvPr>
          <p:cNvCxnSpPr>
            <a:cxnSpLocks/>
          </p:cNvCxnSpPr>
          <p:nvPr/>
        </p:nvCxnSpPr>
        <p:spPr>
          <a:xfrm flipV="1">
            <a:off x="9029894" y="3445011"/>
            <a:ext cx="0" cy="106410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B909353E-490B-3B2D-6479-DF76819CB2AF}"/>
              </a:ext>
            </a:extLst>
          </p:cNvPr>
          <p:cNvCxnSpPr>
            <a:cxnSpLocks/>
          </p:cNvCxnSpPr>
          <p:nvPr/>
        </p:nvCxnSpPr>
        <p:spPr>
          <a:xfrm flipV="1">
            <a:off x="10560496" y="3436895"/>
            <a:ext cx="0" cy="106410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F6AD717C-11CC-3395-D10A-94027D903A75}"/>
              </a:ext>
            </a:extLst>
          </p:cNvPr>
          <p:cNvSpPr txBox="1"/>
          <p:nvPr/>
        </p:nvSpPr>
        <p:spPr>
          <a:xfrm>
            <a:off x="1775520" y="5219422"/>
            <a:ext cx="9729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«Поиски инноваций должны быть организованы отдельно, вне текущей управленческой деятельности. Инновационные организации понимают, что нельзя одновременно создавать новое и заботиться о том, что уже есть» - </a:t>
            </a:r>
            <a:r>
              <a:rPr lang="ru-RU" sz="2000" b="1" dirty="0" err="1"/>
              <a:t>П.Друкер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15202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– это: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указания, как перевести компанию оттуда, где она находится сейчас, туда, где она хочет находиться.</a:t>
            </a:r>
          </a:p>
          <a:p>
            <a:r>
              <a:rPr lang="ru-RU" sz="2400" b="1" dirty="0"/>
              <a:t>детальный всесторонний комплексный план достижения поставленных целей.</a:t>
            </a:r>
          </a:p>
          <a:p>
            <a:r>
              <a:rPr lang="ru-RU" sz="2400" b="1" dirty="0"/>
              <a:t>генеральное направление действий,  для низких уровней организации превращающееся в цель.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5364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8666"/>
          </a:xfrm>
        </p:spPr>
        <p:txBody>
          <a:bodyPr>
            <a:normAutofit/>
          </a:bodyPr>
          <a:lstStyle/>
          <a:p>
            <a:r>
              <a:rPr lang="ru-RU" sz="3200" b="1" dirty="0"/>
              <a:t>Цели стратегического планирования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3798" y="1238319"/>
            <a:ext cx="8915400" cy="143941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Эффективное распределение и использование ресурсов.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Адаптация к внешней среде.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07F250F-6558-515A-1FCA-293EB3596868}"/>
              </a:ext>
            </a:extLst>
          </p:cNvPr>
          <p:cNvSpPr txBox="1">
            <a:spLocks/>
          </p:cNvSpPr>
          <p:nvPr/>
        </p:nvSpPr>
        <p:spPr>
          <a:xfrm>
            <a:off x="2613126" y="2988981"/>
            <a:ext cx="8911687" cy="644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/>
              <a:t>Разработка стратегии</a:t>
            </a:r>
            <a:endParaRPr lang="ru-RU" sz="3200" b="1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3CA62DE-ABCE-012B-2567-7895D11B34C4}"/>
              </a:ext>
            </a:extLst>
          </p:cNvPr>
          <p:cNvSpPr txBox="1">
            <a:spLocks/>
          </p:cNvSpPr>
          <p:nvPr/>
        </p:nvSpPr>
        <p:spPr>
          <a:xfrm>
            <a:off x="2589212" y="3611474"/>
            <a:ext cx="8915400" cy="2951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Формулировка общей цели организации</a:t>
            </a:r>
            <a:r>
              <a:rPr lang="ru-RU" sz="2400" b="1" dirty="0"/>
              <a:t>, которая должна учитывать:</a:t>
            </a:r>
          </a:p>
          <a:p>
            <a:r>
              <a:rPr lang="ru-RU" sz="2400" b="1" dirty="0"/>
              <a:t>Основное направление деятельности;</a:t>
            </a:r>
          </a:p>
          <a:p>
            <a:r>
              <a:rPr lang="ru-RU" sz="2400" b="1" dirty="0"/>
              <a:t>Рабочие принципы во внешней среде;</a:t>
            </a:r>
          </a:p>
          <a:p>
            <a:r>
              <a:rPr lang="ru-RU" sz="2400" b="1" dirty="0"/>
              <a:t>Культуру организации, ее традиции.</a:t>
            </a:r>
          </a:p>
          <a:p>
            <a:pPr marL="0" indent="0">
              <a:buFont typeface="Wingdings 3" charset="2"/>
              <a:buNone/>
            </a:pPr>
            <a:r>
              <a:rPr lang="ru-RU" sz="2400" b="1" dirty="0"/>
              <a:t> </a:t>
            </a:r>
            <a:r>
              <a:rPr lang="ru-RU" sz="2400" b="1" dirty="0">
                <a:solidFill>
                  <a:srgbClr val="C00000"/>
                </a:solidFill>
              </a:rPr>
              <a:t>2.  Конкретизация целей</a:t>
            </a:r>
          </a:p>
        </p:txBody>
      </p:sp>
    </p:spTree>
    <p:extLst>
      <p:ext uri="{BB962C8B-B14F-4D97-AF65-F5344CB8AC3E}">
        <p14:creationId xmlns:p14="http://schemas.microsoft.com/office/powerpoint/2010/main" val="3541761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Требования к целям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Цели должны быть конкретными;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Каждая цель должна быть ограничена во времени;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Цели должны быть достижимыми;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Цели не должны противоречить друг другу.</a:t>
            </a:r>
          </a:p>
          <a:p>
            <a:pPr marL="514350" indent="-514350">
              <a:buFont typeface="+mj-lt"/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83566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Анализ внешней и внутренней среды фирмы: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b="1" dirty="0"/>
              <a:t>оцениваются изменения, происходящие или могущие произойти в планируемом периоде;</a:t>
            </a:r>
          </a:p>
          <a:p>
            <a:pPr lvl="0"/>
            <a:r>
              <a:rPr lang="ru-RU" sz="2400" b="1" dirty="0"/>
              <a:t>выявляются факторы, угрожающие позициям фирмы; </a:t>
            </a:r>
          </a:p>
          <a:p>
            <a:pPr lvl="0"/>
            <a:r>
              <a:rPr lang="ru-RU" sz="2400" b="1" dirty="0"/>
              <a:t>исследуются факторы, благоприятные для деятельности фирмы.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16809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4650"/>
          </a:xfrm>
        </p:spPr>
        <p:txBody>
          <a:bodyPr>
            <a:normAutofit/>
          </a:bodyPr>
          <a:lstStyle/>
          <a:p>
            <a:r>
              <a:rPr lang="ru-RU" sz="3200" b="1" dirty="0"/>
              <a:t>Инновационная стратегия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844824"/>
            <a:ext cx="8039580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Инновационная стратегия  </a:t>
            </a:r>
            <a:r>
              <a:rPr lang="ru-RU" sz="2400" b="1" dirty="0"/>
              <a:t>задает цели инновационной деятельности, выбор средств их достижения и источники привлечения этих средств. 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63147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6698"/>
          </a:xfrm>
        </p:spPr>
        <p:txBody>
          <a:bodyPr>
            <a:normAutofit/>
          </a:bodyPr>
          <a:lstStyle/>
          <a:p>
            <a:r>
              <a:rPr lang="ru-RU" sz="2800" b="1" dirty="0"/>
              <a:t>Учитываются при формировании инновационной стратегии: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Особенности планирования:</a:t>
            </a:r>
          </a:p>
          <a:p>
            <a:r>
              <a:rPr lang="ru-RU" sz="2400" b="1" dirty="0"/>
              <a:t>Границы планирования;</a:t>
            </a:r>
          </a:p>
          <a:p>
            <a:r>
              <a:rPr lang="ru-RU" sz="2400" b="1" dirty="0"/>
              <a:t>Принципы формирования и распределения ресурсов;</a:t>
            </a:r>
          </a:p>
          <a:p>
            <a:pPr marL="514350" indent="-514350">
              <a:buAutoNum type="arabicPeriod" startAt="2"/>
            </a:pPr>
            <a:r>
              <a:rPr lang="ru-RU" sz="2400" b="1" dirty="0">
                <a:solidFill>
                  <a:srgbClr val="C00000"/>
                </a:solidFill>
              </a:rPr>
              <a:t>Особенности финансового регулирования:</a:t>
            </a:r>
          </a:p>
          <a:p>
            <a:r>
              <a:rPr lang="ru-RU" sz="2400" b="1" dirty="0"/>
              <a:t>Принципы оценки эффективности инновационных программ;</a:t>
            </a:r>
          </a:p>
          <a:p>
            <a:r>
              <a:rPr lang="ru-RU" sz="2400" b="1" dirty="0"/>
              <a:t>Принципы распределения финансовых ресурсов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3.  Особенности организации работ и стимулирования персонала</a:t>
            </a:r>
          </a:p>
        </p:txBody>
      </p:sp>
    </p:spTree>
    <p:extLst>
      <p:ext uri="{BB962C8B-B14F-4D97-AF65-F5344CB8AC3E}">
        <p14:creationId xmlns:p14="http://schemas.microsoft.com/office/powerpoint/2010/main" val="1900705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Формирование стратегии: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Выбор направлений инновационной деятельности;</a:t>
            </a:r>
          </a:p>
          <a:p>
            <a:r>
              <a:rPr lang="ru-RU" sz="2400" b="1" dirty="0"/>
              <a:t>Выбор объема и структуры инновационных проектов;</a:t>
            </a:r>
          </a:p>
          <a:p>
            <a:r>
              <a:rPr lang="ru-RU" sz="2400" b="1" dirty="0"/>
              <a:t>Обоснование сроков их выполнения и условий передачи заказчику;</a:t>
            </a:r>
          </a:p>
          <a:p>
            <a:r>
              <a:rPr lang="ru-RU" sz="2400" b="1" dirty="0"/>
              <a:t>Оценка состояния </a:t>
            </a:r>
            <a:r>
              <a:rPr lang="ru-RU" sz="2400" b="1" dirty="0" err="1"/>
              <a:t>оргструктур</a:t>
            </a:r>
            <a:r>
              <a:rPr lang="ru-RU" sz="2400" b="1" dirty="0"/>
              <a:t> управления нововведениями.</a:t>
            </a:r>
          </a:p>
        </p:txBody>
      </p:sp>
    </p:spTree>
    <p:extLst>
      <p:ext uri="{BB962C8B-B14F-4D97-AF65-F5344CB8AC3E}">
        <p14:creationId xmlns:p14="http://schemas.microsoft.com/office/powerpoint/2010/main" val="105256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Инновационная деятельность как составная часть любой подсистемы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2889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Выпуск высококачественных продуктов: </a:t>
            </a:r>
            <a:r>
              <a:rPr lang="ru-RU" sz="2400" b="1" dirty="0"/>
              <a:t>Совершенствование продуктов и технологий производства, освоение новых изделий и процессов;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Повышение эффективности использования научно-производственного потенциала: </a:t>
            </a:r>
            <a:r>
              <a:rPr lang="ru-RU" sz="2400" b="1" dirty="0"/>
              <a:t>Рационализация процессов, повышение эффективности использования ресурсов, обновление производственно-технической и инженерной базы;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Активная внешнеэкономическая деятельность: </a:t>
            </a:r>
            <a:r>
              <a:rPr lang="ru-RU" sz="2400" b="1" dirty="0"/>
              <a:t>Наличие научно-технического задела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Обеспечение экологической безопасности: </a:t>
            </a:r>
            <a:r>
              <a:rPr lang="ru-RU" sz="2400" b="1" dirty="0"/>
              <a:t>Безотходные технологии, экологически безопасная продукция, </a:t>
            </a:r>
            <a:r>
              <a:rPr lang="ru-RU" sz="2400" b="1" dirty="0" err="1"/>
              <a:t>природозащитные</a:t>
            </a:r>
            <a:r>
              <a:rPr lang="ru-RU" sz="2400" b="1" dirty="0"/>
              <a:t> сооружения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43804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Оборонительные  (адаптационные, пассивные) </a:t>
            </a:r>
            <a:r>
              <a:rPr lang="ru-RU" b="1" dirty="0"/>
              <a:t>инновационные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2204864"/>
            <a:ext cx="8183596" cy="3921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Проведение частичных, непринципиальных изменений, позволяющих усовершенствовать ранее освоенные продукты, технологические процессы, рынки. </a:t>
            </a:r>
          </a:p>
          <a:p>
            <a:pPr marL="0" indent="0" algn="just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Инновации – форма вынужденной ответной реакции.</a:t>
            </a:r>
            <a:endParaRPr lang="ru-RU" sz="2400" b="1" dirty="0"/>
          </a:p>
          <a:p>
            <a:pPr marL="514350" indent="-514350" algn="just">
              <a:buFont typeface="+mj-lt"/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83920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Оборонительные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00808"/>
            <a:ext cx="8619356" cy="42104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1. Защитная стратегия </a:t>
            </a:r>
            <a:r>
              <a:rPr lang="ru-RU" sz="2400" b="1" dirty="0"/>
              <a:t>– комплекс мероприятий, позволяющих противодействовать конкурентам, целью которых является проникновение на сложившийся рынок с аналогичной или новой продукцией. </a:t>
            </a:r>
          </a:p>
          <a:p>
            <a:pPr algn="just"/>
            <a:r>
              <a:rPr lang="ru-RU" sz="2400" b="1" dirty="0"/>
              <a:t>Создание условий, неприемлемых для конкурентов</a:t>
            </a:r>
          </a:p>
          <a:p>
            <a:pPr algn="just"/>
            <a:r>
              <a:rPr lang="ru-RU" sz="2400" b="1" dirty="0"/>
              <a:t>Переориентация своего производства на выпуск конкурентоспособной продукции при сохранении или сокращении позиций</a:t>
            </a:r>
          </a:p>
        </p:txBody>
      </p:sp>
    </p:spTree>
    <p:extLst>
      <p:ext uri="{BB962C8B-B14F-4D97-AF65-F5344CB8AC3E}">
        <p14:creationId xmlns:p14="http://schemas.microsoft.com/office/powerpoint/2010/main" val="1379161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Оборонительные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00808"/>
            <a:ext cx="8619356" cy="42104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2. Стратегия инновационной имитации –</a:t>
            </a:r>
            <a:r>
              <a:rPr lang="ru-RU" sz="2400" b="1" dirty="0"/>
              <a:t>производитель делает ставку на успешность новшеств конкурентов, занимаясь их копированием. </a:t>
            </a:r>
          </a:p>
          <a:p>
            <a:pPr algn="just"/>
            <a:r>
              <a:rPr lang="ru-RU" sz="2400" b="1" dirty="0"/>
              <a:t>Меньше затрат на НИОКР, меньше риск</a:t>
            </a:r>
          </a:p>
          <a:p>
            <a:pPr algn="just"/>
            <a:r>
              <a:rPr lang="ru-RU" sz="2400" b="1" dirty="0"/>
              <a:t>Снижается вероятность получения высокой прибыли</a:t>
            </a:r>
          </a:p>
          <a:p>
            <a:pPr algn="just"/>
            <a:r>
              <a:rPr lang="ru-RU" sz="2400" b="1" dirty="0"/>
              <a:t>Агрессивная маркетинговая политика</a:t>
            </a:r>
          </a:p>
        </p:txBody>
      </p:sp>
    </p:spTree>
    <p:extLst>
      <p:ext uri="{BB962C8B-B14F-4D97-AF65-F5344CB8AC3E}">
        <p14:creationId xmlns:p14="http://schemas.microsoft.com/office/powerpoint/2010/main" val="1887183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Оборонительные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00808"/>
            <a:ext cx="8619356" cy="42104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3. Стратегия выжидания </a:t>
            </a:r>
            <a:r>
              <a:rPr lang="ru-RU" sz="2400" b="1" dirty="0"/>
              <a:t>– дождаться результатов выхода на рынок новшества, предлагаемого небольшой по размерам организацией, и в случае его успеха оттеснить разработчика.  </a:t>
            </a:r>
          </a:p>
          <a:p>
            <a:pPr algn="just"/>
            <a:r>
              <a:rPr lang="ru-RU" sz="2400" b="1" dirty="0"/>
              <a:t>производитель стремится убедиться в наличии устойчивого спроса на новый продукт организации-разработчика</a:t>
            </a:r>
          </a:p>
          <a:p>
            <a:pPr algn="just"/>
            <a:r>
              <a:rPr lang="ru-RU" sz="2400" b="1" dirty="0"/>
              <a:t>производитель стремится превзойти организацию-разработчика по объемам производства и реализации новшества</a:t>
            </a:r>
          </a:p>
        </p:txBody>
      </p:sp>
    </p:spTree>
    <p:extLst>
      <p:ext uri="{BB962C8B-B14F-4D97-AF65-F5344CB8AC3E}">
        <p14:creationId xmlns:p14="http://schemas.microsoft.com/office/powerpoint/2010/main" val="897545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Оборонительные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00808"/>
            <a:ext cx="8619356" cy="42104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4. Стратегия непосредственного реагирования </a:t>
            </a:r>
            <a:r>
              <a:rPr lang="ru-RU" sz="2400" b="1" dirty="0"/>
              <a:t>–выполнение заказов крупных компаний по промышленной разработке новшества, тогда как весь объем НИОКР выполняется в специализированных инновационных подразделениях крупной компании.  </a:t>
            </a:r>
          </a:p>
          <a:p>
            <a:pPr algn="just"/>
            <a:r>
              <a:rPr lang="ru-RU" sz="2400" b="1" dirty="0"/>
              <a:t>Меньше риска</a:t>
            </a:r>
          </a:p>
          <a:p>
            <a:pPr algn="just"/>
            <a:r>
              <a:rPr lang="ru-RU" sz="2400" b="1" dirty="0"/>
              <a:t>Нет затрат на НИОКР</a:t>
            </a:r>
          </a:p>
        </p:txBody>
      </p:sp>
    </p:spTree>
    <p:extLst>
      <p:ext uri="{BB962C8B-B14F-4D97-AF65-F5344CB8AC3E}">
        <p14:creationId xmlns:p14="http://schemas.microsoft.com/office/powerpoint/2010/main" val="2719883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4" y="563935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Наступательные (активные, творческие)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584" y="1916832"/>
            <a:ext cx="8712968" cy="42093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нновации – исходная база для повышения конкурентоспособности продукции, расширения и укрепления рыночных позиций, освоения новых областей применения изделий, т.е. активное средство бизнеса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53631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4" y="563935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Наступательные (активные, творческие)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584" y="1916832"/>
            <a:ext cx="8712968" cy="420933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Активные НИОКР </a:t>
            </a:r>
          </a:p>
          <a:p>
            <a:pPr marL="0" indent="0" algn="just"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Конкурентное преимущество – в оригинальных, единственных в своем роде научно-технических разработках.</a:t>
            </a:r>
          </a:p>
          <a:p>
            <a:pPr marL="0" indent="0" algn="just"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Возможности открываются за счет диверсификации, освоения новой продукции и рынков. </a:t>
            </a:r>
          </a:p>
          <a:p>
            <a:pPr marL="0" indent="0" algn="just"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Задачи:</a:t>
            </a:r>
          </a:p>
          <a:p>
            <a:pPr algn="just"/>
            <a:r>
              <a:rPr lang="ru-RU" sz="2400" b="1" dirty="0">
                <a:cs typeface="Times New Roman" panose="02020603050405020304" pitchFamily="18" charset="0"/>
              </a:rPr>
              <a:t>мобилизация дополнительных активов </a:t>
            </a:r>
          </a:p>
          <a:p>
            <a:pPr algn="just"/>
            <a:r>
              <a:rPr lang="ru-RU" sz="2400" b="1" dirty="0">
                <a:cs typeface="Times New Roman" panose="02020603050405020304" pitchFamily="18" charset="0"/>
              </a:rPr>
              <a:t>постоянный анализ деятельности производственных подразделений для выявления возникающих технологических возможностей</a:t>
            </a:r>
          </a:p>
          <a:p>
            <a:pPr algn="just"/>
            <a:r>
              <a:rPr lang="ru-RU" sz="2400" b="1" dirty="0">
                <a:cs typeface="Times New Roman" panose="02020603050405020304" pitchFamily="18" charset="0"/>
              </a:rPr>
              <a:t>проведение внутренней реорганизации </a:t>
            </a:r>
          </a:p>
        </p:txBody>
      </p:sp>
    </p:spTree>
    <p:extLst>
      <p:ext uri="{BB962C8B-B14F-4D97-AF65-F5344CB8AC3E}">
        <p14:creationId xmlns:p14="http://schemas.microsoft.com/office/powerpoint/2010/main" val="93579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4" y="563935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Наступательные (активные, творческие)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584" y="1916832"/>
            <a:ext cx="8712968" cy="42093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Стратегия, ориентированная на маркетинг</a:t>
            </a:r>
          </a:p>
          <a:p>
            <a:pPr marL="0" indent="0" algn="just"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Поиск средств решения проблем, связанных с выходом новшества на рынок. </a:t>
            </a:r>
          </a:p>
          <a:p>
            <a:pPr marL="0" indent="0" algn="just"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Основной круг этих проблем – взаимоотношения продавца новшества с его потребителями.  </a:t>
            </a:r>
          </a:p>
        </p:txBody>
      </p:sp>
    </p:spTree>
    <p:extLst>
      <p:ext uri="{BB962C8B-B14F-4D97-AF65-F5344CB8AC3E}">
        <p14:creationId xmlns:p14="http://schemas.microsoft.com/office/powerpoint/2010/main" val="315371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4" y="563935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Наступательные (активные, творческие)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584" y="1916832"/>
            <a:ext cx="8712968" cy="42093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Стратегия слияний и приобретений</a:t>
            </a:r>
          </a:p>
          <a:p>
            <a:pPr marL="0" indent="0" algn="just"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Создание новых производств, крупных подразделений, совместных организаций на базе объединения ранее обособленных структур.</a:t>
            </a:r>
          </a:p>
          <a:p>
            <a:pPr algn="just"/>
            <a:r>
              <a:rPr lang="ru-RU" sz="2400" b="1" dirty="0">
                <a:cs typeface="Times New Roman" panose="02020603050405020304" pitchFamily="18" charset="0"/>
              </a:rPr>
              <a:t>Меньший риск</a:t>
            </a:r>
          </a:p>
          <a:p>
            <a:pPr algn="just"/>
            <a:r>
              <a:rPr lang="ru-RU" sz="2400" b="1" dirty="0">
                <a:cs typeface="Times New Roman" panose="02020603050405020304" pitchFamily="18" charset="0"/>
              </a:rPr>
              <a:t>Отлаженные процессы</a:t>
            </a:r>
          </a:p>
          <a:p>
            <a:pPr algn="just"/>
            <a:r>
              <a:rPr lang="ru-RU" sz="2400" b="1" dirty="0">
                <a:cs typeface="Times New Roman" panose="02020603050405020304" pitchFamily="18" charset="0"/>
              </a:rPr>
              <a:t>Освоенные рынки</a:t>
            </a:r>
          </a:p>
        </p:txBody>
      </p:sp>
    </p:spTree>
    <p:extLst>
      <p:ext uri="{BB962C8B-B14F-4D97-AF65-F5344CB8AC3E}">
        <p14:creationId xmlns:p14="http://schemas.microsoft.com/office/powerpoint/2010/main" val="1618965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8666"/>
          </a:xfrm>
        </p:spPr>
        <p:txBody>
          <a:bodyPr>
            <a:normAutofit/>
          </a:bodyPr>
          <a:lstStyle/>
          <a:p>
            <a:r>
              <a:rPr lang="ru-RU" sz="3200" b="1" dirty="0"/>
              <a:t>Технологические возможности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Внутренние:</a:t>
            </a:r>
          </a:p>
          <a:p>
            <a:r>
              <a:rPr lang="ru-RU" sz="2400" b="1" dirty="0"/>
              <a:t>Кадры;</a:t>
            </a:r>
          </a:p>
          <a:p>
            <a:r>
              <a:rPr lang="ru-RU" sz="2400" b="1" dirty="0"/>
              <a:t>Портфель патентов.</a:t>
            </a:r>
          </a:p>
          <a:p>
            <a:pPr marL="0" indent="0">
              <a:buNone/>
            </a:pPr>
            <a:r>
              <a:rPr lang="ru-RU" sz="2400" b="1" dirty="0"/>
              <a:t>Внешние:</a:t>
            </a:r>
          </a:p>
          <a:p>
            <a:r>
              <a:rPr lang="ru-RU" sz="2400" b="1" dirty="0"/>
              <a:t>Наличие и масштаб распространения лицензий;</a:t>
            </a:r>
          </a:p>
          <a:p>
            <a:r>
              <a:rPr lang="ru-RU" sz="2400" b="1" dirty="0"/>
              <a:t>Взаимоотношения с поставщиками  и потребителями.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19485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Конкурентные возможности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Относительная доля рынка</a:t>
            </a:r>
          </a:p>
          <a:p>
            <a:r>
              <a:rPr lang="ru-RU" sz="2400" b="1" dirty="0"/>
              <a:t>Способность быстро реагировать на динамику рынка</a:t>
            </a:r>
          </a:p>
          <a:p>
            <a:r>
              <a:rPr lang="ru-RU" sz="2400" b="1" dirty="0"/>
              <a:t>Гибкий подход к содержанию целей</a:t>
            </a:r>
          </a:p>
        </p:txBody>
      </p:sp>
    </p:spTree>
    <p:extLst>
      <p:ext uri="{BB962C8B-B14F-4D97-AF65-F5344CB8AC3E}">
        <p14:creationId xmlns:p14="http://schemas.microsoft.com/office/powerpoint/2010/main" val="2623731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400" b="1" dirty="0"/>
              <a:t>Зарождение – возникновение новой системы в среде старой (требуется перестройка)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идея, которая ляжет в основу нового вида техники;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создание венчурной фирмы, фирмы-</a:t>
            </a:r>
            <a:r>
              <a:rPr lang="ru-RU" sz="2400" b="1" dirty="0" err="1"/>
              <a:t>эксплерента</a:t>
            </a:r>
            <a:r>
              <a:rPr lang="ru-RU" sz="2400" b="1" dirty="0"/>
              <a:t>, которая берется разрабатывать новую технику.</a:t>
            </a:r>
          </a:p>
        </p:txBody>
      </p:sp>
    </p:spTree>
    <p:extLst>
      <p:ext uri="{BB962C8B-B14F-4D97-AF65-F5344CB8AC3E}">
        <p14:creationId xmlns:p14="http://schemas.microsoft.com/office/powerpoint/2010/main" val="1508669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2. Рождение – новая система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техническое решение – общее представление нового вида техники;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преобразование фирмы-</a:t>
            </a:r>
            <a:r>
              <a:rPr lang="ru-RU" sz="2400" b="1" dirty="0" err="1"/>
              <a:t>эксплерента</a:t>
            </a:r>
            <a:r>
              <a:rPr lang="ru-RU" sz="2400" b="1" dirty="0"/>
              <a:t> в фирму-</a:t>
            </a:r>
            <a:r>
              <a:rPr lang="ru-RU" sz="2400" b="1" dirty="0" err="1"/>
              <a:t>патиент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26499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3. Утверждение – сформировалась система, на равных конкурирующая с созданными ранее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создание первых образцов нового вида техники;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преобразование фирмы-</a:t>
            </a:r>
            <a:r>
              <a:rPr lang="ru-RU" sz="2400" b="1" dirty="0" err="1"/>
              <a:t>патиента</a:t>
            </a:r>
            <a:r>
              <a:rPr lang="ru-RU" sz="2400" b="1" dirty="0"/>
              <a:t> в фирму-</a:t>
            </a:r>
            <a:r>
              <a:rPr lang="ru-RU" sz="2400" b="1" dirty="0" err="1"/>
              <a:t>виолент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92430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4. Стабилизация – система исчерпывает потенциал дальнейшего роста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практическая реализация продукта, пригодного к широкомасштабной реализации;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выход </a:t>
            </a:r>
            <a:r>
              <a:rPr lang="ru-RU" sz="2400" b="1" dirty="0" err="1"/>
              <a:t>виолента</a:t>
            </a:r>
            <a:r>
              <a:rPr lang="ru-RU" sz="2400" b="1" dirty="0"/>
              <a:t> на мировой рынок; первый филиал</a:t>
            </a:r>
          </a:p>
        </p:txBody>
      </p:sp>
    </p:spTree>
    <p:extLst>
      <p:ext uri="{BB962C8B-B14F-4D97-AF65-F5344CB8AC3E}">
        <p14:creationId xmlns:p14="http://schemas.microsoft.com/office/powerpoint/2010/main" val="2724159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5. Упрощение – увядание системы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оптимизация созданного продукта;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образование из </a:t>
            </a:r>
            <a:r>
              <a:rPr lang="ru-RU" sz="2400" b="1" dirty="0" err="1"/>
              <a:t>виолента</a:t>
            </a:r>
            <a:r>
              <a:rPr lang="ru-RU" sz="2400" b="1" dirty="0"/>
              <a:t> транснациональной компании (ТНК)</a:t>
            </a:r>
          </a:p>
        </p:txBody>
      </p:sp>
    </p:spTree>
    <p:extLst>
      <p:ext uri="{BB962C8B-B14F-4D97-AF65-F5344CB8AC3E}">
        <p14:creationId xmlns:p14="http://schemas.microsoft.com/office/powerpoint/2010/main" val="189737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6. Падение – снижение значимых показателей жизнедеятельности системы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усовершенствования созданной техники на рационализаторском уровне 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распад ТНК на несколько фирм-коммутантов</a:t>
            </a:r>
          </a:p>
        </p:txBody>
      </p:sp>
    </p:spTree>
    <p:extLst>
      <p:ext uri="{BB962C8B-B14F-4D97-AF65-F5344CB8AC3E}">
        <p14:creationId xmlns:p14="http://schemas.microsoft.com/office/powerpoint/2010/main" val="2781270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7. Исход – снижение показателей системы, требуется переход в новое состояние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изменение функций эксплуатируемой техники;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окончание процесса разделения ТНК на несколько фирм-коммутантов</a:t>
            </a:r>
          </a:p>
        </p:txBody>
      </p:sp>
    </p:spTree>
    <p:extLst>
      <p:ext uri="{BB962C8B-B14F-4D97-AF65-F5344CB8AC3E}">
        <p14:creationId xmlns:p14="http://schemas.microsoft.com/office/powerpoint/2010/main" val="2452684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8. Деструктуризация – остановка всех процессов системы, либо использование в другом качестве, либо утилизация</a:t>
            </a:r>
          </a:p>
          <a:p>
            <a:pPr marL="0" indent="0">
              <a:buNone/>
            </a:pPr>
            <a:r>
              <a:rPr lang="ru-RU" sz="2400" b="1" dirty="0"/>
              <a:t>Изобретательский цикл:  прекращение поступлений идей, связанных с техникой данного вида;</a:t>
            </a:r>
          </a:p>
          <a:p>
            <a:pPr marL="0" indent="0">
              <a:buNone/>
            </a:pPr>
            <a:r>
              <a:rPr lang="ru-RU" sz="2400" b="1" dirty="0"/>
              <a:t>Производственный цикл:  прекращение существования фирмы (или ее переориентация на выпуск другой продукции)</a:t>
            </a:r>
          </a:p>
        </p:txBody>
      </p:sp>
    </p:spTree>
    <p:extLst>
      <p:ext uri="{BB962C8B-B14F-4D97-AF65-F5344CB8AC3E}">
        <p14:creationId xmlns:p14="http://schemas.microsoft.com/office/powerpoint/2010/main" val="2576167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Циклы выпуска сменяющих друг друга продуктов (А, В, С)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4" y="1988840"/>
            <a:ext cx="7632848" cy="4369356"/>
          </a:xfrm>
        </p:spPr>
      </p:pic>
    </p:spTree>
    <p:extLst>
      <p:ext uri="{BB962C8B-B14F-4D97-AF65-F5344CB8AC3E}">
        <p14:creationId xmlns:p14="http://schemas.microsoft.com/office/powerpoint/2010/main" val="2017647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0092" y="476672"/>
            <a:ext cx="9092492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Диаграммы структуры выпуска продукции в различные моменты времени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092" y="2348880"/>
            <a:ext cx="8814094" cy="2880320"/>
          </a:xfrm>
        </p:spPr>
      </p:pic>
    </p:spTree>
    <p:extLst>
      <p:ext uri="{BB962C8B-B14F-4D97-AF65-F5344CB8AC3E}">
        <p14:creationId xmlns:p14="http://schemas.microsoft.com/office/powerpoint/2010/main" val="8301995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Методы выявления тенденций развития науки и техники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Метод структурно-морфологического анализа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Метод определения характеристик публикационной активности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Метод патентов-аналогов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Метод терминологического и лексического анализа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Метод показателей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77275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490663"/>
            <a:ext cx="9371384" cy="1138138"/>
          </a:xfrm>
        </p:spPr>
        <p:txBody>
          <a:bodyPr>
            <a:noAutofit/>
          </a:bodyPr>
          <a:lstStyle/>
          <a:p>
            <a:r>
              <a:rPr lang="ru-RU" sz="3200" b="1" dirty="0"/>
              <a:t>Выбор инновационной стратегии с учетом рыночной позиции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637000"/>
              </p:ext>
            </p:extLst>
          </p:nvPr>
        </p:nvGraphicFramePr>
        <p:xfrm>
          <a:off x="2135560" y="1628801"/>
          <a:ext cx="9649072" cy="4779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5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9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5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Рыночная позиция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Технологическая позиция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3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Сильная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Благоприятная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Слабая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97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Сильная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Интенсивные НИОКР, технологическое лидерство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Стратегия следования за лидером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Приобретение другой фирмы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32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Благоприятная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Поиск выгодных сфер приложения технологии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?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Рационализация 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8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Слабая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Организация «рискового» проекта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Рационализация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Ликвидация бизнеса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786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5BF88-F96C-B54D-A82D-68259BE87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4650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C37503-6EA5-4BBF-5DFD-8EE4616FB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4784"/>
            <a:ext cx="8915400" cy="442643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/>
              <a:t>Связаны ли затраты на НИОКР и инновационное лидерство компании?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Учитывается ли при выборе стратегии технологическая позиция компании?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Какую стратегию используют фирмы, ставящие перед собой цель удержать конкурентные позиции на уже имеющихся рынках?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Может ли фирма выбрать стратегию реализации рискового проекта, имея слабую рыночную позицию?</a:t>
            </a:r>
          </a:p>
        </p:txBody>
      </p:sp>
    </p:spTree>
    <p:extLst>
      <p:ext uri="{BB962C8B-B14F-4D97-AF65-F5344CB8AC3E}">
        <p14:creationId xmlns:p14="http://schemas.microsoft.com/office/powerpoint/2010/main" val="261194363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1625</TotalTime>
  <Words>1239</Words>
  <Application>Microsoft Office PowerPoint</Application>
  <PresentationFormat>Широкоэкранный</PresentationFormat>
  <Paragraphs>187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Calibri</vt:lpstr>
      <vt:lpstr>Century Gothic</vt:lpstr>
      <vt:lpstr>Times New Roman</vt:lpstr>
      <vt:lpstr>Wingdings 3</vt:lpstr>
      <vt:lpstr>Легкий дым</vt:lpstr>
      <vt:lpstr>Инновационные структуры и стратегии </vt:lpstr>
      <vt:lpstr>Выстраивание стратегии новаторства</vt:lpstr>
      <vt:lpstr>Инновационные подразделения внутри компании</vt:lpstr>
      <vt:lpstr>Инновационные подразделения внутри компании</vt:lpstr>
      <vt:lpstr>Стратегия – это:</vt:lpstr>
      <vt:lpstr>Цели стратегического планирования</vt:lpstr>
      <vt:lpstr>Требования к целям</vt:lpstr>
      <vt:lpstr>Анализ внешней и внутренней среды фирмы:</vt:lpstr>
      <vt:lpstr>Инновационная стратегия</vt:lpstr>
      <vt:lpstr>Учитываются при формировании инновационной стратегии:</vt:lpstr>
      <vt:lpstr>Формирование стратегии:</vt:lpstr>
      <vt:lpstr>Инновационная деятельность как составная часть любой подсистемы организации</vt:lpstr>
      <vt:lpstr>Оборонительные  (адаптационные, пассивные) инновационные стратегии</vt:lpstr>
      <vt:lpstr>Оборонительные стратегии</vt:lpstr>
      <vt:lpstr>Оборонительные стратегии</vt:lpstr>
      <vt:lpstr>Оборонительные стратегии</vt:lpstr>
      <vt:lpstr>Оборонительные стратегии</vt:lpstr>
      <vt:lpstr>Наступательные (активные, творческие) стратегии</vt:lpstr>
      <vt:lpstr>Наступательные (активные, творческие) стратегии</vt:lpstr>
      <vt:lpstr>Наступательные (активные, творческие) стратегии</vt:lpstr>
      <vt:lpstr>Наступательные (активные, творческие) стратегии</vt:lpstr>
      <vt:lpstr>Технологические возможности</vt:lpstr>
      <vt:lpstr>Конкурентные возможности</vt:lpstr>
      <vt:lpstr>Жизненный цикл продукта</vt:lpstr>
      <vt:lpstr>Жизненный цикл продукта</vt:lpstr>
      <vt:lpstr>Жизненный цикл продукта</vt:lpstr>
      <vt:lpstr>Жизненный цикл продукта</vt:lpstr>
      <vt:lpstr>Жизненный цикл продукта</vt:lpstr>
      <vt:lpstr>Жизненный цикл продукта</vt:lpstr>
      <vt:lpstr>Жизненный цикл продукта</vt:lpstr>
      <vt:lpstr>Жизненный цикл продукта</vt:lpstr>
      <vt:lpstr>Циклы выпуска сменяющих друг друга продуктов (А, В, С)</vt:lpstr>
      <vt:lpstr>Диаграммы структуры выпуска продукции в различные моменты времени</vt:lpstr>
      <vt:lpstr>Методы выявления тенденций развития науки и техники </vt:lpstr>
      <vt:lpstr>Выбор инновационной стратегии с учетом рыночной позиции </vt:lpstr>
      <vt:lpstr>Вопросы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Инновационная стратегия развития организации</dc:title>
  <dc:creator>Anna</dc:creator>
  <cp:lastModifiedBy>Meta Morph</cp:lastModifiedBy>
  <cp:revision>25</cp:revision>
  <dcterms:created xsi:type="dcterms:W3CDTF">2014-10-07T14:37:14Z</dcterms:created>
  <dcterms:modified xsi:type="dcterms:W3CDTF">2024-09-16T05:03:39Z</dcterms:modified>
</cp:coreProperties>
</file>