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72" r:id="rId4"/>
    <p:sldId id="273" r:id="rId5"/>
    <p:sldId id="261" r:id="rId6"/>
    <p:sldId id="262" r:id="rId7"/>
    <p:sldId id="263" r:id="rId8"/>
    <p:sldId id="264" r:id="rId9"/>
    <p:sldId id="265" r:id="rId10"/>
    <p:sldId id="266" r:id="rId11"/>
    <p:sldId id="274" r:id="rId12"/>
    <p:sldId id="275" r:id="rId13"/>
    <p:sldId id="276" r:id="rId14"/>
    <p:sldId id="277" r:id="rId15"/>
    <p:sldId id="27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91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939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57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65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345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101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780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25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8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392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2273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785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0204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09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094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613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5DAB5-14A3-4684-A251-80FB07CD13D9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06012A9-1EFB-40D8-B97C-4DD80BFC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4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245478-7189-43D8-07AC-D33F63EB5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49693" cy="65974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С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айт как интеллектуальная собственность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349611-B794-066B-01BC-F7AB53AE2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36436"/>
            <a:ext cx="8915400" cy="41470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Сайт — это сложный объект интеллектуальной собственности, состоящий из нескольких «слоёв»:</a:t>
            </a:r>
          </a:p>
          <a:p>
            <a:r>
              <a:rPr lang="ru-RU" sz="2000" b="1" dirty="0"/>
              <a:t>название сайта (доменное имя);</a:t>
            </a:r>
          </a:p>
          <a:p>
            <a:r>
              <a:rPr lang="ru-RU" sz="2000" b="1" dirty="0"/>
              <a:t>исходный код;</a:t>
            </a:r>
          </a:p>
          <a:p>
            <a:r>
              <a:rPr lang="ru-RU" sz="2000" b="1" dirty="0"/>
              <a:t>дизайн сайта;</a:t>
            </a:r>
          </a:p>
          <a:p>
            <a:r>
              <a:rPr lang="ru-RU" sz="2000" b="1" dirty="0"/>
              <a:t>контент (содержание, наполнение сайта);</a:t>
            </a:r>
          </a:p>
          <a:p>
            <a:r>
              <a:rPr lang="ru-RU" sz="2000" b="1" dirty="0"/>
              <a:t>элементы сайта (сервис, приложение или алгоритм).</a:t>
            </a:r>
          </a:p>
          <a:p>
            <a:pPr marL="0" indent="0">
              <a:buNone/>
            </a:pPr>
            <a:r>
              <a:rPr lang="ru-RU" sz="2000" b="1" dirty="0"/>
              <a:t>Все составляющие сайта можно защитить как различные объекты интеллектуальной собственности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33616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4AB3D-84A9-7C53-D185-CFE06C8E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Защита доменного имени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BBC006-DFC9-EB5F-2699-6C877066F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39273"/>
            <a:ext cx="8915400" cy="4793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Правовую защиту домена можно получить двумя способами: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Зарегистрировать его как словесный товарный знак;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Зарегистрировать его как комбинированный товарный знак (когда домен сливается с логотипом компании или другим уникальным изображением).</a:t>
            </a:r>
          </a:p>
          <a:p>
            <a:pPr marL="0" indent="0">
              <a:buNone/>
            </a:pPr>
            <a:r>
              <a:rPr lang="ru-RU" sz="2000" b="1" dirty="0"/>
              <a:t>Домен не должен копировать и совпадать до степени смешения с уже зарегистрированными обозначениями. </a:t>
            </a:r>
          </a:p>
          <a:p>
            <a:r>
              <a:rPr lang="ru-RU" sz="2000" b="1" dirty="0"/>
              <a:t>После проверки – сбор документов для подачи заявки в Роспатент. Среднее время ожидания получения патента на домен – 17 месяцев.</a:t>
            </a:r>
          </a:p>
          <a:p>
            <a:r>
              <a:rPr lang="ru-RU" sz="2000" b="1" dirty="0"/>
              <a:t>Если есть аккаунт в социальных сетях с уникальным названием, его также можно зарегистрировать как товарный знак. </a:t>
            </a:r>
          </a:p>
        </p:txBody>
      </p:sp>
    </p:spTree>
    <p:extLst>
      <p:ext uri="{BB962C8B-B14F-4D97-AF65-F5344CB8AC3E}">
        <p14:creationId xmlns:p14="http://schemas.microsoft.com/office/powerpoint/2010/main" val="22548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8916E-AEB3-3AE3-61CB-5693591EA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Патентование кода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3FB3EF-3AE0-0854-32C3-63EFA8644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2473"/>
            <a:ext cx="8559079" cy="4368749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Код программы регистрируется как объект авторского права.  </a:t>
            </a:r>
          </a:p>
          <a:p>
            <a:pPr marL="0" indent="0">
              <a:buNone/>
            </a:pPr>
            <a:r>
              <a:rPr lang="ru-RU" sz="2000" b="1" dirty="0"/>
              <a:t>По своей правовой структуре программа для ЭВМ (код) равноценна литературному произведению или произведению искусства. </a:t>
            </a:r>
          </a:p>
          <a:p>
            <a:pPr marL="0" indent="0">
              <a:buNone/>
            </a:pPr>
            <a:r>
              <a:rPr lang="ru-RU" sz="2000" b="1" dirty="0"/>
              <a:t>Авторы программы на протяжении своей жизни обладают правами на неё.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22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97683-3A78-13EF-7D17-923B49890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03511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Р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егистрация патента на сайт в Роспатенте в качестве программы для ЭВМ. 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ED7EDA-D951-39D1-11FE-16F756224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2705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2000" b="1" dirty="0"/>
              <a:t>К заявке прилагается:</a:t>
            </a:r>
          </a:p>
          <a:p>
            <a:pPr algn="l"/>
            <a:r>
              <a:rPr lang="ru-RU" sz="2000" b="1" dirty="0"/>
              <a:t>сжатое описание программы;</a:t>
            </a:r>
          </a:p>
          <a:p>
            <a:pPr algn="l"/>
            <a:r>
              <a:rPr lang="ru-RU" sz="2000" b="1" dirty="0"/>
              <a:t>распечатанный код (или же его часть) для дальнейшей экспертизы.</a:t>
            </a:r>
          </a:p>
          <a:p>
            <a:pPr marL="0" indent="0" algn="l">
              <a:buNone/>
            </a:pPr>
            <a:r>
              <a:rPr lang="ru-RU" sz="2000" b="1" dirty="0"/>
              <a:t>Регистрация кода может понадобиться в случаях: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Работа по госконтракту: нельзя участвовать в тендерах без патента на код сайта.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Планируется продать код или передать право собственности по лицензии.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Необходимо подтверждение, что код принадлежит вам.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053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E4D7E-B78A-5551-3E02-DE2671A9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86217"/>
          </a:xfrm>
        </p:spPr>
        <p:txBody>
          <a:bodyPr>
            <a:normAutofit/>
          </a:bodyPr>
          <a:lstStyle/>
          <a:p>
            <a:r>
              <a:rPr lang="ru-RU" sz="3200" b="1" dirty="0"/>
              <a:t>Защита приложения, алгоритма </a:t>
            </a:r>
            <a:br>
              <a:rPr lang="ru-RU" sz="3200" b="1" dirty="0"/>
            </a:br>
            <a:r>
              <a:rPr lang="ru-RU" sz="3200" b="1" dirty="0"/>
              <a:t>или сервиса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1C066C-7B85-3FA4-812B-AE1C20CB1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10327"/>
            <a:ext cx="7030812" cy="3072582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Возможна защита таких объектов как изобретений.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7797B4-D1AF-6E4F-EB16-7AA2C7BC3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2401226"/>
            <a:ext cx="9272582" cy="411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267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EF2A7-2D0E-E776-CF66-86B11C102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Другие объекты авторского права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97A97D-81B1-A229-5049-2B47E7E62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59345"/>
            <a:ext cx="9081839" cy="4987637"/>
          </a:xfrm>
        </p:spPr>
        <p:txBody>
          <a:bodyPr>
            <a:noAutofit/>
          </a:bodyPr>
          <a:lstStyle/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Шрифт, различные изображения, графики, видео и тексты защищаются на основании ст.1259 ГК РФ.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Можно получить патент на контент, защитив сразу всё содержание сайта. 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Защищаемые объекты: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Должны быть уникальны.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Созданы при помощи интеллектуальных и творческих усилий.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Имеют внешнее выражение (например, на бумаге или электронных носителях).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Необходимо наличие договора с дизайнерами, по которому они передают право на использование созданного шрифта, изображения и т.п. 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Лучше, если это будет не лицензионный договор,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а договор с пометкой об отчуждении авторского права. </a:t>
            </a:r>
          </a:p>
          <a:p>
            <a:pPr>
              <a:spcBef>
                <a:spcPts val="60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9079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0B0DF-76C5-11D8-EC22-380B64076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55730" cy="761345"/>
          </a:xfrm>
        </p:spPr>
        <p:txBody>
          <a:bodyPr>
            <a:normAutofit/>
          </a:bodyPr>
          <a:lstStyle/>
          <a:p>
            <a:r>
              <a:rPr lang="ru-RU" sz="3200" b="1" dirty="0"/>
              <a:t>Патент на дизайн сайта и интерфейс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FAC54D-EF4E-3F06-811A-692C61DF3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385455"/>
            <a:ext cx="9155729" cy="4525767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b="1" dirty="0"/>
              <a:t>Интерфейс – это система разнообразных и уникальных элементов, которые можно защитить как промышленный образец.  </a:t>
            </a:r>
          </a:p>
          <a:p>
            <a:pPr marL="0" indent="0">
              <a:buNone/>
            </a:pPr>
            <a:r>
              <a:rPr lang="ru-RU" sz="2000" b="1" dirty="0"/>
              <a:t>Можно патентовать элементы интерфейса:</a:t>
            </a:r>
          </a:p>
          <a:p>
            <a:r>
              <a:rPr lang="ru-RU" sz="2000" b="1" dirty="0"/>
              <a:t>иконки;</a:t>
            </a:r>
          </a:p>
          <a:p>
            <a:r>
              <a:rPr lang="ru-RU" sz="2000" b="1" dirty="0"/>
              <a:t>паттерны в интерфейсах;</a:t>
            </a:r>
          </a:p>
          <a:p>
            <a:r>
              <a:rPr lang="ru-RU" sz="2000" b="1" dirty="0"/>
              <a:t>анимированные элементы.</a:t>
            </a:r>
          </a:p>
          <a:p>
            <a:pPr marL="0" indent="0" algn="l">
              <a:buNone/>
            </a:pPr>
            <a:r>
              <a:rPr lang="ru-RU" sz="2000" b="1" dirty="0"/>
              <a:t>Патент на дизайн сайта оформляется от года до двух лет. </a:t>
            </a:r>
          </a:p>
          <a:p>
            <a:pPr marL="0" indent="0" algn="l">
              <a:buNone/>
            </a:pPr>
            <a:r>
              <a:rPr lang="ru-RU" sz="2000" b="1" dirty="0"/>
              <a:t>По результатам проверок выдаётся патент на 5 лет, который можно продлевать до 4 раз.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004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35C0C-AC26-0E25-A871-4A62D88D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7929"/>
            <a:ext cx="8911687" cy="68745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З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атраты на разработку сайта как актив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E67114-6841-57AC-F1EA-282932A74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13164"/>
            <a:ext cx="9168679" cy="4498058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b="1" dirty="0"/>
              <a:t>Сайт – это нематериальный актив компании, стоимость которого складывается из расходов на разработку. </a:t>
            </a:r>
          </a:p>
          <a:p>
            <a:pPr marL="0" indent="0" algn="l">
              <a:buNone/>
            </a:pPr>
            <a:r>
              <a:rPr lang="ru-RU" sz="2000" b="1" dirty="0"/>
              <a:t>Главное условие постановки сайта на баланс фирмы в качестве НМА – наличие патента на сайт. Права на него:</a:t>
            </a:r>
          </a:p>
          <a:p>
            <a:r>
              <a:rPr lang="ru-RU" sz="2000" b="1" dirty="0"/>
              <a:t>появляются автоматически, если сайт разрабатывали штатные сотрудники;</a:t>
            </a:r>
          </a:p>
          <a:p>
            <a:r>
              <a:rPr lang="ru-RU" sz="2000" b="1" dirty="0"/>
              <a:t>приобретаются на основании договора о передаче прав, если сайт заказывали у сторонней фирмы.</a:t>
            </a:r>
          </a:p>
          <a:p>
            <a:pPr marL="0" indent="0" algn="l">
              <a:buNone/>
            </a:pPr>
            <a:r>
              <a:rPr lang="ru-RU" sz="2000" b="1" dirty="0"/>
              <a:t>Сайт можно поставить на баланс фирмы, т.к. это интеллектуальная собственность, способная приносить прибыль. </a:t>
            </a:r>
          </a:p>
          <a:p>
            <a:pPr marL="0" indent="0" algn="l">
              <a:buNone/>
            </a:pPr>
            <a:r>
              <a:rPr lang="ru-RU" sz="2000" b="1" dirty="0"/>
              <a:t>Любая интеллектуальная собственность должна числиться в списке НМА компании.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263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BA76D-BCBA-81E6-0D8B-582DDFAD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8269038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У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величение капитализации компании за счет НМА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FEC26A-74BF-8191-2D59-E14B642F4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4999"/>
            <a:ext cx="9297988" cy="4421909"/>
          </a:xfrm>
        </p:spPr>
        <p:txBody>
          <a:bodyPr>
            <a:noAutofit/>
          </a:bodyPr>
          <a:lstStyle/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Любой нематериальный актив (дизайн сайта, доменное имя, логотип и проч.) может увеличить доход компании.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Можно: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Создать новый НМА;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Выявить нужный из списка имеющихся путём инвентаризации НМА. При переоценке интеллектуальной собственности её ценность может вырасти.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Один из эффективных методов оценки – доходный, позволяющий быстро увеличить капитализацию. 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Оценка подтверждает реальную стоимость НМА, чтобы указать её цену в случае продажи. 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98822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E97CD-B055-3892-BE0D-B572CD81F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9818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111111"/>
                </a:solidFill>
              </a:rPr>
              <a:t>В</a:t>
            </a:r>
            <a:r>
              <a:rPr lang="ru-RU" sz="3200" b="1" i="0" dirty="0">
                <a:solidFill>
                  <a:srgbClr val="111111"/>
                </a:solidFill>
                <a:effectLst/>
              </a:rPr>
              <a:t>ыгода оценки НМА</a:t>
            </a:r>
            <a:br>
              <a:rPr lang="ru-RU" sz="3200" b="1" i="0" dirty="0">
                <a:solidFill>
                  <a:srgbClr val="111111"/>
                </a:solidFill>
                <a:effectLst/>
              </a:rPr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E8D038-F64B-A91D-A327-55D7F5B56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54909"/>
            <a:ext cx="8915400" cy="4156313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ru-RU" sz="2000" b="1" dirty="0"/>
              <a:t>Получение кредита под залог интеллектуальной собственности в МСП банке. 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Возможность улучшить бухгалтерскую отчётность перед проведением аудита. 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Выход на IPO для привлечения инвестиций.  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Расширение бизнеса через продажу франшизы или лицензии. Цена франшизы может быть больше, если есть отчёт оценщика о стоимости товарного знака.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443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378D8-D4EC-DF7E-7F37-AC431265C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Регистрация авторского права на мобильное приложение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EE3C78-C86F-E98E-569E-B1AD5A6BA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4999"/>
            <a:ext cx="8915400" cy="4567989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Мобильное приложение охраняется авторским правом как литературное произведение, а также производные графические изображения. Отдельно может охраняться дизайн приложения – расположение графических элементов и их дизайн как составное произведение.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Мобильные приложения являются собственностью их создателя и не могут без ведома автора:</a:t>
            </a:r>
          </a:p>
          <a:p>
            <a:pPr algn="just"/>
            <a:r>
              <a:rPr lang="ru-RU" sz="2000" b="1" dirty="0"/>
              <a:t>воспроизводиться (копироваться, скачиваться и т.п.);</a:t>
            </a:r>
          </a:p>
          <a:p>
            <a:pPr algn="just"/>
            <a:r>
              <a:rPr lang="ru-RU" sz="2000" b="1" dirty="0"/>
              <a:t>продаваться и передаваться;</a:t>
            </a:r>
          </a:p>
          <a:p>
            <a:pPr algn="just"/>
            <a:r>
              <a:rPr lang="ru-RU" sz="2000" b="1" dirty="0"/>
              <a:t>перерабатываться;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обнародоваться и использоваться любым другим способом.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78905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2124D-B425-C43E-316E-8B77368D7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8437"/>
          </a:xfrm>
        </p:spPr>
        <p:txBody>
          <a:bodyPr>
            <a:normAutofit/>
          </a:bodyPr>
          <a:lstStyle/>
          <a:p>
            <a:r>
              <a:rPr lang="ru-RU" sz="2800" b="1" dirty="0"/>
              <a:t>Подтверждение владения разработкой для мобильных устройств нужно: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C1DD2C-D589-4077-E8AE-12A3D02A8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49116"/>
            <a:ext cx="8491872" cy="3962106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b="1" dirty="0"/>
              <a:t>при продаже приложения другим физическим или юридическим лицам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b="1" dirty="0"/>
              <a:t>при предоставлении права использования кода для создания на его основе других приложений, сервисов, программ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dirty="0"/>
              <a:t>в спорных ситуациях, когда авторство оспаривается или приложение используется без разрешения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20525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925E9F-12BA-0936-D39F-C1ADA1411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72343"/>
          </a:xfrm>
        </p:spPr>
        <p:txBody>
          <a:bodyPr>
            <a:normAutofit/>
          </a:bodyPr>
          <a:lstStyle/>
          <a:p>
            <a:r>
              <a:rPr lang="ru-RU" sz="3200" b="1" dirty="0"/>
              <a:t>Процедура регистрации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7C601F-5F23-0422-B744-BE2402E3C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49116"/>
            <a:ext cx="9214861" cy="39621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Статья 1262 4 части Гражданского кодекса РФ</a:t>
            </a:r>
          </a:p>
          <a:p>
            <a:pPr marL="0" indent="0">
              <a:buNone/>
            </a:pPr>
            <a:r>
              <a:rPr lang="ru-RU" b="1" dirty="0"/>
              <a:t>Одно приложение – одна заявка</a:t>
            </a:r>
          </a:p>
          <a:p>
            <a:pPr algn="just"/>
            <a:r>
              <a:rPr lang="ru-RU" b="1" dirty="0"/>
              <a:t>ФИО автора и/или правообладателя (наименование – если правообладатель является юридическим лицом), их места жительства или места нахождения);</a:t>
            </a:r>
          </a:p>
          <a:p>
            <a:pPr algn="just">
              <a:spcAft>
                <a:spcPts val="800"/>
              </a:spcAft>
            </a:pPr>
            <a:r>
              <a:rPr lang="ru-RU" b="1" dirty="0"/>
              <a:t>описание программы и другие материалы, идентифицирующие ее (например, распечатка части кода).</a:t>
            </a:r>
          </a:p>
          <a:p>
            <a:pPr marL="0" indent="0">
              <a:buNone/>
            </a:pPr>
            <a:r>
              <a:rPr lang="ru-RU" b="1" dirty="0"/>
              <a:t>Передача исключительных прав другому лицу уже после регистрации приложения – без ограничений, но с обязательной регистрацией перехода исключительного права в Роспатенте (независимо от того, передаются ли права по договору или без него). </a:t>
            </a:r>
          </a:p>
          <a:p>
            <a:pPr marL="0" indent="0">
              <a:buNone/>
            </a:pPr>
            <a:r>
              <a:rPr lang="ru-RU" b="1" dirty="0"/>
              <a:t>Если права на приложение передаются по лицензионному договору, то перехода прав как такового нет, и договор регистрировать не надо.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43370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DADC5F-4E82-238C-2F4A-50BF26D7A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5301"/>
          </a:xfrm>
        </p:spPr>
        <p:txBody>
          <a:bodyPr>
            <a:normAutofit/>
          </a:bodyPr>
          <a:lstStyle/>
          <a:p>
            <a:r>
              <a:rPr lang="ru-RU" sz="3200" b="1" dirty="0"/>
              <a:t>Депонирование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D347C6-BF27-7F16-DA72-1169EC3E5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6137"/>
            <a:ext cx="8407651" cy="4335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Экземпляр передается на хранение в «Роспатент». </a:t>
            </a:r>
          </a:p>
          <a:p>
            <a:pPr marL="0" indent="0">
              <a:buNone/>
            </a:pPr>
            <a:r>
              <a:rPr lang="ru-RU" sz="2000" b="1" dirty="0"/>
              <a:t>Регистрация происходит в простом заявительном порядке. </a:t>
            </a:r>
          </a:p>
          <a:p>
            <a:pPr marL="0" indent="0">
              <a:buNone/>
            </a:pPr>
            <a:r>
              <a:rPr lang="ru-RU" sz="2000" b="1" dirty="0"/>
              <a:t>Заявителю выдается </a:t>
            </a:r>
            <a:r>
              <a:rPr lang="ru-RU" sz="2000" b="1" u="sng" dirty="0"/>
              <a:t>государственное свидетельство о депонировании</a:t>
            </a:r>
            <a:r>
              <a:rPr lang="ru-RU" sz="2000" b="1" dirty="0"/>
              <a:t>, подтверждающее, что лицо, передавшее образец на хранение, располагало им на момент депонирования. </a:t>
            </a:r>
          </a:p>
          <a:p>
            <a:pPr marL="0" indent="0">
              <a:buNone/>
            </a:pPr>
            <a:r>
              <a:rPr lang="ru-RU" sz="2000" b="1" dirty="0"/>
              <a:t>Эффективно не для программного кода, а в отношении дизайна сайта, внешнего вида персонажей игры, обучающего ролика и т. д. </a:t>
            </a:r>
          </a:p>
        </p:txBody>
      </p:sp>
    </p:spTree>
    <p:extLst>
      <p:ext uri="{BB962C8B-B14F-4D97-AF65-F5344CB8AC3E}">
        <p14:creationId xmlns:p14="http://schemas.microsoft.com/office/powerpoint/2010/main" val="309267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8F27A-A0FE-4A13-AF99-39EF9DB5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4496"/>
          </a:xfrm>
        </p:spPr>
        <p:txBody>
          <a:bodyPr/>
          <a:lstStyle/>
          <a:p>
            <a:r>
              <a:rPr lang="ru-RU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8D6C48-72D1-4352-A57F-9C5C15F67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5995"/>
            <a:ext cx="8915400" cy="49867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1. Сайт защищается:</a:t>
            </a:r>
          </a:p>
          <a:p>
            <a:pPr marL="0" indent="0">
              <a:buNone/>
            </a:pPr>
            <a:r>
              <a:rPr lang="ru-RU" sz="2400" b="1" dirty="0"/>
              <a:t>   А. Как один объект интеллектуальной собственности</a:t>
            </a:r>
          </a:p>
          <a:p>
            <a:pPr marL="0" indent="0">
              <a:buNone/>
            </a:pPr>
            <a:r>
              <a:rPr lang="ru-RU" sz="2400" b="1" dirty="0"/>
              <a:t>   В. Как комбинация различных объектов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2. Перечислите способы правовой защиты домена.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3. Программный код защищается как:</a:t>
            </a:r>
          </a:p>
          <a:p>
            <a:pPr marL="0" indent="0">
              <a:buNone/>
            </a:pPr>
            <a:r>
              <a:rPr lang="ru-RU" sz="2400" b="1" dirty="0"/>
              <a:t>   А. Объект патентного права</a:t>
            </a:r>
          </a:p>
          <a:p>
            <a:pPr marL="0" indent="0">
              <a:buNone/>
            </a:pPr>
            <a:r>
              <a:rPr lang="ru-RU" sz="2400" b="1" dirty="0"/>
              <a:t>   В. Объект авторского права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4. Депонирование как метод защиты эффективно:</a:t>
            </a:r>
          </a:p>
          <a:p>
            <a:pPr marL="0" indent="0">
              <a:buNone/>
            </a:pPr>
            <a:r>
              <a:rPr lang="ru-RU" sz="2400" b="1" dirty="0"/>
              <a:t>   А. Для программного кода</a:t>
            </a:r>
          </a:p>
          <a:p>
            <a:pPr marL="0" indent="0">
              <a:buNone/>
            </a:pPr>
            <a:r>
              <a:rPr lang="ru-RU" sz="2400" b="1" dirty="0"/>
              <a:t>   В. Для дизайна сайта</a:t>
            </a:r>
          </a:p>
        </p:txBody>
      </p:sp>
    </p:spTree>
    <p:extLst>
      <p:ext uri="{BB962C8B-B14F-4D97-AF65-F5344CB8AC3E}">
        <p14:creationId xmlns:p14="http://schemas.microsoft.com/office/powerpoint/2010/main" val="275386047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1020</Words>
  <Application>Microsoft Office PowerPoint</Application>
  <PresentationFormat>Широкоэкранный</PresentationFormat>
  <Paragraphs>100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Symbol</vt:lpstr>
      <vt:lpstr>Wingdings 3</vt:lpstr>
      <vt:lpstr>Легкий дым</vt:lpstr>
      <vt:lpstr>Сайт как интеллектуальная собственность </vt:lpstr>
      <vt:lpstr>Защита доменного имени</vt:lpstr>
      <vt:lpstr>Патентование кода сайта</vt:lpstr>
      <vt:lpstr>Регистрация патента на сайт в Роспатенте в качестве программы для ЭВМ.  </vt:lpstr>
      <vt:lpstr>Защита приложения, алгоритма  или сервиса</vt:lpstr>
      <vt:lpstr>Другие объекты авторского права</vt:lpstr>
      <vt:lpstr>Патент на дизайн сайта и интерфейс</vt:lpstr>
      <vt:lpstr>Затраты на разработку сайта как актив </vt:lpstr>
      <vt:lpstr>Увеличение капитализации компании за счет НМА </vt:lpstr>
      <vt:lpstr>Выгода оценки НМА </vt:lpstr>
      <vt:lpstr>Регистрация авторского права на мобильное приложение</vt:lpstr>
      <vt:lpstr>Подтверждение владения разработкой для мобильных устройств нужно:</vt:lpstr>
      <vt:lpstr>Процедура регистрации мобильных приложений</vt:lpstr>
      <vt:lpstr>Депонирование </vt:lpstr>
      <vt:lpstr>Вопросы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Сайт как интеллектуальная собственность</dc:title>
  <dc:creator>Meta Morph</dc:creator>
  <cp:lastModifiedBy>Анна</cp:lastModifiedBy>
  <cp:revision>2</cp:revision>
  <dcterms:created xsi:type="dcterms:W3CDTF">2024-04-01T02:07:03Z</dcterms:created>
  <dcterms:modified xsi:type="dcterms:W3CDTF">2025-03-21T03:17:03Z</dcterms:modified>
</cp:coreProperties>
</file>