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95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73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09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09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1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392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16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69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28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470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751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961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0039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70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05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0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B76F5-01F1-4A2B-84C1-6DEFDC306237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DEC4D74-EEAB-47F9-8964-F546F287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8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android.com/studio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appinventor.mit.ed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next.appsgeyser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draftbit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kodika.io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houtem.com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builder.appsfera.com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mo-apps.co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buildfire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appmaster.io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mobincube.com/ru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9DEA80C-88F4-4BE6-82BB-42DD62427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591322"/>
            <a:ext cx="8915399" cy="2262781"/>
          </a:xfrm>
        </p:spPr>
        <p:txBody>
          <a:bodyPr>
            <a:normAutofit/>
          </a:bodyPr>
          <a:lstStyle/>
          <a:p>
            <a:r>
              <a:rPr lang="ru-RU" sz="4400" b="1" dirty="0"/>
              <a:t>Создание мобильного приложения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2F18A01-A1D8-4402-95D8-8D9590AC95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47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461BA-0FCC-4AA4-996A-24D40047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663"/>
          </a:xfrm>
        </p:spPr>
        <p:txBody>
          <a:bodyPr>
            <a:normAutofit/>
          </a:bodyPr>
          <a:lstStyle/>
          <a:p>
            <a:r>
              <a:rPr lang="ru-RU" sz="3200" b="1" dirty="0"/>
              <a:t>Что такое мобильное приложение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DA803D-A322-4B71-8073-AAF466C56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4816"/>
            <a:ext cx="8915400" cy="444640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C00000"/>
                </a:solidFill>
              </a:rPr>
              <a:t>Мобильное приложение </a:t>
            </a:r>
            <a:r>
              <a:rPr lang="ru-RU" sz="2400" b="1" dirty="0"/>
              <a:t>— это программа для мобильных устройств: смартфонов, планшетов, умных часов и других гаджетов; создается для операционных систем </a:t>
            </a:r>
            <a:r>
              <a:rPr lang="ru-RU" sz="2400" b="1" dirty="0" err="1"/>
              <a:t>iOS</a:t>
            </a:r>
            <a:r>
              <a:rPr lang="ru-RU" sz="2400" b="1" dirty="0"/>
              <a:t> и </a:t>
            </a:r>
            <a:r>
              <a:rPr lang="ru-RU" sz="2400" b="1" dirty="0" err="1"/>
              <a:t>Android</a:t>
            </a:r>
            <a:r>
              <a:rPr lang="ru-RU" sz="24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/>
              <a:t>Приложение имеет </a:t>
            </a:r>
            <a:r>
              <a:rPr lang="ru-RU" sz="2400" b="1" dirty="0">
                <a:solidFill>
                  <a:srgbClr val="C00000"/>
                </a:solidFill>
              </a:rPr>
              <a:t>клиент-серверную архитектуру</a:t>
            </a:r>
            <a:r>
              <a:rPr lang="ru-RU" sz="2400" b="1" dirty="0"/>
              <a:t>: есть «клиентская» часть, с которой взаимодействует пользователь, и «серверная» — движок.</a:t>
            </a:r>
          </a:p>
          <a:p>
            <a:pPr>
              <a:lnSpc>
                <a:spcPct val="15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02749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9F6D48-6056-47F6-B041-15D24E3EF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5296"/>
          </a:xfrm>
        </p:spPr>
        <p:txBody>
          <a:bodyPr>
            <a:normAutofit/>
          </a:bodyPr>
          <a:lstStyle/>
          <a:p>
            <a:r>
              <a:rPr lang="ru-RU" sz="3200" b="1" dirty="0"/>
              <a:t>Состав приложения для </a:t>
            </a:r>
            <a:r>
              <a:rPr lang="en-US" sz="3200" b="1" dirty="0"/>
              <a:t>Android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24E23-B36C-4069-8641-CC70581A0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62470"/>
            <a:ext cx="8915400" cy="434875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Activity</a:t>
            </a:r>
            <a:r>
              <a:rPr lang="ru-RU" sz="2400" b="1" dirty="0"/>
              <a:t>:</a:t>
            </a:r>
            <a:r>
              <a:rPr lang="en-US" sz="2400" b="1" dirty="0"/>
              <a:t> </a:t>
            </a:r>
            <a:r>
              <a:rPr lang="ru-RU" sz="2400" b="1" dirty="0"/>
              <a:t>графический интерфейс (всё, что видит пользователь). Интерфейс состоит из нескольких «экранов», каждый из которых имеет свой дизайн, свое содержимое и возможности.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Service</a:t>
            </a:r>
            <a:r>
              <a:rPr lang="ru-RU" sz="2400" b="1" dirty="0"/>
              <a:t>: компонент, который отвечает за длительную работу «в фоне», то есть без участия пользователя. Для таких процессов нет графического интерфейса, т.к. пользователь в них не задействован. </a:t>
            </a:r>
          </a:p>
        </p:txBody>
      </p:sp>
    </p:spTree>
    <p:extLst>
      <p:ext uri="{BB962C8B-B14F-4D97-AF65-F5344CB8AC3E}">
        <p14:creationId xmlns:p14="http://schemas.microsoft.com/office/powerpoint/2010/main" val="417188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9F6D48-6056-47F6-B041-15D24E3EF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5296"/>
          </a:xfrm>
        </p:spPr>
        <p:txBody>
          <a:bodyPr>
            <a:normAutofit/>
          </a:bodyPr>
          <a:lstStyle/>
          <a:p>
            <a:r>
              <a:rPr lang="ru-RU" sz="3200" b="1" dirty="0"/>
              <a:t>Состав приложения для </a:t>
            </a:r>
            <a:r>
              <a:rPr lang="en-US" sz="3200" b="1" dirty="0"/>
              <a:t>Android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24E23-B36C-4069-8641-CC70581A0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62470"/>
            <a:ext cx="8915400" cy="5060272"/>
          </a:xfrm>
        </p:spPr>
        <p:txBody>
          <a:bodyPr>
            <a:normAutofit/>
          </a:bodyPr>
          <a:lstStyle/>
          <a:p>
            <a:r>
              <a:rPr lang="ru-RU" sz="2400" b="1" dirty="0" err="1">
                <a:solidFill>
                  <a:srgbClr val="C00000"/>
                </a:solidFill>
              </a:rPr>
              <a:t>BroadcastReceiver</a:t>
            </a:r>
            <a:r>
              <a:rPr lang="ru-RU" sz="2400" b="1" dirty="0"/>
              <a:t>: принимает так называемые широковещательные сообщения (</a:t>
            </a:r>
            <a:r>
              <a:rPr lang="ru-RU" sz="2400" b="1" dirty="0" err="1"/>
              <a:t>broadcast</a:t>
            </a:r>
            <a:r>
              <a:rPr lang="ru-RU" sz="2400" b="1" dirty="0"/>
              <a:t> </a:t>
            </a:r>
            <a:r>
              <a:rPr lang="ru-RU" sz="2400" b="1" dirty="0" err="1"/>
              <a:t>intents</a:t>
            </a:r>
            <a:r>
              <a:rPr lang="ru-RU" sz="2400" b="1" dirty="0"/>
              <a:t>) – например, сообщения системы о заряде батареи или наличии интернета. С его помощью можно обмениваться сообщениями внутри компонентов приложения на </a:t>
            </a:r>
            <a:r>
              <a:rPr lang="ru-RU" sz="2400" b="1" dirty="0" err="1"/>
              <a:t>Android</a:t>
            </a:r>
            <a:r>
              <a:rPr lang="ru-RU" sz="2400" b="1" dirty="0"/>
              <a:t> или между разными программами.</a:t>
            </a:r>
          </a:p>
          <a:p>
            <a:r>
              <a:rPr lang="ru-RU" sz="2400" b="1" dirty="0" err="1">
                <a:solidFill>
                  <a:srgbClr val="C00000"/>
                </a:solidFill>
              </a:rPr>
              <a:t>ContentProvider</a:t>
            </a:r>
            <a:r>
              <a:rPr lang="ru-RU" sz="2400" b="1" dirty="0"/>
              <a:t>: подгружает в приложение данные —контент (например, данные из хранилища телефона, из базы данных, из удаленного интернет-источника). </a:t>
            </a:r>
          </a:p>
          <a:p>
            <a:pPr marL="0" indent="0">
              <a:buNone/>
            </a:pPr>
            <a:r>
              <a:rPr lang="ru-RU" sz="2400" b="1" dirty="0"/>
              <a:t>+ база данных</a:t>
            </a:r>
          </a:p>
        </p:txBody>
      </p:sp>
    </p:spTree>
    <p:extLst>
      <p:ext uri="{BB962C8B-B14F-4D97-AF65-F5344CB8AC3E}">
        <p14:creationId xmlns:p14="http://schemas.microsoft.com/office/powerpoint/2010/main" val="2569727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EB852-28AB-4F9F-A860-FF4927BD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8764"/>
          </a:xfrm>
        </p:spPr>
        <p:txBody>
          <a:bodyPr>
            <a:normAutofit/>
          </a:bodyPr>
          <a:lstStyle/>
          <a:p>
            <a:r>
              <a:rPr lang="ru-RU" sz="3200" b="1" dirty="0"/>
              <a:t>Подготовка к созданию приложения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97E8A8-7EF1-4956-881E-D386E88D1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1449"/>
            <a:ext cx="8915400" cy="4935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1. </a:t>
            </a:r>
            <a:r>
              <a:rPr lang="ru-RU" sz="2200" b="1" dirty="0"/>
              <a:t>Подумайте о цели и задачах приложения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кто ваша целевая аудитория; какие у нее потребности или проблемы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какие из них сможет «закрыть» приложение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как оно это сделает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какой результат это даст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что вы от этого получите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2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2. </a:t>
            </a:r>
            <a:r>
              <a:rPr lang="ru-RU" sz="2200" b="1" dirty="0"/>
              <a:t>Определите функциональность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Чтобы понять, какие функции нужны, поставьте себя на место пользователя.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+ </a:t>
            </a:r>
            <a:r>
              <a:rPr lang="ru-RU" sz="2200" b="1" dirty="0" err="1"/>
              <a:t>push</a:t>
            </a:r>
            <a:r>
              <a:rPr lang="ru-RU" sz="2200" b="1" dirty="0"/>
              <a:t>-уведомления</a:t>
            </a:r>
          </a:p>
        </p:txBody>
      </p:sp>
    </p:spTree>
    <p:extLst>
      <p:ext uri="{BB962C8B-B14F-4D97-AF65-F5344CB8AC3E}">
        <p14:creationId xmlns:p14="http://schemas.microsoft.com/office/powerpoint/2010/main" val="4121345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EB852-28AB-4F9F-A860-FF4927BD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8764"/>
          </a:xfrm>
        </p:spPr>
        <p:txBody>
          <a:bodyPr>
            <a:normAutofit/>
          </a:bodyPr>
          <a:lstStyle/>
          <a:p>
            <a:r>
              <a:rPr lang="ru-RU" sz="3200" b="1" dirty="0"/>
              <a:t>Подготовка к созданию приложения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97E8A8-7EF1-4956-881E-D386E88D1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1449"/>
            <a:ext cx="9262478" cy="4935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3. </a:t>
            </a:r>
            <a:r>
              <a:rPr lang="ru-RU" sz="2200" b="1" dirty="0"/>
              <a:t>Выберите инструменты.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u="sng" dirty="0"/>
              <a:t>Вы решили не писать код самостоятельно</a:t>
            </a:r>
            <a:r>
              <a:rPr lang="ru-RU" sz="2200" b="1" dirty="0"/>
              <a:t>: инструменты Zero-Code или No-Code. В первую очередь это сервисы-конструкторы. 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u="sng" dirty="0"/>
              <a:t>Вы хотите писать приложение с нуля</a:t>
            </a:r>
            <a:r>
              <a:rPr lang="ru-RU" sz="2200" b="1" dirty="0"/>
              <a:t>: нужны знание языка программирования и подготовленная среда:</a:t>
            </a:r>
          </a:p>
          <a:p>
            <a:pPr algn="just">
              <a:spcBef>
                <a:spcPts val="0"/>
              </a:spcBef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для </a:t>
            </a:r>
            <a:r>
              <a:rPr lang="ru-RU" sz="2200" b="1" dirty="0" err="1"/>
              <a:t>Android</a:t>
            </a:r>
            <a:r>
              <a:rPr lang="ru-RU" sz="2200" b="1" dirty="0"/>
              <a:t> — </a:t>
            </a:r>
            <a:r>
              <a:rPr lang="en-US" sz="2200" b="1" dirty="0"/>
              <a:t>Java </a:t>
            </a:r>
            <a:r>
              <a:rPr lang="ru-RU" sz="2200" b="1" dirty="0"/>
              <a:t>и</a:t>
            </a:r>
            <a:r>
              <a:rPr lang="en-US" sz="2200" b="1" dirty="0"/>
              <a:t> Kotlin</a:t>
            </a:r>
            <a:endParaRPr lang="ru-RU" sz="2200" b="1" dirty="0"/>
          </a:p>
          <a:p>
            <a:pPr algn="just">
              <a:spcBef>
                <a:spcPts val="0"/>
              </a:spcBef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для </a:t>
            </a:r>
            <a:r>
              <a:rPr lang="ru-RU" sz="2200" b="1" dirty="0" err="1"/>
              <a:t>iOS</a:t>
            </a:r>
            <a:r>
              <a:rPr lang="ru-RU" sz="2200" b="1" dirty="0"/>
              <a:t> — </a:t>
            </a:r>
            <a:r>
              <a:rPr lang="en-US" sz="2200" b="1" dirty="0"/>
              <a:t>Swift</a:t>
            </a:r>
            <a:endParaRPr lang="ru-RU" sz="2200" b="1" dirty="0"/>
          </a:p>
          <a:p>
            <a:pPr algn="just">
              <a:spcBef>
                <a:spcPts val="0"/>
              </a:spcBef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для написания кроссплатформенных приложений под любую среду — </a:t>
            </a:r>
            <a:r>
              <a:rPr lang="en-US" sz="2200" b="1" dirty="0"/>
              <a:t>JavaScript </a:t>
            </a:r>
            <a:r>
              <a:rPr lang="ru-RU" sz="2200" b="1" dirty="0"/>
              <a:t>и </a:t>
            </a:r>
            <a:r>
              <a:rPr lang="en-US" sz="2200" b="1" dirty="0"/>
              <a:t>HTML/CSS</a:t>
            </a:r>
            <a:endParaRPr lang="ru-RU" sz="2200" b="1" dirty="0"/>
          </a:p>
          <a:p>
            <a:pPr algn="just">
              <a:spcBef>
                <a:spcPts val="0"/>
              </a:spcBef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200" b="1" dirty="0"/>
              <a:t>для технологии </a:t>
            </a:r>
            <a:r>
              <a:rPr lang="ru-RU" sz="2200" b="1" dirty="0" err="1"/>
              <a:t>Flutter</a:t>
            </a:r>
            <a:r>
              <a:rPr lang="ru-RU" sz="2200" b="1" dirty="0"/>
              <a:t> — язык программирования </a:t>
            </a:r>
            <a:r>
              <a:rPr lang="ru-RU" sz="2200" b="1" dirty="0" err="1"/>
              <a:t>Dart</a:t>
            </a:r>
            <a:r>
              <a:rPr lang="ru-RU" sz="2200" b="1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Некоторые проекты для мобильных устройств пишутся на других языках: </a:t>
            </a:r>
            <a:r>
              <a:rPr lang="en-US" sz="2200" b="1" dirty="0"/>
              <a:t>C</a:t>
            </a:r>
            <a:r>
              <a:rPr lang="ru-RU" sz="2200" b="1" dirty="0"/>
              <a:t>,</a:t>
            </a:r>
            <a:r>
              <a:rPr lang="en-US" sz="2200" b="1" dirty="0"/>
              <a:t> C++</a:t>
            </a:r>
            <a:r>
              <a:rPr lang="ru-RU" sz="2200" b="1" dirty="0"/>
              <a:t>,</a:t>
            </a:r>
            <a:r>
              <a:rPr lang="en-US" sz="2200" b="1" dirty="0"/>
              <a:t> C#</a:t>
            </a:r>
            <a:r>
              <a:rPr lang="ru-RU" sz="2200" b="1" dirty="0"/>
              <a:t>,</a:t>
            </a:r>
            <a:r>
              <a:rPr lang="en-US" sz="2200" b="1" dirty="0"/>
              <a:t> Python</a:t>
            </a:r>
            <a:r>
              <a:rPr lang="ru-RU" sz="22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40765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EB852-28AB-4F9F-A860-FF4927BD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8764"/>
          </a:xfrm>
        </p:spPr>
        <p:txBody>
          <a:bodyPr>
            <a:normAutofit/>
          </a:bodyPr>
          <a:lstStyle/>
          <a:p>
            <a:r>
              <a:rPr lang="ru-RU" sz="3200" b="1" dirty="0"/>
              <a:t>Подготовка к созданию приложения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97E8A8-7EF1-4956-881E-D386E88D1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97905"/>
            <a:ext cx="9262478" cy="51384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4. </a:t>
            </a:r>
            <a:r>
              <a:rPr lang="ru-RU" sz="2200" b="1" dirty="0"/>
              <a:t>Подумайте над интерфейсом и дизайном.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Юзабилити и дизайн влияют на восприятие приложения.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Здесь требуется анализ ниши:  посмотрите, как сделаны похожие приложения.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5</a:t>
            </a:r>
            <a:r>
              <a:rPr lang="ru-RU" sz="2200" b="1" dirty="0"/>
              <a:t>. Продумайте логику.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Подумайте над поведением программы в разных ситуациях: что должно быть в приложении, как оно должно реагировать на события.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/>
              <a:t>Нужно продумать логику отдельно для каждого компонента. Полезно разбивать большие задачи на более мелкие и решать их последовательно.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6</a:t>
            </a:r>
            <a:r>
              <a:rPr lang="ru-RU" sz="2200" b="1" dirty="0"/>
              <a:t>. Спланируйте дальнейшие шаги: будете ли развивать или продвигать приложение, как собираетесь поддерживать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Aptos"/>
              </a:rPr>
              <a:t> </a:t>
            </a:r>
            <a:r>
              <a:rPr lang="ru-RU" sz="2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2979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767C5-0225-4870-9BCF-38AAB1285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403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создать приложение на </a:t>
            </a:r>
            <a:r>
              <a:rPr lang="ru-RU" sz="3200" b="1" dirty="0" err="1"/>
              <a:t>Android</a:t>
            </a:r>
            <a:r>
              <a:rPr lang="ru-RU" sz="3200" b="1" dirty="0"/>
              <a:t>: инструменты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DEA5E-1629-40C5-9CE7-B43CC4A8F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8699"/>
            <a:ext cx="8915400" cy="3993645"/>
          </a:xfrm>
        </p:spPr>
        <p:txBody>
          <a:bodyPr>
            <a:normAutofit lnSpcReduction="10000"/>
          </a:bodyPr>
          <a:lstStyle/>
          <a:p>
            <a:r>
              <a:rPr lang="ru-RU" sz="2200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Android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Studio</a:t>
            </a:r>
            <a:r>
              <a:rPr lang="ru-RU" sz="2200" b="1" dirty="0"/>
              <a:t>. </a:t>
            </a:r>
          </a:p>
          <a:p>
            <a:pPr marL="0" indent="0">
              <a:buNone/>
            </a:pPr>
            <a:r>
              <a:rPr lang="ru-RU" sz="2200" b="1" dirty="0"/>
              <a:t>Официальная среда разработки, или IDE, для создания программ под </a:t>
            </a:r>
            <a:r>
              <a:rPr lang="ru-RU" sz="2200" b="1" dirty="0" err="1"/>
              <a:t>Android</a:t>
            </a:r>
            <a:r>
              <a:rPr lang="ru-RU" sz="2200" b="1" dirty="0"/>
              <a:t>. </a:t>
            </a:r>
          </a:p>
          <a:p>
            <a:pPr marL="0" indent="0">
              <a:buNone/>
            </a:pPr>
            <a:r>
              <a:rPr lang="ru-RU" sz="2200" b="1" dirty="0"/>
              <a:t>Включает много инструментов, ориентированных именно на мобильную разработку. </a:t>
            </a:r>
          </a:p>
          <a:p>
            <a:pPr marL="0" indent="0">
              <a:buNone/>
            </a:pPr>
            <a:r>
              <a:rPr lang="ru-RU" sz="2200" b="1" dirty="0"/>
              <a:t>Имеет встроенный эмулятор системы </a:t>
            </a:r>
            <a:r>
              <a:rPr lang="ru-RU" sz="2200" b="1" dirty="0" err="1"/>
              <a:t>Android</a:t>
            </a:r>
            <a:r>
              <a:rPr lang="ru-RU" sz="2200" b="1" dirty="0"/>
              <a:t> — чтобы разработчик мог протестировать приложение, даже если под рукой нет телефона. </a:t>
            </a:r>
          </a:p>
          <a:p>
            <a:pPr marL="0" indent="0">
              <a:buNone/>
            </a:pPr>
            <a:r>
              <a:rPr lang="ru-RU" sz="2200" b="1" dirty="0"/>
              <a:t>Среда программирования есть для Windows, Linux и </a:t>
            </a:r>
            <a:r>
              <a:rPr lang="ru-RU" sz="2200" b="1" dirty="0" err="1"/>
              <a:t>macOS</a:t>
            </a:r>
            <a:r>
              <a:rPr lang="ru-RU" sz="2200" b="1" dirty="0"/>
              <a:t>; бесплатная, можно скачать с официального сайта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46829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767C5-0225-4870-9BCF-38AAB1285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403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создать приложение на </a:t>
            </a:r>
            <a:r>
              <a:rPr lang="ru-RU" sz="3200" b="1" dirty="0" err="1"/>
              <a:t>Android</a:t>
            </a:r>
            <a:r>
              <a:rPr lang="ru-RU" sz="3200" b="1" dirty="0"/>
              <a:t>: инструменты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DEA5E-1629-40C5-9CE7-B43CC4A8F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8699"/>
            <a:ext cx="8915400" cy="3993645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200" b="1" u="sng" dirty="0" err="1"/>
              <a:t>Android</a:t>
            </a:r>
            <a:r>
              <a:rPr lang="ru-RU" sz="2200" b="1" u="sng" dirty="0"/>
              <a:t> SDK</a:t>
            </a:r>
            <a:r>
              <a:rPr lang="ru-RU" sz="2200" b="1" dirty="0"/>
              <a:t>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/>
              <a:t>SDK — это Software Development Kit, набор инструментов для разработки; включает библиотеки и фреймворки, компилятор, который переводит написанный код в формат приложения .</a:t>
            </a:r>
            <a:r>
              <a:rPr lang="ru-RU" sz="2200" b="1" dirty="0" err="1"/>
              <a:t>apk</a:t>
            </a:r>
            <a:r>
              <a:rPr lang="ru-RU" sz="2200" b="1" dirty="0"/>
              <a:t>, и многое другое.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/>
              <a:t>Если вы установили </a:t>
            </a:r>
            <a:r>
              <a:rPr lang="ru-RU" sz="2200" b="1" dirty="0" err="1"/>
              <a:t>Android</a:t>
            </a:r>
            <a:r>
              <a:rPr lang="ru-RU" sz="2200" b="1" dirty="0"/>
              <a:t> Studio, среда может подгрузить SDK сама.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/>
              <a:t>Если используется другая среда программирования, </a:t>
            </a:r>
            <a:r>
              <a:rPr lang="ru-RU" sz="2200" b="1" dirty="0" err="1"/>
              <a:t>Android</a:t>
            </a:r>
            <a:r>
              <a:rPr lang="ru-RU" sz="2200" b="1" dirty="0"/>
              <a:t> SDK понадобится скачать отдельно с официального сайта — с той же страницы, что </a:t>
            </a:r>
            <a:r>
              <a:rPr lang="ru-RU" sz="2200" b="1" dirty="0" err="1"/>
              <a:t>Android</a:t>
            </a:r>
            <a:r>
              <a:rPr lang="ru-RU" sz="2200" b="1" dirty="0"/>
              <a:t> Studio.</a:t>
            </a:r>
          </a:p>
        </p:txBody>
      </p:sp>
    </p:spTree>
    <p:extLst>
      <p:ext uri="{BB962C8B-B14F-4D97-AF65-F5344CB8AC3E}">
        <p14:creationId xmlns:p14="http://schemas.microsoft.com/office/powerpoint/2010/main" val="922999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767C5-0225-4870-9BCF-38AAB1285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403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создать приложение на </a:t>
            </a:r>
            <a:r>
              <a:rPr lang="ru-RU" sz="3200" b="1" dirty="0" err="1"/>
              <a:t>Android</a:t>
            </a:r>
            <a:r>
              <a:rPr lang="ru-RU" sz="3200" b="1" dirty="0"/>
              <a:t>: инструменты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DEA5E-1629-40C5-9CE7-B43CC4A8F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8699"/>
            <a:ext cx="8915400" cy="399364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 err="1"/>
              <a:t>Android</a:t>
            </a:r>
            <a:r>
              <a:rPr lang="ru-RU" sz="2200" b="1" dirty="0"/>
              <a:t> </a:t>
            </a:r>
            <a:r>
              <a:rPr lang="ru-RU" sz="2200" b="1" dirty="0" err="1"/>
              <a:t>Emulator</a:t>
            </a:r>
            <a:r>
              <a:rPr lang="ru-RU" sz="2200" b="1" dirty="0"/>
              <a:t>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/>
              <a:t>Имитирует операционную систему</a:t>
            </a:r>
            <a:r>
              <a:rPr lang="en-US" sz="2200" b="1" dirty="0"/>
              <a:t> </a:t>
            </a:r>
            <a:r>
              <a:rPr lang="ru-RU" sz="2200" b="1" dirty="0" err="1"/>
              <a:t>Android</a:t>
            </a:r>
            <a:r>
              <a:rPr lang="ru-RU" sz="2200" b="1" dirty="0"/>
              <a:t>. С помощью эмулятора можно запускать приложение под </a:t>
            </a:r>
            <a:r>
              <a:rPr lang="ru-RU" sz="2200" b="1" dirty="0" err="1"/>
              <a:t>Android</a:t>
            </a:r>
            <a:r>
              <a:rPr lang="ru-RU" sz="2200" b="1" dirty="0"/>
              <a:t> на своем компьютере и не переносить его на телефон, чтобы протестировать.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Инструменты для базы данных. </a:t>
            </a:r>
            <a:endParaRPr lang="en-US" sz="2200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/>
              <a:t>Для создания локальной базы данных на устройстве можно использовать такие инструменты, как</a:t>
            </a:r>
            <a:r>
              <a:rPr lang="en-US" sz="2200" b="1" dirty="0"/>
              <a:t> SQLite</a:t>
            </a:r>
            <a:r>
              <a:rPr lang="ru-RU" sz="2200" b="1" dirty="0"/>
              <a:t>. Чтобы создать базу данных удаленно на сервере в сети, понадобится доступ к серверу и СУБД, например </a:t>
            </a:r>
            <a:r>
              <a:rPr lang="en-US" sz="2200" b="1" dirty="0"/>
              <a:t>MySQL</a:t>
            </a:r>
            <a:r>
              <a:rPr lang="ru-RU" sz="2200" b="1" dirty="0"/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265315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8DB29-3AF7-47F5-9194-CE5E6A37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Этапы разработки приложения на </a:t>
            </a:r>
            <a:r>
              <a:rPr lang="en-US" sz="3200" b="1" dirty="0"/>
              <a:t>Android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5737C-A8C9-4BC4-BA63-8EE107FA7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3777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1. Создание проекта</a:t>
            </a:r>
            <a:endParaRPr lang="en-US" sz="2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/>
              <a:t>Для начала нужно создать проект в </a:t>
            </a:r>
            <a:r>
              <a:rPr lang="ru-RU" sz="2200" b="1" dirty="0" err="1"/>
              <a:t>Android</a:t>
            </a:r>
            <a:r>
              <a:rPr lang="ru-RU" sz="2200" b="1" dirty="0"/>
              <a:t> Studio: дать название, указать путь к проекту, имя пакета и компании-создателя, а также версию </a:t>
            </a:r>
            <a:r>
              <a:rPr lang="ru-RU" sz="2200" b="1" dirty="0" err="1"/>
              <a:t>Android</a:t>
            </a:r>
            <a:r>
              <a:rPr lang="ru-RU" sz="2200" b="1" dirty="0"/>
              <a:t>, с которой будет совместимо приложение; включить или отключить поддержку дополнительных языков </a:t>
            </a:r>
            <a:r>
              <a:rPr lang="ru-RU" sz="2200" b="1" dirty="0" err="1"/>
              <a:t>Kotlin</a:t>
            </a:r>
            <a:r>
              <a:rPr lang="ru-RU" sz="2200" b="1" dirty="0"/>
              <a:t> и C++ (по умолчанию разработка идет на Java).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2. Добавление активностей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/>
              <a:t>Можно начать с добавления основной активности.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/>
              <a:t>Основная активность — та, которая будет запускаться при открытии приложения. </a:t>
            </a:r>
            <a:r>
              <a:rPr lang="ru-RU" sz="2200" b="1" dirty="0" err="1"/>
              <a:t>Android</a:t>
            </a:r>
            <a:r>
              <a:rPr lang="ru-RU" sz="2200" b="1" dirty="0"/>
              <a:t> Studio предлагает для нее несколько шаблонов: пустая активность, активность с меню, с формой авторизации, полноэкранная, с картой и т.д. </a:t>
            </a:r>
          </a:p>
        </p:txBody>
      </p:sp>
    </p:spTree>
    <p:extLst>
      <p:ext uri="{BB962C8B-B14F-4D97-AF65-F5344CB8AC3E}">
        <p14:creationId xmlns:p14="http://schemas.microsoft.com/office/powerpoint/2010/main" val="2516140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8DB29-3AF7-47F5-9194-CE5E6A37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Этапы разработки приложения на </a:t>
            </a:r>
            <a:r>
              <a:rPr lang="en-US" sz="3200" b="1" dirty="0"/>
              <a:t>Android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5737C-A8C9-4BC4-BA63-8EE107FA7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80713"/>
            <a:ext cx="8915400" cy="48153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Написание кода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 err="1"/>
              <a:t>Свежесозданная</a:t>
            </a:r>
            <a:r>
              <a:rPr lang="ru-RU" sz="2000" b="1" dirty="0"/>
              <a:t> активность ничего не делает: это интерфейс без подключенной функциональности. Чтобы в активности выполнялись какие-то действия, нужно описать их с помощью кода.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4. Создание графического интерфейса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Элементы интерфейса андроид-приложения можно разделить на две категории: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Макеты (</a:t>
            </a:r>
            <a:r>
              <a:rPr lang="ru-RU" sz="2000" b="1" dirty="0" err="1"/>
              <a:t>layouts</a:t>
            </a:r>
            <a:r>
              <a:rPr lang="ru-RU" sz="2000" b="1" dirty="0"/>
              <a:t>) — это «каркасы», которые определяют визуальную структуру интерфейса;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Виджеты (</a:t>
            </a:r>
            <a:r>
              <a:rPr lang="ru-RU" sz="2000" b="1" dirty="0" err="1"/>
              <a:t>widgets</a:t>
            </a:r>
            <a:r>
              <a:rPr lang="ru-RU" sz="2000" b="1" dirty="0"/>
              <a:t>) — маленькие интерактивные элементы, например, кнопки, ссылки, блоки с картой и многое другое; их можно размещать на макетах.</a:t>
            </a:r>
          </a:p>
          <a:p>
            <a:pPr marL="0" indent="0" algn="just"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Элементы интерфейса хранятся в XML-файлах; модуль среды </a:t>
            </a:r>
            <a:r>
              <a:rPr lang="ru-RU" sz="2000" b="1" dirty="0" err="1"/>
              <a:t>Layout</a:t>
            </a:r>
            <a:r>
              <a:rPr lang="ru-RU" sz="2000" b="1" dirty="0"/>
              <a:t> Editor позволяет создавать и редактировать макеты.</a:t>
            </a:r>
          </a:p>
        </p:txBody>
      </p:sp>
    </p:spTree>
    <p:extLst>
      <p:ext uri="{BB962C8B-B14F-4D97-AF65-F5344CB8AC3E}">
        <p14:creationId xmlns:p14="http://schemas.microsoft.com/office/powerpoint/2010/main" val="2789765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2F7B3-9188-4D60-BA72-B939219C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04690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создать мобильное приложение в конструкторе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48C2BD-6C38-4E9C-85F3-02EBC97ED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26454"/>
            <a:ext cx="8915400" cy="398476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Виды сервисов: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C00000"/>
                </a:solidFill>
              </a:rPr>
              <a:t>No-</a:t>
            </a:r>
            <a:r>
              <a:rPr lang="ru-RU" sz="2000" b="1" dirty="0" err="1">
                <a:solidFill>
                  <a:srgbClr val="C00000"/>
                </a:solidFill>
              </a:rPr>
              <a:t>code</a:t>
            </a:r>
            <a:r>
              <a:rPr lang="ru-RU" sz="2000" b="1" dirty="0"/>
              <a:t> — создание приложений сводится к расстановке готовых элементов и конструированию логики их работы. Некоторые сервисы дают доступ к коду готового приложения, который можно отредактировать вручную.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C00000"/>
                </a:solidFill>
              </a:rPr>
              <a:t>Шаблонные</a:t>
            </a:r>
            <a:r>
              <a:rPr lang="ru-RU" sz="2000" b="1" dirty="0"/>
              <a:t> — приложения создаются за несколько минут, без программирования, по фиксированным шаблонам. Нет возможности гибкой настройки, за исключением создания иконок и выбора цветов оформления.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15321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8915400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App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Inventor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https://appinventor.mit.ed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Популярный </a:t>
            </a:r>
            <a:r>
              <a:rPr lang="ru-RU" sz="2000" b="1" dirty="0" err="1"/>
              <a:t>no</a:t>
            </a:r>
            <a:r>
              <a:rPr lang="ru-RU" sz="2000" b="1" dirty="0"/>
              <a:t>-</a:t>
            </a:r>
            <a:r>
              <a:rPr lang="ru-RU" sz="2000" b="1" dirty="0" err="1"/>
              <a:t>code</a:t>
            </a:r>
            <a:r>
              <a:rPr lang="ru-RU" sz="2000" b="1" dirty="0"/>
              <a:t>-конструктор от Google с большим набором готовых модулей.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Все внесённые изменения отображаются в окне предпросмотра. Проекты сохраняются в облаке, их можно редактировать с любого устройства, где есть выход в интернет.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нет, кроме нескольких демонстрационных примеров для обучения.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бесплатно. Для работы понадобится только учётная запись Google.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возможна только при помощи рекламы, внедряемой в код сторонними расширениями, доступными — как и финальная сборка — только для </a:t>
            </a:r>
            <a:r>
              <a:rPr lang="ru-RU" sz="2000" b="1" dirty="0" err="1"/>
              <a:t>Android</a:t>
            </a:r>
            <a:r>
              <a:rPr lang="ru-RU" sz="2000" b="1" dirty="0"/>
              <a:t>-проектов. Для </a:t>
            </a:r>
            <a:r>
              <a:rPr lang="ru-RU" sz="2000" b="1" dirty="0" err="1"/>
              <a:t>iOS</a:t>
            </a:r>
            <a:r>
              <a:rPr lang="ru-RU" sz="2000" b="1" dirty="0"/>
              <a:t> предусмотрена загрузка исходного кода для самостоятельной компиляции программы.</a:t>
            </a:r>
          </a:p>
          <a:p>
            <a:pPr>
              <a:lnSpc>
                <a:spcPct val="11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80852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8915400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AppsGeyser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https://next.appsgeyser.co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Шаблонный конструктор, в котором создать мобильное приложение можно за несколько минут — достаточно раскидать контент по соответствующим блокам.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постоянно пополняются, сейчас их 44 (чат-бот с ИИ, мессенджер с видеозвонками, галерея обоев, интернет-магазин, приложения на базе аккаунтов в </a:t>
            </a:r>
            <a:r>
              <a:rPr lang="ru-RU" sz="2000" b="1" dirty="0" err="1"/>
              <a:t>Likee</a:t>
            </a:r>
            <a:r>
              <a:rPr lang="ru-RU" sz="2000" b="1" dirty="0"/>
              <a:t> и </a:t>
            </a:r>
            <a:r>
              <a:rPr lang="ru-RU" sz="2000" b="1" dirty="0" err="1"/>
              <a:t>TikTok</a:t>
            </a:r>
            <a:r>
              <a:rPr lang="ru-RU" sz="2000" b="1" dirty="0"/>
              <a:t> и т.д.).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разработка и выпуск </a:t>
            </a:r>
            <a:r>
              <a:rPr lang="ru-RU" sz="2000" b="1" dirty="0" err="1"/>
              <a:t>Android</a:t>
            </a:r>
            <a:r>
              <a:rPr lang="ru-RU" sz="2000" b="1" dirty="0"/>
              <a:t>-приложения в виде APK и AAB, а также загрузка исходного кода — бесплатно. Сборка проекта под </a:t>
            </a:r>
            <a:r>
              <a:rPr lang="ru-RU" sz="2000" b="1" dirty="0" err="1"/>
              <a:t>iOS</a:t>
            </a:r>
            <a:r>
              <a:rPr lang="ru-RU" sz="2000" b="1" dirty="0"/>
              <a:t> в IPA-пакет — 1000 долларов.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через рекламу и встроенные покупки. Есть пошаговый мануал по настройке.</a:t>
            </a:r>
          </a:p>
          <a:p>
            <a:pPr>
              <a:lnSpc>
                <a:spcPct val="11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00566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Draftbit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https://draftbit.co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Блочный </a:t>
            </a:r>
            <a:r>
              <a:rPr lang="ru-RU" sz="2000" b="1" dirty="0" err="1"/>
              <a:t>no</a:t>
            </a:r>
            <a:r>
              <a:rPr lang="ru-RU" sz="2000" b="1" dirty="0"/>
              <a:t>-</a:t>
            </a:r>
            <a:r>
              <a:rPr lang="ru-RU" sz="2000" b="1" dirty="0" err="1"/>
              <a:t>code</a:t>
            </a:r>
            <a:r>
              <a:rPr lang="ru-RU" sz="2000" b="1" dirty="0"/>
              <a:t>-конструктор с большими возможностями и гибкой кастомизацией встроенных шаблонов.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Помимо онлайн-версии, можно скачать и установить на компьютер отдельный клиент для разработки.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Есть возможность выгрузить код готового приложения для ручного редактирования.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Игры, Калькулятор, To-</a:t>
            </a:r>
            <a:r>
              <a:rPr lang="ru-RU" sz="2000" b="1" dirty="0" err="1"/>
              <a:t>do</a:t>
            </a:r>
            <a:r>
              <a:rPr lang="ru-RU" sz="2000" b="1" dirty="0"/>
              <a:t> </a:t>
            </a:r>
            <a:r>
              <a:rPr lang="ru-RU" sz="2000" b="1" dirty="0" err="1"/>
              <a:t>list</a:t>
            </a:r>
            <a:r>
              <a:rPr lang="ru-RU" sz="2000" b="1" dirty="0"/>
              <a:t>, Новости, Образовательное приложение, Шаблон голосового помощника, Аудиоплеер, Фитнес-</a:t>
            </a:r>
            <a:r>
              <a:rPr lang="ru-RU" sz="2000" b="1" dirty="0" err="1"/>
              <a:t>трекер</a:t>
            </a:r>
            <a:r>
              <a:rPr lang="ru-RU" sz="2000" b="1" dirty="0"/>
              <a:t>, Шаблон для социальной сети, Фотогалерея.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</a:t>
            </a:r>
            <a:r>
              <a:rPr lang="en-US" sz="2000" b="1" dirty="0"/>
              <a:t>Free – </a:t>
            </a:r>
            <a:r>
              <a:rPr lang="ru-RU" sz="2000" b="1" dirty="0"/>
              <a:t>бесплатный</a:t>
            </a:r>
            <a:r>
              <a:rPr lang="en-US" sz="2000" b="1" dirty="0"/>
              <a:t>, Basic - $29/m,  Pro - $79/m, Team - $249/m</a:t>
            </a:r>
            <a:r>
              <a:rPr lang="ru-RU" sz="2000" b="1" dirty="0"/>
              <a:t>. Есть услуга «Помощь эксперта». 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можно подключить через рекламу внутри приложения или реализовать систему подписки.</a:t>
            </a:r>
          </a:p>
          <a:p>
            <a:pPr>
              <a:lnSpc>
                <a:spcPct val="11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91874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Kodika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https://kodika.i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en-US" sz="2000" b="1" dirty="0"/>
              <a:t>N</a:t>
            </a:r>
            <a:r>
              <a:rPr lang="ru-RU" sz="2000" b="1" dirty="0"/>
              <a:t>o-</a:t>
            </a:r>
            <a:r>
              <a:rPr lang="ru-RU" sz="2000" b="1" dirty="0" err="1"/>
              <a:t>code</a:t>
            </a:r>
            <a:r>
              <a:rPr lang="ru-RU" sz="2000" b="1" dirty="0"/>
              <a:t>-конструктор, интерфейс – по принципу </a:t>
            </a:r>
            <a:r>
              <a:rPr lang="ru-RU" sz="2000" b="1" dirty="0" err="1"/>
              <a:t>drag-and-drop</a:t>
            </a:r>
            <a:r>
              <a:rPr lang="ru-RU" sz="2000" b="1" dirty="0"/>
              <a:t>. Доступны сотни блоков, иконок и шаблонов, каждый элемент можно настроить. Логику софта можно выстраивать как используя простые алгоритмы, так и c помощью языков программирования (Java, </a:t>
            </a:r>
            <a:r>
              <a:rPr lang="ru-RU" sz="2000" b="1" dirty="0" err="1"/>
              <a:t>Kotlin</a:t>
            </a:r>
            <a:r>
              <a:rPr lang="ru-RU" sz="2000" b="1" dirty="0"/>
              <a:t>, Swift).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Есть </a:t>
            </a:r>
            <a:r>
              <a:rPr lang="ru-RU" sz="2000" b="1" dirty="0" err="1"/>
              <a:t>Zapier</a:t>
            </a:r>
            <a:r>
              <a:rPr lang="ru-RU" sz="2000" b="1" dirty="0"/>
              <a:t> – инструмент, помогающий автоматизировать интеграции между веб-приложениями.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веб-радио, </a:t>
            </a:r>
            <a:r>
              <a:rPr lang="ru-RU" sz="2000" b="1" dirty="0" err="1"/>
              <a:t>to-do</a:t>
            </a:r>
            <a:r>
              <a:rPr lang="ru-RU" sz="2000" b="1" dirty="0"/>
              <a:t> </a:t>
            </a:r>
            <a:r>
              <a:rPr lang="ru-RU" sz="2000" b="1" dirty="0" err="1"/>
              <a:t>list</a:t>
            </a:r>
            <a:r>
              <a:rPr lang="ru-RU" sz="2000" b="1" dirty="0"/>
              <a:t>, приложения для религиозных организаций и т</a:t>
            </a:r>
            <a:r>
              <a:rPr lang="en-US" sz="2000" b="1" dirty="0"/>
              <a:t>.</a:t>
            </a:r>
            <a:r>
              <a:rPr lang="ru-RU" sz="2000" b="1" dirty="0"/>
              <a:t>д. На сайте есть раздел #AppsMadeWithKodika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</a:t>
            </a:r>
            <a:r>
              <a:rPr lang="en-US" sz="2000" b="1" dirty="0"/>
              <a:t>Free </a:t>
            </a:r>
            <a:r>
              <a:rPr lang="ru-RU" sz="2000" b="1" dirty="0"/>
              <a:t>–</a:t>
            </a:r>
            <a:r>
              <a:rPr lang="en-US" sz="2000" b="1" dirty="0"/>
              <a:t> </a:t>
            </a:r>
            <a:r>
              <a:rPr lang="en-US" sz="2000" b="1" dirty="0" err="1"/>
              <a:t>бесплатный</a:t>
            </a:r>
            <a:r>
              <a:rPr lang="en-US" sz="2000" b="1" dirty="0"/>
              <a:t>, Pro </a:t>
            </a:r>
            <a:r>
              <a:rPr lang="ru-RU" sz="2000" b="1" dirty="0"/>
              <a:t>–</a:t>
            </a:r>
            <a:r>
              <a:rPr lang="en-US" sz="2000" b="1" dirty="0"/>
              <a:t> €14,90, Enterprise – Let's talk</a:t>
            </a:r>
            <a:r>
              <a:rPr lang="ru-RU" sz="2000" b="1" dirty="0"/>
              <a:t>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78186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Shoutem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https://shoutem.co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Для малого и среднего бизнеса. Возможность интеграции с другими сервисами для привлечения пользователей, аналитики, уведомлений и рассылок: </a:t>
            </a:r>
            <a:r>
              <a:rPr lang="ru-RU" sz="2000" b="1" dirty="0" err="1"/>
              <a:t>Firebase</a:t>
            </a:r>
            <a:r>
              <a:rPr lang="ru-RU" sz="2000" b="1" dirty="0"/>
              <a:t>, </a:t>
            </a:r>
            <a:r>
              <a:rPr lang="ru-RU" sz="2000" b="1" dirty="0" err="1"/>
              <a:t>Parse</a:t>
            </a:r>
            <a:r>
              <a:rPr lang="ru-RU" sz="2000" b="1" dirty="0"/>
              <a:t>, </a:t>
            </a:r>
            <a:r>
              <a:rPr lang="ru-RU" sz="2000" b="1" dirty="0" err="1"/>
              <a:t>Pushwoosh</a:t>
            </a:r>
            <a:r>
              <a:rPr lang="ru-RU" sz="2000" b="1" dirty="0"/>
              <a:t>, </a:t>
            </a:r>
            <a:r>
              <a:rPr lang="ru-RU" sz="2000" b="1" dirty="0" err="1"/>
              <a:t>Mailgun</a:t>
            </a:r>
            <a:r>
              <a:rPr lang="ru-RU" sz="2000" b="1" dirty="0"/>
              <a:t>, Google Analytics и т.д.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Есть инструменты для автоматического тестирования и интеграция с системой контроля версий </a:t>
            </a:r>
            <a:r>
              <a:rPr lang="ru-RU" sz="2000" b="1" dirty="0" err="1"/>
              <a:t>Git</a:t>
            </a:r>
            <a:r>
              <a:rPr lang="ru-RU" sz="2000" b="1" dirty="0"/>
              <a:t>, которая позволяет работать над кодом в команде и «откатываться» к предыдущей рабочей версии.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заготовки приложений на разные темы — для магазинов, радио, образовательных учреждений, путешествий и концертных площадок.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возможен 14-дневный пробный период. </a:t>
            </a:r>
            <a:r>
              <a:rPr lang="en-US" sz="2000" b="1" dirty="0"/>
              <a:t>Android </a:t>
            </a:r>
            <a:r>
              <a:rPr lang="ru-RU" sz="2000" b="1" dirty="0"/>
              <a:t>- $49, только андроид-приложения; </a:t>
            </a:r>
            <a:r>
              <a:rPr lang="en-US" sz="2000" b="1" dirty="0"/>
              <a:t>Standard </a:t>
            </a:r>
            <a:r>
              <a:rPr lang="ru-RU" sz="2000" b="1" dirty="0"/>
              <a:t>- $79, </a:t>
            </a:r>
            <a:r>
              <a:rPr lang="en-US" sz="2000" b="1" dirty="0"/>
              <a:t>Professional - $149.</a:t>
            </a:r>
            <a:endParaRPr lang="ru-RU" sz="20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через рекламу или покупки внутри приложения, включая премиум-версии и планы подписки.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48468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en-US" sz="2000" b="1" dirty="0" err="1">
                <a:solidFill>
                  <a:srgbClr val="C00000"/>
                </a:solidFill>
              </a:rPr>
              <a:t>Appsfera</a:t>
            </a:r>
            <a:r>
              <a:rPr lang="en-US" sz="2000" b="1" dirty="0">
                <a:solidFill>
                  <a:srgbClr val="C00000"/>
                </a:solidFill>
              </a:rPr>
              <a:t>: 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https://builder.appsfera.com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Простой шаблонный конструктор, для малого и среднего бизнеса. Позволяет быстро создать тестовый программный продукт (MVP) с минимальными затратами. Редактировать код нельзя, доступна только настройка готовых шаблонов.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Интеграция с «Яндекс Картами», «Яндекс Кассой», </a:t>
            </a:r>
            <a:r>
              <a:rPr lang="ru-RU" sz="2000" b="1" dirty="0" err="1"/>
              <a:t>WordPress</a:t>
            </a:r>
            <a:r>
              <a:rPr lang="ru-RU" sz="2000" b="1" dirty="0"/>
              <a:t>, «Google Формами» и другими сервисами.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несколько готовых решений (от социальных сетей и мессенджеров до онлайн-курсов и плееров) + онлайн-чат, запись, навигация.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Бесплатный (навсегда), Старт – 790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, Базовый – 1790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, Премиум – 4790 </a:t>
            </a:r>
            <a:r>
              <a:rPr lang="ru-RU" sz="2000" b="1" dirty="0" err="1"/>
              <a:t>руб</a:t>
            </a:r>
            <a:r>
              <a:rPr lang="ru-RU" sz="2000" b="1" dirty="0"/>
              <a:t>/мес.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через показ рекламы, покупки внутри приложения и премиум-подписки.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35294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Mo-Apps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https://mo-apps.co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«Приложение для магазина за 30 минут»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доступен только шаблон интернет-магазина, но в разработке есть макеты для ресторанов, такси, салонов красоты и доставки.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бесплатно. Оплата только за поддержку приложения и его размещение в магазинах </a:t>
            </a:r>
            <a:r>
              <a:rPr lang="ru-RU" sz="2000" b="1" dirty="0" err="1"/>
              <a:t>AppStore</a:t>
            </a:r>
            <a:r>
              <a:rPr lang="ru-RU" sz="2000" b="1" dirty="0"/>
              <a:t> и Google Play. Цена — 50 долларов в месяц.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нет.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69949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BuildFire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https://buildfire.co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Платформы</a:t>
            </a:r>
            <a:r>
              <a:rPr lang="ru-RU" sz="2000" b="1" dirty="0"/>
              <a:t>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Простота шаблонного конструктора, интуитивно понятный интерфейс и гибкие возможности настройки модулей и подгонки внешнего вида «под себя».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Поддержка плагинов, позволяющих реализовать нестандартные функции, выходящие за рамки базовой комплектации.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электронная коммерция, фитнес, рестораны, HR, внутренние коммуникации, недвижимость, СМИ, подкасты и многое другое.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бесплатный пробный период 14 дней, затем – один из тарифов: Standard – $165/</a:t>
            </a:r>
            <a:r>
              <a:rPr lang="en-US" sz="2000" b="1" dirty="0"/>
              <a:t>m</a:t>
            </a:r>
            <a:r>
              <a:rPr lang="ru-RU" sz="2000" b="1" dirty="0"/>
              <a:t>, Growth – $315/</a:t>
            </a:r>
            <a:r>
              <a:rPr lang="en-US" sz="2000" b="1" dirty="0"/>
              <a:t>m</a:t>
            </a:r>
            <a:r>
              <a:rPr lang="ru-RU" sz="2000" b="1" dirty="0"/>
              <a:t>, </a:t>
            </a:r>
            <a:r>
              <a:rPr lang="en-US" sz="2000" b="1" dirty="0"/>
              <a:t>Scale</a:t>
            </a:r>
            <a:r>
              <a:rPr lang="ru-RU" sz="2000" b="1" dirty="0"/>
              <a:t> – $440/</a:t>
            </a:r>
            <a:r>
              <a:rPr lang="en-US" sz="2000" b="1" dirty="0"/>
              <a:t>m</a:t>
            </a:r>
            <a:r>
              <a:rPr lang="ru-RU" sz="2000" b="1" dirty="0"/>
              <a:t>, Professional Service</a:t>
            </a:r>
            <a:r>
              <a:rPr lang="en-US" sz="2000" b="1" dirty="0"/>
              <a:t>s</a:t>
            </a:r>
            <a:r>
              <a:rPr lang="ru-RU" sz="2000" b="1" dirty="0"/>
              <a:t> – </a:t>
            </a:r>
            <a:r>
              <a:rPr lang="en-US" sz="2000" b="1" dirty="0"/>
              <a:t>Lets Talk</a:t>
            </a:r>
            <a:r>
              <a:rPr lang="ru-RU" sz="2000" b="1" dirty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через рекламу, подписки и покупки внутри приложения.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994897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AppMaster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https://appmaster.i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Платформы: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Демократичные цены, возможность экспортировать и редактировать исходный код, добавляя нужные вам функции, например интеграцию платёжных систем.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нет. сервис предлагает пользователю самостоятельно обустроить внешний вид приложения при помощи гибко настраиваемых </a:t>
            </a:r>
            <a:r>
              <a:rPr lang="ru-RU" sz="2000" b="1" dirty="0" err="1"/>
              <a:t>drag</a:t>
            </a:r>
            <a:r>
              <a:rPr lang="ru-RU" sz="2000" b="1" dirty="0"/>
              <a:t>-</a:t>
            </a:r>
            <a:r>
              <a:rPr lang="ru-RU" sz="2000" b="1" dirty="0" err="1"/>
              <a:t>and</a:t>
            </a:r>
            <a:r>
              <a:rPr lang="ru-RU" sz="2000" b="1" dirty="0"/>
              <a:t>-</a:t>
            </a:r>
            <a:r>
              <a:rPr lang="ru-RU" sz="2000" b="1" dirty="0" err="1"/>
              <a:t>drop</a:t>
            </a:r>
            <a:r>
              <a:rPr lang="ru-RU" sz="2000" b="1" dirty="0"/>
              <a:t>-модулей.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ru-RU" sz="2000" b="1" dirty="0"/>
              <a:t>: бесплатный пробный тариф без возможности экспорта кода и публикации приложения. Цены на платные версии: </a:t>
            </a:r>
            <a:r>
              <a:rPr lang="en-US" sz="2000" b="1" dirty="0" err="1"/>
              <a:t>Startap</a:t>
            </a:r>
            <a:r>
              <a:rPr lang="ru-RU" sz="2000" b="1" dirty="0"/>
              <a:t> – $195/</a:t>
            </a:r>
            <a:r>
              <a:rPr lang="en-US" sz="2000" b="1" dirty="0"/>
              <a:t>m</a:t>
            </a:r>
            <a:r>
              <a:rPr lang="ru-RU" sz="2000" b="1" dirty="0"/>
              <a:t>, </a:t>
            </a:r>
            <a:r>
              <a:rPr lang="en-US" sz="2000" b="1" dirty="0" err="1"/>
              <a:t>Startap</a:t>
            </a:r>
            <a:r>
              <a:rPr lang="ru-RU" sz="2000" b="1" dirty="0"/>
              <a:t>+ – $299/</a:t>
            </a:r>
            <a:r>
              <a:rPr lang="en-US" sz="2000" b="1" dirty="0"/>
              <a:t>m</a:t>
            </a:r>
            <a:r>
              <a:rPr lang="ru-RU" sz="2000" b="1" dirty="0"/>
              <a:t>, </a:t>
            </a:r>
            <a:r>
              <a:rPr lang="en-US" sz="2000" b="1" dirty="0"/>
              <a:t>Business</a:t>
            </a:r>
            <a:r>
              <a:rPr lang="ru-RU" sz="2000" b="1" dirty="0"/>
              <a:t> – $955/</a:t>
            </a:r>
            <a:r>
              <a:rPr lang="en-US" sz="2000" b="1" dirty="0"/>
              <a:t>m</a:t>
            </a:r>
            <a:r>
              <a:rPr lang="ru-RU" sz="2000" b="1" dirty="0"/>
              <a:t>, </a:t>
            </a:r>
            <a:r>
              <a:rPr lang="en-US" sz="2000" b="1" dirty="0"/>
              <a:t>Enterprise</a:t>
            </a:r>
            <a:r>
              <a:rPr lang="ru-RU" sz="2000" b="1" dirty="0"/>
              <a:t> - ….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Монетизация</a:t>
            </a:r>
            <a:r>
              <a:rPr lang="ru-RU" sz="2000" b="1" dirty="0"/>
              <a:t>: за счёт рекламы и покупок в приложении.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3602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B37F-0A58-4100-9A3D-3598A911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Конструкторы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3115-B339-4BEA-9601-7B0CF297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2672"/>
            <a:ext cx="9214376" cy="4935985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Mobincube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https://mobincube.com/r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Платформы: </a:t>
            </a:r>
            <a:r>
              <a:rPr lang="ru-RU" sz="2000" b="1" dirty="0" err="1"/>
              <a:t>iOS</a:t>
            </a:r>
            <a:r>
              <a:rPr lang="ru-RU" sz="2000" b="1" dirty="0"/>
              <a:t>, </a:t>
            </a:r>
            <a:r>
              <a:rPr lang="ru-RU" sz="2000" b="1" dirty="0" err="1"/>
              <a:t>Android</a:t>
            </a:r>
            <a:r>
              <a:rPr lang="ru-RU" sz="2000" b="1" dirty="0"/>
              <a:t>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Можно использовать готовые шаблоны как отправную точку – каждый из них </a:t>
            </a:r>
            <a:r>
              <a:rPr lang="ru-RU" sz="2000" b="1" dirty="0" err="1"/>
              <a:t>кастомизируется</a:t>
            </a:r>
            <a:r>
              <a:rPr lang="ru-RU" sz="2000" b="1" dirty="0"/>
              <a:t> вплоть до мелочей.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Простой интерфейс и </a:t>
            </a:r>
            <a:r>
              <a:rPr lang="ru-RU" sz="2000" b="1" dirty="0" err="1"/>
              <a:t>no-code</a:t>
            </a:r>
            <a:r>
              <a:rPr lang="ru-RU" sz="2000" b="1" dirty="0"/>
              <a:t> хороши как для личных приложений, так и для решений в области образования и бизнеса. Для создания приложений есть визуальный редактор, премиум-функции легко подключаются из личного кабинета. Можно подключить </a:t>
            </a:r>
            <a:r>
              <a:rPr lang="en-US" sz="2000" b="1" dirty="0"/>
              <a:t>Google Analytics </a:t>
            </a:r>
            <a:r>
              <a:rPr lang="ru-RU" sz="2000" b="1" dirty="0"/>
              <a:t>или базу данных.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Готовые шаблоны</a:t>
            </a:r>
            <a:r>
              <a:rPr lang="ru-RU" sz="2000" b="1" dirty="0"/>
              <a:t>: есть макеты для создания приложения закусочной, кофейни, парикмахерской, поиска отелей и аренды квартир. </a:t>
            </a:r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u="sng" dirty="0"/>
              <a:t>Условия и цены</a:t>
            </a:r>
            <a:r>
              <a:rPr lang="en-US" sz="2000" b="1" dirty="0"/>
              <a:t> </a:t>
            </a:r>
            <a:r>
              <a:rPr lang="ru-RU" sz="2000" b="1" dirty="0"/>
              <a:t>(в месяц): </a:t>
            </a:r>
            <a:r>
              <a:rPr lang="en-US" sz="2000" b="1" dirty="0"/>
              <a:t>S</a:t>
            </a:r>
            <a:r>
              <a:rPr lang="ru-RU" sz="2000" b="1" dirty="0"/>
              <a:t> – €4,99;</a:t>
            </a:r>
            <a:r>
              <a:rPr lang="en-US" sz="2000" b="1" dirty="0"/>
              <a:t> M</a:t>
            </a:r>
            <a:r>
              <a:rPr lang="ru-RU" sz="2000" b="1" dirty="0"/>
              <a:t> – €14,99; </a:t>
            </a:r>
            <a:r>
              <a:rPr lang="en-US" sz="2000" b="1" dirty="0"/>
              <a:t>L</a:t>
            </a:r>
            <a:r>
              <a:rPr lang="ru-RU" sz="2000" b="1" dirty="0"/>
              <a:t> – €29,99;</a:t>
            </a:r>
            <a:r>
              <a:rPr lang="en-US" sz="2000" b="1" dirty="0"/>
              <a:t> XL</a:t>
            </a:r>
            <a:r>
              <a:rPr lang="ru-RU" sz="2000" b="1" dirty="0"/>
              <a:t> – €69,99;</a:t>
            </a:r>
            <a:r>
              <a:rPr lang="en-US" sz="2000" b="1" dirty="0"/>
              <a:t> XXL</a:t>
            </a:r>
            <a:r>
              <a:rPr lang="ru-RU" sz="2000" b="1" dirty="0"/>
              <a:t> – €149,99.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8952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AD70D-5683-469C-8227-01FCD7DB7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2546"/>
          </a:xfrm>
        </p:spPr>
        <p:txBody>
          <a:bodyPr>
            <a:normAutofit/>
          </a:bodyPr>
          <a:lstStyle/>
          <a:p>
            <a:r>
              <a:rPr lang="ru-RU" sz="3200" b="1" dirty="0"/>
              <a:t>Преимущества и недостатки конструкторов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37CE8-D48A-43CC-8332-88C40C572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70843"/>
            <a:ext cx="9338663" cy="416362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Преимущества</a:t>
            </a:r>
            <a:r>
              <a:rPr lang="ru-RU" sz="2000" b="1" dirty="0"/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Высокая скорость создания приложения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Возможность создать работающий продукт без навыков </a:t>
            </a:r>
            <a:r>
              <a:rPr lang="ru-RU" sz="2000" b="1" dirty="0" err="1"/>
              <a:t>кодинга</a:t>
            </a:r>
            <a:endParaRPr lang="ru-RU" sz="2000" b="1" dirty="0"/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Интуитивно понятный интерфейс. Zero-Code-сервисы обычно создаются такими, чтобы в них было легко разобраться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Недостатки</a:t>
            </a:r>
            <a:r>
              <a:rPr lang="ru-RU" sz="2000" b="1" dirty="0"/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Платный доступ. Бесплатные версии имеют очень узкий функционал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Шаблонность. Стандартное приложение, созданное с помощью конструктора, – это мобильная версия уже существующего сайта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60337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4CB5537-B970-40A7-BEC0-87C1835E9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351625"/>
            <a:ext cx="8915399" cy="2262781"/>
          </a:xfrm>
        </p:spPr>
        <p:txBody>
          <a:bodyPr>
            <a:normAutofit/>
          </a:bodyPr>
          <a:lstStyle/>
          <a:p>
            <a:r>
              <a:rPr lang="ru-RU" sz="4400" b="1" dirty="0"/>
              <a:t>Сайт и мобильное приложение как ИС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0C80F913-0615-4109-B0F5-8D9A7A2E9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234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45478-7189-43D8-07AC-D33F63EB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49693" cy="65974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С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айт как интеллектуальная собственность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349611-B794-066B-01BC-F7AB53AE2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36436"/>
            <a:ext cx="8915400" cy="4147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Сайт — это сложный объект интеллектуальной собственности, состоящий из нескольких «слоёв»:</a:t>
            </a:r>
          </a:p>
          <a:p>
            <a:r>
              <a:rPr lang="ru-RU" sz="2000" b="1" dirty="0"/>
              <a:t>название сайта (доменное имя);</a:t>
            </a:r>
          </a:p>
          <a:p>
            <a:r>
              <a:rPr lang="ru-RU" sz="2000" b="1" dirty="0"/>
              <a:t>исходный код;</a:t>
            </a:r>
          </a:p>
          <a:p>
            <a:r>
              <a:rPr lang="ru-RU" sz="2000" b="1" dirty="0"/>
              <a:t>дизайн сайта;</a:t>
            </a:r>
          </a:p>
          <a:p>
            <a:r>
              <a:rPr lang="ru-RU" sz="2000" b="1" dirty="0"/>
              <a:t>контент (содержание, наполнение сайта);</a:t>
            </a:r>
          </a:p>
          <a:p>
            <a:r>
              <a:rPr lang="ru-RU" sz="2000" b="1" dirty="0"/>
              <a:t>элементы сайта (сервис, приложение или алгоритм).</a:t>
            </a:r>
          </a:p>
          <a:p>
            <a:pPr marL="0" indent="0">
              <a:buNone/>
            </a:pPr>
            <a:r>
              <a:rPr lang="ru-RU" sz="2000" b="1" dirty="0"/>
              <a:t>Все составляющие сайта можно защитить как различные объекты интеллектуальной собственности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36163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4AB3D-84A9-7C53-D185-CFE06C8E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доменного имени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BBC006-DFC9-EB5F-2699-6C877066F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39273"/>
            <a:ext cx="8915400" cy="4793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Правовую защиту домена можно получить двумя способами: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Зарегистрировать его как словесный товарный знак;</a:t>
            </a:r>
          </a:p>
          <a:p>
            <a:pPr>
              <a:buFont typeface="+mj-lt"/>
              <a:buAutoNum type="arabicPeriod"/>
            </a:pPr>
            <a:r>
              <a:rPr lang="ru-RU" sz="2000" b="1" dirty="0"/>
              <a:t>Зарегистрировать его как комбинированный товарный знак (когда домен сливается с логотипом компании или другим уникальным изображением).</a:t>
            </a:r>
          </a:p>
          <a:p>
            <a:pPr marL="0" indent="0">
              <a:buNone/>
            </a:pPr>
            <a:r>
              <a:rPr lang="ru-RU" sz="2000" b="1" dirty="0"/>
              <a:t>Домен не должен копировать и совпадать до степени смешения с уже зарегистрированными обозначениями. </a:t>
            </a:r>
          </a:p>
          <a:p>
            <a:r>
              <a:rPr lang="ru-RU" sz="2000" b="1" dirty="0"/>
              <a:t>После проверки – сбор документов для подачи заявки в Роспатент. Среднее время ожидания получения патента на домен – 17 месяцев.</a:t>
            </a:r>
          </a:p>
          <a:p>
            <a:r>
              <a:rPr lang="ru-RU" sz="2000" b="1" dirty="0"/>
              <a:t>Если есть аккаунт в социальных сетях с уникальным названием, его также можно зарегистрировать как товарный знак. </a:t>
            </a:r>
          </a:p>
        </p:txBody>
      </p:sp>
    </p:spTree>
    <p:extLst>
      <p:ext uri="{BB962C8B-B14F-4D97-AF65-F5344CB8AC3E}">
        <p14:creationId xmlns:p14="http://schemas.microsoft.com/office/powerpoint/2010/main" val="225486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8916E-AEB3-3AE3-61CB-5693591E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Патентование кода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3FB3EF-3AE0-0854-32C3-63EFA8644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2473"/>
            <a:ext cx="8559079" cy="4368749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Код программы регистрируется как объект авторского права.  </a:t>
            </a:r>
          </a:p>
          <a:p>
            <a:pPr marL="0" indent="0">
              <a:buNone/>
            </a:pPr>
            <a:r>
              <a:rPr lang="ru-RU" sz="2000" b="1" dirty="0"/>
              <a:t>По своей правовой структуре программа для ЭВМ (код) равноценна литературному произведению или произведению искусства. </a:t>
            </a:r>
          </a:p>
          <a:p>
            <a:pPr marL="0" indent="0">
              <a:buNone/>
            </a:pPr>
            <a:r>
              <a:rPr lang="ru-RU" sz="2000" b="1" dirty="0"/>
              <a:t>Авторы программы на протяжении своей жизни обладают правами на неё.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22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97683-3A78-13EF-7D17-923B49890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03511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Р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егистрация патента на сайт в Роспатенте в качестве программы для ЭВМ. 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ED7EDA-D951-39D1-11FE-16F756224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2705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2000" b="1" dirty="0"/>
              <a:t>К заявке прилагается:</a:t>
            </a:r>
          </a:p>
          <a:p>
            <a:pPr algn="l"/>
            <a:r>
              <a:rPr lang="ru-RU" sz="2000" b="1" dirty="0"/>
              <a:t>сжатое описание программы;</a:t>
            </a:r>
          </a:p>
          <a:p>
            <a:pPr algn="l"/>
            <a:r>
              <a:rPr lang="ru-RU" sz="2000" b="1" dirty="0"/>
              <a:t>распечатанный код (или же его часть) для дальнейшей экспертизы.</a:t>
            </a:r>
          </a:p>
          <a:p>
            <a:pPr marL="0" indent="0" algn="l">
              <a:buNone/>
            </a:pPr>
            <a:r>
              <a:rPr lang="ru-RU" sz="2000" b="1" dirty="0"/>
              <a:t>Регистрация кода может понадобиться в случаях: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Работа по госконтракту: нельзя участвовать в тендерах без патента на код сайта.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Планируется продать код или передать право собственности по лицензии.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Необходимо подтверждение, что код принадлежит вам.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053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E4D7E-B78A-5551-3E02-DE2671A9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86217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приложения, алгоритма </a:t>
            </a:r>
            <a:br>
              <a:rPr lang="ru-RU" sz="3200" b="1" dirty="0"/>
            </a:br>
            <a:r>
              <a:rPr lang="ru-RU" sz="3200" b="1" dirty="0"/>
              <a:t>или сервиса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1C066C-7B85-3FA4-812B-AE1C20CB1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10327"/>
            <a:ext cx="7030812" cy="307258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Возможна защита таких объектов как изобретений.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7797B4-D1AF-6E4F-EB16-7AA2C7BC3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2401226"/>
            <a:ext cx="9272582" cy="411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2675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EF2A7-2D0E-E776-CF66-86B11C102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Другие объекты авторского права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97A97D-81B1-A229-5049-2B47E7E62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59345"/>
            <a:ext cx="9081839" cy="4987637"/>
          </a:xfrm>
        </p:spPr>
        <p:txBody>
          <a:bodyPr>
            <a:noAutofit/>
          </a:bodyPr>
          <a:lstStyle/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Шрифт, различные изображения, графики, видео и тексты защищаются на основании ст.1259 ГК РФ.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Можно получить патент на контент, защитив сразу всё содержание сайта. 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Защищаемые объекты: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Должны быть уникальны.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Созданы при помощи интеллектуальных и творческих усилий.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Имеют внешнее выражение (например, на бумаге или электронных носителях).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Необходимо наличие договора с дизайнерами, по которому они передают право на использование созданного шрифта, изображения и т.п. 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Лучше, если это будет не лицензионный договор,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а договор с пометкой об отчуждении авторского права. </a:t>
            </a:r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907948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0B0DF-76C5-11D8-EC22-380B6407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55730" cy="761345"/>
          </a:xfrm>
        </p:spPr>
        <p:txBody>
          <a:bodyPr>
            <a:normAutofit/>
          </a:bodyPr>
          <a:lstStyle/>
          <a:p>
            <a:r>
              <a:rPr lang="ru-RU" sz="3200" b="1" dirty="0"/>
              <a:t>Патент на дизайн сайта и интерфейс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FAC54D-EF4E-3F06-811A-692C61DF3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85455"/>
            <a:ext cx="9155729" cy="4525767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1" dirty="0"/>
              <a:t>Интерфейс – это система разнообразных и уникальных элементов, которые можно защитить как промышленный образец.  </a:t>
            </a:r>
          </a:p>
          <a:p>
            <a:pPr marL="0" indent="0">
              <a:buNone/>
            </a:pPr>
            <a:r>
              <a:rPr lang="ru-RU" sz="2000" b="1" dirty="0"/>
              <a:t>Можно патентовать элементы интерфейса:</a:t>
            </a:r>
          </a:p>
          <a:p>
            <a:r>
              <a:rPr lang="ru-RU" sz="2000" b="1" dirty="0"/>
              <a:t>иконки;</a:t>
            </a:r>
          </a:p>
          <a:p>
            <a:r>
              <a:rPr lang="ru-RU" sz="2000" b="1" dirty="0"/>
              <a:t>паттерны в интерфейсах;</a:t>
            </a:r>
          </a:p>
          <a:p>
            <a:r>
              <a:rPr lang="ru-RU" sz="2000" b="1" dirty="0"/>
              <a:t>анимированные элементы.</a:t>
            </a:r>
          </a:p>
          <a:p>
            <a:pPr marL="0" indent="0" algn="l">
              <a:buNone/>
            </a:pPr>
            <a:r>
              <a:rPr lang="ru-RU" sz="2000" b="1" dirty="0"/>
              <a:t>Патент на дизайн сайта оформляется от года до двух лет. </a:t>
            </a:r>
          </a:p>
          <a:p>
            <a:pPr marL="0" indent="0" algn="l">
              <a:buNone/>
            </a:pPr>
            <a:r>
              <a:rPr lang="ru-RU" sz="2000" b="1" dirty="0"/>
              <a:t>По результатам проверок выдаётся патент на 5 лет, который можно продлевать до 4 раз.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004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35C0C-AC26-0E25-A871-4A62D88D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7929"/>
            <a:ext cx="8911687" cy="68745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З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атраты на разработку сайта как актив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E67114-6841-57AC-F1EA-282932A74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13164"/>
            <a:ext cx="9168679" cy="4498058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1" dirty="0"/>
              <a:t>Сайт – это нематериальный актив компании, стоимость которого складывается из расходов на разработку. </a:t>
            </a:r>
          </a:p>
          <a:p>
            <a:pPr marL="0" indent="0" algn="l">
              <a:buNone/>
            </a:pPr>
            <a:r>
              <a:rPr lang="ru-RU" sz="2000" b="1" dirty="0"/>
              <a:t>Главное условие постановки сайта на баланс фирмы в качестве НМА – наличие патента на сайт. Права на него:</a:t>
            </a:r>
          </a:p>
          <a:p>
            <a:r>
              <a:rPr lang="ru-RU" sz="2000" b="1" dirty="0"/>
              <a:t>появляются автоматически, если сайт разрабатывали штатные сотрудники;</a:t>
            </a:r>
          </a:p>
          <a:p>
            <a:r>
              <a:rPr lang="ru-RU" sz="2000" b="1" dirty="0"/>
              <a:t>приобретаются на основании договора о передаче прав, если сайт заказывали у сторонней фирмы.</a:t>
            </a:r>
          </a:p>
          <a:p>
            <a:pPr marL="0" indent="0" algn="l">
              <a:buNone/>
            </a:pPr>
            <a:r>
              <a:rPr lang="ru-RU" sz="2000" b="1" dirty="0"/>
              <a:t>Сайт можно поставить на баланс фирмы, т.к. это интеллектуальная собственность, способная приносить прибыль. </a:t>
            </a:r>
          </a:p>
          <a:p>
            <a:pPr marL="0" indent="0" algn="l">
              <a:buNone/>
            </a:pPr>
            <a:r>
              <a:rPr lang="ru-RU" sz="2000" b="1" dirty="0"/>
              <a:t>Любая интеллектуальная собственность должна числиться в списке НМА компании.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263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BA76D-BCBA-81E6-0D8B-582DDFAD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8269038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11111"/>
                </a:solidFill>
              </a:rPr>
              <a:t>У</a:t>
            </a:r>
            <a:r>
              <a:rPr lang="ru-RU" b="1" i="0" dirty="0">
                <a:solidFill>
                  <a:srgbClr val="111111"/>
                </a:solidFill>
                <a:effectLst/>
              </a:rPr>
              <a:t>величение капитализации компании за счет НМА</a:t>
            </a:r>
            <a:br>
              <a:rPr lang="ru-RU" b="1" i="0" dirty="0">
                <a:solidFill>
                  <a:srgbClr val="111111"/>
                </a:solidFill>
                <a:effectLst/>
              </a:rPr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FEC26A-74BF-8191-2D59-E14B642F4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9297988" cy="4421909"/>
          </a:xfrm>
        </p:spPr>
        <p:txBody>
          <a:bodyPr>
            <a:noAutofit/>
          </a:bodyPr>
          <a:lstStyle/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Любой нематериальный актив (дизайн сайта, доменное имя, логотип и проч.) может увеличить доход компании.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Можно: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Создать новый НМА;</a:t>
            </a:r>
          </a:p>
          <a:p>
            <a:pPr algn="l">
              <a:spcBef>
                <a:spcPts val="600"/>
              </a:spcBef>
              <a:buFont typeface="+mj-lt"/>
              <a:buAutoNum type="arabicPeriod"/>
            </a:pPr>
            <a:r>
              <a:rPr lang="ru-RU" sz="2000" b="1" dirty="0"/>
              <a:t>Выявить нужный из списка имеющихся путём инвентаризации НМА. При переоценке интеллектуальной собственности её ценность может вырасти. 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Один из эффективных методов оценки – доходный, позволяющий быстро увеличить капитализацию. 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ru-RU" sz="2000" b="1" dirty="0"/>
              <a:t>Оценка подтверждает реальную стоимость НМА, чтобы указать её цену в случае продажи.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98822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E97CD-B055-3892-BE0D-B572CD81F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981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111111"/>
                </a:solidFill>
              </a:rPr>
              <a:t>В</a:t>
            </a:r>
            <a:r>
              <a:rPr lang="ru-RU" sz="3200" b="1" i="0" dirty="0">
                <a:solidFill>
                  <a:srgbClr val="111111"/>
                </a:solidFill>
                <a:effectLst/>
              </a:rPr>
              <a:t>ыгода оценки НМА</a:t>
            </a:r>
            <a:br>
              <a:rPr lang="ru-RU" sz="3200" b="1" i="0" dirty="0">
                <a:solidFill>
                  <a:srgbClr val="111111"/>
                </a:solidFill>
                <a:effectLst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8D038-F64B-A91D-A327-55D7F5B5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54909"/>
            <a:ext cx="8915400" cy="4156313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ru-RU" sz="2000" b="1" dirty="0"/>
              <a:t>Получение кредита под залог интеллектуальной собственности в МСП банке. 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Возможность улучшить бухгалтерскую отчётность перед проведением аудита. 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Выход на IPO для привлечения инвестиций.  </a:t>
            </a:r>
          </a:p>
          <a:p>
            <a:pPr algn="l">
              <a:buFont typeface="+mj-lt"/>
              <a:buAutoNum type="arabicPeriod"/>
            </a:pPr>
            <a:r>
              <a:rPr lang="ru-RU" sz="2000" b="1" dirty="0"/>
              <a:t>Расширение бизнеса через продажу франшизы или лицензии. Цена франшизы может быть больше, если есть отчёт оценщика о стоимости товарного знака.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443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378D8-D4EC-DF7E-7F37-AC431265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Регистрация авторского права на мобильное приложение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EE3C78-C86F-E98E-569E-B1AD5A6BA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8915400" cy="4567989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Мобильное приложение охраняется авторским правом как литературное произведение, а также производные графические изображения. Отдельно может охраняться дизайн приложения – расположение графических элементов и их дизайн как составное произведение.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Мобильные приложения являются собственностью их создателя и не могут без ведома автора:</a:t>
            </a:r>
          </a:p>
          <a:p>
            <a:pPr algn="just"/>
            <a:r>
              <a:rPr lang="ru-RU" sz="2000" b="1" dirty="0"/>
              <a:t>воспроизводиться (копироваться, скачиваться и т.п.);</a:t>
            </a:r>
          </a:p>
          <a:p>
            <a:pPr algn="just"/>
            <a:r>
              <a:rPr lang="ru-RU" sz="2000" b="1" dirty="0"/>
              <a:t>продаваться и передаваться;</a:t>
            </a:r>
          </a:p>
          <a:p>
            <a:pPr algn="just"/>
            <a:r>
              <a:rPr lang="ru-RU" sz="2000" b="1" dirty="0"/>
              <a:t>перерабатываться;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обнародоваться и использоваться любым другим способом.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789051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2124D-B425-C43E-316E-8B77368D7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8437"/>
          </a:xfrm>
        </p:spPr>
        <p:txBody>
          <a:bodyPr>
            <a:normAutofit/>
          </a:bodyPr>
          <a:lstStyle/>
          <a:p>
            <a:r>
              <a:rPr lang="ru-RU" sz="2800" b="1" dirty="0"/>
              <a:t>Подтверждение владения разработкой для мобильных устройств нужно: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C1DD2C-D589-4077-E8AE-12A3D02A8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49116"/>
            <a:ext cx="8491872" cy="396210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при продаже приложения другим физическим или юридическим лицам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при предоставлении права использования кода для создания на его основе других приложений, сервисов, программ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/>
              <a:t>в спорных ситуациях, когда авторство оспаривается или приложение используется без разрешения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205256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925E9F-12BA-0936-D39F-C1ADA1411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2343"/>
          </a:xfrm>
        </p:spPr>
        <p:txBody>
          <a:bodyPr>
            <a:normAutofit/>
          </a:bodyPr>
          <a:lstStyle/>
          <a:p>
            <a:r>
              <a:rPr lang="ru-RU" sz="3200" b="1" dirty="0"/>
              <a:t>Процедура регистрации мобильных приложений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7C601F-5F23-0422-B744-BE2402E3C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49116"/>
            <a:ext cx="9214861" cy="3962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Статья 1262 4 части Гражданского кодекса РФ</a:t>
            </a:r>
          </a:p>
          <a:p>
            <a:pPr marL="0" indent="0">
              <a:buNone/>
            </a:pPr>
            <a:r>
              <a:rPr lang="ru-RU" b="1" dirty="0"/>
              <a:t>Одно приложение – одна заявка</a:t>
            </a:r>
          </a:p>
          <a:p>
            <a:pPr algn="just"/>
            <a:r>
              <a:rPr lang="ru-RU" b="1" dirty="0"/>
              <a:t>ФИО автора и/или правообладателя (наименование – если правообладатель является юридическим лицом), их места жительства или места нахождения);</a:t>
            </a:r>
          </a:p>
          <a:p>
            <a:pPr algn="just">
              <a:spcAft>
                <a:spcPts val="800"/>
              </a:spcAft>
            </a:pPr>
            <a:r>
              <a:rPr lang="ru-RU" b="1" dirty="0"/>
              <a:t>описание программы и другие материалы, идентифицирующие ее (например, распечатка части кода).</a:t>
            </a:r>
          </a:p>
          <a:p>
            <a:pPr marL="0" indent="0">
              <a:buNone/>
            </a:pPr>
            <a:r>
              <a:rPr lang="ru-RU" b="1" dirty="0"/>
              <a:t>Передача исключительных прав другому лицу уже после регистрации приложения – без ограничений, но с обязательной регистрацией перехода исключительного права в Роспатенте (независимо от того, передаются ли права по договору или без него). </a:t>
            </a:r>
          </a:p>
          <a:p>
            <a:pPr marL="0" indent="0">
              <a:buNone/>
            </a:pPr>
            <a:r>
              <a:rPr lang="ru-RU" b="1" dirty="0"/>
              <a:t>Если права на приложение передаются по лицензионному договору, то перехода прав как такового нет, и договор регистрировать не надо.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433700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ADC5F-4E82-238C-2F4A-50BF26D7A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5301"/>
          </a:xfrm>
        </p:spPr>
        <p:txBody>
          <a:bodyPr>
            <a:normAutofit/>
          </a:bodyPr>
          <a:lstStyle/>
          <a:p>
            <a:r>
              <a:rPr lang="ru-RU" sz="3200" b="1" dirty="0"/>
              <a:t>Депонирование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D347C6-BF27-7F16-DA72-1169EC3E5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6137"/>
            <a:ext cx="8407651" cy="4335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Экземпляр передается на хранение в «Роспатент». </a:t>
            </a:r>
          </a:p>
          <a:p>
            <a:pPr marL="0" indent="0">
              <a:buNone/>
            </a:pPr>
            <a:r>
              <a:rPr lang="ru-RU" sz="2000" b="1" dirty="0"/>
              <a:t>Регистрация происходит в простом заявительном порядке. </a:t>
            </a:r>
          </a:p>
          <a:p>
            <a:pPr marL="0" indent="0">
              <a:buNone/>
            </a:pPr>
            <a:r>
              <a:rPr lang="ru-RU" sz="2000" b="1" dirty="0"/>
              <a:t>Заявителю выдается </a:t>
            </a:r>
            <a:r>
              <a:rPr lang="ru-RU" sz="2000" b="1" u="sng" dirty="0"/>
              <a:t>государственное свидетельство о депонировании</a:t>
            </a:r>
            <a:r>
              <a:rPr lang="ru-RU" sz="2000" b="1" dirty="0"/>
              <a:t>, подтверждающее, что лицо, передавшее образец на хранение, располагало им на момент депонирования. </a:t>
            </a:r>
          </a:p>
          <a:p>
            <a:pPr marL="0" indent="0">
              <a:buNone/>
            </a:pPr>
            <a:r>
              <a:rPr lang="ru-RU" sz="2000" b="1" dirty="0"/>
              <a:t>Эффективно не для программного кода, а в отношении дизайна сайта, внешнего вида персонажей игры, обучающего ролика и т. д. </a:t>
            </a:r>
          </a:p>
        </p:txBody>
      </p:sp>
    </p:spTree>
    <p:extLst>
      <p:ext uri="{BB962C8B-B14F-4D97-AF65-F5344CB8AC3E}">
        <p14:creationId xmlns:p14="http://schemas.microsoft.com/office/powerpoint/2010/main" val="3092679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8F27A-A0FE-4A13-AF99-39EF9DB5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4496"/>
          </a:xfrm>
        </p:spPr>
        <p:txBody>
          <a:bodyPr/>
          <a:lstStyle/>
          <a:p>
            <a:r>
              <a:rPr lang="ru-RU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8D6C48-72D1-4352-A57F-9C5C15F67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38606"/>
            <a:ext cx="8915400" cy="49867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1. Сайт защищается:</a:t>
            </a:r>
          </a:p>
          <a:p>
            <a:pPr marL="0" indent="0">
              <a:buNone/>
            </a:pPr>
            <a:r>
              <a:rPr lang="ru-RU" sz="2400" b="1" dirty="0"/>
              <a:t>   А. Как один объект интеллектуальной собственности</a:t>
            </a:r>
          </a:p>
          <a:p>
            <a:pPr marL="0" indent="0">
              <a:buNone/>
            </a:pPr>
            <a:r>
              <a:rPr lang="ru-RU" sz="2400" b="1" dirty="0"/>
              <a:t>   В. Как комбинация различных объектов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2. Перечислите способы правовой защиты домена.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3. Программный код защищается как:</a:t>
            </a:r>
          </a:p>
          <a:p>
            <a:pPr marL="0" indent="0">
              <a:buNone/>
            </a:pPr>
            <a:r>
              <a:rPr lang="ru-RU" sz="2400" b="1" dirty="0"/>
              <a:t>   А. Объект патентного права</a:t>
            </a:r>
          </a:p>
          <a:p>
            <a:pPr marL="0" indent="0">
              <a:buNone/>
            </a:pPr>
            <a:r>
              <a:rPr lang="ru-RU" sz="2400" b="1" dirty="0"/>
              <a:t>   В. Объект авторского права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4. Депонирование как метод защиты эффективно:</a:t>
            </a:r>
          </a:p>
          <a:p>
            <a:pPr marL="0" indent="0">
              <a:buNone/>
            </a:pPr>
            <a:r>
              <a:rPr lang="ru-RU" sz="2400" b="1" dirty="0"/>
              <a:t>   А. Для программного кода</a:t>
            </a:r>
          </a:p>
          <a:p>
            <a:pPr marL="0" indent="0">
              <a:buNone/>
            </a:pPr>
            <a:r>
              <a:rPr lang="ru-RU" sz="2400" b="1" dirty="0"/>
              <a:t>   В. Для дизайна сайта</a:t>
            </a:r>
          </a:p>
        </p:txBody>
      </p:sp>
    </p:spTree>
    <p:extLst>
      <p:ext uri="{BB962C8B-B14F-4D97-AF65-F5344CB8AC3E}">
        <p14:creationId xmlns:p14="http://schemas.microsoft.com/office/powerpoint/2010/main" val="275386047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171</TotalTime>
  <Words>3260</Words>
  <Application>Microsoft Office PowerPoint</Application>
  <PresentationFormat>Широкоэкранный</PresentationFormat>
  <Paragraphs>261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Arial</vt:lpstr>
      <vt:lpstr>Century Gothic</vt:lpstr>
      <vt:lpstr>Symbol</vt:lpstr>
      <vt:lpstr>Times New Roman</vt:lpstr>
      <vt:lpstr>Wingdings 3</vt:lpstr>
      <vt:lpstr>Легкий дым</vt:lpstr>
      <vt:lpstr>Создание мобильного приложения</vt:lpstr>
      <vt:lpstr>Что такое мобильное приложение</vt:lpstr>
      <vt:lpstr>Состав приложения для Android</vt:lpstr>
      <vt:lpstr>Состав приложения для Android</vt:lpstr>
      <vt:lpstr>Подготовка к созданию приложения</vt:lpstr>
      <vt:lpstr>Подготовка к созданию приложения</vt:lpstr>
      <vt:lpstr>Подготовка к созданию приложения</vt:lpstr>
      <vt:lpstr>Как создать приложение на Android: инструменты</vt:lpstr>
      <vt:lpstr>Как создать приложение на Android: инструменты</vt:lpstr>
      <vt:lpstr>Как создать приложение на Android: инструменты</vt:lpstr>
      <vt:lpstr>Этапы разработки приложения на Android</vt:lpstr>
      <vt:lpstr>Этапы разработки приложения на Android</vt:lpstr>
      <vt:lpstr>Как создать мобильное приложение в конструкторе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Конструкторы мобильных приложений</vt:lpstr>
      <vt:lpstr>Преимущества и недостатки конструкторов</vt:lpstr>
      <vt:lpstr>Сайт и мобильное приложение как ИС</vt:lpstr>
      <vt:lpstr>Сайт как интеллектуальная собственность </vt:lpstr>
      <vt:lpstr>Защита доменного имени</vt:lpstr>
      <vt:lpstr>Патентование кода сайта</vt:lpstr>
      <vt:lpstr>Регистрация патента на сайт в Роспатенте в качестве программы для ЭВМ.  </vt:lpstr>
      <vt:lpstr>Защита приложения, алгоритма  или сервиса</vt:lpstr>
      <vt:lpstr>Другие объекты авторского права</vt:lpstr>
      <vt:lpstr>Патент на дизайн сайта и интерфейс</vt:lpstr>
      <vt:lpstr>Затраты на разработку сайта как актив </vt:lpstr>
      <vt:lpstr>Увеличение капитализации компании за счет НМА </vt:lpstr>
      <vt:lpstr>Выгода оценки НМА </vt:lpstr>
      <vt:lpstr>Регистрация авторского права на мобильное приложение</vt:lpstr>
      <vt:lpstr>Подтверждение владения разработкой для мобильных устройств нужно:</vt:lpstr>
      <vt:lpstr>Процедура регистрации мобильных приложений</vt:lpstr>
      <vt:lpstr>Депонирование </vt:lpstr>
      <vt:lpstr>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мобильного приложения</dc:title>
  <dc:creator>Анна</dc:creator>
  <cp:lastModifiedBy>Анна</cp:lastModifiedBy>
  <cp:revision>18</cp:revision>
  <dcterms:created xsi:type="dcterms:W3CDTF">2025-03-20T12:30:32Z</dcterms:created>
  <dcterms:modified xsi:type="dcterms:W3CDTF">2025-03-21T03:27:11Z</dcterms:modified>
</cp:coreProperties>
</file>