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197" autoAdjust="0"/>
    <p:restoredTop sz="94660"/>
  </p:normalViewPr>
  <p:slideViewPr>
    <p:cSldViewPr snapToGrid="0">
      <p:cViewPr varScale="1">
        <p:scale>
          <a:sx n="80" d="100"/>
          <a:sy n="80" d="100"/>
        </p:scale>
        <p:origin x="33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852B-875A-4C15-B960-A6C639A7ACAB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4A43BDF-4796-4CEC-9FF9-37E98C1B0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137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852B-875A-4C15-B960-A6C639A7ACAB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43BDF-4796-4CEC-9FF9-37E98C1B0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8309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852B-875A-4C15-B960-A6C639A7ACAB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4A43BDF-4796-4CEC-9FF9-37E98C1B0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155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852B-875A-4C15-B960-A6C639A7ACAB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4A43BDF-4796-4CEC-9FF9-37E98C1B0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775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852B-875A-4C15-B960-A6C639A7ACAB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4A43BDF-4796-4CEC-9FF9-37E98C1B0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3635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852B-875A-4C15-B960-A6C639A7ACAB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43BDF-4796-4CEC-9FF9-37E98C1B0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028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852B-875A-4C15-B960-A6C639A7ACAB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43BDF-4796-4CEC-9FF9-37E98C1B0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2869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852B-875A-4C15-B960-A6C639A7ACAB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43BDF-4796-4CEC-9FF9-37E98C1B0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9395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852B-875A-4C15-B960-A6C639A7ACAB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4A43BDF-4796-4CEC-9FF9-37E98C1B0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684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852B-875A-4C15-B960-A6C639A7ACAB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4A43BDF-4796-4CEC-9FF9-37E98C1B0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433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852B-875A-4C15-B960-A6C639A7ACAB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4A43BDF-4796-4CEC-9FF9-37E98C1B0A46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263050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852B-875A-4C15-B960-A6C639A7ACAB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4A43BDF-4796-4CEC-9FF9-37E98C1B0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05015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852B-875A-4C15-B960-A6C639A7ACAB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4A43BDF-4796-4CEC-9FF9-37E98C1B0A46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698386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852B-875A-4C15-B960-A6C639A7ACAB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4A43BDF-4796-4CEC-9FF9-37E98C1B0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5687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852B-875A-4C15-B960-A6C639A7ACAB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43BDF-4796-4CEC-9FF9-37E98C1B0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4436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852B-875A-4C15-B960-A6C639A7ACAB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43BDF-4796-4CEC-9FF9-37E98C1B0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344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3852B-875A-4C15-B960-A6C639A7ACAB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4A43BDF-4796-4CEC-9FF9-37E98C1B0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438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nsultant.ru/document/cons_doc_LAW_34661/1f421640c6775ff67079ebde06a7d2f6d17b96db/#:~:text=%D0%9D%D0%B0%D1%80%D1%83%D1%88%D0%B5%D0%BD%D0%B8%D0%B5%20%D0%B7%D0%B0%D0%BA%D0%BE%D0%BD%D0%BE%D0%B4%D0%B0%D1%82%D0%B5%D0%BB%D1%8C%D1%81%D1%82%D0%B2%D0%B0%20%D0%A0%D0%BE%D1%81%D1%81%D0%B8%D0%B9%D1%81%D0%BA%D0%BE%D0%B9%20%D0%A4%D0%B5%D0%B4%D0%B5%D1%80%D0%B0%D1%86%D0%B8%D0%B8%20%D0%B2%20%D0%BE%D0%B1%D0%BB%D0%B0%D1%81%D1%82%D0%B8%20%D0%BF%D0%B5%D1%80%D1%81%D0%BE%D0%BD%D0%B0%D0%BB%D1%8C%D0%BD%D1%8B%D1%85%20%D0%B4%D0%B0%D0%BD%D0%BD%D1%8B%D1%85,-(%D0%B2%20%D1%80%D0%B5%D0%B4.&amp;text=%D0%B2%D0%BB%D0%B5%D1%87%D0%B5%D1%82%20%D0%BD%D0%B0%D0%BB%D0%BE%D0%B6%D0%B5%D0%BD%D0%B8%D0%B5%20%D0%B0%D0%B4%D0%BC%D0%B8%D0%BD%D0%B8%D1%81%D1%82%D1%80%D0%B0%D1%82%D0%B8%D0%B2%D0%BD%D0%BE%D0%B3%D0%BE%20%D1%88%D1%82%D1%80%D0%B0%D1%84%D0%B0%20%D0%BD%D0%B0,%D1%82%D1%8B%D1%81%D1%8F%D1%87%20%D0%B4%D0%BE%20%D1%81%D1%82%D0%B0%20%D1%82%D1%8B%D1%81%D1%8F%D1%87%20%D1%80%D1%83%D0%B1%D0%BB%D0%B5%D0%B9.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policy.privacy-check.ru/" TargetMode="External"/><Relationship Id="rId2" Type="http://schemas.openxmlformats.org/officeDocument/2006/relationships/hyperlink" Target="https://tilda.cc/ru/privacy-generator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u.wix.com/" TargetMode="External"/><Relationship Id="rId4" Type="http://schemas.openxmlformats.org/officeDocument/2006/relationships/hyperlink" Target="https://zyro.com/ru/instrumenty/generator-politiki-konfidentsialnosti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5E815E-9931-7803-7CC2-959B107AB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68981"/>
          </a:xfrm>
        </p:spPr>
        <p:txBody>
          <a:bodyPr>
            <a:normAutofit/>
          </a:bodyPr>
          <a:lstStyle/>
          <a:p>
            <a:r>
              <a:rPr lang="ru-RU" sz="3200" b="1" dirty="0"/>
              <a:t>Юзабилити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CE04E6-44F5-53FF-947E-637D8AB08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96291"/>
            <a:ext cx="8915400" cy="4414931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Юзабилити</a:t>
            </a:r>
            <a:r>
              <a:rPr lang="ru-RU" sz="2000" b="1" dirty="0"/>
              <a:t> (</a:t>
            </a:r>
            <a:r>
              <a:rPr lang="en-US" sz="2000" b="1" dirty="0"/>
              <a:t>usability) </a:t>
            </a:r>
            <a:r>
              <a:rPr lang="ru-RU" sz="2000" b="1" dirty="0"/>
              <a:t>—</a:t>
            </a:r>
            <a:r>
              <a:rPr lang="en-US" sz="2000" b="1" dirty="0"/>
              <a:t> </a:t>
            </a:r>
            <a:r>
              <a:rPr lang="ru-RU" sz="2000" b="1" dirty="0"/>
              <a:t>показатель того, насколько легко и удобно пользователю взаимодействовать с интерфейсом сайта. </a:t>
            </a:r>
            <a:endParaRPr lang="en-US" sz="2000" b="1" dirty="0"/>
          </a:p>
          <a:p>
            <a:pPr marL="0" indent="0" algn="just" fontAlgn="base">
              <a:spcBef>
                <a:spcPts val="600"/>
              </a:spcBef>
              <a:buNone/>
            </a:pPr>
            <a:r>
              <a:rPr lang="ru-RU" sz="2000" b="1" dirty="0"/>
              <a:t>UX агентство </a:t>
            </a:r>
            <a:r>
              <a:rPr lang="ru-RU" sz="2000" b="1" dirty="0" err="1"/>
              <a:t>Intechnic</a:t>
            </a:r>
            <a:r>
              <a:rPr lang="ru-RU" sz="2000" b="1" dirty="0"/>
              <a:t>:</a:t>
            </a:r>
          </a:p>
          <a:p>
            <a:pPr algn="just" fontAlgn="base">
              <a:spcBef>
                <a:spcPts val="600"/>
              </a:spcBef>
            </a:pPr>
            <a:r>
              <a:rPr lang="ru-RU" sz="2000" b="1" dirty="0"/>
              <a:t>70% пользователей могут уйти с сайта, если им не понравится дизайн интерфейса;</a:t>
            </a:r>
          </a:p>
          <a:p>
            <a:pPr algn="just" fontAlgn="base">
              <a:spcBef>
                <a:spcPts val="600"/>
              </a:spcBef>
            </a:pPr>
            <a:r>
              <a:rPr lang="ru-RU" sz="2000" b="1" dirty="0"/>
              <a:t>62% из них поделится своим негативным опытом с другими пользователями;</a:t>
            </a:r>
          </a:p>
          <a:p>
            <a:pPr algn="just" fontAlgn="base">
              <a:spcBef>
                <a:spcPts val="600"/>
              </a:spcBef>
            </a:pPr>
            <a:r>
              <a:rPr lang="ru-RU" sz="2000" b="1" dirty="0"/>
              <a:t>79% никогда не вернутся на сайт, если им было трудно его использовать в первый раз.</a:t>
            </a:r>
          </a:p>
          <a:p>
            <a:pPr marL="0" indent="0">
              <a:spcBef>
                <a:spcPts val="600"/>
              </a:spcBef>
              <a:buNone/>
            </a:pPr>
            <a:endParaRPr lang="ru-RU" sz="2000" b="1" dirty="0"/>
          </a:p>
          <a:p>
            <a:pPr marL="0" indent="0">
              <a:spcBef>
                <a:spcPts val="600"/>
              </a:spcBef>
              <a:buNone/>
            </a:pPr>
            <a:r>
              <a:rPr lang="ru-RU" sz="2000" b="1" dirty="0"/>
              <a:t>Якоб Нильсен: 10 правил эвристики </a:t>
            </a:r>
          </a:p>
          <a:p>
            <a:pPr>
              <a:spcBef>
                <a:spcPts val="600"/>
              </a:spcBef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19710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E5FC52-5D4E-8D83-DADD-6518D5E91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6690"/>
          </a:xfrm>
        </p:spPr>
        <p:txBody>
          <a:bodyPr>
            <a:normAutofit/>
          </a:bodyPr>
          <a:lstStyle/>
          <a:p>
            <a:r>
              <a:rPr lang="ru-RU" sz="3200" b="1" dirty="0"/>
              <a:t>1. Видимость статуса системы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04C89E-D318-9F08-CA4B-6B20558D8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68582"/>
            <a:ext cx="8915400" cy="4442640"/>
          </a:xfrm>
        </p:spPr>
        <p:txBody>
          <a:bodyPr>
            <a:normAutofit/>
          </a:bodyPr>
          <a:lstStyle/>
          <a:p>
            <a:r>
              <a:rPr lang="ru-RU" sz="2000" b="1" dirty="0"/>
              <a:t>Пользователь всегда должен понимать, что происходит в данный момент в системе. Выполняя какие-то действия, пользователь должен понимать, есть у системы отклик или нет. </a:t>
            </a:r>
          </a:p>
          <a:p>
            <a:endParaRPr lang="ru-RU" sz="2000" b="1" dirty="0"/>
          </a:p>
        </p:txBody>
      </p:sp>
      <p:pic>
        <p:nvPicPr>
          <p:cNvPr id="5" name="Рисунок 4" descr="Изображение выглядит как текст, монитор, электроника&#10;&#10;Автоматически созданное описание">
            <a:extLst>
              <a:ext uri="{FF2B5EF4-FFF2-40B4-BE49-F238E27FC236}">
                <a16:creationId xmlns:a16="http://schemas.microsoft.com/office/drawing/2014/main" id="{E6CCA88E-5644-4C06-AF3C-A6C7267185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463" y="2582791"/>
            <a:ext cx="5648325" cy="387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384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72AA01-A9FF-7297-5C86-6628C64B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8217"/>
          </a:xfrm>
        </p:spPr>
        <p:txBody>
          <a:bodyPr>
            <a:normAutofit/>
          </a:bodyPr>
          <a:lstStyle/>
          <a:p>
            <a:r>
              <a:rPr lang="ru-RU" sz="3200" b="1" dirty="0"/>
              <a:t>2. Схожесть системы с реальным миром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876095-5E3B-F58C-996C-4A7BCAF804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440873"/>
            <a:ext cx="9177915" cy="4470349"/>
          </a:xfrm>
        </p:spPr>
        <p:txBody>
          <a:bodyPr>
            <a:normAutofit/>
          </a:bodyPr>
          <a:lstStyle/>
          <a:p>
            <a:r>
              <a:rPr lang="ru-RU" sz="2000" b="1" dirty="0"/>
              <a:t>Система должна быть очень простой и не превращать взаимодействие с ней в головоломку. Символы внутри системы тоже должны быть простыми и схожими с теми, которые используются в реале.</a:t>
            </a:r>
          </a:p>
          <a:p>
            <a:endParaRPr lang="ru-RU" sz="2000" b="1" dirty="0"/>
          </a:p>
        </p:txBody>
      </p:sp>
      <p:pic>
        <p:nvPicPr>
          <p:cNvPr id="5" name="Рисунок 4" descr="Изображение выглядит как ручная тележка, транспорт&#10;&#10;Автоматически созданное описание">
            <a:extLst>
              <a:ext uri="{FF2B5EF4-FFF2-40B4-BE49-F238E27FC236}">
                <a16:creationId xmlns:a16="http://schemas.microsoft.com/office/drawing/2014/main" id="{DCA7E9F4-B86E-39FB-EFE7-1AEACD394F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211" y="3034518"/>
            <a:ext cx="4189381" cy="2712955"/>
          </a:xfrm>
          <a:prstGeom prst="rect">
            <a:avLst/>
          </a:prstGeom>
        </p:spPr>
      </p:pic>
      <p:pic>
        <p:nvPicPr>
          <p:cNvPr id="7" name="Рисунок 6" descr="Изображение выглядит как текст, монитор, черный&#10;&#10;Автоматически созданное описание">
            <a:extLst>
              <a:ext uri="{FF2B5EF4-FFF2-40B4-BE49-F238E27FC236}">
                <a16:creationId xmlns:a16="http://schemas.microsoft.com/office/drawing/2014/main" id="{477B316B-3399-71BF-63D9-8C122B3922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215" y="3034518"/>
            <a:ext cx="4351397" cy="2712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38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933D89-B335-4957-F5BA-EF331D77E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8217"/>
          </a:xfrm>
        </p:spPr>
        <p:txBody>
          <a:bodyPr>
            <a:normAutofit/>
          </a:bodyPr>
          <a:lstStyle/>
          <a:p>
            <a:r>
              <a:rPr lang="ru-RU" sz="3200" b="1" dirty="0"/>
              <a:t>3. Свобода действий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433F60-89E6-CC57-0D55-C8517F67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24000"/>
            <a:ext cx="8915400" cy="4387222"/>
          </a:xfrm>
        </p:spPr>
        <p:txBody>
          <a:bodyPr>
            <a:normAutofit/>
          </a:bodyPr>
          <a:lstStyle/>
          <a:p>
            <a:r>
              <a:rPr lang="ru-RU" sz="2000" b="1" dirty="0"/>
              <a:t>Любая система должна предлагать возможность дублировать или отменить последнее совершенное действие.</a:t>
            </a:r>
          </a:p>
          <a:p>
            <a:endParaRPr lang="ru-RU" sz="20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10A94A8-F09E-1A92-E266-05D2BD6A18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346037"/>
            <a:ext cx="5197042" cy="4082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8E58BA9-6042-E424-45F9-07892BA5A1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631" y="2346037"/>
            <a:ext cx="2633950" cy="4082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6105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73C712-D4A6-49C3-F849-921643BAE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59745"/>
          </a:xfrm>
        </p:spPr>
        <p:txBody>
          <a:bodyPr>
            <a:normAutofit/>
          </a:bodyPr>
          <a:lstStyle/>
          <a:p>
            <a:r>
              <a:rPr lang="ru-RU" sz="3200" b="1" dirty="0"/>
              <a:t>4. Стандарты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A1A48A-19A2-DE67-BF46-A7EAFE17F0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283855"/>
            <a:ext cx="9459914" cy="44611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/>
              <a:t>Есть стандарты однотипных систем, которых стоит придерживаться. </a:t>
            </a:r>
          </a:p>
          <a:p>
            <a:pPr marL="0" indent="0">
              <a:buNone/>
            </a:pPr>
            <a:r>
              <a:rPr lang="ru-RU" sz="2000" b="1" dirty="0"/>
              <a:t>Любые отклонения могут привести пользователей в заблуждение.</a:t>
            </a:r>
          </a:p>
          <a:p>
            <a:pPr marL="0" indent="0">
              <a:buNone/>
            </a:pPr>
            <a:r>
              <a:rPr lang="ru-RU" sz="2000" b="1" dirty="0"/>
              <a:t> </a:t>
            </a:r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0F490DF-BD2D-EBCC-DDD3-56D3A3F353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47" y="2432538"/>
            <a:ext cx="5594728" cy="366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620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0CCB05-EE1F-6DC4-B9BF-A6F2BA7BC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5163"/>
          </a:xfrm>
        </p:spPr>
        <p:txBody>
          <a:bodyPr>
            <a:normAutofit/>
          </a:bodyPr>
          <a:lstStyle/>
          <a:p>
            <a:r>
              <a:rPr lang="ru-RU" sz="3200" b="1" dirty="0"/>
              <a:t>4. Стандарты</a:t>
            </a:r>
            <a:endParaRPr lang="ru-RU" sz="3200" dirty="0"/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D8FDC986-D0C3-46BC-FA75-79E473B7D0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409" y="1339273"/>
            <a:ext cx="7472535" cy="3060302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8657EBA0-A0F8-1834-20EB-4E4E5EA18E29}"/>
              </a:ext>
            </a:extLst>
          </p:cNvPr>
          <p:cNvSpPr txBox="1">
            <a:spLocks/>
          </p:cNvSpPr>
          <p:nvPr/>
        </p:nvSpPr>
        <p:spPr>
          <a:xfrm>
            <a:off x="2592925" y="4535710"/>
            <a:ext cx="8911687" cy="7151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/>
              <a:t>5. Предотвращение ошибок</a:t>
            </a:r>
            <a:endParaRPr lang="ru-RU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7E1192-02F7-A826-3495-96F9CFB5C1E4}"/>
              </a:ext>
            </a:extLst>
          </p:cNvPr>
          <p:cNvSpPr txBox="1"/>
          <p:nvPr/>
        </p:nvSpPr>
        <p:spPr>
          <a:xfrm>
            <a:off x="2706254" y="5250873"/>
            <a:ext cx="879835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Всегда продумывайте сценарии, в которых может возникнуть ошибка, и старайтесь ее предотвратить.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1762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79EB56-3A3E-EA8A-25D2-CEBF3D5FB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1272"/>
          </a:xfrm>
        </p:spPr>
        <p:txBody>
          <a:bodyPr>
            <a:normAutofit/>
          </a:bodyPr>
          <a:lstStyle/>
          <a:p>
            <a:r>
              <a:rPr lang="ru-RU" sz="3200" b="1" dirty="0"/>
              <a:t>6. Узнаваемость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1FC4A7-5BA4-ABA1-080A-1018C8E1C4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265382"/>
            <a:ext cx="8915400" cy="4645840"/>
          </a:xfrm>
        </p:spPr>
        <p:txBody>
          <a:bodyPr/>
          <a:lstStyle/>
          <a:p>
            <a:r>
              <a:rPr lang="ru-RU" sz="2000" b="1" dirty="0"/>
              <a:t>Всё взаимодействия должны происходить на интуитивном уровне.</a:t>
            </a:r>
          </a:p>
          <a:p>
            <a:pPr marL="0" indent="0">
              <a:buNone/>
            </a:pPr>
            <a:endParaRPr lang="ru-RU" sz="20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7BD95CE-4408-8D49-2B35-FE15AE29CE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2" y="2109124"/>
            <a:ext cx="3214708" cy="2111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0A7281C-3BF2-4FD2-1A26-3EB72CC262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2" y="4634464"/>
            <a:ext cx="3214708" cy="1538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7AE27AD1-0106-AA60-9658-804A515D52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155" y="2109124"/>
            <a:ext cx="4329180" cy="406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164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F8A7C4-4D36-5360-5509-3D5D5A759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6690"/>
          </a:xfrm>
        </p:spPr>
        <p:txBody>
          <a:bodyPr>
            <a:normAutofit/>
          </a:bodyPr>
          <a:lstStyle/>
          <a:p>
            <a:r>
              <a:rPr lang="ru-RU" sz="3200" b="1" dirty="0"/>
              <a:t>7. Гибкость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20CCE1-4B7D-2270-754E-2B31DA203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20800"/>
            <a:ext cx="8915400" cy="2108200"/>
          </a:xfrm>
        </p:spPr>
        <p:txBody>
          <a:bodyPr/>
          <a:lstStyle/>
          <a:p>
            <a:pPr marL="0" indent="0" algn="just">
              <a:buNone/>
            </a:pPr>
            <a:r>
              <a:rPr lang="ru-RU" sz="2000" b="1" dirty="0"/>
              <a:t>Неизвестно, каким опытом обладает пользователь, который будет использовать сайт или приложение, поэтому всегда выигрывают системы, в которых есть ускорители и возможность настраивать действия. </a:t>
            </a:r>
          </a:p>
          <a:p>
            <a:pPr marL="0" indent="0" algn="just">
              <a:buNone/>
            </a:pPr>
            <a:r>
              <a:rPr lang="ru-RU" sz="2000" b="1" dirty="0"/>
              <a:t>Система должна предоставлять пользователю несколько способов совершения действия.</a:t>
            </a:r>
          </a:p>
          <a:p>
            <a:pPr marL="0" indent="0" algn="just">
              <a:buNone/>
            </a:pPr>
            <a:endParaRPr lang="ru-RU" sz="20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3446251-29ED-EAD5-2657-DF249F773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2611" y="3568097"/>
            <a:ext cx="3588602" cy="290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886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4DAC98-567C-0B70-30C7-B951B26CD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50508"/>
          </a:xfrm>
        </p:spPr>
        <p:txBody>
          <a:bodyPr>
            <a:normAutofit/>
          </a:bodyPr>
          <a:lstStyle/>
          <a:p>
            <a:r>
              <a:rPr lang="ru-RU" sz="3200" b="1" dirty="0"/>
              <a:t>8. Простота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E8C405-5CC9-CC75-FC3C-DD2E5961B5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1325" y="1367842"/>
            <a:ext cx="4438239" cy="170688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/>
              <a:t>Чем проще сайт визуально и функционально, тем быстрее пользователь достигнет своей цели на нем. </a:t>
            </a:r>
          </a:p>
        </p:txBody>
      </p:sp>
      <p:pic>
        <p:nvPicPr>
          <p:cNvPr id="4" name="Рисунок 3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7A78C9BE-C89A-79A4-5D09-49EFDE60CE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768" y="795187"/>
            <a:ext cx="4881448" cy="1800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Изображение выглядит как текст, газета&#10;&#10;Автоматически созданное описание">
            <a:extLst>
              <a:ext uri="{FF2B5EF4-FFF2-40B4-BE49-F238E27FC236}">
                <a16:creationId xmlns:a16="http://schemas.microsoft.com/office/drawing/2014/main" id="{E0B60FD5-D7E8-7E8B-F22D-F161098483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700" y="2855942"/>
            <a:ext cx="7086600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506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1793B9-34D5-928D-952F-F3B21FC12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5499" y="543747"/>
            <a:ext cx="8911687" cy="715163"/>
          </a:xfrm>
        </p:spPr>
        <p:txBody>
          <a:bodyPr>
            <a:normAutofit/>
          </a:bodyPr>
          <a:lstStyle/>
          <a:p>
            <a:r>
              <a:rPr lang="ru-RU" sz="3200" b="1" dirty="0"/>
              <a:t>9. Понимание проблем и их решение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651DE4-03B0-B7B5-A740-FBA4598B57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7355" y="1028615"/>
            <a:ext cx="8915400" cy="1052944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000" b="1" dirty="0"/>
              <a:t>Невозможно избежать ошибок при работе системы.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/>
              <a:t>Главное — правильно объяснить пользователю, почему произошла ошибка и что с этим делать дальше.</a:t>
            </a:r>
          </a:p>
          <a:p>
            <a:pPr>
              <a:spcBef>
                <a:spcPts val="0"/>
              </a:spcBef>
            </a:pPr>
            <a:endParaRPr lang="ru-RU" sz="20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973D75F-6D47-7218-8518-4DA0605EF48D}"/>
              </a:ext>
            </a:extLst>
          </p:cNvPr>
          <p:cNvSpPr txBox="1">
            <a:spLocks/>
          </p:cNvSpPr>
          <p:nvPr/>
        </p:nvSpPr>
        <p:spPr>
          <a:xfrm>
            <a:off x="2585499" y="2128482"/>
            <a:ext cx="9506711" cy="71516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/>
              <a:t>10. Справочные материалы и документация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0C577737-9A68-653A-710B-EA725CC131DE}"/>
              </a:ext>
            </a:extLst>
          </p:cNvPr>
          <p:cNvSpPr txBox="1">
            <a:spLocks/>
          </p:cNvSpPr>
          <p:nvPr/>
        </p:nvSpPr>
        <p:spPr>
          <a:xfrm>
            <a:off x="2585500" y="2627330"/>
            <a:ext cx="2974792" cy="3939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ru-RU" sz="2000" b="1" dirty="0"/>
              <a:t>У пользователя должен быть выбор: проходить обучение или нет. </a:t>
            </a:r>
          </a:p>
          <a:p>
            <a:pPr marL="0" indent="0">
              <a:buFont typeface="Wingdings 3" charset="2"/>
              <a:buNone/>
            </a:pPr>
            <a:r>
              <a:rPr lang="ru-RU" sz="2000" b="1" dirty="0"/>
              <a:t>Справочные материалы должны быть доступны, даже если пользователь при первом визите в систему отказался проходить обучение.</a:t>
            </a:r>
          </a:p>
        </p:txBody>
      </p:sp>
      <p:pic>
        <p:nvPicPr>
          <p:cNvPr id="7" name="Рисунок 6" descr="Изображение выглядит как Веб-сайт&#10;&#10;Автоматически созданное описание">
            <a:extLst>
              <a:ext uri="{FF2B5EF4-FFF2-40B4-BE49-F238E27FC236}">
                <a16:creationId xmlns:a16="http://schemas.microsoft.com/office/drawing/2014/main" id="{3F10CFC1-6DFD-9E1B-4A29-082D2BB26D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710418"/>
            <a:ext cx="5209309" cy="385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530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91DBEC-F026-1962-0CFD-68A5908CA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8217"/>
          </a:xfrm>
        </p:spPr>
        <p:txBody>
          <a:bodyPr>
            <a:normAutofit/>
          </a:bodyPr>
          <a:lstStyle/>
          <a:p>
            <a:r>
              <a:rPr lang="ru-RU" sz="3200" b="1" dirty="0"/>
              <a:t>Навигация сайта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2FB18D-0C9C-2944-EE46-59D5B6772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94691"/>
            <a:ext cx="8300461" cy="4516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Навигационная система </a:t>
            </a:r>
            <a:r>
              <a:rPr lang="ru-RU" sz="2000" b="1" dirty="0"/>
              <a:t>— основной критерий удобства сайта (юзабилити), отвечает за переходы между разными разделами, сортировку товаров, информацию о них, помощь при оформлении заказа.</a:t>
            </a:r>
          </a:p>
          <a:p>
            <a:pPr marL="0" indent="0">
              <a:buNone/>
            </a:pPr>
            <a:r>
              <a:rPr lang="ru-RU" sz="2000" b="1" dirty="0"/>
              <a:t>Влияние навигационной системы на </a:t>
            </a:r>
            <a:r>
              <a:rPr lang="en-US" sz="2000" b="1" dirty="0"/>
              <a:t>SEO</a:t>
            </a:r>
            <a:r>
              <a:rPr lang="ru-RU" sz="2000" b="1" dirty="0"/>
              <a:t>:</a:t>
            </a:r>
          </a:p>
          <a:p>
            <a:pPr algn="just">
              <a:spcAft>
                <a:spcPts val="800"/>
              </a:spcAft>
              <a:buSzPct val="100000"/>
              <a:tabLst>
                <a:tab pos="457200" algn="l"/>
              </a:tabLst>
            </a:pPr>
            <a:r>
              <a:rPr lang="ru-RU" sz="2000" b="1" dirty="0"/>
              <a:t>формирует поведение пользователя, что оказывает влияние на ранжирование при поиске</a:t>
            </a:r>
          </a:p>
          <a:p>
            <a:pPr algn="just">
              <a:spcAft>
                <a:spcPts val="800"/>
              </a:spcAft>
              <a:buSzPct val="100000"/>
              <a:tabLst>
                <a:tab pos="457200" algn="l"/>
              </a:tabLst>
            </a:pPr>
            <a:r>
              <a:rPr lang="ru-RU" sz="2000" b="1" dirty="0"/>
              <a:t>влияет на индексацию в поисковиках</a:t>
            </a:r>
          </a:p>
          <a:p>
            <a:pPr algn="just">
              <a:spcAft>
                <a:spcPts val="800"/>
              </a:spcAft>
              <a:buSzPct val="100000"/>
              <a:tabLst>
                <a:tab pos="457200" algn="l"/>
              </a:tabLst>
            </a:pPr>
            <a:r>
              <a:rPr lang="ru-RU" sz="2000" b="1" dirty="0"/>
              <a:t>позволяет отображать в поисковой выдаче несколько ссылок</a:t>
            </a:r>
          </a:p>
          <a:p>
            <a:pPr marL="0" indent="0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7404966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3A7A4F-2B8B-12AF-85B0-75AB9B91E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8217"/>
          </a:xfrm>
        </p:spPr>
        <p:txBody>
          <a:bodyPr>
            <a:normAutofit/>
          </a:bodyPr>
          <a:lstStyle/>
          <a:p>
            <a:r>
              <a:rPr lang="ru-RU" sz="3200" b="1" dirty="0"/>
              <a:t>Способы улучшения навигации сайта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AA6061-144A-47C3-6B5D-E636C81FE5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10326"/>
            <a:ext cx="8915400" cy="4100895"/>
          </a:xfrm>
        </p:spPr>
        <p:txBody>
          <a:bodyPr>
            <a:normAutofit/>
          </a:bodyPr>
          <a:lstStyle/>
          <a:p>
            <a:r>
              <a:rPr lang="ru-RU" sz="2000" b="1" dirty="0"/>
              <a:t>Тщательно разделять товары на категории</a:t>
            </a:r>
          </a:p>
          <a:p>
            <a:r>
              <a:rPr lang="ru-RU" sz="2000" b="1" dirty="0"/>
              <a:t>Создать категорию «Новые товары»</a:t>
            </a:r>
          </a:p>
          <a:p>
            <a:r>
              <a:rPr lang="ru-RU" sz="2000" b="1" dirty="0"/>
              <a:t>Добавить список «Уже просмотрено»</a:t>
            </a:r>
          </a:p>
          <a:p>
            <a:r>
              <a:rPr lang="ru-RU" sz="2000" b="1" dirty="0"/>
              <a:t>Обзавестись расширением типа Cross-</a:t>
            </a:r>
            <a:r>
              <a:rPr lang="ru-RU" sz="2000" b="1" dirty="0" err="1"/>
              <a:t>Selling</a:t>
            </a:r>
            <a:r>
              <a:rPr lang="ru-RU" sz="2000" b="1" dirty="0"/>
              <a:t> и Up-</a:t>
            </a:r>
            <a:r>
              <a:rPr lang="ru-RU" sz="2000" b="1" dirty="0" err="1"/>
              <a:t>selling</a:t>
            </a:r>
            <a:endParaRPr lang="ru-RU" sz="2000" b="1" dirty="0"/>
          </a:p>
          <a:p>
            <a:r>
              <a:rPr lang="ru-RU" sz="2000" b="1" dirty="0"/>
              <a:t>Добавить функцию составных товаров</a:t>
            </a:r>
          </a:p>
          <a:p>
            <a:r>
              <a:rPr lang="ru-RU" sz="2000" b="1" dirty="0"/>
              <a:t>Использовать интерактивные изображения</a:t>
            </a:r>
          </a:p>
          <a:p>
            <a:endParaRPr lang="ru-RU" sz="2000" b="1" dirty="0"/>
          </a:p>
          <a:p>
            <a:endParaRPr lang="ru-RU" sz="2000" b="1" dirty="0"/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543763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3D514B-9E55-A592-CB67-DA5E7B4CA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Характеристики удобной и понятной навигации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E08B06-9480-C555-89A0-D64B796F6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531370" cy="3777622"/>
          </a:xfrm>
        </p:spPr>
        <p:txBody>
          <a:bodyPr/>
          <a:lstStyle/>
          <a:p>
            <a:pPr algn="just">
              <a:buSzPct val="100000"/>
              <a:tabLst>
                <a:tab pos="457200" algn="l"/>
              </a:tabLst>
            </a:pPr>
            <a:r>
              <a:rPr lang="ru-RU" sz="2000" b="1" dirty="0"/>
              <a:t>Доступность (проработанная система навигации не только на главной странице интернет-магазина, но и на второстепенных)</a:t>
            </a:r>
          </a:p>
          <a:p>
            <a:pPr algn="just">
              <a:buSzPct val="100000"/>
              <a:tabLst>
                <a:tab pos="457200" algn="l"/>
              </a:tabLst>
            </a:pPr>
            <a:r>
              <a:rPr lang="ru-RU" sz="2000" b="1" dirty="0"/>
              <a:t>Ясность (интуитивно понятный интерфейс)</a:t>
            </a:r>
          </a:p>
          <a:p>
            <a:pPr algn="just">
              <a:spcAft>
                <a:spcPts val="800"/>
              </a:spcAft>
              <a:buSzPct val="100000"/>
              <a:tabLst>
                <a:tab pos="457200" algn="l"/>
              </a:tabLst>
            </a:pPr>
            <a:r>
              <a:rPr lang="ru-RU" sz="2000" b="1" dirty="0"/>
              <a:t>Продуманный дизайн (учитывающий поведение покупателей на сайте на разных устройствах)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36417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0F4DAA-8B0E-D580-FEBF-5E7517DAF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2872"/>
          </a:xfrm>
        </p:spPr>
        <p:txBody>
          <a:bodyPr>
            <a:normAutofit fontScale="90000"/>
          </a:bodyPr>
          <a:lstStyle/>
          <a:p>
            <a:r>
              <a:rPr lang="ru-RU" sz="3200" b="1" dirty="0" err="1"/>
              <a:t>Чарджбек</a:t>
            </a:r>
            <a:r>
              <a:rPr lang="ru-RU" sz="3200" b="1" dirty="0"/>
              <a:t> (</a:t>
            </a:r>
            <a:r>
              <a:rPr lang="en-US" sz="3200" b="1" dirty="0"/>
              <a:t>chargeback</a:t>
            </a:r>
            <a:r>
              <a:rPr lang="ru-RU" sz="3200" b="1" dirty="0"/>
              <a:t>, возвратный платеж</a:t>
            </a:r>
            <a:r>
              <a:rPr lang="en-US" sz="3200" b="1" dirty="0"/>
              <a:t>)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680A3B-7500-E91C-029E-A2D4991B4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10327"/>
            <a:ext cx="8915400" cy="4100895"/>
          </a:xfrm>
        </p:spPr>
        <p:txBody>
          <a:bodyPr>
            <a:normAutofit/>
          </a:bodyPr>
          <a:lstStyle/>
          <a:p>
            <a:pPr marL="0" indent="0">
              <a:spcAft>
                <a:spcPts val="8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Процедура </a:t>
            </a:r>
            <a:r>
              <a:rPr lang="ru-RU" sz="2000" b="1" dirty="0" err="1">
                <a:solidFill>
                  <a:srgbClr val="C00000"/>
                </a:solidFill>
              </a:rPr>
              <a:t>чарджбек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/>
              <a:t>— процесс, который позволяет держателям карт оспорить транзакцию по своей кредитной или дебетовой карте и получить возмещение. </a:t>
            </a:r>
            <a:endParaRPr lang="en-US" sz="2000" b="1" dirty="0"/>
          </a:p>
          <a:p>
            <a:pPr marL="0" indent="0">
              <a:spcAft>
                <a:spcPts val="800"/>
              </a:spcAft>
              <a:buNone/>
            </a:pPr>
            <a:r>
              <a:rPr lang="ru-RU" sz="2000" b="1" dirty="0"/>
              <a:t>Это форма защиты потребителей, которая позволяет людям вернуть свои деньги в тех случаях, когда с них была взята плата за товары или услуги, которые они не получили или которые не соответствовали описанию.</a:t>
            </a:r>
          </a:p>
          <a:p>
            <a:pPr marL="0" indent="0">
              <a:buNone/>
            </a:pPr>
            <a:r>
              <a:rPr lang="ru-RU" sz="2000" b="1" dirty="0"/>
              <a:t>Возврат средств инициируется эмитентом карты и призван защитить владельца карты от мошеннических или несанкционированных транзакций. </a:t>
            </a:r>
          </a:p>
        </p:txBody>
      </p:sp>
    </p:spTree>
    <p:extLst>
      <p:ext uri="{BB962C8B-B14F-4D97-AF65-F5344CB8AC3E}">
        <p14:creationId xmlns:p14="http://schemas.microsoft.com/office/powerpoint/2010/main" val="42359797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6F4EBC-7E96-8F28-51A0-45EE6BFD7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2872"/>
          </a:xfrm>
        </p:spPr>
        <p:txBody>
          <a:bodyPr>
            <a:normAutofit/>
          </a:bodyPr>
          <a:lstStyle/>
          <a:p>
            <a:r>
              <a:rPr lang="ru-RU" sz="3200" b="1" dirty="0"/>
              <a:t>Потери продавца при </a:t>
            </a:r>
            <a:r>
              <a:rPr lang="ru-RU" sz="3200" b="1" dirty="0" err="1"/>
              <a:t>чарджбеке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722086-16B7-6818-9096-DAE7CA86B3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586788" cy="3777622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ru-RU" sz="2000" b="1" dirty="0"/>
              <a:t>Лишение всей суммы платежа, которую получил от покупателя</a:t>
            </a: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ru-RU" sz="2000" b="1" dirty="0"/>
              <a:t>Потеря комиссии за эквайринг — процента от каждой транзакции, который удерживается платежной системой или банком</a:t>
            </a: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ru-RU" sz="2000" b="1" dirty="0"/>
              <a:t>Ущерб репутации продавца</a:t>
            </a: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ru-RU" sz="2000" b="1" dirty="0"/>
              <a:t>Убыток продавца в результате </a:t>
            </a:r>
            <a:r>
              <a:rPr lang="ru-RU" sz="2000" b="1" dirty="0" err="1"/>
              <a:t>чарджбека</a:t>
            </a:r>
            <a:r>
              <a:rPr lang="ru-RU" sz="2000" b="1" dirty="0"/>
              <a:t> по мошенничеству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010844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6EDA70-C73C-3E61-31A4-7D645DFF2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61345"/>
          </a:xfrm>
        </p:spPr>
        <p:txBody>
          <a:bodyPr>
            <a:normAutofit/>
          </a:bodyPr>
          <a:lstStyle/>
          <a:p>
            <a:r>
              <a:rPr lang="ru-RU" sz="3200" b="1" dirty="0"/>
              <a:t>Причины инициации </a:t>
            </a:r>
            <a:r>
              <a:rPr lang="ru-RU" sz="3200" b="1" dirty="0" err="1"/>
              <a:t>чарджбека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2F6FF2-7639-8DD2-40B8-CCE52A0E81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ru-RU" sz="2000" b="1" dirty="0"/>
              <a:t>Неосуществленная доставка товаров или услуг</a:t>
            </a:r>
          </a:p>
          <a:p>
            <a:pPr algn="just">
              <a:lnSpc>
                <a:spcPct val="150000"/>
              </a:lnSpc>
            </a:pPr>
            <a:r>
              <a:rPr lang="ru-RU" sz="2000" b="1" dirty="0"/>
              <a:t>Несоответствие товаров и услуг описанию</a:t>
            </a:r>
          </a:p>
          <a:p>
            <a:pPr algn="just">
              <a:lnSpc>
                <a:spcPct val="150000"/>
              </a:lnSpc>
            </a:pPr>
            <a:r>
              <a:rPr lang="ru-RU" sz="2000" b="1" dirty="0"/>
              <a:t>Несанкционированная транзакция</a:t>
            </a:r>
          </a:p>
          <a:p>
            <a:pPr algn="just">
              <a:lnSpc>
                <a:spcPct val="150000"/>
              </a:lnSpc>
            </a:pPr>
            <a:r>
              <a:rPr lang="ru-RU" sz="2000" b="1" dirty="0"/>
              <a:t>Мошенническая сделка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ru-RU" sz="2000" b="1" dirty="0"/>
              <a:t>Двойной платеж 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ru-RU" sz="2000" b="1" dirty="0"/>
              <a:t>и т. 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06092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F58044-54D0-7D83-F1DC-4742B2871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3635"/>
          </a:xfrm>
        </p:spPr>
        <p:txBody>
          <a:bodyPr>
            <a:normAutofit/>
          </a:bodyPr>
          <a:lstStyle/>
          <a:p>
            <a:r>
              <a:rPr lang="ru-RU" sz="3200" b="1" dirty="0"/>
              <a:t>Схемы мошенничества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073C34-8918-DC12-54DF-52C6319DFB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53309"/>
            <a:ext cx="8915400" cy="4257913"/>
          </a:xfrm>
        </p:spPr>
        <p:txBody>
          <a:bodyPr>
            <a:normAutofit/>
          </a:bodyPr>
          <a:lstStyle/>
          <a:p>
            <a:pPr algn="just">
              <a:spcAft>
                <a:spcPts val="800"/>
              </a:spcAft>
            </a:pPr>
            <a:r>
              <a:rPr lang="ru-RU" sz="2000" b="1" dirty="0"/>
              <a:t>Использование поддельных карт</a:t>
            </a:r>
          </a:p>
          <a:p>
            <a:pPr algn="just">
              <a:spcAft>
                <a:spcPts val="800"/>
              </a:spcAft>
            </a:pPr>
            <a:r>
              <a:rPr lang="ru-RU" sz="2000" b="1" dirty="0"/>
              <a:t>Использование украденных карт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ru-RU" sz="2000" b="1" dirty="0"/>
              <a:t>Для того, чтобы избежать обнаружения мошенничества, могут использоваться:</a:t>
            </a:r>
          </a:p>
          <a:p>
            <a:pPr algn="just"/>
            <a:r>
              <a:rPr lang="ru-RU" sz="2000" b="1" dirty="0"/>
              <a:t>виртуальные частные сети (VPN) или другие инструменты для маскировки IP-адресов и местоположения</a:t>
            </a:r>
          </a:p>
          <a:p>
            <a:pPr algn="just"/>
            <a:r>
              <a:rPr lang="ru-RU" sz="2000" b="1" dirty="0"/>
              <a:t>поддельные адреса доставки или учетные записи</a:t>
            </a:r>
          </a:p>
          <a:p>
            <a:pPr algn="just">
              <a:spcAft>
                <a:spcPts val="800"/>
              </a:spcAft>
            </a:pPr>
            <a:r>
              <a:rPr lang="ru-RU" sz="2000" b="1" dirty="0"/>
              <a:t>совершение небольших покупок, чтобы прощупать почву перед попыткой более крупного мошенничества</a:t>
            </a:r>
          </a:p>
          <a:p>
            <a:pPr marL="0" indent="0" algn="just">
              <a:spcAft>
                <a:spcPts val="800"/>
              </a:spcAft>
              <a:buNone/>
            </a:pPr>
            <a:endParaRPr lang="ru-RU" sz="2000" b="1" dirty="0"/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4049634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922B01-2F02-E49F-3EE0-C4183D41A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16763"/>
          </a:xfrm>
        </p:spPr>
        <p:txBody>
          <a:bodyPr>
            <a:normAutofit/>
          </a:bodyPr>
          <a:lstStyle/>
          <a:p>
            <a:r>
              <a:rPr lang="ru-RU" sz="3200" b="1" dirty="0"/>
              <a:t>Защита продавца от </a:t>
            </a:r>
            <a:r>
              <a:rPr lang="ru-RU" sz="3200" b="1" dirty="0" err="1"/>
              <a:t>чарджбека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FC7255-626E-36F7-BCC2-68AF572AA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27200"/>
            <a:ext cx="8915400" cy="4184022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sz="2000" b="1" dirty="0"/>
              <a:t>Уникальное название компании для всех транзакций</a:t>
            </a: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sz="2000" b="1" dirty="0"/>
              <a:t>Корректное отношение к клиентам</a:t>
            </a: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sz="2000" b="1" dirty="0"/>
              <a:t>Обеспечение защиты кредитных и дебетовых карт</a:t>
            </a: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sz="2000" b="1" dirty="0"/>
              <a:t>Повышение качества реализуемого продукта</a:t>
            </a: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sz="2000" b="1" dirty="0"/>
              <a:t>Оперативные ответы на банковские запросы по </a:t>
            </a:r>
            <a:r>
              <a:rPr lang="ru-RU" sz="2000" b="1" dirty="0" err="1"/>
              <a:t>чарджбэку</a:t>
            </a:r>
            <a:endParaRPr lang="ru-RU" sz="2000" b="1" dirty="0"/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sz="2000" b="1" dirty="0"/>
              <a:t>Хранение отчетов обо всех транзакциях</a:t>
            </a: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000" b="1" dirty="0"/>
              <a:t>Обработка кредитных карт по правилам банка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9264392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D353C7-7399-B66F-E104-9DFF50E77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2872"/>
          </a:xfrm>
        </p:spPr>
        <p:txBody>
          <a:bodyPr>
            <a:normAutofit/>
          </a:bodyPr>
          <a:lstStyle/>
          <a:p>
            <a:r>
              <a:rPr lang="ru-RU" sz="3200" b="1" dirty="0"/>
              <a:t>Политика конфиденциальности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5DF82C-789C-22C7-93FA-13F1C7A73C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79418"/>
            <a:ext cx="8808461" cy="4331804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spcAft>
                <a:spcPts val="8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Политика конфиденциальности </a:t>
            </a:r>
            <a:r>
              <a:rPr lang="ru-RU" sz="2000" b="1" dirty="0"/>
              <a:t>– документ, который определяет правила пользования персональными данными и их защиту.</a:t>
            </a:r>
          </a:p>
          <a:p>
            <a:pPr marL="0" indent="0" algn="just">
              <a:lnSpc>
                <a:spcPct val="110000"/>
              </a:lnSpc>
              <a:spcAft>
                <a:spcPts val="800"/>
              </a:spcAft>
              <a:buNone/>
            </a:pPr>
            <a:r>
              <a:rPr lang="ru-RU" sz="2000" b="1" dirty="0"/>
              <a:t>Политика конфиденциальности в России определяется законом 152-ФЗ РФ «О персональных данных» (закон регулирует сбор, хранение, а также использование и распространение персональной информации о гражданах).</a:t>
            </a:r>
          </a:p>
          <a:p>
            <a:pPr marL="0" indent="0" algn="just">
              <a:lnSpc>
                <a:spcPct val="110000"/>
              </a:lnSpc>
              <a:spcAft>
                <a:spcPts val="800"/>
              </a:spcAft>
              <a:buNone/>
            </a:pPr>
            <a:r>
              <a:rPr lang="ru-RU" sz="2000" b="1" dirty="0"/>
              <a:t>Иметь политику конфиденциальности сайта </a:t>
            </a:r>
            <a:r>
              <a:rPr lang="ru-RU" sz="2000" b="1" dirty="0">
                <a:solidFill>
                  <a:srgbClr val="C00000"/>
                </a:solidFill>
              </a:rPr>
              <a:t>строго обязательно</a:t>
            </a:r>
            <a:r>
              <a:rPr lang="ru-RU" sz="2000" b="1" dirty="0"/>
              <a:t>. Если владелец интернет-ресурса не уведомит Роскомнадзор о своей деятельности и мерах по защите данных, ему может грозить штраф в десятки тысяч рублей по </a:t>
            </a:r>
            <a:r>
              <a:rPr lang="ru-RU" sz="2000" b="1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ст. 13.11 КоАП РФ</a:t>
            </a:r>
            <a:endParaRPr lang="ru-RU" sz="2000" b="1" dirty="0">
              <a:solidFill>
                <a:srgbClr val="C00000"/>
              </a:solidFill>
            </a:endParaRPr>
          </a:p>
          <a:p>
            <a:pPr marL="0" indent="0" algn="just">
              <a:lnSpc>
                <a:spcPct val="110000"/>
              </a:lnSpc>
              <a:spcAft>
                <a:spcPts val="800"/>
              </a:spcAft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5085788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780726-1424-B9A1-1B6D-76D71D47C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21563"/>
          </a:xfrm>
        </p:spPr>
        <p:txBody>
          <a:bodyPr>
            <a:normAutofit/>
          </a:bodyPr>
          <a:lstStyle/>
          <a:p>
            <a:r>
              <a:rPr lang="ru-RU" sz="3200" b="1" dirty="0"/>
              <a:t>Политика конфиденциальности включает: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A3188C-FB2C-1CF7-787A-DD6C92016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884217"/>
            <a:ext cx="8915400" cy="4230255"/>
          </a:xfrm>
        </p:spPr>
        <p:txBody>
          <a:bodyPr>
            <a:noAutofit/>
          </a:bodyPr>
          <a:lstStyle/>
          <a:p>
            <a:pPr algn="just">
              <a:lnSpc>
                <a:spcPct val="110000"/>
              </a:lnSpc>
              <a:spcBef>
                <a:spcPts val="600"/>
              </a:spcBef>
            </a:pPr>
            <a:r>
              <a:rPr lang="ru-RU" sz="2000" b="1" dirty="0"/>
              <a:t>четкое определение цели сбора пользовательских данных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</a:pPr>
            <a:r>
              <a:rPr lang="ru-RU" sz="2000" b="1" dirty="0"/>
              <a:t>описание пользовательской информации, которую собирают: как прямо указанные имя, адрес и т. д., так и автоматически собираемые данные (IP, информация о браузере)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</a:pPr>
            <a:r>
              <a:rPr lang="ru-RU" sz="2000" b="1" dirty="0"/>
              <a:t>указание способов сбора данных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</a:pPr>
            <a:r>
              <a:rPr lang="ru-RU" sz="2000" b="1" dirty="0"/>
              <a:t>уточнение, будет ли информация передаваться какому-либо третьему лицу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</a:pPr>
            <a:r>
              <a:rPr lang="ru-RU" sz="2000" b="1" dirty="0"/>
              <a:t>описание мер безопасности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800"/>
              </a:spcAft>
            </a:pPr>
            <a:r>
              <a:rPr lang="ru-RU" sz="2000" b="1" dirty="0"/>
              <a:t>определение прав каждой категории пользователей на доступ к своей персональной информации, ее изменение или удаление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8370328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606F6E-9A00-71E7-1796-F48170BF6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5926"/>
          </a:xfrm>
        </p:spPr>
        <p:txBody>
          <a:bodyPr>
            <a:normAutofit/>
          </a:bodyPr>
          <a:lstStyle/>
          <a:p>
            <a:r>
              <a:rPr lang="ru-RU" sz="3200" b="1" dirty="0"/>
              <a:t>Пользовательское соглашение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590F91-3315-672C-A034-F0FF1680BA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838037"/>
            <a:ext cx="8638493" cy="411936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2000" b="1" dirty="0">
                <a:solidFill>
                  <a:srgbClr val="C00000"/>
                </a:solidFill>
              </a:rPr>
              <a:t>Пользовательское соглашение </a:t>
            </a:r>
            <a:r>
              <a:rPr lang="ru-RU" sz="2000" b="1" dirty="0"/>
              <a:t>– документ, который определяет условия использования продукта или услуг, предоставляемых пользователю.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2000" b="1" dirty="0"/>
              <a:t>Является правовым соглашением между компанией и пользователем и определяет права и обязанности каждой из сторон.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2000" b="1" dirty="0"/>
          </a:p>
          <a:p>
            <a:pPr>
              <a:lnSpc>
                <a:spcPct val="150000"/>
              </a:lnSpc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1009448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BC2A6E-0343-CBEB-4864-890652019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Составление пользовательского соглашения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1EB19E-160C-ECFB-A2B0-02E6BF5797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905000"/>
            <a:ext cx="8915400" cy="4414982"/>
          </a:xfrm>
        </p:spPr>
        <p:txBody>
          <a:bodyPr>
            <a:noAutofit/>
          </a:bodyPr>
          <a:lstStyle/>
          <a:p>
            <a:pPr marL="0" lv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1. </a:t>
            </a:r>
            <a:r>
              <a:rPr lang="ru-RU" sz="2000" b="1" dirty="0"/>
              <a:t>Определите </a:t>
            </a:r>
            <a:r>
              <a:rPr lang="ru-RU" sz="2000" b="1" u="sng" dirty="0"/>
              <a:t>структуру</a:t>
            </a:r>
            <a:r>
              <a:rPr lang="ru-RU" sz="2000" b="1" dirty="0"/>
              <a:t> соглашения. Разделите его на части, такие как введение, определения, права и обязанности, ограничения, ответственность, условия использования и заключительные положения.</a:t>
            </a:r>
          </a:p>
          <a:p>
            <a:pPr marL="0" lv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2. </a:t>
            </a:r>
            <a:r>
              <a:rPr lang="ru-RU" sz="2000" b="1" u="sng" dirty="0"/>
              <a:t>Введение</a:t>
            </a:r>
            <a:r>
              <a:rPr lang="ru-RU" sz="2000" b="1" dirty="0"/>
              <a:t> должно содержать краткое описание продукта или услуги, а также цели и намерения компании.</a:t>
            </a:r>
          </a:p>
          <a:p>
            <a:pPr marL="0" lv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3. </a:t>
            </a:r>
            <a:r>
              <a:rPr lang="ru-RU" sz="2000" b="1" dirty="0"/>
              <a:t>В определениях сформулируйте </a:t>
            </a:r>
            <a:r>
              <a:rPr lang="ru-RU" sz="2000" b="1" u="sng" dirty="0"/>
              <a:t>ключевые термины</a:t>
            </a:r>
            <a:r>
              <a:rPr lang="ru-RU" sz="2000" b="1" dirty="0"/>
              <a:t>. Это поможет избежать недоразумений и неоднозначности.</a:t>
            </a:r>
          </a:p>
          <a:p>
            <a:pPr marL="0" lvl="0" indent="0" algn="just">
              <a:lnSpc>
                <a:spcPct val="12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4. </a:t>
            </a:r>
            <a:r>
              <a:rPr lang="ru-RU" sz="2000" b="1" dirty="0"/>
              <a:t>Опишите </a:t>
            </a:r>
            <a:r>
              <a:rPr lang="ru-RU" sz="2000" b="1" u="sng" dirty="0"/>
              <a:t>права и обязанности как компании, так и пользователя</a:t>
            </a:r>
            <a:r>
              <a:rPr lang="ru-RU" sz="2000" b="1" dirty="0"/>
              <a:t>. Укажите, какие действия разрешены или запрещены.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2445607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BC2A6E-0343-CBEB-4864-890652019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Составление пользовательского соглашения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1EB19E-160C-ECFB-A2B0-02E6BF5797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905000"/>
            <a:ext cx="8915400" cy="4414982"/>
          </a:xfrm>
        </p:spPr>
        <p:txBody>
          <a:bodyPr>
            <a:noAutofit/>
          </a:bodyPr>
          <a:lstStyle/>
          <a:p>
            <a:pPr marL="0" lvl="0" indent="0" algn="just">
              <a:buNone/>
            </a:pPr>
            <a:r>
              <a:rPr lang="ru-RU" sz="2000" b="1" dirty="0">
                <a:solidFill>
                  <a:srgbClr val="C00000"/>
                </a:solidFill>
              </a:rPr>
              <a:t>5. </a:t>
            </a:r>
            <a:r>
              <a:rPr lang="ru-RU" sz="2000" b="1" dirty="0"/>
              <a:t>Укажите </a:t>
            </a:r>
            <a:r>
              <a:rPr lang="ru-RU" sz="2000" b="1" u="sng" dirty="0"/>
              <a:t>ограничения для продукта или услуги</a:t>
            </a:r>
            <a:r>
              <a:rPr lang="ru-RU" sz="2000" b="1" dirty="0"/>
              <a:t>. Это может быть запрет на использование продукта в незаконных целях, нарушение авторских прав и пр.</a:t>
            </a:r>
          </a:p>
          <a:p>
            <a:pPr marL="0" lvl="0" indent="0" algn="just">
              <a:buNone/>
            </a:pPr>
            <a:r>
              <a:rPr lang="ru-RU" sz="2000" b="1" dirty="0">
                <a:solidFill>
                  <a:srgbClr val="C00000"/>
                </a:solidFill>
              </a:rPr>
              <a:t>6. </a:t>
            </a:r>
            <a:r>
              <a:rPr lang="ru-RU" sz="2000" b="1" dirty="0"/>
              <a:t>Установите </a:t>
            </a:r>
            <a:r>
              <a:rPr lang="ru-RU" sz="2000" b="1" u="sng" dirty="0"/>
              <a:t>ответственность за нарушение</a:t>
            </a:r>
            <a:r>
              <a:rPr lang="ru-RU" sz="2000" b="1" dirty="0"/>
              <a:t> соглашения. Укажите возможные последствия.</a:t>
            </a:r>
          </a:p>
          <a:p>
            <a:pPr marL="0" lvl="0" indent="0" algn="just">
              <a:buNone/>
            </a:pPr>
            <a:r>
              <a:rPr lang="ru-RU" sz="2000" b="1" dirty="0">
                <a:solidFill>
                  <a:srgbClr val="C00000"/>
                </a:solidFill>
              </a:rPr>
              <a:t>7. </a:t>
            </a:r>
            <a:r>
              <a:rPr lang="ru-RU" sz="2000" b="1" dirty="0"/>
              <a:t>Опишите </a:t>
            </a:r>
            <a:r>
              <a:rPr lang="ru-RU" sz="2000" b="1" u="sng" dirty="0"/>
              <a:t>условия использования продукта или услуги</a:t>
            </a:r>
            <a:r>
              <a:rPr lang="ru-RU" sz="2000" b="1" dirty="0"/>
              <a:t>, включая конфиденциальность данных, авторские права и т. д.</a:t>
            </a:r>
          </a:p>
          <a:p>
            <a:pPr marL="0" lvl="0" indent="0" algn="just">
              <a:spcAft>
                <a:spcPts val="8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8. </a:t>
            </a:r>
            <a:r>
              <a:rPr lang="ru-RU" sz="2000" b="1" dirty="0"/>
              <a:t>В заключительных положениях укажите, </a:t>
            </a:r>
            <a:r>
              <a:rPr lang="ru-RU" sz="2000" b="1" u="sng" dirty="0"/>
              <a:t>какие изменения могут быть внесены</a:t>
            </a:r>
            <a:r>
              <a:rPr lang="ru-RU" sz="2000" b="1" dirty="0"/>
              <a:t> в соглашение, а также </a:t>
            </a:r>
            <a:r>
              <a:rPr lang="ru-RU" sz="2000" b="1" u="sng" dirty="0"/>
              <a:t>как разрешаются споры</a:t>
            </a:r>
            <a:r>
              <a:rPr lang="ru-RU" sz="2000" b="1" dirty="0"/>
              <a:t> между компанией и пользователем.</a:t>
            </a:r>
          </a:p>
          <a:p>
            <a:pPr marL="457200" indent="-457200" algn="just">
              <a:spcBef>
                <a:spcPts val="600"/>
              </a:spcBef>
              <a:buFont typeface="+mj-lt"/>
              <a:buAutoNum type="arabicPeriod"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5593424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FE0B7C-C0FF-4141-A8E1-AC3C2A360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49272"/>
          </a:xfrm>
        </p:spPr>
        <p:txBody>
          <a:bodyPr>
            <a:normAutofit/>
          </a:bodyPr>
          <a:lstStyle/>
          <a:p>
            <a:r>
              <a:rPr lang="ru-RU" sz="3200" b="1" dirty="0"/>
              <a:t>Юридические ошибки в работе интернет-магазина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4335E0-4C15-6366-97FB-F626812C0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651443" cy="3777622"/>
          </a:xfrm>
        </p:spPr>
        <p:txBody>
          <a:bodyPr>
            <a:normAutofit/>
          </a:bodyPr>
          <a:lstStyle/>
          <a:p>
            <a:r>
              <a:rPr lang="ru-RU" sz="2000" b="1" dirty="0"/>
              <a:t>Отсутствие политики конфиденциальности</a:t>
            </a:r>
          </a:p>
          <a:p>
            <a:r>
              <a:rPr lang="ru-RU" sz="2000" b="1" dirty="0"/>
              <a:t>Отсутствие информации о товаре и продавце</a:t>
            </a:r>
          </a:p>
          <a:p>
            <a:r>
              <a:rPr lang="ru-RU" sz="2000" b="1" dirty="0"/>
              <a:t>Отсутствие информации о рекламодателе</a:t>
            </a:r>
          </a:p>
          <a:p>
            <a:pPr marL="0" indent="0">
              <a:buNone/>
            </a:pPr>
            <a:r>
              <a:rPr lang="ru-RU" sz="2000" b="1" u="sng" dirty="0"/>
              <a:t>Как составить правила и политики</a:t>
            </a:r>
            <a:r>
              <a:rPr lang="ru-RU" sz="2000" b="1" dirty="0"/>
              <a:t>:</a:t>
            </a:r>
          </a:p>
          <a:p>
            <a:pPr marL="0" indent="0">
              <a:buNone/>
            </a:pPr>
            <a:r>
              <a:rPr lang="ru-RU" sz="2000" b="1" dirty="0"/>
              <a:t>программное обеспечение – генератор политики конфиденциальности (составление пользовательского соглашения и политики конфиденциальности со всеми необходимыми разделами). </a:t>
            </a:r>
          </a:p>
          <a:p>
            <a:pPr marL="0" indent="0">
              <a:buNone/>
            </a:pPr>
            <a:r>
              <a:rPr lang="ru-RU" sz="2000" b="1" dirty="0"/>
              <a:t>В число зарекомендовавших себя генераторов входят: </a:t>
            </a:r>
            <a:r>
              <a:rPr lang="en-US" sz="2000" b="1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Tilda</a:t>
            </a:r>
            <a:r>
              <a:rPr lang="ru-RU" sz="2000" b="1" dirty="0"/>
              <a:t>; </a:t>
            </a:r>
            <a:r>
              <a:rPr lang="en-US" sz="2000" b="1" dirty="0">
                <a:solidFill>
                  <a:srgbClr val="C0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Privacy Check</a:t>
            </a:r>
            <a:r>
              <a:rPr lang="ru-RU" sz="2000" b="1" dirty="0"/>
              <a:t>; </a:t>
            </a:r>
            <a:r>
              <a:rPr lang="en-US" sz="2000" b="1" dirty="0" err="1">
                <a:solidFill>
                  <a:srgbClr val="C0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Zyro</a:t>
            </a:r>
            <a:r>
              <a:rPr lang="ru-RU" sz="2000" b="1" dirty="0"/>
              <a:t>; </a:t>
            </a:r>
            <a:r>
              <a:rPr lang="en-US" sz="2000" b="1" dirty="0" err="1">
                <a:solidFill>
                  <a:srgbClr val="C00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Wix</a:t>
            </a:r>
            <a:r>
              <a:rPr lang="ru-RU" sz="2000" b="1" dirty="0"/>
              <a:t>.</a:t>
            </a:r>
          </a:p>
          <a:p>
            <a:pPr marL="0" indent="0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5408353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64205C-D9F0-8423-F193-1810D9392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476328"/>
            <a:ext cx="8911687" cy="678217"/>
          </a:xfrm>
        </p:spPr>
        <p:txBody>
          <a:bodyPr>
            <a:normAutofit/>
          </a:bodyPr>
          <a:lstStyle/>
          <a:p>
            <a:r>
              <a:rPr lang="ru-RU" sz="3200" b="1" dirty="0"/>
              <a:t>Утечка данных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F60944-EB0E-DA21-2596-7CBC76CAE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227779"/>
            <a:ext cx="8911687" cy="5450111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900" b="1" dirty="0">
                <a:solidFill>
                  <a:srgbClr val="C00000"/>
                </a:solidFill>
              </a:rPr>
              <a:t>1. </a:t>
            </a:r>
            <a:r>
              <a:rPr lang="ru-RU" sz="1900" b="1" dirty="0"/>
              <a:t>Локализация</a:t>
            </a:r>
          </a:p>
          <a:p>
            <a:pPr algn="just">
              <a:spcBef>
                <a:spcPts val="0"/>
              </a:spcBef>
            </a:pPr>
            <a:r>
              <a:rPr lang="ru-RU" sz="1900" b="1" dirty="0"/>
              <a:t>отключение затронутых систем или сетей</a:t>
            </a:r>
          </a:p>
          <a:p>
            <a:pPr algn="just">
              <a:spcBef>
                <a:spcPts val="0"/>
              </a:spcBef>
            </a:pPr>
            <a:r>
              <a:rPr lang="ru-RU" sz="1900" b="1" dirty="0"/>
              <a:t>изоляция скомпрометированных данных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ru-RU" sz="1900" b="1" dirty="0"/>
              <a:t>экспертиза для установления причины и размера нарушения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900" b="1" dirty="0">
                <a:solidFill>
                  <a:srgbClr val="C00000"/>
                </a:solidFill>
              </a:rPr>
              <a:t>2. </a:t>
            </a:r>
            <a:r>
              <a:rPr lang="ru-RU" sz="1900" b="1" dirty="0"/>
              <a:t>Уведомление пострадавших клиентов о нарушении и любых потенциальных рисках для их личной информации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900" b="1" dirty="0">
                <a:solidFill>
                  <a:srgbClr val="C00000"/>
                </a:solidFill>
              </a:rPr>
              <a:t>3. </a:t>
            </a:r>
            <a:r>
              <a:rPr lang="ru-RU" sz="1900" b="1" dirty="0"/>
              <a:t>Принятие мер по предотвращению нарушений </a:t>
            </a:r>
          </a:p>
          <a:p>
            <a:pPr algn="just">
              <a:spcBef>
                <a:spcPts val="0"/>
              </a:spcBef>
            </a:pPr>
            <a:r>
              <a:rPr lang="ru-RU" sz="1900" b="1" dirty="0"/>
              <a:t>проведение анализа существующих протоколов и процедур</a:t>
            </a:r>
          </a:p>
          <a:p>
            <a:pPr lvl="0" algn="just">
              <a:spcBef>
                <a:spcPts val="0"/>
              </a:spcBef>
            </a:pPr>
            <a:r>
              <a:rPr lang="ru-RU" sz="1900" b="1" dirty="0"/>
              <a:t>реализация дополнительных мер безопасности (шифрование, многофакторная аутентификация)</a:t>
            </a:r>
          </a:p>
          <a:p>
            <a:pPr lvl="0" algn="just">
              <a:spcBef>
                <a:spcPts val="0"/>
              </a:spcBef>
            </a:pPr>
            <a:r>
              <a:rPr lang="ru-RU" sz="1900" b="1" dirty="0"/>
              <a:t>обучение сотрудников методам обеспечения безопасности данных</a:t>
            </a:r>
          </a:p>
          <a:p>
            <a:pPr lvl="0" algn="just">
              <a:spcBef>
                <a:spcPts val="0"/>
              </a:spcBef>
            </a:pPr>
            <a:r>
              <a:rPr lang="ru-RU" sz="1900" b="1" dirty="0"/>
              <a:t>тестирование и обновление систем и протоколов безопасности</a:t>
            </a:r>
          </a:p>
          <a:p>
            <a:pPr lvl="0" algn="just">
              <a:spcBef>
                <a:spcPts val="0"/>
              </a:spcBef>
            </a:pPr>
            <a:r>
              <a:rPr lang="ru-RU" sz="1900" b="1" dirty="0"/>
              <a:t>проведение регулярных проверок и оценок рисков для выявления и превентивного устранения потенциальных уязвимостей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1900" b="1" dirty="0"/>
          </a:p>
        </p:txBody>
      </p:sp>
    </p:spTree>
    <p:extLst>
      <p:ext uri="{BB962C8B-B14F-4D97-AF65-F5344CB8AC3E}">
        <p14:creationId xmlns:p14="http://schemas.microsoft.com/office/powerpoint/2010/main" val="9223330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53EA80-73D9-F2DB-A3A9-2417B7639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33190"/>
          </a:xfrm>
        </p:spPr>
        <p:txBody>
          <a:bodyPr>
            <a:normAutofit/>
          </a:bodyPr>
          <a:lstStyle/>
          <a:p>
            <a:r>
              <a:rPr lang="ru-RU" sz="3200" b="1" dirty="0"/>
              <a:t>Вопросы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6687EF-E614-571B-0F77-E43C41A5F0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76375"/>
            <a:ext cx="8915400" cy="4434847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1900" b="1" dirty="0">
                <a:solidFill>
                  <a:srgbClr val="C00000"/>
                </a:solidFill>
              </a:rPr>
              <a:t>1. Обратная связь от системы обеспечивается следующим правилом </a:t>
            </a:r>
            <a:r>
              <a:rPr lang="ru-RU" sz="1900" b="1" dirty="0" err="1">
                <a:solidFill>
                  <a:srgbClr val="C00000"/>
                </a:solidFill>
              </a:rPr>
              <a:t>usability</a:t>
            </a:r>
            <a:r>
              <a:rPr lang="ru-RU" sz="1900" b="1" dirty="0">
                <a:solidFill>
                  <a:srgbClr val="C00000"/>
                </a:solidFill>
              </a:rPr>
              <a:t> </a:t>
            </a:r>
            <a:r>
              <a:rPr lang="ru-RU" sz="1900" i="1" dirty="0"/>
              <a:t>*несколько вариантов ответа*</a:t>
            </a:r>
            <a:r>
              <a:rPr lang="ru-RU" sz="1900" b="1" dirty="0"/>
              <a:t>:</a:t>
            </a: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buFont typeface="+mj-lt"/>
              <a:buAutoNum type="alphaLcParenR"/>
            </a:pPr>
            <a:r>
              <a:rPr lang="ru-RU" sz="1900" b="1" dirty="0"/>
              <a:t>Видимость статуса системы</a:t>
            </a: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buFont typeface="+mj-lt"/>
              <a:buAutoNum type="alphaLcParenR"/>
            </a:pPr>
            <a:r>
              <a:rPr lang="ru-RU" sz="1900" b="1" dirty="0"/>
              <a:t>Схожесть системы с реальным миром</a:t>
            </a: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buFont typeface="+mj-lt"/>
              <a:buAutoNum type="alphaLcParenR"/>
            </a:pPr>
            <a:r>
              <a:rPr lang="ru-RU" sz="1900" b="1" dirty="0"/>
              <a:t>Узнаваемость</a:t>
            </a: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buFont typeface="+mj-lt"/>
              <a:buAutoNum type="alphaLcParenR"/>
            </a:pPr>
            <a:r>
              <a:rPr lang="ru-RU" sz="1900" b="1" dirty="0"/>
              <a:t>Предотвращение ошибок</a:t>
            </a: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buFont typeface="+mj-lt"/>
              <a:buAutoNum type="alphaLcParenR"/>
            </a:pPr>
            <a:r>
              <a:rPr lang="ru-RU" sz="1900" b="1" dirty="0"/>
              <a:t>Гибкость</a:t>
            </a: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buFont typeface="+mj-lt"/>
              <a:buAutoNum type="alphaLcParenR"/>
            </a:pPr>
            <a:r>
              <a:rPr lang="ru-RU" sz="1900" b="1" dirty="0"/>
              <a:t>Понимание проблем и их решение</a:t>
            </a: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LcParenR"/>
            </a:pPr>
            <a:r>
              <a:rPr lang="ru-RU" sz="1900" b="1" dirty="0"/>
              <a:t>Справочные материалы и документация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2957760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CC0B763-C235-5E9D-0B58-2653FC566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666749"/>
            <a:ext cx="8915400" cy="5800725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200" b="1" dirty="0">
                <a:solidFill>
                  <a:srgbClr val="C00000"/>
                </a:solidFill>
              </a:rPr>
              <a:t>2. Интуитивное взаимодействие с системой обеспечивается следующим правилом </a:t>
            </a:r>
            <a:r>
              <a:rPr lang="ru-RU" sz="2200" b="1" dirty="0" err="1">
                <a:solidFill>
                  <a:srgbClr val="C00000"/>
                </a:solidFill>
              </a:rPr>
              <a:t>usability</a:t>
            </a:r>
            <a:r>
              <a:rPr lang="ru-RU" sz="2200" b="1" dirty="0">
                <a:solidFill>
                  <a:srgbClr val="C00000"/>
                </a:solidFill>
              </a:rPr>
              <a:t> </a:t>
            </a:r>
            <a:r>
              <a:rPr lang="ru-RU" sz="2200" i="1" dirty="0"/>
              <a:t>*несколько вариантов ответа*</a:t>
            </a:r>
            <a:r>
              <a:rPr lang="ru-RU" sz="2200" b="1" dirty="0"/>
              <a:t>:</a:t>
            </a: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buFont typeface="+mj-lt"/>
              <a:buAutoNum type="alphaLcParenR"/>
            </a:pPr>
            <a:r>
              <a:rPr lang="ru-RU" sz="2200" b="1" dirty="0"/>
              <a:t>Видимость статуса системы</a:t>
            </a: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buFont typeface="+mj-lt"/>
              <a:buAutoNum type="alphaLcParenR"/>
            </a:pPr>
            <a:r>
              <a:rPr lang="ru-RU" sz="2200" b="1" dirty="0"/>
              <a:t>Схожесть системы с реальным миром</a:t>
            </a: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buFont typeface="+mj-lt"/>
              <a:buAutoNum type="alphaLcParenR"/>
            </a:pPr>
            <a:r>
              <a:rPr lang="ru-RU" sz="2200" b="1" dirty="0"/>
              <a:t>Узнаваемость</a:t>
            </a: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buFont typeface="+mj-lt"/>
              <a:buAutoNum type="alphaLcParenR"/>
            </a:pPr>
            <a:r>
              <a:rPr lang="ru-RU" sz="2200" b="1" dirty="0"/>
              <a:t>Стандарты</a:t>
            </a: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buFont typeface="+mj-lt"/>
              <a:buAutoNum type="alphaLcParenR"/>
            </a:pPr>
            <a:r>
              <a:rPr lang="ru-RU" sz="2200" b="1" dirty="0"/>
              <a:t>Предотвращение ошибок</a:t>
            </a: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buFont typeface="+mj-lt"/>
              <a:buAutoNum type="alphaLcParenR"/>
            </a:pPr>
            <a:r>
              <a:rPr lang="ru-RU" sz="2200" b="1" dirty="0"/>
              <a:t>Гибкость</a:t>
            </a: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buFont typeface="+mj-lt"/>
              <a:buAutoNum type="alphaLcParenR"/>
            </a:pPr>
            <a:r>
              <a:rPr lang="ru-RU" sz="2200" b="1" dirty="0"/>
              <a:t>Простота</a:t>
            </a: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LcParenR"/>
            </a:pPr>
            <a:r>
              <a:rPr lang="ru-RU" sz="2200" b="1" dirty="0"/>
              <a:t>Справочные материалы и документация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200" b="1" dirty="0">
                <a:solidFill>
                  <a:srgbClr val="C00000"/>
                </a:solidFill>
              </a:rPr>
              <a:t>3. Пользовательское соглашение должно включать </a:t>
            </a:r>
            <a:r>
              <a:rPr lang="ru-RU" sz="2200" i="1" dirty="0"/>
              <a:t>*несколько вариантов ответа*</a:t>
            </a:r>
            <a:r>
              <a:rPr lang="ru-RU" sz="2200" b="1" dirty="0"/>
              <a:t>:</a:t>
            </a: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buFont typeface="+mj-lt"/>
              <a:buAutoNum type="alphaLcParenR"/>
            </a:pPr>
            <a:r>
              <a:rPr lang="ru-RU" sz="2200" b="1" dirty="0"/>
              <a:t>Описание мер по обеспечению конфиденциальности</a:t>
            </a: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buFont typeface="+mj-lt"/>
              <a:buAutoNum type="alphaLcParenR"/>
            </a:pPr>
            <a:r>
              <a:rPr lang="ru-RU" sz="2200" b="1" dirty="0"/>
              <a:t>Краткое описание продукта/услуги</a:t>
            </a: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buFont typeface="+mj-lt"/>
              <a:buAutoNum type="alphaLcParenR"/>
            </a:pPr>
            <a:r>
              <a:rPr lang="ru-RU" sz="2200" b="1" dirty="0"/>
              <a:t>Ограничения использования продукта/услуги</a:t>
            </a: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buFont typeface="+mj-lt"/>
              <a:buAutoNum type="alphaLcParenR"/>
            </a:pPr>
            <a:r>
              <a:rPr lang="ru-RU" sz="2200" b="1" dirty="0"/>
              <a:t>Определение прав каждой категории пользователей на доступ к своей персональной информации, ее изменение или удаление</a:t>
            </a: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LcParenR"/>
            </a:pPr>
            <a:r>
              <a:rPr lang="ru-RU" sz="2200" b="1" dirty="0"/>
              <a:t>Способы разрешения споров между компанией и пользователем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2943924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284</TotalTime>
  <Words>1333</Words>
  <Application>Microsoft Office PowerPoint</Application>
  <PresentationFormat>Широкоэкранный</PresentationFormat>
  <Paragraphs>150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Arial</vt:lpstr>
      <vt:lpstr>Century Gothic</vt:lpstr>
      <vt:lpstr>Wingdings 3</vt:lpstr>
      <vt:lpstr>Легкий дым</vt:lpstr>
      <vt:lpstr>Юзабилити</vt:lpstr>
      <vt:lpstr>1. Видимость статуса системы</vt:lpstr>
      <vt:lpstr>2. Схожесть системы с реальным миром</vt:lpstr>
      <vt:lpstr>3. Свобода действий</vt:lpstr>
      <vt:lpstr>4. Стандарты</vt:lpstr>
      <vt:lpstr>4. Стандарты</vt:lpstr>
      <vt:lpstr>6. Узнаваемость </vt:lpstr>
      <vt:lpstr>7. Гибкость</vt:lpstr>
      <vt:lpstr>8. Простота</vt:lpstr>
      <vt:lpstr>9. Понимание проблем и их решение</vt:lpstr>
      <vt:lpstr>Навигация сайта</vt:lpstr>
      <vt:lpstr>Способы улучшения навигации сайта</vt:lpstr>
      <vt:lpstr>Характеристики удобной и понятной навигации</vt:lpstr>
      <vt:lpstr>Чарджбек (chargeback, возвратный платеж)</vt:lpstr>
      <vt:lpstr>Потери продавца при чарджбеке</vt:lpstr>
      <vt:lpstr>Причины инициации чарджбека</vt:lpstr>
      <vt:lpstr>Схемы мошенничества</vt:lpstr>
      <vt:lpstr>Защита продавца от чарджбека</vt:lpstr>
      <vt:lpstr>Политика конфиденциальности</vt:lpstr>
      <vt:lpstr>Политика конфиденциальности включает:</vt:lpstr>
      <vt:lpstr>Пользовательское соглашение</vt:lpstr>
      <vt:lpstr>Составление пользовательского соглашения</vt:lpstr>
      <vt:lpstr>Составление пользовательского соглашения</vt:lpstr>
      <vt:lpstr>Юридические ошибки в работе интернет-магазина</vt:lpstr>
      <vt:lpstr>Утечка данных</vt:lpstr>
      <vt:lpstr>Вопросы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Корниенко</dc:creator>
  <cp:lastModifiedBy>Meta Morph</cp:lastModifiedBy>
  <cp:revision>6</cp:revision>
  <dcterms:created xsi:type="dcterms:W3CDTF">2023-03-19T07:58:17Z</dcterms:created>
  <dcterms:modified xsi:type="dcterms:W3CDTF">2025-03-13T10:13:44Z</dcterms:modified>
</cp:coreProperties>
</file>