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31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12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35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6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96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534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90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27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5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12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668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7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6392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68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031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B9A17-0B92-4475-B9D5-E362A8E164B2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59EB05D-DFF1-4FB0-98F6-0703B043F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11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500B52-1F97-271E-95C3-E63807200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Telegram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44E39D-4495-03E2-13E6-0FAF05FCE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7128"/>
            <a:ext cx="8915400" cy="4544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Интенсивный рост на фоне блокировок иностранных площадок.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Взаимный пиар. </a:t>
            </a:r>
            <a:r>
              <a:rPr lang="ru-RU" sz="2000" b="1" dirty="0"/>
              <a:t>Подберите каналы с соответствующими целевой аудиторией и количеством подписчиков и предложите обменяться постами.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 err="1">
                <a:solidFill>
                  <a:srgbClr val="C00000"/>
                </a:solidFill>
              </a:rPr>
              <a:t>Виральный</a:t>
            </a:r>
            <a:r>
              <a:rPr lang="ru-RU" sz="2000" b="1" dirty="0">
                <a:solidFill>
                  <a:srgbClr val="C00000"/>
                </a:solidFill>
              </a:rPr>
              <a:t> контент. </a:t>
            </a:r>
            <a:r>
              <a:rPr lang="ru-RU" sz="2000" b="1" dirty="0"/>
              <a:t>Обеспечить регулярный приток новых пользователей можно за счет отличного контента, которым хочется делиться.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Каталоги каналов. </a:t>
            </a:r>
            <a:r>
              <a:rPr lang="ru-RU" sz="2000" b="1" dirty="0"/>
              <a:t>Пользователи подбирают интересные каналы через каталоги (сайты с базой телеграм-каналов, разбитой по темам и категориям). Добавьте свой канал в каталог.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9821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500B52-1F97-271E-95C3-E63807200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Telegram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44E39D-4495-03E2-13E6-0FAF05FCE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4691"/>
            <a:ext cx="8915400" cy="5200073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4. Обзоры и подборки. </a:t>
            </a:r>
            <a:endParaRPr lang="ru-RU" sz="2000" b="1" dirty="0"/>
          </a:p>
          <a:p>
            <a:pPr>
              <a:spcBef>
                <a:spcPts val="600"/>
              </a:spcBef>
            </a:pPr>
            <a:r>
              <a:rPr lang="ru-RU" sz="2000" b="1" dirty="0"/>
              <a:t>поискать уже опубликованные подборки и попробовать договориться с редакцией, чтобы ваш канал туда добавили; 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сделать новый обзор, включить туда свой канал и опубликовать на популярной тематической площадке;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использовать ботов, которые принимают заявки от желающих попасть в подборки, например ТГ Профит.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5. Публикации на внешних площадках. 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выбрать популярные тематические блоги и СМИ и написать для них полезную статью. В тексте упомянуть свой канал или напрямую призвать подписаться;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давать интервью и комментарии для чужих статей, в подписи просить указывать ссылку на ваш канал.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6. Упоминания канала. </a:t>
            </a:r>
            <a:r>
              <a:rPr lang="ru-RU" sz="2000" b="1" dirty="0"/>
              <a:t>В постах и комментариях в соцсетях, блогах, на форумах. </a:t>
            </a:r>
          </a:p>
          <a:p>
            <a:pPr marL="0" indent="0">
              <a:spcBef>
                <a:spcPts val="600"/>
              </a:spcBef>
              <a:buNone/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  <a:p>
            <a:pPr marL="0" indent="0">
              <a:spcBef>
                <a:spcPts val="600"/>
              </a:spcBef>
              <a:buNone/>
            </a:pPr>
            <a:endParaRPr lang="ru-RU" sz="20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0428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B8553-287F-229F-92DE-232BD2249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ru-RU" sz="3200" b="1" dirty="0"/>
              <a:t>Одноклассники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3F7FF6-B0F8-7CCE-1250-2C1419F84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3382"/>
            <a:ext cx="8915400" cy="4137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Указать в настройках группы категорию и ключевые слова;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/>
              <a:t>Добавлять </a:t>
            </a:r>
            <a:r>
              <a:rPr lang="ru-RU" sz="2000" b="1" dirty="0" err="1"/>
              <a:t>хэштеги</a:t>
            </a:r>
            <a:r>
              <a:rPr lang="ru-RU" sz="2000" b="1" dirty="0"/>
              <a:t> к постам;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Использовать взаимный пиар и вирусный контент;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Запускать игры и конкурсы;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5. </a:t>
            </a:r>
            <a:r>
              <a:rPr lang="ru-RU" sz="2000" b="1" dirty="0"/>
              <a:t>Задействовать внешние источники;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6. </a:t>
            </a:r>
            <a:r>
              <a:rPr lang="ru-RU" sz="2000" b="1" dirty="0"/>
              <a:t>Разместить виджет </a:t>
            </a:r>
            <a:r>
              <a:rPr lang="en-US" sz="2000" b="1" dirty="0"/>
              <a:t>OK </a:t>
            </a:r>
            <a:r>
              <a:rPr lang="ru-RU" sz="2000" b="1" dirty="0"/>
              <a:t>на сайте. </a:t>
            </a:r>
          </a:p>
        </p:txBody>
      </p:sp>
    </p:spTree>
    <p:extLst>
      <p:ext uri="{BB962C8B-B14F-4D97-AF65-F5344CB8AC3E}">
        <p14:creationId xmlns:p14="http://schemas.microsoft.com/office/powerpoint/2010/main" val="11995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74F26-E3DC-BA4C-AB02-EDBAE851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5926"/>
          </a:xfrm>
        </p:spPr>
        <p:txBody>
          <a:bodyPr>
            <a:normAutofit/>
          </a:bodyPr>
          <a:lstStyle/>
          <a:p>
            <a:r>
              <a:rPr lang="en-US" sz="3200" b="1" dirty="0"/>
              <a:t>Pinterest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03C2C-B81C-3F57-DC32-D68368929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4764"/>
            <a:ext cx="8915400" cy="439645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>
                <a:solidFill>
                  <a:srgbClr val="C00000"/>
                </a:solidFill>
              </a:rPr>
              <a:t>Публикуйте визуальный контент</a:t>
            </a:r>
            <a:r>
              <a:rPr lang="ru-RU" sz="2000" b="1" dirty="0"/>
              <a:t>: карточки товаров, фотографии результатов работы, идеи, инфографику. Можно перерабатывать информацию из статей в графики, таблицы и схемы. Изображения можно и нужно брендировать.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Используйте релевантные ссылки.</a:t>
            </a:r>
            <a:r>
              <a:rPr lang="ru-RU" sz="2000" b="1" dirty="0"/>
              <a:t> К каждому </a:t>
            </a:r>
            <a:r>
              <a:rPr lang="ru-RU" sz="2000" b="1" dirty="0" err="1"/>
              <a:t>пину</a:t>
            </a:r>
            <a:r>
              <a:rPr lang="ru-RU" sz="2000" b="1" dirty="0"/>
              <a:t> можно добавить ссылку на источник.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Добавляйте тематические хештеги. </a:t>
            </a:r>
            <a:r>
              <a:rPr lang="ru-RU" sz="2000" b="1" dirty="0"/>
              <a:t>Как и в других социальных сетях, по ним пользователи смогут найти ваши </a:t>
            </a:r>
            <a:r>
              <a:rPr lang="ru-RU" sz="2000" b="1" dirty="0" err="1"/>
              <a:t>пины</a:t>
            </a:r>
            <a:r>
              <a:rPr lang="ru-RU" sz="2000" b="1" dirty="0"/>
              <a:t> в поиске.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4. Используйте ключевые слова </a:t>
            </a:r>
            <a:r>
              <a:rPr lang="ru-RU" sz="2000" b="1" dirty="0"/>
              <a:t>во всех текстовых блоках: названиях и описаниях </a:t>
            </a:r>
            <a:r>
              <a:rPr lang="ru-RU" sz="2000" b="1" dirty="0" err="1"/>
              <a:t>пинов</a:t>
            </a:r>
            <a:r>
              <a:rPr lang="ru-RU" sz="2000" b="1" dirty="0"/>
              <a:t> и досок, </a:t>
            </a:r>
            <a:r>
              <a:rPr lang="ru-RU" sz="2000" b="1" dirty="0" err="1"/>
              <a:t>био</a:t>
            </a:r>
            <a:r>
              <a:rPr lang="ru-RU" sz="2000" b="1" dirty="0"/>
              <a:t> профиля. </a:t>
            </a:r>
          </a:p>
        </p:txBody>
      </p:sp>
    </p:spTree>
    <p:extLst>
      <p:ext uri="{BB962C8B-B14F-4D97-AF65-F5344CB8AC3E}">
        <p14:creationId xmlns:p14="http://schemas.microsoft.com/office/powerpoint/2010/main" val="2126865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74F26-E3DC-BA4C-AB02-EDBAE851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5926"/>
          </a:xfrm>
        </p:spPr>
        <p:txBody>
          <a:bodyPr>
            <a:normAutofit/>
          </a:bodyPr>
          <a:lstStyle/>
          <a:p>
            <a:r>
              <a:rPr lang="en-US" sz="3200" b="1" dirty="0"/>
              <a:t>Pinterest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03C2C-B81C-3F57-DC32-D68368929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4764"/>
            <a:ext cx="8915400" cy="478443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5. Выбирайте популярные категории для досок и </a:t>
            </a:r>
            <a:r>
              <a:rPr lang="ru-RU" sz="2000" b="1" dirty="0" err="1">
                <a:solidFill>
                  <a:srgbClr val="C00000"/>
                </a:solidFill>
              </a:rPr>
              <a:t>пинов</a:t>
            </a:r>
            <a:r>
              <a:rPr lang="ru-RU" sz="2000" b="1" dirty="0">
                <a:solidFill>
                  <a:srgbClr val="C00000"/>
                </a:solidFill>
              </a:rPr>
              <a:t>.</a:t>
            </a:r>
            <a:r>
              <a:rPr lang="ru-RU" sz="2000" b="1" dirty="0"/>
              <a:t> Чем больше пользователей интересуются темой, тем больше показов могут получить ваши публикации.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6. Добавьте кнопку </a:t>
            </a:r>
            <a:r>
              <a:rPr lang="ru-RU" sz="2000" b="1" dirty="0" err="1">
                <a:solidFill>
                  <a:srgbClr val="C00000"/>
                </a:solidFill>
              </a:rPr>
              <a:t>Pin</a:t>
            </a:r>
            <a:r>
              <a:rPr lang="ru-RU" sz="2000" b="1" dirty="0">
                <a:solidFill>
                  <a:srgbClr val="C00000"/>
                </a:solidFill>
              </a:rPr>
              <a:t> It на сайт. </a:t>
            </a:r>
            <a:r>
              <a:rPr lang="ru-RU" sz="2000" b="1" dirty="0"/>
              <a:t>С ее помощью посетители сайта смогут добавлять ваши изображения к себе на доски вместе со ссылкой на страницу, с которой они их взяли.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7. Делитесь публикациями других пользователей на своих досках. </a:t>
            </a:r>
            <a:r>
              <a:rPr lang="ru-RU" sz="2000" b="1" dirty="0"/>
              <a:t>Так вы будете взаимодействовать с аудиторией и привлечете внимание тех, кого вы </a:t>
            </a:r>
            <a:r>
              <a:rPr lang="ru-RU" sz="2000" b="1" dirty="0" err="1"/>
              <a:t>репостили</a:t>
            </a:r>
            <a:r>
              <a:rPr lang="ru-RU" sz="2000" b="1" dirty="0"/>
              <a:t>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8. Оформите бизнес-профиль</a:t>
            </a:r>
            <a:r>
              <a:rPr lang="ru-RU" sz="2000" b="1" dirty="0"/>
              <a:t>, чтобы получить доступ к статистике и на ее основе оптимизировать продвижение. Бизнес-пользователям доступны расширенные </a:t>
            </a:r>
            <a:r>
              <a:rPr lang="ru-RU" sz="2000" b="1" dirty="0" err="1"/>
              <a:t>пины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442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2C4CB-A46F-4894-8A3F-33337C04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25" y="624110"/>
            <a:ext cx="9361487" cy="613563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TenChat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E74F69-51C1-9ECE-CD16-BC22D1640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25" y="1334365"/>
            <a:ext cx="9785888" cy="53617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Микс из LinkedIn, </a:t>
            </a:r>
            <a:r>
              <a:rPr lang="ru-RU" sz="2000" b="1" dirty="0" err="1"/>
              <a:t>WeChat</a:t>
            </a:r>
            <a:r>
              <a:rPr lang="ru-RU" sz="2000" b="1" dirty="0"/>
              <a:t> и Facebook. </a:t>
            </a:r>
          </a:p>
          <a:p>
            <a:pPr marL="0" indent="0">
              <a:buNone/>
            </a:pPr>
            <a:r>
              <a:rPr lang="ru-RU" sz="2000" b="1" u="sng" dirty="0"/>
              <a:t>Сервис для поиска полезных контактов </a:t>
            </a:r>
            <a:r>
              <a:rPr lang="ru-RU" sz="2000" b="1" dirty="0"/>
              <a:t>— рабочих и не только.</a:t>
            </a:r>
          </a:p>
          <a:p>
            <a:pPr marL="0" indent="0">
              <a:buNone/>
            </a:pPr>
            <a:r>
              <a:rPr lang="ru-RU" sz="2000" b="1" u="sng" dirty="0"/>
              <a:t>Три формата профиля</a:t>
            </a:r>
            <a:r>
              <a:rPr lang="ru-RU" sz="2000" b="1" dirty="0"/>
              <a:t>: фрилансер, сотрудник компании и владелец бизнеса. Далее указываются интересы, приоритеты и способ заработка.</a:t>
            </a:r>
          </a:p>
          <a:p>
            <a:pPr marL="0" indent="0">
              <a:buNone/>
            </a:pPr>
            <a:r>
              <a:rPr lang="ru-RU" sz="2000" b="1" u="sng" dirty="0"/>
              <a:t>Личная страница</a:t>
            </a:r>
            <a:r>
              <a:rPr lang="ru-RU" sz="2000" b="1" dirty="0"/>
              <a:t>: образование, навыки, опыт работы.</a:t>
            </a:r>
          </a:p>
          <a:p>
            <a:pPr marL="0" indent="0">
              <a:buNone/>
            </a:pPr>
            <a:r>
              <a:rPr lang="ru-RU" sz="2000" b="1" u="sng" dirty="0"/>
              <a:t>Для публикаций</a:t>
            </a:r>
            <a:r>
              <a:rPr lang="ru-RU" sz="2000" b="1" dirty="0"/>
              <a:t>: инструменты редактирования текста; выбор тематики поста и вложений — фото, документов и другими файлов; и проч.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u="sng" dirty="0"/>
              <a:t>Вкладка «Связи» с режимом «бизнес-</a:t>
            </a:r>
            <a:r>
              <a:rPr lang="ru-RU" sz="2000" b="1" u="sng" dirty="0" err="1"/>
              <a:t>тиндера</a:t>
            </a:r>
            <a:r>
              <a:rPr lang="ru-RU" sz="2000" b="1" u="sng" dirty="0"/>
              <a:t>»</a:t>
            </a:r>
            <a:r>
              <a:rPr lang="ru-RU" sz="2000" b="1" dirty="0"/>
              <a:t>:</a:t>
            </a:r>
          </a:p>
          <a:p>
            <a:pPr lvl="0">
              <a:spcBef>
                <a:spcPts val="600"/>
              </a:spcBef>
            </a:pPr>
            <a:r>
              <a:rPr lang="ru-RU" sz="2000" b="1" dirty="0"/>
              <a:t>люди из компании, где вы работаете;</a:t>
            </a:r>
          </a:p>
          <a:p>
            <a:pPr lvl="0">
              <a:spcBef>
                <a:spcPts val="600"/>
              </a:spcBef>
            </a:pPr>
            <a:r>
              <a:rPr lang="ru-RU" sz="2000" b="1" dirty="0"/>
              <a:t>те, кто занимает такую же или похожую должность в другой компании;</a:t>
            </a:r>
          </a:p>
          <a:p>
            <a:pPr lvl="0">
              <a:spcBef>
                <a:spcPts val="600"/>
              </a:spcBef>
            </a:pPr>
            <a:r>
              <a:rPr lang="ru-RU" sz="2000" b="1" dirty="0"/>
              <a:t>люди с близким набором интересов.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19772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2C4CB-A46F-4894-8A3F-33337C04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3563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TenChat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E74F69-51C1-9ECE-CD16-BC22D1640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509" y="1496291"/>
            <a:ext cx="9725891" cy="483985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Вкладка «Сервисы»</a:t>
            </a:r>
            <a:r>
              <a:rPr lang="ru-RU" sz="2000" b="1" dirty="0"/>
              <a:t>: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поиск и проверка компаний по официальным реестрам (ФНС – РКН);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агрегатор государственных тендеров;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торги по банкротству (квартиры и авто);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торги муниципального имущества (земельные участки, квартиры).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Вкладка «Маркет ВБЦ» с услугами финансового маркетплейса Всероссийского бизнес‑центра.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/>
              <a:t>Для привлечения аудитории</a:t>
            </a:r>
            <a:r>
              <a:rPr lang="ru-RU" sz="2000" b="1" dirty="0"/>
              <a:t>: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публиковать посты, которые ранее не размещали на других площадках;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делиться экспертизой и актуальными новостями;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использовать качественные изображения;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отвечать на комментарии и общаться с аудиторией.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полностью заполнить профиль, указать цели и интересы.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59162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751C0-8701-8833-134A-B94CCD035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2035"/>
          </a:xfrm>
        </p:spPr>
        <p:txBody>
          <a:bodyPr>
            <a:normAutofit/>
          </a:bodyPr>
          <a:lstStyle/>
          <a:p>
            <a:r>
              <a:rPr lang="ru-RU" sz="3200" b="1" dirty="0"/>
              <a:t>ВКонтакте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1A146-3112-8E91-A929-F762DD764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858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Розыгрыши и конкурсы. </a:t>
            </a:r>
            <a:r>
              <a:rPr lang="ru-RU" sz="2000" b="1" dirty="0"/>
              <a:t>Предложите участникам сделать репост или публикацию со ссылкой на сообщество.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Вирусный контент. </a:t>
            </a:r>
            <a:r>
              <a:rPr lang="ru-RU" sz="2000" b="1" dirty="0"/>
              <a:t>Хорошие посты, которые набирают много положительных реакций и комментариев, увидят не только ваши подписчики, но и их друзья.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Посевы. </a:t>
            </a:r>
            <a:r>
              <a:rPr lang="ru-RU" sz="2000" b="1" dirty="0"/>
              <a:t>Готовьте публикации и размещайте их в сообществах с той же целевой аудиторией.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4. Клипы. </a:t>
            </a:r>
            <a:r>
              <a:rPr lang="ru-RU" sz="2000" b="1" dirty="0"/>
              <a:t>Снимайте и публикуйте короткие вовлекающие ролики с призывом подписаться на вашу группу.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5. Пользовательский контент. </a:t>
            </a:r>
            <a:r>
              <a:rPr lang="ru-RU" sz="2000" b="1" dirty="0"/>
              <a:t>Стимулируйте подписчиков размещать на своих страницах посты с упоминанием бренда и ссылкой на сообщество. </a:t>
            </a:r>
          </a:p>
        </p:txBody>
      </p:sp>
    </p:spTree>
    <p:extLst>
      <p:ext uri="{BB962C8B-B14F-4D97-AF65-F5344CB8AC3E}">
        <p14:creationId xmlns:p14="http://schemas.microsoft.com/office/powerpoint/2010/main" val="313591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E3867-3ED0-FF6A-6F4C-9CF0FBF71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47018"/>
            <a:ext cx="8911687" cy="1029199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Общие рекомендации по органическому продвижению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C2E0BB-9DC6-359B-F8B9-8DB2F8B2C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77215"/>
            <a:ext cx="9334933" cy="503376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Публикуйте уникальный контент: </a:t>
            </a:r>
            <a:r>
              <a:rPr lang="ru-RU" sz="2000" b="1" dirty="0"/>
              <a:t>он получает больше охвата и реакций, может попасть в ленты друзей подписчиков и рекомендаций.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Используйте вовлекающие механики: </a:t>
            </a:r>
            <a:r>
              <a:rPr lang="ru-RU" sz="2000" b="1" dirty="0"/>
              <a:t>опросы, интерактивы, квест-игры, конкурсы активности.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Делайте упор на качество контента: </a:t>
            </a:r>
            <a:r>
              <a:rPr lang="ru-RU" sz="2000" b="1" dirty="0"/>
              <a:t>публиковать в неделю 2–3  хороших поста, которые увидит новая аудитория.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4. Освещайте актуальные темы </a:t>
            </a:r>
            <a:r>
              <a:rPr lang="ru-RU" sz="2000" b="1" dirty="0"/>
              <a:t>и оперативно реагируйте на важные новости в вашей нише.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5. Анализируйте показатели и оптимизируйте стратегию </a:t>
            </a:r>
            <a:r>
              <a:rPr lang="ru-RU" sz="2000" b="1" dirty="0"/>
              <a:t>на основе данных: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dirty="0"/>
              <a:t>Какие темы и форматы получают больше охвата;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dirty="0"/>
              <a:t>В какое время пользователи активнее реагируют на контент;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dirty="0"/>
              <a:t>Какие рубрики вызывают у подписчиков живой интерес, а какие остаются незамеченными.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46819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BAE4A-0D1B-8AD2-5641-6F82C1FC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Результат повышения средней суммы заказа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CF5184-9BA6-F752-79D6-B9CDBF290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62176"/>
            <a:ext cx="8655962" cy="3749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Средний чек (средняя сумма заказа, </a:t>
            </a:r>
            <a:r>
              <a:rPr lang="en-US" sz="2000" b="1" dirty="0"/>
              <a:t>average order value)</a:t>
            </a:r>
            <a:r>
              <a:rPr lang="ru-RU" sz="2000" b="1" dirty="0"/>
              <a:t>: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AOV = </a:t>
            </a:r>
            <a:r>
              <a:rPr lang="ru-RU" sz="2000" b="1" dirty="0">
                <a:solidFill>
                  <a:srgbClr val="C00000"/>
                </a:solidFill>
              </a:rPr>
              <a:t>Общий доход / Количество принятых заказов</a:t>
            </a:r>
          </a:p>
          <a:p>
            <a:pPr marL="0" indent="0">
              <a:buNone/>
            </a:pPr>
            <a:r>
              <a:rPr lang="ru-RU" sz="2000" b="1" dirty="0"/>
              <a:t>Рост среднего чека – одна из приоритетных задач маркетологов.</a:t>
            </a:r>
          </a:p>
          <a:p>
            <a:r>
              <a:rPr lang="ru-RU" sz="2000" b="1" dirty="0"/>
              <a:t>Увеличение выручки и прибыли</a:t>
            </a:r>
          </a:p>
          <a:p>
            <a:r>
              <a:rPr lang="ru-RU" sz="2000" b="1" dirty="0"/>
              <a:t>Рентабельность маркетинговых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315795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2AE23-53B6-BC17-6415-E75DC953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1303"/>
          </a:xfrm>
        </p:spPr>
        <p:txBody>
          <a:bodyPr>
            <a:normAutofit/>
          </a:bodyPr>
          <a:lstStyle/>
          <a:p>
            <a:r>
              <a:rPr lang="ru-RU" sz="3200" b="1"/>
              <a:t>Способы увеличения среднего чека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E700EB-1529-0C63-676F-B15BA424A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1055"/>
            <a:ext cx="8915400" cy="4520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Бесплатная доставка </a:t>
            </a:r>
            <a:r>
              <a:rPr lang="ru-RU" sz="2000" b="1" dirty="0"/>
              <a:t>от определенной суммы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 err="1">
                <a:solidFill>
                  <a:srgbClr val="C00000"/>
                </a:solidFill>
              </a:rPr>
              <a:t>Бандлы</a:t>
            </a:r>
            <a:r>
              <a:rPr lang="ru-RU" sz="2000" b="1" dirty="0">
                <a:solidFill>
                  <a:srgbClr val="C00000"/>
                </a:solidFill>
              </a:rPr>
              <a:t> (</a:t>
            </a:r>
            <a:r>
              <a:rPr lang="en-US" sz="2000" b="1" dirty="0">
                <a:solidFill>
                  <a:srgbClr val="C00000"/>
                </a:solidFill>
              </a:rPr>
              <a:t>bundles) </a:t>
            </a:r>
            <a:r>
              <a:rPr lang="en-US" sz="2000" b="1" dirty="0"/>
              <a:t>- </a:t>
            </a:r>
            <a:r>
              <a:rPr lang="ru-RU" sz="2000" b="1" dirty="0"/>
              <a:t>предложение пакета продуктов, </a:t>
            </a:r>
          </a:p>
          <a:p>
            <a:pPr marL="0" indent="0">
              <a:buNone/>
            </a:pPr>
            <a:r>
              <a:rPr lang="ru-RU" sz="2000" b="1" dirty="0"/>
              <a:t>которые в комплекте создают </a:t>
            </a:r>
          </a:p>
          <a:p>
            <a:pPr marL="0" indent="0">
              <a:buNone/>
            </a:pPr>
            <a:r>
              <a:rPr lang="ru-RU" sz="2000" b="1" dirty="0"/>
              <a:t>универсальное решение </a:t>
            </a:r>
          </a:p>
          <a:p>
            <a:pPr marL="0" indent="0">
              <a:buNone/>
            </a:pPr>
            <a:r>
              <a:rPr lang="ru-RU" sz="2000" b="1" dirty="0"/>
              <a:t>для закрытия той или иной </a:t>
            </a:r>
          </a:p>
          <a:p>
            <a:pPr marL="0" indent="0">
              <a:buNone/>
            </a:pPr>
            <a:r>
              <a:rPr lang="ru-RU" sz="2000" b="1" dirty="0"/>
              <a:t>потребности.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CA4000-C5E2-A89F-5D56-848862146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123" y="2383516"/>
            <a:ext cx="4539586" cy="324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29A8F-5708-2FA4-425F-560A8A11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увеличения среднего чека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5E32F-46C5-019C-8E26-4368209A4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56426"/>
            <a:ext cx="8915400" cy="4795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Рекомендуемые товары </a:t>
            </a:r>
            <a:r>
              <a:rPr lang="ru-RU" sz="2000" b="1" dirty="0"/>
              <a:t>– </a:t>
            </a:r>
          </a:p>
          <a:p>
            <a:pPr marL="0" indent="0">
              <a:buNone/>
            </a:pPr>
            <a:r>
              <a:rPr lang="ru-RU" sz="2000" b="1" dirty="0"/>
              <a:t>покупка чего-то </a:t>
            </a:r>
          </a:p>
          <a:p>
            <a:pPr marL="0" indent="0">
              <a:buNone/>
            </a:pPr>
            <a:r>
              <a:rPr lang="ru-RU" sz="2000" b="1" dirty="0"/>
              <a:t>дополнительного к товару </a:t>
            </a:r>
          </a:p>
          <a:p>
            <a:pPr marL="0" indent="0">
              <a:buNone/>
            </a:pPr>
            <a:r>
              <a:rPr lang="ru-RU" sz="2000" b="1" dirty="0"/>
              <a:t>или чего-то похожего </a:t>
            </a:r>
          </a:p>
          <a:p>
            <a:pPr marL="0" indent="0">
              <a:buNone/>
            </a:pPr>
            <a:r>
              <a:rPr lang="ru-RU" sz="2000" b="1" dirty="0"/>
              <a:t>из этой же серии.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4. Бесплатный подарок или скидка </a:t>
            </a:r>
            <a:r>
              <a:rPr lang="ru-RU" sz="2000" b="1" dirty="0"/>
              <a:t>от определенной </a:t>
            </a:r>
            <a:r>
              <a:rPr lang="ru-RU" sz="2000" b="1" dirty="0">
                <a:solidFill>
                  <a:srgbClr val="C00000"/>
                </a:solidFill>
              </a:rPr>
              <a:t>суммы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5. Скидка от количества </a:t>
            </a:r>
            <a:r>
              <a:rPr lang="ru-RU" sz="2000" b="1" dirty="0"/>
              <a:t>единиц товара (</a:t>
            </a:r>
            <a:r>
              <a:rPr lang="en-US" sz="2000" b="1" dirty="0"/>
              <a:t>buy more save more</a:t>
            </a:r>
            <a:r>
              <a:rPr lang="ru-RU" sz="2000" b="1" dirty="0"/>
              <a:t>)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C10813-7F53-8E57-4669-C7596DA1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893" y="1556425"/>
            <a:ext cx="4394719" cy="3268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683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C900E-985F-DD80-D38B-72CF771C0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941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увеличения среднего чека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2D2320-4D2C-6323-3A40-AD1901E18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82885"/>
            <a:ext cx="8915400" cy="4228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6. </a:t>
            </a:r>
            <a:r>
              <a:rPr lang="ru-RU" sz="2000" b="1" dirty="0" err="1">
                <a:solidFill>
                  <a:srgbClr val="C00000"/>
                </a:solidFill>
              </a:rPr>
              <a:t>Апселл</a:t>
            </a:r>
            <a:r>
              <a:rPr lang="ru-RU" sz="2000" b="1" dirty="0">
                <a:solidFill>
                  <a:srgbClr val="C00000"/>
                </a:solidFill>
              </a:rPr>
              <a:t> при добавлении товара в корзину </a:t>
            </a:r>
            <a:r>
              <a:rPr lang="ru-RU" sz="2000" b="1" dirty="0"/>
              <a:t>– </a:t>
            </a:r>
          </a:p>
          <a:p>
            <a:pPr marL="0" indent="0">
              <a:buNone/>
            </a:pPr>
            <a:r>
              <a:rPr lang="ru-RU" sz="2000" b="1" dirty="0"/>
              <a:t>предложение </a:t>
            </a:r>
          </a:p>
          <a:p>
            <a:pPr marL="0" indent="0">
              <a:buNone/>
            </a:pPr>
            <a:r>
              <a:rPr lang="ru-RU" sz="2000" b="1" dirty="0"/>
              <a:t>дополнительно добавить </a:t>
            </a:r>
          </a:p>
          <a:p>
            <a:pPr marL="0" indent="0">
              <a:buNone/>
            </a:pPr>
            <a:r>
              <a:rPr lang="ru-RU" sz="2000" b="1" dirty="0"/>
              <a:t>в корзину тот же </a:t>
            </a:r>
          </a:p>
          <a:p>
            <a:pPr marL="0" indent="0">
              <a:buNone/>
            </a:pPr>
            <a:r>
              <a:rPr lang="ru-RU" sz="2000" b="1" dirty="0"/>
              <a:t>или комплементарный товар </a:t>
            </a:r>
          </a:p>
          <a:p>
            <a:pPr marL="0" indent="0">
              <a:buNone/>
            </a:pPr>
            <a:r>
              <a:rPr lang="ru-RU" sz="2000" b="1" dirty="0"/>
              <a:t>после нажатия </a:t>
            </a:r>
          </a:p>
          <a:p>
            <a:pPr marL="0" indent="0">
              <a:buNone/>
            </a:pPr>
            <a:r>
              <a:rPr lang="ru-RU" sz="2000" b="1" dirty="0"/>
              <a:t>на кнопку </a:t>
            </a:r>
          </a:p>
          <a:p>
            <a:pPr marL="0" indent="0">
              <a:buNone/>
            </a:pPr>
            <a:r>
              <a:rPr lang="ru-RU" sz="2000" b="1" dirty="0"/>
              <a:t>«Добавить в корзину»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728C1E-2922-3598-A7EF-E4029928B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114" y="2187342"/>
            <a:ext cx="4980595" cy="3900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0938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C900E-985F-DD80-D38B-72CF771C0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941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увеличения среднего чека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2D2320-4D2C-6323-3A40-AD1901E18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82885"/>
            <a:ext cx="8915400" cy="4228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7. </a:t>
            </a:r>
            <a:r>
              <a:rPr lang="ru-RU" sz="2000" b="1" dirty="0" err="1">
                <a:solidFill>
                  <a:srgbClr val="C00000"/>
                </a:solidFill>
              </a:rPr>
              <a:t>Апселл</a:t>
            </a:r>
            <a:r>
              <a:rPr lang="ru-RU" sz="2000" b="1" dirty="0">
                <a:solidFill>
                  <a:srgbClr val="C00000"/>
                </a:solidFill>
              </a:rPr>
              <a:t> после продажи на </a:t>
            </a:r>
            <a:r>
              <a:rPr lang="en-US" sz="2000" b="1" dirty="0">
                <a:solidFill>
                  <a:srgbClr val="C00000"/>
                </a:solidFill>
              </a:rPr>
              <a:t>Thank you page </a:t>
            </a:r>
            <a:r>
              <a:rPr lang="ru-RU" sz="2000" b="1" dirty="0"/>
              <a:t>– предложение скидки на товары, которые будут дополнять те, которые клиент только что приобрел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8. </a:t>
            </a:r>
            <a:r>
              <a:rPr lang="ru-RU" sz="2000" b="1" dirty="0" err="1">
                <a:solidFill>
                  <a:srgbClr val="C00000"/>
                </a:solidFill>
              </a:rPr>
              <a:t>Апселл</a:t>
            </a:r>
            <a:r>
              <a:rPr lang="ru-RU" sz="2000" b="1" dirty="0">
                <a:solidFill>
                  <a:srgbClr val="C00000"/>
                </a:solidFill>
              </a:rPr>
              <a:t> после продажи в письме о подтверждении заказа </a:t>
            </a:r>
            <a:r>
              <a:rPr lang="ru-RU" sz="2000" b="1" dirty="0"/>
              <a:t>– например, </a:t>
            </a:r>
            <a:r>
              <a:rPr lang="ru-RU" sz="2000" b="1" dirty="0" err="1"/>
              <a:t>промокод</a:t>
            </a:r>
            <a:r>
              <a:rPr lang="ru-RU" sz="2000" b="1" dirty="0"/>
              <a:t> с ограниченным сроком действия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9. Страховка / ускоренная доставка / праздничная упаковка </a:t>
            </a:r>
            <a:r>
              <a:rPr lang="ru-RU" sz="2000" b="1" dirty="0"/>
              <a:t>– бонусы за небольшую стоимость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10. </a:t>
            </a:r>
            <a:r>
              <a:rPr lang="ru-RU" sz="2000" b="1" dirty="0" err="1">
                <a:solidFill>
                  <a:srgbClr val="C00000"/>
                </a:solidFill>
              </a:rPr>
              <a:t>Апселл</a:t>
            </a:r>
            <a:r>
              <a:rPr lang="ru-RU" sz="2000" b="1" dirty="0">
                <a:solidFill>
                  <a:srgbClr val="C00000"/>
                </a:solidFill>
              </a:rPr>
              <a:t> через </a:t>
            </a:r>
            <a:r>
              <a:rPr lang="en-US" sz="2000" b="1" dirty="0">
                <a:solidFill>
                  <a:srgbClr val="C00000"/>
                </a:solidFill>
              </a:rPr>
              <a:t>email-</a:t>
            </a:r>
            <a:r>
              <a:rPr lang="ru-RU" sz="2000" b="1" dirty="0">
                <a:solidFill>
                  <a:srgbClr val="C00000"/>
                </a:solidFill>
              </a:rPr>
              <a:t>маркетинг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11. Система лояльности </a:t>
            </a:r>
            <a:r>
              <a:rPr lang="ru-RU" sz="2000" b="1" dirty="0"/>
              <a:t>– создание комьюнити бренда</a:t>
            </a:r>
          </a:p>
        </p:txBody>
      </p:sp>
    </p:spTree>
    <p:extLst>
      <p:ext uri="{BB962C8B-B14F-4D97-AF65-F5344CB8AC3E}">
        <p14:creationId xmlns:p14="http://schemas.microsoft.com/office/powerpoint/2010/main" val="1322698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81C78-CE27-FDF8-050D-784AEB66A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77543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Стратегии продвижения </a:t>
            </a:r>
            <a:r>
              <a:rPr lang="ru-RU" sz="3200" b="1" dirty="0" err="1"/>
              <a:t>up-sell</a:t>
            </a:r>
            <a:r>
              <a:rPr lang="ru-RU" sz="3200" b="1" dirty="0"/>
              <a:t>, </a:t>
            </a:r>
            <a:r>
              <a:rPr lang="ru-RU" sz="3200" b="1" dirty="0" err="1"/>
              <a:t>down-sell</a:t>
            </a:r>
            <a:r>
              <a:rPr lang="ru-RU" sz="3200" b="1" dirty="0"/>
              <a:t>, </a:t>
            </a:r>
            <a:r>
              <a:rPr lang="ru-RU" sz="3200" b="1" dirty="0" err="1"/>
              <a:t>cross-sell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855029-82A7-A920-B391-9A3EEF294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8957521" cy="3777622"/>
          </a:xfrm>
        </p:spPr>
        <p:txBody>
          <a:bodyPr/>
          <a:lstStyle/>
          <a:p>
            <a:r>
              <a:rPr lang="ru-RU" sz="2000" b="1" dirty="0"/>
              <a:t>Up-</a:t>
            </a:r>
            <a:r>
              <a:rPr lang="ru-RU" sz="2000" b="1" dirty="0" err="1"/>
              <a:t>sell</a:t>
            </a:r>
            <a:r>
              <a:rPr lang="ru-RU" sz="2000" b="1" dirty="0"/>
              <a:t> —средний чек покупки повышается за счет продажи альтернативного продукта, имеющего лучшие характеристики, повышающие его стоимость</a:t>
            </a:r>
          </a:p>
          <a:p>
            <a:r>
              <a:rPr lang="ru-RU" sz="2000" b="1" dirty="0"/>
              <a:t>Down-</a:t>
            </a:r>
            <a:r>
              <a:rPr lang="ru-RU" sz="2000" b="1" dirty="0" err="1"/>
              <a:t>sell</a:t>
            </a:r>
            <a:r>
              <a:rPr lang="ru-RU" sz="2000" b="1" dirty="0"/>
              <a:t> — клиенту предлагается альтернативный продукт, имеющий минимальные функции по более низкой цене</a:t>
            </a:r>
          </a:p>
          <a:p>
            <a:r>
              <a:rPr lang="ru-RU" sz="2000" b="1" dirty="0"/>
              <a:t>Cross-</a:t>
            </a:r>
            <a:r>
              <a:rPr lang="ru-RU" sz="2000" b="1" dirty="0" err="1"/>
              <a:t>sell</a:t>
            </a:r>
            <a:r>
              <a:rPr lang="ru-RU" sz="2000" b="1" dirty="0"/>
              <a:t> — продажа дополнительных продуктов или услуг</a:t>
            </a:r>
          </a:p>
        </p:txBody>
      </p:sp>
    </p:spTree>
    <p:extLst>
      <p:ext uri="{BB962C8B-B14F-4D97-AF65-F5344CB8AC3E}">
        <p14:creationId xmlns:p14="http://schemas.microsoft.com/office/powerpoint/2010/main" val="2678688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8326F-1195-583F-5FFF-03EBE5FB7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6052"/>
          </a:xfrm>
        </p:spPr>
        <p:txBody>
          <a:bodyPr>
            <a:normAutofit/>
          </a:bodyPr>
          <a:lstStyle/>
          <a:p>
            <a:r>
              <a:rPr lang="ru-RU" sz="3200" b="1" dirty="0"/>
              <a:t>Увеличение конверсии с помощью чат-ботов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B80317-6DF3-0F3F-3771-6980B50A0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42809"/>
            <a:ext cx="8539231" cy="3868413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Чат-бот</a:t>
            </a:r>
            <a:r>
              <a:rPr lang="ru-RU" sz="2000" b="1" dirty="0"/>
              <a:t> – программа, которая общается с клиентом, высылая текстовую и аудиоинформацию в личных сообщениях или общих чатах.</a:t>
            </a:r>
          </a:p>
          <a:p>
            <a:r>
              <a:rPr lang="ru-RU" sz="2000" b="1" dirty="0"/>
              <a:t>Самообучающиеся – способны  имитировать реальное общение </a:t>
            </a:r>
          </a:p>
          <a:p>
            <a:r>
              <a:rPr lang="ru-RU" sz="2000" b="1" dirty="0"/>
              <a:t>Простые – работают на основании готовых скриптов. </a:t>
            </a:r>
          </a:p>
        </p:txBody>
      </p:sp>
    </p:spTree>
    <p:extLst>
      <p:ext uri="{BB962C8B-B14F-4D97-AF65-F5344CB8AC3E}">
        <p14:creationId xmlns:p14="http://schemas.microsoft.com/office/powerpoint/2010/main" val="2516927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D1D986-3590-1F8D-073F-13A2A043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Функции чат-ботов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F66DB3-9C8F-E97C-D19C-9358D6907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60706"/>
            <a:ext cx="8915400" cy="4150516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  <a:buSzPct val="100000"/>
              <a:tabLst>
                <a:tab pos="457200" algn="l"/>
              </a:tabLst>
            </a:pPr>
            <a:r>
              <a:rPr lang="ru-RU" sz="2200" b="1" dirty="0"/>
              <a:t>проведение консультаций по типичным темам или вопросам, которые повторяются раз за разом</a:t>
            </a:r>
          </a:p>
          <a:p>
            <a:pPr lvl="0">
              <a:lnSpc>
                <a:spcPct val="120000"/>
              </a:lnSpc>
              <a:buSzPct val="100000"/>
              <a:tabLst>
                <a:tab pos="457200" algn="l"/>
              </a:tabLst>
            </a:pPr>
            <a:r>
              <a:rPr lang="ru-RU" sz="2200" b="1" dirty="0"/>
              <a:t>оказание технической поддержки</a:t>
            </a:r>
          </a:p>
          <a:p>
            <a:pPr lvl="0">
              <a:lnSpc>
                <a:spcPct val="120000"/>
              </a:lnSpc>
              <a:buSzPct val="100000"/>
              <a:tabLst>
                <a:tab pos="457200" algn="l"/>
              </a:tabLst>
            </a:pPr>
            <a:r>
              <a:rPr lang="ru-RU" sz="2200" b="1" dirty="0"/>
              <a:t>эффективная помощь в выборе продукции</a:t>
            </a:r>
          </a:p>
          <a:p>
            <a:pPr lvl="0">
              <a:lnSpc>
                <a:spcPct val="120000"/>
              </a:lnSpc>
              <a:buSzPct val="100000"/>
              <a:tabLst>
                <a:tab pos="457200" algn="l"/>
              </a:tabLst>
            </a:pPr>
            <a:r>
              <a:rPr lang="ru-RU" sz="2200" b="1" dirty="0"/>
              <a:t>«прогрев» клиентов, которые нуждаются в дополнительной информации</a:t>
            </a:r>
          </a:p>
          <a:p>
            <a:pPr lvl="0">
              <a:lnSpc>
                <a:spcPct val="120000"/>
              </a:lnSpc>
              <a:buSzPct val="100000"/>
              <a:tabLst>
                <a:tab pos="457200" algn="l"/>
              </a:tabLst>
            </a:pPr>
            <a:r>
              <a:rPr lang="ru-RU" sz="2200" b="1" dirty="0"/>
              <a:t>оперативная рассылка сообщений большому количеству пользователей единовременно без задействования реальной рабочей силы</a:t>
            </a:r>
          </a:p>
          <a:p>
            <a:pPr lvl="0">
              <a:lnSpc>
                <a:spcPct val="120000"/>
              </a:lnSpc>
              <a:buSzPct val="100000"/>
              <a:tabLst>
                <a:tab pos="457200" algn="l"/>
              </a:tabLst>
            </a:pPr>
            <a:r>
              <a:rPr lang="ru-RU" sz="2200" b="1" dirty="0"/>
              <a:t>развлечения, игры, прочее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756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7CA35-F642-B476-DEB6-336C6960D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1030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чат-ботов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690BC4-CFF6-FDEC-0962-A3B3682E2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9694"/>
            <a:ext cx="8626779" cy="447152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Бот с </a:t>
            </a:r>
            <a:r>
              <a:rPr lang="ru-RU" sz="2000" b="1" dirty="0">
                <a:solidFill>
                  <a:srgbClr val="C00000"/>
                </a:solidFill>
              </a:rPr>
              <a:t>голосовым интерфейсом </a:t>
            </a:r>
            <a:r>
              <a:rPr lang="ru-RU" sz="2000" b="1" dirty="0"/>
              <a:t>- различает слова, фразы, самообучается, синтезирует речь, общается с людьми, выдает стандартную информацию. </a:t>
            </a:r>
          </a:p>
          <a:p>
            <a:r>
              <a:rPr lang="ru-RU" sz="2000" b="1" dirty="0"/>
              <a:t>автоматический обзвон клиентов </a:t>
            </a:r>
          </a:p>
          <a:p>
            <a:r>
              <a:rPr lang="ru-RU" sz="2000" b="1" dirty="0"/>
              <a:t>перенаправление вызовов реальным менеджерам</a:t>
            </a:r>
          </a:p>
          <a:p>
            <a:r>
              <a:rPr lang="ru-RU" sz="2000" b="1" dirty="0"/>
              <a:t>сохранение данных в CRM и т.д.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436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7CA35-F642-B476-DEB6-336C6960D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1030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чат-ботов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690BC4-CFF6-FDEC-0962-A3B3682E2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9694"/>
            <a:ext cx="8626779" cy="4471528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</a:rPr>
              <a:t>Бот с кнопочным </a:t>
            </a:r>
            <a:r>
              <a:rPr lang="ru-RU" sz="2000" b="1" dirty="0"/>
              <a:t>интерфейсом – предлагает несколько вариантов, из которых можно выбрать подходящий. В зависимости от того, какую кнопку нажмет клиент, будет выведен определенный сценарий реакции бота.</a:t>
            </a:r>
          </a:p>
          <a:p>
            <a:pPr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</a:rPr>
              <a:t>Бот с текстовым интерфейсом </a:t>
            </a:r>
            <a:r>
              <a:rPr lang="ru-RU" sz="2000" b="1" dirty="0"/>
              <a:t>– предусматривает специальное поле для ввода слов и предложений (минус: проблема валидации информации, полученной от пользователя).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25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833D1-81D0-D553-27AE-AC2CCB83B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sz="3200" b="1" dirty="0"/>
              <a:t>Ограничения использования чат-бота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7D0931-0520-CF2D-3341-683CC57E8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6698"/>
            <a:ext cx="8915400" cy="4364524"/>
          </a:xfrm>
        </p:spPr>
        <p:txBody>
          <a:bodyPr/>
          <a:lstStyle/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в некоторых случаях создание новых ботов не связано с современными бизнес-процессами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бизнесмены зачастую не понимают, как и где использовать роботов, нет четкой стратегии работы в цифровых каналах</a:t>
            </a:r>
          </a:p>
          <a:p>
            <a:pPr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боты пока еще не могут 100% качественно работать с голосом, чтобы переводить его в текст без ошибок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242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8CF07-AAC8-D798-4361-8D2E4902D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762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Бизнесу необходим чат-бот, если: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57E1ED-7425-1746-9809-B8A06092A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61872"/>
            <a:ext cx="8915400" cy="4549350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сотрудники не успевают обрабатывать все обращения клиентов</a:t>
            </a:r>
          </a:p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люди обращаются с однотипными вопросами, которые можно классифицировать и прописать </a:t>
            </a:r>
          </a:p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информация по одной и той же теме должна регулярно обновляться</a:t>
            </a:r>
          </a:p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нужно отвечать клиентам, которые обращаются в компанию в выходной день или нерабочее время</a:t>
            </a:r>
          </a:p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нужно отследить статус заказа вне участия живого оператора</a:t>
            </a:r>
          </a:p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нужно уменьшить время на обработку обращений</a:t>
            </a:r>
          </a:p>
          <a:p>
            <a:pPr algn="just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нужно распределить и классифицировать запросы (бот удаляет спам-сообщения, распределяет информацию по профилям и направляет человека к нужному специалисту)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03322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F2A3D-6DF0-0C30-C913-68B341F6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271" y="645106"/>
            <a:ext cx="9449504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100" b="1" dirty="0"/>
              <a:t>Геймификация в онлайн-бизнесе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4E9CAC-83D8-5A17-AFC6-221D4973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271" y="2133600"/>
            <a:ext cx="3686783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Геймификация</a:t>
            </a:r>
            <a:r>
              <a:rPr lang="ru-RU" sz="2000" b="1" dirty="0"/>
              <a:t> — это метод цифрового маркетинга, целью которого является превращение процесса покупки в игру и привлечение внимания потенциальных клиентов, повышение их лояльности. </a:t>
            </a:r>
          </a:p>
          <a:p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C42BF1-0926-5201-7D9B-2D0DE4ACB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0054" y="2133600"/>
            <a:ext cx="6134196" cy="33738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1978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3FADF-012C-F1DD-7EA8-39A57770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401"/>
          </a:xfrm>
        </p:spPr>
        <p:txBody>
          <a:bodyPr>
            <a:normAutofit/>
          </a:bodyPr>
          <a:lstStyle/>
          <a:p>
            <a:r>
              <a:rPr lang="ru-RU" sz="3200" b="1" dirty="0"/>
              <a:t>Причины внедрения геймификации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55EB6D-DE4D-94B6-039C-7C52618EC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07787"/>
            <a:ext cx="9336899" cy="4824919"/>
          </a:xfrm>
        </p:spPr>
        <p:txBody>
          <a:bodyPr>
            <a:normAutofit lnSpcReduction="10000"/>
          </a:bodyPr>
          <a:lstStyle/>
          <a:p>
            <a:r>
              <a:rPr lang="ru-RU" sz="2000" b="1" dirty="0"/>
              <a:t>Генерация </a:t>
            </a:r>
            <a:r>
              <a:rPr lang="ru-RU" sz="2000" b="1" dirty="0" err="1"/>
              <a:t>лидов</a:t>
            </a:r>
            <a:r>
              <a:rPr lang="ru-RU" sz="2000" b="1" dirty="0"/>
              <a:t> – увеличение конверсии</a:t>
            </a:r>
          </a:p>
          <a:p>
            <a:r>
              <a:rPr lang="ru-RU" sz="2000" b="1" dirty="0"/>
              <a:t>Формирование лояльности клиентов – создание приятных и уникальных впечатлений от покупок, создание эмоциональной связи</a:t>
            </a:r>
          </a:p>
          <a:p>
            <a:r>
              <a:rPr lang="ru-RU" sz="2000" b="1" dirty="0"/>
              <a:t>Повышение вовлеченности – участие пользователей в жизни бренда через игры</a:t>
            </a:r>
          </a:p>
          <a:p>
            <a:r>
              <a:rPr lang="ru-RU" sz="2000" b="1" dirty="0"/>
              <a:t>Превращение клиентов в последователей бренда</a:t>
            </a:r>
          </a:p>
          <a:p>
            <a:r>
              <a:rPr lang="ru-RU" sz="2000" b="1" dirty="0"/>
              <a:t>Выделение среди конкурентов</a:t>
            </a:r>
          </a:p>
          <a:p>
            <a:r>
              <a:rPr lang="ru-RU" sz="2000" b="1" dirty="0"/>
              <a:t>Улучшение имиджа бренда</a:t>
            </a:r>
          </a:p>
          <a:p>
            <a:r>
              <a:rPr lang="ru-RU" sz="2000" b="1" dirty="0"/>
              <a:t>Повышение </a:t>
            </a:r>
            <a:r>
              <a:rPr lang="ru-RU" sz="2000" b="1" dirty="0" err="1"/>
              <a:t>виральности</a:t>
            </a:r>
            <a:r>
              <a:rPr lang="ru-RU" sz="2000" b="1" dirty="0"/>
              <a:t> – игры заставляют пользователей соревноваться и делиться своими достижениями с другими</a:t>
            </a:r>
          </a:p>
          <a:p>
            <a:r>
              <a:rPr lang="ru-RU" sz="2000" b="1" dirty="0"/>
              <a:t>Улучшение </a:t>
            </a:r>
            <a:r>
              <a:rPr lang="en-US" sz="2000" b="1" dirty="0"/>
              <a:t>SEO</a:t>
            </a:r>
            <a:r>
              <a:rPr lang="ru-RU" sz="2000" b="1" dirty="0"/>
              <a:t> – свежий и привлекательный контент, что учитывается в рейтинге поисковых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43960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F0540-8FC3-7294-683E-30DB86AD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12825"/>
            <a:ext cx="8911687" cy="1156052"/>
          </a:xfrm>
        </p:spPr>
        <p:txBody>
          <a:bodyPr>
            <a:normAutofit/>
          </a:bodyPr>
          <a:lstStyle/>
          <a:p>
            <a:r>
              <a:rPr lang="ru-RU" sz="3200" b="1" dirty="0"/>
              <a:t>На что обратить внимание при запуске геймификации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0DEFF-CC1D-4B16-2BF5-CB8BFB0FE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4519"/>
            <a:ext cx="9259077" cy="5145932"/>
          </a:xfrm>
        </p:spPr>
        <p:txBody>
          <a:bodyPr>
            <a:normAutofit lnSpcReduction="10000"/>
          </a:bodyPr>
          <a:lstStyle/>
          <a:p>
            <a:r>
              <a:rPr lang="ru-RU" sz="2000" b="1" dirty="0"/>
              <a:t>Определение целевой группы – не все игры интересны для всех, можно использовать разные механики и дизайн игры</a:t>
            </a:r>
          </a:p>
          <a:p>
            <a:r>
              <a:rPr lang="ru-RU" sz="2000" b="1" dirty="0"/>
              <a:t>Четко поставленные цели – развлечение, привлечение новых клиентов, укрепление лояльности и т.д. </a:t>
            </a:r>
          </a:p>
          <a:p>
            <a:r>
              <a:rPr lang="ru-RU" sz="2000" b="1" dirty="0"/>
              <a:t>Наблюдение за конкурентами – на основе собранной информации можно разработать свой набор лучших практик</a:t>
            </a:r>
          </a:p>
          <a:p>
            <a:r>
              <a:rPr lang="ru-RU" sz="2000" b="1" dirty="0"/>
              <a:t>Настройка игровой механики – программы лояльности, лотереи и конкурсы</a:t>
            </a:r>
          </a:p>
          <a:p>
            <a:r>
              <a:rPr lang="ru-RU" sz="2000" b="1" dirty="0"/>
              <a:t>Выбор правильного места – элементы геймификации могут быть интегрированы на разных этапах и в разных точках контакта с клиентом</a:t>
            </a:r>
          </a:p>
          <a:p>
            <a:r>
              <a:rPr lang="ru-RU" sz="2000" b="1" dirty="0"/>
              <a:t>Интуитивность для пользователя</a:t>
            </a:r>
          </a:p>
          <a:p>
            <a:r>
              <a:rPr lang="ru-RU" sz="2000" b="1" dirty="0"/>
              <a:t>Анализ результатов</a:t>
            </a:r>
          </a:p>
          <a:p>
            <a:r>
              <a:rPr lang="ru-RU" sz="2000" b="1" dirty="0"/>
              <a:t>Геймификация должна приносить удовольствие</a:t>
            </a:r>
          </a:p>
        </p:txBody>
      </p:sp>
    </p:spTree>
    <p:extLst>
      <p:ext uri="{BB962C8B-B14F-4D97-AF65-F5344CB8AC3E}">
        <p14:creationId xmlns:p14="http://schemas.microsoft.com/office/powerpoint/2010/main" val="3572317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4CD04-9E88-E2DE-BA8B-BAF61CC3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2715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E4F432-8C74-4219-15BE-D3092BCD6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0675"/>
            <a:ext cx="8915400" cy="49053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Почему необходимо увеличивать средний чек в интернет-магазине*?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А. </a:t>
            </a:r>
            <a:r>
              <a:rPr lang="ru-RU" sz="2000" b="1" dirty="0"/>
              <a:t>Это формирует положительный имидж компании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</a:t>
            </a:r>
            <a:r>
              <a:rPr lang="en-US" sz="2000" b="1" dirty="0">
                <a:solidFill>
                  <a:srgbClr val="C00000"/>
                </a:solidFill>
              </a:rPr>
              <a:t>B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/>
              <a:t>Это дает увеличение прибыли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/>
              <a:t>Это повышает рентабельность расходов на маркетинг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/>
              <a:t>Это позволяет организовать бесплатную доставку от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    определенной суммы покупки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/>
              <a:t>Это позволяет давать скидку от определенного количества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    единиц товара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* - возможны несколько вариантов ответов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91407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11E4B-3FCF-56F4-DA8E-C6FF52C5F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DCC1DD3-3CDD-0F62-DAD3-FE8A34842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6825"/>
            <a:ext cx="8915400" cy="522922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 </a:t>
            </a:r>
            <a:r>
              <a:rPr lang="ru-RU" sz="2000" b="1" dirty="0">
                <a:solidFill>
                  <a:srgbClr val="C00000"/>
                </a:solidFill>
              </a:rPr>
              <a:t>2. Каково основное преимущество использования </a:t>
            </a:r>
            <a:r>
              <a:rPr lang="en-US" sz="2000" b="1" dirty="0">
                <a:solidFill>
                  <a:srgbClr val="C00000"/>
                </a:solidFill>
              </a:rPr>
              <a:t>Down</a:t>
            </a:r>
            <a:r>
              <a:rPr lang="ru-RU" sz="2000" b="1" dirty="0">
                <a:solidFill>
                  <a:srgbClr val="C00000"/>
                </a:solidFill>
              </a:rPr>
              <a:t>-</a:t>
            </a:r>
            <a:r>
              <a:rPr lang="en-US" sz="2000" b="1" dirty="0">
                <a:solidFill>
                  <a:srgbClr val="C00000"/>
                </a:solidFill>
              </a:rPr>
              <a:t>Sell</a:t>
            </a:r>
            <a:r>
              <a:rPr lang="ru-RU" sz="2000" b="1" dirty="0">
                <a:solidFill>
                  <a:srgbClr val="C00000"/>
                </a:solidFill>
              </a:rPr>
              <a:t>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 А. </a:t>
            </a:r>
            <a:r>
              <a:rPr lang="ru-RU" sz="2000" b="1" dirty="0"/>
              <a:t>Увеличивается полезность приобретения товара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 В. </a:t>
            </a:r>
            <a:r>
              <a:rPr lang="ru-RU" sz="2000" b="1" dirty="0"/>
              <a:t>Покупатель начинает чувствовать выгоду от предложения,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     а значит, его лояльность к бренду растет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 С. </a:t>
            </a:r>
            <a:r>
              <a:rPr lang="ru-RU" sz="2000" b="1" dirty="0"/>
              <a:t>Клиент сохраняется, увеличивается </a:t>
            </a:r>
            <a:r>
              <a:rPr lang="ru-RU" sz="2000" b="1" dirty="0" err="1"/>
              <a:t>эффективност</a:t>
            </a:r>
            <a:endParaRPr lang="ru-RU" sz="2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     использования рекламного бюджета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Текстовый интерфейс чат-бота нужен для: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 А. </a:t>
            </a:r>
            <a:r>
              <a:rPr lang="ru-RU" sz="2000" b="1" dirty="0"/>
              <a:t>Перевода текстовой информации в звуковую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 В. </a:t>
            </a:r>
            <a:r>
              <a:rPr lang="ru-RU" sz="2000" b="1" dirty="0"/>
              <a:t>Предложения нескольких вариантов действий, из которых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     клиент выбирает подходящий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     С. </a:t>
            </a:r>
            <a:r>
              <a:rPr lang="ru-RU" sz="2000" b="1" dirty="0"/>
              <a:t>Передачи данных, отправки сообщений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645909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251</TotalTime>
  <Words>1810</Words>
  <Application>Microsoft Office PowerPoint</Application>
  <PresentationFormat>Широкоэкранный</PresentationFormat>
  <Paragraphs>193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Gothic</vt:lpstr>
      <vt:lpstr>Times New Roman</vt:lpstr>
      <vt:lpstr>Wingdings 3</vt:lpstr>
      <vt:lpstr>Легкий дым</vt:lpstr>
      <vt:lpstr>Telegram</vt:lpstr>
      <vt:lpstr>Telegram</vt:lpstr>
      <vt:lpstr>Одноклассники</vt:lpstr>
      <vt:lpstr>Pinterest</vt:lpstr>
      <vt:lpstr>Pinterest</vt:lpstr>
      <vt:lpstr>TenChat</vt:lpstr>
      <vt:lpstr>TenChat</vt:lpstr>
      <vt:lpstr>ВКонтакте</vt:lpstr>
      <vt:lpstr>Общие рекомендации по органическому продвижению</vt:lpstr>
      <vt:lpstr>Результат повышения средней суммы заказа</vt:lpstr>
      <vt:lpstr>Способы увеличения среднего чека</vt:lpstr>
      <vt:lpstr>Способы увеличения среднего чека</vt:lpstr>
      <vt:lpstr>Способы увеличения среднего чека</vt:lpstr>
      <vt:lpstr>Способы увеличения среднего чека</vt:lpstr>
      <vt:lpstr>Стратегии продвижения up-sell, down-sell, cross-sell</vt:lpstr>
      <vt:lpstr>Увеличение конверсии с помощью чат-ботов</vt:lpstr>
      <vt:lpstr>Функции чат-ботов</vt:lpstr>
      <vt:lpstr>Виды чат-ботов</vt:lpstr>
      <vt:lpstr>Виды чат-ботов</vt:lpstr>
      <vt:lpstr>Ограничения использования чат-бота</vt:lpstr>
      <vt:lpstr>Бизнесу необходим чат-бот, если:</vt:lpstr>
      <vt:lpstr>Геймификация в онлайн-бизнесе</vt:lpstr>
      <vt:lpstr>Причины внедрения геймификации</vt:lpstr>
      <vt:lpstr>На что обратить внимание при запуске геймификации</vt:lpstr>
      <vt:lpstr>Вопросы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Telegram</dc:title>
  <dc:creator>Анна Корниенко</dc:creator>
  <cp:lastModifiedBy>Meta Morph</cp:lastModifiedBy>
  <cp:revision>4</cp:revision>
  <dcterms:created xsi:type="dcterms:W3CDTF">2023-03-19T10:39:13Z</dcterms:created>
  <dcterms:modified xsi:type="dcterms:W3CDTF">2025-03-06T16:44:17Z</dcterms:modified>
</cp:coreProperties>
</file>