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8" r:id="rId3"/>
    <p:sldId id="294" r:id="rId4"/>
    <p:sldId id="279" r:id="rId5"/>
    <p:sldId id="280" r:id="rId6"/>
    <p:sldId id="281" r:id="rId7"/>
    <p:sldId id="282" r:id="rId8"/>
    <p:sldId id="283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74" r:id="rId34"/>
    <p:sldId id="275" r:id="rId35"/>
    <p:sldId id="276" r:id="rId36"/>
    <p:sldId id="293" r:id="rId37"/>
    <p:sldId id="295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AF7C6-5C32-4434-9A98-DB7C522B8C09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ABA4557-4264-4735-A4C0-D7636A083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70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AF7C6-5C32-4434-9A98-DB7C522B8C09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A4557-4264-4735-A4C0-D7636A083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285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AF7C6-5C32-4434-9A98-DB7C522B8C09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ABA4557-4264-4735-A4C0-D7636A083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343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AF7C6-5C32-4434-9A98-DB7C522B8C09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ABA4557-4264-4735-A4C0-D7636A083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1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AF7C6-5C32-4434-9A98-DB7C522B8C09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ABA4557-4264-4735-A4C0-D7636A083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04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AF7C6-5C32-4434-9A98-DB7C522B8C09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A4557-4264-4735-A4C0-D7636A083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910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AF7C6-5C32-4434-9A98-DB7C522B8C09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A4557-4264-4735-A4C0-D7636A083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058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AF7C6-5C32-4434-9A98-DB7C522B8C09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A4557-4264-4735-A4C0-D7636A083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68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AF7C6-5C32-4434-9A98-DB7C522B8C09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ABA4557-4264-4735-A4C0-D7636A083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287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AF7C6-5C32-4434-9A98-DB7C522B8C09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ABA4557-4264-4735-A4C0-D7636A083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57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AF7C6-5C32-4434-9A98-DB7C522B8C09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ABA4557-4264-4735-A4C0-D7636A0830A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7163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AF7C6-5C32-4434-9A98-DB7C522B8C09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ABA4557-4264-4735-A4C0-D7636A083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486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AF7C6-5C32-4434-9A98-DB7C522B8C09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ABA4557-4264-4735-A4C0-D7636A0830A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8709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AF7C6-5C32-4434-9A98-DB7C522B8C09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ABA4557-4264-4735-A4C0-D7636A083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025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AF7C6-5C32-4434-9A98-DB7C522B8C09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A4557-4264-4735-A4C0-D7636A083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3711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AF7C6-5C32-4434-9A98-DB7C522B8C09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A4557-4264-4735-A4C0-D7636A083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041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AF7C6-5C32-4434-9A98-DB7C522B8C09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ABA4557-4264-4735-A4C0-D7636A083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875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trix24.ru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roistat.com/ru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callibri.ru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scom.ru/producty/skvoznaja-analitika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lltouch.ru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eyenewton.ru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ngo-office.ru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F1794A-2234-0B97-F419-F05223ED0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Пост-клик анализ</a:t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AB6979-0B69-4D8F-0D39-DFF0639A4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53309"/>
            <a:ext cx="8915400" cy="4257913"/>
          </a:xfrm>
        </p:spPr>
        <p:txBody>
          <a:bodyPr>
            <a:normAutofit/>
          </a:bodyPr>
          <a:lstStyle/>
          <a:p>
            <a:pPr marL="0" indent="0" fontAlgn="base">
              <a:buSzPts val="1000"/>
              <a:buNone/>
              <a:tabLst>
                <a:tab pos="457200" algn="l"/>
              </a:tabLst>
            </a:pPr>
            <a:r>
              <a:rPr lang="ru-RU" sz="2000" b="1" dirty="0" err="1">
                <a:solidFill>
                  <a:srgbClr val="C00000"/>
                </a:solidFill>
              </a:rPr>
              <a:t>Постклик</a:t>
            </a:r>
            <a:r>
              <a:rPr lang="ru-RU" sz="2000" b="1" dirty="0">
                <a:solidFill>
                  <a:srgbClr val="C00000"/>
                </a:solidFill>
              </a:rPr>
              <a:t>-анализ</a:t>
            </a:r>
            <a:r>
              <a:rPr lang="ru-RU" sz="2000" b="1" dirty="0"/>
              <a:t> (Post Click, Post-</a:t>
            </a:r>
            <a:r>
              <a:rPr lang="ru-RU" sz="2000" b="1" dirty="0" err="1"/>
              <a:t>сlick</a:t>
            </a:r>
            <a:r>
              <a:rPr lang="ru-RU" sz="2000" b="1" dirty="0"/>
              <a:t> </a:t>
            </a:r>
            <a:r>
              <a:rPr lang="ru-RU" sz="2000" b="1" dirty="0" err="1"/>
              <a:t>marketing</a:t>
            </a:r>
            <a:r>
              <a:rPr lang="ru-RU" sz="2000" b="1" dirty="0"/>
              <a:t>, пост-клик, пост-клик) — это анализ действий посетителей после их перехода с рекламного сообщения </a:t>
            </a:r>
          </a:p>
          <a:p>
            <a:pPr fontAlgn="base">
              <a:buSzPct val="100000"/>
              <a:tabLst>
                <a:tab pos="457200" algn="l"/>
              </a:tabLst>
            </a:pPr>
            <a:r>
              <a:rPr lang="ru-RU" sz="2000" b="1" dirty="0"/>
              <a:t>внедрение и настройка систем веб-аналитики (интегрированные в CMS решения, внешние сервисы и др.); </a:t>
            </a:r>
          </a:p>
          <a:p>
            <a:pPr fontAlgn="base">
              <a:buSzPct val="100000"/>
              <a:tabLst>
                <a:tab pos="457200" algn="l"/>
              </a:tabLst>
            </a:pPr>
            <a:r>
              <a:rPr lang="ru-RU" sz="2000" b="1" dirty="0"/>
              <a:t>сбор и анализ информации по основным показателям эффективности. </a:t>
            </a:r>
          </a:p>
          <a:p>
            <a:pPr marL="0" indent="0" fontAlgn="base">
              <a:buSzPts val="1000"/>
              <a:buNone/>
              <a:tabLst>
                <a:tab pos="457200" algn="l"/>
              </a:tabLst>
            </a:pPr>
            <a:r>
              <a:rPr lang="ru-RU" sz="2000" b="1" u="sng" dirty="0"/>
              <a:t>Результат </a:t>
            </a:r>
            <a:r>
              <a:rPr lang="ru-RU" sz="2000" b="1" u="sng" dirty="0" err="1"/>
              <a:t>постклик</a:t>
            </a:r>
            <a:r>
              <a:rPr lang="ru-RU" sz="2000" b="1" u="sng" dirty="0"/>
              <a:t>-анализа </a:t>
            </a:r>
            <a:r>
              <a:rPr lang="ru-RU" sz="2000" b="1" dirty="0"/>
              <a:t>— комплекс рекомендаций по увеличению эффективности работы сайта, повышению отдачи от инвестиций в интернет-рекламу и маркетинг.</a:t>
            </a:r>
          </a:p>
        </p:txBody>
      </p:sp>
    </p:spTree>
    <p:extLst>
      <p:ext uri="{BB962C8B-B14F-4D97-AF65-F5344CB8AC3E}">
        <p14:creationId xmlns:p14="http://schemas.microsoft.com/office/powerpoint/2010/main" val="3623135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12EFB3-733C-D003-7003-F48406870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67745"/>
          </a:xfrm>
        </p:spPr>
        <p:txBody>
          <a:bodyPr>
            <a:normAutofit/>
          </a:bodyPr>
          <a:lstStyle/>
          <a:p>
            <a:r>
              <a:rPr lang="ru-RU" sz="3200" b="1" dirty="0"/>
              <a:t>Метрики, раскрывающие особенности поведения ЦА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8DA596-416D-306F-15DC-0B345B66A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65745"/>
            <a:ext cx="8915400" cy="4045477"/>
          </a:xfrm>
        </p:spPr>
        <p:txBody>
          <a:bodyPr>
            <a:normAutofit/>
          </a:bodyPr>
          <a:lstStyle/>
          <a:p>
            <a:r>
              <a:rPr lang="ru-RU" sz="2000" b="1" dirty="0" err="1"/>
              <a:t>Passing</a:t>
            </a:r>
            <a:r>
              <a:rPr lang="ru-RU" sz="2000" b="1" dirty="0"/>
              <a:t> </a:t>
            </a:r>
            <a:r>
              <a:rPr lang="ru-RU" sz="2000" b="1" dirty="0" err="1"/>
              <a:t>index</a:t>
            </a:r>
            <a:r>
              <a:rPr lang="ru-RU" sz="2000" b="1" dirty="0"/>
              <a:t> — конвертация из переходов в сеансы</a:t>
            </a:r>
          </a:p>
          <a:p>
            <a:r>
              <a:rPr lang="ru-RU" sz="2000" b="1" dirty="0"/>
              <a:t>Уникальные пользователи – пользователи, впервые взаимодействующие с контентом.</a:t>
            </a:r>
          </a:p>
          <a:p>
            <a:r>
              <a:rPr lang="ru-RU" sz="2000" b="1" dirty="0"/>
              <a:t>Отказы (</a:t>
            </a:r>
            <a:r>
              <a:rPr lang="en-US" sz="2000" b="1" dirty="0"/>
              <a:t>bounce rate</a:t>
            </a:r>
            <a:r>
              <a:rPr lang="ru-RU" sz="2000" b="1" dirty="0"/>
              <a:t>) – доля «пустых», неконвертируемых в целевое действие сеансов</a:t>
            </a:r>
          </a:p>
          <a:p>
            <a:r>
              <a:rPr lang="ru-RU" sz="2000" b="1" dirty="0"/>
              <a:t>Глубина просмотра сайта – количество страниц, просмотренных за сеанс</a:t>
            </a:r>
          </a:p>
          <a:p>
            <a:r>
              <a:rPr lang="ru-RU" sz="2000" b="1" dirty="0"/>
              <a:t>Средняя продолжительность сеанса</a:t>
            </a:r>
          </a:p>
          <a:p>
            <a:r>
              <a:rPr lang="ru-RU" sz="2000" b="1" dirty="0"/>
              <a:t>Конверсия – доля посетителей, совершающих целевое действие</a:t>
            </a:r>
          </a:p>
        </p:txBody>
      </p:sp>
    </p:spTree>
    <p:extLst>
      <p:ext uri="{BB962C8B-B14F-4D97-AF65-F5344CB8AC3E}">
        <p14:creationId xmlns:p14="http://schemas.microsoft.com/office/powerpoint/2010/main" val="224127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A12A98-4340-3CD5-5545-BC1FCF379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16763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Поствью</a:t>
            </a:r>
            <a:r>
              <a:rPr lang="ru-RU" sz="3200" b="1" dirty="0"/>
              <a:t>-анализ </a:t>
            </a:r>
            <a:r>
              <a:rPr lang="en-US" sz="3200" b="1" dirty="0"/>
              <a:t>(post view)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F16380-BA7C-5BCC-2344-6C9195118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36436"/>
            <a:ext cx="8915400" cy="4174786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000" b="1" dirty="0"/>
              <a:t>Анализ долгосрочного эффекта рекламной кампании: исследуется поведение тех, кто видел рекламу некоторое время назад.</a:t>
            </a:r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r>
              <a:rPr lang="ru-RU" sz="2000" b="1" dirty="0"/>
              <a:t>Специальный инструмент (</a:t>
            </a:r>
            <a:r>
              <a:rPr lang="ru-RU" sz="2000" b="1" dirty="0" err="1"/>
              <a:t>pixel</a:t>
            </a:r>
            <a:r>
              <a:rPr lang="ru-RU" sz="2000" b="1" dirty="0"/>
              <a:t> </a:t>
            </a:r>
            <a:r>
              <a:rPr lang="ru-RU" sz="2000" b="1" dirty="0" err="1"/>
              <a:t>tag</a:t>
            </a:r>
            <a:r>
              <a:rPr lang="ru-RU" sz="2000" b="1" dirty="0"/>
              <a:t>) присваивает каждому, кто увидел рекламу, уникальный </a:t>
            </a:r>
            <a:r>
              <a:rPr lang="ru-RU" sz="2000" b="1" dirty="0" err="1"/>
              <a:t>cookie</a:t>
            </a:r>
            <a:r>
              <a:rPr lang="ru-RU" sz="2000" b="1" dirty="0"/>
              <a:t>-файл. Этот же инструмент создаёт так называемую точку учёта действий </a:t>
            </a:r>
            <a:r>
              <a:rPr lang="ru-RU" sz="2000" b="1" dirty="0" err="1"/>
              <a:t>post</a:t>
            </a:r>
            <a:r>
              <a:rPr lang="ru-RU" sz="2000" b="1" dirty="0"/>
              <a:t> </a:t>
            </a:r>
            <a:r>
              <a:rPr lang="ru-RU" sz="2000" b="1" dirty="0" err="1"/>
              <a:t>view</a:t>
            </a:r>
            <a:endParaRPr lang="ru-RU" sz="2000" b="1" dirty="0"/>
          </a:p>
          <a:p>
            <a:pPr>
              <a:spcBef>
                <a:spcPts val="600"/>
              </a:spcBef>
            </a:pPr>
            <a:r>
              <a:rPr lang="ru-RU" sz="2000" b="1" dirty="0"/>
              <a:t>В дальнейшем, когда этот же пользователь зайдёт на сайт с любого источника, пиксель узнает его по </a:t>
            </a:r>
            <a:r>
              <a:rPr lang="ru-RU" sz="2000" b="1" dirty="0" err="1"/>
              <a:t>cookie</a:t>
            </a:r>
            <a:r>
              <a:rPr lang="ru-RU" sz="2000" b="1" dirty="0"/>
              <a:t>-файлу </a:t>
            </a:r>
          </a:p>
          <a:p>
            <a:pPr marL="0" indent="0">
              <a:spcBef>
                <a:spcPts val="600"/>
              </a:spcBef>
              <a:buNone/>
            </a:pPr>
            <a:endParaRPr lang="ru-RU" sz="2000" b="1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b="1" dirty="0"/>
              <a:t>Post</a:t>
            </a:r>
            <a:r>
              <a:rPr lang="ru-RU" sz="2000" b="1" dirty="0"/>
              <a:t> </a:t>
            </a:r>
            <a:r>
              <a:rPr lang="en-US" sz="2000" b="1" dirty="0"/>
              <a:t>View</a:t>
            </a:r>
            <a:r>
              <a:rPr lang="ru-RU" sz="2000" b="1" dirty="0"/>
              <a:t> анализ используется в комплексе </a:t>
            </a:r>
            <a:r>
              <a:rPr lang="en-US" sz="2000" b="1" dirty="0"/>
              <a:t>c Post Click</a:t>
            </a:r>
            <a:r>
              <a:rPr lang="ru-RU" sz="2000" b="1" dirty="0"/>
              <a:t> анализом.</a:t>
            </a:r>
          </a:p>
        </p:txBody>
      </p:sp>
    </p:spTree>
    <p:extLst>
      <p:ext uri="{BB962C8B-B14F-4D97-AF65-F5344CB8AC3E}">
        <p14:creationId xmlns:p14="http://schemas.microsoft.com/office/powerpoint/2010/main" val="452854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11D719-D760-4665-1610-F8DE0A2BA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Когда нужен </a:t>
            </a:r>
            <a:r>
              <a:rPr lang="ru-RU" sz="3200" b="1" dirty="0" err="1"/>
              <a:t>постклик</a:t>
            </a:r>
            <a:r>
              <a:rPr lang="ru-RU" sz="3200" b="1" dirty="0"/>
              <a:t>-анализ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B5DC15-8C76-640A-76E8-9663E8B86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16364"/>
            <a:ext cx="8568315" cy="4294858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ru-RU" sz="2000" b="1" dirty="0"/>
              <a:t>Вы запустили рекламную кампанию и хотите оценить качество трафика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ru-RU" sz="2000" b="1" dirty="0"/>
              <a:t>Конверсия сайта падает, и нужно выяснить причину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b="1" dirty="0"/>
              <a:t>Вы проводите А/В тестирование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131425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57878E-270C-1412-2D7A-53BC68F11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5163"/>
          </a:xfrm>
        </p:spPr>
        <p:txBody>
          <a:bodyPr>
            <a:normAutofit/>
          </a:bodyPr>
          <a:lstStyle/>
          <a:p>
            <a:r>
              <a:rPr lang="ru-RU" sz="3200" b="1" dirty="0"/>
              <a:t>А/В тестирование (сплит-тестирование)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F57979-1D72-0399-54E9-67F566B2E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97891"/>
            <a:ext cx="8915400" cy="4313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Метод маркетинга, с помощью которого можно проверить эффективность гипотезы. </a:t>
            </a:r>
          </a:p>
          <a:p>
            <a:pPr marL="0" indent="0">
              <a:buNone/>
            </a:pPr>
            <a:r>
              <a:rPr lang="ru-RU" sz="2000" b="1" dirty="0"/>
              <a:t>По результатам тестирования можно улучшить:</a:t>
            </a:r>
          </a:p>
          <a:p>
            <a:pPr algn="just"/>
            <a:r>
              <a:rPr lang="ru-RU" sz="2000" b="1" dirty="0"/>
              <a:t>дизайн и текст на кнопках с призывом к действию</a:t>
            </a:r>
          </a:p>
          <a:p>
            <a:pPr algn="just"/>
            <a:r>
              <a:rPr lang="ru-RU" sz="2000" b="1" dirty="0"/>
              <a:t>внешний вид страницы или письма</a:t>
            </a:r>
          </a:p>
          <a:p>
            <a:pPr algn="just"/>
            <a:r>
              <a:rPr lang="ru-RU" sz="2000" b="1" dirty="0"/>
              <a:t>структуру страницы</a:t>
            </a:r>
          </a:p>
          <a:p>
            <a:pPr algn="just"/>
            <a:r>
              <a:rPr lang="ru-RU" sz="2000" b="1" dirty="0"/>
              <a:t>количество и качество текста на сайте, в письме, в объявлении </a:t>
            </a:r>
          </a:p>
          <a:p>
            <a:pPr algn="just">
              <a:spcAft>
                <a:spcPts val="800"/>
              </a:spcAft>
            </a:pPr>
            <a:r>
              <a:rPr lang="ru-RU" sz="2000" b="1" dirty="0"/>
              <a:t>название ссылок и </a:t>
            </a:r>
            <a:r>
              <a:rPr lang="ru-RU" sz="2000" b="1" dirty="0" err="1"/>
              <a:t>т.д</a:t>
            </a:r>
            <a:r>
              <a:rPr lang="ru-RU" sz="2000" b="1" dirty="0"/>
              <a:t> 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085665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26A75F-9D1F-6582-7C26-E4C56B16F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49272"/>
          </a:xfrm>
        </p:spPr>
        <p:txBody>
          <a:bodyPr>
            <a:normAutofit/>
          </a:bodyPr>
          <a:lstStyle/>
          <a:p>
            <a:r>
              <a:rPr lang="ru-RU" sz="3200" b="1" dirty="0"/>
              <a:t>Сплит-тест – инструмент для решения задач: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D95BF4-E6B4-9DF8-AB26-866FA020B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95055"/>
            <a:ext cx="8915400" cy="3916167"/>
          </a:xfrm>
        </p:spPr>
        <p:txBody>
          <a:bodyPr>
            <a:normAutofit/>
          </a:bodyPr>
          <a:lstStyle/>
          <a:p>
            <a:r>
              <a:rPr lang="ru-RU" sz="2000" b="1" dirty="0"/>
              <a:t>Устранение препятствий на пути к покупке</a:t>
            </a:r>
          </a:p>
          <a:p>
            <a:r>
              <a:rPr lang="ru-RU" sz="2000" b="1" dirty="0"/>
              <a:t>Улучшение показателя возврата инвестиций </a:t>
            </a:r>
            <a:r>
              <a:rPr lang="en-US" sz="2000" b="1" dirty="0"/>
              <a:t>ROI</a:t>
            </a:r>
            <a:endParaRPr lang="ru-RU" sz="2000" b="1" dirty="0"/>
          </a:p>
          <a:p>
            <a:r>
              <a:rPr lang="ru-RU" sz="2000" b="1" dirty="0"/>
              <a:t>Снижение показателя отказов</a:t>
            </a:r>
          </a:p>
          <a:p>
            <a:r>
              <a:rPr lang="ru-RU" sz="2000" b="1" dirty="0"/>
              <a:t>Уменьшение рисков при масштабных изменениях</a:t>
            </a:r>
          </a:p>
          <a:p>
            <a:r>
              <a:rPr lang="ru-RU" sz="2000" b="1" dirty="0"/>
              <a:t>Совершенствование дизайна страниц</a:t>
            </a:r>
          </a:p>
        </p:txBody>
      </p:sp>
    </p:spTree>
    <p:extLst>
      <p:ext uri="{BB962C8B-B14F-4D97-AF65-F5344CB8AC3E}">
        <p14:creationId xmlns:p14="http://schemas.microsoft.com/office/powerpoint/2010/main" val="2645369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B003D2-FF67-480C-AA04-1AC600480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>
            <a:normAutofit/>
          </a:bodyPr>
          <a:lstStyle/>
          <a:p>
            <a:r>
              <a:rPr lang="ru-RU" sz="3200" b="1" dirty="0"/>
              <a:t>Проведение А/В-тестирования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A65378-7CE2-5EF7-D4C2-E5BD96BA5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50109"/>
            <a:ext cx="8915400" cy="4461113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1. </a:t>
            </a:r>
            <a:r>
              <a:rPr lang="ru-RU" sz="2000" b="1" dirty="0"/>
              <a:t>Сформулируйте гипотезу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2. </a:t>
            </a:r>
            <a:r>
              <a:rPr lang="ru-RU" sz="2000" b="1" dirty="0"/>
              <a:t>Установите продолжительность тестирования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Небольшие изменения: срок тестирования минимум 2 недели;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Масштабные изменения, большая выборка: срок тестирования - несколько месяцев.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/>
              <a:t>Тест останавливают, если:</a:t>
            </a:r>
          </a:p>
          <a:p>
            <a:pPr marL="342900" lvl="0" indent="-342900" algn="just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ru-RU" sz="2000" b="1" dirty="0"/>
              <a:t>получены статистически значимые результаты;</a:t>
            </a:r>
          </a:p>
          <a:p>
            <a:pPr marL="342900" lvl="0" indent="-342900" algn="just">
              <a:spcBef>
                <a:spcPts val="600"/>
              </a:spcBef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ru-RU" sz="2000" b="1" dirty="0"/>
              <a:t>прошло столько времени, сколько в среднем необходимо новым клиентам, чтобы пройти все этапы воронки — от знакомства с продуктом до его покупки.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3. </a:t>
            </a:r>
            <a:r>
              <a:rPr lang="ru-RU" sz="2000" b="1" dirty="0"/>
              <a:t>Выберите аудиторию для теста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4. </a:t>
            </a:r>
            <a:r>
              <a:rPr lang="ru-RU" sz="2000" b="1" dirty="0"/>
              <a:t>Проведите тест и оцените 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val="4162962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0126B-B924-9569-3F13-9146F12FF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24BCC8-28BD-F54E-CFDC-410A11A24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>
            <a:normAutofit/>
          </a:bodyPr>
          <a:lstStyle/>
          <a:p>
            <a:r>
              <a:rPr lang="ru-RU" sz="3200" b="1" dirty="0"/>
              <a:t>Алгоритм </a:t>
            </a:r>
            <a:r>
              <a:rPr lang="ru-RU" sz="3200" b="1" dirty="0" err="1"/>
              <a:t>постклик</a:t>
            </a:r>
            <a:r>
              <a:rPr lang="ru-RU" sz="3200" b="1" dirty="0"/>
              <a:t>-анализа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FFB3A5-01A9-1290-C12D-A1314BCCE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17964"/>
            <a:ext cx="8915400" cy="4193258"/>
          </a:xfrm>
        </p:spPr>
        <p:txBody>
          <a:bodyPr>
            <a:normAutofit/>
          </a:bodyPr>
          <a:lstStyle/>
          <a:p>
            <a:pPr marL="0" lvl="0" indent="0">
              <a:lnSpc>
                <a:spcPct val="110000"/>
              </a:lnSpc>
              <a:buNone/>
            </a:pPr>
            <a:r>
              <a:rPr lang="ru-RU" sz="2000" b="1" dirty="0">
                <a:solidFill>
                  <a:srgbClr val="C00000"/>
                </a:solidFill>
              </a:rPr>
              <a:t>1. </a:t>
            </a:r>
            <a:r>
              <a:rPr lang="ru-RU" sz="2000" b="1" dirty="0"/>
              <a:t>Определите, какие целевые действия пользователей на сайте являются ключевыми для конверсий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ru-RU" sz="2000" b="1" dirty="0">
                <a:solidFill>
                  <a:srgbClr val="C00000"/>
                </a:solidFill>
              </a:rPr>
              <a:t>2. </a:t>
            </a:r>
            <a:r>
              <a:rPr lang="ru-RU" sz="2000" b="1" dirty="0"/>
              <a:t>Настройте «</a:t>
            </a:r>
            <a:r>
              <a:rPr lang="ru-RU" sz="2000" b="1" dirty="0" err="1"/>
              <a:t>Яндекс.Метрику</a:t>
            </a:r>
            <a:r>
              <a:rPr lang="ru-RU" sz="2000" b="1" dirty="0"/>
              <a:t>» или другой используемый вами сервис под анализ конкретной </a:t>
            </a:r>
            <a:r>
              <a:rPr lang="ru-RU" sz="2000" b="1" dirty="0" err="1"/>
              <a:t>постклик</a:t>
            </a:r>
            <a:r>
              <a:rPr lang="ru-RU" sz="2000" b="1" dirty="0"/>
              <a:t>-кампании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ru-RU" sz="2000" b="1" dirty="0">
                <a:solidFill>
                  <a:srgbClr val="C00000"/>
                </a:solidFill>
              </a:rPr>
              <a:t>3. </a:t>
            </a:r>
            <a:r>
              <a:rPr lang="ru-RU" sz="2000" b="1" dirty="0"/>
              <a:t>Установите период аналитики и проводите ежедневный мониторинг данных по вашим ключевым действиям 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ru-RU" sz="2000" b="1" dirty="0">
                <a:solidFill>
                  <a:srgbClr val="C00000"/>
                </a:solidFill>
              </a:rPr>
              <a:t>4. </a:t>
            </a:r>
            <a:r>
              <a:rPr lang="ru-RU" sz="2000" b="1" dirty="0"/>
              <a:t>На основе полученных данных составьте чек-лист мер по оптимизации рекламной кампании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492439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A5056C-B8CF-0AAD-3184-BACA79ABA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kern="0" dirty="0">
                <a:effectLst/>
                <a:ea typeface="Times New Roman" panose="02020603050405020304" pitchFamily="18" charset="0"/>
              </a:rPr>
              <a:t>Оценка показателей конверсии </a:t>
            </a:r>
            <a:br>
              <a:rPr lang="ru-RU" sz="3200" b="1" kern="0" dirty="0">
                <a:effectLst/>
                <a:ea typeface="Times New Roman" panose="02020603050405020304" pitchFamily="18" charset="0"/>
              </a:rPr>
            </a:br>
            <a:r>
              <a:rPr lang="ru-RU" sz="3200" b="1" kern="0" dirty="0">
                <a:effectLst/>
                <a:ea typeface="Times New Roman" panose="02020603050405020304" pitchFamily="18" charset="0"/>
              </a:rPr>
              <a:t>с помощью систем веб-аналитики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E46338-925E-1913-F1C3-30BCADA35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904999"/>
            <a:ext cx="8911687" cy="46158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Показатель конверсии трафика (</a:t>
            </a:r>
            <a:r>
              <a:rPr lang="ru-RU" sz="2000" b="1" dirty="0" err="1">
                <a:solidFill>
                  <a:srgbClr val="C00000"/>
                </a:solidFill>
              </a:rPr>
              <a:t>Conversion</a:t>
            </a:r>
            <a:r>
              <a:rPr lang="ru-RU" sz="2000" b="1" dirty="0">
                <a:solidFill>
                  <a:srgbClr val="C00000"/>
                </a:solidFill>
              </a:rPr>
              <a:t> Rate, CR)</a:t>
            </a:r>
            <a:r>
              <a:rPr lang="ru-RU" sz="2000" b="1" dirty="0"/>
              <a:t> – процентное отношение количества совершенных полезных действий к общему количеству посещений сайта за определенный промежуток времени.</a:t>
            </a:r>
          </a:p>
          <a:p>
            <a:pPr marL="0" indent="0">
              <a:buNone/>
            </a:pPr>
            <a:r>
              <a:rPr lang="ru-RU" sz="2000" b="1" dirty="0"/>
              <a:t>Зная процент конверсии для рекламируемого сайта и прибыль с каждой сделки в среднем, можно подсчитать </a:t>
            </a:r>
            <a:r>
              <a:rPr lang="ru-RU" sz="2000" b="1" u="sng" dirty="0"/>
              <a:t>предельное значение клика</a:t>
            </a:r>
            <a:r>
              <a:rPr lang="ru-RU" sz="2000" b="1" dirty="0"/>
              <a:t>, которое целесообразно заплатить за каждого посетителя, пришедшего по рекламе.</a:t>
            </a:r>
          </a:p>
          <a:p>
            <a:pPr marL="0" indent="0">
              <a:buNone/>
            </a:pPr>
            <a:r>
              <a:rPr lang="ru-RU" sz="2000" b="1" dirty="0" err="1">
                <a:solidFill>
                  <a:srgbClr val="C00000"/>
                </a:solidFill>
              </a:rPr>
              <a:t>Conversion</a:t>
            </a:r>
            <a:r>
              <a:rPr lang="ru-RU" sz="2000" b="1" dirty="0">
                <a:solidFill>
                  <a:srgbClr val="C00000"/>
                </a:solidFill>
              </a:rPr>
              <a:t> Rate </a:t>
            </a:r>
            <a:r>
              <a:rPr lang="ru-RU" sz="2000" b="1" dirty="0" err="1">
                <a:solidFill>
                  <a:srgbClr val="C00000"/>
                </a:solidFill>
              </a:rPr>
              <a:t>Optimization</a:t>
            </a:r>
            <a:r>
              <a:rPr lang="ru-RU" sz="2000" b="1" dirty="0">
                <a:solidFill>
                  <a:srgbClr val="C00000"/>
                </a:solidFill>
              </a:rPr>
              <a:t> (CRO) </a:t>
            </a:r>
            <a:r>
              <a:rPr lang="ru-RU" sz="2000" b="1" dirty="0"/>
              <a:t>– рекомендации по изменениям сайта и целевых страниц, направленным на увеличение конверсии сайта.</a:t>
            </a:r>
          </a:p>
        </p:txBody>
      </p:sp>
    </p:spTree>
    <p:extLst>
      <p:ext uri="{BB962C8B-B14F-4D97-AF65-F5344CB8AC3E}">
        <p14:creationId xmlns:p14="http://schemas.microsoft.com/office/powerpoint/2010/main" val="1452922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3B95D-0AF3-453C-913A-3E081D503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4399"/>
          </a:xfrm>
        </p:spPr>
        <p:txBody>
          <a:bodyPr>
            <a:normAutofit/>
          </a:bodyPr>
          <a:lstStyle/>
          <a:p>
            <a:r>
              <a:rPr lang="ru-RU" sz="3200" b="1" kern="0" dirty="0">
                <a:effectLst/>
                <a:ea typeface="Times New Roman" panose="02020603050405020304" pitchFamily="18" charset="0"/>
              </a:rPr>
              <a:t>Google Analytics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DEADEF-F299-3000-9194-1258F84D2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1576" y="1542473"/>
            <a:ext cx="8915400" cy="456276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Отчет «Посетители»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>
              <a:solidFill>
                <a:srgbClr val="C00000"/>
              </a:solidFill>
            </a:endParaRPr>
          </a:p>
          <a:p>
            <a:pPr marL="457200" indent="-457200" fontAlgn="base">
              <a:spcBef>
                <a:spcPts val="0"/>
              </a:spcBef>
              <a:buFont typeface="+mj-lt"/>
              <a:buAutoNum type="arabicPeriod"/>
            </a:pPr>
            <a:r>
              <a:rPr lang="ru-RU" sz="2000" b="1" u="sng" dirty="0"/>
              <a:t>Общая информация </a:t>
            </a:r>
            <a:r>
              <a:rPr lang="ru-RU" sz="2000" b="1" dirty="0"/>
              <a:t>о посетителях сайта: </a:t>
            </a:r>
          </a:p>
          <a:p>
            <a:pPr fontAlgn="base">
              <a:spcBef>
                <a:spcPts val="0"/>
              </a:spcBef>
            </a:pPr>
            <a:r>
              <a:rPr lang="ru-RU" sz="2000" b="1" dirty="0"/>
              <a:t>Уникальные посетители, </a:t>
            </a:r>
          </a:p>
          <a:p>
            <a:pPr fontAlgn="base">
              <a:spcBef>
                <a:spcPts val="0"/>
              </a:spcBef>
            </a:pPr>
            <a:r>
              <a:rPr lang="ru-RU" sz="2000" b="1" dirty="0"/>
              <a:t>Среднее время нахождения на сайте, </a:t>
            </a:r>
          </a:p>
          <a:p>
            <a:pPr fontAlgn="base">
              <a:spcBef>
                <a:spcPts val="0"/>
              </a:spcBef>
            </a:pPr>
            <a:r>
              <a:rPr lang="ru-RU" sz="2000" b="1" dirty="0"/>
              <a:t>Новые и вернувшиеся пользователи, </a:t>
            </a:r>
          </a:p>
          <a:p>
            <a:pPr fontAlgn="base">
              <a:spcBef>
                <a:spcPts val="0"/>
              </a:spcBef>
            </a:pPr>
            <a:r>
              <a:rPr lang="ru-RU" sz="2000" b="1" dirty="0"/>
              <a:t>Браузеры, языки пользователей и т.д. </a:t>
            </a:r>
          </a:p>
          <a:p>
            <a:pPr fontAlgn="base">
              <a:spcBef>
                <a:spcPts val="0"/>
              </a:spcBef>
            </a:pPr>
            <a:endParaRPr lang="ru-RU" sz="2000" b="1" dirty="0"/>
          </a:p>
          <a:p>
            <a:pPr marL="0" indent="0" fontAlgn="base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2. </a:t>
            </a:r>
            <a:r>
              <a:rPr lang="ru-RU" sz="2000" b="1" u="sng" dirty="0"/>
              <a:t>Общий показатель отказов </a:t>
            </a:r>
            <a:r>
              <a:rPr lang="ru-RU" sz="2000" b="1" dirty="0"/>
              <a:t>(</a:t>
            </a:r>
            <a:r>
              <a:rPr lang="ru-RU" sz="2000" b="1" dirty="0" err="1"/>
              <a:t>Bounce</a:t>
            </a:r>
            <a:r>
              <a:rPr lang="ru-RU" sz="2000" b="1" dirty="0"/>
              <a:t> Rate) сайта со всех источников трафика</a:t>
            </a:r>
          </a:p>
          <a:p>
            <a:pPr marL="0" indent="0" fontAlgn="base">
              <a:spcBef>
                <a:spcPts val="0"/>
              </a:spcBef>
              <a:buNone/>
            </a:pPr>
            <a:endParaRPr lang="ru-RU" b="1" dirty="0"/>
          </a:p>
          <a:p>
            <a:pPr marL="0" indent="0" fontAlgn="base">
              <a:spcBef>
                <a:spcPts val="0"/>
              </a:spcBef>
              <a:buNone/>
            </a:pPr>
            <a:r>
              <a:rPr lang="ru-RU" sz="1600" b="1" dirty="0"/>
              <a:t>С точки зрения Google Analytics </a:t>
            </a:r>
          </a:p>
          <a:p>
            <a:pPr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b="1" dirty="0"/>
              <a:t>уникальный посетитель — это пользователь определенного компьютера и определенного браузера, зашедший на сайт; </a:t>
            </a:r>
          </a:p>
          <a:p>
            <a:pPr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b="1" dirty="0"/>
              <a:t>новый посетитель — тот, кто зашел на сайт впервые.</a:t>
            </a:r>
          </a:p>
        </p:txBody>
      </p:sp>
    </p:spTree>
    <p:extLst>
      <p:ext uri="{BB962C8B-B14F-4D97-AF65-F5344CB8AC3E}">
        <p14:creationId xmlns:p14="http://schemas.microsoft.com/office/powerpoint/2010/main" val="274626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3B95D-0AF3-453C-913A-3E081D503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4399"/>
          </a:xfrm>
        </p:spPr>
        <p:txBody>
          <a:bodyPr>
            <a:normAutofit/>
          </a:bodyPr>
          <a:lstStyle/>
          <a:p>
            <a:r>
              <a:rPr lang="ru-RU" sz="3200" b="1" kern="0" dirty="0">
                <a:effectLst/>
                <a:ea typeface="Times New Roman" panose="02020603050405020304" pitchFamily="18" charset="0"/>
              </a:rPr>
              <a:t>Google Analytics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DEADEF-F299-3000-9194-1258F84D2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1576" y="1542473"/>
            <a:ext cx="8915400" cy="456276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Отчет «Источники трафика»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>
              <a:solidFill>
                <a:srgbClr val="C00000"/>
              </a:solidFill>
            </a:endParaRPr>
          </a:p>
          <a:p>
            <a:pPr lvl="0" fontAlgn="base"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2000" b="1" u="sng" dirty="0"/>
              <a:t>Прямой трафик </a:t>
            </a:r>
            <a:r>
              <a:rPr lang="ru-RU" sz="2000" b="1" dirty="0"/>
              <a:t>(</a:t>
            </a:r>
            <a:r>
              <a:rPr lang="ru-RU" sz="2000" b="1" dirty="0" err="1"/>
              <a:t>direct</a:t>
            </a:r>
            <a:r>
              <a:rPr lang="ru-RU" sz="2000" b="1" dirty="0"/>
              <a:t> </a:t>
            </a:r>
            <a:r>
              <a:rPr lang="ru-RU" sz="2000" b="1" dirty="0" err="1"/>
              <a:t>traffic</a:t>
            </a:r>
            <a:r>
              <a:rPr lang="ru-RU" sz="2000" b="1" dirty="0"/>
              <a:t>) — число посетителей, набравших адрес сайта в строке браузера или выбравших его в закладках.</a:t>
            </a:r>
          </a:p>
          <a:p>
            <a:pPr lvl="0" fontAlgn="base"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2000" b="1" u="sng" dirty="0"/>
              <a:t>Поисковый трафик </a:t>
            </a:r>
            <a:r>
              <a:rPr lang="ru-RU" sz="2000" b="1" dirty="0"/>
              <a:t>(органический или </a:t>
            </a:r>
            <a:r>
              <a:rPr lang="ru-RU" sz="2000" b="1" dirty="0" err="1"/>
              <a:t>organic</a:t>
            </a:r>
            <a:r>
              <a:rPr lang="ru-RU" sz="2000" b="1" dirty="0"/>
              <a:t>-трафик) — число посетителей, кликнувших на ссылку в результатах поиска, а не на рекламное объявление.</a:t>
            </a:r>
          </a:p>
          <a:p>
            <a:pPr lvl="0" fontAlgn="base"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2000" b="1" u="sng" dirty="0"/>
              <a:t>Сайты</a:t>
            </a:r>
            <a:r>
              <a:rPr lang="ru-RU" sz="2000" b="1" dirty="0"/>
              <a:t> — источники переходов (</a:t>
            </a:r>
            <a:r>
              <a:rPr lang="ru-RU" sz="2000" b="1" dirty="0" err="1"/>
              <a:t>referrals</a:t>
            </a:r>
            <a:r>
              <a:rPr lang="ru-RU" sz="2000" b="1" dirty="0"/>
              <a:t>, или </a:t>
            </a:r>
            <a:r>
              <a:rPr lang="ru-RU" sz="2000" b="1" dirty="0" err="1"/>
              <a:t>реферралы</a:t>
            </a:r>
            <a:r>
              <a:rPr lang="ru-RU" sz="2000" b="1" dirty="0"/>
              <a:t>) — число посетителей, нажавших на ссылку, находящуюся на другом сайте. </a:t>
            </a:r>
          </a:p>
          <a:p>
            <a:pPr lvl="0" fontAlgn="base"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2000" b="1" u="sng" dirty="0"/>
              <a:t>Платный трафик </a:t>
            </a:r>
            <a:r>
              <a:rPr lang="ru-RU" sz="2000" b="1" dirty="0"/>
              <a:t>— число посетителей, пришедших через поисковые системы по платным объявлениям (например, через «</a:t>
            </a:r>
            <a:r>
              <a:rPr lang="ru-RU" sz="2000" b="1" dirty="0" err="1"/>
              <a:t>Яндекс.Директ</a:t>
            </a:r>
            <a:r>
              <a:rPr lang="ru-RU" sz="2000" b="1" dirty="0"/>
              <a:t>» или Google </a:t>
            </a:r>
            <a:r>
              <a:rPr lang="ru-RU" sz="2000" b="1" dirty="0" err="1"/>
              <a:t>AdWords</a:t>
            </a:r>
            <a:r>
              <a:rPr lang="ru-RU" sz="2000" b="1" dirty="0"/>
              <a:t>).</a:t>
            </a:r>
          </a:p>
          <a:p>
            <a:pPr marL="0" indent="0" fontAlgn="base">
              <a:spcBef>
                <a:spcPts val="0"/>
              </a:spcBef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656326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3B95D-0AF3-453C-913A-3E081D503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4399"/>
          </a:xfrm>
        </p:spPr>
        <p:txBody>
          <a:bodyPr>
            <a:normAutofit/>
          </a:bodyPr>
          <a:lstStyle/>
          <a:p>
            <a:r>
              <a:rPr lang="ru-RU" sz="3200" b="1" kern="0" dirty="0">
                <a:effectLst/>
                <a:ea typeface="Times New Roman" panose="02020603050405020304" pitchFamily="18" charset="0"/>
              </a:rPr>
              <a:t>Google Analytics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DEADEF-F299-3000-9194-1258F84D2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1576" y="1542472"/>
            <a:ext cx="8823036" cy="501534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Отчет «Содержание»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>
              <a:solidFill>
                <a:srgbClr val="C00000"/>
              </a:solidFill>
            </a:endParaRPr>
          </a:p>
          <a:p>
            <a:pPr marL="0" indent="0" fontAlgn="base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/>
              <a:t>В этом отчете приводятся </a:t>
            </a:r>
            <a:r>
              <a:rPr lang="ru-RU" sz="2000" b="1" u="sng" dirty="0"/>
              <a:t>показатели для отдельных страниц </a:t>
            </a:r>
            <a:r>
              <a:rPr lang="ru-RU" sz="2000" b="1" dirty="0"/>
              <a:t>сайта. </a:t>
            </a:r>
          </a:p>
          <a:p>
            <a:pPr fontAlgn="base">
              <a:spcBef>
                <a:spcPts val="0"/>
              </a:spcBef>
              <a:spcAft>
                <a:spcPts val="800"/>
              </a:spcAft>
            </a:pPr>
            <a:r>
              <a:rPr lang="ru-RU" sz="2000" b="1" dirty="0"/>
              <a:t>на каких конкретно страницах посетители задерживаются дольше всего, </a:t>
            </a:r>
          </a:p>
          <a:p>
            <a:pPr fontAlgn="base">
              <a:spcBef>
                <a:spcPts val="0"/>
              </a:spcBef>
              <a:spcAft>
                <a:spcPts val="800"/>
              </a:spcAft>
            </a:pPr>
            <a:r>
              <a:rPr lang="ru-RU" sz="2000" b="1" dirty="0"/>
              <a:t>какие страницы читают чаще других и т. д. </a:t>
            </a:r>
          </a:p>
          <a:p>
            <a:pPr marL="0" indent="0" fontAlgn="base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/>
              <a:t>Наиболее интересный подотчет в этом разделе — «Самое популярное содержание» (Тор Content).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Особое внимание – на последний столбец любого отчета, где будет стоять заголовок </a:t>
            </a:r>
            <a:r>
              <a:rPr lang="ru-RU" sz="2000" b="1" dirty="0">
                <a:solidFill>
                  <a:srgbClr val="C00000"/>
                </a:solidFill>
              </a:rPr>
              <a:t>«$</a:t>
            </a:r>
            <a:r>
              <a:rPr lang="ru-RU" sz="2000" b="1" dirty="0" err="1">
                <a:solidFill>
                  <a:srgbClr val="C00000"/>
                </a:solidFill>
              </a:rPr>
              <a:t>lndex</a:t>
            </a:r>
            <a:r>
              <a:rPr lang="ru-RU" sz="2000" b="1" dirty="0">
                <a:solidFill>
                  <a:srgbClr val="C00000"/>
                </a:solidFill>
              </a:rPr>
              <a:t>»</a:t>
            </a:r>
            <a:r>
              <a:rPr lang="ru-RU" sz="2000" b="1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Этот столбец показывает ценность каждой страницы с точки зрения целей сайта.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Чем больше $</a:t>
            </a:r>
            <a:r>
              <a:rPr lang="ru-RU" sz="2000" b="1" dirty="0" err="1"/>
              <a:t>lndex</a:t>
            </a:r>
            <a:r>
              <a:rPr lang="ru-RU" sz="2000" b="1" dirty="0"/>
              <a:t> страницы, тем полезнее она для конверсии. </a:t>
            </a:r>
          </a:p>
        </p:txBody>
      </p:sp>
    </p:spTree>
    <p:extLst>
      <p:ext uri="{BB962C8B-B14F-4D97-AF65-F5344CB8AC3E}">
        <p14:creationId xmlns:p14="http://schemas.microsoft.com/office/powerpoint/2010/main" val="3042087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3B95D-0AF3-453C-913A-3E081D503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4399"/>
          </a:xfrm>
        </p:spPr>
        <p:txBody>
          <a:bodyPr>
            <a:normAutofit/>
          </a:bodyPr>
          <a:lstStyle/>
          <a:p>
            <a:r>
              <a:rPr lang="ru-RU" sz="3200" b="1" kern="0" dirty="0">
                <a:effectLst/>
                <a:ea typeface="Times New Roman" panose="02020603050405020304" pitchFamily="18" charset="0"/>
              </a:rPr>
              <a:t>Google Analytics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DEADEF-F299-3000-9194-1258F84D2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1576" y="2087418"/>
            <a:ext cx="8823036" cy="447039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Отчет «Цели»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>
              <a:solidFill>
                <a:srgbClr val="C00000"/>
              </a:solidFill>
            </a:endParaRPr>
          </a:p>
          <a:p>
            <a:pPr marL="0" indent="0" fontAlgn="base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/>
              <a:t>Информация о посещении страниц, которые определены </a:t>
            </a:r>
          </a:p>
          <a:p>
            <a:pPr marL="0" indent="0" fontAlgn="base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/>
              <a:t>как целевые.</a:t>
            </a:r>
          </a:p>
          <a:p>
            <a:pPr marL="0" indent="0" fontAlgn="base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/>
              <a:t>Эта информация есть и в отчете «Содержание» (Content), </a:t>
            </a:r>
          </a:p>
          <a:p>
            <a:pPr marL="0" indent="0" fontAlgn="base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/>
              <a:t>но здесь она представлена более наглядно.</a:t>
            </a:r>
          </a:p>
        </p:txBody>
      </p:sp>
    </p:spTree>
    <p:extLst>
      <p:ext uri="{BB962C8B-B14F-4D97-AF65-F5344CB8AC3E}">
        <p14:creationId xmlns:p14="http://schemas.microsoft.com/office/powerpoint/2010/main" val="3114723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E0EBE-74D7-2047-A053-6C224A08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3635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Яндекс.Метрика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5E4B63-F188-0F19-F2DD-B6DEE3D11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59345"/>
            <a:ext cx="8915400" cy="4451877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000" b="1" dirty="0" err="1">
                <a:solidFill>
                  <a:srgbClr val="C00000"/>
                </a:solidFill>
              </a:rPr>
              <a:t>Яндекс.Метрика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/>
              <a:t>— сервис веб-аналитики, который позволяет: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оценить посещаемость сайтов и поведение пользователей на них;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оценить эффективность рекламы и конверсию из рекламного объявления в покупку. </a:t>
            </a:r>
          </a:p>
          <a:p>
            <a:pPr marL="0" indent="0" algn="just"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000" b="1" u="sng" dirty="0"/>
              <a:t>Преимущества:</a:t>
            </a:r>
          </a:p>
          <a:p>
            <a:pPr lvl="0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 err="1"/>
              <a:t>Вебвизор</a:t>
            </a:r>
            <a:r>
              <a:rPr lang="ru-RU" sz="2000" b="1" dirty="0"/>
              <a:t>  – функция, которая записывает экран пользователя во время визита на сайт;</a:t>
            </a:r>
          </a:p>
          <a:p>
            <a:pPr lvl="0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Карты скроллинга и кликов – «тепловые» карты в Метрике, которые показывают, на чём задерживаются пользователи и куда пытаются кликнуть.</a:t>
            </a:r>
          </a:p>
          <a:p>
            <a:pPr>
              <a:spcBef>
                <a:spcPts val="60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305902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E0EBE-74D7-2047-A053-6C224A08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3635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Яндекс.Метрика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5E4B63-F188-0F19-F2DD-B6DEE3D11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59345"/>
            <a:ext cx="8915400" cy="4451877"/>
          </a:xfrm>
        </p:spPr>
        <p:txBody>
          <a:bodyPr>
            <a:noAutofit/>
          </a:bodyPr>
          <a:lstStyle/>
          <a:p>
            <a:pPr marL="0" indent="0" fontAlgn="base">
              <a:spcBef>
                <a:spcPts val="600"/>
              </a:spcBef>
              <a:buNone/>
            </a:pPr>
            <a:r>
              <a:rPr lang="ru-RU" sz="2000" b="1" dirty="0"/>
              <a:t>Отчёты в Яндекс Метрике сгруппированы по основным задачам интернет-маркетолога. </a:t>
            </a:r>
          </a:p>
          <a:p>
            <a:pPr marL="0" indent="0" fontAlgn="base">
              <a:spcBef>
                <a:spcPts val="600"/>
              </a:spcBef>
              <a:buNone/>
            </a:pPr>
            <a:r>
              <a:rPr lang="ru-RU" sz="2000" b="1" dirty="0"/>
              <a:t>В каждой группе — наиболее подходящие под эту задачу отчёты.</a:t>
            </a:r>
          </a:p>
          <a:p>
            <a:pPr>
              <a:spcBef>
                <a:spcPts val="600"/>
              </a:spcBef>
            </a:pPr>
            <a:endParaRPr lang="ru-RU" sz="20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FCAD4C-C7FC-9B30-61AA-B684FFE97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338" y="2677160"/>
            <a:ext cx="5591753" cy="3705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3089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E0EBE-74D7-2047-A053-6C224A08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3635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Яндекс.Метрика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5E4B63-F188-0F19-F2DD-B6DEE3D11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59345"/>
            <a:ext cx="8915400" cy="4451877"/>
          </a:xfrm>
        </p:spPr>
        <p:txBody>
          <a:bodyPr>
            <a:noAutofit/>
          </a:bodyPr>
          <a:lstStyle/>
          <a:p>
            <a:pPr marL="0" indent="0" fontAlgn="base">
              <a:spcBef>
                <a:spcPts val="600"/>
              </a:spcBef>
              <a:buNone/>
            </a:pPr>
            <a:r>
              <a:rPr lang="ru-RU" sz="2000" b="1" dirty="0"/>
              <a:t>Отчёты в Яндекс Метрике сгруппированы по основным задачам интернет-маркетолога. </a:t>
            </a:r>
          </a:p>
          <a:p>
            <a:pPr marL="0" indent="0" fontAlgn="base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Группа «Кто заходит»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Посетители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Поисковые запросы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Устройства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Возраст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Пол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Долгосрочные интересы (развлечения и досуг, бизнес, строительство и ремонт, отдых и путешествия, финансы)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Параметры посетителей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Роботы</a:t>
            </a:r>
          </a:p>
          <a:p>
            <a:pPr algn="just">
              <a:spcAft>
                <a:spcPts val="800"/>
              </a:spcAft>
            </a:pP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776787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E0EBE-74D7-2047-A053-6C224A08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3635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Яндекс.Метрика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5E4B63-F188-0F19-F2DD-B6DEE3D11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59345"/>
            <a:ext cx="9242570" cy="4451877"/>
          </a:xfrm>
        </p:spPr>
        <p:txBody>
          <a:bodyPr>
            <a:noAutofit/>
          </a:bodyPr>
          <a:lstStyle/>
          <a:p>
            <a:pPr marL="0" indent="0" fontAlgn="base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Группа «Откуда» </a:t>
            </a:r>
            <a:r>
              <a:rPr lang="ru-RU" sz="2000" b="1" dirty="0"/>
              <a:t>- с каких ресурсов на сайт приходят пользователи. </a:t>
            </a:r>
          </a:p>
          <a:p>
            <a:pPr lvl="0" fontAlgn="base">
              <a:spcBef>
                <a:spcPts val="600"/>
              </a:spcBef>
            </a:pPr>
            <a:r>
              <a:rPr lang="ru-RU" sz="2000" b="1" dirty="0"/>
              <a:t>Рекламные системы</a:t>
            </a:r>
          </a:p>
          <a:p>
            <a:pPr lvl="0" fontAlgn="base">
              <a:spcBef>
                <a:spcPts val="600"/>
              </a:spcBef>
            </a:pPr>
            <a:r>
              <a:rPr lang="ru-RU" sz="2000" b="1" dirty="0"/>
              <a:t>Поисковые системы</a:t>
            </a:r>
          </a:p>
          <a:p>
            <a:pPr lvl="0" fontAlgn="base">
              <a:spcBef>
                <a:spcPts val="600"/>
              </a:spcBef>
            </a:pPr>
            <a:r>
              <a:rPr lang="ru-RU" sz="2000" b="1" dirty="0"/>
              <a:t>Поисковые запросы</a:t>
            </a:r>
          </a:p>
          <a:p>
            <a:pPr lvl="0" fontAlgn="base">
              <a:spcBef>
                <a:spcPts val="600"/>
              </a:spcBef>
            </a:pPr>
            <a:r>
              <a:rPr lang="ru-RU" sz="2000" b="1" dirty="0"/>
              <a:t>Сайты</a:t>
            </a:r>
          </a:p>
          <a:p>
            <a:pPr lvl="0" fontAlgn="base">
              <a:spcBef>
                <a:spcPts val="600"/>
              </a:spcBef>
            </a:pPr>
            <a:r>
              <a:rPr lang="ru-RU" sz="2000" b="1" dirty="0"/>
              <a:t>Социальные сети</a:t>
            </a:r>
          </a:p>
          <a:p>
            <a:pPr lvl="0" fontAlgn="base">
              <a:spcBef>
                <a:spcPts val="600"/>
              </a:spcBef>
            </a:pPr>
            <a:r>
              <a:rPr lang="ru-RU" sz="2000" b="1" dirty="0"/>
              <a:t>Мессенджеры </a:t>
            </a:r>
          </a:p>
          <a:p>
            <a:pPr lvl="0" fontAlgn="base">
              <a:spcBef>
                <a:spcPts val="600"/>
              </a:spcBef>
            </a:pPr>
            <a:r>
              <a:rPr lang="ru-RU" sz="2000" b="1" dirty="0"/>
              <a:t>…</a:t>
            </a:r>
          </a:p>
          <a:p>
            <a:pPr lvl="0" fontAlgn="base">
              <a:spcBef>
                <a:spcPts val="600"/>
              </a:spcBef>
            </a:pPr>
            <a:r>
              <a:rPr lang="ru-RU" sz="2000" b="1" dirty="0"/>
              <a:t>География</a:t>
            </a:r>
          </a:p>
          <a:p>
            <a:pPr marL="0" indent="0" fontAlgn="base">
              <a:spcBef>
                <a:spcPts val="600"/>
              </a:spcBef>
              <a:buNone/>
            </a:pPr>
            <a:r>
              <a:rPr lang="ru-RU" sz="2000" b="1" dirty="0"/>
              <a:t>Можно посмотреть отчёт по каждой площадке отдельно. </a:t>
            </a:r>
          </a:p>
          <a:p>
            <a:pPr marL="0" indent="0" fontAlgn="base">
              <a:spcBef>
                <a:spcPts val="600"/>
              </a:spcBef>
              <a:buNone/>
            </a:pPr>
            <a:r>
              <a:rPr lang="ru-RU" sz="2000" b="1" dirty="0"/>
              <a:t>Отчёт «Источники, сводка»: агрегирует данные по всем переходам на сайт за выбранный период.</a:t>
            </a:r>
          </a:p>
          <a:p>
            <a:pPr algn="just">
              <a:spcAft>
                <a:spcPts val="800"/>
              </a:spcAft>
            </a:pP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718380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E0EBE-74D7-2047-A053-6C224A08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3635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Яндекс.Метрика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5E4B63-F188-0F19-F2DD-B6DEE3D11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57745"/>
            <a:ext cx="9242570" cy="5209310"/>
          </a:xfrm>
        </p:spPr>
        <p:txBody>
          <a:bodyPr>
            <a:noAutofit/>
          </a:bodyPr>
          <a:lstStyle/>
          <a:p>
            <a:pPr marL="0" indent="0" fontAlgn="base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Группа «Что смотрят» </a:t>
            </a:r>
            <a:r>
              <a:rPr lang="ru-RU" sz="2000" b="1" dirty="0"/>
              <a:t>- на какие страницы чаще всего заходят пользователи и какие целевые действия совершают. </a:t>
            </a:r>
          </a:p>
          <a:p>
            <a:pPr marL="0" indent="0" fontAlgn="base">
              <a:spcBef>
                <a:spcPts val="600"/>
              </a:spcBef>
              <a:buNone/>
            </a:pPr>
            <a:r>
              <a:rPr lang="ru-RU" sz="2000" b="1" dirty="0"/>
              <a:t>Здесь находится </a:t>
            </a:r>
            <a:r>
              <a:rPr lang="ru-RU" sz="2000" b="1" dirty="0" err="1"/>
              <a:t>Вебвизор</a:t>
            </a:r>
            <a:r>
              <a:rPr lang="ru-RU" sz="2000" b="1" dirty="0"/>
              <a:t> (показывает запись экрана пользователя и основную информацию о его визите). </a:t>
            </a:r>
          </a:p>
          <a:p>
            <a:pPr marL="0" indent="0" fontAlgn="base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Группа «Как пользуются» </a:t>
            </a:r>
            <a:r>
              <a:rPr lang="ru-RU" sz="2000" b="1" dirty="0"/>
              <a:t>- насколько правильно клиенты понимают сайт и насколько сильно он их заинтересовал.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 err="1"/>
              <a:t>Вебвизор</a:t>
            </a:r>
            <a:endParaRPr lang="ru-RU" sz="2000" b="1" dirty="0"/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Конверсии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Карта ссылок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Карта кликов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Карта скроллинга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Глубина просмотра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Популярное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Время на сайте</a:t>
            </a:r>
          </a:p>
          <a:p>
            <a:pPr marL="0" indent="0" fontAlgn="base">
              <a:spcBef>
                <a:spcPts val="600"/>
              </a:spcBef>
              <a:buNone/>
            </a:pPr>
            <a:endParaRPr lang="ru-RU" sz="2000" b="1" dirty="0"/>
          </a:p>
          <a:p>
            <a:pPr>
              <a:spcBef>
                <a:spcPts val="60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259838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E0EBE-74D7-2047-A053-6C224A08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3635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Яндекс.Метрика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5E4B63-F188-0F19-F2DD-B6DEE3D11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57745"/>
            <a:ext cx="8536893" cy="5209310"/>
          </a:xfrm>
        </p:spPr>
        <p:txBody>
          <a:bodyPr>
            <a:noAutofit/>
          </a:bodyPr>
          <a:lstStyle/>
          <a:p>
            <a:pPr marL="0" indent="0" fontAlgn="base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Группа «Как часто» </a:t>
            </a:r>
            <a:r>
              <a:rPr lang="ru-RU" sz="2000" b="1" dirty="0"/>
              <a:t>- в какое время обычно приходят пользователи, как часто они возвращаются на сайт и с каким перерывом.</a:t>
            </a:r>
          </a:p>
          <a:p>
            <a:pPr lvl="0" fontAlgn="base">
              <a:spcBef>
                <a:spcPts val="600"/>
              </a:spcBef>
            </a:pPr>
            <a:r>
              <a:rPr lang="ru-RU" sz="2000" b="1" dirty="0"/>
              <a:t>Посещаемость</a:t>
            </a:r>
          </a:p>
          <a:p>
            <a:pPr lvl="0" fontAlgn="base">
              <a:spcBef>
                <a:spcPts val="600"/>
              </a:spcBef>
            </a:pPr>
            <a:r>
              <a:rPr lang="ru-RU" sz="2000" b="1" dirty="0"/>
              <a:t>Посетители</a:t>
            </a:r>
          </a:p>
          <a:p>
            <a:pPr lvl="0" fontAlgn="base">
              <a:spcBef>
                <a:spcPts val="600"/>
              </a:spcBef>
            </a:pPr>
            <a:r>
              <a:rPr lang="ru-RU" sz="2000" b="1" dirty="0"/>
              <a:t>Посещаемость по времени суток</a:t>
            </a:r>
          </a:p>
          <a:p>
            <a:pPr lvl="0" fontAlgn="base">
              <a:spcBef>
                <a:spcPts val="600"/>
              </a:spcBef>
            </a:pPr>
            <a:r>
              <a:rPr lang="ru-RU" sz="2000" b="1" dirty="0"/>
              <a:t>Периодичность визитов</a:t>
            </a:r>
          </a:p>
          <a:p>
            <a:pPr lvl="0" fontAlgn="base">
              <a:spcBef>
                <a:spcPts val="600"/>
              </a:spcBef>
            </a:pPr>
            <a:r>
              <a:rPr lang="ru-RU" sz="2000" b="1" dirty="0"/>
              <a:t>Время с первого визита</a:t>
            </a:r>
          </a:p>
          <a:p>
            <a:pPr lvl="0" fontAlgn="base">
              <a:spcBef>
                <a:spcPts val="600"/>
              </a:spcBef>
            </a:pPr>
            <a:r>
              <a:rPr lang="ru-RU" sz="2000" b="1" dirty="0"/>
              <a:t>Время с предпоследнего визита</a:t>
            </a:r>
          </a:p>
          <a:p>
            <a:pPr marL="0" indent="0" fontAlgn="base">
              <a:spcBef>
                <a:spcPts val="600"/>
              </a:spcBef>
              <a:buNone/>
            </a:pPr>
            <a:endParaRPr lang="ru-RU" sz="2000" b="1" dirty="0"/>
          </a:p>
          <a:p>
            <a:pPr>
              <a:spcBef>
                <a:spcPts val="60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857716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E0EBE-74D7-2047-A053-6C224A08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3635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Яндекс.Метрика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5E4B63-F188-0F19-F2DD-B6DEE3D11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57745"/>
            <a:ext cx="8911687" cy="5209310"/>
          </a:xfrm>
        </p:spPr>
        <p:txBody>
          <a:bodyPr>
            <a:noAutofit/>
          </a:bodyPr>
          <a:lstStyle/>
          <a:p>
            <a:pPr marL="0" indent="0" fontAlgn="base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Группа «Отдача от рекламы» </a:t>
            </a:r>
            <a:r>
              <a:rPr lang="ru-RU" sz="2000" b="1" dirty="0"/>
              <a:t>- окупаются ли вложения компании в рекламу и как улучшить эффективность продвижения.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Конверсии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Источники, расходы, </a:t>
            </a:r>
            <a:r>
              <a:rPr lang="en-US" sz="2000" b="1" dirty="0"/>
              <a:t>ROI</a:t>
            </a:r>
            <a:endParaRPr lang="ru-RU" sz="2000" b="1" dirty="0"/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Рекламные системы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Директ, сводка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Директ, площадки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Директ, расходы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Директ, эксперименты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Метки </a:t>
            </a:r>
            <a:r>
              <a:rPr lang="en-US" sz="2000" b="1" dirty="0"/>
              <a:t>UTM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Заказы</a:t>
            </a:r>
          </a:p>
          <a:p>
            <a:pPr fontAlgn="base">
              <a:spcBef>
                <a:spcPts val="600"/>
              </a:spcBef>
            </a:pPr>
            <a:r>
              <a:rPr lang="ru-RU" sz="2000" b="1" dirty="0"/>
              <a:t>Содержимое заказов</a:t>
            </a:r>
          </a:p>
          <a:p>
            <a:pPr marL="0" indent="0" fontAlgn="base">
              <a:spcBef>
                <a:spcPts val="600"/>
              </a:spcBef>
              <a:buNone/>
            </a:pPr>
            <a:r>
              <a:rPr lang="ru-RU" sz="2000" b="1" dirty="0"/>
              <a:t>Чтобы эти отчёты заработали, нужно синхронизировать счётчик </a:t>
            </a:r>
            <a:r>
              <a:rPr lang="ru-RU" sz="2000" b="1" dirty="0" err="1"/>
              <a:t>Яндекс.Метрики</a:t>
            </a:r>
            <a:r>
              <a:rPr lang="ru-RU" sz="2000" b="1" dirty="0"/>
              <a:t> с аккаунтом в рекламной системе Директ. </a:t>
            </a:r>
          </a:p>
          <a:p>
            <a:pPr marL="0" indent="0" fontAlgn="base">
              <a:spcBef>
                <a:spcPts val="600"/>
              </a:spcBef>
              <a:buNone/>
            </a:pPr>
            <a:endParaRPr lang="ru-RU" sz="2000" b="1" dirty="0"/>
          </a:p>
          <a:p>
            <a:pPr>
              <a:spcBef>
                <a:spcPts val="60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810171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E0EBE-74D7-2047-A053-6C224A08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3635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Яндекс.Метрика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5E4B63-F188-0F19-F2DD-B6DEE3D11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57745"/>
            <a:ext cx="9017184" cy="5209310"/>
          </a:xfrm>
        </p:spPr>
        <p:txBody>
          <a:bodyPr>
            <a:noAutofit/>
          </a:bodyPr>
          <a:lstStyle/>
          <a:p>
            <a:pPr marL="0" indent="0" fontAlgn="base">
              <a:spcBef>
                <a:spcPts val="600"/>
              </a:spcBef>
              <a:buNone/>
            </a:pPr>
            <a:r>
              <a:rPr lang="ru-RU" sz="2000" b="1" dirty="0"/>
              <a:t>Тех, кто совершил целевое действие, можно анализировать с помощью фильтра </a:t>
            </a:r>
            <a:r>
              <a:rPr lang="ru-RU" sz="2000" b="1" dirty="0">
                <a:solidFill>
                  <a:srgbClr val="C00000"/>
                </a:solidFill>
              </a:rPr>
              <a:t>«Достижение цели»</a:t>
            </a:r>
            <a:r>
              <a:rPr lang="ru-RU" sz="2000" b="1" dirty="0"/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000" b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/>
              <a:t>Основные целевые действия </a:t>
            </a:r>
            <a:r>
              <a:rPr lang="ru-RU" sz="2000" b="1" dirty="0" err="1"/>
              <a:t>Яндекс.Метрика</a:t>
            </a:r>
            <a:r>
              <a:rPr lang="ru-RU" sz="2000" b="1" dirty="0"/>
              <a:t> настраивает автоматически и отслеживает сразу.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/>
              <a:t>В отчётах такие действия помечены словом </a:t>
            </a:r>
            <a:r>
              <a:rPr lang="ru-RU" sz="2000" b="1" u="sng" dirty="0"/>
              <a:t>«</a:t>
            </a:r>
            <a:r>
              <a:rPr lang="ru-RU" sz="2000" b="1" u="sng" dirty="0" err="1"/>
              <a:t>Автоцель</a:t>
            </a:r>
            <a:r>
              <a:rPr lang="ru-RU" sz="2000" b="1" u="sng" dirty="0"/>
              <a:t>»</a:t>
            </a:r>
            <a:r>
              <a:rPr lang="ru-RU" sz="2000" b="1" dirty="0"/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/>
              <a:t>Метрика отслеживает также и </a:t>
            </a:r>
            <a:r>
              <a:rPr lang="ru-RU" sz="2000" b="1" u="sng" dirty="0"/>
              <a:t>другие события</a:t>
            </a:r>
            <a:r>
              <a:rPr lang="ru-RU" sz="2000" b="1" dirty="0"/>
              <a:t>:</a:t>
            </a:r>
          </a:p>
          <a:p>
            <a:pPr fontAlgn="base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клик по </a:t>
            </a:r>
            <a:r>
              <a:rPr lang="ru-RU" sz="2000" b="1" dirty="0" err="1"/>
              <a:t>email</a:t>
            </a:r>
            <a:r>
              <a:rPr lang="ru-RU" sz="2000" b="1" dirty="0"/>
              <a:t>,</a:t>
            </a:r>
          </a:p>
          <a:p>
            <a:pPr fontAlgn="base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клик по номеру телефона,</a:t>
            </a:r>
          </a:p>
          <a:p>
            <a:pPr fontAlgn="base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клик по кнопке,</a:t>
            </a:r>
          </a:p>
          <a:p>
            <a:pPr fontAlgn="base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переход в мессенджер,</a:t>
            </a:r>
          </a:p>
          <a:p>
            <a:pPr fontAlgn="base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отправку формы,</a:t>
            </a:r>
          </a:p>
          <a:p>
            <a:pPr fontAlgn="base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скачивание файлов,</a:t>
            </a:r>
          </a:p>
          <a:p>
            <a:pPr fontAlgn="base"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поиск по сайту.</a:t>
            </a:r>
          </a:p>
          <a:p>
            <a:pPr marL="0" indent="0" fontAlgn="base">
              <a:spcBef>
                <a:spcPts val="600"/>
              </a:spcBef>
              <a:buNone/>
            </a:pPr>
            <a:endParaRPr lang="ru-RU" sz="2000" b="1" dirty="0"/>
          </a:p>
          <a:p>
            <a:pPr>
              <a:spcBef>
                <a:spcPts val="60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576009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E0EBE-74D7-2047-A053-6C224A08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3635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Яндекс.Метрика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5E4B63-F188-0F19-F2DD-B6DEE3D11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57745"/>
            <a:ext cx="9017184" cy="5209310"/>
          </a:xfrm>
        </p:spPr>
        <p:txBody>
          <a:bodyPr>
            <a:noAutofit/>
          </a:bodyPr>
          <a:lstStyle/>
          <a:p>
            <a:pPr marL="0" indent="0" algn="just" fontAlgn="base">
              <a:lnSpc>
                <a:spcPct val="150000"/>
              </a:lnSpc>
              <a:spcAft>
                <a:spcPts val="800"/>
              </a:spcAft>
              <a:buNone/>
            </a:pPr>
            <a:endParaRPr lang="ru-RU" sz="2000" b="1" dirty="0"/>
          </a:p>
          <a:p>
            <a:pPr marL="0" indent="0" fontAlgn="base">
              <a:spcBef>
                <a:spcPts val="600"/>
              </a:spcBef>
              <a:buNone/>
            </a:pPr>
            <a:endParaRPr lang="ru-RU" sz="2000" b="1" dirty="0"/>
          </a:p>
          <a:p>
            <a:pPr>
              <a:spcBef>
                <a:spcPts val="600"/>
              </a:spcBef>
            </a:pPr>
            <a:endParaRPr lang="ru-RU" sz="20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5BA17E-D760-45FA-9A18-4FA298E6D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5" y="1412835"/>
            <a:ext cx="9288819" cy="403232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FF808D-B4E0-B53E-3554-6AABE022D228}"/>
              </a:ext>
            </a:extLst>
          </p:cNvPr>
          <p:cNvSpPr txBox="1"/>
          <p:nvPr/>
        </p:nvSpPr>
        <p:spPr>
          <a:xfrm>
            <a:off x="2592925" y="5747599"/>
            <a:ext cx="783493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Конверсии по целям вынесены в отдельный раздел.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7709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E0EBE-74D7-2047-A053-6C224A08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3635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Яндекс.Метрика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5E4B63-F188-0F19-F2DD-B6DEE3D11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57745"/>
            <a:ext cx="9017184" cy="5209310"/>
          </a:xfrm>
        </p:spPr>
        <p:txBody>
          <a:bodyPr>
            <a:noAutofit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Сквозная аналитика в </a:t>
            </a:r>
            <a:r>
              <a:rPr lang="ru-RU" sz="2000" b="1" dirty="0" err="1">
                <a:solidFill>
                  <a:srgbClr val="C00000"/>
                </a:solidFill>
              </a:rPr>
              <a:t>Яндекс.Метрике</a:t>
            </a:r>
            <a:endParaRPr lang="ru-RU" sz="2000" b="1" dirty="0">
              <a:solidFill>
                <a:srgbClr val="C00000"/>
              </a:solidFill>
            </a:endParaRP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u="sng" dirty="0"/>
              <a:t>Отчёт «Источники, расходы и ROI»</a:t>
            </a:r>
            <a:r>
              <a:rPr lang="ru-RU" sz="2000" b="1" dirty="0"/>
              <a:t> - в группе «Отдача от рекламы», он же «Сквозная аналитика» в меню слева.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/>
              <a:t>Сквозная аналитика — это способ оценить эффективность вложений в рекламу не в кликах и просмотрах, а в настоящих продажах и деньгах. 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/>
              <a:t>Такие сервисы агрегируют данные об источниках трафика, расходах на рекламу и фактических продажах, а затем соединяют их между собой.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/>
              <a:t>Чтобы настроить отчёт, нужно синхронизировать между собой </a:t>
            </a:r>
            <a:r>
              <a:rPr lang="ru-RU" sz="2000" b="1" dirty="0" err="1"/>
              <a:t>Яндекс.Метрику</a:t>
            </a:r>
            <a:r>
              <a:rPr lang="ru-RU" sz="2000" b="1" dirty="0"/>
              <a:t>, рекламные системы и CRM, в которой ведутся продажи. </a:t>
            </a:r>
          </a:p>
          <a:p>
            <a:pPr marL="0" indent="0" algn="just">
              <a:spcAft>
                <a:spcPts val="800"/>
              </a:spcAft>
              <a:buNone/>
            </a:pPr>
            <a:endParaRPr lang="ru-RU" sz="2000" b="1" dirty="0"/>
          </a:p>
          <a:p>
            <a:pPr marL="0" indent="0" fontAlgn="base">
              <a:spcBef>
                <a:spcPts val="600"/>
              </a:spcBef>
              <a:buNone/>
            </a:pPr>
            <a:endParaRPr lang="ru-RU" sz="2000" b="1" dirty="0"/>
          </a:p>
          <a:p>
            <a:pPr>
              <a:spcBef>
                <a:spcPts val="60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6645225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30C5B-B834-11C2-8828-9AD3EA24C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Критерии выбора сервиса сквозной аналитики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F57918-E34E-0CE2-BD39-B9AE316269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u="sng" dirty="0"/>
              <a:t>Источники данных</a:t>
            </a:r>
            <a:r>
              <a:rPr lang="ru-RU" sz="2000" b="1" dirty="0"/>
              <a:t>: сервис должен работать со всеми каналами, которые компания использует для работы с клиентами</a:t>
            </a:r>
          </a:p>
          <a:p>
            <a:r>
              <a:rPr lang="ru-RU" sz="2000" b="1" u="sng" dirty="0"/>
              <a:t>Доступные интеграции</a:t>
            </a:r>
            <a:r>
              <a:rPr lang="ru-RU" sz="2000" b="1" dirty="0"/>
              <a:t>: наличие готовых интеграций с рекламными кабинетами и </a:t>
            </a:r>
            <a:r>
              <a:rPr lang="en-US" sz="2000" b="1" dirty="0"/>
              <a:t>CRM</a:t>
            </a:r>
            <a:endParaRPr lang="ru-RU" sz="2000" b="1" dirty="0"/>
          </a:p>
          <a:p>
            <a:r>
              <a:rPr lang="ru-RU" sz="2000" b="1" u="sng" dirty="0"/>
              <a:t>Данные, отображаемые в отчетах</a:t>
            </a:r>
            <a:r>
              <a:rPr lang="ru-RU" sz="2000" b="1" dirty="0"/>
              <a:t>: разная степень детализации, формат отчетов</a:t>
            </a:r>
          </a:p>
          <a:p>
            <a:r>
              <a:rPr lang="ru-RU" sz="2000" b="1" u="sng" dirty="0"/>
              <a:t>Стоимость</a:t>
            </a:r>
            <a:r>
              <a:rPr lang="ru-RU" sz="2000" b="1" dirty="0"/>
              <a:t>: тарифы, наличие бесплатного пробного периода</a:t>
            </a:r>
          </a:p>
          <a:p>
            <a:r>
              <a:rPr lang="ru-RU" sz="2000" b="1" u="sng" dirty="0"/>
              <a:t>Репутация</a:t>
            </a:r>
            <a:r>
              <a:rPr lang="ru-RU" sz="2000" b="1" dirty="0"/>
              <a:t>: отзывы пользователей о точности отчетов, корректности работы, качестве техподдержки</a:t>
            </a:r>
          </a:p>
        </p:txBody>
      </p:sp>
    </p:spTree>
    <p:extLst>
      <p:ext uri="{BB962C8B-B14F-4D97-AF65-F5344CB8AC3E}">
        <p14:creationId xmlns:p14="http://schemas.microsoft.com/office/powerpoint/2010/main" val="15736421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E186B6-A40C-8C61-A000-D33673085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13563"/>
          </a:xfrm>
        </p:spPr>
        <p:txBody>
          <a:bodyPr>
            <a:normAutofit/>
          </a:bodyPr>
          <a:lstStyle/>
          <a:p>
            <a:r>
              <a:rPr lang="ru-RU" sz="3200" b="1" dirty="0"/>
              <a:t>Битрикс24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61F845-042F-F1E1-9483-0326976A2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60945"/>
            <a:ext cx="8915400" cy="4350277"/>
          </a:xfrm>
        </p:spPr>
        <p:txBody>
          <a:bodyPr/>
          <a:lstStyle/>
          <a:p>
            <a:pPr marL="0" indent="0" algn="just">
              <a:spcAft>
                <a:spcPts val="800"/>
              </a:spcAft>
              <a:buNone/>
            </a:pPr>
            <a:r>
              <a:rPr lang="ru-RU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Битрикс24</a:t>
            </a:r>
            <a:r>
              <a:rPr lang="ru-RU" b="1" dirty="0"/>
              <a:t> – универсальная платформа для управления бизнесом. </a:t>
            </a:r>
          </a:p>
          <a:p>
            <a:pPr algn="just">
              <a:spcAft>
                <a:spcPts val="800"/>
              </a:spcAft>
            </a:pPr>
            <a:r>
              <a:rPr lang="ru-RU" b="1" dirty="0"/>
              <a:t>Функционал: инструменты, позволяющие перевести работу компании на единую платформу: от онлайн-офиса с видеозвонками и диском для хранения документов до конструктора для создания сайтов и </a:t>
            </a:r>
            <a:r>
              <a:rPr lang="ru-RU" b="1" dirty="0" err="1"/>
              <a:t>лендингов</a:t>
            </a:r>
            <a:r>
              <a:rPr lang="ru-RU" b="1" dirty="0"/>
              <a:t>. </a:t>
            </a:r>
          </a:p>
          <a:p>
            <a:pPr algn="just">
              <a:spcAft>
                <a:spcPts val="800"/>
              </a:spcAft>
            </a:pPr>
            <a:r>
              <a:rPr lang="ru-RU" b="1" dirty="0"/>
              <a:t>Готовые интеграции: от телефонии, мессенджеров и соцсетей до платежных систем и доставки </a:t>
            </a:r>
            <a:r>
              <a:rPr lang="ru-RU" b="1" dirty="0" err="1"/>
              <a:t>Яндекс.Go</a:t>
            </a:r>
            <a:endParaRPr lang="ru-RU" b="1" dirty="0"/>
          </a:p>
          <a:p>
            <a:r>
              <a:rPr lang="ru-RU" b="1" dirty="0"/>
              <a:t>Сквозная аналитика Битрикс24 входит в тарифы «Профессиональный» и «Энтерпрайз» (однако все тарифы включают базовые инструменты аналитики)</a:t>
            </a:r>
          </a:p>
        </p:txBody>
      </p:sp>
    </p:spTree>
    <p:extLst>
      <p:ext uri="{BB962C8B-B14F-4D97-AF65-F5344CB8AC3E}">
        <p14:creationId xmlns:p14="http://schemas.microsoft.com/office/powerpoint/2010/main" val="12074241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A4A102-DEA0-4627-AED1-13D62328C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95090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Roistat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41BE3B-AF99-74DC-7E64-4C5E896D8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5499" y="1357745"/>
            <a:ext cx="8915400" cy="5214505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Roistat</a:t>
            </a:r>
            <a:r>
              <a:rPr lang="ru-RU" sz="2000" b="1" dirty="0"/>
              <a:t> – маркетинговая платформа, которая предлагает пользователям ряд инструментов: от А/В-тестирования до сквозной аналитики. </a:t>
            </a:r>
            <a:endParaRPr lang="en-US" sz="2000" b="1" dirty="0"/>
          </a:p>
          <a:p>
            <a:pPr algn="just">
              <a:spcBef>
                <a:spcPts val="600"/>
              </a:spcBef>
            </a:pPr>
            <a:r>
              <a:rPr lang="ru-RU" sz="2000" b="1" dirty="0"/>
              <a:t>Более 200 готовых интеграций, возможность добавить собственные</a:t>
            </a:r>
          </a:p>
          <a:p>
            <a:pPr algn="just">
              <a:spcBef>
                <a:spcPts val="600"/>
              </a:spcBef>
            </a:pPr>
            <a:r>
              <a:rPr lang="ru-RU" sz="2000" b="1" dirty="0"/>
              <a:t>Отчеты – в виде </a:t>
            </a:r>
            <a:r>
              <a:rPr lang="ru-RU" sz="2000" b="1" dirty="0" err="1"/>
              <a:t>дашбордов</a:t>
            </a:r>
            <a:r>
              <a:rPr lang="ru-RU" sz="2000" b="1" dirty="0"/>
              <a:t> и графиков и отражают более 80 метрик; есть мультиканальные отчеты, которые позволяют отследить путь клиента по нескольким площадкам</a:t>
            </a:r>
          </a:p>
          <a:p>
            <a:pPr algn="just">
              <a:spcBef>
                <a:spcPts val="600"/>
              </a:spcBef>
            </a:pPr>
            <a:r>
              <a:rPr lang="ru-RU" sz="2000" b="1" dirty="0"/>
              <a:t>Стартовый тариф: 5900 руб. Три тарифа с различным функционалом: базовый (от 10670 р/</a:t>
            </a:r>
            <a:r>
              <a:rPr lang="ru-RU" sz="2000" b="1" dirty="0" err="1"/>
              <a:t>мес</a:t>
            </a:r>
            <a:r>
              <a:rPr lang="ru-RU" sz="2000" b="1" dirty="0"/>
              <a:t>), бизнес (от 17900 р/</a:t>
            </a:r>
            <a:r>
              <a:rPr lang="ru-RU" sz="2000" b="1" dirty="0" err="1"/>
              <a:t>мес</a:t>
            </a:r>
            <a:r>
              <a:rPr lang="ru-RU" sz="2000" b="1" dirty="0"/>
              <a:t>), премиум (от 36 700 р/</a:t>
            </a:r>
            <a:r>
              <a:rPr lang="ru-RU" sz="2000" b="1" dirty="0" err="1"/>
              <a:t>мес</a:t>
            </a:r>
            <a:r>
              <a:rPr lang="ru-RU" sz="2000" b="1" dirty="0"/>
              <a:t>). Скидки за опт: 10% за 3 </a:t>
            </a:r>
            <a:r>
              <a:rPr lang="ru-RU" sz="2000" b="1" dirty="0" err="1"/>
              <a:t>мес</a:t>
            </a:r>
            <a:r>
              <a:rPr lang="ru-RU" sz="2000" b="1" dirty="0"/>
              <a:t>, 30% за 12 мес. Стоимость также зависит от трафика. Пользователь может подключать дополнительные проекты (от 3000 р/проект). </a:t>
            </a:r>
          </a:p>
          <a:p>
            <a:pPr algn="just">
              <a:spcBef>
                <a:spcPts val="600"/>
              </a:spcBef>
            </a:pPr>
            <a:r>
              <a:rPr lang="ru-RU" sz="2000" b="1" dirty="0"/>
              <a:t>Есть бесплатный тестовый период (14 дней).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268596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C4595B-CEDE-EF8C-DC9A-C85451A0A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2799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Callibri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6CAE4F-A9F8-8FEC-B051-D70300CAB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59345"/>
            <a:ext cx="8915400" cy="4451877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ru-RU" sz="2000" b="1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Callibri</a:t>
            </a:r>
            <a:r>
              <a:rPr lang="ru-RU" sz="2000" b="1" dirty="0"/>
              <a:t> – сервис </a:t>
            </a:r>
            <a:r>
              <a:rPr lang="ru-RU" sz="2000" b="1" dirty="0" err="1"/>
              <a:t>коллтрекинга</a:t>
            </a:r>
            <a:r>
              <a:rPr lang="ru-RU" sz="2000" b="1" dirty="0"/>
              <a:t>, ставший универсальным маркетинговым инструментом. Система собирает данные через сайт, CRM, </a:t>
            </a:r>
            <a:r>
              <a:rPr lang="ru-RU" sz="2000" b="1" dirty="0" err="1"/>
              <a:t>коллтрекинг</a:t>
            </a:r>
            <a:r>
              <a:rPr lang="ru-RU" sz="2000" b="1" dirty="0"/>
              <a:t> и рекламные кабинеты. </a:t>
            </a:r>
          </a:p>
          <a:p>
            <a:pPr algn="just">
              <a:spcBef>
                <a:spcPts val="600"/>
              </a:spcBef>
            </a:pPr>
            <a:r>
              <a:rPr lang="ru-RU" sz="2000" b="1" dirty="0"/>
              <a:t>18 готовых интеграций, возможность добавить собственные</a:t>
            </a:r>
          </a:p>
          <a:p>
            <a:pPr algn="just">
              <a:spcBef>
                <a:spcPts val="600"/>
              </a:spcBef>
            </a:pPr>
            <a:r>
              <a:rPr lang="ru-RU" sz="2000" b="1" dirty="0"/>
              <a:t>Отчет включает 19 показателей</a:t>
            </a:r>
          </a:p>
          <a:p>
            <a:pPr algn="just">
              <a:spcBef>
                <a:spcPts val="600"/>
              </a:spcBef>
            </a:pPr>
            <a:r>
              <a:rPr lang="ru-RU" sz="2000" b="1" dirty="0"/>
              <a:t>Мультиканальный анализ, смена модели атрибуции (по первому, последнему, последнему значимому клику)</a:t>
            </a:r>
          </a:p>
          <a:p>
            <a:pPr algn="just">
              <a:spcBef>
                <a:spcPts val="600"/>
              </a:spcBef>
            </a:pPr>
            <a:r>
              <a:rPr lang="ru-RU" sz="2000" b="1" dirty="0"/>
              <a:t>Легко подключается, круглосуточная техподдержка </a:t>
            </a:r>
          </a:p>
          <a:p>
            <a:pPr algn="just">
              <a:spcBef>
                <a:spcPts val="600"/>
              </a:spcBef>
            </a:pPr>
            <a:r>
              <a:rPr lang="ru-RU" sz="2000" b="1" dirty="0"/>
              <a:t>Стоимость - на основе количества посещений сайта: от 1000 р/</a:t>
            </a:r>
            <a:r>
              <a:rPr lang="ru-RU" sz="2000" b="1" dirty="0" err="1"/>
              <a:t>мес</a:t>
            </a:r>
            <a:r>
              <a:rPr lang="ru-RU" sz="2000" b="1" dirty="0"/>
              <a:t> (при трафике до 2000 посетителей) до 20 000 р/</a:t>
            </a:r>
            <a:r>
              <a:rPr lang="ru-RU" sz="2000" b="1" dirty="0" err="1"/>
              <a:t>мес</a:t>
            </a:r>
            <a:r>
              <a:rPr lang="ru-RU" sz="2000" b="1" dirty="0"/>
              <a:t> при трафике до 500 000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2000" b="1" dirty="0"/>
              <a:t>Недостаток – невозможность глубокой кастомизации отчетов.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01328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91DDF4-F9FC-AECA-BC76-F11BB546E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U</a:t>
            </a:r>
            <a:r>
              <a:rPr lang="ru-RU" sz="3200" b="1" dirty="0"/>
              <a:t>IS (</a:t>
            </a:r>
            <a:r>
              <a:rPr lang="ru-RU" sz="3200" b="1" dirty="0" err="1"/>
              <a:t>CoMagic</a:t>
            </a:r>
            <a:r>
              <a:rPr lang="ru-RU" sz="3200" b="1" dirty="0"/>
              <a:t>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B76CCA-B2A1-9B8E-D032-A3B441ED5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03927"/>
            <a:ext cx="8915400" cy="450729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UIS</a:t>
            </a:r>
            <a:r>
              <a:rPr lang="ru-RU" sz="2200" b="1" dirty="0"/>
              <a:t> (ранее – </a:t>
            </a:r>
            <a:r>
              <a:rPr lang="ru-RU" sz="2200" b="1" dirty="0" err="1"/>
              <a:t>CoMagic</a:t>
            </a:r>
            <a:r>
              <a:rPr lang="ru-RU" sz="2200" b="1" dirty="0"/>
              <a:t>) предлагает базовый набор аналитических инструментов.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200" b="1" dirty="0"/>
              <a:t>Более 70 интеграций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200" b="1" dirty="0"/>
              <a:t>Отчеты отражают более 60 показателей; возможность добавлять собственные формулы и метрики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200" b="1" dirty="0"/>
              <a:t>Возможность подробной настройки сквозной аналитики по различным срезам данных, анализ ROI по 8 моделям атрибуции, кастомизация отчетов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200" b="1" dirty="0"/>
              <a:t>Качественная техподдержка с персональным менеджером, обучение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200" b="1" dirty="0"/>
              <a:t>Минимальная стоимость — 4900 р/</a:t>
            </a:r>
            <a:r>
              <a:rPr lang="ru-RU" sz="2200" b="1" dirty="0" err="1"/>
              <a:t>мес</a:t>
            </a:r>
            <a:r>
              <a:rPr lang="ru-RU" sz="2200" b="1" dirty="0"/>
              <a:t> при трафике менее 500 пользователей/сутки. В тариф можно добавить ряд дополнительных функций (</a:t>
            </a:r>
            <a:r>
              <a:rPr lang="ru-RU" sz="2200" b="1" dirty="0" err="1"/>
              <a:t>коллтрекинг</a:t>
            </a:r>
            <a:r>
              <a:rPr lang="ru-RU" sz="2200" b="1" dirty="0"/>
              <a:t>, </a:t>
            </a:r>
            <a:r>
              <a:rPr lang="ru-RU" sz="2200" b="1" dirty="0" err="1"/>
              <a:t>лидогенератор</a:t>
            </a:r>
            <a:r>
              <a:rPr lang="ru-RU" sz="2200" b="1" dirty="0"/>
              <a:t> и т.д.)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3850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E5D96D-12FC-7E0A-4172-47760CA10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5926"/>
          </a:xfrm>
        </p:spPr>
        <p:txBody>
          <a:bodyPr>
            <a:normAutofit fontScale="90000"/>
          </a:bodyPr>
          <a:lstStyle/>
          <a:p>
            <a:r>
              <a:rPr lang="ru-RU" sz="3200" b="1" dirty="0" err="1"/>
              <a:t>Calltouch</a:t>
            </a:r>
            <a:br>
              <a:rPr lang="ru-RU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112369-6682-7E20-1E1A-B3CEE8B0C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79418"/>
            <a:ext cx="8915400" cy="4331804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400" b="1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Calltouch</a:t>
            </a:r>
            <a:r>
              <a:rPr lang="ru-RU" sz="2400" b="1" dirty="0"/>
              <a:t> – платформа, включающая маркетинговые инструменты для работы с онлайн и офлайн-источниками.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ru-RU" sz="2400" b="1" dirty="0"/>
              <a:t>Более 50 готовых интеграций с CRM и другими сервисами, возможность добавления собственных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ru-RU" sz="2400" b="1" dirty="0"/>
              <a:t>Отображение необходимых данных в одном окне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ru-RU" sz="2400" b="1" dirty="0"/>
              <a:t>Автоматическое формирование отчетов с возможностью их кастомизации, создание наглядных </a:t>
            </a:r>
            <a:r>
              <a:rPr lang="ru-RU" sz="2400" b="1" dirty="0" err="1"/>
              <a:t>дашбордов</a:t>
            </a:r>
            <a:r>
              <a:rPr lang="ru-RU" sz="2400" b="1" dirty="0"/>
              <a:t> с фильтром по отображаемым показателям, построение воронки продаж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ru-RU" sz="2400" b="1" dirty="0"/>
              <a:t>Минимальная стоимость — 5400 р/</a:t>
            </a:r>
            <a:r>
              <a:rPr lang="ru-RU" sz="2400" b="1" dirty="0" err="1"/>
              <a:t>мес</a:t>
            </a:r>
            <a:r>
              <a:rPr lang="ru-RU" sz="2400" b="1" dirty="0"/>
              <a:t> при 400 сессиях в сутки. Для ознакомления с функционалом платформы – демо-кабинет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17038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527C7A-42D5-78B7-76FB-B4D4E7CB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2872"/>
          </a:xfrm>
        </p:spPr>
        <p:txBody>
          <a:bodyPr/>
          <a:lstStyle/>
          <a:p>
            <a:r>
              <a:rPr lang="ru-RU" sz="3200" b="1" dirty="0"/>
              <a:t>Ньютон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0CA9A7-5891-4433-3BAA-5F2F37856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14764"/>
            <a:ext cx="8915400" cy="439645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2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Ньютон</a:t>
            </a:r>
            <a:r>
              <a:rPr lang="ru-RU" sz="2200" b="1" dirty="0"/>
              <a:t> — платформа, объединяющая сквозную аналитику, </a:t>
            </a:r>
            <a:r>
              <a:rPr lang="ru-RU" sz="2200" b="1" dirty="0" err="1"/>
              <a:t>коллтрекинг</a:t>
            </a:r>
            <a:r>
              <a:rPr lang="ru-RU" sz="2200" b="1" dirty="0"/>
              <a:t> и </a:t>
            </a:r>
            <a:r>
              <a:rPr lang="ru-RU" sz="2200" b="1" dirty="0" err="1"/>
              <a:t>коллбэк</a:t>
            </a:r>
            <a:r>
              <a:rPr lang="ru-RU" sz="2200" b="1" dirty="0"/>
              <a:t>.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ru-RU" sz="2200" b="1" dirty="0"/>
              <a:t>Интеграции с CRM, социальными сетями, рекламными и аналитическими системами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ru-RU" sz="2200" b="1" dirty="0"/>
              <a:t>Отображение маркетинговой воронки, демонстрация ключевых показателей в виде </a:t>
            </a:r>
            <a:r>
              <a:rPr lang="ru-RU" sz="2200" b="1" dirty="0" err="1"/>
              <a:t>дашборда</a:t>
            </a:r>
            <a:r>
              <a:rPr lang="ru-RU" sz="2200" b="1" dirty="0"/>
              <a:t> и круговой диаграммы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ru-RU" sz="2200" b="1" dirty="0"/>
              <a:t>Анализ истории пользователя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ru-RU" sz="2200" b="1" dirty="0"/>
              <a:t>Настройка отражаемых в отчетах параметров и метрик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ru-RU" sz="2200" b="1" dirty="0"/>
              <a:t>Стоимость — 1800 р/</a:t>
            </a:r>
            <a:r>
              <a:rPr lang="ru-RU" sz="2200" b="1" dirty="0" err="1"/>
              <a:t>мес</a:t>
            </a:r>
            <a:r>
              <a:rPr lang="ru-RU" sz="2200" b="1" dirty="0"/>
              <a:t>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ru-RU" sz="2200" b="1" dirty="0"/>
              <a:t>Есть пробный период (14 дней) и демо-кабинет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4568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B8A876-56EE-0A69-2F53-CB5E36806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4399"/>
          </a:xfrm>
        </p:spPr>
        <p:txBody>
          <a:bodyPr>
            <a:normAutofit/>
          </a:bodyPr>
          <a:lstStyle/>
          <a:p>
            <a:r>
              <a:rPr lang="en-US" sz="3200" b="1" dirty="0"/>
              <a:t>Mango Office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EEB25E-378A-DEF6-C083-3C1FB7303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40873"/>
            <a:ext cx="9224097" cy="498763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300"/>
              </a:spcBef>
              <a:buNone/>
            </a:pPr>
            <a:r>
              <a:rPr lang="ru-RU" sz="20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Mango Office</a:t>
            </a:r>
            <a:r>
              <a:rPr lang="ru-RU" sz="2000" b="1" dirty="0"/>
              <a:t> — решение для бизнес-телефонии, которое специализируется на виртуальных АТС. 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Сквозная аналитика со встроенным динамическим </a:t>
            </a:r>
            <a:r>
              <a:rPr lang="ru-RU" sz="2000" b="1" dirty="0" err="1"/>
              <a:t>коллтрекингом</a:t>
            </a:r>
            <a:r>
              <a:rPr lang="ru-RU" sz="2000" b="1" dirty="0"/>
              <a:t>, а также сбором данных CRM, веб-метрик и рекламных площадок 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Мультиканальный анализ, удобная фильтрация и настройка отчетов, отображение данных в виде </a:t>
            </a:r>
            <a:r>
              <a:rPr lang="ru-RU" sz="2000" b="1" dirty="0" err="1"/>
              <a:t>дашбордов</a:t>
            </a:r>
            <a:r>
              <a:rPr lang="ru-RU" sz="2000" b="1" dirty="0"/>
              <a:t> и графиков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Множество готовых</a:t>
            </a:r>
            <a:r>
              <a:rPr lang="en-US" sz="2000" b="1" dirty="0"/>
              <a:t> </a:t>
            </a:r>
            <a:r>
              <a:rPr lang="ru-RU" sz="2000" b="1" dirty="0"/>
              <a:t>интеграций 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Три тарифа: Лайм (5600 р/</a:t>
            </a:r>
            <a:r>
              <a:rPr lang="ru-RU" sz="2000" b="1" dirty="0" err="1"/>
              <a:t>мес</a:t>
            </a:r>
            <a:r>
              <a:rPr lang="ru-RU" sz="2000" b="1" dirty="0"/>
              <a:t>), Манго (7200 р/</a:t>
            </a:r>
            <a:r>
              <a:rPr lang="ru-RU" sz="2000" b="1" dirty="0" err="1"/>
              <a:t>мес</a:t>
            </a:r>
            <a:r>
              <a:rPr lang="ru-RU" sz="2000" b="1" dirty="0"/>
              <a:t>), Папайя (37390 р/</a:t>
            </a:r>
            <a:r>
              <a:rPr lang="ru-RU" sz="2000" b="1" dirty="0" err="1"/>
              <a:t>мес</a:t>
            </a:r>
            <a:r>
              <a:rPr lang="ru-RU" sz="2000" b="1" dirty="0"/>
              <a:t>). Однако в тарифе Лайм недоступны интеграции с системами управления контекстной рекламой и Business Intelligence. 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За дополнительную плату – дополнительные услуги: антиспам, робот-маркетолог и пр. 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7834046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FE44D8-9FA4-0B1A-5E93-69733D3E7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1345"/>
          </a:xfrm>
        </p:spPr>
        <p:txBody>
          <a:bodyPr>
            <a:normAutofit/>
          </a:bodyPr>
          <a:lstStyle/>
          <a:p>
            <a:r>
              <a:rPr lang="ru-RU" sz="3200" b="1" dirty="0"/>
              <a:t>Когда сквозная аналитика не нужна: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CA0B20-43EB-1B91-D9E4-213EC57E2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4557" y="1819564"/>
            <a:ext cx="8540606" cy="37776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/>
              <a:t>компания использует собственные методы анализа рекламы</a:t>
            </a:r>
          </a:p>
          <a:p>
            <a:pPr algn="just">
              <a:lnSpc>
                <a:spcPct val="150000"/>
              </a:lnSpc>
            </a:pPr>
            <a:r>
              <a:rPr lang="ru-RU" sz="2000" b="1" dirty="0"/>
              <a:t>компания использует только один рекламный канал и/или выделяет бюджет на рекламу не более 30 000–50 000 рублей в месяц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2000" b="1" dirty="0"/>
              <a:t>путь клиента от первого контакта с брендом до целевого действия занимает не более 1–2 посещений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2445574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8F66-A829-3ABD-282C-2B65F1E36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kern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Увеличение конверсии: </a:t>
            </a:r>
            <a:br>
              <a:rPr lang="ru-RU" sz="3200" b="1" kern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kern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CRO и оптимизация целевых страниц</a:t>
            </a:r>
            <a:br>
              <a:rPr lang="ru-RU" sz="3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480D6E-2909-0C87-5365-84E040B49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38037"/>
            <a:ext cx="8915400" cy="4627418"/>
          </a:xfrm>
        </p:spPr>
        <p:txBody>
          <a:bodyPr>
            <a:noAutofit/>
          </a:bodyPr>
          <a:lstStyle/>
          <a:p>
            <a:pPr marL="0" indent="0" fontAlgn="base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Показатель конверсии (</a:t>
            </a:r>
            <a:r>
              <a:rPr lang="ru-RU" sz="2000" b="1" dirty="0" err="1">
                <a:solidFill>
                  <a:srgbClr val="C00000"/>
                </a:solidFill>
              </a:rPr>
              <a:t>Conversion</a:t>
            </a:r>
            <a:r>
              <a:rPr lang="ru-RU" sz="2000" b="1" dirty="0">
                <a:solidFill>
                  <a:srgbClr val="C00000"/>
                </a:solidFill>
              </a:rPr>
              <a:t> Rate, CR, конверсия) </a:t>
            </a:r>
            <a:r>
              <a:rPr lang="ru-RU" sz="2000" b="1" dirty="0"/>
              <a:t>— отношение количества покупателей (покупок) к количеству посетителей (посещений).  </a:t>
            </a:r>
          </a:p>
          <a:p>
            <a:pPr marL="0" indent="0" fontAlgn="base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CRO </a:t>
            </a:r>
            <a:r>
              <a:rPr lang="ru-RU" sz="2000" b="1" dirty="0"/>
              <a:t>(</a:t>
            </a:r>
            <a:r>
              <a:rPr lang="ru-RU" sz="2000" b="1" dirty="0" err="1"/>
              <a:t>Conversion</a:t>
            </a:r>
            <a:r>
              <a:rPr lang="ru-RU" sz="2000" b="1" dirty="0"/>
              <a:t> Rate </a:t>
            </a:r>
            <a:r>
              <a:rPr lang="ru-RU" sz="2000" b="1" dirty="0" err="1"/>
              <a:t>Optimization</a:t>
            </a:r>
            <a:r>
              <a:rPr lang="ru-RU" sz="2000" b="1" dirty="0"/>
              <a:t>, оптимизация показателя конверсии) – деятельность, направленная на увеличение конверсии целевых страниц сайта.</a:t>
            </a:r>
          </a:p>
          <a:p>
            <a:pPr marL="0" indent="0" fontAlgn="base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Конверсия</a:t>
            </a:r>
            <a:r>
              <a:rPr lang="ru-RU" sz="2000" b="1" dirty="0"/>
              <a:t> (конверсионное действие) – любой шаг пользователя, приносящий какую-либо выгоду владельцу ресурса.</a:t>
            </a:r>
          </a:p>
          <a:p>
            <a:pPr marL="0" indent="0" algn="just" fontAlgn="base">
              <a:spcBef>
                <a:spcPts val="0"/>
              </a:spcBef>
              <a:buNone/>
            </a:pPr>
            <a:endParaRPr lang="ru-RU" sz="2000" b="1" dirty="0"/>
          </a:p>
          <a:p>
            <a:pPr marL="0" indent="0" algn="just" fontAlgn="base">
              <a:spcBef>
                <a:spcPts val="0"/>
              </a:spcBef>
              <a:buNone/>
            </a:pPr>
            <a:r>
              <a:rPr lang="ru-RU" sz="2000" b="1" dirty="0"/>
              <a:t>Конверсионные действия для коммерческих ресурсов:</a:t>
            </a:r>
          </a:p>
          <a:p>
            <a:pPr lvl="0" fontAlgn="base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покупка (заказ) товаров или услуг;</a:t>
            </a:r>
          </a:p>
          <a:p>
            <a:pPr lvl="0" fontAlgn="base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регистрация на сайте;</a:t>
            </a:r>
          </a:p>
          <a:p>
            <a:pPr lvl="0" fontAlgn="base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заполнение формы (анкета, контактные данные и т.д.);</a:t>
            </a:r>
          </a:p>
          <a:p>
            <a:pPr lvl="0" fontAlgn="base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подписка на рассылку.</a:t>
            </a:r>
          </a:p>
          <a:p>
            <a:pPr marL="0" indent="0" fontAlgn="base">
              <a:spcBef>
                <a:spcPts val="0"/>
              </a:spcBef>
              <a:buNone/>
            </a:pPr>
            <a:endParaRPr lang="ru-RU" sz="2000" b="1" dirty="0"/>
          </a:p>
          <a:p>
            <a:pPr>
              <a:spcBef>
                <a:spcPts val="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022817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3A10D5-729F-3382-EDD6-B68FB91BB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действия </a:t>
            </a:r>
            <a:br>
              <a:rPr lang="ru-RU" sz="32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для увеличения конверсии (CRO)</a:t>
            </a:r>
            <a:br>
              <a:rPr lang="ru-RU" sz="3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EBB875-9D16-681F-0086-F91783A92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9159443" cy="44334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/>
              <a:t>1. Анализ целевого рынка и аудитории</a:t>
            </a:r>
          </a:p>
          <a:p>
            <a:pPr marL="0" indent="0">
              <a:buNone/>
            </a:pPr>
            <a:r>
              <a:rPr lang="ru-RU" sz="2000" b="1" dirty="0"/>
              <a:t>2. Анализ целевых страниц и действий посетителей на них </a:t>
            </a:r>
          </a:p>
          <a:p>
            <a:pPr marL="0" indent="0">
              <a:buNone/>
            </a:pPr>
            <a:r>
              <a:rPr lang="ru-RU" sz="2000" b="1" dirty="0"/>
              <a:t>3. Проверка релевантности целевых страниц</a:t>
            </a:r>
          </a:p>
          <a:p>
            <a:pPr marL="0" indent="0">
              <a:buNone/>
            </a:pPr>
            <a:r>
              <a:rPr lang="ru-RU" sz="2000" b="1" dirty="0"/>
              <a:t>4. Работа над первым впечатлением</a:t>
            </a:r>
          </a:p>
          <a:p>
            <a:pPr marL="0" indent="0">
              <a:buNone/>
            </a:pPr>
            <a:r>
              <a:rPr lang="ru-RU" sz="2000" b="1" dirty="0"/>
              <a:t>5. Оценка выгодности предложения</a:t>
            </a:r>
          </a:p>
          <a:p>
            <a:pPr marL="0" indent="0">
              <a:buNone/>
            </a:pPr>
            <a:r>
              <a:rPr lang="ru-RU" sz="2000" b="1" dirty="0"/>
              <a:t>6. Призыв к действию</a:t>
            </a:r>
          </a:p>
          <a:p>
            <a:pPr marL="0" indent="0">
              <a:buNone/>
            </a:pPr>
            <a:r>
              <a:rPr lang="ru-RU" sz="2000" b="1" dirty="0"/>
              <a:t>7. Работа с изображениями</a:t>
            </a:r>
          </a:p>
          <a:p>
            <a:pPr marL="0" indent="0">
              <a:buNone/>
            </a:pPr>
            <a:r>
              <a:rPr lang="ru-RU" sz="2000" b="1" dirty="0"/>
              <a:t>8. Размещение видеороликов</a:t>
            </a:r>
          </a:p>
          <a:p>
            <a:pPr marL="0" indent="0">
              <a:buNone/>
            </a:pPr>
            <a:r>
              <a:rPr lang="ru-RU" sz="2000" b="1" dirty="0"/>
              <a:t>9. Отзывы на сайте и в соцсетях</a:t>
            </a:r>
          </a:p>
          <a:p>
            <a:pPr marL="0" indent="0">
              <a:buNone/>
            </a:pPr>
            <a:r>
              <a:rPr lang="ru-RU" sz="2000" b="1" dirty="0"/>
              <a:t>10. Проведение А/В тестирования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7026610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196A68-60B9-1B27-1595-34DA07782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98290"/>
          </a:xfrm>
        </p:spPr>
        <p:txBody>
          <a:bodyPr>
            <a:normAutofit fontScale="90000"/>
          </a:bodyPr>
          <a:lstStyle/>
          <a:p>
            <a:r>
              <a:rPr lang="ru-RU" sz="3200" b="1" kern="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ROI, </a:t>
            </a:r>
            <a:r>
              <a:rPr lang="en-US" sz="3200" b="1" kern="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Return on Investment</a:t>
            </a:r>
            <a:br>
              <a:rPr lang="ru-RU" sz="3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300143-8BE2-6B83-1195-55F58F317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51709"/>
            <a:ext cx="8915400" cy="4359513"/>
          </a:xfrm>
        </p:spPr>
        <p:txBody>
          <a:bodyPr>
            <a:normAutofit/>
          </a:bodyPr>
          <a:lstStyle/>
          <a:p>
            <a:pPr marL="0" indent="0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В общем виде:</a:t>
            </a:r>
          </a:p>
          <a:p>
            <a:pPr marL="0" indent="0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ROI = П / И х 100%</a:t>
            </a:r>
            <a:r>
              <a:rPr lang="ru-RU" sz="2000" b="1" dirty="0"/>
              <a:t>, где 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b="1" dirty="0"/>
              <a:t>П — это прибыль от бизнеса за </a:t>
            </a:r>
            <a:r>
              <a:rPr lang="ru-RU" sz="2000" b="1" dirty="0" err="1"/>
              <a:t>опред</a:t>
            </a:r>
            <a:r>
              <a:rPr lang="ru-RU" sz="2000" b="1" dirty="0"/>
              <a:t>. период;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b="1" dirty="0"/>
              <a:t>И — инвестиции, т.е. сумма первоначальных и дополнительных вложений в бизнес.</a:t>
            </a:r>
          </a:p>
          <a:p>
            <a:pPr marL="0" indent="0" fontAlgn="base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dirty="0"/>
          </a:p>
          <a:p>
            <a:pPr marL="0" indent="0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ROI = (Д — И) / И х 100%</a:t>
            </a:r>
            <a:r>
              <a:rPr lang="ru-RU" sz="2000" b="1" dirty="0"/>
              <a:t>,</a:t>
            </a:r>
            <a:r>
              <a:rPr lang="en-US" sz="2000" b="1" dirty="0"/>
              <a:t> </a:t>
            </a:r>
            <a:r>
              <a:rPr lang="ru-RU" sz="2000" b="1" dirty="0"/>
              <a:t>где </a:t>
            </a:r>
            <a:endParaRPr lang="en-US" sz="2000" b="1" dirty="0"/>
          </a:p>
          <a:p>
            <a:pPr fontAlgn="base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b="1" dirty="0"/>
              <a:t>Д — совокупный доход по рекламе;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b="1" dirty="0"/>
              <a:t>И — затраты на рекламу.</a:t>
            </a:r>
          </a:p>
          <a:p>
            <a:pPr marL="0" indent="0" fontAlgn="base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dirty="0"/>
          </a:p>
          <a:p>
            <a:pPr fontAlgn="base">
              <a:lnSpc>
                <a:spcPct val="150000"/>
              </a:lnSpc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6059463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E2397-1688-4DF1-382A-C87B632FA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3D3729-F494-CD40-1934-8355DE38A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9829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CQI, </a:t>
            </a:r>
            <a:r>
              <a:rPr lang="ru-RU" sz="3200" b="1" dirty="0" err="1"/>
              <a:t>Campaign</a:t>
            </a:r>
            <a:r>
              <a:rPr lang="ru-RU" sz="3200" b="1" dirty="0"/>
              <a:t> Quality Index </a:t>
            </a:r>
            <a:br>
              <a:rPr lang="ru-RU" sz="3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CB5550-D1C3-64AC-CDF7-4B42CD176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51709"/>
            <a:ext cx="8915400" cy="4359513"/>
          </a:xfrm>
        </p:spPr>
        <p:txBody>
          <a:bodyPr>
            <a:normAutofit lnSpcReduction="10000"/>
          </a:bodyPr>
          <a:lstStyle/>
          <a:p>
            <a:pPr marL="0" indent="0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CQI, или </a:t>
            </a:r>
            <a:r>
              <a:rPr lang="ru-RU" sz="2000" b="1" dirty="0" err="1"/>
              <a:t>Campaign</a:t>
            </a:r>
            <a:r>
              <a:rPr lang="ru-RU" sz="2000" b="1" dirty="0"/>
              <a:t> Quality Index (относительный показатель полезности трафика): по CQI можно сравнивать кампании между собой. </a:t>
            </a:r>
          </a:p>
          <a:p>
            <a:pPr marL="0" indent="0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rgbClr val="C00000"/>
                </a:solidFill>
              </a:rPr>
              <a:t>CQI = </a:t>
            </a:r>
            <a:r>
              <a:rPr lang="ru-RU" sz="2000" b="1" dirty="0">
                <a:solidFill>
                  <a:srgbClr val="C00000"/>
                </a:solidFill>
              </a:rPr>
              <a:t>Процент достигнутых конверсий / Процент посещений</a:t>
            </a:r>
            <a:endParaRPr lang="en-US" sz="2000" b="1" dirty="0"/>
          </a:p>
          <a:p>
            <a:pPr algn="just">
              <a:spcAft>
                <a:spcPts val="800"/>
              </a:spcAft>
            </a:pPr>
            <a:r>
              <a:rPr lang="ru-RU" sz="2000" b="1" u="sng" dirty="0"/>
              <a:t>Процент достигнутых конверсий</a:t>
            </a:r>
            <a:r>
              <a:rPr lang="ru-RU" sz="2000" b="1" dirty="0"/>
              <a:t>: отношение кол-ва посетителей, совершивших конверсионное действие, к количеству посещений за определенный период. Выражается в процентах. </a:t>
            </a:r>
          </a:p>
          <a:p>
            <a:pPr algn="just">
              <a:spcAft>
                <a:spcPts val="800"/>
              </a:spcAft>
            </a:pPr>
            <a:r>
              <a:rPr lang="ru-RU" sz="2000" b="1" u="sng" dirty="0"/>
              <a:t>Процент посещений</a:t>
            </a:r>
            <a:r>
              <a:rPr lang="ru-RU" sz="2000" b="1" dirty="0"/>
              <a:t>: отношение количества пользователей, которые впервые посетили веб-страницу, к количеству посещений за определенный период. Выражается в процентах. </a:t>
            </a:r>
          </a:p>
          <a:p>
            <a:pPr marL="0" indent="0" fontAlgn="base">
              <a:spcBef>
                <a:spcPts val="0"/>
              </a:spcBef>
              <a:buNone/>
            </a:pPr>
            <a:endParaRPr lang="ru-RU" sz="2000" b="1" dirty="0"/>
          </a:p>
          <a:p>
            <a:pPr fontAlgn="base"/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1022849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5574EF-915B-39D8-6663-372CE654D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1765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66BCF7-C98F-E1A6-CD48-BF298F142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09700"/>
            <a:ext cx="8915400" cy="4501522"/>
          </a:xfrm>
        </p:spPr>
        <p:txBody>
          <a:bodyPr>
            <a:normAutofit/>
          </a:bodyPr>
          <a:lstStyle/>
          <a:p>
            <a:pPr marL="0" lv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C00000"/>
                </a:solidFill>
              </a:rPr>
              <a:t>1. </a:t>
            </a:r>
            <a:r>
              <a:rPr lang="ru-RU" sz="2000" b="1" dirty="0"/>
              <a:t>Что такое пост-клик анализ?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C00000"/>
                </a:solidFill>
              </a:rPr>
              <a:t>2. </a:t>
            </a:r>
            <a:r>
              <a:rPr lang="ru-RU" sz="2000" b="1" dirty="0"/>
              <a:t>В чем отличие </a:t>
            </a:r>
            <a:r>
              <a:rPr lang="en-US" sz="2000" b="1" dirty="0"/>
              <a:t>Post Click</a:t>
            </a:r>
            <a:r>
              <a:rPr lang="ru-RU" sz="2000" b="1" dirty="0"/>
              <a:t> анализа от </a:t>
            </a:r>
            <a:r>
              <a:rPr lang="en-US" sz="2000" b="1" dirty="0"/>
              <a:t>Post View</a:t>
            </a:r>
            <a:r>
              <a:rPr lang="ru-RU" sz="2000" b="1" dirty="0"/>
              <a:t> анализа?</a:t>
            </a:r>
          </a:p>
          <a:p>
            <a:pPr marL="0" indent="0"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2000" b="1" dirty="0">
                <a:solidFill>
                  <a:srgbClr val="C00000"/>
                </a:solidFill>
              </a:rPr>
              <a:t>3. </a:t>
            </a:r>
            <a:r>
              <a:rPr lang="en-US" sz="2000" b="1" dirty="0"/>
              <a:t>CRO – </a:t>
            </a:r>
            <a:r>
              <a:rPr lang="ru-RU" sz="2000" b="1" dirty="0"/>
              <a:t>это: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     </a:t>
            </a:r>
            <a:r>
              <a:rPr lang="en-US" sz="2000" b="1" dirty="0">
                <a:solidFill>
                  <a:srgbClr val="C00000"/>
                </a:solidFill>
              </a:rPr>
              <a:t>A. </a:t>
            </a:r>
            <a:r>
              <a:rPr lang="ru-RU" sz="2000" b="1" dirty="0"/>
              <a:t>относительный показатель полезности трафика</a:t>
            </a:r>
          </a:p>
          <a:p>
            <a:pPr marL="0" lv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000" b="1" dirty="0"/>
              <a:t>     </a:t>
            </a:r>
            <a:r>
              <a:rPr lang="en-US" sz="2000" b="1" dirty="0">
                <a:solidFill>
                  <a:srgbClr val="C00000"/>
                </a:solidFill>
              </a:rPr>
              <a:t>B. </a:t>
            </a:r>
            <a:r>
              <a:rPr lang="ru-RU" sz="2000" b="1" dirty="0"/>
              <a:t>рекомендации по изменениям сайта и целевых страниц, </a:t>
            </a:r>
            <a:endParaRPr lang="en-US" sz="2000" b="1" dirty="0"/>
          </a:p>
          <a:p>
            <a:pPr marL="0" lv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000" b="1" dirty="0"/>
              <a:t>          </a:t>
            </a:r>
            <a:r>
              <a:rPr lang="ru-RU" sz="2000" b="1" dirty="0"/>
              <a:t>направленным на увеличение конверсии</a:t>
            </a:r>
          </a:p>
          <a:p>
            <a:pPr marL="0" lvl="0" indent="0"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sz="2000" b="1" dirty="0"/>
              <a:t>     </a:t>
            </a:r>
            <a:r>
              <a:rPr lang="en-US" sz="2000" b="1" dirty="0">
                <a:solidFill>
                  <a:srgbClr val="C00000"/>
                </a:solidFill>
              </a:rPr>
              <a:t>C. </a:t>
            </a:r>
            <a:r>
              <a:rPr lang="ru-RU" sz="2000" b="1" dirty="0"/>
              <a:t>показатель отдачи от вложений в рекламу</a:t>
            </a:r>
          </a:p>
          <a:p>
            <a:pPr marL="0" lvl="0" indent="0"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4. </a:t>
            </a:r>
            <a:r>
              <a:rPr lang="ru-RU" sz="2000" b="1" dirty="0"/>
              <a:t>Перечислите конверсионные действия (для коммерческих ресурсов)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8881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1016</TotalTime>
  <Words>2563</Words>
  <Application>Microsoft Office PowerPoint</Application>
  <PresentationFormat>Широкоэкранный</PresentationFormat>
  <Paragraphs>283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4" baseType="lpstr">
      <vt:lpstr>Arial</vt:lpstr>
      <vt:lpstr>Calibri</vt:lpstr>
      <vt:lpstr>Century Gothic</vt:lpstr>
      <vt:lpstr>Symbol</vt:lpstr>
      <vt:lpstr>Times New Roman</vt:lpstr>
      <vt:lpstr>Wingdings 3</vt:lpstr>
      <vt:lpstr>Легкий дым</vt:lpstr>
      <vt:lpstr>Пост-клик анализ </vt:lpstr>
      <vt:lpstr>Метрики, раскрывающие особенности поведения ЦА</vt:lpstr>
      <vt:lpstr>Поствью-анализ (post view)</vt:lpstr>
      <vt:lpstr>Когда нужен постклик-анализ</vt:lpstr>
      <vt:lpstr>А/В тестирование (сплит-тестирование)</vt:lpstr>
      <vt:lpstr>Сплит-тест – инструмент для решения задач:</vt:lpstr>
      <vt:lpstr>Проведение А/В-тестирования</vt:lpstr>
      <vt:lpstr>Алгоритм постклик-анализа</vt:lpstr>
      <vt:lpstr>Оценка показателей конверсии  с помощью систем веб-аналитики</vt:lpstr>
      <vt:lpstr>Google Analytics</vt:lpstr>
      <vt:lpstr>Google Analytics</vt:lpstr>
      <vt:lpstr>Google Analytics</vt:lpstr>
      <vt:lpstr>Google Analytics</vt:lpstr>
      <vt:lpstr>Яндекс.Метрика</vt:lpstr>
      <vt:lpstr>Яндекс.Метрика</vt:lpstr>
      <vt:lpstr>Яндекс.Метрика</vt:lpstr>
      <vt:lpstr>Яндекс.Метрика</vt:lpstr>
      <vt:lpstr>Яндекс.Метрика</vt:lpstr>
      <vt:lpstr>Яндекс.Метрика</vt:lpstr>
      <vt:lpstr>Яндекс.Метрика</vt:lpstr>
      <vt:lpstr>Яндекс.Метрика</vt:lpstr>
      <vt:lpstr>Яндекс.Метрика</vt:lpstr>
      <vt:lpstr>Яндекс.Метрика</vt:lpstr>
      <vt:lpstr>Критерии выбора сервиса сквозной аналитики</vt:lpstr>
      <vt:lpstr>Битрикс24</vt:lpstr>
      <vt:lpstr>Roistat</vt:lpstr>
      <vt:lpstr>Callibri</vt:lpstr>
      <vt:lpstr>UIS (CoMagic)</vt:lpstr>
      <vt:lpstr>Calltouch </vt:lpstr>
      <vt:lpstr>Ньютон</vt:lpstr>
      <vt:lpstr>Mango Office</vt:lpstr>
      <vt:lpstr>Когда сквозная аналитика не нужна:</vt:lpstr>
      <vt:lpstr>Увеличение конверсии:  CRO и оптимизация целевых страниц </vt:lpstr>
      <vt:lpstr>Основные действия  для увеличения конверсии (CRO) </vt:lpstr>
      <vt:lpstr>ROI, Return on Investment </vt:lpstr>
      <vt:lpstr>CQI, Campaign Quality Index  </vt:lpstr>
      <vt:lpstr>Вопросы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Пост-клик анализ Post Click, Post-сlick marketing</dc:title>
  <dc:creator>Анна Корниенко</dc:creator>
  <cp:lastModifiedBy>Meta Morph</cp:lastModifiedBy>
  <cp:revision>8</cp:revision>
  <dcterms:created xsi:type="dcterms:W3CDTF">2023-03-05T09:57:07Z</dcterms:created>
  <dcterms:modified xsi:type="dcterms:W3CDTF">2025-02-27T16:41:42Z</dcterms:modified>
</cp:coreProperties>
</file>