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84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18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18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0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16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8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72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09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739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70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9129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109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4588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61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117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010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B5F4E-5F2F-4CBA-8A43-07DD1370067B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51B5130-36EE-4966-8A45-1AFCBBAFF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12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barkov.net/" TargetMode="External"/><Relationship Id="rId2" Type="http://schemas.openxmlformats.org/officeDocument/2006/relationships/hyperlink" Target="https://&#1094;&#1077;&#1088;&#1077;&#1073;&#1088;&#1086;.&#1088;&#1092;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targethunter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ordstat.yandex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torg.mail.ru/" TargetMode="External"/><Relationship Id="rId2" Type="http://schemas.openxmlformats.org/officeDocument/2006/relationships/hyperlink" Target="http://market.yandex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gorbushka.ru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webmaster/tools/mobile-friendliness" TargetMode="External"/><Relationship Id="rId2" Type="http://schemas.openxmlformats.org/officeDocument/2006/relationships/hyperlink" Target="http://home.snafu.de/tilman/xenulink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pymetrics.ru/ru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ordstat.yandex.r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checktrust.ru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734A7-8F8A-F566-7A6B-9CABA3E19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1345"/>
          </a:xfrm>
        </p:spPr>
        <p:txBody>
          <a:bodyPr>
            <a:normAutofit/>
          </a:bodyPr>
          <a:lstStyle/>
          <a:p>
            <a:r>
              <a:rPr lang="ru-RU" sz="3200" b="1" dirty="0"/>
              <a:t>Продвижение в интернете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05871-97FA-8712-7DFF-B0ABF01C5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38036"/>
            <a:ext cx="8915400" cy="4073186"/>
          </a:xfrm>
        </p:spPr>
        <p:txBody>
          <a:bodyPr>
            <a:normAutofit fontScale="85000" lnSpcReduction="10000"/>
          </a:bodyPr>
          <a:lstStyle/>
          <a:p>
            <a:pPr fontAlgn="base">
              <a:lnSpc>
                <a:spcPct val="120000"/>
              </a:lnSpc>
              <a:spcBef>
                <a:spcPts val="600"/>
              </a:spcBef>
              <a:tabLst>
                <a:tab pos="450215" algn="l"/>
              </a:tabLs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Таргетинг. Точный охват аудитории;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tabLst>
                <a:tab pos="450215" algn="l"/>
              </a:tabLs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Трекинг. Возможность анализа;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tabLst>
                <a:tab pos="450215" algn="l"/>
              </a:tabLs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Доступность и гибкость. Работа 24 часа в сутки и возможность немедленно прервать рекламную кампанию;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tabLst>
                <a:tab pos="450215" algn="l"/>
              </a:tabLs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Интерактивность. Взаимодействие покупателя с продавцом;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tabLst>
                <a:tab pos="450215" algn="l"/>
              </a:tabLs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Большое количество информации, доходящей до потребителя;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tabLst>
                <a:tab pos="450215" algn="l"/>
              </a:tabLs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Оперативность;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tabLst>
                <a:tab pos="450215" algn="l"/>
              </a:tabLs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Низкая стоимость;</a:t>
            </a:r>
          </a:p>
          <a:p>
            <a:pPr fontAlgn="base">
              <a:lnSpc>
                <a:spcPct val="120000"/>
              </a:lnSpc>
              <a:spcBef>
                <a:spcPts val="600"/>
              </a:spcBef>
              <a:tabLst>
                <a:tab pos="450215" algn="l"/>
              </a:tabLs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Концентрация внимания потребителя.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36493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92E5F-8838-C0A9-EF17-10CD76DD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С чего начать продвижение в интернете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11375A-FBF1-28D8-8CA4-B3D63D9EF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8581"/>
            <a:ext cx="8915400" cy="510770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1. Определитесь с целевой аудиторией</a:t>
            </a:r>
            <a:endParaRPr lang="ru-RU" sz="20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/>
              <a:t>Чем интересуется клиент, насколько платежеспособен, какие проблемы хочет решить?</a:t>
            </a:r>
          </a:p>
          <a:p>
            <a:pPr marL="0" indent="0">
              <a:buNone/>
            </a:pPr>
            <a:r>
              <a:rPr lang="ru-RU" sz="2000" b="1" dirty="0"/>
              <a:t>Сервисы для поиска клиентов</a:t>
            </a:r>
          </a:p>
          <a:p>
            <a:pPr fontAlgn="base"/>
            <a:r>
              <a:rPr lang="ru-RU" sz="2000" b="1" dirty="0" err="1">
                <a:solidFill>
                  <a:srgbClr val="C00000"/>
                </a:solidFill>
              </a:rPr>
              <a:t>Церебро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Таргет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https://церебро.рф</a:t>
            </a:r>
            <a:r>
              <a:rPr lang="ru-RU" sz="2000" b="1" dirty="0">
                <a:solidFill>
                  <a:srgbClr val="C00000"/>
                </a:solidFill>
              </a:rPr>
              <a:t>  </a:t>
            </a:r>
            <a:r>
              <a:rPr lang="ru-RU" sz="2000" b="1" dirty="0"/>
              <a:t>Приложение для поиска аудитории в ВКонтакте. Осуществляет поиск аудитории, ищет характеристики похожести, собирает базу тех, кто оставлял комментарии в постах. Стоимость от 1225 руб. в месяц.</a:t>
            </a:r>
          </a:p>
          <a:p>
            <a:pPr fontAlgn="base"/>
            <a:r>
              <a:rPr lang="ru-RU" sz="2000" b="1" dirty="0">
                <a:solidFill>
                  <a:srgbClr val="C00000"/>
                </a:solidFill>
              </a:rPr>
              <a:t>Сервис Баркова </a:t>
            </a:r>
            <a:r>
              <a:rPr lang="ru-RU" sz="2000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https://vk.barkov.ne</a:t>
            </a:r>
            <a:r>
              <a:rPr lang="en-US" sz="2000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Для поиска аудитории ВКонтакте и Одноклассниках. Используются более 200 инструментов и скриптов, все работает через сайт, ничего не потребуется скачивать, начать можно бесплатно. Стоимость от 449 руб. в сутки до 9999 руб. в год.</a:t>
            </a:r>
          </a:p>
          <a:p>
            <a:pPr fontAlgn="base"/>
            <a:r>
              <a:rPr lang="en-US" sz="2000" b="1" dirty="0" err="1">
                <a:solidFill>
                  <a:srgbClr val="C00000"/>
                </a:solidFill>
              </a:rPr>
              <a:t>TargetHunter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100" b="1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https://vk.targethunter.ru</a:t>
            </a:r>
            <a:r>
              <a:rPr lang="en-US" sz="21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Поиск аудитории </a:t>
            </a:r>
            <a:r>
              <a:rPr lang="ru-RU" sz="2000" b="1" dirty="0" err="1"/>
              <a:t>Вконтакте</a:t>
            </a:r>
            <a:r>
              <a:rPr lang="ru-RU" sz="2000" b="1" dirty="0"/>
              <a:t> и Одноклассниках. </a:t>
            </a:r>
            <a:r>
              <a:rPr lang="ru-RU" sz="2100" b="1" dirty="0"/>
              <a:t>Более 150 инструментов парсера, автоматизация сбора и загрузки аудиторий в рекламный кабинет, анализ </a:t>
            </a:r>
            <a:r>
              <a:rPr lang="ru-RU" sz="2100" b="1" dirty="0" err="1"/>
              <a:t>промопостов</a:t>
            </a:r>
            <a:r>
              <a:rPr lang="ru-RU" sz="2100" b="1" dirty="0"/>
              <a:t> конкурентов. </a:t>
            </a:r>
            <a:r>
              <a:rPr lang="ru-RU" sz="2000" b="1" dirty="0"/>
              <a:t>Стоимость от 833 руб. (покупка на 3 мес.) до 3999 руб. (покупка на 1 мес.); тарифы Стандартный, Автоматизация, </a:t>
            </a:r>
            <a:r>
              <a:rPr lang="en-US" sz="2000" b="1" dirty="0"/>
              <a:t>PRO</a:t>
            </a:r>
            <a:r>
              <a:rPr lang="ru-RU" sz="2000" b="1" dirty="0"/>
              <a:t>. 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897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F19A4E-86E2-D14C-8E6A-CF74D40F3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2194" y="360217"/>
            <a:ext cx="8915400" cy="6278707"/>
          </a:xfrm>
        </p:spPr>
        <p:txBody>
          <a:bodyPr/>
          <a:lstStyle/>
          <a:p>
            <a:r>
              <a:rPr lang="ru-RU" sz="2000" b="1" dirty="0"/>
              <a:t>Тематические форумы и сайты с отзывами (</a:t>
            </a:r>
            <a:r>
              <a:rPr lang="ru-RU" sz="2000" b="1" dirty="0" err="1"/>
              <a:t>Yell</a:t>
            </a:r>
            <a:r>
              <a:rPr lang="ru-RU" sz="2000" b="1" dirty="0"/>
              <a:t>, </a:t>
            </a:r>
            <a:r>
              <a:rPr lang="ru-RU" sz="2000" b="1" dirty="0" err="1"/>
              <a:t>Otzovik</a:t>
            </a:r>
            <a:r>
              <a:rPr lang="ru-RU" sz="2000" b="1" dirty="0"/>
              <a:t>, </a:t>
            </a:r>
            <a:r>
              <a:rPr lang="ru-RU" sz="2000" b="1" dirty="0" err="1"/>
              <a:t>Irecommend</a:t>
            </a:r>
            <a:r>
              <a:rPr lang="ru-RU" sz="2000" b="1" dirty="0"/>
              <a:t>)</a:t>
            </a:r>
          </a:p>
          <a:p>
            <a:r>
              <a:rPr lang="ru-RU" sz="2000" b="1" dirty="0"/>
              <a:t>Сервис </a:t>
            </a:r>
            <a:r>
              <a:rPr lang="en-US" sz="2000" b="1" dirty="0" err="1"/>
              <a:t>Yandex.Wordstat</a:t>
            </a:r>
            <a:r>
              <a:rPr lang="ru-RU" sz="2000" b="1" dirty="0"/>
              <a:t> </a:t>
            </a:r>
            <a:r>
              <a:rPr lang="ru-RU" sz="2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https://wordstat.yandex.r</a:t>
            </a:r>
            <a:r>
              <a:rPr lang="en-US" sz="2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endParaRPr lang="en-US" sz="2000" b="1" dirty="0"/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FEEA6FA-2D70-2DEF-A666-8376957DF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514" y="1490087"/>
            <a:ext cx="7597631" cy="50076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53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85DBC-25A1-2C08-EB8A-35D19FD9B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8911687" cy="77981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С чего начать продвижение в интернете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A4D831-49B9-EBBC-211F-5DCED023B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9310" y="1403926"/>
            <a:ext cx="8506692" cy="50430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2. Изучите рынок и конкурентов</a:t>
            </a:r>
            <a:endParaRPr lang="ru-RU" sz="2000" b="1" dirty="0">
              <a:effectLst/>
              <a:ea typeface="Times New Roman" panose="02020603050405020304" pitchFamily="18" charset="0"/>
            </a:endParaRPr>
          </a:p>
          <a:p>
            <a:r>
              <a:rPr lang="ru-RU" sz="2000" b="1" dirty="0"/>
              <a:t>Сервис</a:t>
            </a:r>
            <a:r>
              <a:rPr lang="en-US" sz="2000" b="1" dirty="0"/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SpyMetrics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https://spymetrics.ru/ru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помогает проанализировать, какие инструменты используют ваши конкуренты, какой объём трафика они привлекают и откуда его берут.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</a:rPr>
              <a:t>3. Определите цели</a:t>
            </a:r>
          </a:p>
          <a:p>
            <a:pPr marL="0" indent="0">
              <a:buNone/>
            </a:pPr>
            <a:r>
              <a:rPr lang="ru-RU" sz="2000" b="1" dirty="0"/>
              <a:t>Любая цель должна иметь сроки и быть достижимой, измеримой и максимально конкретной. </a:t>
            </a:r>
          </a:p>
          <a:p>
            <a:pPr marL="0" indent="0">
              <a:buNone/>
            </a:pPr>
            <a:r>
              <a:rPr lang="ru-RU" sz="2100" b="1" dirty="0">
                <a:solidFill>
                  <a:srgbClr val="000000"/>
                </a:solidFill>
              </a:rPr>
              <a:t>Далее:</a:t>
            </a:r>
          </a:p>
          <a:p>
            <a:r>
              <a:rPr lang="ru-RU" sz="2000" b="1" u="sng" dirty="0"/>
              <a:t>Социальные сети</a:t>
            </a:r>
            <a:r>
              <a:rPr lang="ru-RU" sz="2000" b="1" dirty="0"/>
              <a:t>. Помогут быть ближе к аудитории, общаться с ней напрямую и получить лояльных клиентов.</a:t>
            </a:r>
          </a:p>
          <a:p>
            <a:r>
              <a:rPr lang="ru-RU" sz="2000" b="1" u="sng" dirty="0" err="1"/>
              <a:t>Лендинг</a:t>
            </a:r>
            <a:r>
              <a:rPr lang="ru-RU" sz="2000" b="1" u="sng" dirty="0"/>
              <a:t>, или посадочная страница </a:t>
            </a:r>
            <a:r>
              <a:rPr lang="ru-RU" sz="2000" b="1" dirty="0"/>
              <a:t>— небольшой одностраничный сайт с презентацией какого-либо товара, услуги или сервиса. На </a:t>
            </a:r>
            <a:r>
              <a:rPr lang="ru-RU" sz="2000" b="1" dirty="0" err="1"/>
              <a:t>лендинге</a:t>
            </a:r>
            <a:r>
              <a:rPr lang="ru-RU" sz="2000" b="1" dirty="0"/>
              <a:t> всегда содержится призыв к действию: купить, зарегистрироваться, подписаться на рассылку и т.д.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9721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FD833-ACF9-6A98-51FC-191BB967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612287"/>
            <a:ext cx="8911687" cy="668981"/>
          </a:xfrm>
        </p:spPr>
        <p:txBody>
          <a:bodyPr>
            <a:normAutofit/>
          </a:bodyPr>
          <a:lstStyle/>
          <a:p>
            <a:r>
              <a:rPr lang="ru-RU" sz="3200" b="1" dirty="0"/>
              <a:t>Реклама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DFAEA4-36F5-2914-8062-498A1AB9A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81268"/>
            <a:ext cx="9270280" cy="2699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Контекстная реклама</a:t>
            </a:r>
          </a:p>
          <a:p>
            <a:pPr marL="0" indent="0">
              <a:buNone/>
            </a:pPr>
            <a:r>
              <a:rPr lang="ru-RU" sz="2000" b="1" dirty="0"/>
              <a:t>Текстовое рекламное объявление в поисковых системах (таких, как Яндекс, Google, Mail, Rambler), а также на сайтах их партнеров.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DE53BA-2A77-5269-9519-0CA33D1D2B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995" y="2425869"/>
            <a:ext cx="6539423" cy="40765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E71D65-B197-E292-975E-D89F8D00CE5A}"/>
              </a:ext>
            </a:extLst>
          </p:cNvPr>
          <p:cNvSpPr txBox="1"/>
          <p:nvPr/>
        </p:nvSpPr>
        <p:spPr>
          <a:xfrm>
            <a:off x="9270201" y="3171472"/>
            <a:ext cx="24045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1800" b="1" dirty="0"/>
              <a:t>Объявления с информацией о товаре или услуге выводятся в поисковых системах после тематического запроса пользователя.</a:t>
            </a:r>
          </a:p>
        </p:txBody>
      </p:sp>
    </p:spTree>
    <p:extLst>
      <p:ext uri="{BB962C8B-B14F-4D97-AF65-F5344CB8AC3E}">
        <p14:creationId xmlns:p14="http://schemas.microsoft.com/office/powerpoint/2010/main" val="161534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776B57-32F7-1F0E-C7E9-62157DB76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Реклама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47ACF9-F07F-CFEE-6B37-8A9D5678E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0873"/>
            <a:ext cx="8915400" cy="4470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Контекстная реклама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2000" b="1" dirty="0"/>
              <a:t>Преимущества: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мгновенный эффект;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фильтрация;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как рекламодатели мы оплачиваем только клик.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b="1" dirty="0"/>
              <a:t>Недостаток: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Высокая цена клика при наличии сильной конкуренции. 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30006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79F6E-4D57-A5E8-DFF0-50A37668B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2035"/>
          </a:xfrm>
        </p:spPr>
        <p:txBody>
          <a:bodyPr>
            <a:normAutofit/>
          </a:bodyPr>
          <a:lstStyle/>
          <a:p>
            <a:r>
              <a:rPr lang="ru-RU" sz="3200" b="1" dirty="0"/>
              <a:t>Реклама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62776C-7E09-344C-814C-39EF5D006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20801"/>
            <a:ext cx="8915400" cy="542174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Таргетированная реклама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000" b="1" dirty="0"/>
              <a:t>Не просто форма распространения информации для привлечения внимания, а еще и доставка ее целевым пользователям, соответствующим установленным параметрам.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000" b="1" dirty="0"/>
              <a:t>Виды таргетинга: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u="sng" dirty="0"/>
              <a:t>Социально-демографически</a:t>
            </a:r>
            <a:r>
              <a:rPr lang="ru-RU" sz="2000" b="1" dirty="0"/>
              <a:t>й. Целевая аудитория определяется по личным параметрам: возраст, пол, должность, интересы.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u="sng" dirty="0"/>
              <a:t>Географический</a:t>
            </a:r>
            <a:r>
              <a:rPr lang="ru-RU" sz="2000" b="1" dirty="0"/>
              <a:t>. Объявления для пользователей, проживающих в одном населенном пункте, районе, области.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u="sng" dirty="0"/>
              <a:t>Тематический</a:t>
            </a:r>
            <a:r>
              <a:rPr lang="ru-RU" sz="2000" b="1" dirty="0"/>
              <a:t>. Предназначенный для сайтов конкретных тематик.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sz="2000" b="1" u="sng" dirty="0"/>
              <a:t>Временной</a:t>
            </a:r>
            <a:r>
              <a:rPr lang="ru-RU" sz="2000" b="1" dirty="0"/>
              <a:t>. Реклама показывается в установленный промежуток времени, например, в обед, утром и т. д.</a:t>
            </a:r>
          </a:p>
        </p:txBody>
      </p:sp>
    </p:spTree>
    <p:extLst>
      <p:ext uri="{BB962C8B-B14F-4D97-AF65-F5344CB8AC3E}">
        <p14:creationId xmlns:p14="http://schemas.microsoft.com/office/powerpoint/2010/main" val="121063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AAF0B-EC13-09DA-F963-AD2A2061C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33347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Реклама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101F0CB-D521-B893-9D15-F7BC16BCD7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128873"/>
              </p:ext>
            </p:extLst>
          </p:nvPr>
        </p:nvGraphicFramePr>
        <p:xfrm>
          <a:off x="2585498" y="1311564"/>
          <a:ext cx="9153919" cy="4787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6589">
                  <a:extLst>
                    <a:ext uri="{9D8B030D-6E8A-4147-A177-3AD203B41FA5}">
                      <a16:colId xmlns:a16="http://schemas.microsoft.com/office/drawing/2014/main" val="2926980475"/>
                    </a:ext>
                  </a:extLst>
                </a:gridCol>
                <a:gridCol w="3252830">
                  <a:extLst>
                    <a:ext uri="{9D8B030D-6E8A-4147-A177-3AD203B41FA5}">
                      <a16:colId xmlns:a16="http://schemas.microsoft.com/office/drawing/2014/main" val="767809832"/>
                    </a:ext>
                  </a:extLst>
                </a:gridCol>
                <a:gridCol w="3254500">
                  <a:extLst>
                    <a:ext uri="{9D8B030D-6E8A-4147-A177-3AD203B41FA5}">
                      <a16:colId xmlns:a16="http://schemas.microsoft.com/office/drawing/2014/main" val="3631009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Параметр сравнения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Контекстная реклама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Таргетированная реклама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8642603"/>
                  </a:ext>
                </a:extLst>
              </a:tr>
              <a:tr h="2478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 отбора целевой аудитории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Интересы пользователя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Параметры пользователя: пол, возраст, место жительства, поведение и т. 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19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Место распространения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«Яндекс», Google и партнерские сайты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Социальные сети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72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Принцип запуска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Объявления демонстрируются пользователям, которые ввели близкий тематике объявления поисковый запрос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Объявления демонстрируются произвольной группе пользователей, которые отвечают заданным критериям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951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5099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D9D0C-D87E-F879-8679-3C64DB54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Реклама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1FE874-9F85-D150-783A-611CDAC1C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7118"/>
            <a:ext cx="8915400" cy="568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МКБ – </a:t>
            </a:r>
            <a:r>
              <a:rPr lang="ru-RU" sz="2000" b="1" u="sng" dirty="0" err="1">
                <a:solidFill>
                  <a:srgbClr val="C00000"/>
                </a:solidFill>
              </a:rPr>
              <a:t>медийно</a:t>
            </a:r>
            <a:r>
              <a:rPr lang="ru-RU" sz="2000" b="1" u="sng" dirty="0">
                <a:solidFill>
                  <a:srgbClr val="C00000"/>
                </a:solidFill>
              </a:rPr>
              <a:t>-контекстный баннер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0E1CFC-9F9A-F606-8FFB-AD82F7776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1" y="2115127"/>
            <a:ext cx="3811589" cy="44137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456666-DAF5-4CBA-CF27-56F72E3F3E64}"/>
              </a:ext>
            </a:extLst>
          </p:cNvPr>
          <p:cNvSpPr txBox="1"/>
          <p:nvPr/>
        </p:nvSpPr>
        <p:spPr>
          <a:xfrm>
            <a:off x="7019635" y="3218872"/>
            <a:ext cx="4673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b="1" dirty="0"/>
              <a:t>Полезен, когда мы хотим </a:t>
            </a:r>
          </a:p>
          <a:p>
            <a:pPr marL="0" indent="0">
              <a:buNone/>
            </a:pPr>
            <a:r>
              <a:rPr lang="ru-RU" sz="2000" b="1" dirty="0"/>
              <a:t>повысить популярность бренда, </a:t>
            </a:r>
          </a:p>
          <a:p>
            <a:pPr marL="0" indent="0">
              <a:buNone/>
            </a:pPr>
            <a:r>
              <a:rPr lang="ru-RU" sz="2000" b="1" dirty="0"/>
              <a:t>добиться устойчивой ассоциации определенной тематики </a:t>
            </a:r>
          </a:p>
          <a:p>
            <a:pPr marL="0" indent="0">
              <a:buNone/>
            </a:pPr>
            <a:r>
              <a:rPr lang="ru-RU" sz="2000" b="1" dirty="0"/>
              <a:t>с нашим брендом.</a:t>
            </a:r>
          </a:p>
        </p:txBody>
      </p:sp>
    </p:spTree>
    <p:extLst>
      <p:ext uri="{BB962C8B-B14F-4D97-AF65-F5344CB8AC3E}">
        <p14:creationId xmlns:p14="http://schemas.microsoft.com/office/powerpoint/2010/main" val="3893879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D9D0C-D87E-F879-8679-3C64DB54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830" y="642582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Реклама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1FE874-9F85-D150-783A-611CDAC1C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830" y="1320799"/>
            <a:ext cx="9602789" cy="52277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МКБ – </a:t>
            </a:r>
            <a:r>
              <a:rPr lang="ru-RU" sz="2000" b="1" u="sng" dirty="0" err="1">
                <a:solidFill>
                  <a:srgbClr val="C00000"/>
                </a:solidFill>
              </a:rPr>
              <a:t>медийно</a:t>
            </a:r>
            <a:r>
              <a:rPr lang="ru-RU" sz="2000" b="1" u="sng" dirty="0">
                <a:solidFill>
                  <a:srgbClr val="C00000"/>
                </a:solidFill>
              </a:rPr>
              <a:t>-контекстный баннер</a:t>
            </a:r>
          </a:p>
          <a:p>
            <a:pPr marL="0" indent="0">
              <a:buNone/>
            </a:pPr>
            <a:r>
              <a:rPr lang="ru-RU" sz="2000" b="1" dirty="0"/>
              <a:t>Преимущества: </a:t>
            </a:r>
          </a:p>
          <a:p>
            <a:pPr marL="0" indent="0">
              <a:buNone/>
            </a:pPr>
            <a:r>
              <a:rPr lang="ru-RU" sz="2000" b="1" dirty="0"/>
              <a:t>а) баннер, в отличие от обычных объявлений, может быть ярким, креативным, динамичным; </a:t>
            </a:r>
          </a:p>
          <a:p>
            <a:pPr marL="0" indent="0">
              <a:buNone/>
            </a:pPr>
            <a:r>
              <a:rPr lang="ru-RU" sz="2000" b="1" dirty="0"/>
              <a:t>б) баннер является немногим или единственным рекламным баннером на странице;</a:t>
            </a:r>
          </a:p>
          <a:p>
            <a:pPr marL="0" indent="0">
              <a:buNone/>
            </a:pPr>
            <a:r>
              <a:rPr lang="ru-RU" sz="2000" b="1" dirty="0"/>
              <a:t>в) можно настроить показ баннера по определенному региону; </a:t>
            </a:r>
          </a:p>
          <a:p>
            <a:pPr marL="0" indent="0">
              <a:buNone/>
            </a:pPr>
            <a:r>
              <a:rPr lang="ru-RU" sz="2000" b="1" dirty="0"/>
              <a:t>г) можно ограничить количество показов МКБ одному пользователю; </a:t>
            </a:r>
          </a:p>
          <a:p>
            <a:pPr marL="0" indent="0">
              <a:buNone/>
            </a:pPr>
            <a:r>
              <a:rPr lang="ru-RU" sz="2000" b="1" dirty="0"/>
              <a:t>д) в МКБ на фото можно указать контактные данные, что запрещено в контекстной рекламе. </a:t>
            </a:r>
          </a:p>
          <a:p>
            <a:pPr marL="0" indent="0">
              <a:buNone/>
            </a:pPr>
            <a:r>
              <a:rPr lang="ru-RU" sz="2000" b="1" dirty="0"/>
              <a:t>Недостатки: </a:t>
            </a:r>
          </a:p>
          <a:p>
            <a:pPr marL="0" indent="0">
              <a:buNone/>
            </a:pPr>
            <a:r>
              <a:rPr lang="ru-RU" sz="2000" b="1" dirty="0"/>
              <a:t>а) оплата взимается за показы, нет гарантии перехода на сайт; </a:t>
            </a:r>
          </a:p>
          <a:p>
            <a:pPr marL="0" indent="0">
              <a:buNone/>
            </a:pPr>
            <a:r>
              <a:rPr lang="ru-RU" sz="2000" b="1" dirty="0"/>
              <a:t>б) сложно спрогнозировать бюджет.</a:t>
            </a:r>
          </a:p>
          <a:p>
            <a:pPr marL="0" indent="0">
              <a:buNone/>
            </a:pPr>
            <a:r>
              <a:rPr lang="ru-RU" sz="2000" b="1" dirty="0"/>
              <a:t> 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24108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C7FDC-AE58-E6EA-158D-8FAF4D0F5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2799"/>
          </a:xfrm>
        </p:spPr>
        <p:txBody>
          <a:bodyPr>
            <a:normAutofit/>
          </a:bodyPr>
          <a:lstStyle/>
          <a:p>
            <a:r>
              <a:rPr lang="ru-RU" sz="3200" b="1" dirty="0"/>
              <a:t>Реклама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2FD428-9D1C-8BE8-9F42-7A09A073B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0873"/>
            <a:ext cx="8915400" cy="50615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Реклама в тематических и региональных ресурсах</a:t>
            </a:r>
          </a:p>
          <a:p>
            <a:pPr marL="0" indent="0">
              <a:buNone/>
            </a:pPr>
            <a:r>
              <a:rPr lang="ru-RU" sz="2000" b="1" dirty="0"/>
              <a:t>Полезно в случаях, когда спрос на товар еще не сформирован.</a:t>
            </a:r>
          </a:p>
          <a:p>
            <a:pPr marL="0" indent="0">
              <a:buNone/>
            </a:pPr>
            <a:r>
              <a:rPr lang="ru-RU" sz="2000" b="1" dirty="0"/>
              <a:t>Площадки для продвижения – блоги, специализированные форумы, городские и региональные порталы, электронные СМИ.</a:t>
            </a:r>
          </a:p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Специализированная </a:t>
            </a:r>
            <a:r>
              <a:rPr lang="en-US" sz="2000" b="1" u="sng" dirty="0">
                <a:solidFill>
                  <a:srgbClr val="C00000"/>
                </a:solidFill>
              </a:rPr>
              <a:t>e-mail </a:t>
            </a:r>
            <a:r>
              <a:rPr lang="ru-RU" sz="2000" b="1" u="sng" dirty="0">
                <a:solidFill>
                  <a:srgbClr val="C00000"/>
                </a:solidFill>
              </a:rPr>
              <a:t>рассылка</a:t>
            </a:r>
          </a:p>
          <a:p>
            <a:pPr marL="0" indent="0">
              <a:buNone/>
            </a:pPr>
            <a:r>
              <a:rPr lang="ru-RU" sz="2000" b="1" dirty="0"/>
              <a:t>Сравнительно недорогой вид продвижения, позволяет при помощи электронной почты выстроить прямую коммуникацию между бизнесом и потребителем.</a:t>
            </a:r>
          </a:p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Нативная реклама</a:t>
            </a:r>
          </a:p>
          <a:p>
            <a:pPr marL="0" indent="0" algn="just" fontAlgn="base">
              <a:buNone/>
            </a:pPr>
            <a:r>
              <a:rPr lang="ru-RU" sz="2000" b="1" dirty="0"/>
              <a:t>Воспринимается пользователем как часть некоммерческого контента. Это могут быть развлекательные материалы, образовательные статьи или </a:t>
            </a:r>
            <a:r>
              <a:rPr lang="ru-RU" sz="2000" b="1" dirty="0" err="1"/>
              <a:t>лайфхаки</a:t>
            </a:r>
            <a:r>
              <a:rPr lang="ru-RU" sz="2000" b="1" dirty="0"/>
              <a:t> с упоминанием того или иного бренда.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33962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ECEF7-6CC8-2918-E393-9E3BA4D2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Autofit/>
          </a:bodyPr>
          <a:lstStyle/>
          <a:p>
            <a:r>
              <a:rPr lang="ru-RU" sz="32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Продвижение в социальных сетях </a:t>
            </a:r>
            <a:br>
              <a:rPr lang="ru-RU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E66CA-BADE-5561-4A61-D144AFCC0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93091"/>
            <a:ext cx="8915400" cy="1089890"/>
          </a:xfrm>
        </p:spPr>
        <p:txBody>
          <a:bodyPr>
            <a:noAutofit/>
          </a:bodyPr>
          <a:lstStyle/>
          <a:p>
            <a:r>
              <a:rPr lang="ru-RU" sz="2000" b="1" u="sng" dirty="0">
                <a:solidFill>
                  <a:srgbClr val="C00000"/>
                </a:solidFill>
              </a:rPr>
              <a:t>Использование группы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Можно создать свою группу, подробно рассказать о преимуществах товара, о системе работы и пригласить в нее целевую аудиторию. </a:t>
            </a:r>
          </a:p>
          <a:p>
            <a:endParaRPr lang="ru-RU" sz="2000" b="1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693B4EB4-26F6-FE04-4E5C-B8D1D49C01F9}"/>
              </a:ext>
            </a:extLst>
          </p:cNvPr>
          <p:cNvSpPr txBox="1">
            <a:spLocks/>
          </p:cNvSpPr>
          <p:nvPr/>
        </p:nvSpPr>
        <p:spPr>
          <a:xfrm>
            <a:off x="2589212" y="2382981"/>
            <a:ext cx="3636097" cy="3579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u="sng" dirty="0">
                <a:solidFill>
                  <a:srgbClr val="C00000"/>
                </a:solidFill>
              </a:rPr>
              <a:t>Рекламное объявление </a:t>
            </a:r>
            <a:r>
              <a:rPr lang="ru-RU" sz="2000" b="1" dirty="0"/>
              <a:t>Реклама в социальных сетях самая гибко настраиваемая, потому что социальные сети знают о своих пользователях гораздо больше, чем поисковые системы.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E5ABFA-D1A3-3305-DDC0-F8DB23B52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429" y="2383646"/>
            <a:ext cx="5427952" cy="42335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0656BEB-A911-66C4-E38D-D3FD4A0083CD}"/>
              </a:ext>
            </a:extLst>
          </p:cNvPr>
          <p:cNvSpPr/>
          <p:nvPr/>
        </p:nvSpPr>
        <p:spPr>
          <a:xfrm>
            <a:off x="6505429" y="4172526"/>
            <a:ext cx="1493520" cy="22936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10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7BCDE-595F-52F5-2952-26819F15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Раскрутка через сайты «</a:t>
            </a:r>
            <a:r>
              <a:rPr lang="ru-RU" sz="3200" b="1" dirty="0" err="1"/>
              <a:t>групоны</a:t>
            </a:r>
            <a:r>
              <a:rPr lang="ru-RU" sz="3200" b="1" dirty="0"/>
              <a:t>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E5613D-E67C-AC93-6B22-DD78E7307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8915400" cy="5107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«</a:t>
            </a:r>
            <a:r>
              <a:rPr lang="ru-RU" sz="2000" b="1" dirty="0" err="1"/>
              <a:t>Групоны</a:t>
            </a:r>
            <a:r>
              <a:rPr lang="ru-RU" sz="2000" b="1" dirty="0"/>
              <a:t>» — сайты с системой коллективных скидок, которые предоставляются, если ими заинтересовалось еще некоторое количество людей, которые также хотят получить эти скидки. Для получения скидок нужно купить на сайте купон и предъявить продавцу.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/>
              <a:t>«</a:t>
            </a:r>
            <a:r>
              <a:rPr lang="ru-RU" sz="2000" b="1" dirty="0" err="1"/>
              <a:t>Групоны</a:t>
            </a:r>
            <a:r>
              <a:rPr lang="ru-RU" sz="2000" b="1" dirty="0"/>
              <a:t>» берут от 20 до 50% от оборота.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/>
              <a:t>Плюсы: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помогают быстро заявить об интернет-магазине широкой аудитории.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/>
              <a:t>позволяют в краткие сроки собрать базу потенциальных клиентов, которым впоследствии можно рассылать другие выгодные предложения напрямую.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023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7BCDE-595F-52F5-2952-26819F15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Раскрутка через сайты «</a:t>
            </a:r>
            <a:r>
              <a:rPr lang="ru-RU" sz="3200" b="1" dirty="0" err="1"/>
              <a:t>групоны</a:t>
            </a:r>
            <a:r>
              <a:rPr lang="ru-RU" sz="3200" b="1" dirty="0"/>
              <a:t>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E5613D-E67C-AC93-6B22-DD78E7307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9196388" cy="5107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http://biglion.ru, http://kupikupon.ru, http://groupon.ru, http://vigoda.ru 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7D2F90-8928-EF07-6F11-B37AC4140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587" y="1859927"/>
            <a:ext cx="6202363" cy="4707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8016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85B620-3751-332E-C270-6E099E29B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7454"/>
          </a:xfrm>
        </p:spPr>
        <p:txBody>
          <a:bodyPr>
            <a:normAutofit fontScale="90000"/>
          </a:bodyPr>
          <a:lstStyle/>
          <a:p>
            <a:r>
              <a:rPr lang="ru-RU" sz="32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Поисковое продвижение </a:t>
            </a:r>
            <a:br>
              <a:rPr lang="ru-RU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2C6A35-885D-9629-3300-E5ACD3651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05527"/>
            <a:ext cx="8235807" cy="4405695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Это продвижение сайта в поисковых системах. </a:t>
            </a:r>
          </a:p>
          <a:p>
            <a:pPr marL="0" indent="0">
              <a:buNone/>
            </a:pPr>
            <a:r>
              <a:rPr lang="ru-RU" sz="2000" b="1" dirty="0"/>
              <a:t>Рекомендуется использовать:</a:t>
            </a:r>
          </a:p>
          <a:p>
            <a:r>
              <a:rPr lang="ru-RU" sz="2000" b="1" dirty="0"/>
              <a:t>клиент знает о нашем товаре и ищет его в поисковых системах; </a:t>
            </a:r>
          </a:p>
          <a:p>
            <a:r>
              <a:rPr lang="ru-RU" sz="2000" b="1" dirty="0"/>
              <a:t>не знает о нас, как o фирме, но знает о товарах-аналогах.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3810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BF967-9E27-1352-A2B7-66416419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071" y="633346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Поисковое продвижение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52EFA9-92BE-CFE3-68B2-90E6E354D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5071" y="1244889"/>
            <a:ext cx="9756093" cy="108873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Продвижение через системы поиска и подбора товаров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Товарные площадки — служат для выбора и сравнения товаров.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http://market.yandex.ru</a:t>
            </a:r>
            <a:r>
              <a:rPr lang="ru-RU" sz="2000" b="1" dirty="0">
                <a:solidFill>
                  <a:srgbClr val="C00000"/>
                </a:solidFill>
              </a:rPr>
              <a:t> , </a:t>
            </a:r>
            <a:r>
              <a:rPr lang="ru-RU" sz="2000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http://torg.mail.ru</a:t>
            </a:r>
            <a:r>
              <a:rPr lang="ru-RU" sz="2000" b="1" dirty="0">
                <a:solidFill>
                  <a:srgbClr val="C00000"/>
                </a:solidFill>
              </a:rPr>
              <a:t> , </a:t>
            </a:r>
            <a:r>
              <a:rPr lang="ru-RU" sz="2000" b="1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http://gorbushka.ru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и т.д. 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789FBC4-ACF0-12B1-ACE6-9352F5C5B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71" y="2419950"/>
            <a:ext cx="6855875" cy="420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208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5153A-B8DB-54E1-6F08-15A3C60AD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Поисковое продвижение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77F1E-28ED-01EB-6B99-DFAEDDA24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3927"/>
            <a:ext cx="8915400" cy="5098473"/>
          </a:xfrm>
        </p:spPr>
        <p:txBody>
          <a:bodyPr/>
          <a:lstStyle/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SEO — продвижение сайта в поисковых системах </a:t>
            </a:r>
          </a:p>
          <a:p>
            <a:pPr marL="0" indent="0">
              <a:buNone/>
            </a:pPr>
            <a:r>
              <a:rPr lang="ru-RU" sz="2000" b="1" dirty="0"/>
              <a:t>Поисковое продвижение интернет-магазина: сайт по определенным ключевым запросам выходит на лидирующие позиции в результатах поиска.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E79646-D034-C2AC-2DC8-6AF9DE44B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821" y="2892599"/>
            <a:ext cx="6281103" cy="37824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2757D9-BF8B-454F-DE45-FF55799E1210}"/>
              </a:ext>
            </a:extLst>
          </p:cNvPr>
          <p:cNvSpPr/>
          <p:nvPr/>
        </p:nvSpPr>
        <p:spPr>
          <a:xfrm>
            <a:off x="3453765" y="4694650"/>
            <a:ext cx="4785360" cy="185855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570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5153A-B8DB-54E1-6F08-15A3C60AD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Поисковое продвижение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77F1E-28ED-01EB-6B99-DFAEDDA24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02327"/>
            <a:ext cx="8915400" cy="509847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b="1" u="sng" dirty="0">
                <a:solidFill>
                  <a:srgbClr val="C00000"/>
                </a:solidFill>
              </a:rPr>
              <a:t>SEO — продвижение сайта в поисковых системах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b="1" dirty="0"/>
              <a:t>Преимущества: </a:t>
            </a:r>
          </a:p>
          <a:p>
            <a:pPr marL="144000">
              <a:lnSpc>
                <a:spcPct val="120000"/>
              </a:lnSpc>
              <a:spcBef>
                <a:spcPts val="0"/>
              </a:spcBef>
            </a:pPr>
            <a:r>
              <a:rPr lang="ru-RU" sz="8000" b="1" dirty="0"/>
              <a:t>при правильном продвижении обойдется дешевле, чем контекстная реклама (при условии долгосрочного продвижения); </a:t>
            </a:r>
          </a:p>
          <a:p>
            <a:pPr marL="144000">
              <a:lnSpc>
                <a:spcPct val="120000"/>
              </a:lnSpc>
              <a:spcBef>
                <a:spcPts val="0"/>
              </a:spcBef>
            </a:pPr>
            <a:r>
              <a:rPr lang="ru-RU" sz="8000" b="1" dirty="0"/>
              <a:t>не платим за клики, мы тратим только определенные средства на оптимизацию.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 charset="2"/>
              <a:buNone/>
            </a:pPr>
            <a:endParaRPr lang="ru-RU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 charset="2"/>
              <a:buNone/>
            </a:pPr>
            <a:r>
              <a:rPr lang="ru-RU" sz="8000" b="1" dirty="0"/>
              <a:t>Недостатки: </a:t>
            </a:r>
          </a:p>
          <a:p>
            <a:pPr marL="144000">
              <a:lnSpc>
                <a:spcPct val="120000"/>
              </a:lnSpc>
              <a:spcBef>
                <a:spcPts val="0"/>
              </a:spcBef>
            </a:pPr>
            <a:r>
              <a:rPr lang="ru-RU" sz="8000" b="1" dirty="0"/>
              <a:t>длительный срок достижения результатов;</a:t>
            </a:r>
          </a:p>
          <a:p>
            <a:pPr marL="144000">
              <a:lnSpc>
                <a:spcPct val="120000"/>
              </a:lnSpc>
              <a:spcBef>
                <a:spcPts val="0"/>
              </a:spcBef>
            </a:pPr>
            <a:r>
              <a:rPr lang="ru-RU" sz="8000" b="1" dirty="0"/>
              <a:t>риск неудачи; </a:t>
            </a:r>
          </a:p>
          <a:p>
            <a:pPr marL="144000">
              <a:lnSpc>
                <a:spcPct val="120000"/>
              </a:lnSpc>
              <a:spcBef>
                <a:spcPts val="0"/>
              </a:spcBef>
            </a:pPr>
            <a:r>
              <a:rPr lang="ru-RU" sz="8000" b="1" dirty="0"/>
              <a:t>оптимизация сайтов наших конкурентов; </a:t>
            </a:r>
          </a:p>
          <a:p>
            <a:pPr marL="144000">
              <a:lnSpc>
                <a:spcPct val="120000"/>
              </a:lnSpc>
              <a:spcBef>
                <a:spcPts val="0"/>
              </a:spcBef>
            </a:pPr>
            <a:r>
              <a:rPr lang="ru-RU" sz="8000" b="1" dirty="0"/>
              <a:t>алгоритм поисковой системы может поменяться; </a:t>
            </a:r>
          </a:p>
          <a:p>
            <a:pPr marL="144000">
              <a:lnSpc>
                <a:spcPct val="120000"/>
              </a:lnSpc>
              <a:spcBef>
                <a:spcPts val="0"/>
              </a:spcBef>
            </a:pPr>
            <a:r>
              <a:rPr lang="ru-RU" sz="8000" b="1" dirty="0"/>
              <a:t>смена ключевых фраз или их дополнение, как правило, занимает столько же времени, сколько и вывод сайта в Топ‑10.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35558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64245-CD81-39DA-2645-22E5AA50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8981"/>
          </a:xfrm>
        </p:spPr>
        <p:txBody>
          <a:bodyPr>
            <a:normAutofit/>
          </a:bodyPr>
          <a:lstStyle/>
          <a:p>
            <a:r>
              <a:rPr lang="en-US" sz="3200" b="1" dirty="0"/>
              <a:t>SEO</a:t>
            </a:r>
            <a:r>
              <a:rPr lang="ru-RU" sz="3200" b="1" dirty="0"/>
              <a:t> – поисковая оптимизация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7AF050-BB24-1645-1627-74944EB6D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4691"/>
            <a:ext cx="8915400" cy="4516531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Search </a:t>
            </a:r>
            <a:r>
              <a:rPr lang="ru-RU" sz="2000" b="1" dirty="0" err="1"/>
              <a:t>engine</a:t>
            </a:r>
            <a:r>
              <a:rPr lang="ru-RU" sz="2000" b="1" dirty="0"/>
              <a:t> </a:t>
            </a:r>
            <a:r>
              <a:rPr lang="ru-RU" sz="2000" b="1" dirty="0" err="1"/>
              <a:t>optimization</a:t>
            </a:r>
            <a:r>
              <a:rPr lang="ru-RU" sz="2000" b="1" dirty="0"/>
              <a:t> — поисковая оптимизация — </a:t>
            </a:r>
          </a:p>
          <a:p>
            <a:pPr marL="0" indent="0">
              <a:buNone/>
            </a:pPr>
            <a:r>
              <a:rPr lang="ru-RU" sz="2000" b="1" dirty="0"/>
              <a:t>это доработка, развитие и продвижение сайта с учетом требований поисковиков.</a:t>
            </a:r>
          </a:p>
          <a:p>
            <a:pPr marL="0" indent="0">
              <a:buNone/>
            </a:pPr>
            <a:r>
              <a:rPr lang="ru-RU" sz="2000" b="1" dirty="0"/>
              <a:t>Зачем нужно:</a:t>
            </a:r>
          </a:p>
          <a:p>
            <a:pPr>
              <a:buAutoNum type="arabicPeriod"/>
            </a:pPr>
            <a:r>
              <a:rPr lang="ru-RU" sz="2000" b="1" dirty="0"/>
              <a:t>Рост поискового трафика: поисковики остаются ключевыми источниками трафика на сайт.</a:t>
            </a:r>
          </a:p>
          <a:p>
            <a:pPr>
              <a:buFont typeface="Wingdings 3" charset="2"/>
              <a:buAutoNum type="arabicPeriod"/>
            </a:pPr>
            <a:r>
              <a:rPr lang="ru-RU" sz="2000" b="1" dirty="0"/>
              <a:t>Улучшение пользовательского опыта: главная задача поисковой системы — дать качественный ответ на запрос пользователя, то есть выбрать среди сайтов наиболее релевантный, удобный, информативный, авторитетный.</a:t>
            </a:r>
          </a:p>
          <a:p>
            <a:pPr>
              <a:buAutoNum type="arabicPeriod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351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FB118-BB9E-C237-B754-F352F9C9F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en-US" sz="3200" b="1" dirty="0"/>
              <a:t>SEO</a:t>
            </a:r>
            <a:r>
              <a:rPr lang="ru-RU" sz="3200" b="1" dirty="0"/>
              <a:t>: Подготовка и планирование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6EC3C-01F6-4919-833F-F576C9C86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68581"/>
            <a:ext cx="9261043" cy="4950691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u="sng" dirty="0">
                <a:solidFill>
                  <a:srgbClr val="C00000"/>
                </a:solidFill>
              </a:rPr>
              <a:t>Аудит действующего ресурса </a:t>
            </a:r>
            <a:r>
              <a:rPr lang="ru-RU" sz="2000" b="1" dirty="0"/>
              <a:t>— оценивают, насколько сайт соответствует требованиям поисковых систем.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Ошибки:</a:t>
            </a:r>
          </a:p>
          <a:p>
            <a:pPr algn="just" fontAlgn="base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битые ссылки (можно искать с помощью </a:t>
            </a:r>
            <a:r>
              <a:rPr lang="en-US" sz="2000" b="1" dirty="0"/>
              <a:t>Xenu  </a:t>
            </a:r>
            <a:r>
              <a:rPr lang="en-US" sz="2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http://home.snafu.de/tilman/xenulink.html</a:t>
            </a:r>
            <a:r>
              <a:rPr lang="en-US" sz="2000" b="1" dirty="0"/>
              <a:t> </a:t>
            </a:r>
            <a:r>
              <a:rPr lang="ru-RU" sz="2000" b="1" dirty="0"/>
              <a:t>)</a:t>
            </a:r>
          </a:p>
          <a:p>
            <a:pPr algn="just" fontAlgn="base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дубли страниц;</a:t>
            </a:r>
          </a:p>
          <a:p>
            <a:pPr algn="just" fontAlgn="base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медленная загрузка сайта;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неправильное отображение на мобильных устройствах (</a:t>
            </a:r>
            <a:r>
              <a:rPr lang="en-US" sz="2000" b="1" u="sng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https://www.bing.com/webmaster/tools/mobile-friendliness</a:t>
            </a:r>
            <a:r>
              <a:rPr lang="ru-RU" sz="2000" b="1" dirty="0"/>
              <a:t>)</a:t>
            </a:r>
          </a:p>
          <a:p>
            <a:pPr marL="0" indent="0" algn="just" fontAlgn="base"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u="sng" dirty="0">
                <a:solidFill>
                  <a:srgbClr val="C00000"/>
                </a:solidFill>
              </a:rPr>
              <a:t>Анализ конкурентных сайтов </a:t>
            </a:r>
            <a:r>
              <a:rPr lang="ru-RU" sz="2000" b="1" dirty="0"/>
              <a:t>— сбор и сравнение данных по посещаемости и источникам трафика, количеству страниц, поисковым запросам, видимости в поисковых системах и другое </a:t>
            </a:r>
            <a:r>
              <a:rPr lang="en-US" sz="2000" b="1" dirty="0" err="1">
                <a:solidFill>
                  <a:srgbClr val="C00000"/>
                </a:solidFill>
              </a:rPr>
              <a:t>SpyMetrics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https://spymetrics.ru/ru</a:t>
            </a:r>
            <a:r>
              <a:rPr lang="en-US" sz="2000" b="1" u="sng" dirty="0">
                <a:solidFill>
                  <a:srgbClr val="C00000"/>
                </a:solidFill>
              </a:rPr>
              <a:t> </a:t>
            </a:r>
            <a:r>
              <a:rPr lang="ru-RU" sz="2000" b="1" u="sng" dirty="0">
                <a:solidFill>
                  <a:srgbClr val="C00000"/>
                </a:solidFill>
              </a:rPr>
              <a:t> </a:t>
            </a:r>
          </a:p>
          <a:p>
            <a:endParaRPr lang="ru-R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942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FB118-BB9E-C237-B754-F352F9C9F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en-US" sz="3200" b="1" dirty="0"/>
              <a:t>SEO</a:t>
            </a:r>
            <a:r>
              <a:rPr lang="ru-RU" sz="3200" b="1" dirty="0"/>
              <a:t>: Подготовка и планирование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6EC3C-01F6-4919-833F-F576C9C86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68581"/>
            <a:ext cx="9261043" cy="4950691"/>
          </a:xfrm>
        </p:spPr>
        <p:txBody>
          <a:bodyPr>
            <a:normAutofit/>
          </a:bodyPr>
          <a:lstStyle/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u="sng" dirty="0">
                <a:solidFill>
                  <a:srgbClr val="C00000"/>
                </a:solidFill>
              </a:rPr>
              <a:t>Сбор и кластеризация семантического ядра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Сбор семантического ядра — подбор и группировка поисковых запросов пользователей, под которые будет продвигаться сайт. 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Сбор семантического ядра может помочь со следующим: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</a:pPr>
            <a:r>
              <a:rPr lang="ru-RU" sz="2000" b="1" dirty="0"/>
              <a:t>определение структуры сайта;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</a:pPr>
            <a:r>
              <a:rPr lang="ru-RU" sz="2000" b="1" dirty="0"/>
              <a:t>оптимизация </a:t>
            </a:r>
            <a:r>
              <a:rPr lang="ru-RU" sz="2000" b="1" dirty="0" err="1"/>
              <a:t>метатегов</a:t>
            </a:r>
            <a:r>
              <a:rPr lang="ru-RU" sz="2000" b="1" dirty="0"/>
              <a:t>, заголовков, текста, описаний картинок и других элементов на сайте;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</a:pPr>
            <a:r>
              <a:rPr lang="ru-RU" sz="2000" b="1" dirty="0"/>
              <a:t>подбор целевых страниц под контекстную рекламу, настройка показов объявлений.</a:t>
            </a:r>
          </a:p>
          <a:p>
            <a:endParaRPr lang="ru-RU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38819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D8643-19D8-E622-7C9D-7A4407B8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en-US" sz="3200" b="1" dirty="0"/>
              <a:t>SEO</a:t>
            </a:r>
            <a:r>
              <a:rPr lang="ru-RU" sz="3200" b="1" dirty="0"/>
              <a:t>: подготовка и планирование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0EE5C9-210D-A521-F98C-7AA89FDA2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83855"/>
            <a:ext cx="8915400" cy="105895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b="1" dirty="0"/>
              <a:t>Для подбора ключевых слов и фраз можно использовать </a:t>
            </a:r>
            <a:r>
              <a:rPr lang="ru-RU" sz="2000" b="1" dirty="0" err="1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Yandex.Wordstat</a:t>
            </a:r>
            <a:r>
              <a:rPr lang="ru-RU" sz="2000" b="1" dirty="0"/>
              <a:t> (</a:t>
            </a:r>
            <a:r>
              <a:rPr lang="ru-RU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https://wordstat.yandex.r</a:t>
            </a:r>
            <a:r>
              <a:rPr lang="en-US" sz="20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).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Пример семантического ядра: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64414E8-EF79-7807-B922-01485E188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921" y="2342813"/>
            <a:ext cx="7167025" cy="408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836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14155-03FB-A47B-0118-ED6533162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8981"/>
          </a:xfrm>
        </p:spPr>
        <p:txBody>
          <a:bodyPr>
            <a:normAutofit/>
          </a:bodyPr>
          <a:lstStyle/>
          <a:p>
            <a:r>
              <a:rPr lang="en-US" sz="3200" b="1" dirty="0"/>
              <a:t>SEO</a:t>
            </a:r>
            <a:r>
              <a:rPr lang="ru-RU" sz="3200" b="1" dirty="0"/>
              <a:t>: внутренняя оптимизация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6022AD-6AD3-467B-FEBD-DA0A25B06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293091"/>
            <a:ext cx="9279515" cy="5098473"/>
          </a:xfrm>
        </p:spPr>
        <p:txBody>
          <a:bodyPr>
            <a:noAutofit/>
          </a:bodyPr>
          <a:lstStyle/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наполнение сайта контентом;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прописывание уникальных </a:t>
            </a:r>
            <a:r>
              <a:rPr lang="ru-RU" sz="2000" b="1" dirty="0" err="1"/>
              <a:t>метатегов</a:t>
            </a:r>
            <a:r>
              <a:rPr lang="ru-RU" sz="2000" b="1" dirty="0"/>
              <a:t> (</a:t>
            </a:r>
            <a:r>
              <a:rPr lang="ru-RU" sz="2000" b="1" dirty="0" err="1"/>
              <a:t>title</a:t>
            </a:r>
            <a:r>
              <a:rPr lang="ru-RU" sz="2000" b="1" dirty="0"/>
              <a:t>, </a:t>
            </a:r>
            <a:r>
              <a:rPr lang="ru-RU" sz="2000" b="1" dirty="0" err="1"/>
              <a:t>description</a:t>
            </a:r>
            <a:r>
              <a:rPr lang="ru-RU" sz="2000" b="1" dirty="0"/>
              <a:t>) к каждой странице и оптимизация текста в соответствии с собранным семантическим ядром;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перелинковка — связывание страниц сайта между собой ссылками.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Технические работы: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настройку robots.txt и sitemap.xml — файлы с инструкциями для поисковых роботов;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настройку </a:t>
            </a:r>
            <a:r>
              <a:rPr lang="ru-RU" sz="2000" b="1" dirty="0" err="1"/>
              <a:t>редиректов</a:t>
            </a:r>
            <a:r>
              <a:rPr lang="ru-RU" sz="2000" b="1" dirty="0"/>
              <a:t> (переадресации) — при переносе сайта с одного домена на другой (</a:t>
            </a:r>
            <a:r>
              <a:rPr lang="en-US" sz="2000" b="1" dirty="0"/>
              <a:t>site.ru – site.com)</a:t>
            </a:r>
            <a:r>
              <a:rPr lang="ru-RU" sz="2000" b="1" dirty="0"/>
              <a:t>, изменении адреса страницы</a:t>
            </a:r>
            <a:r>
              <a:rPr lang="en-US" sz="2000" b="1" dirty="0"/>
              <a:t> (site.ru/trends2023 – site.ru/trends2024)</a:t>
            </a:r>
            <a:r>
              <a:rPr lang="ru-RU" sz="2000" b="1" dirty="0"/>
              <a:t>;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удаление дублей страниц и битых ссылок, устранение проблем с адаптивностью и скоростью загрузки и т.д.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03256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69BD7-3666-2490-CB6B-469E1816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en-US" sz="3200" b="1" dirty="0"/>
              <a:t>SEO-</a:t>
            </a:r>
            <a:r>
              <a:rPr lang="ru-RU" sz="3200" b="1" dirty="0"/>
              <a:t>настройки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11D26B-F12D-628A-E8FC-76F06FE78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0182"/>
            <a:ext cx="8915400" cy="4341040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1. </a:t>
            </a:r>
            <a:r>
              <a:rPr lang="ru-RU" sz="2000" b="1" dirty="0" err="1"/>
              <a:t>Title</a:t>
            </a:r>
            <a:r>
              <a:rPr lang="ru-RU" sz="2000" b="1" dirty="0"/>
              <a:t> — заголовок страницы, напрямую влияет на продвижение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3F9C26-0023-8481-795F-465B9E458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2273852"/>
            <a:ext cx="7560541" cy="2933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8942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69BD7-3666-2490-CB6B-469E1816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en-US" sz="3200" b="1" dirty="0"/>
              <a:t>SEO-</a:t>
            </a:r>
            <a:r>
              <a:rPr lang="ru-RU" sz="3200" b="1" dirty="0"/>
              <a:t>настройки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11D26B-F12D-628A-E8FC-76F06FE78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376" y="1419514"/>
            <a:ext cx="8915400" cy="448247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2. </a:t>
            </a:r>
            <a:r>
              <a:rPr lang="ru-RU" sz="2000" b="1" dirty="0" err="1"/>
              <a:t>Description</a:t>
            </a:r>
            <a:r>
              <a:rPr lang="ru-RU" sz="2000" b="1" dirty="0"/>
              <a:t> — краткое описание страницы</a:t>
            </a:r>
          </a:p>
          <a:p>
            <a:pPr marL="0" indent="0">
              <a:buNone/>
            </a:pPr>
            <a:endParaRPr lang="ru-RU" b="1" spc="-2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1800" b="1" spc="-25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b="1" spc="-2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1800" b="1" spc="-25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b="1" spc="-2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1800" b="1" spc="-25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b="1" spc="-25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1800" b="1" spc="-25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000" b="1" dirty="0"/>
              <a:t>3. </a:t>
            </a:r>
            <a:r>
              <a:rPr lang="ru-RU" sz="2000" b="1" dirty="0" err="1"/>
              <a:t>Keywords</a:t>
            </a:r>
            <a:r>
              <a:rPr lang="ru-RU" sz="2000" b="1" dirty="0"/>
              <a:t> — ключевые слова, наиболее подходящие странице</a:t>
            </a:r>
          </a:p>
          <a:p>
            <a:pPr marL="0" indent="0">
              <a:buNone/>
            </a:pPr>
            <a:endParaRPr lang="ru-RU" sz="1800" b="1" kern="0" spc="-2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AE747E-C7CA-4D03-EC34-C8B0E76B9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1951672"/>
            <a:ext cx="7671081" cy="2782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1793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69BD7-3666-2490-CB6B-469E1816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en-US" sz="3200" b="1" dirty="0"/>
              <a:t>SEO-</a:t>
            </a:r>
            <a:r>
              <a:rPr lang="ru-RU" sz="3200" b="1" dirty="0"/>
              <a:t>настройки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11D26B-F12D-628A-E8FC-76F06FE78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02327"/>
            <a:ext cx="9177915" cy="522143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Основные требования к тегу </a:t>
            </a:r>
            <a:r>
              <a:rPr lang="ru-RU" sz="2000" b="1" u="sng" dirty="0" err="1">
                <a:solidFill>
                  <a:srgbClr val="C00000"/>
                </a:solidFill>
              </a:rPr>
              <a:t>Title</a:t>
            </a:r>
            <a:r>
              <a:rPr lang="ru-RU" sz="2000" b="1" dirty="0"/>
              <a:t>:</a:t>
            </a:r>
          </a:p>
          <a:p>
            <a:pPr lvl="0"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уникальность внутри сайта;</a:t>
            </a:r>
          </a:p>
          <a:p>
            <a:pPr lvl="0"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рекомендуемая длина не менее 20 символов и не более 100, в идеале — около 70 символов;</a:t>
            </a:r>
          </a:p>
          <a:p>
            <a:pPr lvl="0"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можно, но не рекомендуется употреблять в </a:t>
            </a:r>
            <a:r>
              <a:rPr lang="ru-RU" sz="2000" b="1" dirty="0" err="1"/>
              <a:t>Title</a:t>
            </a:r>
            <a:r>
              <a:rPr lang="ru-RU" sz="2000" b="1" dirty="0"/>
              <a:t> восклицательный знак (!) или точку (.);</a:t>
            </a:r>
          </a:p>
          <a:p>
            <a:pPr lvl="0"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 конце </a:t>
            </a:r>
            <a:r>
              <a:rPr lang="ru-RU" sz="2000" b="1" dirty="0" err="1"/>
              <a:t>Title</a:t>
            </a:r>
            <a:r>
              <a:rPr lang="ru-RU" sz="2000" b="1" dirty="0"/>
              <a:t> не нужно ставить точку.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>
              <a:lnSpc>
                <a:spcPct val="95000"/>
              </a:lnSpc>
              <a:spcAft>
                <a:spcPts val="800"/>
              </a:spcAft>
              <a:buNone/>
            </a:pPr>
            <a:r>
              <a:rPr lang="ru-RU" sz="2000" b="1" dirty="0"/>
              <a:t>Важно стараться использовать в </a:t>
            </a:r>
            <a:r>
              <a:rPr lang="ru-RU" sz="2000" b="1" dirty="0" err="1"/>
              <a:t>Title</a:t>
            </a:r>
            <a:r>
              <a:rPr lang="ru-RU" sz="2000" b="1" dirty="0"/>
              <a:t> все продвигаемые слова, но не делать простых перечислений ключевых слов и не делать несогласованных предложений. </a:t>
            </a:r>
          </a:p>
          <a:p>
            <a:pPr marL="0" indent="0" algn="just">
              <a:lnSpc>
                <a:spcPct val="95000"/>
              </a:lnSpc>
              <a:spcAft>
                <a:spcPts val="800"/>
              </a:spcAft>
              <a:buNone/>
            </a:pPr>
            <a:r>
              <a:rPr lang="ru-RU" sz="2000" b="1" dirty="0"/>
              <a:t>Лучше всего писать </a:t>
            </a:r>
            <a:r>
              <a:rPr lang="ru-RU" sz="2000" b="1" dirty="0" err="1"/>
              <a:t>Title</a:t>
            </a:r>
            <a:r>
              <a:rPr lang="ru-RU" sz="2000" b="1" dirty="0"/>
              <a:t> как полноценное согласованное предложение либо в стиле рекламного объявления.</a:t>
            </a:r>
            <a:endParaRPr lang="en-US" sz="2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kern="0" spc="-2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7364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69BD7-3666-2490-CB6B-469E1816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en-US" sz="3200" b="1" dirty="0"/>
              <a:t>SEO-</a:t>
            </a:r>
            <a:r>
              <a:rPr lang="ru-RU" sz="3200" b="1" dirty="0"/>
              <a:t>настройки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11D26B-F12D-628A-E8FC-76F06FE78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375" y="1419514"/>
            <a:ext cx="9177915" cy="448247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Основные требования к тегу </a:t>
            </a:r>
            <a:r>
              <a:rPr lang="en-US" sz="2000" b="1" u="sng" dirty="0">
                <a:solidFill>
                  <a:srgbClr val="C00000"/>
                </a:solidFill>
              </a:rPr>
              <a:t>Description</a:t>
            </a:r>
            <a:r>
              <a:rPr lang="ru-RU" sz="2000" b="1" dirty="0"/>
              <a:t>:</a:t>
            </a:r>
          </a:p>
          <a:p>
            <a:pPr lvl="0"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уникальность внутри сайта;</a:t>
            </a:r>
          </a:p>
          <a:p>
            <a:pPr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рекомендуемая длина — 170 символов;</a:t>
            </a:r>
          </a:p>
          <a:p>
            <a:pPr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не должен дублироваться с </a:t>
            </a:r>
            <a:r>
              <a:rPr lang="ru-RU" sz="2200" b="1" dirty="0" err="1"/>
              <a:t>Title</a:t>
            </a:r>
            <a:r>
              <a:rPr lang="ru-RU" sz="2200" b="1" dirty="0"/>
              <a:t> или </a:t>
            </a:r>
            <a:r>
              <a:rPr lang="ru-RU" sz="2200" b="1" dirty="0" err="1"/>
              <a:t>Keywords</a:t>
            </a:r>
            <a:r>
              <a:rPr lang="ru-RU" sz="2200" b="1" dirty="0"/>
              <a:t>;</a:t>
            </a:r>
          </a:p>
          <a:p>
            <a:pPr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рекомендуется употреблять слова из запросов, которые не удалось употребить в теге </a:t>
            </a:r>
            <a:r>
              <a:rPr lang="ru-RU" sz="2200" b="1" dirty="0" err="1"/>
              <a:t>Title</a:t>
            </a:r>
            <a:r>
              <a:rPr lang="ru-RU" sz="2200" b="1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200" b="1" dirty="0"/>
              <a:t>В </a:t>
            </a:r>
            <a:r>
              <a:rPr lang="ru-RU" sz="2200" b="1" dirty="0" err="1"/>
              <a:t>Description</a:t>
            </a:r>
            <a:r>
              <a:rPr lang="ru-RU" sz="2200" b="1" dirty="0"/>
              <a:t> отличие на одно слово также делает его уникальным. В большинстве случаев этим отличающимся словом будет название услуги или товара.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200" b="1" dirty="0"/>
              <a:t>Важно добавлять в </a:t>
            </a:r>
            <a:r>
              <a:rPr lang="ru-RU" sz="2200" b="1" dirty="0" err="1"/>
              <a:t>Description</a:t>
            </a:r>
            <a:r>
              <a:rPr lang="ru-RU" sz="2200" b="1" dirty="0"/>
              <a:t> продвигаемые слова из собранных вами запросов.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800" b="1" kern="0" spc="-2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0957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69BD7-3666-2490-CB6B-469E1816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en-US" sz="3200" b="1" dirty="0"/>
              <a:t>SEO-</a:t>
            </a:r>
            <a:r>
              <a:rPr lang="ru-RU" sz="3200" b="1" dirty="0"/>
              <a:t>настройки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11D26B-F12D-628A-E8FC-76F06FE78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375" y="1419514"/>
            <a:ext cx="9177915" cy="448247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Основные требования к тегу </a:t>
            </a:r>
            <a:r>
              <a:rPr lang="en-US" sz="2000" b="1" u="sng" dirty="0">
                <a:solidFill>
                  <a:srgbClr val="C00000"/>
                </a:solidFill>
              </a:rPr>
              <a:t>Keywords</a:t>
            </a:r>
            <a:r>
              <a:rPr lang="ru-RU" sz="2000" b="1" dirty="0"/>
              <a:t>:</a:t>
            </a:r>
          </a:p>
          <a:p>
            <a:pPr lvl="0"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уникальность внутри сайта;</a:t>
            </a:r>
          </a:p>
          <a:p>
            <a:pPr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рекомендуемая длина — 6–8  слов;</a:t>
            </a:r>
          </a:p>
          <a:p>
            <a:pPr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не должен дублироваться с </a:t>
            </a:r>
            <a:r>
              <a:rPr lang="ru-RU" sz="2200" b="1" dirty="0" err="1"/>
              <a:t>Title</a:t>
            </a:r>
            <a:r>
              <a:rPr lang="ru-RU" sz="2200" b="1" dirty="0"/>
              <a:t> или </a:t>
            </a:r>
            <a:r>
              <a:rPr lang="ru-RU" sz="2200" b="1" dirty="0" err="1"/>
              <a:t>Description</a:t>
            </a:r>
            <a:r>
              <a:rPr lang="ru-RU" sz="2200" b="1" dirty="0"/>
              <a:t>;</a:t>
            </a:r>
          </a:p>
          <a:p>
            <a:pPr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рекомендуется употреблять слова из запросов, которые не удалось употребить в теге </a:t>
            </a:r>
            <a:r>
              <a:rPr lang="ru-RU" sz="2200" b="1" dirty="0" err="1"/>
              <a:t>Title</a:t>
            </a:r>
            <a:r>
              <a:rPr lang="en-US" sz="2200" b="1" dirty="0"/>
              <a:t>;</a:t>
            </a:r>
          </a:p>
          <a:p>
            <a:pPr fontAlgn="base">
              <a:lnSpc>
                <a:spcPct val="13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Словосочетания в теге пишутся через запятую.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>
              <a:lnSpc>
                <a:spcPct val="90000"/>
              </a:lnSpc>
              <a:spcAft>
                <a:spcPts val="800"/>
              </a:spcAft>
              <a:buNone/>
            </a:pPr>
            <a:r>
              <a:rPr lang="ru-RU" sz="2100" b="1" dirty="0"/>
              <a:t>В </a:t>
            </a:r>
            <a:r>
              <a:rPr lang="ru-RU" sz="2100" b="1" dirty="0" err="1"/>
              <a:t>Keywords</a:t>
            </a:r>
            <a:r>
              <a:rPr lang="ru-RU" sz="2100" b="1" dirty="0"/>
              <a:t> отличие на одно слово также делает его уникальным. В большинстве случаев этим отличающимся словом будет название услуги или товара.</a:t>
            </a:r>
          </a:p>
          <a:p>
            <a:pPr marL="0" indent="0" algn="just">
              <a:lnSpc>
                <a:spcPct val="90000"/>
              </a:lnSpc>
              <a:spcAft>
                <a:spcPts val="800"/>
              </a:spcAft>
              <a:buNone/>
            </a:pPr>
            <a:r>
              <a:rPr lang="ru-RU" sz="2100" b="1" dirty="0" err="1"/>
              <a:t>Keywords</a:t>
            </a:r>
            <a:r>
              <a:rPr lang="ru-RU" sz="2100" b="1" dirty="0"/>
              <a:t> — это и есть продвигаемые на странице слова.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800" b="1" kern="0" spc="-2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478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69BD7-3666-2490-CB6B-469E1816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en-US" sz="3200" b="1" dirty="0"/>
              <a:t>SEO-</a:t>
            </a:r>
            <a:r>
              <a:rPr lang="ru-RU" sz="3200" b="1" dirty="0"/>
              <a:t>настройки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11D26B-F12D-628A-E8FC-76F06FE78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375" y="1419514"/>
            <a:ext cx="9177915" cy="448247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u="sng" dirty="0" err="1"/>
              <a:t>Title</a:t>
            </a:r>
            <a:r>
              <a:rPr lang="ru-RU" sz="2000" b="1" u="sng" dirty="0"/>
              <a:t> для категории "Ноутбуки":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dirty="0"/>
              <a:t>Купить ноутбук в Томске по низкой цене, дешевые ноутбуки в интернет-магазине "Наш магазин“</a:t>
            </a:r>
            <a:endParaRPr lang="en-US" sz="2000" b="1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u="sng" dirty="0" err="1"/>
              <a:t>Description</a:t>
            </a:r>
            <a:r>
              <a:rPr lang="ru-RU" sz="2000" b="1" u="sng" dirty="0"/>
              <a:t> для категории "Ноутбуки":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dirty="0"/>
              <a:t>Большой выбор ноутбуков в интернет-магазине "Наш магазин" по заманчивым ценам. Гарантия 1 год. Бесплатная доставка по Томску.</a:t>
            </a:r>
            <a:endParaRPr lang="en-US" sz="2000" b="1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u="sng" dirty="0" err="1"/>
              <a:t>Keywords</a:t>
            </a:r>
            <a:r>
              <a:rPr lang="ru-RU" sz="2000" b="1" u="sng" dirty="0"/>
              <a:t> для категории "Ноутбуки":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dirty="0"/>
              <a:t>ноутбуки цены, купить ноутбук в </a:t>
            </a:r>
            <a:r>
              <a:rPr lang="ru-RU" sz="2000" b="1" dirty="0" err="1"/>
              <a:t>томске</a:t>
            </a:r>
            <a:r>
              <a:rPr lang="ru-RU" sz="2000" b="1" dirty="0"/>
              <a:t>, дешевые ноутбуки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800" b="1" kern="0" spc="-2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128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ACA1E-0D72-EFB3-9C98-8A096A65F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en-US" sz="3200" b="1" dirty="0"/>
              <a:t>SEO</a:t>
            </a:r>
            <a:r>
              <a:rPr lang="ru-RU" sz="3200" b="1" dirty="0"/>
              <a:t>: внешняя оптимизация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796C75-0CD0-FB91-0CC7-82E9A3AE5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51709"/>
            <a:ext cx="8915400" cy="4304095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ru-RU" sz="2000" b="1" dirty="0"/>
              <a:t>Внешняя SEO – работа по анализу и добыче ссылок на сайт. </a:t>
            </a:r>
          </a:p>
          <a:p>
            <a:pPr marL="0" indent="0" algn="just" fontAlgn="base">
              <a:buNone/>
            </a:pPr>
            <a:r>
              <a:rPr lang="ru-RU" sz="2000" b="1" dirty="0"/>
              <a:t>Получить их можно за счет:</a:t>
            </a:r>
          </a:p>
          <a:p>
            <a:pPr algn="just" fontAlgn="base">
              <a:buSzPct val="100000"/>
              <a:tabLst>
                <a:tab pos="270510" algn="l"/>
              </a:tabLst>
            </a:pPr>
            <a:r>
              <a:rPr lang="ru-RU" sz="2000" b="1" dirty="0"/>
              <a:t>Упоминаний в СМИ — компания пишет статьи на отраслевые ресурсы, дает интервью и экспертные мнения по теме, оказывается в центре скандала.</a:t>
            </a:r>
          </a:p>
          <a:p>
            <a:pPr algn="just" fontAlgn="base">
              <a:buSzPct val="100000"/>
              <a:tabLst>
                <a:tab pos="270510" algn="l"/>
              </a:tabLst>
            </a:pPr>
            <a:r>
              <a:rPr lang="ru-RU" sz="2000" b="1" dirty="0"/>
              <a:t>Гостевых публикаций — компания размещает статьи, содержащие ссылки, на тематических сайтах и в чужих блогах бесплатно или по бартеру.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endParaRPr lang="ru-RU" sz="1800" b="1" dirty="0"/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Оценка качества площадки: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en-US" sz="2000" b="1" dirty="0" err="1"/>
              <a:t>CheckTrust</a:t>
            </a:r>
            <a:r>
              <a:rPr lang="en-US" sz="2000" b="1" dirty="0"/>
              <a:t> </a:t>
            </a:r>
            <a:r>
              <a:rPr lang="ru-RU" sz="20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https://checktrust.r</a:t>
            </a:r>
            <a:r>
              <a:rPr lang="en-US" sz="20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r>
              <a:rPr lang="ru-RU" sz="2000" b="1" dirty="0">
                <a:solidFill>
                  <a:srgbClr val="FF0000"/>
                </a:solidFill>
              </a:rPr>
              <a:t>  </a:t>
            </a:r>
            <a:r>
              <a:rPr lang="ru-RU" sz="2000" b="1" dirty="0"/>
              <a:t>(бесплатно — 500 проверок)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137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ACA1E-0D72-EFB3-9C98-8A096A65F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en-US" sz="3200" b="1" dirty="0"/>
              <a:t>SEO</a:t>
            </a:r>
            <a:r>
              <a:rPr lang="ru-RU" sz="3200" b="1" dirty="0"/>
              <a:t>: поведенческие 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796C75-0CD0-FB91-0CC7-82E9A3AE5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7127"/>
            <a:ext cx="8915400" cy="4304095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Поисковики учитывают при ранжировании такие показатели, как: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</a:pPr>
            <a:r>
              <a:rPr lang="ru-RU" sz="2000" b="1" u="sng" dirty="0"/>
              <a:t>Глубина просмотра </a:t>
            </a:r>
            <a:r>
              <a:rPr lang="ru-RU" sz="2000" b="1" dirty="0"/>
              <a:t>— количество просмотренных страниц. Чем их больше, тем интереснее сайт для пользователя (неактуально для </a:t>
            </a:r>
            <a:r>
              <a:rPr lang="ru-RU" sz="2000" b="1" dirty="0" err="1"/>
              <a:t>лендингов</a:t>
            </a:r>
            <a:r>
              <a:rPr lang="ru-RU" sz="2000" b="1" dirty="0"/>
              <a:t>).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</a:pPr>
            <a:r>
              <a:rPr lang="ru-RU" sz="2000" b="1" u="sng" dirty="0"/>
              <a:t>Время на сайте </a:t>
            </a:r>
            <a:r>
              <a:rPr lang="ru-RU" sz="2000" b="1" dirty="0"/>
              <a:t>— еще один показатель интереса пользователя к контенту, товарам и услугам.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</a:pPr>
            <a:r>
              <a:rPr lang="ru-RU" sz="2000" b="1" u="sng" dirty="0"/>
              <a:t>Показатель отказов </a:t>
            </a:r>
            <a:r>
              <a:rPr lang="ru-RU" sz="2000" b="1" dirty="0"/>
              <a:t>— чем выше доля тех, кто сразу уходит с сайта, тем хуже для его рейтинга.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buSzPct val="100000"/>
            </a:pPr>
            <a:r>
              <a:rPr lang="ru-RU" sz="2000" b="1" u="sng" dirty="0"/>
              <a:t>Повторные визиты, прямые заходы </a:t>
            </a:r>
            <a:r>
              <a:rPr lang="ru-RU" sz="2000" b="1" dirty="0"/>
              <a:t>— эти метрики показывают, что пользователи знают сайт и доверяют ему.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7488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ADE15-E1DD-A033-02CA-4F80A9F8F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8915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5FC0C9-4361-E83D-A8BB-69E91FEC7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3025"/>
            <a:ext cx="8915400" cy="51435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1. Контекстная реклама ориентирована на: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  <a:tabLst>
                <a:tab pos="457200" algn="l"/>
              </a:tabLst>
            </a:pPr>
            <a:r>
              <a:rPr lang="ru-RU" sz="2400" b="1" dirty="0"/>
              <a:t>Демографические характеристики пользователя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  <a:tabLst>
                <a:tab pos="457200" algn="l"/>
              </a:tabLst>
            </a:pPr>
            <a:r>
              <a:rPr lang="ru-RU" sz="2400" b="1" dirty="0"/>
              <a:t>Местоположение пользователя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  <a:tabLst>
                <a:tab pos="457200" algn="l"/>
              </a:tabLst>
            </a:pPr>
            <a:r>
              <a:rPr lang="ru-RU" sz="2400" b="1" dirty="0"/>
              <a:t>Интересы пользователя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2. Демонстрируется в соцсетях</a:t>
            </a:r>
            <a:r>
              <a:rPr lang="ru-RU" sz="2400" b="1" dirty="0">
                <a:solidFill>
                  <a:srgbClr val="FF0000"/>
                </a:solidFill>
              </a:rPr>
              <a:t>*</a:t>
            </a:r>
            <a:r>
              <a:rPr lang="ru-RU" sz="2400" b="1" dirty="0"/>
              <a:t>:</a:t>
            </a:r>
          </a:p>
          <a:p>
            <a:pPr marL="457200" lvl="0" indent="-4572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  <a:tabLst>
                <a:tab pos="457200" algn="l"/>
              </a:tabLst>
            </a:pPr>
            <a:r>
              <a:rPr lang="ru-RU" sz="2400" b="1" dirty="0"/>
              <a:t>Контекстная реклама</a:t>
            </a:r>
          </a:p>
          <a:p>
            <a:pPr marL="457200" lvl="0" indent="-4572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  <a:tabLst>
                <a:tab pos="457200" algn="l"/>
              </a:tabLst>
            </a:pPr>
            <a:r>
              <a:rPr lang="ru-RU" sz="2400" b="1" dirty="0"/>
              <a:t>Таргетированная реклама</a:t>
            </a:r>
          </a:p>
          <a:p>
            <a:pPr marL="457200" lvl="0" indent="-4572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  <a:tabLst>
                <a:tab pos="457200" algn="l"/>
              </a:tabLst>
            </a:pPr>
            <a:r>
              <a:rPr lang="ru-RU" sz="2400" b="1" dirty="0" err="1"/>
              <a:t>Медийно</a:t>
            </a:r>
            <a:r>
              <a:rPr lang="ru-RU" sz="2400" b="1" dirty="0"/>
              <a:t>-контекстный баннер</a:t>
            </a:r>
          </a:p>
          <a:p>
            <a:pPr marL="457200" lvl="0" indent="-4572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  <a:tabLst>
                <a:tab pos="457200" algn="l"/>
              </a:tabLst>
            </a:pPr>
            <a:r>
              <a:rPr lang="ru-RU" sz="2400" b="1" dirty="0"/>
              <a:t>Нативная реклама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FF0000"/>
                </a:solidFill>
              </a:rPr>
              <a:t>* - возможно несколько вариантов ответа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3. Укажите ситуации, когда рекомендуется использовать поисковое продвижение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4. Поясните, зачем нужна поисковая оптимизация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10177150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365</TotalTime>
  <Words>2118</Words>
  <Application>Microsoft Office PowerPoint</Application>
  <PresentationFormat>Широкоэкранный</PresentationFormat>
  <Paragraphs>236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Продвижение в интернете</vt:lpstr>
      <vt:lpstr>С чего начать продвижение в интернете</vt:lpstr>
      <vt:lpstr>Презентация PowerPoint</vt:lpstr>
      <vt:lpstr>С чего начать продвижение в интернете</vt:lpstr>
      <vt:lpstr>Реклама</vt:lpstr>
      <vt:lpstr>Реклама</vt:lpstr>
      <vt:lpstr>Реклама</vt:lpstr>
      <vt:lpstr>Реклама </vt:lpstr>
      <vt:lpstr>Реклама </vt:lpstr>
      <vt:lpstr>Реклама </vt:lpstr>
      <vt:lpstr>Реклама </vt:lpstr>
      <vt:lpstr>Продвижение в социальных сетях  </vt:lpstr>
      <vt:lpstr>Раскрутка через сайты «групоны»</vt:lpstr>
      <vt:lpstr>Раскрутка через сайты «групоны»</vt:lpstr>
      <vt:lpstr>Поисковое продвижение  </vt:lpstr>
      <vt:lpstr>Поисковое продвижение</vt:lpstr>
      <vt:lpstr>Поисковое продвижение</vt:lpstr>
      <vt:lpstr>Поисковое продвижение</vt:lpstr>
      <vt:lpstr>SEO – поисковая оптимизация</vt:lpstr>
      <vt:lpstr>SEO: Подготовка и планирование</vt:lpstr>
      <vt:lpstr>SEO: Подготовка и планирование</vt:lpstr>
      <vt:lpstr>SEO: подготовка и планирование</vt:lpstr>
      <vt:lpstr>SEO: внутренняя оптимизация</vt:lpstr>
      <vt:lpstr>SEO-настройки</vt:lpstr>
      <vt:lpstr>SEO-настройки</vt:lpstr>
      <vt:lpstr>SEO-настройки</vt:lpstr>
      <vt:lpstr>SEO-настройки</vt:lpstr>
      <vt:lpstr>SEO-настройки</vt:lpstr>
      <vt:lpstr>SEO-настройки</vt:lpstr>
      <vt:lpstr>SEO: внешняя оптимизация</vt:lpstr>
      <vt:lpstr>SEO: поведенческие факторы</vt:lpstr>
      <vt:lpstr>Вопросы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Корниенко</dc:creator>
  <cp:lastModifiedBy>Meta Morph</cp:lastModifiedBy>
  <cp:revision>8</cp:revision>
  <dcterms:created xsi:type="dcterms:W3CDTF">2023-02-19T16:14:39Z</dcterms:created>
  <dcterms:modified xsi:type="dcterms:W3CDTF">2025-02-20T11:29:27Z</dcterms:modified>
</cp:coreProperties>
</file>