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8" r:id="rId2"/>
    <p:sldId id="289" r:id="rId3"/>
    <p:sldId id="271" r:id="rId4"/>
    <p:sldId id="272" r:id="rId5"/>
    <p:sldId id="273" r:id="rId6"/>
    <p:sldId id="274" r:id="rId7"/>
    <p:sldId id="275" r:id="rId8"/>
    <p:sldId id="276" r:id="rId9"/>
    <p:sldId id="295" r:id="rId10"/>
    <p:sldId id="277" r:id="rId11"/>
    <p:sldId id="278" r:id="rId12"/>
    <p:sldId id="279" r:id="rId13"/>
    <p:sldId id="280" r:id="rId14"/>
    <p:sldId id="281" r:id="rId15"/>
    <p:sldId id="282" r:id="rId16"/>
    <p:sldId id="290" r:id="rId17"/>
    <p:sldId id="291" r:id="rId18"/>
    <p:sldId id="283" r:id="rId19"/>
    <p:sldId id="284" r:id="rId20"/>
    <p:sldId id="285" r:id="rId21"/>
    <p:sldId id="292" r:id="rId22"/>
    <p:sldId id="293" r:id="rId23"/>
    <p:sldId id="294" r:id="rId24"/>
    <p:sldId id="296" r:id="rId25"/>
    <p:sldId id="297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623" autoAdjust="0"/>
    <p:restoredTop sz="94660"/>
  </p:normalViewPr>
  <p:slideViewPr>
    <p:cSldViewPr snapToGrid="0">
      <p:cViewPr varScale="1">
        <p:scale>
          <a:sx n="80" d="100"/>
          <a:sy n="80" d="100"/>
        </p:scale>
        <p:origin x="36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072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97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595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887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416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111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34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738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092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867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3304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014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9786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063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506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629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F86A0-6986-47A2-80A0-E32C6205C831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684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mi-cms.ru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1c.ru/1c-bitrix/bus.html?ysclid=ldrg1981e8956076109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cart.ru/?ysclid=ldrg5f5h78660244566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g.ru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Freemium" TargetMode="External"/><Relationship Id="rId2" Type="http://schemas.openxmlformats.org/officeDocument/2006/relationships/hyperlink" Target="http://www.nethouse.ru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wid.ru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sales.ru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tilda.cc/ru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hopify.com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28F67-EB31-B96C-2000-9BFB3B433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9817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интернет-магазинов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5C8A7A-6D3C-F255-4BE0-48F541649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38036"/>
            <a:ext cx="8915400" cy="407318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Сайт-магазин </a:t>
            </a:r>
            <a:r>
              <a:rPr lang="ru-RU" sz="2000" b="1" dirty="0"/>
              <a:t>— включает не только сайт с электронной витриной, но и логистическую систему, персонал, склад, офис и прочие составляющие. </a:t>
            </a:r>
          </a:p>
          <a:p>
            <a:pPr>
              <a:spcBef>
                <a:spcPts val="6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Сайт-посредник </a:t>
            </a:r>
            <a:r>
              <a:rPr lang="ru-RU" sz="2000" b="1" dirty="0"/>
              <a:t>— осуществляет взаимодействие между поставщиками и покупателями, выполняет прием и распределение заказов. </a:t>
            </a:r>
          </a:p>
          <a:p>
            <a:pPr>
              <a:spcBef>
                <a:spcPts val="600"/>
              </a:spcBef>
              <a:buFont typeface="+mj-lt"/>
              <a:buAutoNum type="arabicPeriod"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Сайт-витрина </a:t>
            </a:r>
            <a:r>
              <a:rPr lang="ru-RU" sz="2000" b="1" dirty="0"/>
              <a:t>— интернет-магазин как дополнение к традиционной торговле. Служит для привлечения покупателей в оффлайн-магазины, носит информационный характер. </a:t>
            </a:r>
          </a:p>
        </p:txBody>
      </p:sp>
    </p:spTree>
    <p:extLst>
      <p:ext uri="{BB962C8B-B14F-4D97-AF65-F5344CB8AC3E}">
        <p14:creationId xmlns:p14="http://schemas.microsoft.com/office/powerpoint/2010/main" val="1961128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5ED2AB-9FD3-809A-0E74-27C014160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21563"/>
          </a:xfrm>
        </p:spPr>
        <p:txBody>
          <a:bodyPr>
            <a:normAutofit/>
          </a:bodyPr>
          <a:lstStyle/>
          <a:p>
            <a:r>
              <a:rPr lang="ru-RU" sz="3200" b="1" dirty="0"/>
              <a:t>Варианты разработки ИМ (интернет-магазина) с нуля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A41492-0FF3-B799-323A-83CC33B19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059104"/>
            <a:ext cx="8771515" cy="41747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1. </a:t>
            </a:r>
            <a:r>
              <a:rPr lang="ru-RU" sz="2000" b="1" dirty="0"/>
              <a:t>Обращение за помощью к команде специалистов, среди которых как минимум должны быть дизайнер и программист</a:t>
            </a:r>
          </a:p>
          <a:p>
            <a:pPr marL="0" indent="0">
              <a:buNone/>
            </a:pPr>
            <a:r>
              <a:rPr lang="ru-RU" sz="2000" b="1" dirty="0"/>
              <a:t>Недостатки:</a:t>
            </a:r>
          </a:p>
          <a:p>
            <a:r>
              <a:rPr lang="ru-RU" sz="2000" b="1" dirty="0"/>
              <a:t>стоимость разработки </a:t>
            </a:r>
          </a:p>
          <a:p>
            <a:r>
              <a:rPr lang="ru-RU" sz="2000" b="1" dirty="0"/>
              <a:t>необходимость постоянной поддержки сайта из-за невозможности самостоятельного внесения всех нужных изменений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2. </a:t>
            </a:r>
            <a:r>
              <a:rPr lang="ru-RU" sz="2000" b="1" dirty="0"/>
              <a:t>Использование специальных конструкторов </a:t>
            </a:r>
          </a:p>
          <a:p>
            <a:pPr marL="0" indent="0">
              <a:buNone/>
            </a:pPr>
            <a:r>
              <a:rPr lang="ru-RU" sz="2000" b="1" dirty="0"/>
              <a:t>Недостаток:</a:t>
            </a:r>
          </a:p>
          <a:p>
            <a:r>
              <a:rPr lang="ru-RU" sz="2000" b="1" dirty="0"/>
              <a:t>ограниченность функционала платформ.</a:t>
            </a:r>
          </a:p>
        </p:txBody>
      </p:sp>
    </p:spTree>
    <p:extLst>
      <p:ext uri="{BB962C8B-B14F-4D97-AF65-F5344CB8AC3E}">
        <p14:creationId xmlns:p14="http://schemas.microsoft.com/office/powerpoint/2010/main" val="3252754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ACEBE8-C40C-C063-706D-4EB2B2425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58508"/>
          </a:xfrm>
        </p:spPr>
        <p:txBody>
          <a:bodyPr>
            <a:normAutofit/>
          </a:bodyPr>
          <a:lstStyle/>
          <a:p>
            <a:r>
              <a:rPr lang="ru-RU" sz="3200" b="1" dirty="0"/>
              <a:t>Создание интернет-магазина: выбор хостинга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1E75A4-0B8C-3E14-280E-82CC6DC02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65745"/>
            <a:ext cx="8915400" cy="4045477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Хостинг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– услуги по предоставлению места для хранения сайта в сети Интернет и обеспечению доступа к нему. </a:t>
            </a:r>
          </a:p>
          <a:p>
            <a:pPr marL="0" indent="0" algn="just"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000" b="1" kern="1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 Виртуальный хостинг </a:t>
            </a: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выделяемый специально для клиента, в большинстве случаев ограниченный, объем ресурсов, которые можно использовать по заданным владельцем хостинга правилам. Выделяется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место на общем диске, где «по соседству» могут находиться десятки и даже сотни других сайтов.</a:t>
            </a:r>
            <a:endParaRPr lang="ru-RU" sz="20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000" b="1" kern="1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 Виртуальный выделенный сервер (VPS) </a:t>
            </a: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2000" b="1" dirty="0" err="1">
                <a:effectLst/>
                <a:ea typeface="Calibri" panose="020F0502020204030204" pitchFamily="34" charset="0"/>
              </a:rPr>
              <a:t>хостер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 создает для клиента раздел на жестком диске с его (клиента) собственными правилами управления и без искусственных ограничений, но, в то же время, на диске могут по-прежнему располагаться и другие сайты.</a:t>
            </a:r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endParaRPr lang="ru-RU" sz="20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329531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ACEBE8-C40C-C063-706D-4EB2B2425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58508"/>
          </a:xfrm>
        </p:spPr>
        <p:txBody>
          <a:bodyPr>
            <a:normAutofit/>
          </a:bodyPr>
          <a:lstStyle/>
          <a:p>
            <a:r>
              <a:rPr lang="ru-RU" sz="3200" b="1" dirty="0"/>
              <a:t>Создание интернет-магазина: выбор хостинга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1E75A4-0B8C-3E14-280E-82CC6DC02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2691"/>
            <a:ext cx="8915400" cy="4008531"/>
          </a:xfr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000" b="1" kern="1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Индивидуальный сервер </a:t>
            </a: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– полностью автономная система, ограниченная только возможностями аппаратуры и рассчитанная на сильные нагрузки. Арендуемый сервер используется индивидуально. </a:t>
            </a:r>
          </a:p>
          <a:p>
            <a:pPr marL="0" indent="0" algn="just"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Этот вид хостинга подходит для сайтов с большим ассортиментом продукции и большим количеством посещений. </a:t>
            </a:r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endParaRPr lang="ru-RU" sz="20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544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D9A0C1-F9F4-BB1A-F09C-6F6BDA6DE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67745"/>
          </a:xfrm>
        </p:spPr>
        <p:txBody>
          <a:bodyPr>
            <a:normAutofit/>
          </a:bodyPr>
          <a:lstStyle/>
          <a:p>
            <a:r>
              <a:rPr lang="en-US" sz="3200" b="1" dirty="0"/>
              <a:t>CMS (Content Management System)</a:t>
            </a:r>
            <a:r>
              <a:rPr lang="ru-RU" sz="3200" b="1" dirty="0"/>
              <a:t> </a:t>
            </a:r>
            <a:br>
              <a:rPr lang="ru-RU" sz="3200" b="1" dirty="0"/>
            </a:br>
            <a:r>
              <a:rPr lang="ru-RU" sz="3200" b="1" dirty="0"/>
              <a:t>для интернет-магазина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1AFA33-1E21-8434-D9FA-9B884E626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865745"/>
            <a:ext cx="9205625" cy="4045477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ru-RU" sz="2000" b="1" dirty="0"/>
              <a:t>CMS </a:t>
            </a:r>
            <a:r>
              <a:rPr lang="en-US" sz="2000" b="1" dirty="0"/>
              <a:t>(Content Management System)</a:t>
            </a:r>
            <a:r>
              <a:rPr lang="ru-RU" sz="2000" b="1" dirty="0"/>
              <a:t> – это система управления контентом, позволяет управлять содержимым сайта. </a:t>
            </a:r>
          </a:p>
          <a:p>
            <a:pPr marL="0" indent="0" algn="l">
              <a:buNone/>
            </a:pPr>
            <a:r>
              <a:rPr lang="ru-RU" sz="2000" b="1" dirty="0"/>
              <a:t>CMS помогает сразу трём специалистам:</a:t>
            </a:r>
          </a:p>
          <a:p>
            <a:pPr algn="l"/>
            <a:r>
              <a:rPr lang="ru-RU" sz="2000" b="1" dirty="0"/>
              <a:t>Контент-менеджеру – самостоятельно добавлять или изменять содержимое страниц и каталога</a:t>
            </a:r>
          </a:p>
          <a:p>
            <a:pPr algn="l"/>
            <a:r>
              <a:rPr lang="ru-RU" sz="2000" b="1" dirty="0"/>
              <a:t>SEO-специалисту – настраивать технические параметры под поисковые системы Яндекс и Google</a:t>
            </a:r>
          </a:p>
          <a:p>
            <a:pPr algn="l"/>
            <a:r>
              <a:rPr lang="ru-RU" sz="2000" b="1" dirty="0"/>
              <a:t>Разработчику – использовать готовые скрипты для добавления функций сайту и экономить время на программировании. </a:t>
            </a:r>
          </a:p>
          <a:p>
            <a:pPr marL="0" indent="0">
              <a:buNone/>
            </a:pPr>
            <a:r>
              <a:rPr lang="ru-RU" sz="2000" b="1" dirty="0">
                <a:effectLst/>
                <a:ea typeface="Calibri" panose="020F0502020204030204" pitchFamily="34" charset="0"/>
              </a:rPr>
              <a:t>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594610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3E57BD-89CA-8BCF-E711-AA7556F2E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100" y="493713"/>
            <a:ext cx="8912225" cy="1281112"/>
          </a:xfrm>
        </p:spPr>
        <p:txBody>
          <a:bodyPr>
            <a:normAutofit/>
          </a:bodyPr>
          <a:lstStyle/>
          <a:p>
            <a:r>
              <a:rPr lang="ru-RU" sz="3200" b="1" dirty="0"/>
              <a:t>Примеры </a:t>
            </a:r>
            <a:r>
              <a:rPr lang="en-US" sz="3200" b="1" dirty="0"/>
              <a:t>CMS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7C11E0-2FBA-D178-6F58-0ACF6EE45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4100" y="1134269"/>
            <a:ext cx="9496425" cy="37782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/>
              <a:t>1. </a:t>
            </a:r>
            <a:r>
              <a:rPr lang="en-US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UMI.CMS</a:t>
            </a:r>
            <a:r>
              <a:rPr lang="ru-RU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b="1" dirty="0"/>
              <a:t>- Используется для создания сайтов-визиток, корпоративных сайтов, интернет-магазинов, блогов и медиа, и т.д. Позволяет подключать к одной лицензии любое количество ресурсов, которые принадлежат одной компании; докупать модули по мере необходимости.</a:t>
            </a:r>
          </a:p>
          <a:p>
            <a:r>
              <a:rPr lang="ru-RU" b="1" dirty="0"/>
              <a:t>Стоимость: бесплатный доступ на 30 дней. Затем покупка лицензии за 7900-59900 рублей. Стоимость модуля: 7 900 руб.</a:t>
            </a:r>
          </a:p>
          <a:p>
            <a:r>
              <a:rPr lang="ru-RU" b="1" dirty="0"/>
              <a:t>Язык интерфейса: мультиязычный, русский язык по умолчанию.</a:t>
            </a:r>
          </a:p>
          <a:p>
            <a:r>
              <a:rPr lang="ru-RU" b="1" dirty="0"/>
              <a:t>Интеграции: 1С:Предприятие, </a:t>
            </a:r>
            <a:r>
              <a:rPr lang="ru-RU" b="1" dirty="0" err="1"/>
              <a:t>МойСклад</a:t>
            </a:r>
            <a:r>
              <a:rPr lang="ru-RU" b="1" dirty="0"/>
              <a:t>, </a:t>
            </a:r>
            <a:r>
              <a:rPr lang="en-US" b="1" dirty="0"/>
              <a:t>RBK Money, ROBOKASSA, </a:t>
            </a:r>
            <a:r>
              <a:rPr lang="en-US" b="1" dirty="0" err="1"/>
              <a:t>PayAnyWay</a:t>
            </a:r>
            <a:r>
              <a:rPr lang="en-US" b="1" dirty="0"/>
              <a:t>, </a:t>
            </a:r>
            <a:r>
              <a:rPr lang="ru-RU" b="1" dirty="0"/>
              <a:t>Почта России, PayPal, Google </a:t>
            </a:r>
            <a:r>
              <a:rPr lang="ru-RU" b="1" dirty="0" err="1"/>
              <a:t>reCAPTCHA</a:t>
            </a:r>
            <a:r>
              <a:rPr lang="ru-RU" b="1" dirty="0"/>
              <a:t>, </a:t>
            </a:r>
            <a:r>
              <a:rPr lang="ru-RU" b="1" dirty="0" err="1"/>
              <a:t>Яндекс.Деньги</a:t>
            </a:r>
            <a:r>
              <a:rPr lang="ru-RU" b="1" dirty="0"/>
              <a:t>, Яндекс Маркет, Яндекс Метрика, ВКонтакте.</a:t>
            </a:r>
          </a:p>
          <a:p>
            <a:pPr marL="0" indent="0">
              <a:buNone/>
            </a:pPr>
            <a:r>
              <a:rPr lang="ru-RU" b="1" dirty="0"/>
              <a:t>Преимущества: много шаблонов; хорошая техподдержка, есть раздел «Обучение»; совместимость с платежными системами, курьерскими службами и др. сервисами; высокий уровень безопасности; есть мобильная версия </a:t>
            </a:r>
            <a:r>
              <a:rPr lang="en-US" b="1" dirty="0" err="1"/>
              <a:t>UMI.mobile</a:t>
            </a:r>
            <a:endParaRPr lang="ru-RU" b="1" dirty="0"/>
          </a:p>
          <a:p>
            <a:pPr marL="0" indent="0">
              <a:buNone/>
            </a:pPr>
            <a:r>
              <a:rPr lang="ru-RU" b="1" dirty="0"/>
              <a:t>Недостатки: серьезные требования к хостингу; ограниченное количество расширений (около 40, большинство - под интернет-магазины); минимальные встроенные возможности для кастомизации</a:t>
            </a:r>
            <a:r>
              <a:rPr lang="ru-RU" sz="1600" dirty="0"/>
              <a:t>. </a:t>
            </a:r>
          </a:p>
          <a:p>
            <a:pPr marL="0" indent="0">
              <a:buNone/>
            </a:pPr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888631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3E57BD-89CA-8BCF-E711-AA7556F2E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9817"/>
          </a:xfrm>
        </p:spPr>
        <p:txBody>
          <a:bodyPr>
            <a:normAutofit/>
          </a:bodyPr>
          <a:lstStyle/>
          <a:p>
            <a:r>
              <a:rPr lang="ru-RU" sz="3200" b="1" dirty="0"/>
              <a:t>Примеры </a:t>
            </a:r>
            <a:r>
              <a:rPr lang="en-US" sz="3200" b="1" dirty="0"/>
              <a:t>CMS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7C11E0-2FBA-D178-6F58-0ACF6EE45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441" y="1403927"/>
            <a:ext cx="9344171" cy="50825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/>
              <a:t>2. </a:t>
            </a:r>
            <a:r>
              <a:rPr lang="ru-RU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1С-Битрикс для электронной торговли (1c.ru)</a:t>
            </a:r>
            <a:endParaRPr lang="ru-RU" b="1" dirty="0">
              <a:solidFill>
                <a:srgbClr val="C00000"/>
              </a:solidFill>
            </a:endParaRPr>
          </a:p>
          <a:p>
            <a:pPr algn="l">
              <a:spcBef>
                <a:spcPts val="600"/>
              </a:spcBef>
            </a:pPr>
            <a:r>
              <a:rPr lang="ru-RU" b="1" dirty="0">
                <a:effectLst/>
                <a:ea typeface="Calibri" panose="020F0502020204030204" pitchFamily="34" charset="0"/>
              </a:rPr>
              <a:t>Известный бренд, объемная и требовательная к ресурсам хостинга </a:t>
            </a:r>
            <a:r>
              <a:rPr lang="ru-RU" b="1" dirty="0"/>
              <a:t>система. Возможности меняются в зависимости от тарифного плана — система подойдет и малому бизнесу, и крупному интернет-магазину. Отличается высокой безопасностью и сложным интерфейсом.</a:t>
            </a:r>
          </a:p>
          <a:p>
            <a:pPr algn="l">
              <a:spcBef>
                <a:spcPts val="600"/>
              </a:spcBef>
            </a:pPr>
            <a:r>
              <a:rPr lang="ru-RU" b="1" dirty="0"/>
              <a:t>Стоимость: платная лицензия от </a:t>
            </a:r>
            <a:r>
              <a:rPr lang="ru-RU" b="1" dirty="0" err="1"/>
              <a:t>от</a:t>
            </a:r>
            <a:r>
              <a:rPr lang="ru-RU" b="1" dirty="0"/>
              <a:t> 6 200 до 83 900 рублей в месяц.</a:t>
            </a:r>
          </a:p>
          <a:p>
            <a:pPr algn="l">
              <a:spcBef>
                <a:spcPts val="600"/>
              </a:spcBef>
            </a:pPr>
            <a:r>
              <a:rPr lang="ru-RU" b="1" dirty="0"/>
              <a:t>Язык интерфейса: более 10 языков.</a:t>
            </a:r>
          </a:p>
          <a:p>
            <a:pPr algn="l">
              <a:spcBef>
                <a:spcPts val="600"/>
              </a:spcBef>
            </a:pPr>
            <a:r>
              <a:rPr lang="ru-RU" b="1" dirty="0"/>
              <a:t>Интеграции: платежные системы, службы доставки, соцсети и другие сервисы (</a:t>
            </a:r>
            <a:r>
              <a:rPr lang="en-US" b="1" dirty="0" err="1"/>
              <a:t>Roistat</a:t>
            </a:r>
            <a:r>
              <a:rPr lang="en-US" b="1" dirty="0"/>
              <a:t>, Carrot quest, </a:t>
            </a:r>
            <a:r>
              <a:rPr lang="ru-RU" b="1" dirty="0"/>
              <a:t>Битрикс24, </a:t>
            </a:r>
            <a:r>
              <a:rPr lang="ru-RU" b="1" dirty="0" err="1"/>
              <a:t>Мегаплан</a:t>
            </a:r>
            <a:r>
              <a:rPr lang="ru-RU" b="1" dirty="0"/>
              <a:t>, </a:t>
            </a:r>
            <a:r>
              <a:rPr lang="ru-RU" b="1" dirty="0" err="1"/>
              <a:t>Планфикс</a:t>
            </a:r>
            <a:r>
              <a:rPr lang="ru-RU" b="1" dirty="0"/>
              <a:t>, </a:t>
            </a:r>
            <a:r>
              <a:rPr lang="ru-RU" b="1" dirty="0" err="1"/>
              <a:t>МойСклад</a:t>
            </a:r>
            <a:r>
              <a:rPr lang="ru-RU" b="1" dirty="0"/>
              <a:t>, </a:t>
            </a:r>
            <a:r>
              <a:rPr lang="en-US" b="1" dirty="0" err="1"/>
              <a:t>amoCRM</a:t>
            </a:r>
            <a:r>
              <a:rPr lang="en-US" b="1" dirty="0"/>
              <a:t>, </a:t>
            </a:r>
            <a:r>
              <a:rPr lang="en-US" b="1" dirty="0" err="1"/>
              <a:t>Zadarma</a:t>
            </a:r>
            <a:r>
              <a:rPr lang="en-US" b="1" dirty="0"/>
              <a:t>, 1C, ROBOKASSA</a:t>
            </a:r>
            <a:r>
              <a:rPr lang="ru-RU" b="1" dirty="0"/>
              <a:t>, Ю-Касса, </a:t>
            </a:r>
            <a:r>
              <a:rPr lang="en-US" b="1" dirty="0" err="1"/>
              <a:t>Sipuni</a:t>
            </a:r>
            <a:r>
              <a:rPr lang="en-US" b="1" dirty="0"/>
              <a:t>, Tilda</a:t>
            </a:r>
            <a:r>
              <a:rPr lang="ru-RU" b="1" dirty="0"/>
              <a:t>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b="1" u="sng" dirty="0">
                <a:effectLst/>
                <a:ea typeface="Calibri" panose="020F0502020204030204" pitchFamily="34" charset="0"/>
              </a:rPr>
              <a:t>Преимущества</a:t>
            </a:r>
            <a:r>
              <a:rPr lang="ru-RU" b="1" dirty="0">
                <a:effectLst/>
                <a:ea typeface="Calibri" panose="020F0502020204030204" pitchFamily="34" charset="0"/>
              </a:rPr>
              <a:t>: наличие официально продаваемых и готовых программных решений по доработке функционала системы, почти безграничные возможности для расширения в будущем. </a:t>
            </a:r>
          </a:p>
          <a:p>
            <a:pPr marL="0" indent="0">
              <a:buNone/>
            </a:pPr>
            <a:r>
              <a:rPr lang="ru-RU" b="1" u="sng" dirty="0">
                <a:effectLst/>
                <a:ea typeface="Calibri" panose="020F0502020204030204" pitchFamily="34" charset="0"/>
              </a:rPr>
              <a:t>Недостатки</a:t>
            </a:r>
            <a:r>
              <a:rPr lang="ru-RU" b="1" dirty="0">
                <a:effectLst/>
                <a:ea typeface="Calibri" panose="020F0502020204030204" pitchFamily="34" charset="0"/>
              </a:rPr>
              <a:t>: сложность для первоначального изучения; требовательность к ресурсам хостинга; сложности при поиске разработчиков и программистов для этой системы, высокая стоимость технического обслуживания.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12636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3E57BD-89CA-8BCF-E711-AA7556F2E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9817"/>
          </a:xfrm>
        </p:spPr>
        <p:txBody>
          <a:bodyPr>
            <a:normAutofit/>
          </a:bodyPr>
          <a:lstStyle/>
          <a:p>
            <a:r>
              <a:rPr lang="ru-RU" sz="3200" b="1" dirty="0"/>
              <a:t>Примеры </a:t>
            </a:r>
            <a:r>
              <a:rPr lang="en-US" sz="3200" b="1" dirty="0"/>
              <a:t>CMS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7C11E0-2FBA-D178-6F58-0ACF6EE45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97891"/>
            <a:ext cx="9316462" cy="51631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/>
              <a:t>3. </a:t>
            </a:r>
            <a:r>
              <a:rPr lang="ru-RU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Opencart.ru: разработка сайтов и модулей</a:t>
            </a:r>
            <a:endParaRPr lang="ru-RU" b="1" dirty="0">
              <a:solidFill>
                <a:srgbClr val="C0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b="1" dirty="0">
                <a:effectLst/>
                <a:ea typeface="Calibri" panose="020F0502020204030204" pitchFamily="34" charset="0"/>
              </a:rPr>
              <a:t>Очень простая в использовании и расширяемая бесплатная система для управления интернет-магазином</a:t>
            </a:r>
            <a:r>
              <a:rPr lang="ru-RU" b="1" dirty="0"/>
              <a:t>. Имеет 14 тыс. дополнительных расширений от приёма платежей до интеграции с курьерскими службами.</a:t>
            </a:r>
          </a:p>
          <a:p>
            <a:pPr algn="l">
              <a:spcBef>
                <a:spcPts val="600"/>
              </a:spcBef>
            </a:pPr>
            <a:r>
              <a:rPr lang="ru-RU" b="1" dirty="0"/>
              <a:t>Стоимость: бесплатно.</a:t>
            </a:r>
          </a:p>
          <a:p>
            <a:pPr algn="l">
              <a:spcBef>
                <a:spcPts val="600"/>
              </a:spcBef>
            </a:pPr>
            <a:r>
              <a:rPr lang="ru-RU" b="1" dirty="0"/>
              <a:t>Язык интерфейса: мультиязычный, поддержка русского, английского и других языков.</a:t>
            </a:r>
          </a:p>
          <a:p>
            <a:pPr algn="l">
              <a:spcBef>
                <a:spcPts val="600"/>
              </a:spcBef>
            </a:pPr>
            <a:r>
              <a:rPr lang="ru-RU" b="1" dirty="0"/>
              <a:t>Интеграции: </a:t>
            </a:r>
            <a:r>
              <a:rPr lang="en-US" b="1" dirty="0"/>
              <a:t>Google Analytics, Carrot quest, </a:t>
            </a:r>
            <a:r>
              <a:rPr lang="ru-RU" b="1" dirty="0" err="1"/>
              <a:t>Топвизор</a:t>
            </a:r>
            <a:r>
              <a:rPr lang="ru-RU" b="1" dirty="0"/>
              <a:t>, </a:t>
            </a:r>
            <a:r>
              <a:rPr lang="en-US" b="1" dirty="0" err="1"/>
              <a:t>Roistat</a:t>
            </a:r>
            <a:r>
              <a:rPr lang="en-US" b="1" dirty="0"/>
              <a:t>, </a:t>
            </a:r>
            <a:r>
              <a:rPr lang="ru-RU" b="1" dirty="0" err="1"/>
              <a:t>Планфикс</a:t>
            </a:r>
            <a:r>
              <a:rPr lang="ru-RU" b="1" dirty="0"/>
              <a:t>, </a:t>
            </a:r>
            <a:r>
              <a:rPr lang="en-US" b="1" dirty="0" err="1"/>
              <a:t>amoCRM</a:t>
            </a:r>
            <a:r>
              <a:rPr lang="en-US" b="1" dirty="0"/>
              <a:t>, </a:t>
            </a:r>
            <a:r>
              <a:rPr lang="ru-RU" b="1" dirty="0"/>
              <a:t>Битрикс24, </a:t>
            </a:r>
            <a:r>
              <a:rPr lang="en-US" b="1" dirty="0"/>
              <a:t>Telegram, ROBOKASSA</a:t>
            </a:r>
            <a:r>
              <a:rPr lang="ru-RU" b="1" dirty="0"/>
              <a:t>, </a:t>
            </a:r>
            <a:r>
              <a:rPr lang="en-US" b="1" dirty="0"/>
              <a:t>CDEK, </a:t>
            </a:r>
            <a:r>
              <a:rPr lang="ru-RU" b="1" dirty="0"/>
              <a:t>Яндекс. Доставка, </a:t>
            </a:r>
            <a:r>
              <a:rPr lang="ru-RU" b="1" dirty="0" err="1"/>
              <a:t>Яндекс.Касса</a:t>
            </a:r>
            <a:r>
              <a:rPr lang="ru-RU" b="1" dirty="0"/>
              <a:t>, </a:t>
            </a:r>
            <a:r>
              <a:rPr lang="en-US" b="1" dirty="0" err="1"/>
              <a:t>PayAnyWay</a:t>
            </a:r>
            <a:r>
              <a:rPr lang="en-US" b="1" dirty="0"/>
              <a:t>, PayPal, RBK Money, </a:t>
            </a:r>
            <a:r>
              <a:rPr lang="ru-RU" b="1" dirty="0"/>
              <a:t>Ю-</a:t>
            </a:r>
            <a:r>
              <a:rPr lang="en-US" b="1" dirty="0"/>
              <a:t>Money.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b="1" u="sng" dirty="0">
                <a:effectLst/>
                <a:ea typeface="Calibri" panose="020F0502020204030204" pitchFamily="34" charset="0"/>
              </a:rPr>
              <a:t>Преимущества</a:t>
            </a:r>
            <a:r>
              <a:rPr lang="ru-RU" b="1" dirty="0">
                <a:effectLst/>
                <a:ea typeface="Calibri" panose="020F0502020204030204" pitchFamily="34" charset="0"/>
              </a:rPr>
              <a:t>: бесплатное использование, удобство пользования, широкий выбор дополнительных инструментов. </a:t>
            </a:r>
          </a:p>
          <a:p>
            <a:pPr marL="0" indent="0">
              <a:buNone/>
            </a:pPr>
            <a:r>
              <a:rPr lang="ru-RU" b="1" u="sng" dirty="0">
                <a:effectLst/>
                <a:ea typeface="Calibri" panose="020F0502020204030204" pitchFamily="34" charset="0"/>
              </a:rPr>
              <a:t>Недостатки</a:t>
            </a:r>
            <a:r>
              <a:rPr lang="ru-RU" b="1" dirty="0">
                <a:effectLst/>
                <a:ea typeface="Calibri" panose="020F0502020204030204" pitchFamily="34" charset="0"/>
              </a:rPr>
              <a:t>: открытый код, отсюда уязвимость </a:t>
            </a:r>
            <a:r>
              <a:rPr lang="en-US" b="1" dirty="0">
                <a:effectLst/>
                <a:ea typeface="Calibri" panose="020F0502020204030204" pitchFamily="34" charset="0"/>
              </a:rPr>
              <a:t>CMS</a:t>
            </a:r>
            <a:r>
              <a:rPr lang="ru-RU" b="1" dirty="0">
                <a:effectLst/>
                <a:ea typeface="Calibri" panose="020F0502020204030204" pitchFamily="34" charset="0"/>
              </a:rPr>
              <a:t>; часть функций только платные; относительная ограниченность в возможности расширений функционала (зависит от специфики требований).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78364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B356F0-4700-0DE1-085D-B51B5058F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7454"/>
          </a:xfrm>
        </p:spPr>
        <p:txBody>
          <a:bodyPr>
            <a:normAutofit/>
          </a:bodyPr>
          <a:lstStyle/>
          <a:p>
            <a:r>
              <a:rPr lang="ru-RU" sz="3200" b="1" dirty="0"/>
              <a:t>Критерии выбора </a:t>
            </a:r>
            <a:r>
              <a:rPr lang="en-US" sz="3200" b="1" dirty="0"/>
              <a:t>CMS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ACF478-A2E5-1484-7EF1-F1FB36E1D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59345"/>
            <a:ext cx="8915400" cy="4451877"/>
          </a:xfrm>
        </p:spPr>
        <p:txBody>
          <a:bodyPr>
            <a:normAutofit lnSpcReduction="10000"/>
          </a:bodyPr>
          <a:lstStyle/>
          <a:p>
            <a:pPr algn="l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Стоимость.</a:t>
            </a:r>
            <a:r>
              <a:rPr lang="ru-RU" b="1" dirty="0"/>
              <a:t> CMS делятся на платные и бесплатные. Некоторые свободные системы включают оплату дополнительных функций. Бесплатного функционала крупных систем обычно хватает, чтобы решить большинство задач.</a:t>
            </a:r>
          </a:p>
          <a:p>
            <a:pPr algn="l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Популярность.</a:t>
            </a:r>
            <a:r>
              <a:rPr lang="ru-RU" b="1" dirty="0"/>
              <a:t> Ежегодные рейтинги CMS публикуют статистику сайтов на разных движках. Чем популярнее платформа, тем проще найти специалиста, который настроит и будет поддерживать актуальность сайта.</a:t>
            </a:r>
          </a:p>
          <a:p>
            <a:pPr algn="l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Специфичность. </a:t>
            </a:r>
            <a:r>
              <a:rPr lang="ru-RU" b="1" dirty="0"/>
              <a:t>Среди CMS есть универсальные, а есть те, что больше подходят под блог, интернет-магазин или </a:t>
            </a:r>
            <a:r>
              <a:rPr lang="ru-RU" b="1" dirty="0" err="1"/>
              <a:t>лендинг</a:t>
            </a:r>
            <a:r>
              <a:rPr lang="ru-RU" b="1" dirty="0"/>
              <a:t>. </a:t>
            </a:r>
          </a:p>
          <a:p>
            <a:pPr algn="l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Функционал. </a:t>
            </a:r>
            <a:r>
              <a:rPr lang="ru-RU" b="1" dirty="0"/>
              <a:t>Перед выбором CMS нужно определиться с тем, какие задачи вы будете решать с помощью сайта. </a:t>
            </a:r>
            <a:r>
              <a:rPr lang="ru-RU" sz="16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Например, вам нужна интеграция с CRM компании. Если движок не поддерживает эту конкретную CRM — он вам не подходит (если только нет разработчика, который сделает интеграцию с нуля).</a:t>
            </a:r>
            <a:endParaRPr lang="ru-RU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6884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8B5598-19C9-7D3C-EAF7-6FF809FBF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4399"/>
          </a:xfrm>
        </p:spPr>
        <p:txBody>
          <a:bodyPr>
            <a:normAutofit/>
          </a:bodyPr>
          <a:lstStyle/>
          <a:p>
            <a:r>
              <a:rPr lang="ru-RU" sz="3200" b="1" dirty="0"/>
              <a:t>Выбор домена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83F58D-5F70-DD94-EF53-DCC88F4DC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05527"/>
            <a:ext cx="9187152" cy="491374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Домен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 — это адрес нашего сайта в сети Интернет.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effectLst/>
                <a:ea typeface="Calibri" panose="020F0502020204030204" pitchFamily="34" charset="0"/>
              </a:rPr>
              <a:t>Наиболее подходящие доменные зоны — .</a:t>
            </a:r>
            <a:r>
              <a:rPr lang="ru-RU" sz="2000" b="1" dirty="0" err="1">
                <a:effectLst/>
                <a:ea typeface="Calibri" panose="020F0502020204030204" pitchFamily="34" charset="0"/>
              </a:rPr>
              <a:t>ru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, .</a:t>
            </a:r>
            <a:r>
              <a:rPr lang="ru-RU" sz="2000" b="1" dirty="0" err="1">
                <a:effectLst/>
                <a:ea typeface="Calibri" panose="020F0502020204030204" pitchFamily="34" charset="0"/>
              </a:rPr>
              <a:t>com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, .</a:t>
            </a:r>
            <a:r>
              <a:rPr lang="ru-RU" sz="2000" b="1" dirty="0" err="1">
                <a:effectLst/>
                <a:ea typeface="Calibri" panose="020F0502020204030204" pitchFamily="34" charset="0"/>
              </a:rPr>
              <a:t>net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Проверка доступности домена: </a:t>
            </a:r>
            <a:r>
              <a:rPr lang="en-US" sz="2000" b="1" i="0" dirty="0">
                <a:solidFill>
                  <a:schemeClr val="tx1"/>
                </a:solidFill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www.reg.ru</a:t>
            </a:r>
            <a:r>
              <a:rPr lang="ru-RU" sz="2000" b="1" i="0" dirty="0">
                <a:solidFill>
                  <a:schemeClr val="tx1"/>
                </a:solidFill>
                <a:effectLst/>
              </a:rPr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b="1" u="sng" dirty="0">
                <a:solidFill>
                  <a:srgbClr val="333333"/>
                </a:solidFill>
              </a:rPr>
              <a:t>Правила подбора домена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ru-RU" sz="2000" b="1" u="sng" dirty="0">
                <a:solidFill>
                  <a:srgbClr val="333333"/>
                </a:solidFill>
              </a:rPr>
              <a:t>Простота слов</a:t>
            </a:r>
            <a:r>
              <a:rPr lang="ru-RU" sz="2000" b="1" dirty="0">
                <a:solidFill>
                  <a:srgbClr val="333333"/>
                </a:solidFill>
              </a:rPr>
              <a:t>.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Подбираем слова, в которых отсутствует двоякое толкование букв. </a:t>
            </a:r>
            <a:r>
              <a:rPr lang="ru-RU" sz="2000" b="1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www.cvetochki.ru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/ </a:t>
            </a:r>
            <a:r>
              <a:rPr lang="ru-RU" sz="2000" b="1" dirty="0">
                <a:solidFill>
                  <a:srgbClr val="00B050"/>
                </a:solidFill>
                <a:effectLst/>
                <a:ea typeface="Calibri" panose="020F0502020204030204" pitchFamily="34" charset="0"/>
              </a:rPr>
              <a:t>flowers.ru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. </a:t>
            </a:r>
            <a:endParaRPr lang="ru-RU" sz="2000" b="1" dirty="0">
              <a:solidFill>
                <a:srgbClr val="333333"/>
              </a:solidFill>
            </a:endParaRPr>
          </a:p>
          <a:p>
            <a:pPr>
              <a:spcBef>
                <a:spcPts val="0"/>
              </a:spcBef>
              <a:buAutoNum type="arabicPeriod"/>
            </a:pPr>
            <a:r>
              <a:rPr lang="ru-RU" sz="2000" b="1" u="sng" dirty="0">
                <a:solidFill>
                  <a:srgbClr val="333333"/>
                </a:solidFill>
              </a:rPr>
              <a:t>Ассоциативные слова</a:t>
            </a:r>
            <a:r>
              <a:rPr lang="ru-RU" sz="2000" b="1" dirty="0">
                <a:solidFill>
                  <a:srgbClr val="333333"/>
                </a:solidFill>
              </a:rPr>
              <a:t>.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Домен должен быстро вызывать его сравнение с каким-либо предметом или отраслью, с которой связан вид бизнеса. </a:t>
            </a:r>
            <a:r>
              <a:rPr lang="ru-RU" sz="2000" b="1" dirty="0">
                <a:solidFill>
                  <a:srgbClr val="00B050"/>
                </a:solidFill>
                <a:effectLst/>
                <a:ea typeface="Calibri" panose="020F0502020204030204" pitchFamily="34" charset="0"/>
              </a:rPr>
              <a:t>audiomania.ru (звуковое оборудование), shantea.ru (чай)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/ </a:t>
            </a:r>
            <a:r>
              <a:rPr lang="ru-RU" sz="2000" b="1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amulet-td.ru (постельное белье), nuzay.ru (детские товары)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. </a:t>
            </a:r>
            <a:endParaRPr lang="ru-RU" sz="2000" b="1" dirty="0">
              <a:solidFill>
                <a:srgbClr val="333333"/>
              </a:solidFill>
            </a:endParaRPr>
          </a:p>
          <a:p>
            <a:pPr>
              <a:spcBef>
                <a:spcPts val="0"/>
              </a:spcBef>
              <a:buAutoNum type="arabicPeriod"/>
            </a:pPr>
            <a:r>
              <a:rPr lang="ru-RU" sz="2000" b="1" u="sng" dirty="0">
                <a:solidFill>
                  <a:srgbClr val="333333"/>
                </a:solidFill>
              </a:rPr>
              <a:t>Домен-бренд</a:t>
            </a:r>
            <a:r>
              <a:rPr lang="ru-RU" sz="2000" b="1" dirty="0">
                <a:solidFill>
                  <a:srgbClr val="333333"/>
                </a:solidFill>
              </a:rPr>
              <a:t>. Нужны ресурсы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для того, чтобы сделать бренд узнаваемым + в домене должны быть креативность, краткость и ясность, звучность, простота написания и запоминания. </a:t>
            </a:r>
            <a:r>
              <a:rPr lang="ru-RU" sz="2000" b="1" dirty="0">
                <a:solidFill>
                  <a:srgbClr val="00B050"/>
                </a:solidFill>
                <a:effectLst/>
                <a:ea typeface="Calibri" panose="020F0502020204030204" pitchFamily="34" charset="0"/>
              </a:rPr>
              <a:t>ozon.ru, otto.ru, darom.ru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и др.</a:t>
            </a:r>
            <a:endParaRPr lang="ru-RU" sz="2000" b="1" dirty="0">
              <a:solidFill>
                <a:srgbClr val="333333"/>
              </a:solidFill>
            </a:endParaRPr>
          </a:p>
          <a:p>
            <a:pPr>
              <a:spcBef>
                <a:spcPts val="0"/>
              </a:spcBef>
              <a:buAutoNum type="arabicPeriod"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950446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C453C-6D64-6D56-80B6-52D8621F2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>
            <a:normAutofit/>
          </a:bodyPr>
          <a:lstStyle/>
          <a:p>
            <a:r>
              <a:rPr lang="ru-RU" sz="3200" b="1" dirty="0"/>
              <a:t>Как «разбавить» домен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597D64-85CE-7500-282D-141039B5B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50109"/>
            <a:ext cx="9122497" cy="511694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000" b="1" dirty="0">
                <a:effectLst/>
                <a:ea typeface="Calibri" panose="020F0502020204030204" pitchFamily="34" charset="0"/>
              </a:rPr>
              <a:t>Приставками в конце, например: </a:t>
            </a:r>
            <a:r>
              <a:rPr lang="ru-RU" sz="2000" b="1" dirty="0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shop24.ru   shop‑24.ru </a:t>
            </a:r>
          </a:p>
          <a:p>
            <a:pPr>
              <a:spcBef>
                <a:spcPts val="600"/>
              </a:spcBef>
            </a:pPr>
            <a:r>
              <a:rPr lang="ru-RU" sz="2000" b="1" dirty="0">
                <a:effectLst/>
                <a:ea typeface="Calibri" panose="020F0502020204030204" pitchFamily="34" charset="0"/>
              </a:rPr>
              <a:t>Приставками в конце слова, например: </a:t>
            </a:r>
            <a:r>
              <a:rPr lang="ru-RU" sz="2000" b="1" dirty="0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shopoz.ru </a:t>
            </a:r>
            <a:endParaRPr lang="ru-RU" sz="2000" b="1" dirty="0">
              <a:solidFill>
                <a:srgbClr val="0070C0"/>
              </a:solidFill>
              <a:ea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2000" b="1" dirty="0">
                <a:effectLst/>
                <a:ea typeface="Calibri" panose="020F0502020204030204" pitchFamily="34" charset="0"/>
              </a:rPr>
              <a:t>Приставками в начале слова, например: </a:t>
            </a:r>
            <a:r>
              <a:rPr lang="ru-RU" sz="2000" b="1" dirty="0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woshop.ru </a:t>
            </a:r>
          </a:p>
          <a:p>
            <a:pPr>
              <a:spcBef>
                <a:spcPts val="600"/>
              </a:spcBef>
            </a:pPr>
            <a:r>
              <a:rPr lang="ru-RU" sz="2000" b="1" dirty="0">
                <a:effectLst/>
                <a:ea typeface="Calibri" panose="020F0502020204030204" pitchFamily="34" charset="0"/>
              </a:rPr>
              <a:t>Приставкой </a:t>
            </a:r>
            <a:r>
              <a:rPr lang="ru-RU" sz="2000" b="1" dirty="0" err="1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the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 в начале домена. </a:t>
            </a:r>
            <a:endParaRPr lang="ru-RU" sz="2000" b="1" dirty="0">
              <a:ea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2000" b="1" dirty="0">
                <a:effectLst/>
                <a:ea typeface="Calibri" panose="020F0502020204030204" pitchFamily="34" charset="0"/>
              </a:rPr>
              <a:t>Приставкой 100 или 1000 в начале домена.    </a:t>
            </a:r>
            <a:r>
              <a:rPr lang="ru-RU" sz="2000" b="1" dirty="0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100buketov.ru     1000instrumentov.ru </a:t>
            </a:r>
          </a:p>
          <a:p>
            <a:pPr>
              <a:spcBef>
                <a:spcPts val="600"/>
              </a:spcBef>
            </a:pPr>
            <a:r>
              <a:rPr lang="ru-RU" sz="2000" b="1" dirty="0">
                <a:effectLst/>
                <a:ea typeface="Calibri" panose="020F0502020204030204" pitchFamily="34" charset="0"/>
              </a:rPr>
              <a:t>Приставками, обозначающими регион продаж интернет-магазина.  </a:t>
            </a:r>
            <a:r>
              <a:rPr lang="ru-RU" sz="2000" b="1" dirty="0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shop77.ru</a:t>
            </a:r>
          </a:p>
          <a:p>
            <a:pPr marL="0" indent="0">
              <a:buNone/>
            </a:pPr>
            <a:r>
              <a:rPr lang="ru-RU" sz="2000" b="1" dirty="0"/>
              <a:t>Не рекомендуется:</a:t>
            </a:r>
          </a:p>
          <a:p>
            <a:pPr>
              <a:spcBef>
                <a:spcPts val="600"/>
              </a:spcBef>
            </a:pPr>
            <a:r>
              <a:rPr lang="ru-RU" sz="2000" b="1" dirty="0">
                <a:effectLst/>
                <a:ea typeface="Calibri" panose="020F0502020204030204" pitchFamily="34" charset="0"/>
              </a:rPr>
              <a:t>делать домен вида </a:t>
            </a:r>
            <a:r>
              <a:rPr lang="ru-RU" sz="2000" b="1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8345340.ru</a:t>
            </a:r>
          </a:p>
          <a:p>
            <a:pPr>
              <a:spcBef>
                <a:spcPts val="600"/>
              </a:spcBef>
            </a:pPr>
            <a:r>
              <a:rPr lang="ru-RU" sz="2000" b="1" dirty="0">
                <a:effectLst/>
                <a:ea typeface="Calibri" panose="020F0502020204030204" pitchFamily="34" charset="0"/>
              </a:rPr>
              <a:t>употреблять в домене </a:t>
            </a:r>
            <a:r>
              <a:rPr lang="ru-RU" sz="2000" b="1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более двух связанных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между собой слов (</a:t>
            </a:r>
            <a:r>
              <a:rPr lang="en-US" sz="2000" b="1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samyieluchshiecvety.ru</a:t>
            </a:r>
            <a:r>
              <a:rPr lang="en-US" sz="2000" b="1" dirty="0">
                <a:effectLst/>
                <a:ea typeface="Calibri" panose="020F0502020204030204" pitchFamily="34" charset="0"/>
              </a:rPr>
              <a:t>)</a:t>
            </a:r>
            <a:endParaRPr lang="ru-RU" sz="2000" b="1" dirty="0">
              <a:effectLst/>
              <a:ea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2000" b="1" dirty="0">
                <a:effectLst/>
                <a:ea typeface="Calibri" panose="020F0502020204030204" pitchFamily="34" charset="0"/>
              </a:rPr>
              <a:t>использовать в названии домена </a:t>
            </a:r>
            <a:r>
              <a:rPr lang="ru-RU" sz="2000" b="1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более одного дефиса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453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20FDFF-EEA3-B87C-9C23-7C5B352FF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4399"/>
          </a:xfrm>
        </p:spPr>
        <p:txBody>
          <a:bodyPr>
            <a:normAutofit/>
          </a:bodyPr>
          <a:lstStyle/>
          <a:p>
            <a:r>
              <a:rPr lang="ru-RU" sz="3200" b="1" dirty="0"/>
              <a:t>Дизайн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608A53-063E-EA9F-1E41-ABE6ADDC1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40873"/>
            <a:ext cx="8915400" cy="4470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effectLst/>
                <a:ea typeface="Calibri" panose="020F0502020204030204" pitchFamily="34" charset="0"/>
              </a:rPr>
              <a:t>Один из самых важных моментов — логотип.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0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Стандартный набор макетов дизайна: 5 и более станиц.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Минимальный набор страниц: </a:t>
            </a:r>
          </a:p>
          <a:p>
            <a:pPr lvl="1" algn="just"/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главная страница; </a:t>
            </a:r>
          </a:p>
          <a:p>
            <a:pPr lvl="1" algn="just"/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страница категории товаров; </a:t>
            </a:r>
          </a:p>
          <a:p>
            <a:pPr lvl="1" algn="just"/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страница товара; </a:t>
            </a:r>
          </a:p>
          <a:p>
            <a:pPr lvl="1" algn="just"/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информационная страница (универсальный шаблон); </a:t>
            </a:r>
          </a:p>
          <a:p>
            <a:pPr lvl="1" algn="just">
              <a:spcAft>
                <a:spcPts val="800"/>
              </a:spcAft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единая страница оформления заказа. 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643911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BDD424-A6A4-1262-6ECE-E25A2F1D3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4399"/>
          </a:xfrm>
        </p:spPr>
        <p:txBody>
          <a:bodyPr>
            <a:no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Облачные решения (</a:t>
            </a:r>
            <a:r>
              <a:rPr lang="ru-RU" sz="3200" b="1" dirty="0" err="1">
                <a:effectLst/>
                <a:ea typeface="Calibri" panose="020F0502020204030204" pitchFamily="34" charset="0"/>
              </a:rPr>
              <a:t>SaaS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-системы) </a:t>
            </a:r>
            <a:br>
              <a:rPr lang="ru-RU" sz="3200" b="1" dirty="0">
                <a:effectLst/>
                <a:ea typeface="Calibri" panose="020F0502020204030204" pitchFamily="34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4A0DB3-05CF-BDAF-EFE9-AD1D129D2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07127"/>
            <a:ext cx="8697624" cy="4304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err="1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SaaS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 (англ. </a:t>
            </a:r>
            <a:r>
              <a:rPr lang="ru-RU" sz="2000" b="1" dirty="0" err="1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software</a:t>
            </a:r>
            <a:r>
              <a:rPr lang="ru-RU" sz="20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as</a:t>
            </a:r>
            <a:r>
              <a:rPr lang="ru-RU" sz="20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 a </a:t>
            </a:r>
            <a:r>
              <a:rPr lang="ru-RU" sz="2000" b="1" dirty="0" err="1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service</a:t>
            </a:r>
            <a:r>
              <a:rPr lang="ru-RU" sz="20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— программное обеспечение как услуга) — бизнес-модель продажи и использования программного обеспечения, при которой поставщик разрабатывает веб-приложение и самостоятельно управляет им, предоставляя заказчику доступ к программному обеспечению через интернет. </a:t>
            </a:r>
          </a:p>
          <a:p>
            <a:pPr marL="0" indent="0">
              <a:buNone/>
            </a:pPr>
            <a:r>
              <a:rPr lang="ru-RU" sz="2000" b="1" dirty="0">
                <a:effectLst/>
                <a:ea typeface="Calibri" panose="020F0502020204030204" pitchFamily="34" charset="0"/>
              </a:rPr>
              <a:t>Основное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преимущество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– отсутствие платы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а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покупку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дорогостоящих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лицензий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программного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обеспечения,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оборудования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и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найма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обслуживающего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персонала.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577999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BDD424-A6A4-1262-6ECE-E25A2F1D3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4399"/>
          </a:xfrm>
        </p:spPr>
        <p:txBody>
          <a:bodyPr>
            <a:no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Облачные решения (</a:t>
            </a:r>
            <a:r>
              <a:rPr lang="ru-RU" sz="3200" b="1" dirty="0" err="1">
                <a:effectLst/>
                <a:ea typeface="Calibri" panose="020F0502020204030204" pitchFamily="34" charset="0"/>
              </a:rPr>
              <a:t>SaaS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-системы) </a:t>
            </a:r>
            <a:br>
              <a:rPr lang="ru-RU" sz="3200" b="1" dirty="0">
                <a:effectLst/>
                <a:ea typeface="Calibri" panose="020F0502020204030204" pitchFamily="34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4A0DB3-05CF-BDAF-EFE9-AD1D129D2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07127"/>
            <a:ext cx="8697624" cy="430409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</a:rPr>
              <a:t>Преимущества облачных интернет-магазинов</a:t>
            </a:r>
          </a:p>
          <a:p>
            <a:pPr algn="just"/>
            <a:r>
              <a:rPr lang="ru-RU" sz="2000" b="1" dirty="0">
                <a:effectLst/>
                <a:ea typeface="Times New Roman" panose="02020603050405020304" pitchFamily="18" charset="0"/>
              </a:rPr>
              <a:t>Отсутствие затрат на покупку лицензии программного обеспечения для интернет-магазина </a:t>
            </a:r>
          </a:p>
          <a:p>
            <a:pPr algn="just"/>
            <a:r>
              <a:rPr lang="ru-RU" sz="2000" b="1" dirty="0">
                <a:effectLst/>
                <a:ea typeface="Times New Roman" panose="02020603050405020304" pitchFamily="18" charset="0"/>
              </a:rPr>
              <a:t>Отсутствие затрат на разработку интернет-магазина, как в случае заказа интернет-магазина в веб-студии</a:t>
            </a:r>
          </a:p>
          <a:p>
            <a:pPr algn="just"/>
            <a:r>
              <a:rPr lang="ru-RU" sz="2000" b="1" dirty="0">
                <a:effectLst/>
                <a:ea typeface="Times New Roman" panose="02020603050405020304" pitchFamily="18" charset="0"/>
              </a:rPr>
              <a:t>Экономия времени, связанного с разработкой интернет-магазина: готовое решение, которое можно использовать для продаж сразу же после оплаты</a:t>
            </a:r>
          </a:p>
          <a:p>
            <a:pPr algn="just"/>
            <a:endParaRPr lang="ru-RU" sz="20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240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BDD424-A6A4-1262-6ECE-E25A2F1D3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4399"/>
          </a:xfrm>
        </p:spPr>
        <p:txBody>
          <a:bodyPr>
            <a:no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Облачные решения (</a:t>
            </a:r>
            <a:r>
              <a:rPr lang="ru-RU" sz="3200" b="1" dirty="0" err="1">
                <a:effectLst/>
                <a:ea typeface="Calibri" panose="020F0502020204030204" pitchFamily="34" charset="0"/>
              </a:rPr>
              <a:t>SaaS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-системы) </a:t>
            </a:r>
            <a:br>
              <a:rPr lang="ru-RU" sz="3200" b="1" dirty="0">
                <a:effectLst/>
                <a:ea typeface="Calibri" panose="020F0502020204030204" pitchFamily="34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4A0DB3-05CF-BDAF-EFE9-AD1D129D2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01091"/>
            <a:ext cx="8697624" cy="411013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</a:rPr>
              <a:t>Недостатки облачных интернет-магазинов</a:t>
            </a:r>
          </a:p>
          <a:p>
            <a:pPr algn="just"/>
            <a:r>
              <a:rPr lang="ru-RU" sz="2000" b="1" dirty="0">
                <a:effectLst/>
                <a:ea typeface="Calibri" panose="020F0502020204030204" pitchFamily="34" charset="0"/>
              </a:rPr>
              <a:t>Отсутствие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доверия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к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поставщикам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услуг</a:t>
            </a:r>
            <a:endParaRPr lang="ru-RU" sz="2000" b="1" dirty="0">
              <a:effectLst/>
              <a:ea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effectLst/>
                <a:ea typeface="Calibri" panose="020F0502020204030204" pitchFamily="34" charset="0"/>
              </a:rPr>
              <a:t>Отсутствие возможности модернизации </a:t>
            </a:r>
            <a:r>
              <a:rPr lang="ru-RU" sz="2000" b="1" dirty="0" err="1">
                <a:effectLst/>
                <a:ea typeface="Calibri" panose="020F0502020204030204" pitchFamily="34" charset="0"/>
              </a:rPr>
              <a:t>SaaS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-услуг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000" b="1" dirty="0">
                <a:effectLst/>
                <a:ea typeface="Calibri" panose="020F0502020204030204" pitchFamily="34" charset="0"/>
              </a:rPr>
              <a:t>Риск переплаты в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долгосрочной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перспективе</a:t>
            </a:r>
            <a:endParaRPr lang="ru-RU" sz="2000" b="1" dirty="0">
              <a:effectLst/>
              <a:ea typeface="Times New Roman" panose="02020603050405020304" pitchFamily="18" charset="0"/>
            </a:endParaRPr>
          </a:p>
          <a:p>
            <a:pPr algn="just"/>
            <a:endParaRPr lang="ru-RU" sz="20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472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8E7279-E9EC-09D0-FE21-7B9507DF8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Как выбрать конструктор для создания ИМ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48D79C-708F-CCCE-3B76-F45DD6FD6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/>
              <a:t>Цена</a:t>
            </a:r>
          </a:p>
          <a:p>
            <a:r>
              <a:rPr lang="ru-RU" sz="2000" b="1" dirty="0"/>
              <a:t>Пробный период</a:t>
            </a:r>
          </a:p>
          <a:p>
            <a:r>
              <a:rPr lang="ru-RU" sz="2000" b="1" dirty="0"/>
              <a:t>Подключение своего домена</a:t>
            </a:r>
          </a:p>
          <a:p>
            <a:r>
              <a:rPr lang="ru-RU" sz="2000" b="1" dirty="0"/>
              <a:t>Грамотная работа технической поддержки</a:t>
            </a:r>
          </a:p>
          <a:p>
            <a:r>
              <a:rPr lang="ru-RU" sz="2000" b="1" dirty="0">
                <a:solidFill>
                  <a:srgbClr val="C00000"/>
                </a:solidFill>
              </a:rPr>
              <a:t>ФУНКЦИОНАЛ</a:t>
            </a:r>
          </a:p>
        </p:txBody>
      </p:sp>
    </p:spTree>
    <p:extLst>
      <p:ext uri="{BB962C8B-B14F-4D97-AF65-F5344CB8AC3E}">
        <p14:creationId xmlns:p14="http://schemas.microsoft.com/office/powerpoint/2010/main" val="3431580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4DD104-4A77-4900-FB98-DA392E23D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7454"/>
          </a:xfrm>
        </p:spPr>
        <p:txBody>
          <a:bodyPr>
            <a:normAutofit/>
          </a:bodyPr>
          <a:lstStyle/>
          <a:p>
            <a:r>
              <a:rPr lang="ru-RU" sz="3200" b="1" dirty="0"/>
              <a:t>Функционал конструктора ИМ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DCF590-A1B1-394C-96A7-E91ECABD4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40189"/>
            <a:ext cx="8527657" cy="377762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Количество и качество шаблонов. </a:t>
            </a:r>
            <a:r>
              <a:rPr lang="ru-RU" sz="2000" b="1" dirty="0"/>
              <a:t>Чем их больше, тем больше вариантов оформления вашего ресурса, а чем они качественнее, тем красивее и удобнее будет магазин.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Визуальный редактор. </a:t>
            </a:r>
            <a:r>
              <a:rPr lang="ru-RU" sz="2000" b="1" dirty="0"/>
              <a:t>Он позволяет не делать магазин «под копирку», так как дает возможность менять положение и настройки отдельных элементов шаблона.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Правка шаблона и встраивание своих модулей. </a:t>
            </a:r>
            <a:r>
              <a:rPr lang="ru-RU" sz="2000" b="1" dirty="0"/>
              <a:t>Когда магазин станет масштабнее, будет важна возможность привлечения программиста для изменения шаблона «под себя» или интеграции дополнительных элементов.</a:t>
            </a:r>
          </a:p>
          <a:p>
            <a:pPr>
              <a:buSzPct val="100000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2750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42A30-9126-B1C9-8182-04E16E60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89054"/>
          </a:xfrm>
        </p:spPr>
        <p:txBody>
          <a:bodyPr>
            <a:normAutofit/>
          </a:bodyPr>
          <a:lstStyle/>
          <a:p>
            <a:r>
              <a:rPr lang="ru-RU" sz="3200" b="1" dirty="0"/>
              <a:t>Популярные облачные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9B8982-EA5C-7F6C-4FC8-DAB2C9732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42472"/>
            <a:ext cx="8915400" cy="436874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 err="1"/>
              <a:t>Nethouse</a:t>
            </a:r>
            <a:r>
              <a:rPr lang="ru-RU" sz="2000" b="1" dirty="0"/>
              <a:t>  </a:t>
            </a:r>
            <a:r>
              <a:rPr lang="en-US" sz="2000" b="1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</a:t>
            </a:r>
            <a:r>
              <a:rPr lang="ru-RU" sz="2000" b="1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000" b="1" dirty="0" err="1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nethouse</a:t>
            </a:r>
            <a:r>
              <a:rPr lang="ru-RU" sz="2000" b="1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000" b="1" dirty="0" err="1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</a:t>
            </a:r>
            <a:endParaRPr lang="ru-RU" sz="2000" b="1" dirty="0">
              <a:solidFill>
                <a:srgbClr val="0070C0"/>
              </a:solidFill>
            </a:endParaRPr>
          </a:p>
          <a:p>
            <a:pPr algn="just"/>
            <a:r>
              <a:rPr lang="ru-RU" sz="2000" b="1" dirty="0"/>
              <a:t>Входит в десять крупнейших платформ для создания сайтов в Рунете;</a:t>
            </a:r>
          </a:p>
          <a:p>
            <a:pPr algn="just"/>
            <a:r>
              <a:rPr lang="ru-RU" sz="2000" b="1" dirty="0" err="1"/>
              <a:t>Nethouse</a:t>
            </a:r>
            <a:r>
              <a:rPr lang="ru-RU" sz="2000" b="1" dirty="0"/>
              <a:t> является аккредитованным регистратором доменов в примерно 70 зонах: .</a:t>
            </a:r>
            <a:r>
              <a:rPr lang="ru-RU" sz="2000" b="1" dirty="0" err="1"/>
              <a:t>ru</a:t>
            </a:r>
            <a:r>
              <a:rPr lang="ru-RU" sz="2000" b="1" dirty="0"/>
              <a:t>, .</a:t>
            </a:r>
            <a:r>
              <a:rPr lang="ru-RU" sz="2000" b="1" dirty="0" err="1"/>
              <a:t>рф</a:t>
            </a:r>
            <a:r>
              <a:rPr lang="ru-RU" sz="2000" b="1" dirty="0"/>
              <a:t>, .</a:t>
            </a:r>
            <a:r>
              <a:rPr lang="ru-RU" sz="2000" b="1" dirty="0" err="1"/>
              <a:t>su</a:t>
            </a:r>
            <a:r>
              <a:rPr lang="ru-RU" sz="2000" b="1" dirty="0"/>
              <a:t> и др.;</a:t>
            </a:r>
          </a:p>
          <a:p>
            <a:pPr algn="just"/>
            <a:r>
              <a:rPr lang="ru-RU" sz="2000" b="1" dirty="0"/>
              <a:t>Сервис работает по модели </a:t>
            </a:r>
            <a:r>
              <a:rPr lang="ru-RU" sz="2000" b="1" dirty="0" err="1">
                <a:hlinkClick r:id="rId3" tooltip="Freemiu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freemium</a:t>
            </a:r>
            <a:r>
              <a:rPr lang="ru-RU" sz="2000" b="1" dirty="0"/>
              <a:t>. Основная часть возможностей конструктора предоставляется бесплатно;</a:t>
            </a:r>
          </a:p>
          <a:p>
            <a:pPr algn="just"/>
            <a:r>
              <a:rPr lang="ru-RU" sz="2000" b="1" dirty="0"/>
              <a:t>В основе </a:t>
            </a:r>
            <a:r>
              <a:rPr lang="ru-RU" sz="2000" b="1" dirty="0" err="1"/>
              <a:t>Nethouse</a:t>
            </a:r>
            <a:r>
              <a:rPr lang="ru-RU" sz="2000" b="1" dirty="0"/>
              <a:t> лежит визуальный редактор, можно быстро менять внешний вид и функциональность сайта. Навыки программирования не требуются.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893407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7DF4A7-CFA9-5CFC-05DF-6B2AD88E1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5163"/>
          </a:xfrm>
        </p:spPr>
        <p:txBody>
          <a:bodyPr>
            <a:normAutofit/>
          </a:bodyPr>
          <a:lstStyle/>
          <a:p>
            <a:r>
              <a:rPr lang="ru-RU" sz="3200" b="1" dirty="0"/>
              <a:t>Популярные облачные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DFEF1E-C819-AA36-C22A-ADE3E6976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88655"/>
            <a:ext cx="8915400" cy="432256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err="1"/>
              <a:t>Ecwid</a:t>
            </a:r>
            <a:r>
              <a:rPr lang="ru-RU" sz="2000" b="1" dirty="0"/>
              <a:t>  </a:t>
            </a:r>
            <a:r>
              <a:rPr lang="en-US" sz="2000" b="1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</a:t>
            </a:r>
            <a:r>
              <a:rPr lang="ru-RU" sz="2000" b="1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000" b="1" dirty="0" err="1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ecwid</a:t>
            </a:r>
            <a:r>
              <a:rPr lang="ru-RU" sz="2000" b="1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000" b="1" dirty="0" err="1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</a:t>
            </a:r>
            <a:endParaRPr lang="ru-RU" sz="2000" b="1" dirty="0">
              <a:solidFill>
                <a:srgbClr val="0070C0"/>
              </a:solidFill>
            </a:endParaRPr>
          </a:p>
          <a:p>
            <a:pPr algn="just"/>
            <a:r>
              <a:rPr lang="ru-RU" sz="2000" b="1" dirty="0"/>
              <a:t>Подходит для малого и среднего бизнеса. </a:t>
            </a:r>
            <a:r>
              <a:rPr lang="ru-RU" sz="2000" b="1" dirty="0" err="1"/>
              <a:t>Эквид</a:t>
            </a:r>
            <a:r>
              <a:rPr lang="ru-RU" sz="2000" b="1" dirty="0"/>
              <a:t> не берет комиссий с продаж, бесплатным тарифным планом можно пользоваться всегда. </a:t>
            </a:r>
          </a:p>
          <a:p>
            <a:pPr algn="just"/>
            <a:r>
              <a:rPr lang="ru-RU" sz="2000" b="1" dirty="0"/>
              <a:t>Стартовый сайт </a:t>
            </a:r>
            <a:r>
              <a:rPr lang="ru-RU" sz="2000" b="1" dirty="0" err="1"/>
              <a:t>Эквида</a:t>
            </a:r>
            <a:r>
              <a:rPr lang="ru-RU" sz="2000" b="1" dirty="0"/>
              <a:t> — это готовый сайт со встроенным интернет-магазином. Его получает бесплатно каждый, кто завел аккаунт в </a:t>
            </a:r>
            <a:r>
              <a:rPr lang="ru-RU" sz="2000" b="1" dirty="0" err="1"/>
              <a:t>Эквиде</a:t>
            </a:r>
            <a:r>
              <a:rPr lang="ru-RU" sz="2000" b="1" dirty="0"/>
              <a:t>. Можно легко изменить контент и дизайн стартового сайта </a:t>
            </a:r>
            <a:r>
              <a:rPr lang="ru-RU" sz="2000" b="1" dirty="0" err="1"/>
              <a:t>Эквида</a:t>
            </a:r>
            <a:r>
              <a:rPr lang="ru-RU" sz="2000" b="1" dirty="0"/>
              <a:t>, чтобы он соответствовал требованиям владельца. </a:t>
            </a:r>
          </a:p>
        </p:txBody>
      </p:sp>
    </p:spTree>
    <p:extLst>
      <p:ext uri="{BB962C8B-B14F-4D97-AF65-F5344CB8AC3E}">
        <p14:creationId xmlns:p14="http://schemas.microsoft.com/office/powerpoint/2010/main" val="20531353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BF2B82-FA93-857C-6A5D-F4B3C99A9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4399"/>
          </a:xfrm>
        </p:spPr>
        <p:txBody>
          <a:bodyPr>
            <a:normAutofit/>
          </a:bodyPr>
          <a:lstStyle/>
          <a:p>
            <a:r>
              <a:rPr lang="ru-RU" sz="3200" b="1" dirty="0"/>
              <a:t>Популярные облачные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6E1146-BCD2-5A0C-56AB-F00895B49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23999"/>
            <a:ext cx="8915400" cy="50522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err="1">
                <a:ea typeface="Times New Roman" panose="02020603050405020304" pitchFamily="18" charset="0"/>
              </a:rPr>
              <a:t>InSales</a:t>
            </a:r>
            <a:r>
              <a:rPr lang="ru-RU" sz="2000" b="1" dirty="0">
                <a:ea typeface="Times New Roman" panose="02020603050405020304" pitchFamily="18" charset="0"/>
              </a:rPr>
              <a:t>   </a:t>
            </a:r>
            <a:r>
              <a:rPr lang="ru-RU" sz="2000" b="1" u="sng" dirty="0">
                <a:solidFill>
                  <a:srgbClr val="0070C0"/>
                </a:solidFill>
                <a:effectLst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www.insales.r</a:t>
            </a:r>
            <a:r>
              <a:rPr lang="en-US" sz="2000" b="1" u="sng" dirty="0">
                <a:solidFill>
                  <a:srgbClr val="0070C0"/>
                </a:solidFill>
                <a:effectLst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</a:t>
            </a:r>
            <a:endParaRPr lang="ru-RU" sz="2000" b="1" u="sng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  <a:p>
            <a:pPr algn="just"/>
            <a:r>
              <a:rPr lang="ru-RU" sz="2000" b="1" dirty="0"/>
              <a:t>Самый популярный и известный среди российских </a:t>
            </a:r>
            <a:r>
              <a:rPr lang="en-US" sz="2000" b="1" dirty="0"/>
              <a:t>SaaS</a:t>
            </a:r>
            <a:r>
              <a:rPr lang="ru-RU" sz="2000" b="1" dirty="0"/>
              <a:t> сервисов. </a:t>
            </a:r>
          </a:p>
          <a:p>
            <a:pPr algn="just"/>
            <a:r>
              <a:rPr lang="ru-RU" sz="2000" b="1" dirty="0"/>
              <a:t>Разработчики предоставляют бесплатный пробный период на 14 дней без каких-либо обязательств. </a:t>
            </a:r>
          </a:p>
          <a:p>
            <a:pPr algn="just"/>
            <a:r>
              <a:rPr lang="ru-RU" sz="2000" b="1" dirty="0"/>
              <a:t>Стоимость услуг чуть выше среднерыночных. Базовый тариф стоит немного, однако все дополнительные услуги (от дизайна до синхронизации со сторонними системами) оплачиваются отдельно.</a:t>
            </a:r>
          </a:p>
          <a:p>
            <a:pPr algn="just"/>
            <a:r>
              <a:rPr lang="ru-RU" sz="2000" b="1" dirty="0"/>
              <a:t>Компания также оказывает сопутствующие услуги по наполнению сайта, сопровождению, раскрутке и рекламе. </a:t>
            </a:r>
          </a:p>
        </p:txBody>
      </p:sp>
    </p:spTree>
    <p:extLst>
      <p:ext uri="{BB962C8B-B14F-4D97-AF65-F5344CB8AC3E}">
        <p14:creationId xmlns:p14="http://schemas.microsoft.com/office/powerpoint/2010/main" val="3577550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B5EBD-22F5-7A6F-98F9-687546D0B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03E418-A252-A27A-E6C6-C518EDD63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4399"/>
          </a:xfrm>
        </p:spPr>
        <p:txBody>
          <a:bodyPr>
            <a:normAutofit/>
          </a:bodyPr>
          <a:lstStyle/>
          <a:p>
            <a:r>
              <a:rPr lang="ru-RU" sz="3200" b="1" dirty="0"/>
              <a:t>Популярные облачные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51E464-BF1B-8EF0-4B45-58E7C3504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68580"/>
            <a:ext cx="8915400" cy="50522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>
                <a:ea typeface="Times New Roman" panose="02020603050405020304" pitchFamily="18" charset="0"/>
              </a:rPr>
              <a:t>Tilda</a:t>
            </a:r>
            <a:r>
              <a:rPr lang="ru-RU" sz="2000" b="1" dirty="0">
                <a:ea typeface="Times New Roman" panose="02020603050405020304" pitchFamily="18" charset="0"/>
              </a:rPr>
              <a:t>   </a:t>
            </a:r>
            <a:r>
              <a:rPr lang="en-US" sz="2000" b="1" dirty="0">
                <a:hlinkClick r:id="rId2"/>
              </a:rPr>
              <a:t>https://tilda.cc/ru/</a:t>
            </a:r>
            <a:endParaRPr lang="en-US" sz="2000" b="1" dirty="0"/>
          </a:p>
          <a:p>
            <a:pPr algn="just"/>
            <a:r>
              <a:rPr lang="ru-RU" sz="2000" b="1" dirty="0"/>
              <a:t>Множество шаблонов для разных целей: блога, официального сайта компании, онлайн-магазина</a:t>
            </a:r>
          </a:p>
          <a:p>
            <a:pPr algn="just"/>
            <a:r>
              <a:rPr lang="ru-RU" sz="2000" b="1" dirty="0"/>
              <a:t>Возможность сделать индивидуальный дизайн, добавив нужные блоки или изменив положение и настройки существующих</a:t>
            </a:r>
          </a:p>
          <a:p>
            <a:pPr algn="just"/>
            <a:r>
              <a:rPr lang="ru-RU" sz="2000" b="1" dirty="0"/>
              <a:t>Большое количество возможностей для создания полноценного магазина</a:t>
            </a:r>
          </a:p>
          <a:p>
            <a:pPr algn="just"/>
            <a:r>
              <a:rPr lang="ru-RU" sz="2000" b="1" dirty="0"/>
              <a:t>Наличие внутренней CRM и системы аналитики</a:t>
            </a:r>
          </a:p>
          <a:p>
            <a:r>
              <a:rPr lang="ru-RU" sz="2000" b="1" dirty="0"/>
              <a:t>Два платных тарифа ($15 в месяц и $10 в месяц при оплате за год) и бесплатный</a:t>
            </a:r>
          </a:p>
          <a:p>
            <a:r>
              <a:rPr lang="ru-RU" sz="2000" b="1" dirty="0"/>
              <a:t>При покупке платного тарифа </a:t>
            </a:r>
            <a:r>
              <a:rPr lang="ru-RU" sz="2000" b="1" dirty="0" err="1"/>
              <a:t>Tilda</a:t>
            </a:r>
            <a:r>
              <a:rPr lang="ru-RU" sz="2000" b="1" dirty="0"/>
              <a:t> бесплатно регистрирует клиенту доменное имя </a:t>
            </a:r>
          </a:p>
        </p:txBody>
      </p:sp>
    </p:spTree>
    <p:extLst>
      <p:ext uri="{BB962C8B-B14F-4D97-AF65-F5344CB8AC3E}">
        <p14:creationId xmlns:p14="http://schemas.microsoft.com/office/powerpoint/2010/main" val="2679029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EF003-F037-7A00-57F9-5E3D076C6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F7744-550A-E551-86E3-5142305D7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4399"/>
          </a:xfrm>
        </p:spPr>
        <p:txBody>
          <a:bodyPr>
            <a:normAutofit/>
          </a:bodyPr>
          <a:lstStyle/>
          <a:p>
            <a:r>
              <a:rPr lang="ru-RU" sz="3200" b="1" dirty="0"/>
              <a:t>Популярные облачные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D68643-38AC-EDD1-71C5-7D8A5A2BC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68580"/>
            <a:ext cx="8915400" cy="50522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>
                <a:ea typeface="Times New Roman" panose="02020603050405020304" pitchFamily="18" charset="0"/>
              </a:rPr>
              <a:t>Shopify</a:t>
            </a:r>
            <a:r>
              <a:rPr lang="ru-RU" sz="2000" b="1" dirty="0">
                <a:ea typeface="Times New Roman" panose="02020603050405020304" pitchFamily="18" charset="0"/>
              </a:rPr>
              <a:t>   </a:t>
            </a:r>
            <a:r>
              <a:rPr lang="en-US" sz="2000" b="1" dirty="0">
                <a:hlinkClick r:id="rId2"/>
              </a:rPr>
              <a:t>https://www.shopify.com</a:t>
            </a:r>
            <a:r>
              <a:rPr lang="en-US" sz="2000" b="1" dirty="0"/>
              <a:t> </a:t>
            </a:r>
          </a:p>
          <a:p>
            <a:r>
              <a:rPr lang="ru-RU" sz="2000" b="1" dirty="0"/>
              <a:t>Множество большой инструментарий из шаблонов, виджетов и приложений</a:t>
            </a:r>
            <a:endParaRPr lang="en-US" sz="2000" b="1" dirty="0"/>
          </a:p>
          <a:p>
            <a:r>
              <a:rPr lang="ru-RU" sz="2000" b="1" dirty="0"/>
              <a:t>Большое количество шаблонов с привлекательным и адаптивным дизайном</a:t>
            </a:r>
          </a:p>
          <a:p>
            <a:r>
              <a:rPr lang="ru-RU" sz="2000" b="1" dirty="0"/>
              <a:t>Возможность подключения платежной системы </a:t>
            </a:r>
            <a:r>
              <a:rPr lang="ru-RU" sz="2000" b="1" dirty="0" err="1"/>
              <a:t>Shopify</a:t>
            </a:r>
            <a:r>
              <a:rPr lang="ru-RU" sz="2000" b="1" dirty="0"/>
              <a:t> </a:t>
            </a:r>
            <a:r>
              <a:rPr lang="ru-RU" sz="2000" b="1" dirty="0" err="1"/>
              <a:t>Payments</a:t>
            </a:r>
            <a:endParaRPr lang="ru-RU" sz="2000" b="1" dirty="0"/>
          </a:p>
          <a:p>
            <a:r>
              <a:rPr lang="ru-RU" sz="2000" b="1" dirty="0"/>
              <a:t>Тарифы: Basic ($29/мес.), </a:t>
            </a:r>
            <a:r>
              <a:rPr lang="ru-RU" sz="2000" b="1" dirty="0" err="1"/>
              <a:t>Shopify</a:t>
            </a:r>
            <a:r>
              <a:rPr lang="ru-RU" sz="2000" b="1" dirty="0"/>
              <a:t> ($79/мес.) и Advanced ($299/мес.). Главное различие между ними – размер комиссии с транзакций. 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65221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31E133-B223-2907-1EAF-A0A5949B0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5926"/>
          </a:xfrm>
        </p:spPr>
        <p:txBody>
          <a:bodyPr>
            <a:normAutofit/>
          </a:bodyPr>
          <a:lstStyle/>
          <a:p>
            <a:r>
              <a:rPr lang="ru-RU" sz="3200" b="1" dirty="0"/>
              <a:t>7 главных ошибок мобильной версии ИМ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7C5A75-8628-5CD6-FD2C-6E1E78B8E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88655"/>
            <a:ext cx="8915400" cy="4322567"/>
          </a:xfrm>
        </p:spPr>
        <p:txBody>
          <a:bodyPr>
            <a:normAutofit/>
          </a:bodyPr>
          <a:lstStyle/>
          <a:p>
            <a:r>
              <a:rPr lang="ru-RU" sz="2000" b="1" dirty="0"/>
              <a:t>Медийная реклама</a:t>
            </a:r>
          </a:p>
          <a:p>
            <a:r>
              <a:rPr lang="ru-RU" sz="2000" b="1" dirty="0"/>
              <a:t>Кнопки, которые трудно нажать</a:t>
            </a:r>
          </a:p>
          <a:p>
            <a:r>
              <a:rPr lang="ru-RU" sz="2000" b="1" dirty="0"/>
              <a:t>Непонятная навигация</a:t>
            </a:r>
          </a:p>
          <a:p>
            <a:r>
              <a:rPr lang="ru-RU" sz="2000" b="1" dirty="0"/>
              <a:t>Неадаптивный дизайн</a:t>
            </a:r>
          </a:p>
          <a:p>
            <a:r>
              <a:rPr lang="ru-RU" sz="2000" b="1" dirty="0"/>
              <a:t>Отсутствие возможности увеличить фото</a:t>
            </a:r>
          </a:p>
          <a:p>
            <a:r>
              <a:rPr lang="ru-RU" sz="2000" b="1" dirty="0"/>
              <a:t>Мобильная версия магазина предлагает меньше информации, чем десктопная версия</a:t>
            </a:r>
          </a:p>
          <a:p>
            <a:r>
              <a:rPr lang="ru-RU" sz="2000" b="1" dirty="0"/>
              <a:t>Длительное время загрузки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1702426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EEB2E9-6229-AF5C-483D-8FBE794D0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1290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B59DF4-21A1-B125-F952-51176CBED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71600"/>
            <a:ext cx="8915400" cy="512445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C00000"/>
                </a:solidFill>
              </a:rPr>
              <a:t>1. Осуществляет взаимодействие между поставщиками и покупателями, выполняет прием и распределение заказов: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/>
              <a:t>А. Сайт-магазин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/>
              <a:t>В. Сайт-посредник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/>
              <a:t>С. Сайт-витрина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400" b="1" dirty="0">
              <a:solidFill>
                <a:srgbClr val="C0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C00000"/>
                </a:solidFill>
              </a:rPr>
              <a:t>2. Собственнику сайта предоставляется раздел на жестком диске, где он может самостоятельно задавать правила управления, в то же время на этом же диске могут быть размещены и другие сайты. Это: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/>
              <a:t>А. Виртуальный хостинг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/>
              <a:t>В. Виртуальный выделенный сервер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/>
              <a:t>С. Индивидуальный сервер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9882998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3EE2D55-0AD1-2F7E-1880-5F449D3AB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00174"/>
            <a:ext cx="8915400" cy="4511047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3.  </a:t>
            </a:r>
            <a:r>
              <a:rPr lang="en-US" sz="2000" b="1" dirty="0">
                <a:solidFill>
                  <a:srgbClr val="C00000"/>
                </a:solidFill>
              </a:rPr>
              <a:t>the</a:t>
            </a:r>
            <a:r>
              <a:rPr lang="ru-RU" sz="2000" b="1" dirty="0">
                <a:solidFill>
                  <a:srgbClr val="C00000"/>
                </a:solidFill>
              </a:rPr>
              <a:t>-</a:t>
            </a:r>
            <a:r>
              <a:rPr lang="en-US" sz="2000" b="1" dirty="0" err="1">
                <a:solidFill>
                  <a:srgbClr val="C00000"/>
                </a:solidFill>
              </a:rPr>
              <a:t>flowwow</a:t>
            </a:r>
            <a:r>
              <a:rPr lang="ru-RU" sz="2000" b="1" dirty="0">
                <a:solidFill>
                  <a:srgbClr val="C00000"/>
                </a:solidFill>
              </a:rPr>
              <a:t>-</a:t>
            </a:r>
            <a:r>
              <a:rPr lang="en-US" sz="2000" b="1" dirty="0" err="1">
                <a:solidFill>
                  <a:srgbClr val="C00000"/>
                </a:solidFill>
              </a:rPr>
              <a:t>gogo</a:t>
            </a:r>
            <a:r>
              <a:rPr lang="ru-RU" sz="2000" b="1" dirty="0">
                <a:solidFill>
                  <a:srgbClr val="C00000"/>
                </a:solidFill>
              </a:rPr>
              <a:t>.</a:t>
            </a:r>
            <a:r>
              <a:rPr lang="en-US" sz="2000" b="1" dirty="0">
                <a:solidFill>
                  <a:srgbClr val="C00000"/>
                </a:solidFill>
              </a:rPr>
              <a:t>com</a:t>
            </a:r>
            <a:r>
              <a:rPr lang="ru-RU" sz="2000" b="1" dirty="0">
                <a:solidFill>
                  <a:srgbClr val="C00000"/>
                </a:solidFill>
              </a:rPr>
              <a:t> – доставка цветов. Соответствует ли домен рекомендуемым правилам? Укажите те правила, которым домен удовлетворяет (возможно несколько вариантов ответов).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/>
              <a:t>А. Удобная доменная зона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/>
              <a:t>В. Простота слов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/>
              <a:t>С. Верные ассоциации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b="1" dirty="0"/>
              <a:t>D</a:t>
            </a:r>
            <a:r>
              <a:rPr lang="ru-RU" sz="2000" b="1" dirty="0"/>
              <a:t>. «Разбавление»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986995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2311</TotalTime>
  <Words>2002</Words>
  <Application>Microsoft Office PowerPoint</Application>
  <PresentationFormat>Широкоэкранный</PresentationFormat>
  <Paragraphs>158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Century Gothic</vt:lpstr>
      <vt:lpstr>Times New Roman</vt:lpstr>
      <vt:lpstr>Wingdings 3</vt:lpstr>
      <vt:lpstr>Легкий дым</vt:lpstr>
      <vt:lpstr>Виды интернет-магазинов</vt:lpstr>
      <vt:lpstr>Варианты разработки ИМ (интернет-магазина) с нуля</vt:lpstr>
      <vt:lpstr>Создание интернет-магазина: выбор хостинга</vt:lpstr>
      <vt:lpstr>Создание интернет-магазина: выбор хостинга</vt:lpstr>
      <vt:lpstr>CMS (Content Management System)  для интернет-магазина</vt:lpstr>
      <vt:lpstr>Примеры CMS</vt:lpstr>
      <vt:lpstr>Примеры CMS</vt:lpstr>
      <vt:lpstr>Примеры CMS</vt:lpstr>
      <vt:lpstr>Критерии выбора CMS</vt:lpstr>
      <vt:lpstr>Выбор домена</vt:lpstr>
      <vt:lpstr>Как «разбавить» домен</vt:lpstr>
      <vt:lpstr>Дизайн</vt:lpstr>
      <vt:lpstr>Облачные решения (SaaS-системы)  </vt:lpstr>
      <vt:lpstr>Облачные решения (SaaS-системы)  </vt:lpstr>
      <vt:lpstr>Облачные решения (SaaS-системы)  </vt:lpstr>
      <vt:lpstr>Как выбрать конструктор для создания ИМ</vt:lpstr>
      <vt:lpstr>Функционал конструктора ИМ</vt:lpstr>
      <vt:lpstr>Популярные облачные решения</vt:lpstr>
      <vt:lpstr>Популярные облачные решения</vt:lpstr>
      <vt:lpstr>Популярные облачные решения</vt:lpstr>
      <vt:lpstr>Популярные облачные решения</vt:lpstr>
      <vt:lpstr>Популярные облачные решения</vt:lpstr>
      <vt:lpstr>7 главных ошибок мобильной версии ИМ</vt:lpstr>
      <vt:lpstr>Вопросы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Платежные системы электронной коммерции</dc:title>
  <dc:creator>Анна Корниенко</dc:creator>
  <cp:lastModifiedBy>Meta Morph</cp:lastModifiedBy>
  <cp:revision>14</cp:revision>
  <dcterms:created xsi:type="dcterms:W3CDTF">2023-02-05T08:49:11Z</dcterms:created>
  <dcterms:modified xsi:type="dcterms:W3CDTF">2025-02-14T03:55:07Z</dcterms:modified>
</cp:coreProperties>
</file>