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71" r:id="rId6"/>
    <p:sldId id="272" r:id="rId7"/>
    <p:sldId id="261" r:id="rId8"/>
    <p:sldId id="262" r:id="rId9"/>
    <p:sldId id="264" r:id="rId10"/>
    <p:sldId id="263" r:id="rId11"/>
    <p:sldId id="266" r:id="rId12"/>
    <p:sldId id="268" r:id="rId13"/>
    <p:sldId id="265" r:id="rId14"/>
    <p:sldId id="267" r:id="rId15"/>
    <p:sldId id="269" r:id="rId16"/>
    <p:sldId id="270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34" autoAdjust="0"/>
    <p:restoredTop sz="94660"/>
  </p:normalViewPr>
  <p:slideViewPr>
    <p:cSldViewPr snapToGrid="0">
      <p:cViewPr varScale="1">
        <p:scale>
          <a:sx n="80" d="100"/>
          <a:sy n="80" d="100"/>
        </p:scale>
        <p:origin x="46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072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9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595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887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416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111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3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738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092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86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3304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014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9786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063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50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629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F86A0-6986-47A2-80A0-E32C6205C831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18E9358-5126-4A68-A6E3-EAF4CD1DFB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68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yookassa.r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robokassa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qiwi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ayanyway.r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alletone.com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ayonline.r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aykeeper.ru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hronopay.ru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1D2B19-6354-AD52-B4E3-BA0D0411F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03090"/>
          </a:xfrm>
        </p:spPr>
        <p:txBody>
          <a:bodyPr>
            <a:normAutofit/>
          </a:bodyPr>
          <a:lstStyle/>
          <a:p>
            <a:r>
              <a:rPr lang="ru-RU" sz="3200" b="1" dirty="0"/>
              <a:t>Платежи в электронном бизнесе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9DE41A-23EF-227B-0052-BB9763CA1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819564"/>
            <a:ext cx="9150207" cy="472901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Интернет-банкинг 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— технология дистанционного банковского обслуживания, когда доступ к счетам и операциям по ним предоставляется в любое время и с любого компьютера, имеющего доступ в Интернет.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Для выполнения операций используется браузер.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ea typeface="Calibri" panose="020F0502020204030204" pitchFamily="34" charset="0"/>
              </a:rPr>
              <a:t>Интернет-банкинг осуществляется: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«тонкий клиент» </a:t>
            </a:r>
            <a:r>
              <a:rPr lang="en-US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(thin client)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- </a:t>
            </a:r>
            <a:r>
              <a:rPr lang="ru-RU" sz="2000" b="1" kern="100" dirty="0">
                <a:cs typeface="Times New Roman" panose="02020603050405020304" pitchFamily="18" charset="0"/>
              </a:rPr>
              <a:t>на стороне пользователя не устанавливается дополнительное ПО, страницы обрабатываются обычным интернет-браузером; </a:t>
            </a:r>
            <a:endParaRPr lang="en-US" sz="2000" b="1" kern="1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kern="100" dirty="0">
                <a:solidFill>
                  <a:srgbClr val="C00000"/>
                </a:solidFill>
                <a:cs typeface="Times New Roman" panose="02020603050405020304" pitchFamily="18" charset="0"/>
              </a:rPr>
              <a:t>«толстый клиент» </a:t>
            </a:r>
            <a:r>
              <a:rPr lang="en-US" sz="2000" b="1" kern="100" dirty="0">
                <a:solidFill>
                  <a:srgbClr val="C00000"/>
                </a:solidFill>
                <a:cs typeface="Times New Roman" panose="02020603050405020304" pitchFamily="18" charset="0"/>
              </a:rPr>
              <a:t>(fat client) </a:t>
            </a:r>
            <a:r>
              <a:rPr lang="ru-RU" sz="2000" b="1" kern="100" dirty="0">
                <a:cs typeface="Times New Roman" panose="02020603050405020304" pitchFamily="18" charset="0"/>
              </a:rPr>
              <a:t>- требует установки специального ПО (клиент-банк), выполняющего отображение информации, передачу в банк команд и шифрование всего передаваемого содержимого. </a:t>
            </a:r>
            <a:endParaRPr lang="ru-RU" b="1" i="1" kern="1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84956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2A41C-3914-6505-F4DD-159B4182C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4617"/>
          </a:xfrm>
        </p:spPr>
        <p:txBody>
          <a:bodyPr>
            <a:normAutofit/>
          </a:bodyPr>
          <a:lstStyle/>
          <a:p>
            <a:r>
              <a:rPr lang="ru-RU" sz="3200" b="1" dirty="0"/>
              <a:t>Платежные системы электронной коммерции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F6A37C-420B-EC33-8628-8E71078C1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10326"/>
            <a:ext cx="8915400" cy="4664365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Услуги интернет-банкинга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lv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kern="100" dirty="0">
                <a:cs typeface="Times New Roman" panose="02020603050405020304" pitchFamily="18" charset="0"/>
              </a:rPr>
              <a:t>выписки по счетам;</a:t>
            </a:r>
          </a:p>
          <a:p>
            <a:pPr lv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kern="100" dirty="0">
                <a:cs typeface="Times New Roman" panose="02020603050405020304" pitchFamily="18" charset="0"/>
              </a:rPr>
              <a:t>предоставление информации по банковским продуктам (депозиты, кредиты, ПИФ и т. д.);</a:t>
            </a:r>
          </a:p>
          <a:p>
            <a:pPr lv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kern="100" dirty="0">
                <a:cs typeface="Times New Roman" panose="02020603050405020304" pitchFamily="18" charset="0"/>
              </a:rPr>
              <a:t>заявки на открытие депозитов, получение кредитов, банковских карт и т. д.;</a:t>
            </a:r>
          </a:p>
          <a:p>
            <a:pPr lv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kern="100" dirty="0">
                <a:cs typeface="Times New Roman" panose="02020603050405020304" pitchFamily="18" charset="0"/>
              </a:rPr>
              <a:t>внутренние переводы на карту банка;</a:t>
            </a:r>
          </a:p>
          <a:p>
            <a:pPr lv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kern="100" dirty="0">
                <a:cs typeface="Times New Roman" panose="02020603050405020304" pitchFamily="18" charset="0"/>
              </a:rPr>
              <a:t>переводы на счета в других банках;</a:t>
            </a:r>
          </a:p>
          <a:p>
            <a:pPr lv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kern="100" dirty="0">
                <a:cs typeface="Times New Roman" panose="02020603050405020304" pitchFamily="18" charset="0"/>
              </a:rPr>
              <a:t>конвертацию средств;</a:t>
            </a:r>
          </a:p>
          <a:p>
            <a:pPr lv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kern="100" dirty="0">
                <a:cs typeface="Times New Roman" panose="02020603050405020304" pitchFamily="18" charset="0"/>
              </a:rPr>
              <a:t>личный кабинет для управления услугами.</a:t>
            </a:r>
          </a:p>
          <a:p>
            <a:pPr marL="0" indent="0">
              <a:buNone/>
            </a:pPr>
            <a:r>
              <a:rPr lang="ru-RU" sz="2000" b="1" dirty="0"/>
              <a:t>Тарифы в интернет-банке ниже, чем в обычном банковском отделении.</a:t>
            </a:r>
          </a:p>
        </p:txBody>
      </p:sp>
    </p:spTree>
    <p:extLst>
      <p:ext uri="{BB962C8B-B14F-4D97-AF65-F5344CB8AC3E}">
        <p14:creationId xmlns:p14="http://schemas.microsoft.com/office/powerpoint/2010/main" val="1348810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16C9C1-9ECA-EEF7-BD62-42E6420A6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75381"/>
          </a:xfrm>
        </p:spPr>
        <p:txBody>
          <a:bodyPr>
            <a:normAutofit/>
          </a:bodyPr>
          <a:lstStyle/>
          <a:p>
            <a:r>
              <a:rPr lang="ru-RU" sz="3200" b="1" dirty="0"/>
              <a:t>Классификация электронных платежей по способу расчета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3B75BD-293C-04CB-8E3A-0AEE91DA6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65745"/>
            <a:ext cx="8915400" cy="404547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Обмен открытым текстом 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с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амый простой способ оплаты с передачей по Internet всей информации (номера карты, имени и адреса владельца) без особых мер безопасности;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Системы, использующие шифрование обмена 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оплата с помощью кредитной карты с передачей по Интернету всей информации с помощью защищённых протоколов сеанса связи (шифрования);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Системы с использованием удостоверений 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применение специальных защищённых протоколов обмена информацией с использованием удостоверяющих клиента и продавца цифровых сертификатов и цифровой подписи;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sz="20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sz="20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7655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E05395-A0FC-74CD-7D20-8873F194A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Классификация электронных платежей по способу расчета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75C3F7-1143-E8A1-1F92-1881B567B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kern="100" dirty="0">
                <a:solidFill>
                  <a:srgbClr val="C00000"/>
                </a:solidFill>
                <a:cs typeface="Times New Roman" panose="02020603050405020304" pitchFamily="18" charset="0"/>
              </a:rPr>
              <a:t>4. </a:t>
            </a:r>
            <a:r>
              <a:rPr lang="ru-RU" sz="2000" b="1" kern="100" dirty="0">
                <a:solidFill>
                  <a:srgbClr val="C00000"/>
                </a:solidFill>
                <a:cs typeface="Times New Roman" panose="02020603050405020304" pitchFamily="18" charset="0"/>
              </a:rPr>
              <a:t>Клиринговые системы </a:t>
            </a:r>
            <a:r>
              <a:rPr lang="ru-RU" sz="2000" b="1" kern="100" dirty="0">
                <a:cs typeface="Times New Roman" panose="02020603050405020304" pitchFamily="18" charset="0"/>
              </a:rPr>
              <a:t>- клиент не должен каждый раз при покупке раскрывать свои персональные и банковские данные поставщику товара. Вместо этого он лишь сообщает ему свой идентификатор или свое имя в этой системе, после чего поставщик запрашивает систему и получает подтверждение или опровержение оплаты.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kern="100" dirty="0">
                <a:cs typeface="Times New Roman" panose="02020603050405020304" pitchFamily="18" charset="0"/>
              </a:rPr>
              <a:t>Клиент передает свои данные один раз с помощью хорошо защищенных протоколов или вообще минуя Интернет (например, почтой), в систему, где они надежно защищаются. 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sz="2000" b="1" kern="1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603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A4AF8-6AC8-01E7-07B3-79B20612B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2872"/>
          </a:xfrm>
        </p:spPr>
        <p:txBody>
          <a:bodyPr>
            <a:normAutofit/>
          </a:bodyPr>
          <a:lstStyle/>
          <a:p>
            <a:r>
              <a:rPr lang="ru-RU" sz="3200" b="1" dirty="0"/>
              <a:t>Платежные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F2C0A6-5369-B907-D970-CBEEA1086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8581"/>
            <a:ext cx="8915400" cy="4959927"/>
          </a:xfrm>
        </p:spPr>
        <p:txBody>
          <a:bodyPr>
            <a:normAutofit lnSpcReduction="10000"/>
          </a:bodyPr>
          <a:lstStyle/>
          <a:p>
            <a:pPr lvl="0">
              <a:buSzPct val="100000"/>
              <a:tabLst>
                <a:tab pos="457200" algn="l"/>
              </a:tabLst>
            </a:pPr>
            <a:r>
              <a:rPr lang="ru-RU" sz="2000" b="1" dirty="0"/>
              <a:t>возможность не пользоваться наличными деньгами</a:t>
            </a:r>
          </a:p>
          <a:p>
            <a:pPr lvl="0">
              <a:buSzPct val="100000"/>
              <a:tabLst>
                <a:tab pos="457200" algn="l"/>
              </a:tabLst>
            </a:pPr>
            <a:r>
              <a:rPr lang="ru-RU" sz="2000" b="1" dirty="0"/>
              <a:t>возможность ввести реквизиты однократно</a:t>
            </a:r>
          </a:p>
          <a:p>
            <a:pPr lvl="0">
              <a:buSzPct val="100000"/>
              <a:tabLst>
                <a:tab pos="457200" algn="l"/>
              </a:tabLst>
            </a:pPr>
            <a:r>
              <a:rPr lang="ru-RU" sz="2000" b="1" dirty="0"/>
              <a:t>проведение операций онлайн, практически мгновенно</a:t>
            </a:r>
          </a:p>
          <a:p>
            <a:pPr lvl="0">
              <a:buSzPct val="100000"/>
              <a:tabLst>
                <a:tab pos="457200" algn="l"/>
              </a:tabLst>
            </a:pPr>
            <a:r>
              <a:rPr lang="ru-RU" sz="2000" b="1" dirty="0"/>
              <a:t>безопасность оплаты</a:t>
            </a:r>
          </a:p>
          <a:p>
            <a:pPr lvl="0">
              <a:buSzPct val="100000"/>
              <a:tabLst>
                <a:tab pos="457200" algn="l"/>
              </a:tabLst>
            </a:pPr>
            <a:r>
              <a:rPr lang="ru-RU" sz="2000" b="1" dirty="0"/>
              <a:t>возможность расширять географию покупателей</a:t>
            </a:r>
          </a:p>
          <a:p>
            <a:pPr lvl="0">
              <a:buSzPct val="100000"/>
              <a:tabLst>
                <a:tab pos="457200" algn="l"/>
              </a:tabLst>
            </a:pPr>
            <a:r>
              <a:rPr lang="ru-RU" sz="2000" b="1" dirty="0"/>
              <a:t>возможность бесперебойно принимать платежи в больших количествах</a:t>
            </a:r>
          </a:p>
          <a:p>
            <a:pPr lvl="0">
              <a:buSzPct val="100000"/>
              <a:tabLst>
                <a:tab pos="457200" algn="l"/>
              </a:tabLst>
            </a:pPr>
            <a:r>
              <a:rPr lang="ru-RU" sz="2000" b="1" dirty="0"/>
              <a:t>снижение рисков из-за сложностей с идентификацией, подделкой данных, сбоев</a:t>
            </a:r>
          </a:p>
          <a:p>
            <a:pPr marL="0" indent="0">
              <a:buNone/>
            </a:pPr>
            <a:endParaRPr lang="ru-RU" sz="2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chemeClr val="accent1"/>
                </a:solidFill>
              </a:rPr>
              <a:t>Главная функция: </a:t>
            </a:r>
            <a:r>
              <a:rPr lang="ru-RU" sz="2000" b="1" dirty="0"/>
              <a:t>сделать цифровые платежи через интернет универсальными, устранить проблему несовместимости между отдельными видами банковских карт и электронных кошельков.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99471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EB3741-756F-C708-36BF-23EB19BC8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0508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оплаты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D7C3E2-7F95-A801-E1EE-2254005B0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3236"/>
            <a:ext cx="8915400" cy="43779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/>
                </a:solidFill>
              </a:rPr>
              <a:t>Напрямую через банк</a:t>
            </a:r>
          </a:p>
          <a:p>
            <a:pPr lvl="0"/>
            <a:r>
              <a:rPr lang="ru-RU" sz="2000" b="1" dirty="0"/>
              <a:t>Банковский эквайринг — оплата на отдельной странице с помощью пластиковой или виртуальной карты</a:t>
            </a:r>
          </a:p>
          <a:p>
            <a:pPr lvl="0"/>
            <a:r>
              <a:rPr lang="ru-RU" sz="2000" b="1" dirty="0"/>
              <a:t>Терминал — подходит, когда клиенты предпочитают платить по факту получения заказа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accent1"/>
                </a:solidFill>
              </a:rPr>
              <a:t>Через посредника</a:t>
            </a:r>
          </a:p>
        </p:txBody>
      </p:sp>
    </p:spTree>
    <p:extLst>
      <p:ext uri="{BB962C8B-B14F-4D97-AF65-F5344CB8AC3E}">
        <p14:creationId xmlns:p14="http://schemas.microsoft.com/office/powerpoint/2010/main" val="304503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5DC9A-0BA3-5CE4-03D8-FB0A72E05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dirty="0"/>
              <a:t>Агрегатор платежей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FF540D-7693-2B19-B5BD-9D6C99F11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14763"/>
            <a:ext cx="8915400" cy="495992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Агрегатор платежей 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– это сервис для перевода денег от покупателя на счет интернет-магазина. 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Агрегатор умеет принимать деньги из множества источников, среди которых:</a:t>
            </a:r>
          </a:p>
          <a:p>
            <a:pPr algn="just">
              <a:spcBef>
                <a:spcPts val="0"/>
              </a:spcBef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банковские карты;</a:t>
            </a:r>
          </a:p>
          <a:p>
            <a:pPr algn="just">
              <a:spcBef>
                <a:spcPts val="0"/>
              </a:spcBef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электронные деньги;</a:t>
            </a:r>
          </a:p>
          <a:p>
            <a:pPr algn="just">
              <a:spcBef>
                <a:spcPts val="0"/>
              </a:spcBef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наличные деньги (при оплате курьеру или на пункте выдачи заказов);</a:t>
            </a:r>
          </a:p>
          <a:p>
            <a:pPr algn="just">
              <a:spcBef>
                <a:spcPts val="0"/>
              </a:spcBef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деньги со счета мобильного телефона;</a:t>
            </a:r>
          </a:p>
          <a:p>
            <a:pPr algn="just">
              <a:spcBef>
                <a:spcPts val="0"/>
              </a:spcBef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платежные системы </a:t>
            </a:r>
            <a:r>
              <a:rPr lang="en-US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Paypal</a:t>
            </a:r>
            <a:r>
              <a:rPr lang="en-US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Samsung Pay, Apple Pay);</a:t>
            </a:r>
            <a:endParaRPr lang="ru-RU" sz="20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банковские переводы и т.д.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kern="100" dirty="0">
                <a:cs typeface="Times New Roman" panose="02020603050405020304" pitchFamily="18" charset="0"/>
              </a:rPr>
              <a:t>Платежный шлюз – специальная программа, принимающая деньги из различных источников. Чем функциональнее шлюз, тем больше способов приема оплаты на сайте. Шлюзы работают по защищенным протоколам.</a:t>
            </a:r>
          </a:p>
          <a:p>
            <a:pPr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259323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5DC9A-0BA3-5CE4-03D8-FB0A72E05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dirty="0"/>
              <a:t>Выбор платежного сервиса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FF540D-7693-2B19-B5BD-9D6C99F11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14763"/>
            <a:ext cx="8642206" cy="495992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Критерии выбора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Срок существования системы и репутация среди клиентов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Процедура подключения к системе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Соответствие запросам покупателей и вашим целям</a:t>
            </a:r>
            <a:endParaRPr lang="ru-RU" sz="2000" b="1" kern="100" dirty="0"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kern="100" dirty="0">
                <a:cs typeface="Times New Roman" panose="02020603050405020304" pitchFamily="18" charset="0"/>
              </a:rPr>
              <a:t>Комиссии и проч. условия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kern="100" dirty="0">
                <a:cs typeface="Times New Roman" panose="02020603050405020304" pitchFamily="18" charset="0"/>
              </a:rPr>
              <a:t>Сроки вывода денежных средств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kern="100" dirty="0">
                <a:cs typeface="Times New Roman" panose="02020603050405020304" pitchFamily="18" charset="0"/>
              </a:rPr>
              <a:t>Интерфейс</a:t>
            </a:r>
          </a:p>
        </p:txBody>
      </p:sp>
    </p:spTree>
    <p:extLst>
      <p:ext uri="{BB962C8B-B14F-4D97-AF65-F5344CB8AC3E}">
        <p14:creationId xmlns:p14="http://schemas.microsoft.com/office/powerpoint/2010/main" val="2058059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AE42F-4BD2-D4F5-FAB3-ECA0EC8E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платежные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995782-CB5C-6DFE-DE03-583AB4E57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41236"/>
            <a:ext cx="8915400" cy="44149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1. 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ЮKassa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 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https://yookassa.r</a:t>
            </a:r>
            <a:r>
              <a:rPr lang="en-US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</a:t>
            </a:r>
            <a:r>
              <a:rPr lang="ru-RU" sz="2000" b="1" u="sng" dirty="0">
                <a:solidFill>
                  <a:srgbClr val="0000FF"/>
                </a:solidFill>
              </a:rPr>
              <a:t> </a:t>
            </a:r>
            <a:r>
              <a:rPr lang="ru-RU" sz="2000" b="1" dirty="0"/>
              <a:t>- </a:t>
            </a:r>
            <a:r>
              <a:rPr lang="ru-RU" sz="2000" b="1" dirty="0">
                <a:ea typeface="Calibri" panose="020F0502020204030204" pitchFamily="34" charset="0"/>
              </a:rPr>
              <a:t>Решение от “Яндекса” </a:t>
            </a:r>
            <a:endParaRPr lang="en-US" sz="2000" b="1" u="sng" dirty="0">
              <a:solidFill>
                <a:srgbClr val="0000FF"/>
              </a:solidFill>
              <a:effectLst/>
              <a:ea typeface="Calibri" panose="020F0502020204030204" pitchFamily="34" charset="0"/>
            </a:endParaRPr>
          </a:p>
          <a:p>
            <a:r>
              <a:rPr lang="ru-RU" sz="2000" b="1" dirty="0">
                <a:ea typeface="Calibri" panose="020F0502020204030204" pitchFamily="34" charset="0"/>
              </a:rPr>
              <a:t>В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озможность проводить В2В платежи для корпоративных клиентов;</a:t>
            </a: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Возможность покупки в кредит (реализуется совместно с банками-партнерами); </a:t>
            </a: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При использовании 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ЮKassa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- скидки на использование других сервисов “Яндекса”;</a:t>
            </a:r>
          </a:p>
          <a:p>
            <a:pPr algn="just"/>
            <a:r>
              <a:rPr lang="ru-RU" sz="2000" b="1" dirty="0">
                <a:effectLst/>
                <a:ea typeface="Calibri" panose="020F0502020204030204" pitchFamily="34" charset="0"/>
              </a:rPr>
              <a:t>Интегрируется с популярными CMS (</a:t>
            </a:r>
            <a:r>
              <a:rPr lang="en-US" sz="2000" b="1" dirty="0" err="1">
                <a:effectLst/>
                <a:ea typeface="Calibri" panose="020F0502020204030204" pitchFamily="34" charset="0"/>
              </a:rPr>
              <a:t>InSales</a:t>
            </a:r>
            <a:r>
              <a:rPr lang="en-US" sz="20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Tilda</a:t>
            </a:r>
            <a:r>
              <a:rPr lang="en-US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Ecwid</a:t>
            </a:r>
            <a:r>
              <a:rPr lang="en-US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Advantshop</a:t>
            </a:r>
            <a:r>
              <a:rPr lang="en-US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WordPress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 др.); </a:t>
            </a:r>
          </a:p>
          <a:p>
            <a:pPr algn="just"/>
            <a:r>
              <a:rPr lang="ru-RU" sz="2000" b="1" dirty="0"/>
              <a:t>Тарифы зависят от источника платежа и оборотов бизнеса. </a:t>
            </a:r>
          </a:p>
        </p:txBody>
      </p:sp>
    </p:spTree>
    <p:extLst>
      <p:ext uri="{BB962C8B-B14F-4D97-AF65-F5344CB8AC3E}">
        <p14:creationId xmlns:p14="http://schemas.microsoft.com/office/powerpoint/2010/main" val="4148537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AE42F-4BD2-D4F5-FAB3-ECA0EC8E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3079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платежные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995782-CB5C-6DFE-DE03-583AB4E57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41236"/>
            <a:ext cx="8915400" cy="44149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2. 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Robokassa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  </a:t>
            </a:r>
            <a:r>
              <a:rPr lang="en-US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2000" b="1" u="sng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robokassa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</a:t>
            </a:r>
            <a:endParaRPr lang="ru-RU" sz="2000" b="1" u="sng" dirty="0">
              <a:solidFill>
                <a:srgbClr val="0000FF"/>
              </a:solidFill>
            </a:endParaRP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Кроме приема оплаты закрывает вопрос контрольно-кассового обслуживания: необязательно использовать ККТ, система отправляет чеки клиентам самостоятельно; </a:t>
            </a:r>
          </a:p>
          <a:p>
            <a:pPr algn="just">
              <a:spcAft>
                <a:spcPts val="800"/>
              </a:spcAft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Услугами могут воспользоваться ЮЛ, ИП;</a:t>
            </a:r>
            <a:r>
              <a:rPr lang="ru-RU" sz="2000" b="1" dirty="0">
                <a:ea typeface="Calibri" panose="020F0502020204030204" pitchFamily="34" charset="0"/>
              </a:rPr>
              <a:t> 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ea typeface="Calibri" panose="020F0502020204030204" pitchFamily="34" charset="0"/>
              </a:rPr>
              <a:t>Интегрируется со всеми популярными платформами для создания сайтов интернет-магазинов;</a:t>
            </a: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Тарифы зависят от оборота. Есть 4 тарифных плана: “Стартовый”, “Реальный”, VIP и “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Доброкасса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”;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669842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AE42F-4BD2-D4F5-FAB3-ECA0EC8E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3079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платежные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995782-CB5C-6DFE-DE03-583AB4E57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18908"/>
            <a:ext cx="8915400" cy="44149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3. 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Qiwi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Касса   </a:t>
            </a:r>
            <a:r>
              <a:rPr lang="en-US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2000" b="1" u="sng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qiwi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</a:t>
            </a:r>
            <a:endParaRPr lang="ru-RU" sz="2000" b="1" u="sng" dirty="0">
              <a:solidFill>
                <a:srgbClr val="0000FF"/>
              </a:solidFill>
            </a:endParaRP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Универсальный сервис для приема платежей на сайте интернет-магазина и не только; </a:t>
            </a:r>
          </a:p>
          <a:p>
            <a:pPr algn="just">
              <a:spcAft>
                <a:spcPts val="800"/>
              </a:spcAft>
            </a:pPr>
            <a:r>
              <a:rPr lang="ru-RU" sz="2000" b="1" dirty="0"/>
              <a:t>Развитая сеть терминалов приема оплаты наличными, банковской картой или электронными деньгами;</a:t>
            </a:r>
          </a:p>
          <a:p>
            <a:pPr mar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/>
              <a:t>Партнеры - более 200 банков и кредитных организаций (в том числе входящих в ТОП-10 банков России), операторы связи; </a:t>
            </a:r>
          </a:p>
          <a:p>
            <a:pPr mar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ea typeface="Calibri" panose="020F0502020204030204" pitchFamily="34" charset="0"/>
              </a:rPr>
              <a:t>Интегрируется с большинством </a:t>
            </a:r>
            <a:r>
              <a:rPr lang="en-US" sz="2000" b="1" dirty="0">
                <a:ea typeface="Calibri" panose="020F0502020204030204" pitchFamily="34" charset="0"/>
              </a:rPr>
              <a:t>CMS</a:t>
            </a:r>
            <a:r>
              <a:rPr lang="ru-RU" sz="2000" b="1" dirty="0">
                <a:ea typeface="Calibri" panose="020F0502020204030204" pitchFamily="34" charset="0"/>
              </a:rPr>
              <a:t>-платформ;</a:t>
            </a:r>
          </a:p>
          <a:p>
            <a:pPr algn="just">
              <a:spcAft>
                <a:spcPts val="800"/>
              </a:spcAft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Комиссия рассчитывается в зависимости от оборота. Компаниям с выручкой более 10 миллионов рублей в месяц предоставляется тарифный план, рассчитанный на индивидуальных условиях.</a:t>
            </a:r>
          </a:p>
          <a:p>
            <a:pPr marL="0" lv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58435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AE42F-4BD2-D4F5-FAB3-ECA0EC8E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3079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платежные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995782-CB5C-6DFE-DE03-583AB4E57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74982"/>
            <a:ext cx="8679152" cy="45812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4. </a:t>
            </a:r>
            <a:r>
              <a:rPr lang="en-US" sz="2000" b="1" dirty="0" err="1">
                <a:effectLst/>
                <a:ea typeface="Calibri" panose="020F0502020204030204" pitchFamily="34" charset="0"/>
              </a:rPr>
              <a:t>PayAnyWay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  </a:t>
            </a:r>
            <a:r>
              <a:rPr lang="en-US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b="1" u="sng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payanyway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b="1" u="sng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endParaRPr lang="ru-RU" sz="2000" b="1" u="sng" dirty="0">
              <a:solidFill>
                <a:srgbClr val="0000FF"/>
              </a:solidFill>
            </a:endParaRPr>
          </a:p>
          <a:p>
            <a:pPr marL="0" algn="just">
              <a:spcBef>
                <a:spcPts val="600"/>
              </a:spcBef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Более 20 способов оплаты: банковские карты; системы онлайн-банкинга; электронные платёжные системы; сервис SMS-платежей; терминалы самообслуживания; салоны связи; системы денежных переводов и почтовые отделения.</a:t>
            </a:r>
            <a:r>
              <a:rPr lang="ru-RU" sz="2000" b="1" kern="100" dirty="0">
                <a:cs typeface="Times New Roman" panose="02020603050405020304" pitchFamily="18" charset="0"/>
              </a:rPr>
              <a:t> </a:t>
            </a:r>
          </a:p>
          <a:p>
            <a:pPr marL="0" algn="just">
              <a:spcBef>
                <a:spcPts val="600"/>
              </a:spcBef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Тарифы и комиссии:</a:t>
            </a: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Visa, MasterCard, “МИР”, Apple Pay и прочие Pay - 2,7% (от 3 миллионов рублей в месяц ставка 2,5%);</a:t>
            </a: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онлайн-банкинг - 2,9%;</a:t>
            </a: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салоны связи - 2,9%;</a:t>
            </a: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электронные деньги - от 2,5%;</a:t>
            </a:r>
          </a:p>
          <a:p>
            <a:pPr marL="342900" lvl="0" indent="-342900" algn="just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SMS-платежи - от 4%.</a:t>
            </a:r>
          </a:p>
          <a:p>
            <a:pPr lvl="0" algn="just">
              <a:spcBef>
                <a:spcPts val="0"/>
              </a:spcBef>
            </a:pPr>
            <a:endParaRPr lang="ru-RU" sz="2000" b="1" kern="100" dirty="0"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04334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AE42F-4BD2-D4F5-FAB3-ECA0EC8E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3079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платежные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995782-CB5C-6DFE-DE03-583AB4E57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41236"/>
            <a:ext cx="8915400" cy="44149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5. </a:t>
            </a:r>
            <a:r>
              <a:rPr lang="ru-RU" sz="2000" b="1" dirty="0"/>
              <a:t>“Единая касса” 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https://www.walletone.co</a:t>
            </a:r>
            <a:r>
              <a:rPr lang="en-US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endParaRPr lang="ru-RU" sz="2000" b="1" u="sng" dirty="0">
              <a:solidFill>
                <a:srgbClr val="0000FF"/>
              </a:solidFill>
            </a:endParaRPr>
          </a:p>
          <a:p>
            <a:pPr mar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/>
              <a:t>Универсальная система приема платежей, позволяет принимать оплату 118 способами; </a:t>
            </a:r>
          </a:p>
          <a:p>
            <a:pPr mar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/>
              <a:t>Услугами могут воспользоваться ЮЛ, ИП; </a:t>
            </a:r>
          </a:p>
          <a:p>
            <a:pPr mar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ea typeface="Calibri" panose="020F0502020204030204" pitchFamily="34" charset="0"/>
              </a:rPr>
              <a:t>Интегрируется практически со всеми </a:t>
            </a:r>
            <a:r>
              <a:rPr lang="en-US" sz="2000" b="1" dirty="0">
                <a:ea typeface="Calibri" panose="020F0502020204030204" pitchFamily="34" charset="0"/>
              </a:rPr>
              <a:t>CMS</a:t>
            </a:r>
            <a:r>
              <a:rPr lang="ru-RU" sz="2000" b="1" dirty="0">
                <a:ea typeface="Calibri" panose="020F0502020204030204" pitchFamily="34" charset="0"/>
              </a:rPr>
              <a:t>-платформами при помощи готовых модулей;</a:t>
            </a:r>
          </a:p>
          <a:p>
            <a:pPr marL="0" algn="just">
              <a:spcBef>
                <a:spcPts val="0"/>
              </a:spcBef>
              <a:spcAft>
                <a:spcPts val="800"/>
              </a:spcAft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Тарифные планы:</a:t>
            </a:r>
          </a:p>
          <a:p>
            <a:pPr marL="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“Стартап”, оборот до 100 тысяч рублей;</a:t>
            </a:r>
          </a:p>
          <a:p>
            <a:pPr marL="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“Малый Бизнес”, оборот до 500 тысяч рублей;</a:t>
            </a:r>
          </a:p>
          <a:p>
            <a:pPr marL="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“Средний бизнес”, оборот до 1 миллиона рублей;</a:t>
            </a:r>
          </a:p>
          <a:p>
            <a:pPr marL="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“Большой бизнес”, оборот до 5 миллионов рублей;</a:t>
            </a:r>
          </a:p>
          <a:p>
            <a:pPr marL="0" lvl="0" indent="-342900" algn="just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“Корпорация”, оборот свыше 5 миллионов рублей.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37005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AE42F-4BD2-D4F5-FAB3-ECA0EC8E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3079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платежные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995782-CB5C-6DFE-DE03-583AB4E57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54909"/>
            <a:ext cx="8679152" cy="47013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6. </a:t>
            </a:r>
            <a:r>
              <a:rPr lang="en-US" sz="2000" b="1" dirty="0" err="1">
                <a:effectLst/>
                <a:ea typeface="Calibri" panose="020F0502020204030204" pitchFamily="34" charset="0"/>
              </a:rPr>
              <a:t>PayOnline</a:t>
            </a:r>
            <a:r>
              <a:rPr lang="ru-RU" sz="2000" dirty="0">
                <a:effectLst/>
                <a:ea typeface="Calibri" panose="020F0502020204030204" pitchFamily="34" charset="0"/>
              </a:rPr>
              <a:t>   </a:t>
            </a:r>
            <a:r>
              <a:rPr lang="en-US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b="1" u="sng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payonline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b="1" u="sng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endParaRPr lang="ru-RU" sz="2000" b="1" u="sng" dirty="0">
              <a:solidFill>
                <a:srgbClr val="0000FF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kern="100" dirty="0">
                <a:cs typeface="Times New Roman" panose="02020603050405020304" pitchFamily="18" charset="0"/>
              </a:rPr>
              <a:t>Платежная система с расчетно-кассовым обслуживанием, предоставляемым компаниями-партнерами.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kern="100" dirty="0">
                <a:cs typeface="Times New Roman" panose="02020603050405020304" pitchFamily="18" charset="0"/>
              </a:rPr>
              <a:t>Способы приема оплаты: банковские карты, </a:t>
            </a:r>
            <a:r>
              <a:rPr lang="en-US" sz="2000" b="1" kern="100" dirty="0">
                <a:cs typeface="Times New Roman" panose="02020603050405020304" pitchFamily="18" charset="0"/>
              </a:rPr>
              <a:t>Apple Pay</a:t>
            </a:r>
            <a:r>
              <a:rPr lang="ru-RU" sz="2000" b="1" kern="100" dirty="0">
                <a:cs typeface="Times New Roman" panose="02020603050405020304" pitchFamily="18" charset="0"/>
              </a:rPr>
              <a:t>, </a:t>
            </a:r>
            <a:r>
              <a:rPr lang="en-US" sz="2000" b="1" kern="100" dirty="0" err="1">
                <a:cs typeface="Times New Roman" panose="02020603050405020304" pitchFamily="18" charset="0"/>
              </a:rPr>
              <a:t>MasterPass</a:t>
            </a:r>
            <a:r>
              <a:rPr lang="ru-RU" sz="2000" b="1" kern="100" dirty="0">
                <a:cs typeface="Times New Roman" panose="02020603050405020304" pitchFamily="18" charset="0"/>
              </a:rPr>
              <a:t>, онлайн</a:t>
            </a:r>
            <a:r>
              <a:rPr lang="en-US" sz="2000" b="1" kern="100" dirty="0">
                <a:cs typeface="Times New Roman" panose="02020603050405020304" pitchFamily="18" charset="0"/>
              </a:rPr>
              <a:t>-</a:t>
            </a:r>
            <a:r>
              <a:rPr lang="ru-RU" sz="2000" b="1" kern="100" dirty="0">
                <a:cs typeface="Times New Roman" panose="02020603050405020304" pitchFamily="18" charset="0"/>
              </a:rPr>
              <a:t>кредиты </a:t>
            </a:r>
            <a:r>
              <a:rPr lang="en-US" sz="2000" b="1" kern="100" dirty="0">
                <a:cs typeface="Times New Roman" panose="02020603050405020304" pitchFamily="18" charset="0"/>
              </a:rPr>
              <a:t>(Instant Credit)</a:t>
            </a:r>
            <a:r>
              <a:rPr lang="ru-RU" sz="2000" b="1" kern="100" dirty="0">
                <a:cs typeface="Times New Roman" panose="02020603050405020304" pitchFamily="18" charset="0"/>
              </a:rPr>
              <a:t>, WebMoney, QIWI, “</a:t>
            </a:r>
            <a:r>
              <a:rPr lang="ru-RU" sz="2000" b="1" kern="100" dirty="0" err="1">
                <a:cs typeface="Times New Roman" panose="02020603050405020304" pitchFamily="18" charset="0"/>
              </a:rPr>
              <a:t>Яндекс.Деньги</a:t>
            </a:r>
            <a:r>
              <a:rPr lang="ru-RU" sz="2000" b="1" kern="100" dirty="0">
                <a:cs typeface="Times New Roman" panose="02020603050405020304" pitchFamily="18" charset="0"/>
              </a:rPr>
              <a:t>”.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kern="100" dirty="0">
                <a:cs typeface="Times New Roman" panose="02020603050405020304" pitchFamily="18" charset="0"/>
              </a:rPr>
              <a:t>Дополнительные инструменты:</a:t>
            </a:r>
          </a:p>
          <a:p>
            <a:pPr lvl="0" algn="just">
              <a:spcBef>
                <a:spcPts val="0"/>
              </a:spcBef>
            </a:pPr>
            <a:r>
              <a:rPr lang="ru-RU" sz="2000" b="1" kern="100" dirty="0">
                <a:cs typeface="Times New Roman" panose="02020603050405020304" pitchFamily="18" charset="0"/>
              </a:rPr>
              <a:t>платежи в один клик (без ввода полных реквизитов карты);</a:t>
            </a:r>
          </a:p>
          <a:p>
            <a:pPr lvl="0" algn="just">
              <a:spcBef>
                <a:spcPts val="0"/>
              </a:spcBef>
            </a:pPr>
            <a:r>
              <a:rPr lang="ru-RU" sz="2000" b="1" kern="100" dirty="0">
                <a:cs typeface="Times New Roman" panose="02020603050405020304" pitchFamily="18" charset="0"/>
              </a:rPr>
              <a:t>выставление счета на оплату по электронной почте;</a:t>
            </a:r>
          </a:p>
          <a:p>
            <a:pPr lvl="0" algn="just">
              <a:spcBef>
                <a:spcPts val="0"/>
              </a:spcBef>
            </a:pPr>
            <a:r>
              <a:rPr lang="ru-RU" sz="2000" b="1" kern="100" dirty="0">
                <a:cs typeface="Times New Roman" panose="02020603050405020304" pitchFamily="18" charset="0"/>
              </a:rPr>
              <a:t>“заморозка” средств на карте плательщика (без списания);</a:t>
            </a:r>
          </a:p>
          <a:p>
            <a:pPr lvl="0" algn="just">
              <a:spcBef>
                <a:spcPts val="0"/>
              </a:spcBef>
            </a:pPr>
            <a:r>
              <a:rPr lang="ru-RU" sz="2000" b="1" kern="100" dirty="0">
                <a:cs typeface="Times New Roman" panose="02020603050405020304" pitchFamily="18" charset="0"/>
              </a:rPr>
              <a:t>настройка протокола 3-D Secure;</a:t>
            </a:r>
          </a:p>
          <a:p>
            <a:pPr lvl="0" algn="just">
              <a:spcBef>
                <a:spcPts val="0"/>
              </a:spcBef>
            </a:pPr>
            <a:r>
              <a:rPr lang="ru-RU" sz="2000" b="1" kern="100" dirty="0">
                <a:cs typeface="Times New Roman" panose="02020603050405020304" pitchFamily="18" charset="0"/>
              </a:rPr>
              <a:t>адаптивная платежная форма и возможность ее кастомизации.</a:t>
            </a:r>
          </a:p>
          <a:p>
            <a:pPr algn="just">
              <a:spcBef>
                <a:spcPts val="0"/>
              </a:spcBef>
            </a:pPr>
            <a:r>
              <a:rPr lang="ru-RU" sz="2000" b="1" kern="100" dirty="0">
                <a:cs typeface="Times New Roman" panose="02020603050405020304" pitchFamily="18" charset="0"/>
              </a:rPr>
              <a:t>Комиссия и абонентская плата рассчитываются индивидуально, от 0,7 процентов с суммы транзакции. ;</a:t>
            </a:r>
          </a:p>
          <a:p>
            <a:pPr lvl="0" algn="just">
              <a:spcBef>
                <a:spcPts val="0"/>
              </a:spcBef>
            </a:pPr>
            <a:endParaRPr lang="ru-RU" sz="2000" b="1" kern="100" dirty="0"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348622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AE42F-4BD2-D4F5-FAB3-ECA0EC8E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3079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платежные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995782-CB5C-6DFE-DE03-583AB4E57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74982"/>
            <a:ext cx="9067080" cy="45812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7. 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PayKeeper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  </a:t>
            </a:r>
            <a:r>
              <a:rPr lang="en-US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2000" b="1" u="sng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paykeeper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b="1" u="sng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endParaRPr lang="ru-RU" sz="2000" b="1" u="sng" dirty="0">
              <a:solidFill>
                <a:srgbClr val="0000FF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2000" b="1" dirty="0"/>
              <a:t>Специализация на интернет-эквайринге от банков-партнеров. 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Работа с популярными платежными инструментами (</a:t>
            </a:r>
            <a:r>
              <a:rPr lang="ru-RU" sz="2000" b="1" dirty="0" err="1"/>
              <a:t>ApplePay</a:t>
            </a:r>
            <a:r>
              <a:rPr lang="ru-RU" sz="2000" b="1" dirty="0"/>
              <a:t>, </a:t>
            </a:r>
            <a:r>
              <a:rPr lang="ru-RU" sz="2000" b="1" dirty="0" err="1"/>
              <a:t>SamsungPay</a:t>
            </a:r>
            <a:r>
              <a:rPr lang="ru-RU" sz="2000" b="1" dirty="0"/>
              <a:t>, </a:t>
            </a:r>
            <a:r>
              <a:rPr lang="ru-RU" sz="2000" b="1" dirty="0" err="1"/>
              <a:t>AndroidPay</a:t>
            </a:r>
            <a:r>
              <a:rPr lang="ru-RU" sz="2000" b="1" dirty="0"/>
              <a:t>, </a:t>
            </a:r>
            <a:r>
              <a:rPr lang="ru-RU" sz="2000" b="1" dirty="0" err="1"/>
              <a:t>GooglePay</a:t>
            </a:r>
            <a:r>
              <a:rPr lang="ru-RU" sz="2000" b="1" dirty="0"/>
              <a:t>, QR Код через Систему Быстрых Платежей).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Интеграция со всеми распространенными CMS;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Дополнительные возможности:</a:t>
            </a: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выставление счета клиентам на электронную почту;</a:t>
            </a: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отправка фискального чека с помощью </a:t>
            </a:r>
            <a:r>
              <a:rPr lang="ru-RU" sz="2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OrangeData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 ATOL Online;</a:t>
            </a:r>
          </a:p>
          <a:p>
            <a:pPr marL="342900" lvl="0" indent="-342900" algn="just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привязка карты и проведение </a:t>
            </a:r>
            <a:r>
              <a:rPr lang="ru-RU" sz="2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автоплатежей</a:t>
            </a:r>
            <a:r>
              <a:rPr lang="ru-RU" sz="20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 и др.</a:t>
            </a:r>
            <a:endParaRPr lang="ru-RU" sz="20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2000" b="1" dirty="0"/>
              <a:t>Комиссии и тарифы зависят от оборота, 1,8–2,3 процента. 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54994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AE42F-4BD2-D4F5-FAB3-ECA0EC8E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30799"/>
          </a:xfrm>
        </p:spPr>
        <p:txBody>
          <a:bodyPr>
            <a:normAutofit/>
          </a:bodyPr>
          <a:lstStyle/>
          <a:p>
            <a:r>
              <a:rPr lang="ru-RU" sz="3200" b="1" dirty="0"/>
              <a:t>Популярные платежные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995782-CB5C-6DFE-DE03-583AB4E57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74982"/>
            <a:ext cx="9067080" cy="45812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8. 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Chronopay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  </a:t>
            </a:r>
            <a:r>
              <a:rPr lang="en-US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2000" b="1" u="sng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chronopay</a:t>
            </a:r>
            <a:r>
              <a:rPr lang="ru-RU" sz="2000" b="1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b="1" u="sng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endParaRPr lang="ru-RU" sz="2000" b="1" u="sng" dirty="0">
              <a:solidFill>
                <a:srgbClr val="0000FF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2000" b="1" dirty="0">
                <a:effectLst/>
                <a:ea typeface="Calibri" panose="020F0502020204030204" pitchFamily="34" charset="0"/>
              </a:rPr>
              <a:t>Специализация в области обработки платежей за товары и услуги в интернете банковскими картами и электронными деньгами (WebMoney и QIWI) от покупателей в любой точке земного шара;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Интеграция с популярными CMS;</a:t>
            </a:r>
          </a:p>
          <a:p>
            <a:pPr>
              <a:spcBef>
                <a:spcPts val="600"/>
              </a:spcBef>
            </a:pPr>
            <a:r>
              <a:rPr lang="ru-RU" sz="2000" b="1" dirty="0">
                <a:effectLst/>
                <a:ea typeface="Calibri" panose="020F0502020204030204" pitchFamily="34" charset="0"/>
              </a:rPr>
              <a:t>Тарифы рассчитываются индивидуально и зависят от ежемесячной выручки.</a:t>
            </a:r>
            <a:r>
              <a:rPr lang="ru-RU" sz="2000" b="1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953077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C2F9D8-3FA0-4555-BC00-0FE7E60A1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Платежные системы для работы с зарубежными клиентами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8B7D08-8688-86D4-8BAE-CEF509006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457200" algn="just">
              <a:lnSpc>
                <a:spcPct val="150000"/>
              </a:lnSpc>
              <a:buFont typeface="+mj-lt"/>
              <a:buAutoNum type="arabicParenR"/>
            </a:pPr>
            <a:r>
              <a:rPr lang="ru-RU" sz="2000" b="1" dirty="0"/>
              <a:t>Оплата электронным кошельком – </a:t>
            </a:r>
            <a:r>
              <a:rPr lang="en-US" sz="2000" b="1" dirty="0"/>
              <a:t>PayPal</a:t>
            </a:r>
            <a:r>
              <a:rPr lang="ru-RU" sz="2000" b="1" dirty="0"/>
              <a:t>.</a:t>
            </a:r>
          </a:p>
          <a:p>
            <a:pPr marL="0" lvl="2" indent="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000" b="1" dirty="0"/>
              <a:t>Оплата банковской картой: </a:t>
            </a:r>
            <a:r>
              <a:rPr lang="en-US" sz="2000" b="1" dirty="0"/>
              <a:t>Stripe</a:t>
            </a:r>
            <a:r>
              <a:rPr lang="ru-RU" sz="2000" b="1" dirty="0"/>
              <a:t>, </a:t>
            </a:r>
            <a:r>
              <a:rPr lang="en-US" sz="2000" b="1" dirty="0"/>
              <a:t>Shopify Payments </a:t>
            </a:r>
            <a:r>
              <a:rPr lang="ru-RU" sz="2000" b="1" dirty="0"/>
              <a:t>(для интернет-магазинов на </a:t>
            </a:r>
            <a:r>
              <a:rPr lang="ru-RU" sz="2000" b="1" dirty="0" err="1"/>
              <a:t>Shopify</a:t>
            </a:r>
            <a:r>
              <a:rPr lang="ru-RU" sz="2000" b="1" dirty="0"/>
              <a:t>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798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860284-15EB-AFD4-4524-DEBABAF5A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/>
          </a:bodyPr>
          <a:lstStyle/>
          <a:p>
            <a:r>
              <a:rPr lang="en-US" sz="3200" b="1" dirty="0"/>
              <a:t>PayPal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41EA12-478A-E2BE-7AC6-0363A7F4C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12900"/>
            <a:ext cx="8915400" cy="42983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Ключевые преимущества системы:</a:t>
            </a:r>
          </a:p>
          <a:p>
            <a:r>
              <a:rPr lang="ru-RU" sz="2000" b="1" dirty="0"/>
              <a:t>Доверие покупателей</a:t>
            </a:r>
          </a:p>
          <a:p>
            <a:r>
              <a:rPr lang="ru-RU" sz="2000" b="1" dirty="0"/>
              <a:t>Увеличение конверсии</a:t>
            </a:r>
          </a:p>
          <a:p>
            <a:r>
              <a:rPr lang="ru-RU" sz="2000" b="1" dirty="0"/>
              <a:t>Простой способ оплаты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ru-RU" sz="2000" b="1" dirty="0"/>
              <a:t>Недостатки системы:</a:t>
            </a:r>
          </a:p>
          <a:p>
            <a:r>
              <a:rPr lang="ru-RU" sz="2000" b="1" dirty="0"/>
              <a:t>Заморозка средств или полная блокировка аккаунта</a:t>
            </a:r>
          </a:p>
          <a:p>
            <a:r>
              <a:rPr lang="ru-RU" sz="2000" b="1" dirty="0" err="1"/>
              <a:t>Холд</a:t>
            </a:r>
            <a:r>
              <a:rPr lang="ru-RU" sz="2000" b="1" dirty="0"/>
              <a:t> средств на 21 день</a:t>
            </a:r>
          </a:p>
          <a:p>
            <a:r>
              <a:rPr lang="ru-RU" sz="2000" b="1" dirty="0"/>
              <a:t>Нет возможности быстро масштабироваться</a:t>
            </a:r>
          </a:p>
          <a:p>
            <a:r>
              <a:rPr lang="ru-RU" sz="2000" b="1" dirty="0"/>
              <a:t>Высокие комиссии</a:t>
            </a:r>
          </a:p>
        </p:txBody>
      </p:sp>
    </p:spTree>
    <p:extLst>
      <p:ext uri="{BB962C8B-B14F-4D97-AF65-F5344CB8AC3E}">
        <p14:creationId xmlns:p14="http://schemas.microsoft.com/office/powerpoint/2010/main" val="705680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A23ECB-DEB0-15DD-48AA-C2A029FB0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9390"/>
          </a:xfrm>
        </p:spPr>
        <p:txBody>
          <a:bodyPr>
            <a:normAutofit/>
          </a:bodyPr>
          <a:lstStyle/>
          <a:p>
            <a:r>
              <a:rPr lang="ru-RU" sz="3200" b="1" dirty="0"/>
              <a:t>Способы подключения </a:t>
            </a:r>
            <a:r>
              <a:rPr lang="en-US" sz="3200" b="1" dirty="0"/>
              <a:t>PayPal </a:t>
            </a:r>
            <a:r>
              <a:rPr lang="ru-RU" sz="3200" b="1" dirty="0"/>
              <a:t>из СНГ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761A82-097A-E3F2-410F-43BDAE17F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7500"/>
            <a:ext cx="8915400" cy="4323722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ru-RU" sz="2000" b="1" dirty="0"/>
              <a:t>Открытие зарубежной компании и создание аккаунта на юридическое лицо (можно сделать удаленно)</a:t>
            </a:r>
          </a:p>
          <a:p>
            <a:pPr lvl="0">
              <a:lnSpc>
                <a:spcPct val="150000"/>
              </a:lnSpc>
            </a:pPr>
            <a:r>
              <a:rPr lang="ru-RU" sz="2000" b="1" dirty="0"/>
              <a:t>Использование аккаунта друга или знакомого – резидента США или одной из стран Европы</a:t>
            </a:r>
          </a:p>
          <a:p>
            <a:pPr lvl="0">
              <a:lnSpc>
                <a:spcPct val="150000"/>
              </a:lnSpc>
            </a:pPr>
            <a:r>
              <a:rPr lang="ru-RU" sz="2000" b="1" dirty="0"/>
              <a:t>Обращение к сервисам по покупке или аренде PayPal-аккаунта</a:t>
            </a:r>
            <a:r>
              <a:rPr lang="en-US" sz="2000" b="1" dirty="0"/>
              <a:t> (</a:t>
            </a:r>
            <a:r>
              <a:rPr lang="ru-RU" sz="2000" b="1" dirty="0"/>
              <a:t>сервис </a:t>
            </a:r>
            <a:r>
              <a:rPr lang="en-US" sz="2000" b="1" dirty="0" err="1"/>
              <a:t>GCTransfer</a:t>
            </a:r>
            <a:r>
              <a:rPr lang="en-US" sz="2000" b="1" dirty="0"/>
              <a:t>)</a:t>
            </a:r>
            <a:endParaRPr lang="ru-RU" sz="2000" b="1" dirty="0"/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35237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2BA15-321A-647A-4FF3-0D6271F23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3990"/>
          </a:xfrm>
        </p:spPr>
        <p:txBody>
          <a:bodyPr>
            <a:normAutofit/>
          </a:bodyPr>
          <a:lstStyle/>
          <a:p>
            <a:r>
              <a:rPr lang="en-US" sz="3200" b="1" dirty="0"/>
              <a:t>Shopify Payments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160EC3-0E78-DB41-A95A-1A737F2A6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3024" y="1308100"/>
            <a:ext cx="9381587" cy="50818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err="1"/>
              <a:t>Shopify</a:t>
            </a:r>
            <a:r>
              <a:rPr lang="ru-RU" sz="2000" b="1" dirty="0"/>
              <a:t> </a:t>
            </a:r>
            <a:r>
              <a:rPr lang="ru-RU" sz="2000" b="1" dirty="0" err="1"/>
              <a:t>Payments</a:t>
            </a:r>
            <a:r>
              <a:rPr lang="ru-RU" sz="2000" b="1" dirty="0"/>
              <a:t> – процессинг банковских карт от платформы для создания интернет-магазинов </a:t>
            </a:r>
            <a:r>
              <a:rPr lang="en-US" sz="2000" b="1" dirty="0"/>
              <a:t>Shopify</a:t>
            </a:r>
            <a:r>
              <a:rPr lang="ru-RU" sz="2000" b="1" dirty="0"/>
              <a:t>, который дает возможность принимать платежи без подключения сторонних сервисов. </a:t>
            </a:r>
            <a:endParaRPr lang="en-US" sz="2000" b="1" dirty="0"/>
          </a:p>
          <a:p>
            <a:pPr marL="0" indent="0">
              <a:buNone/>
            </a:pPr>
            <a:r>
              <a:rPr lang="ru-RU" sz="2000" b="1" dirty="0"/>
              <a:t>Преимущества:</a:t>
            </a:r>
          </a:p>
          <a:p>
            <a:r>
              <a:rPr lang="ru-RU" sz="2000" b="1" dirty="0"/>
              <a:t>Низкие комиссии за обработку платежей</a:t>
            </a:r>
          </a:p>
          <a:p>
            <a:r>
              <a:rPr lang="ru-RU" sz="2000" b="1" dirty="0"/>
              <a:t>Оплата подписки напрямую со счета</a:t>
            </a:r>
          </a:p>
          <a:p>
            <a:r>
              <a:rPr lang="ru-RU" sz="2000" b="1" dirty="0"/>
              <a:t>Удобная оплата</a:t>
            </a:r>
          </a:p>
          <a:p>
            <a:pPr marL="0" indent="0">
              <a:buNone/>
            </a:pPr>
            <a:r>
              <a:rPr lang="ru-RU" sz="2000" b="1" dirty="0"/>
              <a:t>Недостатки:</a:t>
            </a:r>
          </a:p>
          <a:p>
            <a:r>
              <a:rPr lang="ru-RU" sz="2000" b="1" dirty="0"/>
              <a:t>Риск блокировки аккаунта и </a:t>
            </a:r>
            <a:r>
              <a:rPr lang="ru-RU" sz="2000" b="1" dirty="0" err="1"/>
              <a:t>холда</a:t>
            </a:r>
            <a:r>
              <a:rPr lang="ru-RU" sz="2000" b="1" dirty="0"/>
              <a:t> денежных средств</a:t>
            </a:r>
          </a:p>
          <a:p>
            <a:pPr marL="0" indent="0">
              <a:buNone/>
            </a:pPr>
            <a:r>
              <a:rPr lang="ru-RU" sz="2000" b="1"/>
              <a:t>Подключение</a:t>
            </a:r>
            <a:r>
              <a:rPr lang="ru-RU" sz="2000" b="1" dirty="0"/>
              <a:t>: через регистрацию зарубежного юрлица.</a:t>
            </a:r>
          </a:p>
        </p:txBody>
      </p:sp>
    </p:spTree>
    <p:extLst>
      <p:ext uri="{BB962C8B-B14F-4D97-AF65-F5344CB8AC3E}">
        <p14:creationId xmlns:p14="http://schemas.microsoft.com/office/powerpoint/2010/main" val="755918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8D8AEE-7A68-FFBC-C4CE-03E3023E4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/>
          <a:lstStyle/>
          <a:p>
            <a:r>
              <a:rPr lang="en-US" b="1" dirty="0"/>
              <a:t>Stripe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98606E-53C9-C30B-1D15-7E480830A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00" y="1320800"/>
            <a:ext cx="9791700" cy="5092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Один из самых популярных платежных шлюзов в мире. Очень удобная интеграция с сайтами и интернет-магазинами. Отвечает международным стандартам безопасности, с сертификацией PCI первого уровня (высший уровень сертификации).</a:t>
            </a:r>
          </a:p>
          <a:p>
            <a:pPr marL="0" indent="0">
              <a:buNone/>
            </a:pPr>
            <a:r>
              <a:rPr lang="ru-RU" sz="2000" b="1" dirty="0"/>
              <a:t>Преимущества:</a:t>
            </a:r>
          </a:p>
          <a:p>
            <a:r>
              <a:rPr lang="ru-RU" sz="2000" b="1" dirty="0"/>
              <a:t>Принимает любые банковские карты</a:t>
            </a:r>
          </a:p>
          <a:p>
            <a:r>
              <a:rPr lang="ru-RU" sz="2000" b="1" dirty="0"/>
              <a:t>Быстрая оплата</a:t>
            </a:r>
          </a:p>
          <a:p>
            <a:r>
              <a:rPr lang="ru-RU" sz="2000" b="1" dirty="0"/>
              <a:t>Продвинутая </a:t>
            </a:r>
            <a:r>
              <a:rPr lang="ru-RU" sz="2000" b="1" dirty="0" err="1"/>
              <a:t>антифрод</a:t>
            </a:r>
            <a:r>
              <a:rPr lang="ru-RU" sz="2000" b="1" dirty="0"/>
              <a:t>-система</a:t>
            </a:r>
            <a:endParaRPr lang="en-US" sz="2000" b="1" dirty="0"/>
          </a:p>
          <a:p>
            <a:pPr marL="0" indent="0">
              <a:buNone/>
            </a:pPr>
            <a:r>
              <a:rPr lang="ru-RU" sz="2000" b="1" dirty="0"/>
              <a:t>Недостатки:</a:t>
            </a:r>
          </a:p>
          <a:p>
            <a:r>
              <a:rPr lang="ru-RU" sz="2000" b="1" dirty="0"/>
              <a:t>Вывод средств до 5-7 дней</a:t>
            </a:r>
          </a:p>
          <a:p>
            <a:r>
              <a:rPr lang="ru-RU" sz="2000" b="1" dirty="0"/>
              <a:t>Риск заморозки средств или блокировки аккаунта</a:t>
            </a:r>
          </a:p>
          <a:p>
            <a:pPr marL="0" indent="0">
              <a:buNone/>
            </a:pPr>
            <a:r>
              <a:rPr lang="ru-RU" sz="2000" b="1" dirty="0"/>
              <a:t>Подключение:</a:t>
            </a:r>
          </a:p>
          <a:p>
            <a:pPr marL="0" indent="0">
              <a:buNone/>
            </a:pPr>
            <a:r>
              <a:rPr lang="ru-RU" sz="2000" b="1" dirty="0"/>
              <a:t>Покупка или аренда аккаунта, регистрация компании за рубежом</a:t>
            </a:r>
          </a:p>
        </p:txBody>
      </p:sp>
    </p:spTree>
    <p:extLst>
      <p:ext uri="{BB962C8B-B14F-4D97-AF65-F5344CB8AC3E}">
        <p14:creationId xmlns:p14="http://schemas.microsoft.com/office/powerpoint/2010/main" val="1256607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2E03A-E586-8A9C-EB26-1F14977AA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06610"/>
            <a:ext cx="8911687" cy="1153890"/>
          </a:xfrm>
        </p:spPr>
        <p:txBody>
          <a:bodyPr>
            <a:normAutofit/>
          </a:bodyPr>
          <a:lstStyle/>
          <a:p>
            <a:r>
              <a:rPr lang="ru-RU" sz="3200" b="1" dirty="0"/>
              <a:t>Что нужно для подключения зарубежных платежных систем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4AD214-79B4-90CD-936C-5BD9EA5F7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7900" y="1460500"/>
            <a:ext cx="9256712" cy="50908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Уточнить:</a:t>
            </a:r>
          </a:p>
          <a:p>
            <a:pPr lvl="0"/>
            <a:r>
              <a:rPr lang="ru-RU" sz="2000" b="1" dirty="0"/>
              <a:t>требования к регистрации аккаунта и интеграции системы в онлайн-магазин;</a:t>
            </a:r>
          </a:p>
          <a:p>
            <a:pPr lvl="0"/>
            <a:r>
              <a:rPr lang="ru-RU" sz="2000" b="1" dirty="0"/>
              <a:t>статус, которым должен обладать пользователь — в разных странах аналоги российских юрлиц и ИП различаются;</a:t>
            </a:r>
          </a:p>
          <a:p>
            <a:pPr lvl="0"/>
            <a:r>
              <a:rPr lang="ru-RU" sz="2000" b="1" dirty="0"/>
              <a:t>данные, которые нужны будут для верификации;</a:t>
            </a:r>
          </a:p>
          <a:p>
            <a:pPr lvl="0"/>
            <a:r>
              <a:rPr lang="ru-RU" sz="2000" b="1" dirty="0"/>
              <a:t>валюты, с которыми работает сервис;</a:t>
            </a:r>
          </a:p>
          <a:p>
            <a:pPr lvl="0"/>
            <a:r>
              <a:rPr lang="ru-RU" sz="2000" b="1" dirty="0"/>
              <a:t>способы вывода денежных средств;</a:t>
            </a:r>
          </a:p>
          <a:p>
            <a:pPr lvl="0"/>
            <a:r>
              <a:rPr lang="ru-RU" sz="2000" b="1" dirty="0"/>
              <a:t>требования к активности аккаунтов, из-за неисполнения которых аккаунт может быть заморожен;</a:t>
            </a:r>
          </a:p>
          <a:p>
            <a:pPr lvl="0"/>
            <a:r>
              <a:rPr lang="ru-RU" sz="2000" b="1" dirty="0"/>
              <a:t>поддерживается ли CMS сайта.</a:t>
            </a:r>
          </a:p>
          <a:p>
            <a:r>
              <a:rPr lang="ru-RU" sz="2000" b="1" dirty="0"/>
              <a:t>на каких языках общаются сотрудники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33918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B688AE-D6D8-F2D6-E1A1-397127D80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11410"/>
            <a:ext cx="8911687" cy="683990"/>
          </a:xfrm>
        </p:spPr>
        <p:txBody>
          <a:bodyPr>
            <a:normAutofit/>
          </a:bodyPr>
          <a:lstStyle/>
          <a:p>
            <a:r>
              <a:rPr lang="ru-RU" sz="3200" b="1" dirty="0"/>
              <a:t>Оплата криптовалютой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C4362A-6A4F-5597-D646-1435BEA6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100" y="1422400"/>
            <a:ext cx="9652000" cy="482419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/>
              <a:t>Возможность получения платежей в криптовалюте: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/>
              <a:t>Дает покупателям максимальную свободу в выборе инструментов при оплате товаров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/>
              <a:t>Позволяет увеличить целевую аудиторию за счет тех, кто предпочитает использовать для покупок в сети цифровые валюты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/>
              <a:t>Обеспечивает высокую скорость и максимальную безопасность транзакций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Не контролируется банковской системой, является идеальным платежным средством в условиях постоянно </a:t>
            </a:r>
            <a:r>
              <a:rPr lang="ru-RU" sz="2000" b="1" dirty="0" err="1"/>
              <a:t>ужесточающихся</a:t>
            </a:r>
            <a:r>
              <a:rPr lang="ru-RU" sz="2000" b="1" dirty="0"/>
              <a:t> санкций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ru-RU" sz="2000" b="1" dirty="0"/>
              <a:t>Однако: цифровые финансовые активы нельзя принимать в качестве оплаты товаров и услуг. Верховный Суд России криптовалюту признает имуществом. </a:t>
            </a:r>
          </a:p>
        </p:txBody>
      </p:sp>
    </p:spTree>
    <p:extLst>
      <p:ext uri="{BB962C8B-B14F-4D97-AF65-F5344CB8AC3E}">
        <p14:creationId xmlns:p14="http://schemas.microsoft.com/office/powerpoint/2010/main" val="718159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7C26FD-D879-E7B6-BE0F-DA79C73BC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3990"/>
          </a:xfrm>
        </p:spPr>
        <p:txBody>
          <a:bodyPr/>
          <a:lstStyle/>
          <a:p>
            <a:r>
              <a:rPr lang="ru-RU" sz="3600" b="1" dirty="0"/>
              <a:t>Оплата криптовалютой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4C3037-6563-BACF-1FA1-EF76DEBB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16100"/>
            <a:ext cx="8915400" cy="4095122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Риски (связанные с неоднозначным правовым статусом криптовалюты):</a:t>
            </a:r>
          </a:p>
          <a:p>
            <a:pPr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со стороны исполнителя услуги или поставщика товаров возможно невыполнение или неполное выполнение условий сделки</a:t>
            </a:r>
          </a:p>
          <a:p>
            <a:pPr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суд может признать сделку недействительной</a:t>
            </a:r>
          </a:p>
          <a:p>
            <a:pPr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чтобы гарантировать легальность сделки, могут потребоваться дополнительные документы для соблюдения валютного законодательства</a:t>
            </a:r>
          </a:p>
          <a:p>
            <a:pPr marL="0" indent="0">
              <a:spcBef>
                <a:spcPts val="600"/>
              </a:spcBef>
              <a:buSzPct val="100000"/>
              <a:buNone/>
              <a:tabLst>
                <a:tab pos="457200" algn="l"/>
              </a:tabLst>
            </a:pPr>
            <a:r>
              <a:rPr lang="ru-RU" sz="2000" b="1" dirty="0"/>
              <a:t>Желательна предварительная консультация с юристом о том, как платить криптовалютой в России при международных расчетах.</a:t>
            </a:r>
          </a:p>
          <a:p>
            <a:pPr>
              <a:spcBef>
                <a:spcPts val="600"/>
              </a:spcBef>
              <a:buSzPct val="100000"/>
              <a:tabLst>
                <a:tab pos="457200" algn="l"/>
              </a:tabLs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97129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7C26FD-D879-E7B6-BE0F-DA79C73BC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3990"/>
          </a:xfrm>
        </p:spPr>
        <p:txBody>
          <a:bodyPr/>
          <a:lstStyle/>
          <a:p>
            <a:r>
              <a:rPr lang="ru-RU" sz="3600" b="1" dirty="0"/>
              <a:t>Оплата криптовалютой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4C3037-6563-BACF-1FA1-EF76DEBB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0" y="1524000"/>
            <a:ext cx="9728200" cy="506730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Плюсы: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При совершении прямых переводов операции проводятся без вмешательства третьих лиц. Если же для расчетов используется </a:t>
            </a:r>
            <a:r>
              <a:rPr lang="ru-RU" sz="2000" b="1" dirty="0" err="1"/>
              <a:t>криптовалютный</a:t>
            </a:r>
            <a:r>
              <a:rPr lang="ru-RU" sz="2000" b="1" dirty="0"/>
              <a:t> платежный шлюз, он является единственным посредником между сторонами. Это сокращает как комиссию, так и время обработки транзакции.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Операции анонимны благодаря </a:t>
            </a:r>
            <a:r>
              <a:rPr lang="ru-RU" sz="2000" b="1" dirty="0" err="1"/>
              <a:t>децентрализованности</a:t>
            </a:r>
            <a:r>
              <a:rPr lang="ru-RU" sz="2000" b="1" dirty="0"/>
              <a:t> криптовалюты.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Транзакции неизменны и необратимы, что исключает </a:t>
            </a:r>
            <a:r>
              <a:rPr lang="ru-RU" sz="2000" b="1" dirty="0" err="1"/>
              <a:t>чарджбеки</a:t>
            </a:r>
            <a:r>
              <a:rPr lang="ru-RU" sz="2000" b="1" dirty="0"/>
              <a:t> и снижает вероятность столкнуться с мошенничеством.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В целом Центробанк допускает переводы криптовалюты в России для оплаты товаров или услуг от зарубежных поставщиков. Росбанк в июне 2023 г. запустил тестовые трансграничные </a:t>
            </a:r>
            <a:r>
              <a:rPr lang="ru-RU" sz="2000" b="1" dirty="0" err="1"/>
              <a:t>криптооперации</a:t>
            </a:r>
            <a:r>
              <a:rPr lang="ru-RU" sz="2000" b="1" dirty="0"/>
              <a:t>.</a:t>
            </a:r>
          </a:p>
          <a:p>
            <a:pPr>
              <a:spcBef>
                <a:spcPts val="600"/>
              </a:spcBef>
              <a:buSzPct val="100000"/>
              <a:tabLst>
                <a:tab pos="457200" algn="l"/>
              </a:tabLs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7823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B239F6-23DD-8AEE-DC69-E926AD321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141875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Сервисы оплаты частями </a:t>
            </a:r>
            <a:r>
              <a:rPr lang="en-US" sz="3200" b="1" dirty="0"/>
              <a:t>(BNPL</a:t>
            </a:r>
            <a:r>
              <a:rPr lang="ru-RU" sz="3200" b="1" dirty="0"/>
              <a:t>-сервисы)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8F5999-01C6-A6EB-2804-1F7B879A6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11300"/>
            <a:ext cx="8915400" cy="439992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BNPL-сервисы дают возможность оплачивать покупки в онлайн-магазине частями без процентов. При этом пользователь получает товар сразу после оформления заказа.</a:t>
            </a:r>
            <a:br>
              <a:rPr lang="ru-RU" sz="2000" b="1" dirty="0"/>
            </a:br>
            <a:endParaRPr lang="ru-RU" sz="20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BNPL-сервисы платят за клиентов в магазине, а те потом возвращают им долг. 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/>
              <a:t>При использовании системы оплаты частями покупатель:</a:t>
            </a: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оформляет заказ в интернет-магазине</a:t>
            </a: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выбирает соответствующий способ оплаты</a:t>
            </a:r>
          </a:p>
          <a:p>
            <a:pPr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вносит первый платеж</a:t>
            </a:r>
          </a:p>
          <a:p>
            <a:pPr>
              <a:spcBef>
                <a:spcPts val="0"/>
              </a:spcBef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погашает оставшуюся часть суммы через определенные промежутки времени равными частями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3398527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FA50A-EFAC-B058-D347-548D7A8CE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301" y="624110"/>
            <a:ext cx="9231312" cy="1141190"/>
          </a:xfrm>
        </p:spPr>
        <p:txBody>
          <a:bodyPr>
            <a:noAutofit/>
          </a:bodyPr>
          <a:lstStyle/>
          <a:p>
            <a:r>
              <a:rPr lang="ru-RU" sz="3200" b="1" dirty="0"/>
              <a:t>Отличия BNPL-сервисов от рассрочки и кредита</a:t>
            </a:r>
            <a:br>
              <a:rPr lang="ru-RU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D2A80F-BE5D-BC59-474E-32C551614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300" y="1917700"/>
            <a:ext cx="9231312" cy="4749800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600" b="1" dirty="0"/>
              <a:t>отсутствие необходимости в заключении договора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600" b="1" dirty="0"/>
              <a:t>не требуется предоставлять документы о доходе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600" b="1" dirty="0"/>
              <a:t>долг BNPL-сервису необходимо вернуть в ближайшие недели или пару месяцев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600" b="1" dirty="0"/>
              <a:t>не проверяется кредитная история клиента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600" b="1" dirty="0"/>
              <a:t>не нужно долго ждать одобрения заявки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600" b="1" dirty="0"/>
              <a:t>BNPL-сервисы выдают только относительно небольшие суммы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600" b="1" dirty="0"/>
              <a:t>различные способы погашения долга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600" b="1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b="1" dirty="0"/>
              <a:t>Самое существенное отличие BNPL-сервисов от рассрочки в том, что оплата заказа частями в онлайн-магазине с юридической точки зрения не является кредитованием. Даже если покупатель просрочил ежемесячный платеж, это никак не отразится на его кредитной истории.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1711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FA50A-EFAC-B058-D347-548D7A8CE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300" y="306610"/>
            <a:ext cx="9231312" cy="1141190"/>
          </a:xfrm>
        </p:spPr>
        <p:txBody>
          <a:bodyPr>
            <a:noAutofit/>
          </a:bodyPr>
          <a:lstStyle/>
          <a:p>
            <a:r>
              <a:rPr lang="ru-RU" sz="3200" b="1" dirty="0"/>
              <a:t>Преимущества BNPL-сервисов для потребителя</a:t>
            </a:r>
            <a:br>
              <a:rPr lang="ru-RU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D2A80F-BE5D-BC59-474E-32C551614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300" y="1651000"/>
            <a:ext cx="9231312" cy="501650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возможность приобрести дорогостоящий товар, на покупку которого не хватило бы денег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отсутствие рисков для кредитной истории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автоматизация погашения долга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отсутствие комиссий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возможность формировать график платежей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ru-RU" sz="2000" b="1" dirty="0"/>
              <a:t>Однако 32% покупателей выбирают порядок оплаты частями тогда, когда их покупки не вписываются в бюджет. Это говорит о том, что возможен рост закредитованности населения. </a:t>
            </a:r>
          </a:p>
          <a:p>
            <a:pPr marL="0" indent="0">
              <a:buNone/>
            </a:pPr>
            <a:r>
              <a:rPr lang="ru-RU" sz="2000" b="1" dirty="0"/>
              <a:t>Установление лимита BNPL-сервисами по максимальной цене заказа и по количеству товара частично решает эти проблемы. </a:t>
            </a:r>
          </a:p>
        </p:txBody>
      </p:sp>
    </p:spTree>
    <p:extLst>
      <p:ext uri="{BB962C8B-B14F-4D97-AF65-F5344CB8AC3E}">
        <p14:creationId xmlns:p14="http://schemas.microsoft.com/office/powerpoint/2010/main" val="24658722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FA50A-EFAC-B058-D347-548D7A8CE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300" y="344710"/>
            <a:ext cx="9231312" cy="1141190"/>
          </a:xfrm>
        </p:spPr>
        <p:txBody>
          <a:bodyPr>
            <a:noAutofit/>
          </a:bodyPr>
          <a:lstStyle/>
          <a:p>
            <a:r>
              <a:rPr lang="ru-RU" sz="3200" b="1" dirty="0"/>
              <a:t>Преимущества BNPL-сервисов для магазинов-партнеров</a:t>
            </a:r>
            <a:br>
              <a:rPr lang="ru-RU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D2A80F-BE5D-BC59-474E-32C551614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300" y="1485900"/>
            <a:ext cx="9677400" cy="5181600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4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Лояльность к бренду</a:t>
            </a:r>
          </a:p>
          <a:p>
            <a:pPr lvl="0" algn="just">
              <a:lnSpc>
                <a:spcPct val="14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Увеличение конверсии в покупку</a:t>
            </a:r>
          </a:p>
          <a:p>
            <a:pPr lvl="0" algn="just">
              <a:lnSpc>
                <a:spcPct val="14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Увеличение среднего чека</a:t>
            </a:r>
          </a:p>
          <a:p>
            <a:pPr lvl="0" algn="just">
              <a:lnSpc>
                <a:spcPct val="14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Привлечение молодых пользователей, готовых активно покупать товары, но не располагающих финансами</a:t>
            </a:r>
          </a:p>
          <a:p>
            <a:pPr lvl="0" algn="just">
              <a:lnSpc>
                <a:spcPct val="14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200" b="1" dirty="0"/>
              <a:t>Выгодная замена скидкам и акциям. Комиссии BNPL-сервисам обходятся выгоднее</a:t>
            </a:r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/>
              <a:t>В России BNPL-сервисы появились в 2021 году. Услуга оплаты частями: «Сплит» от «Яндекса», «</a:t>
            </a:r>
            <a:r>
              <a:rPr lang="ru-RU" sz="2200" b="1" dirty="0" err="1"/>
              <a:t>Мокка</a:t>
            </a:r>
            <a:r>
              <a:rPr lang="ru-RU" sz="2200" b="1" dirty="0"/>
              <a:t>» от </a:t>
            </a:r>
            <a:r>
              <a:rPr lang="ru-RU" sz="2200" b="1" dirty="0" err="1"/>
              <a:t>Lamoda</a:t>
            </a:r>
            <a:r>
              <a:rPr lang="ru-RU" sz="2200" b="1" dirty="0"/>
              <a:t>, «Долями» от Тинькофф Банка и «</a:t>
            </a:r>
            <a:r>
              <a:rPr lang="ru-RU" sz="2200" b="1" dirty="0" err="1"/>
              <a:t>Ozon</a:t>
            </a:r>
            <a:r>
              <a:rPr lang="ru-RU" sz="2200" b="1" dirty="0"/>
              <a:t> Рассрочка», также появился «</a:t>
            </a:r>
            <a:r>
              <a:rPr lang="en-US" sz="2200" b="1" dirty="0"/>
              <a:t>Plait</a:t>
            </a:r>
            <a:r>
              <a:rPr lang="ru-RU" sz="2200" b="1" dirty="0"/>
              <a:t>» от Совкомбанка. </a:t>
            </a:r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r>
              <a:rPr lang="ru-RU" sz="2200" b="1" dirty="0"/>
              <a:t>Однако, по мнению Центрального Банка, оплата покупок долями — это </a:t>
            </a:r>
            <a:r>
              <a:rPr lang="ru-RU" sz="2200" b="1" dirty="0" err="1"/>
              <a:t>займ</a:t>
            </a:r>
            <a:r>
              <a:rPr lang="ru-RU" sz="2200" b="1" dirty="0"/>
              <a:t>, только без заключения кредитного договора, что нарушает права потребителя.</a:t>
            </a:r>
          </a:p>
          <a:p>
            <a:pPr marL="0" lvl="0" indent="0" algn="just">
              <a:lnSpc>
                <a:spcPct val="140000"/>
              </a:lnSpc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endParaRPr lang="ru-RU" sz="2000" b="1" dirty="0"/>
          </a:p>
          <a:p>
            <a:pPr lvl="0" algn="just">
              <a:lnSpc>
                <a:spcPct val="140000"/>
              </a:lnSpc>
              <a:spcBef>
                <a:spcPts val="0"/>
              </a:spcBef>
              <a:buSzPct val="100000"/>
              <a:tabLst>
                <a:tab pos="457200" algn="l"/>
              </a:tabLs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41674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1ACFB5-20CA-8712-CC7D-9738771A0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1290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F38A08-0521-CD7F-9853-CFCC39D1A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6850"/>
            <a:ext cx="8915400" cy="4444372"/>
          </a:xfrm>
        </p:spPr>
        <p:txBody>
          <a:bodyPr/>
          <a:lstStyle/>
          <a:p>
            <a:pPr marL="0" lv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1. </a:t>
            </a:r>
            <a:r>
              <a:rPr lang="ru-RU" sz="2000" b="1" u="sng" dirty="0"/>
              <a:t>Банковское обслуживание осуществляется через интернет-браузер, без установки приложения. Это: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   А. </a:t>
            </a:r>
            <a:r>
              <a:rPr lang="ru-RU" sz="2000" b="1" dirty="0"/>
              <a:t>Толстый клиент</a:t>
            </a:r>
            <a:r>
              <a:rPr lang="en-US" sz="2000" b="1" dirty="0"/>
              <a:t> (fat client)</a:t>
            </a:r>
            <a:endParaRPr lang="ru-RU" sz="2000" b="1" dirty="0"/>
          </a:p>
          <a:p>
            <a:pPr marL="0" lv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   В. </a:t>
            </a:r>
            <a:r>
              <a:rPr lang="en-US" sz="2000" b="1" dirty="0" err="1"/>
              <a:t>Тонкий</a:t>
            </a:r>
            <a:r>
              <a:rPr lang="en-US" sz="2000" b="1" dirty="0"/>
              <a:t> </a:t>
            </a:r>
            <a:r>
              <a:rPr lang="en-US" sz="2000" b="1" dirty="0" err="1"/>
              <a:t>клиент</a:t>
            </a:r>
            <a:r>
              <a:rPr lang="en-US" sz="2000" b="1" dirty="0"/>
              <a:t> (thin client)</a:t>
            </a:r>
            <a:endParaRPr lang="ru-RU" sz="2000" b="1" dirty="0"/>
          </a:p>
          <a:p>
            <a:pPr marL="0" lv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2. </a:t>
            </a:r>
            <a:r>
              <a:rPr lang="ru-RU" sz="2000" b="1" u="sng" dirty="0"/>
              <a:t>Перечислите любые три вида услуг интернет-банкинга.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3. </a:t>
            </a:r>
            <a:r>
              <a:rPr lang="ru-RU" sz="2000" b="1" u="sng" dirty="0"/>
              <a:t>Какова основная функция платежных систем?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4. </a:t>
            </a:r>
            <a:r>
              <a:rPr lang="ru-RU" sz="2000" b="1" u="sng" dirty="0"/>
              <a:t>Более универсальное решение – это …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    А. </a:t>
            </a:r>
            <a:r>
              <a:rPr lang="ru-RU" sz="2000" b="1" dirty="0"/>
              <a:t>Банковский эквайринг</a:t>
            </a:r>
          </a:p>
          <a:p>
            <a:pPr marL="0" lv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    В. </a:t>
            </a:r>
            <a:r>
              <a:rPr lang="ru-RU" sz="2000" b="1" dirty="0"/>
              <a:t>Платежный агрегатор</a:t>
            </a:r>
          </a:p>
          <a:p>
            <a:pPr marL="0" lvl="0" indent="0">
              <a:buNone/>
            </a:pPr>
            <a:r>
              <a:rPr lang="ru-RU" sz="2000" b="1" u="sng" dirty="0"/>
              <a:t>потому что …</a:t>
            </a:r>
          </a:p>
        </p:txBody>
      </p:sp>
    </p:spTree>
    <p:extLst>
      <p:ext uri="{BB962C8B-B14F-4D97-AF65-F5344CB8AC3E}">
        <p14:creationId xmlns:p14="http://schemas.microsoft.com/office/powerpoint/2010/main" val="372876831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706</TotalTime>
  <Words>2180</Words>
  <Application>Microsoft Office PowerPoint</Application>
  <PresentationFormat>Широкоэкранный</PresentationFormat>
  <Paragraphs>234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Платежи в электронном бизнесе</vt:lpstr>
      <vt:lpstr>Платежные системы электронной коммерции</vt:lpstr>
      <vt:lpstr>Классификация электронных платежей по способу расчета</vt:lpstr>
      <vt:lpstr>Классификация электронных платежей по способу расчета</vt:lpstr>
      <vt:lpstr>Платежные системы</vt:lpstr>
      <vt:lpstr>Виды оплаты</vt:lpstr>
      <vt:lpstr>Агрегатор платежей</vt:lpstr>
      <vt:lpstr>Выбор платежного сервиса</vt:lpstr>
      <vt:lpstr>Популярные платежные системы</vt:lpstr>
      <vt:lpstr>Популярные платежные системы</vt:lpstr>
      <vt:lpstr>Популярные платежные системы</vt:lpstr>
      <vt:lpstr>Популярные платежные системы</vt:lpstr>
      <vt:lpstr>Популярные платежные системы</vt:lpstr>
      <vt:lpstr>Популярные платежные системы</vt:lpstr>
      <vt:lpstr>Популярные платежные системы</vt:lpstr>
      <vt:lpstr>Популярные платежные системы</vt:lpstr>
      <vt:lpstr>Платежные системы для работы с зарубежными клиентами</vt:lpstr>
      <vt:lpstr>PayPal</vt:lpstr>
      <vt:lpstr>Способы подключения PayPal из СНГ</vt:lpstr>
      <vt:lpstr>Shopify Payments</vt:lpstr>
      <vt:lpstr>Stripe</vt:lpstr>
      <vt:lpstr>Что нужно для подключения зарубежных платежных систем</vt:lpstr>
      <vt:lpstr>Оплата криптовалютой</vt:lpstr>
      <vt:lpstr>Оплата криптовалютой</vt:lpstr>
      <vt:lpstr>Оплата криптовалютой</vt:lpstr>
      <vt:lpstr>Сервисы оплаты частями (BNPL-сервисы)</vt:lpstr>
      <vt:lpstr>Отличия BNPL-сервисов от рассрочки и кредита </vt:lpstr>
      <vt:lpstr>Преимущества BNPL-сервисов для потребителя </vt:lpstr>
      <vt:lpstr>Преимущества BNPL-сервисов для магазинов-партнеров </vt:lpstr>
      <vt:lpstr>Вопросы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Платежные системы электронной коммерции</dc:title>
  <dc:creator>Анна Корниенко</dc:creator>
  <cp:lastModifiedBy>Meta Morph</cp:lastModifiedBy>
  <cp:revision>11</cp:revision>
  <dcterms:created xsi:type="dcterms:W3CDTF">2023-02-05T08:49:11Z</dcterms:created>
  <dcterms:modified xsi:type="dcterms:W3CDTF">2025-02-06T15:44:52Z</dcterms:modified>
</cp:coreProperties>
</file>