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57" r:id="rId4"/>
    <p:sldId id="260" r:id="rId5"/>
    <p:sldId id="261" r:id="rId6"/>
    <p:sldId id="262" r:id="rId7"/>
    <p:sldId id="272" r:id="rId8"/>
    <p:sldId id="273" r:id="rId9"/>
    <p:sldId id="274" r:id="rId10"/>
    <p:sldId id="275" r:id="rId11"/>
    <p:sldId id="276" r:id="rId12"/>
    <p:sldId id="263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64" r:id="rId29"/>
    <p:sldId id="265" r:id="rId30"/>
    <p:sldId id="266" r:id="rId31"/>
    <p:sldId id="267" r:id="rId32"/>
    <p:sldId id="268" r:id="rId33"/>
    <p:sldId id="269" r:id="rId34"/>
    <p:sldId id="270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8E5F-BCCE-4013-B931-A338DD6B79F7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F20EBE9-E139-40B1-A15C-F49E8B9083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425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8E5F-BCCE-4013-B931-A338DD6B79F7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0EBE9-E139-40B1-A15C-F49E8B9083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992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8E5F-BCCE-4013-B931-A338DD6B79F7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F20EBE9-E139-40B1-A15C-F49E8B9083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080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8E5F-BCCE-4013-B931-A338DD6B79F7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F20EBE9-E139-40B1-A15C-F49E8B9083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03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8E5F-BCCE-4013-B931-A338DD6B79F7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F20EBE9-E139-40B1-A15C-F49E8B9083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606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8E5F-BCCE-4013-B931-A338DD6B79F7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0EBE9-E139-40B1-A15C-F49E8B9083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149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8E5F-BCCE-4013-B931-A338DD6B79F7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0EBE9-E139-40B1-A15C-F49E8B9083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144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8E5F-BCCE-4013-B931-A338DD6B79F7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0EBE9-E139-40B1-A15C-F49E8B9083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813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8E5F-BCCE-4013-B931-A338DD6B79F7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F20EBE9-E139-40B1-A15C-F49E8B9083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275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8E5F-BCCE-4013-B931-A338DD6B79F7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F20EBE9-E139-40B1-A15C-F49E8B9083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97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8E5F-BCCE-4013-B931-A338DD6B79F7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F20EBE9-E139-40B1-A15C-F49E8B90833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16830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8E5F-BCCE-4013-B931-A338DD6B79F7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F20EBE9-E139-40B1-A15C-F49E8B9083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486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8E5F-BCCE-4013-B931-A338DD6B79F7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F20EBE9-E139-40B1-A15C-F49E8B90833A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745068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8E5F-BCCE-4013-B931-A338DD6B79F7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F20EBE9-E139-40B1-A15C-F49E8B9083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443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8E5F-BCCE-4013-B931-A338DD6B79F7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0EBE9-E139-40B1-A15C-F49E8B9083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924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8E5F-BCCE-4013-B931-A338DD6B79F7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0EBE9-E139-40B1-A15C-F49E8B9083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824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B8E5F-BCCE-4013-B931-A338DD6B79F7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F20EBE9-E139-40B1-A15C-F49E8B9083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92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ru.yougile.com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trello.com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trix24.ru/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pyrus.com/ru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clickup.com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69EF8F-50B3-161D-8353-00A1A2C1F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7490"/>
          </a:xfrm>
        </p:spPr>
        <p:txBody>
          <a:bodyPr>
            <a:normAutofit/>
          </a:bodyPr>
          <a:lstStyle/>
          <a:p>
            <a:r>
              <a:rPr lang="ru-RU" sz="3200" b="1" dirty="0"/>
              <a:t>Базовые характеристики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94759A-F8BD-E16C-9346-7C8A9F99E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822315"/>
            <a:ext cx="8915400" cy="3777622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Что? (какой продукт будет создан)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Кто? (какие люди заинтересованы в его появлении)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Где? (сфера применения продукта)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Когда? (предполагаемый срок выпуска)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Как? (средства и методы реализации)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Сколько? (бюджет проекта)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Зачем? (мотивы, цели создания продукта)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764009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07A5E2-D7B1-C04A-0AA0-46263C818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9124"/>
          </a:xfrm>
        </p:spPr>
        <p:txBody>
          <a:bodyPr>
            <a:normAutofit/>
          </a:bodyPr>
          <a:lstStyle/>
          <a:p>
            <a:r>
              <a:rPr lang="ru-RU" sz="3200" b="1" dirty="0"/>
              <a:t>Особенности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C108C4-E9AC-56DE-DD0E-7EE990ACE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87166"/>
            <a:ext cx="8915400" cy="4024056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уникальный конечный результат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временной интервал, отведенный на реализацию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поэтапное движение от идеи к деталям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наличие заказчика или другого лица, заинтересованного в создании нового продукта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соответствие результата работы принципу «волшебного треугольника»: сроки, бюджет, содержание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2132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0E32AF-D18B-83B0-DF5E-51B5645A2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86401"/>
          </a:xfrm>
        </p:spPr>
        <p:txBody>
          <a:bodyPr>
            <a:normAutofit/>
          </a:bodyPr>
          <a:lstStyle/>
          <a:p>
            <a:r>
              <a:rPr lang="ru-RU" sz="3200" b="1" dirty="0"/>
              <a:t>Особенности интернет-проектов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16FEDC-7298-39FB-9EEF-88DF124E2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75881"/>
            <a:ext cx="8801877" cy="433534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/>
              <a:t>Для интернет-проектов характерна узкая сфера применения, ограниченная сетевым пространством</a:t>
            </a:r>
          </a:p>
          <a:p>
            <a:pPr>
              <a:lnSpc>
                <a:spcPct val="150000"/>
              </a:lnSpc>
            </a:pPr>
            <a:r>
              <a:rPr lang="ru-RU" sz="2000" b="1" dirty="0"/>
              <a:t>На этапе формирования идеи заказчики плохо представляют себе конечный результат работы – сложный процесс взаимодействия с разработчиками, не подчиняющийся правилам обычного бизнес-планирования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2893434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F02406-6D83-E2D1-0593-0FF9B60FE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54494"/>
          </a:xfrm>
        </p:spPr>
        <p:txBody>
          <a:bodyPr>
            <a:normAutofit/>
          </a:bodyPr>
          <a:lstStyle/>
          <a:p>
            <a:r>
              <a:rPr lang="ru-RU" sz="3200" b="1" dirty="0"/>
              <a:t>Участники интернет-проекта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A61C95-A184-6C62-6EF0-1F61673F4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05064"/>
            <a:ext cx="8915400" cy="4306158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ru-RU" sz="2000" b="1" dirty="0"/>
              <a:t>Главный участник (заказчик и основной пользователь)</a:t>
            </a:r>
          </a:p>
          <a:p>
            <a:pPr>
              <a:buFont typeface="+mj-lt"/>
              <a:buAutoNum type="arabicPeriod"/>
            </a:pPr>
            <a:r>
              <a:rPr lang="ru-RU" sz="2000" b="1" dirty="0"/>
              <a:t>Инвестор </a:t>
            </a:r>
          </a:p>
          <a:p>
            <a:pPr>
              <a:buFont typeface="+mj-lt"/>
              <a:buAutoNum type="arabicPeriod"/>
            </a:pPr>
            <a:r>
              <a:rPr lang="ru-RU" sz="2000" b="1" dirty="0"/>
              <a:t>Проектировщик</a:t>
            </a:r>
          </a:p>
          <a:p>
            <a:pPr>
              <a:buFont typeface="+mj-lt"/>
              <a:buAutoNum type="arabicPeriod"/>
            </a:pPr>
            <a:r>
              <a:rPr lang="ru-RU" sz="2000" b="1" dirty="0"/>
              <a:t>Поставщик</a:t>
            </a:r>
          </a:p>
          <a:p>
            <a:pPr>
              <a:buFont typeface="+mj-lt"/>
              <a:buAutoNum type="arabicPeriod"/>
            </a:pPr>
            <a:r>
              <a:rPr lang="ru-RU" sz="2000" b="1" dirty="0"/>
              <a:t>Подрядчик</a:t>
            </a:r>
          </a:p>
          <a:p>
            <a:pPr>
              <a:buFont typeface="+mj-lt"/>
              <a:buAutoNum type="arabicPeriod"/>
            </a:pPr>
            <a:r>
              <a:rPr lang="ru-RU" sz="2000" b="1" dirty="0"/>
              <a:t>Консультант</a:t>
            </a:r>
          </a:p>
          <a:p>
            <a:pPr>
              <a:buFont typeface="+mj-lt"/>
              <a:buAutoNum type="arabicPeriod"/>
            </a:pPr>
            <a:r>
              <a:rPr lang="ru-RU" sz="2000" b="1" dirty="0"/>
              <a:t>Лицензиар</a:t>
            </a:r>
          </a:p>
          <a:p>
            <a:pPr>
              <a:buFont typeface="+mj-lt"/>
              <a:buAutoNum type="arabicPeriod"/>
            </a:pPr>
            <a:r>
              <a:rPr lang="ru-RU" sz="2000" b="1" dirty="0"/>
              <a:t>Команда</a:t>
            </a:r>
          </a:p>
          <a:p>
            <a:pPr>
              <a:buFont typeface="+mj-lt"/>
              <a:buAutoNum type="arabicPeriod"/>
            </a:pPr>
            <a:r>
              <a:rPr lang="ru-RU" sz="2000" b="1" dirty="0"/>
              <a:t>Руководство (проект-менеджер)</a:t>
            </a:r>
          </a:p>
        </p:txBody>
      </p:sp>
    </p:spTree>
    <p:extLst>
      <p:ext uri="{BB962C8B-B14F-4D97-AF65-F5344CB8AC3E}">
        <p14:creationId xmlns:p14="http://schemas.microsoft.com/office/powerpoint/2010/main" val="2542023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59989D-FF99-546E-6F5A-4112E3B83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7762"/>
          </a:xfrm>
        </p:spPr>
        <p:txBody>
          <a:bodyPr>
            <a:normAutofit/>
          </a:bodyPr>
          <a:lstStyle/>
          <a:p>
            <a:r>
              <a:rPr lang="ru-RU" sz="3200" b="1" dirty="0"/>
              <a:t>Задачи руководителя интернет-проекта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239A7A-3797-5E15-7B72-7B5B06EC3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75881"/>
            <a:ext cx="8915400" cy="5058383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Разработка стратегии проекта и пакета необходимых документов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Определение концепции сайта и выстраивание его структуры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Формирование ТЗ для исполнителей, контроль качества и сроков выполнения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Создание исходной документации для дизайнера, продумывание контента веб-ресурса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Использование системы веб-аналитики для мониторинга посещаемости и других параметров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Составление медиапланов, их реализация и анализ результатов проведенных маркетинговых мероприятий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992499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59989D-FF99-546E-6F5A-4112E3B83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7762"/>
          </a:xfrm>
        </p:spPr>
        <p:txBody>
          <a:bodyPr>
            <a:normAutofit/>
          </a:bodyPr>
          <a:lstStyle/>
          <a:p>
            <a:r>
              <a:rPr lang="ru-RU" sz="3200" b="1" dirty="0"/>
              <a:t>Задачи руководителя интернет-проекта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239A7A-3797-5E15-7B72-7B5B06EC3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35804"/>
            <a:ext cx="8915400" cy="4727643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Разработка новых сервисов и осуществление интеграции с существующими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Контроль маркетингового бюджета и планирование будущих расходов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Взаимодействие с заказчиками, подрядчиками и экспертами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Подбор кандидатов для участия в командной работе и контроль выполнения ими обязанностей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Контроль внутренней оптимизации и поискового продвижения сайта (SEO)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953828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289880-4E5A-4748-B3D8-21E599C26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7490"/>
          </a:xfrm>
        </p:spPr>
        <p:txBody>
          <a:bodyPr>
            <a:normAutofit/>
          </a:bodyPr>
          <a:lstStyle/>
          <a:p>
            <a:r>
              <a:rPr lang="ru-RU" sz="3200" b="1" dirty="0"/>
              <a:t>Типы </a:t>
            </a:r>
            <a:r>
              <a:rPr lang="en-US" sz="3200" b="1" dirty="0"/>
              <a:t>IT</a:t>
            </a:r>
            <a:r>
              <a:rPr lang="ru-RU" sz="3200" b="1" dirty="0"/>
              <a:t>-проектов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304928-B989-4E24-A5B4-63F697190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71600"/>
            <a:ext cx="8915400" cy="5135880"/>
          </a:xfrm>
        </p:spPr>
        <p:txBody>
          <a:bodyPr numCol="2">
            <a:normAutofit/>
          </a:bodyPr>
          <a:lstStyle/>
          <a:p>
            <a:r>
              <a:rPr lang="ru-RU" sz="2400" b="1" dirty="0"/>
              <a:t>Разработка ПО</a:t>
            </a:r>
          </a:p>
          <a:p>
            <a:r>
              <a:rPr lang="ru-RU" sz="2400" b="1" dirty="0"/>
              <a:t>Модернизация и обновление инфраструктуры</a:t>
            </a:r>
          </a:p>
          <a:p>
            <a:r>
              <a:rPr lang="ru-RU" sz="2400" b="1" dirty="0"/>
              <a:t>Интеграция систем</a:t>
            </a:r>
          </a:p>
          <a:p>
            <a:r>
              <a:rPr lang="ru-RU" sz="2400" b="1" dirty="0"/>
              <a:t>Разработка сайтов и приложений</a:t>
            </a:r>
          </a:p>
          <a:p>
            <a:r>
              <a:rPr lang="ru-RU" sz="2400" b="1" dirty="0"/>
              <a:t>Автоматизация бизнес-процессов</a:t>
            </a:r>
          </a:p>
          <a:p>
            <a:r>
              <a:rPr lang="ru-RU" sz="2400" b="1" dirty="0"/>
              <a:t>Обеспечение информационной безопасности</a:t>
            </a:r>
          </a:p>
          <a:p>
            <a:r>
              <a:rPr lang="ru-RU" sz="2400" b="1" dirty="0"/>
              <a:t>Миграция данных</a:t>
            </a:r>
          </a:p>
          <a:p>
            <a:r>
              <a:rPr lang="ru-RU" sz="2400" b="1" dirty="0"/>
              <a:t>Облачные проекты</a:t>
            </a:r>
          </a:p>
          <a:p>
            <a:r>
              <a:rPr lang="ru-RU" sz="2400" b="1" dirty="0"/>
              <a:t>ИИ и машинное обучение</a:t>
            </a:r>
          </a:p>
          <a:p>
            <a:r>
              <a:rPr lang="ru-RU" sz="2400" b="1" dirty="0"/>
              <a:t>Разработка </a:t>
            </a:r>
            <a:r>
              <a:rPr lang="en-US" sz="2400" b="1" dirty="0"/>
              <a:t>IoT</a:t>
            </a:r>
            <a:r>
              <a:rPr lang="ru-RU" sz="2400" b="1" dirty="0"/>
              <a:t>-решений</a:t>
            </a:r>
          </a:p>
          <a:p>
            <a:r>
              <a:rPr lang="ru-RU" sz="2400" b="1" dirty="0"/>
              <a:t>Создание и управление сетевой инфраструктурой</a:t>
            </a:r>
          </a:p>
          <a:p>
            <a:r>
              <a:rPr lang="ru-RU" sz="2400" b="1" dirty="0"/>
              <a:t>Разработка игр и развлечений</a:t>
            </a:r>
          </a:p>
        </p:txBody>
      </p:sp>
    </p:spTree>
    <p:extLst>
      <p:ext uri="{BB962C8B-B14F-4D97-AF65-F5344CB8AC3E}">
        <p14:creationId xmlns:p14="http://schemas.microsoft.com/office/powerpoint/2010/main" val="1222736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D7613B-B6E5-41BC-9E0D-24C330C3C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62730"/>
          </a:xfrm>
        </p:spPr>
        <p:txBody>
          <a:bodyPr>
            <a:normAutofit/>
          </a:bodyPr>
          <a:lstStyle/>
          <a:p>
            <a:r>
              <a:rPr lang="ru-RU" sz="3200" b="1" dirty="0"/>
              <a:t>Этапы </a:t>
            </a:r>
            <a:r>
              <a:rPr lang="en-US" sz="3200" b="1" dirty="0"/>
              <a:t>IT</a:t>
            </a:r>
            <a:r>
              <a:rPr lang="ru-RU" sz="3200" b="1" dirty="0"/>
              <a:t>-проекта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32F362-6949-4B17-BED8-1309E1119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30680"/>
            <a:ext cx="8915400" cy="4280542"/>
          </a:xfrm>
        </p:spPr>
        <p:txBody>
          <a:bodyPr>
            <a:normAutofit/>
          </a:bodyPr>
          <a:lstStyle/>
          <a:p>
            <a:pPr>
              <a:buAutoNum type="arabicPeriod"/>
            </a:pPr>
            <a:r>
              <a:rPr lang="ru-RU" sz="2400" b="1" dirty="0"/>
              <a:t>Инициация</a:t>
            </a:r>
          </a:p>
          <a:p>
            <a:pPr>
              <a:buAutoNum type="arabicPeriod"/>
            </a:pPr>
            <a:r>
              <a:rPr lang="ru-RU" sz="2400" b="1" dirty="0"/>
              <a:t>Планирование</a:t>
            </a:r>
          </a:p>
          <a:p>
            <a:pPr>
              <a:buAutoNum type="arabicPeriod"/>
            </a:pPr>
            <a:r>
              <a:rPr lang="ru-RU" sz="2400" b="1" dirty="0"/>
              <a:t>Разработка и реализация</a:t>
            </a:r>
          </a:p>
          <a:p>
            <a:pPr>
              <a:buAutoNum type="arabicPeriod"/>
            </a:pPr>
            <a:r>
              <a:rPr lang="ru-RU" sz="2400" b="1" dirty="0"/>
              <a:t>Тестирование и контроль качества</a:t>
            </a:r>
          </a:p>
          <a:p>
            <a:pPr>
              <a:buAutoNum type="arabicPeriod"/>
            </a:pPr>
            <a:r>
              <a:rPr lang="ru-RU" sz="2400" b="1" dirty="0"/>
              <a:t>Внедрение</a:t>
            </a:r>
          </a:p>
          <a:p>
            <a:pPr>
              <a:buAutoNum type="arabicPeriod"/>
            </a:pPr>
            <a:r>
              <a:rPr lang="ru-RU" sz="2400" b="1" dirty="0"/>
              <a:t>Сопровождение </a:t>
            </a:r>
          </a:p>
        </p:txBody>
      </p:sp>
    </p:spTree>
    <p:extLst>
      <p:ext uri="{BB962C8B-B14F-4D97-AF65-F5344CB8AC3E}">
        <p14:creationId xmlns:p14="http://schemas.microsoft.com/office/powerpoint/2010/main" val="2569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652049-E1C8-4849-8EA5-C2D651CE6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7970"/>
          </a:xfrm>
        </p:spPr>
        <p:txBody>
          <a:bodyPr>
            <a:normAutofit/>
          </a:bodyPr>
          <a:lstStyle/>
          <a:p>
            <a:r>
              <a:rPr lang="ru-RU" sz="3200" b="1" dirty="0"/>
              <a:t>Зачем  управлять </a:t>
            </a:r>
            <a:r>
              <a:rPr lang="en-US" sz="3200" b="1" dirty="0"/>
              <a:t>IT-</a:t>
            </a:r>
            <a:r>
              <a:rPr lang="ru-RU" sz="3200" b="1" dirty="0"/>
              <a:t>проектами?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008A56-3F38-4AAB-9FB7-0EF2CB5A7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1402080"/>
            <a:ext cx="9446675" cy="512064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b="1" dirty="0"/>
              <a:t>IT-проекты — проекты с меняющимися требованиями.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b="1" dirty="0"/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/>
              <a:t>Руководитель управляет проектом, чтобы достичь цели в срок и с заданным уровнем качества:</a:t>
            </a:r>
          </a:p>
          <a:p>
            <a:pPr>
              <a:spcBef>
                <a:spcPts val="0"/>
              </a:spcBef>
            </a:pPr>
            <a:r>
              <a:rPr lang="ru-RU" sz="2400" b="1" dirty="0"/>
              <a:t>Снижает риски, составляя план Б</a:t>
            </a:r>
          </a:p>
          <a:p>
            <a:pPr>
              <a:spcBef>
                <a:spcPts val="0"/>
              </a:spcBef>
            </a:pPr>
            <a:r>
              <a:rPr lang="ru-RU" sz="2400" b="1" dirty="0"/>
              <a:t>Оптимизирует ресурсы</a:t>
            </a:r>
          </a:p>
          <a:p>
            <a:pPr>
              <a:spcBef>
                <a:spcPts val="0"/>
              </a:spcBef>
            </a:pPr>
            <a:r>
              <a:rPr lang="ru-RU" sz="2400" b="1" dirty="0"/>
              <a:t>Налаживает коммуникацию с заинтересованными сторонами</a:t>
            </a:r>
          </a:p>
          <a:p>
            <a:pPr>
              <a:spcBef>
                <a:spcPts val="0"/>
              </a:spcBef>
            </a:pPr>
            <a:r>
              <a:rPr lang="ru-RU" sz="2400" b="1" dirty="0"/>
              <a:t>Выбирает подходящий метод управления</a:t>
            </a:r>
          </a:p>
          <a:p>
            <a:pPr>
              <a:spcBef>
                <a:spcPts val="0"/>
              </a:spcBef>
            </a:pPr>
            <a:r>
              <a:rPr lang="ru-RU" sz="2400" b="1" dirty="0"/>
              <a:t>Измеряет производительность команды и постоянно ее улучшает</a:t>
            </a:r>
          </a:p>
          <a:p>
            <a:pPr>
              <a:spcBef>
                <a:spcPts val="0"/>
              </a:spcBef>
            </a:pPr>
            <a:r>
              <a:rPr lang="ru-RU" sz="2400" b="1" dirty="0"/>
              <a:t>Эффективно и оперативно решает возникающие проблемы</a:t>
            </a:r>
          </a:p>
          <a:p>
            <a:pPr>
              <a:spcBef>
                <a:spcPts val="0"/>
              </a:spcBef>
            </a:pPr>
            <a:r>
              <a:rPr lang="ru-RU" sz="2400" b="1" dirty="0"/>
              <a:t>Контролирует бюджет, сроки и содержание</a:t>
            </a:r>
          </a:p>
          <a:p>
            <a:pPr>
              <a:spcBef>
                <a:spcPts val="0"/>
              </a:spcBef>
            </a:pPr>
            <a:endParaRPr lang="ru-RU" sz="2400" b="1" dirty="0"/>
          </a:p>
          <a:p>
            <a:pPr marL="0" indent="0">
              <a:spcBef>
                <a:spcPts val="0"/>
              </a:spcBef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995135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652049-E1C8-4849-8EA5-C2D651CE6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1" y="624110"/>
            <a:ext cx="9218612" cy="777970"/>
          </a:xfrm>
        </p:spPr>
        <p:txBody>
          <a:bodyPr>
            <a:normAutofit/>
          </a:bodyPr>
          <a:lstStyle/>
          <a:p>
            <a:r>
              <a:rPr lang="ru-RU" sz="3200" b="1" dirty="0"/>
              <a:t>Команда </a:t>
            </a:r>
            <a:r>
              <a:rPr lang="en-US" sz="3200" b="1" dirty="0"/>
              <a:t>IT-</a:t>
            </a:r>
            <a:r>
              <a:rPr lang="ru-RU" sz="3200" b="1" dirty="0"/>
              <a:t>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008A56-3F38-4AAB-9FB7-0EF2CB5A7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2" y="1303968"/>
            <a:ext cx="9218612" cy="5371151"/>
          </a:xfrm>
        </p:spPr>
        <p:txBody>
          <a:bodyPr>
            <a:noAutofit/>
          </a:bodyPr>
          <a:lstStyle/>
          <a:p>
            <a:pPr>
              <a:buSzPct val="100000"/>
              <a:tabLst>
                <a:tab pos="457200" algn="l"/>
              </a:tabLst>
            </a:pPr>
            <a:r>
              <a:rPr lang="ru-RU" sz="2200" b="1" dirty="0">
                <a:solidFill>
                  <a:srgbClr val="C00000"/>
                </a:solidFill>
              </a:rPr>
              <a:t>Проектный менеджер </a:t>
            </a:r>
            <a:r>
              <a:rPr lang="ru-RU" sz="2200" b="1" dirty="0"/>
              <a:t>управляет проектом, отвечает за планирование и реализацию проекта, соблюдение проектных ограничений. 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200" b="1" dirty="0" err="1">
                <a:solidFill>
                  <a:srgbClr val="C00000"/>
                </a:solidFill>
              </a:rPr>
              <a:t>Пресейл</a:t>
            </a:r>
            <a:r>
              <a:rPr lang="ru-RU" sz="2200" b="1" dirty="0">
                <a:solidFill>
                  <a:srgbClr val="C00000"/>
                </a:solidFill>
              </a:rPr>
              <a:t>-инженер</a:t>
            </a:r>
            <a:r>
              <a:rPr lang="ru-RU" sz="2200" b="1" dirty="0"/>
              <a:t> уточняет требования, согласовывает с клиентом варианты реализации проекта, подключает других сотрудников для предварительной оценки сроков и стоимости разработки.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200" b="1" dirty="0">
                <a:solidFill>
                  <a:srgbClr val="C00000"/>
                </a:solidFill>
              </a:rPr>
              <a:t>Аккаунт-менеджер </a:t>
            </a:r>
            <a:r>
              <a:rPr lang="ru-RU" sz="2200" b="1" dirty="0"/>
              <a:t>тесно взаимодействует с заказчиком и следит за тем, чтобы обе стороны выполняли обязательства.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200" b="1" dirty="0">
                <a:solidFill>
                  <a:srgbClr val="C00000"/>
                </a:solidFill>
              </a:rPr>
              <a:t>IT-аналитик </a:t>
            </a:r>
            <a:r>
              <a:rPr lang="ru-RU" sz="2200" b="1" dirty="0"/>
              <a:t>собирает требования к продукту, согласовывает их и готовит артефакты для качественной реализации проекта.</a:t>
            </a:r>
          </a:p>
          <a:p>
            <a:endParaRPr lang="ru-RU" sz="2400" b="1" dirty="0"/>
          </a:p>
          <a:p>
            <a:endParaRPr lang="ru-RU" sz="2400" b="1" dirty="0"/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451153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652049-E1C8-4849-8EA5-C2D651CE6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5521" y="624110"/>
            <a:ext cx="9249092" cy="777970"/>
          </a:xfrm>
        </p:spPr>
        <p:txBody>
          <a:bodyPr>
            <a:normAutofit/>
          </a:bodyPr>
          <a:lstStyle/>
          <a:p>
            <a:r>
              <a:rPr lang="ru-RU" sz="3200" b="1" dirty="0"/>
              <a:t>Команда </a:t>
            </a:r>
            <a:r>
              <a:rPr lang="en-US" sz="3200" b="1" dirty="0"/>
              <a:t>IT-</a:t>
            </a:r>
            <a:r>
              <a:rPr lang="ru-RU" sz="3200" b="1" dirty="0"/>
              <a:t>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008A56-3F38-4AAB-9FB7-0EF2CB5A7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5520" y="1402080"/>
            <a:ext cx="9249093" cy="512064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3400" b="1" dirty="0">
                <a:solidFill>
                  <a:srgbClr val="C00000"/>
                </a:solidFill>
              </a:rPr>
              <a:t>Архитектор </a:t>
            </a:r>
            <a:r>
              <a:rPr lang="ru-RU" sz="3400" b="1" dirty="0"/>
              <a:t>продумывает технический фундамент проекта. Его задача — обеспечить надёжность и гибкость системы, возможность масштабировать её в будущем.</a:t>
            </a:r>
          </a:p>
          <a:p>
            <a:pPr>
              <a:lnSpc>
                <a:spcPct val="12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3400" b="1" dirty="0">
                <a:solidFill>
                  <a:srgbClr val="C00000"/>
                </a:solidFill>
              </a:rPr>
              <a:t>Разработчики </a:t>
            </a:r>
            <a:r>
              <a:rPr lang="ru-RU" sz="3400" b="1" dirty="0"/>
              <a:t>(бэкенд-, </a:t>
            </a:r>
            <a:r>
              <a:rPr lang="ru-RU" sz="3400" b="1" dirty="0" err="1"/>
              <a:t>фронтенд</a:t>
            </a:r>
            <a:r>
              <a:rPr lang="ru-RU" sz="3400" b="1" dirty="0"/>
              <a:t>-, </a:t>
            </a:r>
            <a:r>
              <a:rPr lang="ru-RU" sz="3400" b="1" dirty="0" err="1"/>
              <a:t>мобайл</a:t>
            </a:r>
            <a:r>
              <a:rPr lang="ru-RU" sz="3400" b="1" dirty="0"/>
              <a:t>-, веб-) пишут код и проводят его </a:t>
            </a:r>
            <a:r>
              <a:rPr lang="ru-RU" sz="3400" b="1" dirty="0" err="1"/>
              <a:t>ревью</a:t>
            </a:r>
            <a:r>
              <a:rPr lang="ru-RU" sz="3400" b="1" dirty="0"/>
              <a:t>, предлагают оптимальные для проекта технологии и инструменты.</a:t>
            </a:r>
          </a:p>
          <a:p>
            <a:pPr>
              <a:lnSpc>
                <a:spcPct val="12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3400" b="1" dirty="0">
                <a:solidFill>
                  <a:srgbClr val="C00000"/>
                </a:solidFill>
              </a:rPr>
              <a:t>Специалист по обеспечению качества и SDET-инженер </a:t>
            </a:r>
            <a:r>
              <a:rPr lang="ru-RU" sz="3400" b="1" dirty="0"/>
              <a:t>проверяют, соответствует ли функциональность системы техническим и бизнес-требованиям, составляют тестовую документацию.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ru-RU" sz="24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ru-RU" sz="3200" b="1" dirty="0"/>
              <a:t>Также в команду IT-проекта часто входят тимлиды и дизайнеры.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ru-RU" sz="3200" b="1" dirty="0"/>
              <a:t>Тимлид руководит командой разработки или тестирования и следит за тем, чтобы цели достигались в намеченные сроки.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ru-RU" sz="3200" b="1" dirty="0"/>
              <a:t>Дизайнер разрабатывает понятный для пользователей интерфейс системы.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ru-RU" sz="24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400" b="1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4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255890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C975CC-D49B-AE4E-4BCF-201FDA9D9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58970"/>
          </a:xfrm>
        </p:spPr>
        <p:txBody>
          <a:bodyPr>
            <a:normAutofit/>
          </a:bodyPr>
          <a:lstStyle/>
          <a:p>
            <a:r>
              <a:rPr lang="ru-RU" sz="3200" b="1" dirty="0"/>
              <a:t>Методологии управления </a:t>
            </a:r>
            <a:r>
              <a:rPr lang="en-US" sz="3200" b="1" dirty="0"/>
              <a:t>IT</a:t>
            </a:r>
            <a:r>
              <a:rPr lang="ru-RU" sz="3200" b="1" dirty="0"/>
              <a:t>-проектами: </a:t>
            </a:r>
            <a:r>
              <a:rPr lang="en-US" sz="3200" b="1" dirty="0"/>
              <a:t>Waterfall (</a:t>
            </a:r>
            <a:r>
              <a:rPr lang="ru-RU" sz="3200" b="1" dirty="0"/>
              <a:t>«Водопад»)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D0CC1A-F91B-2081-FCB6-B3F424240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35480"/>
            <a:ext cx="8915400" cy="4511040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2200" b="1" dirty="0"/>
              <a:t>Каскадный метод разработки.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2200" b="1" dirty="0"/>
              <a:t>Этапы проекта идут последовательно друг за другом и не пересекаются.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2200" b="1" dirty="0"/>
              <a:t>В управлении по каскадной модели большое внимание уделяют документированию каждого этапа проекта.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2200" b="1" dirty="0"/>
              <a:t> </a:t>
            </a:r>
            <a:r>
              <a:rPr lang="ru-RU" sz="2200" b="1" dirty="0">
                <a:solidFill>
                  <a:srgbClr val="C00000"/>
                </a:solidFill>
              </a:rPr>
              <a:t>Манифест модели «Водопад»</a:t>
            </a:r>
          </a:p>
          <a:p>
            <a:pPr>
              <a:lnSpc>
                <a:spcPct val="110000"/>
              </a:lnSpc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Следуйте правилам</a:t>
            </a:r>
          </a:p>
          <a:p>
            <a:pPr>
              <a:lnSpc>
                <a:spcPct val="110000"/>
              </a:lnSpc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Нет ТЗ — нет продукта</a:t>
            </a:r>
          </a:p>
          <a:p>
            <a:pPr>
              <a:lnSpc>
                <a:spcPct val="110000"/>
              </a:lnSpc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Чем подробнее ТЗ, тем лучше продукт</a:t>
            </a:r>
          </a:p>
          <a:p>
            <a:pPr>
              <a:lnSpc>
                <a:spcPct val="110000"/>
              </a:lnSpc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Следите, чтобы не было изменений</a:t>
            </a:r>
          </a:p>
          <a:p>
            <a:pPr marL="0" indent="0">
              <a:lnSpc>
                <a:spcPct val="110000"/>
              </a:lnSpc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233125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EB2B19-9DE4-48EA-826F-79B34CDE8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7374" y="685070"/>
            <a:ext cx="9599075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Принципы «водопадной» модели разработки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AFC628-A961-4C92-B245-E4EF5251E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7374" y="1630680"/>
            <a:ext cx="9944626" cy="4937760"/>
          </a:xfrm>
        </p:spPr>
        <p:txBody>
          <a:bodyPr>
            <a:noAutofit/>
          </a:bodyPr>
          <a:lstStyle/>
          <a:p>
            <a:pPr lvl="0"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Документы и инструкции — это важно, всё должно быть зафиксировано.</a:t>
            </a:r>
          </a:p>
          <a:p>
            <a:pPr lvl="0"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Следующий этап работы не начинается, пока не закончится предыдущий.</a:t>
            </a:r>
          </a:p>
          <a:p>
            <a:pPr lvl="0"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Пропускать этапы нельзя.</a:t>
            </a:r>
          </a:p>
          <a:p>
            <a:pPr lvl="0"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Если требования к продукту изменились после согласования — переписываем ТЗ.</a:t>
            </a:r>
          </a:p>
          <a:p>
            <a:pPr lvl="0"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Нельзя возвращаться на предыдущий этап, чтобы что-то изменить.</a:t>
            </a:r>
          </a:p>
          <a:p>
            <a:pPr lvl="0"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Нет итераций, есть один общий процесс создания продукта.</a:t>
            </a:r>
          </a:p>
          <a:p>
            <a:pPr lvl="0"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Выявлять и исправлять ошибки — только на этапе тестирования.</a:t>
            </a:r>
          </a:p>
          <a:p>
            <a:pPr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Клиент не участвует в создании продукта после постановки ТЗ.</a:t>
            </a:r>
          </a:p>
        </p:txBody>
      </p:sp>
    </p:spTree>
    <p:extLst>
      <p:ext uri="{BB962C8B-B14F-4D97-AF65-F5344CB8AC3E}">
        <p14:creationId xmlns:p14="http://schemas.microsoft.com/office/powerpoint/2010/main" val="32852310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4FD33E-76FA-4AD7-B6AC-D6ACAE5FB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38930"/>
          </a:xfrm>
        </p:spPr>
        <p:txBody>
          <a:bodyPr>
            <a:normAutofit/>
          </a:bodyPr>
          <a:lstStyle/>
          <a:p>
            <a:r>
              <a:rPr lang="ru-RU" sz="3200" b="1" dirty="0"/>
              <a:t>Как работает </a:t>
            </a:r>
            <a:r>
              <a:rPr lang="en-US" sz="3200" b="1" dirty="0"/>
              <a:t>Waterfall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C6D1BC-04DA-45E1-B07F-D722EA2BB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69720"/>
            <a:ext cx="8915400" cy="51206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/>
              <a:t>Пять строго последовательных этапов:</a:t>
            </a:r>
            <a:endParaRPr lang="en-US" sz="2400" b="1" dirty="0"/>
          </a:p>
          <a:p>
            <a:pPr marL="457200" indent="-457200" algn="just">
              <a:buFont typeface="+mj-lt"/>
              <a:buAutoNum type="arabicPeriod"/>
            </a:pPr>
            <a:r>
              <a:rPr lang="ru-RU" sz="2400" b="1" dirty="0"/>
              <a:t>Аналитика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400" b="1" dirty="0"/>
              <a:t>Проектирование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400" b="1" dirty="0"/>
              <a:t>Разработка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400" b="1" dirty="0"/>
              <a:t>Тестирование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400" b="1" dirty="0"/>
              <a:t>Эксплуатация и поддержка</a:t>
            </a:r>
          </a:p>
          <a:p>
            <a:pPr>
              <a:buFont typeface="+mj-lt"/>
              <a:buAutoNum type="arabicPeriod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60929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BA69AB-AFED-4EC4-9BAE-471CC8444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6530"/>
          </a:xfrm>
        </p:spPr>
        <p:txBody>
          <a:bodyPr>
            <a:normAutofit/>
          </a:bodyPr>
          <a:lstStyle/>
          <a:p>
            <a:r>
              <a:rPr lang="ru-RU" sz="3200" b="1" dirty="0"/>
              <a:t>Преимущества каскадного подхода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3C4823-AE3D-4FB4-989D-5C0FD96CD1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78280"/>
            <a:ext cx="8915400" cy="4968240"/>
          </a:xfrm>
        </p:spPr>
        <p:txBody>
          <a:bodyPr>
            <a:normAutofit/>
          </a:bodyPr>
          <a:lstStyle/>
          <a:p>
            <a:pPr marR="59055" lvl="0"/>
            <a:r>
              <a:rPr lang="ru-RU" sz="2400" b="1" dirty="0"/>
              <a:t>Стоимость работ и сроки разработки определяют и утверждают в начале проекта — они не меняются в процессе его выполнения.</a:t>
            </a:r>
          </a:p>
          <a:p>
            <a:pPr marR="59055" lvl="0"/>
            <a:r>
              <a:rPr lang="ru-RU" sz="2400" b="1" dirty="0"/>
              <a:t>У команды есть множество инструкций и правил для всех аспектов работы — отсутствует неопределённость. </a:t>
            </a:r>
          </a:p>
          <a:p>
            <a:r>
              <a:rPr lang="ru-RU" sz="2400" b="1" dirty="0"/>
              <a:t>Продуманный план, чёткая последовательность работ и строгий менеджмент дисциплинируют команду.</a:t>
            </a:r>
          </a:p>
        </p:txBody>
      </p:sp>
    </p:spTree>
    <p:extLst>
      <p:ext uri="{BB962C8B-B14F-4D97-AF65-F5344CB8AC3E}">
        <p14:creationId xmlns:p14="http://schemas.microsoft.com/office/powerpoint/2010/main" val="3274870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5EE541-F4A5-4928-AE0B-40D24D5A6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6625" y="624110"/>
            <a:ext cx="9297988" cy="717010"/>
          </a:xfrm>
        </p:spPr>
        <p:txBody>
          <a:bodyPr>
            <a:normAutofit/>
          </a:bodyPr>
          <a:lstStyle/>
          <a:p>
            <a:r>
              <a:rPr lang="ru-RU" sz="3200" b="1" dirty="0"/>
              <a:t>Недостатки каскадного подхода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E7BF6B-1072-4483-BE46-234C559C4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6625" y="1341120"/>
            <a:ext cx="9680575" cy="5090160"/>
          </a:xfrm>
        </p:spPr>
        <p:txBody>
          <a:bodyPr>
            <a:noAutofit/>
          </a:bodyPr>
          <a:lstStyle/>
          <a:p>
            <a:pPr marR="59055" algn="just">
              <a:spcBef>
                <a:spcPts val="600"/>
              </a:spcBef>
            </a:pPr>
            <a:r>
              <a:rPr lang="ru-RU" sz="2400" b="1" dirty="0"/>
              <a:t>Если одна из смежных команд проекта не успеет выполнить поставленные задачи в срок, это скажется на работе других команд и на выпуске продукта в целом.</a:t>
            </a:r>
          </a:p>
          <a:p>
            <a:pPr marR="59055" algn="just">
              <a:spcBef>
                <a:spcPts val="600"/>
              </a:spcBef>
            </a:pPr>
            <a:r>
              <a:rPr lang="ru-RU" sz="2400" b="1" dirty="0"/>
              <a:t>Мало пространства для фантазии и творческого подхода.</a:t>
            </a:r>
          </a:p>
          <a:p>
            <a:pPr marR="59055" algn="just">
              <a:spcBef>
                <a:spcPts val="600"/>
              </a:spcBef>
            </a:pPr>
            <a:r>
              <a:rPr lang="ru-RU" sz="2400" b="1" dirty="0"/>
              <a:t>Нужно вести много документации.</a:t>
            </a:r>
          </a:p>
          <a:p>
            <a:pPr marR="59055" algn="just">
              <a:spcBef>
                <a:spcPts val="600"/>
              </a:spcBef>
            </a:pPr>
            <a:r>
              <a:rPr lang="ru-RU" sz="2400" b="1" dirty="0"/>
              <a:t>Чем позднее обнаружен баг, тем больше ресурсов понадобится для его исправления.</a:t>
            </a:r>
          </a:p>
          <a:p>
            <a:pPr marR="59055" algn="just">
              <a:spcBef>
                <a:spcPts val="600"/>
              </a:spcBef>
              <a:spcAft>
                <a:spcPts val="800"/>
              </a:spcAft>
            </a:pPr>
            <a:r>
              <a:rPr lang="ru-RU" sz="2400" b="1" dirty="0"/>
              <a:t>Не получится разработать уникальный продукт.</a:t>
            </a:r>
          </a:p>
          <a:p>
            <a:pPr>
              <a:spcBef>
                <a:spcPts val="600"/>
              </a:spcBef>
            </a:pPr>
            <a:r>
              <a:rPr lang="ru-RU" sz="2400" b="1" dirty="0"/>
              <a:t>Специалисты менее активно участвуют в работе команды, каждый занят решением своих задач, а общение с коллегами сведено к минимуму. </a:t>
            </a:r>
          </a:p>
        </p:txBody>
      </p:sp>
    </p:spTree>
    <p:extLst>
      <p:ext uri="{BB962C8B-B14F-4D97-AF65-F5344CB8AC3E}">
        <p14:creationId xmlns:p14="http://schemas.microsoft.com/office/powerpoint/2010/main" val="3044886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9B02B-BEFB-4EBA-9933-010DDAC21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2825" y="624110"/>
            <a:ext cx="9221788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Методологии управления </a:t>
            </a:r>
            <a:r>
              <a:rPr lang="en-US" sz="3200" b="1" dirty="0"/>
              <a:t>IT</a:t>
            </a:r>
            <a:r>
              <a:rPr lang="ru-RU" sz="3200" b="1" dirty="0"/>
              <a:t>-проектами: </a:t>
            </a:r>
            <a:r>
              <a:rPr lang="en-US" sz="3200" b="1" dirty="0"/>
              <a:t>Agile (</a:t>
            </a:r>
            <a:r>
              <a:rPr lang="ru-RU" sz="3200" b="1" dirty="0"/>
              <a:t>«Гибкий»)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06D4D1-6905-45FB-9637-2FDA80F24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2825" y="1905000"/>
            <a:ext cx="9528175" cy="49530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b="1" dirty="0"/>
              <a:t>В </a:t>
            </a:r>
            <a:r>
              <a:rPr lang="ru-RU" sz="2400" b="1" dirty="0" err="1"/>
              <a:t>Agile</a:t>
            </a:r>
            <a:r>
              <a:rPr lang="ru-RU" sz="2400" b="1" dirty="0"/>
              <a:t> основной упор делают не на документировании, а на том, чтобы отдать заказчику работающий продукт. 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b="1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C00000"/>
                </a:solidFill>
              </a:rPr>
              <a:t>Agile-</a:t>
            </a:r>
            <a:r>
              <a:rPr lang="ru-RU" sz="2400" b="1" dirty="0">
                <a:solidFill>
                  <a:srgbClr val="C00000"/>
                </a:solidFill>
              </a:rPr>
              <a:t>манифест: основные ценности</a:t>
            </a:r>
          </a:p>
          <a:p>
            <a:pPr marR="59055" lvl="0"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400" b="1" dirty="0"/>
              <a:t>Люди и взаимодействие важнее процессов и инструментов.</a:t>
            </a:r>
          </a:p>
          <a:p>
            <a:pPr marR="59055" lvl="0"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400" b="1" dirty="0"/>
              <a:t>Работающий продукт важнее исчерпывающей документации.</a:t>
            </a:r>
          </a:p>
          <a:p>
            <a:pPr marR="59055" lvl="0"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400" b="1" dirty="0"/>
              <a:t>Сотрудничество с заказчиком важнее согласования условий контракта.</a:t>
            </a:r>
          </a:p>
          <a:p>
            <a:pPr marR="59055" lvl="0"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400" b="1" dirty="0"/>
              <a:t>Готовность к изменениям важнее следования первоначальному плану.</a:t>
            </a:r>
          </a:p>
          <a:p>
            <a:pPr marL="0" indent="0">
              <a:spcBef>
                <a:spcPts val="600"/>
              </a:spcBef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078579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239DDB-59DE-4F2E-BE5D-E174BF8F7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9321" y="624110"/>
            <a:ext cx="9325292" cy="793210"/>
          </a:xfrm>
        </p:spPr>
        <p:txBody>
          <a:bodyPr>
            <a:normAutofit/>
          </a:bodyPr>
          <a:lstStyle/>
          <a:p>
            <a:r>
              <a:rPr lang="en-US" sz="3200" b="1" dirty="0"/>
              <a:t>12 </a:t>
            </a:r>
            <a:r>
              <a:rPr lang="ru-RU" sz="3200" b="1" dirty="0"/>
              <a:t>принципов </a:t>
            </a:r>
            <a:r>
              <a:rPr lang="en-US" sz="3200" b="1" dirty="0"/>
              <a:t>Agile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973A94-95DA-4B2E-BCCB-35BA1EEA0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9322" y="1417320"/>
            <a:ext cx="9325292" cy="4861560"/>
          </a:xfrm>
        </p:spPr>
        <p:txBody>
          <a:bodyPr>
            <a:normAutofit fontScale="25000" lnSpcReduction="20000"/>
          </a:bodyPr>
          <a:lstStyle/>
          <a:p>
            <a:pPr marL="0" lvl="0" indent="0" algn="just">
              <a:lnSpc>
                <a:spcPct val="120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9600" b="1" dirty="0"/>
              <a:t>1. Приоритет команды проекта — удовлетворение потребностей заказчика с помощью своевременной и регулярной поставки качественного продукта.</a:t>
            </a: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9600" b="1" dirty="0"/>
              <a:t>2. Изменение требований к продукту приветствуется даже на поздних стадиях разработки. </a:t>
            </a:r>
            <a:r>
              <a:rPr lang="ru-RU" sz="9600" b="1" dirty="0" err="1"/>
              <a:t>Agile</a:t>
            </a:r>
            <a:r>
              <a:rPr lang="ru-RU" sz="9600" b="1" dirty="0"/>
              <a:t>-процессы позволяют обеспечить продукт конкурентными преимуществами.</a:t>
            </a: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9600" b="1" dirty="0"/>
              <a:t>3. Промежуточный рабочий продукт нужно показывать заказчику как можно чаще — с периодичностью от пары недель до пары месяцев.</a:t>
            </a: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9600" b="1" dirty="0"/>
              <a:t>4. Руководители и разработчики должны ежедневно работать вместе на протяжении всего проекта.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9888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239DDB-59DE-4F2E-BE5D-E174BF8F7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9321" y="624110"/>
            <a:ext cx="9325292" cy="793210"/>
          </a:xfrm>
        </p:spPr>
        <p:txBody>
          <a:bodyPr>
            <a:normAutofit/>
          </a:bodyPr>
          <a:lstStyle/>
          <a:p>
            <a:r>
              <a:rPr lang="en-US" sz="3200" b="1" dirty="0"/>
              <a:t>12 </a:t>
            </a:r>
            <a:r>
              <a:rPr lang="ru-RU" sz="3200" b="1" dirty="0"/>
              <a:t>принципов </a:t>
            </a:r>
            <a:r>
              <a:rPr lang="en-US" sz="3200" b="1" dirty="0"/>
              <a:t>Agile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973A94-95DA-4B2E-BCCB-35BA1EEA0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9321" y="1554480"/>
            <a:ext cx="9325292" cy="530352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400" b="1" dirty="0"/>
              <a:t>5. Над проектом должны работать мотивированные специалисты. Нужно создать для них необходимые условия и обеспечить им поддержку.</a:t>
            </a:r>
          </a:p>
          <a:p>
            <a:pPr marL="0" indent="0" algn="just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400" b="1" dirty="0"/>
              <a:t>6. Личное общение — самый практичный и эффективный способ обмена информацией в команде.</a:t>
            </a:r>
          </a:p>
          <a:p>
            <a:pPr marL="0" indent="0" algn="just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400" b="1" dirty="0"/>
              <a:t>7. Работающий продукт — основной показатель прогресса.</a:t>
            </a:r>
          </a:p>
          <a:p>
            <a:pPr marL="0" indent="0" algn="just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400" b="1" dirty="0"/>
              <a:t>8. Процессы в </a:t>
            </a:r>
            <a:r>
              <a:rPr lang="ru-RU" sz="2400" b="1" dirty="0" err="1"/>
              <a:t>Agile</a:t>
            </a:r>
            <a:r>
              <a:rPr lang="ru-RU" sz="2400" b="1" dirty="0"/>
              <a:t> должны быть настроены так, чтобы проект развивался устойчиво. Заказчики, разработчики и пользователи должны быть готовы к тому, что изменения будут вноситься равномерно.</a:t>
            </a:r>
          </a:p>
          <a:p>
            <a:pPr marL="0" indent="0" algn="just">
              <a:spcBef>
                <a:spcPts val="0"/>
              </a:spcBef>
              <a:buNone/>
              <a:tabLst>
                <a:tab pos="457200" algn="l"/>
              </a:tabLst>
            </a:pPr>
            <a:endParaRPr lang="ru-RU" sz="24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56927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239DDB-59DE-4F2E-BE5D-E174BF8F7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9321" y="624110"/>
            <a:ext cx="9325292" cy="793210"/>
          </a:xfrm>
        </p:spPr>
        <p:txBody>
          <a:bodyPr>
            <a:normAutofit/>
          </a:bodyPr>
          <a:lstStyle/>
          <a:p>
            <a:r>
              <a:rPr lang="en-US" sz="3200" b="1" dirty="0"/>
              <a:t>12 </a:t>
            </a:r>
            <a:r>
              <a:rPr lang="ru-RU" sz="3200" b="1" dirty="0"/>
              <a:t>принципов </a:t>
            </a:r>
            <a:r>
              <a:rPr lang="en-US" sz="3200" b="1" dirty="0"/>
              <a:t>Agile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973A94-95DA-4B2E-BCCB-35BA1EEA0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9321" y="1584960"/>
            <a:ext cx="9325292" cy="530352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400" b="1" dirty="0"/>
              <a:t>9. Постоянное внимание к техническому совершенству продукта и качеству проектирования повышает гибкость проекта.</a:t>
            </a:r>
          </a:p>
          <a:p>
            <a:pPr marL="0" lvl="0" indent="0" algn="just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400" b="1" dirty="0"/>
              <a:t>10. Не стоит </a:t>
            </a:r>
            <a:r>
              <a:rPr lang="ru-RU" sz="2400" b="1" dirty="0" err="1"/>
              <a:t>переусложнять</a:t>
            </a:r>
            <a:r>
              <a:rPr lang="ru-RU" sz="2400" b="1" dirty="0"/>
              <a:t> проект — лишние процессы нужно свести к минимуму.</a:t>
            </a:r>
          </a:p>
          <a:p>
            <a:pPr marL="0" lvl="0" indent="0" algn="just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400" b="1" dirty="0"/>
              <a:t>11. Лучшие продукты рождаются у команд, которые умеют организовать себя самостоятельно.</a:t>
            </a:r>
          </a:p>
          <a:p>
            <a:pPr marL="0" lvl="0" indent="0" algn="just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400" b="1" dirty="0"/>
              <a:t>12. Команда должна постоянно искать способы работать эффективнее и корректировать свой стиль работы.</a:t>
            </a:r>
          </a:p>
          <a:p>
            <a:pPr marL="0" indent="0" algn="just">
              <a:spcBef>
                <a:spcPts val="0"/>
              </a:spcBef>
              <a:buNone/>
              <a:tabLst>
                <a:tab pos="457200" algn="l"/>
              </a:tabLst>
            </a:pPr>
            <a:endParaRPr lang="ru-RU" sz="2400" b="1" dirty="0"/>
          </a:p>
          <a:p>
            <a:pPr marL="0" indent="0" algn="just">
              <a:spcBef>
                <a:spcPts val="0"/>
              </a:spcBef>
              <a:buNone/>
              <a:tabLst>
                <a:tab pos="457200" algn="l"/>
              </a:tabLst>
            </a:pPr>
            <a:endParaRPr lang="ru-RU" sz="24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21856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AD5658-A929-4F89-BE26-CB7A854D2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93210"/>
          </a:xfrm>
        </p:spPr>
        <p:txBody>
          <a:bodyPr>
            <a:normAutofit/>
          </a:bodyPr>
          <a:lstStyle/>
          <a:p>
            <a:r>
              <a:rPr lang="en-US" sz="3200" b="1" dirty="0"/>
              <a:t>Agile</a:t>
            </a:r>
            <a:r>
              <a:rPr lang="ru-RU" sz="3200" b="1" dirty="0"/>
              <a:t>-методологии:</a:t>
            </a:r>
            <a:r>
              <a:rPr lang="en-US" sz="3200" b="1" dirty="0"/>
              <a:t> Scrum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48A1B1-486E-4531-ACEA-A26B1AB30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59280"/>
            <a:ext cx="8915400" cy="4051942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ru-RU" sz="2400" b="1" dirty="0"/>
              <a:t>Проект разбивают на итерации (спринты) — промежутки времени, в которые команда разрабатывает продукт поэтапно.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2400" b="1" dirty="0"/>
              <a:t>Обычно один спринт длится 2–4 недели.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2400" b="1" dirty="0"/>
              <a:t>В конце каждого спринта команда поставляет готовую часть продукта — его «неидеальную» версию, которой уже можно пользоваться, — или дополнительные функции к ней.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2400" b="1" dirty="0"/>
              <a:t>При этом в начале проекта нет представления о том, как будет выглядеть продукт в самом конце: требования могут меняться в ходе разработки.</a:t>
            </a:r>
          </a:p>
        </p:txBody>
      </p:sp>
    </p:spTree>
    <p:extLst>
      <p:ext uri="{BB962C8B-B14F-4D97-AF65-F5344CB8AC3E}">
        <p14:creationId xmlns:p14="http://schemas.microsoft.com/office/powerpoint/2010/main" val="32279650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AD5658-A929-4F89-BE26-CB7A854D2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4561" y="624110"/>
            <a:ext cx="9310052" cy="793210"/>
          </a:xfrm>
        </p:spPr>
        <p:txBody>
          <a:bodyPr>
            <a:normAutofit/>
          </a:bodyPr>
          <a:lstStyle/>
          <a:p>
            <a:r>
              <a:rPr lang="en-US" sz="3200" b="1" dirty="0"/>
              <a:t>Scrum</a:t>
            </a:r>
            <a:r>
              <a:rPr lang="ru-RU" sz="3200" b="1" dirty="0"/>
              <a:t>: роли, термины, мероприятия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48A1B1-486E-4531-ACEA-A26B1AB30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4561" y="1417320"/>
            <a:ext cx="9784080" cy="5303520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C00000"/>
                </a:solidFill>
              </a:rPr>
              <a:t>Команда (</a:t>
            </a:r>
            <a:r>
              <a:rPr lang="ru-RU" sz="2200" b="1" dirty="0" err="1">
                <a:solidFill>
                  <a:srgbClr val="C00000"/>
                </a:solidFill>
              </a:rPr>
              <a:t>developers</a:t>
            </a:r>
            <a:r>
              <a:rPr lang="ru-RU" sz="2200" b="1" dirty="0">
                <a:solidFill>
                  <a:srgbClr val="C00000"/>
                </a:solidFill>
              </a:rPr>
              <a:t>) </a:t>
            </a:r>
            <a:r>
              <a:rPr lang="ru-RU" sz="2200" b="1" dirty="0"/>
              <a:t>— люди, которые создают продукт.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b="1" dirty="0" err="1">
                <a:solidFill>
                  <a:srgbClr val="C00000"/>
                </a:solidFill>
              </a:rPr>
              <a:t>Скрам</a:t>
            </a:r>
            <a:r>
              <a:rPr lang="ru-RU" sz="2200" b="1" dirty="0">
                <a:solidFill>
                  <a:srgbClr val="C00000"/>
                </a:solidFill>
              </a:rPr>
              <a:t>-мастер</a:t>
            </a:r>
            <a:r>
              <a:rPr lang="ru-RU" sz="2200" b="1" dirty="0"/>
              <a:t> — менеджер, который направляет команду и решает проблемы, замедляющие рабочий процесс, организует общение клиента и команды.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b="1" dirty="0" err="1">
                <a:solidFill>
                  <a:srgbClr val="C00000"/>
                </a:solidFill>
              </a:rPr>
              <a:t>Бэклог</a:t>
            </a:r>
            <a:r>
              <a:rPr lang="ru-RU" sz="2200" b="1" dirty="0"/>
              <a:t> — список задач проекта, расположенных по приоритетности.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C00000"/>
                </a:solidFill>
              </a:rPr>
              <a:t>Владелец продукта (</a:t>
            </a:r>
            <a:r>
              <a:rPr lang="ru-RU" sz="2200" b="1" dirty="0" err="1">
                <a:solidFill>
                  <a:srgbClr val="C00000"/>
                </a:solidFill>
              </a:rPr>
              <a:t>product</a:t>
            </a:r>
            <a:r>
              <a:rPr lang="ru-RU" sz="2200" b="1" dirty="0">
                <a:solidFill>
                  <a:srgbClr val="C00000"/>
                </a:solidFill>
              </a:rPr>
              <a:t> </a:t>
            </a:r>
            <a:r>
              <a:rPr lang="ru-RU" sz="2200" b="1" dirty="0" err="1">
                <a:solidFill>
                  <a:srgbClr val="C00000"/>
                </a:solidFill>
              </a:rPr>
              <a:t>owner</a:t>
            </a:r>
            <a:r>
              <a:rPr lang="ru-RU" sz="2200" b="1" dirty="0">
                <a:solidFill>
                  <a:srgbClr val="C00000"/>
                </a:solidFill>
              </a:rPr>
              <a:t>) </a:t>
            </a:r>
            <a:r>
              <a:rPr lang="ru-RU" sz="2200" b="1" dirty="0"/>
              <a:t>— представитель заказчика. Передаёт команде новые требования к продукту и следит, чтобы команда работала в нужном направлении.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b="1" dirty="0" err="1">
                <a:solidFill>
                  <a:srgbClr val="C00000"/>
                </a:solidFill>
              </a:rPr>
              <a:t>Scrum</a:t>
            </a:r>
            <a:r>
              <a:rPr lang="ru-RU" sz="2200" b="1" dirty="0">
                <a:solidFill>
                  <a:srgbClr val="C00000"/>
                </a:solidFill>
              </a:rPr>
              <a:t>-митинг (</a:t>
            </a:r>
            <a:r>
              <a:rPr lang="ru-RU" sz="2200" b="1" dirty="0" err="1">
                <a:solidFill>
                  <a:srgbClr val="C00000"/>
                </a:solidFill>
              </a:rPr>
              <a:t>дэйли</a:t>
            </a:r>
            <a:r>
              <a:rPr lang="ru-RU" sz="2200" b="1" dirty="0">
                <a:solidFill>
                  <a:srgbClr val="C00000"/>
                </a:solidFill>
              </a:rPr>
              <a:t> или стендап) </a:t>
            </a:r>
            <a:r>
              <a:rPr lang="ru-RU" sz="2200" b="1" dirty="0"/>
              <a:t>— ежедневный сбор команды. За это время каждый участник команды отвечает на три вопроса: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что он сделал с прошлой встречи;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что планирует делать сегодня;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что этому мешает.</a:t>
            </a:r>
          </a:p>
        </p:txBody>
      </p:sp>
    </p:spTree>
    <p:extLst>
      <p:ext uri="{BB962C8B-B14F-4D97-AF65-F5344CB8AC3E}">
        <p14:creationId xmlns:p14="http://schemas.microsoft.com/office/powerpoint/2010/main" val="40031344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67975C-C44B-4284-8CD0-CDE495A30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7010"/>
          </a:xfrm>
        </p:spPr>
        <p:txBody>
          <a:bodyPr>
            <a:normAutofit/>
          </a:bodyPr>
          <a:lstStyle/>
          <a:p>
            <a:r>
              <a:rPr lang="en-US" sz="3200" b="1" dirty="0"/>
              <a:t>Agile</a:t>
            </a:r>
            <a:r>
              <a:rPr lang="ru-RU" sz="3200" b="1" dirty="0"/>
              <a:t>-методологии:</a:t>
            </a:r>
            <a:r>
              <a:rPr lang="en-US" sz="3200" b="1" dirty="0"/>
              <a:t> Kanban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5FC847-D5AC-4B50-A8A2-B784E85DD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54480"/>
            <a:ext cx="8915400" cy="5059680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600" b="1" dirty="0"/>
              <a:t>Задачи проекта расставляют в виде карточек на доске, разлинованной на колонки. Эти колонки отражают этапы выполнения проекта. </a:t>
            </a:r>
            <a:endParaRPr lang="en-US" sz="2600" b="1" dirty="0"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600" b="1" dirty="0"/>
              <a:t>Участник команды берёт задачу, перемещает карточку по доске от одной колонки к другой, и вся команда видит актуальный статус этой задачи.</a:t>
            </a:r>
            <a:endParaRPr lang="en-US" sz="2600" b="1" dirty="0"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600" b="1" dirty="0"/>
              <a:t>Идея в том, чтобы работа над проектом шла по принципу конвейера. </a:t>
            </a:r>
            <a:endParaRPr lang="en-US" sz="2600" b="1" dirty="0"/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ru-RU" sz="2600" b="1" dirty="0" err="1"/>
              <a:t>Канбан</a:t>
            </a:r>
            <a:r>
              <a:rPr lang="ru-RU" sz="2600" b="1" dirty="0"/>
              <a:t>-команда работает без жёстких временных ограничений — даже несмотря на то, что на онлайн-досках задачам можно назначать срок выполнения.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600" b="1" dirty="0"/>
              <a:t>Вместо этого работа над проектом организована как непрерывный поток задач.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9178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6C0B12-E138-41FF-B98A-794668372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8841" y="624110"/>
            <a:ext cx="9355772" cy="747490"/>
          </a:xfrm>
        </p:spPr>
        <p:txBody>
          <a:bodyPr>
            <a:normAutofit/>
          </a:bodyPr>
          <a:lstStyle/>
          <a:p>
            <a:r>
              <a:rPr lang="ru-RU" sz="3200" b="1" dirty="0"/>
              <a:t>Этапы управления проектами по </a:t>
            </a:r>
            <a:r>
              <a:rPr lang="en-US" sz="3200" b="1" dirty="0"/>
              <a:t>Scrum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88C51A-0678-4B0C-BDAB-5ADB145A0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8841" y="1478280"/>
            <a:ext cx="9662159" cy="4953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ru-RU" sz="2200" b="1" dirty="0">
                <a:solidFill>
                  <a:srgbClr val="C00000"/>
                </a:solidFill>
              </a:rPr>
              <a:t>Планирование. </a:t>
            </a:r>
            <a:r>
              <a:rPr lang="ru-RU" sz="2200" b="1" dirty="0"/>
              <a:t>Определение основной идеи проекта, обсуждение требований заказчика, формирование перечня задач (</a:t>
            </a:r>
            <a:r>
              <a:rPr lang="ru-RU" sz="2200" b="1" dirty="0" err="1"/>
              <a:t>бэклога</a:t>
            </a:r>
            <a:r>
              <a:rPr lang="ru-RU" sz="2200" b="1" dirty="0"/>
              <a:t>), ранжирование их по приоритетности.</a:t>
            </a:r>
          </a:p>
          <a:p>
            <a:pPr>
              <a:spcBef>
                <a:spcPts val="600"/>
              </a:spcBef>
            </a:pPr>
            <a:r>
              <a:rPr lang="ru-RU" sz="2200" b="1" dirty="0">
                <a:solidFill>
                  <a:srgbClr val="C00000"/>
                </a:solidFill>
              </a:rPr>
              <a:t>Анализ. </a:t>
            </a:r>
            <a:r>
              <a:rPr lang="ru-RU" sz="2200" b="1" dirty="0"/>
              <a:t>Выбор задач для одной итерации из верхней части </a:t>
            </a:r>
            <a:r>
              <a:rPr lang="ru-RU" sz="2200" b="1" dirty="0" err="1"/>
              <a:t>бэклога</a:t>
            </a:r>
            <a:r>
              <a:rPr lang="ru-RU" sz="2200" b="1" dirty="0"/>
              <a:t> определение необходимых ресурсов, распределение задач между членами команды. Формирование критериев успешного завершения каждой задачи. </a:t>
            </a:r>
          </a:p>
          <a:p>
            <a:pPr>
              <a:spcBef>
                <a:spcPts val="600"/>
              </a:spcBef>
            </a:pPr>
            <a:r>
              <a:rPr lang="ru-RU" sz="2200" b="1" dirty="0">
                <a:solidFill>
                  <a:srgbClr val="C00000"/>
                </a:solidFill>
              </a:rPr>
              <a:t>Выполнение. </a:t>
            </a:r>
            <a:r>
              <a:rPr lang="ru-RU" sz="2200" b="1" dirty="0"/>
              <a:t>Работа над задачами. </a:t>
            </a:r>
          </a:p>
          <a:p>
            <a:pPr>
              <a:spcBef>
                <a:spcPts val="600"/>
              </a:spcBef>
            </a:pPr>
            <a:r>
              <a:rPr lang="ru-RU" sz="2200" b="1" dirty="0">
                <a:solidFill>
                  <a:srgbClr val="C00000"/>
                </a:solidFill>
              </a:rPr>
              <a:t>Тестирование. </a:t>
            </a:r>
            <a:r>
              <a:rPr lang="ru-RU" sz="2200" b="1" dirty="0"/>
              <a:t>Проверка работоспособности проекта. Этап тестирования проходит параллельно с этапом выполнения..</a:t>
            </a:r>
          </a:p>
          <a:p>
            <a:pPr>
              <a:spcBef>
                <a:spcPts val="600"/>
              </a:spcBef>
            </a:pPr>
            <a:r>
              <a:rPr lang="ru-RU" sz="2200" b="1" dirty="0">
                <a:solidFill>
                  <a:srgbClr val="C00000"/>
                </a:solidFill>
              </a:rPr>
              <a:t>Релиз. </a:t>
            </a:r>
            <a:r>
              <a:rPr lang="ru-RU" sz="2200" b="1" dirty="0"/>
              <a:t>В конце спринта демонстрация заказчику результатов. Получение обратной связи от заказчика. </a:t>
            </a:r>
          </a:p>
        </p:txBody>
      </p:sp>
    </p:spTree>
    <p:extLst>
      <p:ext uri="{BB962C8B-B14F-4D97-AF65-F5344CB8AC3E}">
        <p14:creationId xmlns:p14="http://schemas.microsoft.com/office/powerpoint/2010/main" val="27672384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675941-6C5A-4600-84DA-A52AE12BE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Преимущества гибких методологий управления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757355-680D-4D0F-9B73-A221E08DA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05000"/>
            <a:ext cx="9343708" cy="4724400"/>
          </a:xfrm>
        </p:spPr>
        <p:txBody>
          <a:bodyPr>
            <a:noAutofit/>
          </a:bodyPr>
          <a:lstStyle/>
          <a:p>
            <a:pPr marR="156845"/>
            <a:r>
              <a:rPr lang="ru-RU" sz="2200" b="1" dirty="0"/>
              <a:t>Команда готова быстро реагировать на изменения. Это позволяет получать качественные и соответствующие потребностям аудитории продукты.</a:t>
            </a:r>
          </a:p>
          <a:p>
            <a:pPr marR="156845"/>
            <a:r>
              <a:rPr lang="ru-RU" sz="2200" b="1" dirty="0"/>
              <a:t>Поскольку продукт презентуют заказчику поэтапно — каждые 2–3 недели — риск масштабных изменений и доработок практически отсутствует.</a:t>
            </a:r>
          </a:p>
          <a:p>
            <a:pPr marR="156845"/>
            <a:r>
              <a:rPr lang="ru-RU" sz="2200" b="1" dirty="0"/>
              <a:t>Все участники видят своё влияние на проект, за счёт этого растёт их вовлечённость.</a:t>
            </a:r>
          </a:p>
          <a:p>
            <a:r>
              <a:rPr lang="ru-RU" sz="2200" b="1" dirty="0"/>
              <a:t>Не требуется документировать каждый шаг. Основной упор сделан на то, чтобы продукт работал.</a:t>
            </a:r>
            <a:br>
              <a:rPr lang="ru-RU" sz="2200" b="1" dirty="0"/>
            </a:br>
            <a:r>
              <a:rPr lang="ru-RU" sz="2200" b="1" dirty="0"/>
              <a:t>Процессы прозрачны, участники команды общаются на равных</a:t>
            </a:r>
          </a:p>
        </p:txBody>
      </p:sp>
    </p:spTree>
    <p:extLst>
      <p:ext uri="{BB962C8B-B14F-4D97-AF65-F5344CB8AC3E}">
        <p14:creationId xmlns:p14="http://schemas.microsoft.com/office/powerpoint/2010/main" val="9747014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675941-6C5A-4600-84DA-A52AE12BE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343708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Недостатки гибких методологий управления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757355-680D-4D0F-9B73-A221E08DA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05000"/>
            <a:ext cx="9343708" cy="4724400"/>
          </a:xfrm>
        </p:spPr>
        <p:txBody>
          <a:bodyPr>
            <a:noAutofit/>
          </a:bodyPr>
          <a:lstStyle/>
          <a:p>
            <a:pPr marR="156845" algn="just">
              <a:spcBef>
                <a:spcPts val="600"/>
              </a:spcBef>
            </a:pPr>
            <a:r>
              <a:rPr lang="ru-RU" sz="2200" b="1" dirty="0"/>
              <a:t>Заказчик может вносить много правок в ходе разработки — это увеличивает сроки и стоимость проекта.</a:t>
            </a:r>
          </a:p>
          <a:p>
            <a:pPr marR="156845" algn="just">
              <a:spcBef>
                <a:spcPts val="600"/>
              </a:spcBef>
              <a:spcAft>
                <a:spcPts val="800"/>
              </a:spcAft>
            </a:pPr>
            <a:r>
              <a:rPr lang="ru-RU" sz="2200" b="1" dirty="0"/>
              <a:t>Многие члены команды любят работать в одиночку и не любят часто отчитываться. У заказчика тоже не всегда есть возможность часто давать обратную связь.</a:t>
            </a:r>
          </a:p>
          <a:p>
            <a:pPr>
              <a:spcBef>
                <a:spcPts val="600"/>
              </a:spcBef>
            </a:pPr>
            <a:r>
              <a:rPr lang="ru-RU" sz="2200" b="1" dirty="0"/>
              <a:t>Есть вероятность, что результат работы будет утилизирован, — например, если требования заказчика резко изменятся, а многое из того, что было сделано, станет полностью неактуальным. Такая ситуация негативно сказывается на духе команды.</a:t>
            </a:r>
          </a:p>
        </p:txBody>
      </p:sp>
    </p:spTree>
    <p:extLst>
      <p:ext uri="{BB962C8B-B14F-4D97-AF65-F5344CB8AC3E}">
        <p14:creationId xmlns:p14="http://schemas.microsoft.com/office/powerpoint/2010/main" val="17728857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BC18CE-001D-4949-BA54-4669DDC4B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7490"/>
          </a:xfrm>
        </p:spPr>
        <p:txBody>
          <a:bodyPr>
            <a:normAutofit/>
          </a:bodyPr>
          <a:lstStyle/>
          <a:p>
            <a:r>
              <a:rPr lang="ru-RU" sz="3200" b="1" dirty="0"/>
              <a:t>Ошибки при управлении </a:t>
            </a:r>
            <a:r>
              <a:rPr lang="en-US" sz="3200" b="1" dirty="0"/>
              <a:t>IT-</a:t>
            </a:r>
            <a:r>
              <a:rPr lang="ru-RU" sz="3200" b="1" dirty="0"/>
              <a:t>проектом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3F73A9-E844-43C6-BDC3-6BFE14A9A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7628"/>
            <a:ext cx="8915400" cy="4326262"/>
          </a:xfrm>
        </p:spPr>
        <p:txBody>
          <a:bodyPr>
            <a:normAutofit/>
          </a:bodyPr>
          <a:lstStyle/>
          <a:p>
            <a:r>
              <a:rPr lang="ru-RU" sz="2200" b="1" dirty="0"/>
              <a:t>Некорректное определение лица, принимающего решение (ЛПР)</a:t>
            </a:r>
          </a:p>
          <a:p>
            <a:r>
              <a:rPr lang="ru-RU" sz="2200" b="1" dirty="0"/>
              <a:t>Неточная оценка проекта</a:t>
            </a:r>
          </a:p>
          <a:p>
            <a:r>
              <a:rPr lang="ru-RU" sz="2200" b="1" dirty="0"/>
              <a:t>Отсутствие фиксации изменений</a:t>
            </a:r>
          </a:p>
          <a:p>
            <a:r>
              <a:rPr lang="ru-RU" sz="2200" b="1" dirty="0"/>
              <a:t>Неконтролируемое увеличение объема работ</a:t>
            </a:r>
          </a:p>
          <a:p>
            <a:r>
              <a:rPr lang="ru-RU" sz="2200" b="1" dirty="0"/>
              <a:t>Отсутствие оптимизации ресурсов</a:t>
            </a:r>
          </a:p>
          <a:p>
            <a:r>
              <a:rPr lang="ru-RU" sz="2200" b="1" dirty="0"/>
              <a:t>Перегрузка опытных членов команды</a:t>
            </a:r>
          </a:p>
          <a:p>
            <a:r>
              <a:rPr lang="ru-RU" sz="2200" b="1" dirty="0"/>
              <a:t>Выстраивание процессов по аналогии с предыдущими проектами</a:t>
            </a:r>
          </a:p>
        </p:txBody>
      </p:sp>
    </p:spTree>
    <p:extLst>
      <p:ext uri="{BB962C8B-B14F-4D97-AF65-F5344CB8AC3E}">
        <p14:creationId xmlns:p14="http://schemas.microsoft.com/office/powerpoint/2010/main" val="35686996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06A18B-D677-653E-29A0-2BEC6ED5A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94962"/>
          </a:xfrm>
        </p:spPr>
        <p:txBody>
          <a:bodyPr>
            <a:normAutofit/>
          </a:bodyPr>
          <a:lstStyle/>
          <a:p>
            <a:r>
              <a:rPr lang="ru-RU" sz="3200" b="1" dirty="0"/>
              <a:t>Сервисы для управления проектами в Интернете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E02C56-58BC-63CB-3208-CFE73494D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000" b="1" dirty="0" err="1">
                <a:solidFill>
                  <a:srgbClr val="C00000"/>
                </a:solidFill>
              </a:rPr>
              <a:t>YouGile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en-US" sz="2000" b="1" i="0" u="none" strike="noStrike" dirty="0">
                <a:effectLst/>
                <a:hlinkClick r:id="rId2"/>
              </a:rPr>
              <a:t>ru.yougile.com</a:t>
            </a:r>
            <a:endParaRPr lang="ru-RU" sz="20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sz="2000" b="1" dirty="0"/>
              <a:t>Облачный сервис, в котором свободно могут работать проектные команды до 10 человек. </a:t>
            </a:r>
          </a:p>
          <a:p>
            <a:pPr marL="0" indent="0">
              <a:buNone/>
            </a:pPr>
            <a:r>
              <a:rPr lang="ru-RU" sz="2000" b="1" dirty="0"/>
              <a:t>Предоставляются такие возможности, как обмен файлами, общение в чатах, отсутствие лимита на количество создаваемых проектов, досок и задач, личный планировщик, настройка прав и шеринг досок.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9187538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06A18B-D677-653E-29A0-2BEC6ED5A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94962"/>
          </a:xfrm>
        </p:spPr>
        <p:txBody>
          <a:bodyPr>
            <a:normAutofit/>
          </a:bodyPr>
          <a:lstStyle/>
          <a:p>
            <a:r>
              <a:rPr lang="ru-RU" sz="3200" b="1" dirty="0"/>
              <a:t>Сервисы для управления проектами в Интернете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E02C56-58BC-63CB-3208-CFE73494D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819072"/>
            <a:ext cx="9317443" cy="47276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err="1">
                <a:solidFill>
                  <a:srgbClr val="C00000"/>
                </a:solidFill>
              </a:rPr>
              <a:t>Trello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en-US" sz="2000" b="1" i="0" u="none" strike="noStrike" dirty="0">
                <a:effectLst/>
                <a:hlinkClick r:id="rId2"/>
              </a:rPr>
              <a:t>https://trello.co</a:t>
            </a:r>
            <a:r>
              <a:rPr lang="en-US" sz="2000" b="1" dirty="0">
                <a:hlinkClick r:id="rId2"/>
              </a:rPr>
              <a:t>m</a:t>
            </a:r>
            <a:endParaRPr lang="en-US" sz="2000" b="1" dirty="0"/>
          </a:p>
          <a:p>
            <a:pPr marL="0" indent="0">
              <a:buNone/>
            </a:pPr>
            <a:r>
              <a:rPr lang="ru-RU" sz="2000" b="1" dirty="0"/>
              <a:t>Пользование этим сервисом не потребует расходов, но существуют отдельные ограничения: </a:t>
            </a:r>
            <a:endParaRPr lang="en-US" sz="2000" b="1" dirty="0"/>
          </a:p>
          <a:p>
            <a:r>
              <a:rPr lang="ru-RU" sz="2000" b="1" dirty="0"/>
              <a:t>разрешено создать не более 10 досок, при этом для каждой разрешается установить только одно расширение</a:t>
            </a:r>
            <a:endParaRPr lang="en-US" sz="2000" b="1" dirty="0"/>
          </a:p>
          <a:p>
            <a:r>
              <a:rPr lang="ru-RU" sz="2000" b="1" dirty="0"/>
              <a:t>запрещается настраивать права доступа, классифицировать карточки, предоставлять данные сторонним пользователям</a:t>
            </a:r>
            <a:endParaRPr lang="en-US" sz="2000" b="1" dirty="0"/>
          </a:p>
          <a:p>
            <a:pPr marL="0" indent="0">
              <a:buNone/>
            </a:pPr>
            <a:r>
              <a:rPr lang="ru-RU" sz="2000" b="1" dirty="0"/>
              <a:t>Система подойдет для работы небольшой проектной команды (до 15 человек), если экономно расходовать ресурсы файлообменника и не создавать лишние доски. </a:t>
            </a:r>
          </a:p>
          <a:p>
            <a:pPr marL="0" indent="0">
              <a:buNone/>
            </a:pPr>
            <a:r>
              <a:rPr lang="ru-RU" sz="2000" b="1" dirty="0"/>
              <a:t>Чтобы наладить общение в рамках сервиса, понадобится интеграция с</a:t>
            </a:r>
            <a:r>
              <a:rPr lang="en-US" sz="2000" b="1" dirty="0"/>
              <a:t> </a:t>
            </a:r>
            <a:r>
              <a:rPr lang="ru-RU" sz="2000" b="1" dirty="0"/>
              <a:t>корпоративным мессенджером </a:t>
            </a:r>
            <a:r>
              <a:rPr lang="ru-RU" sz="2000" b="1" dirty="0" err="1"/>
              <a:t>Slack</a:t>
            </a:r>
            <a:r>
              <a:rPr lang="ru-RU" sz="2000" b="1" dirty="0"/>
              <a:t>.</a:t>
            </a:r>
          </a:p>
          <a:p>
            <a:pPr marL="0" indent="0">
              <a:buNone/>
            </a:pPr>
            <a:endParaRPr lang="ru-RU" sz="2000" b="1" dirty="0"/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0543212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06A18B-D677-653E-29A0-2BEC6ED5A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94962"/>
          </a:xfrm>
        </p:spPr>
        <p:txBody>
          <a:bodyPr>
            <a:normAutofit/>
          </a:bodyPr>
          <a:lstStyle/>
          <a:p>
            <a:r>
              <a:rPr lang="ru-RU" sz="3200" b="1" dirty="0"/>
              <a:t>Сервисы для управления проектами в Интернете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E02C56-58BC-63CB-3208-CFE73494D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819072"/>
            <a:ext cx="8915400" cy="3777622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Bitrix24 </a:t>
            </a:r>
            <a:r>
              <a:rPr lang="en-US" sz="2000" b="1" i="0" u="none" strike="noStrike" dirty="0">
                <a:effectLst/>
                <a:hlinkClick r:id="rId2"/>
              </a:rPr>
              <a:t>https://www.bitrix24.ru</a:t>
            </a:r>
            <a:endParaRPr lang="en-US" sz="2000" b="1" i="0" u="none" strike="noStrike" dirty="0">
              <a:effectLst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ru-RU" sz="2000" b="1" dirty="0"/>
              <a:t>Общедоступные функции: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Неограниченное количество участников работы в виртуальном пространстве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Обмен сообщениями в чатах, аудио- и видео связь, обмен файлами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Запуск новых групп, проектов, задач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Отчеты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До 5 ГБ облачного хранилища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Внесение общих правок в документы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Объединение с Google Drive, </a:t>
            </a:r>
            <a:r>
              <a:rPr lang="ru-RU" sz="2000" b="1" dirty="0" err="1"/>
              <a:t>Dropbox</a:t>
            </a:r>
            <a:r>
              <a:rPr lang="ru-RU" sz="2000" b="1" dirty="0"/>
              <a:t>, Яндекс Диск, One Drive для расширения возможностей сервиса</a:t>
            </a:r>
          </a:p>
          <a:p>
            <a:pPr marL="0" indent="0">
              <a:spcBef>
                <a:spcPts val="600"/>
              </a:spcBef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306804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06A18B-D677-653E-29A0-2BEC6ED5A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94962"/>
          </a:xfrm>
        </p:spPr>
        <p:txBody>
          <a:bodyPr>
            <a:normAutofit/>
          </a:bodyPr>
          <a:lstStyle/>
          <a:p>
            <a:r>
              <a:rPr lang="ru-RU" sz="3200" b="1" dirty="0"/>
              <a:t>Сервисы для управления проектами в Интернете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E02C56-58BC-63CB-3208-CFE73494D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 err="1">
                <a:solidFill>
                  <a:srgbClr val="C00000"/>
                </a:solidFill>
              </a:rPr>
              <a:t>Pyrus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>
                <a:solidFill>
                  <a:srgbClr val="C00000"/>
                </a:solidFill>
                <a:hlinkClick r:id="rId2"/>
              </a:rPr>
              <a:t>https://pyrus.com/ru</a:t>
            </a:r>
            <a:endParaRPr lang="en-US" sz="2000" b="1" dirty="0">
              <a:solidFill>
                <a:srgbClr val="C00000"/>
              </a:solidFill>
            </a:endParaRP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/>
              <a:t>Сервис для компаний, которых интересует автоматизация процесса создания и оборота документов.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/>
              <a:t>Ограничения бесплатной версии: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100 задач по готовым формам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1 ГБ доступного места 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/>
              <a:t>Для не слишком требовательных пользователей функционал бесплатной версии достаточен.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2582497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06A18B-D677-653E-29A0-2BEC6ED5A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94962"/>
          </a:xfrm>
        </p:spPr>
        <p:txBody>
          <a:bodyPr>
            <a:normAutofit/>
          </a:bodyPr>
          <a:lstStyle/>
          <a:p>
            <a:r>
              <a:rPr lang="ru-RU" sz="3200" b="1" dirty="0"/>
              <a:t>Сервисы для управления проектами в Интернете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E02C56-58BC-63CB-3208-CFE73494D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19072"/>
            <a:ext cx="8915400" cy="4572000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 err="1">
                <a:solidFill>
                  <a:srgbClr val="C00000"/>
                </a:solidFill>
              </a:rPr>
              <a:t>ClickUp</a:t>
            </a:r>
            <a:r>
              <a:rPr lang="ru-RU" sz="2000" b="1">
                <a:solidFill>
                  <a:srgbClr val="C00000"/>
                </a:solidFill>
              </a:rPr>
              <a:t> </a:t>
            </a:r>
            <a:r>
              <a:rPr lang="en-US" sz="2000" b="1">
                <a:solidFill>
                  <a:srgbClr val="C00000"/>
                </a:solidFill>
                <a:hlinkClick r:id="rId2"/>
              </a:rPr>
              <a:t>https</a:t>
            </a:r>
            <a:r>
              <a:rPr lang="en-US" sz="2000" b="1" dirty="0">
                <a:solidFill>
                  <a:srgbClr val="C00000"/>
                </a:solidFill>
                <a:hlinkClick r:id="rId2"/>
              </a:rPr>
              <a:t>://clickup.com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/>
              <a:t>Бесплатная версия позволяет составить представление о системе:</a:t>
            </a:r>
          </a:p>
          <a:p>
            <a:pPr algn="just">
              <a:spcBef>
                <a:spcPts val="0"/>
              </a:spcBef>
            </a:pPr>
            <a:r>
              <a:rPr lang="ru-RU" sz="2000" b="1" dirty="0"/>
              <a:t>Создавать неограниченное количество досок, задач и списков, открывать доступ к системе любому числу пользователей</a:t>
            </a:r>
          </a:p>
          <a:p>
            <a:pPr algn="just">
              <a:spcBef>
                <a:spcPts val="0"/>
              </a:spcBef>
            </a:pPr>
            <a:r>
              <a:rPr lang="ru-RU" sz="2000" b="1" dirty="0"/>
              <a:t>Применять в работе блокноты, календарь, заметки, напоминания</a:t>
            </a:r>
          </a:p>
          <a:p>
            <a:pPr algn="just">
              <a:spcBef>
                <a:spcPts val="0"/>
              </a:spcBef>
            </a:pPr>
            <a:r>
              <a:rPr lang="ru-RU" sz="2000" b="1" dirty="0"/>
              <a:t>Планировать работу, создавать спринты и мониторить их производительность</a:t>
            </a:r>
          </a:p>
          <a:p>
            <a:pPr algn="just">
              <a:spcBef>
                <a:spcPts val="0"/>
              </a:spcBef>
            </a:pPr>
            <a:r>
              <a:rPr lang="ru-RU" sz="2000" b="1" dirty="0"/>
              <a:t>Оценивать временные затраты на решение каждой задачи</a:t>
            </a:r>
          </a:p>
          <a:p>
            <a:pPr algn="just">
              <a:spcBef>
                <a:spcPts val="0"/>
              </a:spcBef>
            </a:pPr>
            <a:r>
              <a:rPr lang="ru-RU" sz="2000" b="1" dirty="0"/>
              <a:t>Классифицировать карточки по тегам и присваивать им собственные статусы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403603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32367C-4C63-F185-FD47-2DCBCCBB4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371191"/>
            <a:ext cx="8911687" cy="1175507"/>
          </a:xfrm>
        </p:spPr>
        <p:txBody>
          <a:bodyPr>
            <a:normAutofit/>
          </a:bodyPr>
          <a:lstStyle/>
          <a:p>
            <a:r>
              <a:rPr lang="ru-RU" sz="3200" b="1" dirty="0"/>
              <a:t>Управление проектом интернет-магазина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E11D43-9097-7522-364E-282A73D53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5499" y="1603524"/>
            <a:ext cx="8915400" cy="4883285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457200" algn="l"/>
              </a:tabLst>
            </a:pPr>
            <a:r>
              <a:rPr lang="ru-RU" sz="2000" b="1" dirty="0"/>
              <a:t>Этапы:</a:t>
            </a:r>
          </a:p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000" b="1" dirty="0"/>
              <a:t>Привлечение пользователей: продвижение сайта, анализ эффективности отдельных каналов, оценка стоимости привлечения покупателей</a:t>
            </a:r>
          </a:p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000" b="1" dirty="0"/>
              <a:t>Удержание потенциального клиента: конкурентоспособность сайта, его юзабилити, дизайн и комфорт пользователей</a:t>
            </a:r>
          </a:p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000" b="1" dirty="0"/>
              <a:t>Контакт с покупателем: быстрое и корректное решение возникающих проблем и вопросов</a:t>
            </a:r>
          </a:p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000" b="1" dirty="0"/>
              <a:t>Закрытие, оформление сделки с помощью специальных автоматических программ, передающих данные заказа и обеспечивающих возможность онлайн-оплаты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8315556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1F5365-7F5F-CA3A-8B4D-098FEDE97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Ошибки в управлении интернет-проектом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B088FE-89E1-947C-C19D-F19FB70FB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dirty="0"/>
              <a:t>Неправильный выбор проект-менеджера</a:t>
            </a:r>
          </a:p>
          <a:p>
            <a:r>
              <a:rPr lang="ru-RU" sz="2000" b="1" dirty="0"/>
              <a:t>Полное отсутствие контроля</a:t>
            </a:r>
          </a:p>
          <a:p>
            <a:r>
              <a:rPr lang="ru-RU" sz="2000" b="1" dirty="0"/>
              <a:t>Отсутствие коммуникации между членами команды</a:t>
            </a:r>
          </a:p>
          <a:p>
            <a:r>
              <a:rPr lang="ru-RU" sz="2000" b="1" dirty="0"/>
              <a:t>Неверное определение сроков реализации проекта</a:t>
            </a:r>
          </a:p>
          <a:p>
            <a:r>
              <a:rPr lang="ru-RU" sz="2000" b="1" dirty="0"/>
              <a:t>Неправильное распределение обязанностей в команде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12776020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234</TotalTime>
  <Words>2135</Words>
  <Application>Microsoft Office PowerPoint</Application>
  <PresentationFormat>Широкоэкранный</PresentationFormat>
  <Paragraphs>238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8" baseType="lpstr">
      <vt:lpstr>Arial</vt:lpstr>
      <vt:lpstr>Century Gothic</vt:lpstr>
      <vt:lpstr>Wingdings 3</vt:lpstr>
      <vt:lpstr>Легкий дым</vt:lpstr>
      <vt:lpstr>Базовые характеристики проекта</vt:lpstr>
      <vt:lpstr>Особенности проекта</vt:lpstr>
      <vt:lpstr>Особенности интернет-проектов</vt:lpstr>
      <vt:lpstr>Участники интернет-проекта</vt:lpstr>
      <vt:lpstr>Задачи руководителя интернет-проекта</vt:lpstr>
      <vt:lpstr>Задачи руководителя интернет-проекта</vt:lpstr>
      <vt:lpstr>Типы IT-проектов</vt:lpstr>
      <vt:lpstr>Этапы IT-проекта</vt:lpstr>
      <vt:lpstr>Зачем  управлять IT-проектами?</vt:lpstr>
      <vt:lpstr>Команда IT-проекта</vt:lpstr>
      <vt:lpstr>Команда IT-проекта</vt:lpstr>
      <vt:lpstr>Методологии управления IT-проектами: Waterfall («Водопад»)</vt:lpstr>
      <vt:lpstr>Принципы «водопадной» модели разработки</vt:lpstr>
      <vt:lpstr>Как работает Waterfall</vt:lpstr>
      <vt:lpstr>Преимущества каскадного подхода</vt:lpstr>
      <vt:lpstr>Недостатки каскадного подхода</vt:lpstr>
      <vt:lpstr>Методологии управления IT-проектами: Agile («Гибкий»)</vt:lpstr>
      <vt:lpstr>12 принципов Agile</vt:lpstr>
      <vt:lpstr>12 принципов Agile</vt:lpstr>
      <vt:lpstr>12 принципов Agile</vt:lpstr>
      <vt:lpstr>Agile-методологии: Scrum</vt:lpstr>
      <vt:lpstr>Scrum: роли, термины, мероприятия</vt:lpstr>
      <vt:lpstr>Agile-методологии: Kanban</vt:lpstr>
      <vt:lpstr>Этапы управления проектами по Scrum</vt:lpstr>
      <vt:lpstr>Преимущества гибких методологий управления</vt:lpstr>
      <vt:lpstr>Недостатки гибких методологий управления</vt:lpstr>
      <vt:lpstr>Ошибки при управлении IT-проектом</vt:lpstr>
      <vt:lpstr>Сервисы для управления проектами в Интернете</vt:lpstr>
      <vt:lpstr>Сервисы для управления проектами в Интернете</vt:lpstr>
      <vt:lpstr>Сервисы для управления проектами в Интернете</vt:lpstr>
      <vt:lpstr>Сервисы для управления проектами в Интернете</vt:lpstr>
      <vt:lpstr>Сервисы для управления проектами в Интернете</vt:lpstr>
      <vt:lpstr>Управление проектом интернет-магазина</vt:lpstr>
      <vt:lpstr>Ошибки в управлении интернет-проектом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Meta Morph</dc:creator>
  <cp:lastModifiedBy>Анна</cp:lastModifiedBy>
  <cp:revision>17</cp:revision>
  <dcterms:created xsi:type="dcterms:W3CDTF">2024-04-04T05:43:19Z</dcterms:created>
  <dcterms:modified xsi:type="dcterms:W3CDTF">2025-04-04T02:16:54Z</dcterms:modified>
</cp:coreProperties>
</file>