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7" r:id="rId7"/>
    <p:sldId id="269" r:id="rId8"/>
    <p:sldId id="270" r:id="rId9"/>
    <p:sldId id="271" r:id="rId10"/>
    <p:sldId id="272" r:id="rId11"/>
    <p:sldId id="273" r:id="rId12"/>
    <p:sldId id="261" r:id="rId13"/>
    <p:sldId id="262" r:id="rId14"/>
    <p:sldId id="263" r:id="rId15"/>
    <p:sldId id="264" r:id="rId16"/>
    <p:sldId id="265" r:id="rId17"/>
    <p:sldId id="266" r:id="rId18"/>
    <p:sldId id="274" r:id="rId19"/>
    <p:sldId id="275" r:id="rId20"/>
    <p:sldId id="276" r:id="rId21"/>
    <p:sldId id="277" r:id="rId2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7477" autoAdjust="0"/>
    <p:restoredTop sz="94660"/>
  </p:normalViewPr>
  <p:slideViewPr>
    <p:cSldViewPr snapToGrid="0">
      <p:cViewPr varScale="1">
        <p:scale>
          <a:sx n="83" d="100"/>
          <a:sy n="83" d="100"/>
        </p:scale>
        <p:origin x="1032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91B0B2-EBF4-45FD-947A-CDF103E51720}" type="datetimeFigureOut">
              <a:rPr lang="ru-RU" smtClean="0"/>
              <a:t>28.03.2024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30666A52-5967-41E1-87CC-CB378AF5BC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16490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91B0B2-EBF4-45FD-947A-CDF103E51720}" type="datetimeFigureOut">
              <a:rPr lang="ru-RU" smtClean="0"/>
              <a:t>28.03.2024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666A52-5967-41E1-87CC-CB378AF5BC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24174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91B0B2-EBF4-45FD-947A-CDF103E51720}" type="datetimeFigureOut">
              <a:rPr lang="ru-RU" smtClean="0"/>
              <a:t>28.03.2024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30666A52-5967-41E1-87CC-CB378AF5BC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01917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91B0B2-EBF4-45FD-947A-CDF103E51720}" type="datetimeFigureOut">
              <a:rPr lang="ru-RU" smtClean="0"/>
              <a:t>28.03.2024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30666A52-5967-41E1-87CC-CB378AF5BC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99053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91B0B2-EBF4-45FD-947A-CDF103E51720}" type="datetimeFigureOut">
              <a:rPr lang="ru-RU" smtClean="0"/>
              <a:t>28.03.2024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30666A52-5967-41E1-87CC-CB378AF5BC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83264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91B0B2-EBF4-45FD-947A-CDF103E51720}" type="datetimeFigureOut">
              <a:rPr lang="ru-RU" smtClean="0"/>
              <a:t>28.03.2024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666A52-5967-41E1-87CC-CB378AF5BC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98054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91B0B2-EBF4-45FD-947A-CDF103E51720}" type="datetimeFigureOut">
              <a:rPr lang="ru-RU" smtClean="0"/>
              <a:t>28.03.2024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666A52-5967-41E1-87CC-CB378AF5BC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25791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91B0B2-EBF4-45FD-947A-CDF103E51720}" type="datetimeFigureOut">
              <a:rPr lang="ru-RU" smtClean="0"/>
              <a:t>28.03.2024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666A52-5967-41E1-87CC-CB378AF5BC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3289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91B0B2-EBF4-45FD-947A-CDF103E51720}" type="datetimeFigureOut">
              <a:rPr lang="ru-RU" smtClean="0"/>
              <a:t>28.03.2024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30666A52-5967-41E1-87CC-CB378AF5BC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93218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91B0B2-EBF4-45FD-947A-CDF103E51720}" type="datetimeFigureOut">
              <a:rPr lang="ru-RU" smtClean="0"/>
              <a:t>28.03.2024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30666A52-5967-41E1-87CC-CB378AF5BC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47929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91B0B2-EBF4-45FD-947A-CDF103E51720}" type="datetimeFigureOut">
              <a:rPr lang="ru-RU" smtClean="0"/>
              <a:t>28.03.2024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30666A52-5967-41E1-87CC-CB378AF5BC1A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27047349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91B0B2-EBF4-45FD-947A-CDF103E51720}" type="datetimeFigureOut">
              <a:rPr lang="ru-RU" smtClean="0"/>
              <a:t>28.03.2024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30666A52-5967-41E1-87CC-CB378AF5BC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461148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91B0B2-EBF4-45FD-947A-CDF103E51720}" type="datetimeFigureOut">
              <a:rPr lang="ru-RU" smtClean="0"/>
              <a:t>28.03.2024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30666A52-5967-41E1-87CC-CB378AF5BC1A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526902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91B0B2-EBF4-45FD-947A-CDF103E51720}" type="datetimeFigureOut">
              <a:rPr lang="ru-RU" smtClean="0"/>
              <a:t>28.03.2024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30666A52-5967-41E1-87CC-CB378AF5BC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876214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91B0B2-EBF4-45FD-947A-CDF103E51720}" type="datetimeFigureOut">
              <a:rPr lang="ru-RU" smtClean="0"/>
              <a:t>28.03.2024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666A52-5967-41E1-87CC-CB378AF5BC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210230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91B0B2-EBF4-45FD-947A-CDF103E51720}" type="datetimeFigureOut">
              <a:rPr lang="ru-RU" smtClean="0"/>
              <a:t>28.03.2024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666A52-5967-41E1-87CC-CB378AF5BC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58430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91B0B2-EBF4-45FD-947A-CDF103E51720}" type="datetimeFigureOut">
              <a:rPr lang="ru-RU" smtClean="0"/>
              <a:t>28.03.2024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30666A52-5967-41E1-87CC-CB378AF5BC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31061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4B83524-A286-4DFE-B07A-D5D44059522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589213" y="1625600"/>
            <a:ext cx="9464242" cy="3151781"/>
          </a:xfrm>
        </p:spPr>
        <p:txBody>
          <a:bodyPr>
            <a:noAutofit/>
          </a:bodyPr>
          <a:lstStyle/>
          <a:p>
            <a:r>
              <a:rPr lang="ru-RU" sz="4000" b="1" dirty="0">
                <a:solidFill>
                  <a:schemeClr val="accent1">
                    <a:lumMod val="75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Нематериальные активы </a:t>
            </a:r>
            <a:br>
              <a:rPr lang="ru-RU" sz="4000" b="1" dirty="0">
                <a:solidFill>
                  <a:schemeClr val="accent1">
                    <a:lumMod val="75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4000" b="1" dirty="0">
                <a:solidFill>
                  <a:schemeClr val="accent1">
                    <a:lumMod val="75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и охрана </a:t>
            </a:r>
            <a:br>
              <a:rPr lang="ru-RU" sz="4000" b="1" dirty="0">
                <a:solidFill>
                  <a:schemeClr val="accent1">
                    <a:lumMod val="75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4000" b="1" dirty="0">
                <a:solidFill>
                  <a:schemeClr val="accent1">
                    <a:lumMod val="75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интеллектуальной собственности </a:t>
            </a:r>
            <a:br>
              <a:rPr lang="ru-RU" sz="4000" b="1" dirty="0">
                <a:solidFill>
                  <a:schemeClr val="accent1">
                    <a:lumMod val="75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4000" b="1" dirty="0">
                <a:solidFill>
                  <a:schemeClr val="accent1">
                    <a:lumMod val="75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в электронном бизнесе</a:t>
            </a:r>
            <a:br>
              <a:rPr lang="ru-RU" sz="4000" dirty="0">
                <a:solidFill>
                  <a:schemeClr val="accent1">
                    <a:lumMod val="75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sz="40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66671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AAFB78B-86A5-4B3B-A710-FAFF1BFA12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9129175" cy="1280890"/>
          </a:xfrm>
        </p:spPr>
        <p:txBody>
          <a:bodyPr>
            <a:normAutofit/>
          </a:bodyPr>
          <a:lstStyle/>
          <a:p>
            <a:r>
              <a:rPr lang="ru-RU" sz="3200" b="1" dirty="0">
                <a:effectLst/>
                <a:ea typeface="Calibri" panose="020F0502020204030204" pitchFamily="34" charset="0"/>
              </a:rPr>
              <a:t>Понятия интеллектуальной собственности и ее охраны </a:t>
            </a:r>
            <a:endParaRPr lang="ru-RU" sz="54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6138BE2-C105-4E8C-821D-35E062D563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2133600"/>
            <a:ext cx="9336088" cy="377762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effectLst/>
                <a:ea typeface="Calibri" panose="020F0502020204030204" pitchFamily="34" charset="0"/>
              </a:rPr>
              <a:t>Интеллектуальная собственность </a:t>
            </a:r>
            <a:r>
              <a:rPr lang="ru-RU" sz="2400" b="1" dirty="0">
                <a:effectLst/>
                <a:ea typeface="Calibri" panose="020F0502020204030204" pitchFamily="34" charset="0"/>
              </a:rPr>
              <a:t>— это права на те или иные нематериальные результаты человеческого труда.</a:t>
            </a:r>
          </a:p>
          <a:p>
            <a:pPr marL="0" indent="0">
              <a:buNone/>
            </a:pPr>
            <a:endParaRPr lang="ru-RU" sz="2400" b="1" dirty="0">
              <a:ea typeface="Calibri" panose="020F0502020204030204" pitchFamily="34" charset="0"/>
            </a:endParaRPr>
          </a:p>
          <a:p>
            <a:pPr marL="0" indent="0">
              <a:buNone/>
            </a:pPr>
            <a:r>
              <a:rPr lang="ru-RU" sz="2400" b="1" dirty="0">
                <a:ea typeface="Calibri" panose="020F0502020204030204" pitchFamily="34" charset="0"/>
              </a:rPr>
              <a:t>О</a:t>
            </a:r>
            <a:r>
              <a:rPr lang="ru-RU" sz="2400" b="1" dirty="0">
                <a:effectLst/>
                <a:ea typeface="Calibri" panose="020F0502020204030204" pitchFamily="34" charset="0"/>
              </a:rPr>
              <a:t>пределение понятия «интеллектуальная собственность» - в Конвенции, учреждающей Всемирную организацию интеллектуальной собственности (Конвенция ВОИС </a:t>
            </a:r>
            <a:r>
              <a:rPr lang="ru-RU" sz="2400" b="1" dirty="0"/>
              <a:t>1967 г.).</a:t>
            </a:r>
          </a:p>
          <a:p>
            <a:pPr marL="0" indent="0">
              <a:buNone/>
            </a:pPr>
            <a:r>
              <a:rPr lang="ru-RU" sz="2400" b="1" dirty="0"/>
              <a:t>Охрана ИС имеет национальный характер.</a:t>
            </a:r>
          </a:p>
        </p:txBody>
      </p:sp>
    </p:spTree>
    <p:extLst>
      <p:ext uri="{BB962C8B-B14F-4D97-AF65-F5344CB8AC3E}">
        <p14:creationId xmlns:p14="http://schemas.microsoft.com/office/powerpoint/2010/main" val="20532532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17F6F7F-C372-4D6B-9F20-2A38784B70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645890"/>
          </a:xfrm>
        </p:spPr>
        <p:txBody>
          <a:bodyPr>
            <a:normAutofit/>
          </a:bodyPr>
          <a:lstStyle/>
          <a:p>
            <a:r>
              <a:rPr lang="en-US" sz="3200" b="1" dirty="0"/>
              <a:t>IP</a:t>
            </a:r>
            <a:r>
              <a:rPr lang="ru-RU" sz="3200" b="1" dirty="0"/>
              <a:t>-стратегия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B1BA233-0A36-4CC5-9AA7-203E040264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587500"/>
            <a:ext cx="8915400" cy="4323722"/>
          </a:xfrm>
        </p:spPr>
        <p:txBody>
          <a:bodyPr>
            <a:normAutofit/>
          </a:bodyPr>
          <a:lstStyle/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2400" b="1" dirty="0">
                <a:effectLst/>
                <a:ea typeface="Calibri" panose="020F0502020204030204" pitchFamily="34" charset="0"/>
              </a:rPr>
              <a:t>Стратегия охраны интеллектуальной собственности электронного бизнеса. 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endParaRPr lang="ru-RU" sz="2400" b="1" dirty="0">
              <a:effectLst/>
              <a:ea typeface="Calibri" panose="020F0502020204030204" pitchFamily="34" charset="0"/>
            </a:endParaRPr>
          </a:p>
          <a:p>
            <a:pPr algn="just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  <a:buFont typeface="+mj-lt"/>
              <a:buAutoNum type="arabicPeriod"/>
            </a:pPr>
            <a:r>
              <a:rPr lang="ru-RU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В качестве какого вида объектов ИС будет защищен ЭБ и почему;</a:t>
            </a:r>
          </a:p>
          <a:p>
            <a:pPr algn="just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  <a:buFont typeface="+mj-lt"/>
              <a:buAutoNum type="arabicPeriod"/>
            </a:pPr>
            <a:r>
              <a:rPr lang="ru-RU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Каковы планируемые способы коммерциализации; обоснование их выбора;</a:t>
            </a:r>
          </a:p>
          <a:p>
            <a:pPr algn="just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  <a:buFont typeface="+mj-lt"/>
              <a:buAutoNum type="arabicPeriod"/>
            </a:pPr>
            <a:r>
              <a:rPr lang="ru-RU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Планируется ли правовая охрана «бренда» интернет-проекта и в какой форме.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33751842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805F618-4128-48B7-8B04-3D7491D9D8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>
                <a:effectLst/>
                <a:ea typeface="Calibri" panose="020F0502020204030204" pitchFamily="34" charset="0"/>
              </a:rPr>
              <a:t>Общие свойства интеллектуальной собственности. Интеллектуальные права</a:t>
            </a:r>
            <a:endParaRPr lang="ru-RU" sz="54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8A03CA8-32DD-4E8D-8FD9-B3D2B84094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+mj-lt"/>
              <a:buAutoNum type="arabicPeriod"/>
            </a:pPr>
            <a:r>
              <a:rPr lang="ru-RU" sz="2400" b="1" dirty="0">
                <a:effectLst/>
                <a:ea typeface="Calibri" panose="020F0502020204030204" pitchFamily="34" charset="0"/>
              </a:rPr>
              <a:t>Абсолютный характер права</a:t>
            </a:r>
          </a:p>
          <a:p>
            <a:pPr>
              <a:buFont typeface="+mj-lt"/>
              <a:buAutoNum type="arabicPeriod"/>
            </a:pPr>
            <a:r>
              <a:rPr lang="ru-RU" sz="2400" b="1" dirty="0">
                <a:effectLst/>
                <a:ea typeface="Calibri" panose="020F0502020204030204" pitchFamily="34" charset="0"/>
              </a:rPr>
              <a:t>Нематериальность</a:t>
            </a:r>
            <a:endParaRPr lang="ru-RU" sz="2400" b="1" dirty="0">
              <a:ea typeface="Calibri" panose="020F0502020204030204" pitchFamily="34" charset="0"/>
            </a:endParaRPr>
          </a:p>
          <a:p>
            <a:pPr>
              <a:buFont typeface="+mj-lt"/>
              <a:buAutoNum type="arabicPeriod"/>
            </a:pPr>
            <a:r>
              <a:rPr lang="ru-RU" sz="2400" b="1" dirty="0">
                <a:effectLst/>
                <a:ea typeface="Calibri" panose="020F0502020204030204" pitchFamily="34" charset="0"/>
              </a:rPr>
              <a:t>Единое базовое содержание исключительного права на любой объект ИС</a:t>
            </a:r>
          </a:p>
          <a:p>
            <a:pPr>
              <a:buFont typeface="+mj-lt"/>
              <a:buAutoNum type="arabicPeriod"/>
            </a:pPr>
            <a:r>
              <a:rPr lang="ru-RU" sz="2400" b="1" dirty="0">
                <a:effectLst/>
                <a:ea typeface="Calibri" panose="020F0502020204030204" pitchFamily="34" charset="0"/>
              </a:rPr>
              <a:t>Срочный (ограниченный во времени) характер действия интеллектуальных прав</a:t>
            </a:r>
            <a:endParaRPr lang="ru-RU" sz="2400" b="1" dirty="0">
              <a:ea typeface="Calibri" panose="020F0502020204030204" pitchFamily="34" charset="0"/>
            </a:endParaRPr>
          </a:p>
          <a:p>
            <a:pPr>
              <a:buFont typeface="+mj-lt"/>
              <a:buAutoNum type="arabicPeriod"/>
            </a:pPr>
            <a:r>
              <a:rPr lang="ru-RU" sz="2400" b="1" dirty="0">
                <a:effectLst/>
                <a:ea typeface="Calibri" panose="020F0502020204030204" pitchFamily="34" charset="0"/>
              </a:rPr>
              <a:t>Территориальный (национальный) характер признания, действия и защиты прав на ИС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42548458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F709C0A-E8B6-48C2-9D12-02B3ACDEB4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683990"/>
          </a:xfrm>
        </p:spPr>
        <p:txBody>
          <a:bodyPr>
            <a:normAutofit/>
          </a:bodyPr>
          <a:lstStyle/>
          <a:p>
            <a:r>
              <a:rPr lang="ru-RU" sz="3200" b="1" dirty="0">
                <a:effectLst/>
                <a:ea typeface="Calibri" panose="020F0502020204030204" pitchFamily="34" charset="0"/>
              </a:rPr>
              <a:t>Авторское право и патентное право</a:t>
            </a:r>
            <a:endParaRPr lang="ru-RU" sz="54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4BF711B-FFBF-4A0E-A290-726CF3F072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587500"/>
            <a:ext cx="8915400" cy="4323722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Результаты интеллектуальной деятельности (РИД) :</a:t>
            </a:r>
          </a:p>
          <a:p>
            <a:pPr lvl="0">
              <a:lnSpc>
                <a:spcPct val="107000"/>
              </a:lnSpc>
            </a:pPr>
            <a:r>
              <a:rPr lang="ru-RU" sz="2400" b="1" dirty="0"/>
              <a:t>объекты авторских прав,</a:t>
            </a:r>
          </a:p>
          <a:p>
            <a:pPr lvl="0">
              <a:lnSpc>
                <a:spcPct val="107000"/>
              </a:lnSpc>
            </a:pPr>
            <a:r>
              <a:rPr lang="ru-RU" sz="2400" b="1" dirty="0"/>
              <a:t>объекты патентных прав,</a:t>
            </a:r>
          </a:p>
          <a:p>
            <a:pPr lvl="0">
              <a:lnSpc>
                <a:spcPct val="107000"/>
              </a:lnSpc>
            </a:pPr>
            <a:r>
              <a:rPr lang="ru-RU" sz="2400" b="1" dirty="0"/>
              <a:t>секреты производства (ноу-хау),</a:t>
            </a:r>
          </a:p>
          <a:p>
            <a:r>
              <a:rPr lang="ru-RU" sz="2400" b="1" dirty="0">
                <a:effectLst/>
                <a:ea typeface="Calibri" panose="020F0502020204030204" pitchFamily="34" charset="0"/>
              </a:rPr>
              <a:t>топологии интегральных микросхем (ТИМ).</a:t>
            </a:r>
            <a:r>
              <a:rPr lang="ru-RU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+mn-cs"/>
              </a:rPr>
              <a:t> </a:t>
            </a:r>
          </a:p>
          <a:p>
            <a:pPr marL="0" indent="0">
              <a:buNone/>
            </a:pPr>
            <a:r>
              <a:rPr lang="ru-RU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+mn-cs"/>
              </a:rPr>
              <a:t>Объекты </a:t>
            </a: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latin typeface="+mn-lt"/>
                <a:cs typeface="+mn-cs"/>
              </a:rPr>
              <a:t>авторского права</a:t>
            </a:r>
            <a:r>
              <a:rPr lang="ru-RU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+mn-cs"/>
              </a:rPr>
              <a:t>: произведения литературы, науки, искусства, программы для ЭВМ, базы данных и др.</a:t>
            </a:r>
            <a:endParaRPr lang="ru-RU" sz="2400" b="1" dirty="0">
              <a:effectLst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93348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D3CBEC4-46C6-4E1D-A66A-32E0AFCC16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734790"/>
          </a:xfrm>
        </p:spPr>
        <p:txBody>
          <a:bodyPr>
            <a:noAutofit/>
          </a:bodyPr>
          <a:lstStyle/>
          <a:p>
            <a:r>
              <a:rPr lang="ru-RU" sz="3200" b="1" dirty="0">
                <a:ea typeface="Calibri" panose="020F0502020204030204" pitchFamily="34" charset="0"/>
              </a:rPr>
              <a:t>Н</a:t>
            </a:r>
            <a:r>
              <a:rPr lang="ru-RU" sz="3200" b="1" dirty="0">
                <a:effectLst/>
                <a:ea typeface="Calibri" panose="020F0502020204030204" pitchFamily="34" charset="0"/>
              </a:rPr>
              <a:t>аправления коммерциализации ИС</a:t>
            </a:r>
            <a:endParaRPr lang="ru-RU" sz="3200" b="1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649C8F8-4698-4B8F-AC78-55DF690EC6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892300"/>
            <a:ext cx="8915400" cy="4018922"/>
          </a:xfrm>
        </p:spPr>
        <p:txBody>
          <a:bodyPr>
            <a:norm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Можно продавать товар (услугу), в котором воплощена ИС (или который производится/ продается с помощью использования ИС).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Можно «продавать» саму ИС — посредством отчуждения или предоставления имущественных прав на ее использование.</a:t>
            </a:r>
          </a:p>
          <a:p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12801196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8E31ED2-C4DD-4F36-AA19-1CF0C44209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9243475" cy="1280890"/>
          </a:xfrm>
        </p:spPr>
        <p:txBody>
          <a:bodyPr>
            <a:noAutofit/>
          </a:bodyPr>
          <a:lstStyle/>
          <a:p>
            <a:r>
              <a:rPr lang="ru-RU" sz="3200" b="1" dirty="0">
                <a:effectLst/>
                <a:ea typeface="Calibri" panose="020F0502020204030204" pitchFamily="34" charset="0"/>
              </a:rPr>
              <a:t>Средства индивидуализации юридических лиц, товаров, работ, услуг и предприятий</a:t>
            </a:r>
            <a:endParaRPr lang="ru-RU" sz="32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7FF33C6-74BA-4D80-B12C-F9F9C82590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4203700"/>
          </a:xfrm>
        </p:spPr>
        <p:txBody>
          <a:bodyPr>
            <a:noAutofit/>
          </a:bodyPr>
          <a:lstStyle/>
          <a:p>
            <a:pPr marL="0"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Средства индивидуализации (СИ): для выделения организации, имущества, товара, работы, услуги среди прочих однородных субъектов (объектов), служат обеспечению их узнаваемости у потребителя.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Товарные знаки и знаки обслуживания (ТЗ и ЗО);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Наименования мест происхождения товаров (НМПТ); 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Фирменные наименования и коммерческие обозначения.</a:t>
            </a:r>
          </a:p>
          <a:p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21461425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245478-7189-43D8-07AC-D33F63EB5A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9349693" cy="659745"/>
          </a:xfrm>
        </p:spPr>
        <p:txBody>
          <a:bodyPr>
            <a:normAutofit fontScale="90000"/>
          </a:bodyPr>
          <a:lstStyle/>
          <a:p>
            <a:r>
              <a:rPr lang="ru-RU" b="1" dirty="0">
                <a:solidFill>
                  <a:srgbClr val="111111"/>
                </a:solidFill>
              </a:rPr>
              <a:t>С</a:t>
            </a:r>
            <a:r>
              <a:rPr lang="ru-RU" b="1" i="0" dirty="0">
                <a:solidFill>
                  <a:srgbClr val="111111"/>
                </a:solidFill>
                <a:effectLst/>
              </a:rPr>
              <a:t>айт как интеллектуальная собственность</a:t>
            </a:r>
            <a:br>
              <a:rPr lang="ru-RU" b="1" i="0" dirty="0">
                <a:solidFill>
                  <a:srgbClr val="111111"/>
                </a:solidFill>
                <a:effectLst/>
              </a:rPr>
            </a:br>
            <a:endParaRPr lang="ru-RU" b="1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B349611-B794-066B-01BC-F7AB53AE2A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92925" y="1736436"/>
            <a:ext cx="8915400" cy="414707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b="1" dirty="0"/>
              <a:t>Сайт — это сложный объект интеллектуальной собственности, состоящий из нескольких «слоёв»:</a:t>
            </a:r>
          </a:p>
          <a:p>
            <a:r>
              <a:rPr lang="ru-RU" sz="2000" b="1" dirty="0"/>
              <a:t>название сайта (доменное имя);</a:t>
            </a:r>
          </a:p>
          <a:p>
            <a:r>
              <a:rPr lang="ru-RU" sz="2000" b="1" dirty="0"/>
              <a:t>исходный код;</a:t>
            </a:r>
          </a:p>
          <a:p>
            <a:r>
              <a:rPr lang="ru-RU" sz="2000" b="1" dirty="0"/>
              <a:t>дизайн сайта;</a:t>
            </a:r>
          </a:p>
          <a:p>
            <a:r>
              <a:rPr lang="ru-RU" sz="2000" b="1" dirty="0"/>
              <a:t>контент (содержание, наполнение сайта);</a:t>
            </a:r>
          </a:p>
          <a:p>
            <a:r>
              <a:rPr lang="ru-RU" sz="2000" b="1" dirty="0"/>
              <a:t>элементы сайта (сервис, приложение или алгоритм).</a:t>
            </a:r>
          </a:p>
          <a:p>
            <a:pPr marL="0" indent="0">
              <a:buNone/>
            </a:pPr>
            <a:r>
              <a:rPr lang="ru-RU" sz="2000" b="1" dirty="0"/>
              <a:t>Все составляющие сайта можно защитить как различные объекты интеллектуальной собственности</a:t>
            </a:r>
          </a:p>
          <a:p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23361632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C34AB3D-84A9-7C53-D185-CFE06C8EC7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715163"/>
          </a:xfrm>
        </p:spPr>
        <p:txBody>
          <a:bodyPr>
            <a:normAutofit/>
          </a:bodyPr>
          <a:lstStyle/>
          <a:p>
            <a:r>
              <a:rPr lang="ru-RU" sz="3200" b="1" dirty="0"/>
              <a:t>Защита доменного имени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1BBC006-DFC9-EB5F-2699-6C877066FF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339273"/>
            <a:ext cx="8915400" cy="479367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000" b="1" dirty="0"/>
              <a:t>Правовую защиту домена можно получить двумя способами:</a:t>
            </a:r>
          </a:p>
          <a:p>
            <a:pPr>
              <a:buFont typeface="+mj-lt"/>
              <a:buAutoNum type="arabicPeriod"/>
            </a:pPr>
            <a:r>
              <a:rPr lang="ru-RU" sz="2000" b="1" dirty="0"/>
              <a:t>Зарегистрировать его как словесный товарный знак;</a:t>
            </a:r>
          </a:p>
          <a:p>
            <a:pPr>
              <a:buFont typeface="+mj-lt"/>
              <a:buAutoNum type="arabicPeriod"/>
            </a:pPr>
            <a:r>
              <a:rPr lang="ru-RU" sz="2000" b="1" dirty="0"/>
              <a:t>Зарегистрировать его как комбинированный товарный знак (когда домен сливается с логотипом компании или другим уникальным изображением).</a:t>
            </a:r>
          </a:p>
          <a:p>
            <a:pPr marL="0" indent="0">
              <a:buNone/>
            </a:pPr>
            <a:r>
              <a:rPr lang="ru-RU" sz="2000" b="1" dirty="0"/>
              <a:t>Домен не должен копировать и совпадать до степени смешения с уже зарегистрированными обозначениями. </a:t>
            </a:r>
          </a:p>
          <a:p>
            <a:r>
              <a:rPr lang="ru-RU" sz="2000" b="1" dirty="0"/>
              <a:t>После проверки – сбор документов для подачи заявки в Роспатент. Среднее время ожидания получения патента на домен – 17 месяцев.</a:t>
            </a:r>
          </a:p>
          <a:p>
            <a:r>
              <a:rPr lang="ru-RU" sz="2000" b="1" dirty="0"/>
              <a:t>Если есть аккаунт в социальных сетях с уникальным названием, его также можно зарегистрировать как товарный знак. </a:t>
            </a:r>
          </a:p>
        </p:txBody>
      </p:sp>
    </p:spTree>
    <p:extLst>
      <p:ext uri="{BB962C8B-B14F-4D97-AF65-F5344CB8AC3E}">
        <p14:creationId xmlns:p14="http://schemas.microsoft.com/office/powerpoint/2010/main" val="2254861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B38916E-AEB3-3AE3-61CB-5693591EA2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696690"/>
          </a:xfrm>
        </p:spPr>
        <p:txBody>
          <a:bodyPr>
            <a:normAutofit/>
          </a:bodyPr>
          <a:lstStyle/>
          <a:p>
            <a:r>
              <a:rPr lang="ru-RU" sz="3200" b="1" dirty="0"/>
              <a:t>Патентование кода сайта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03FB3EF-3AE0-0854-32C3-63EFA8644B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542473"/>
            <a:ext cx="8559079" cy="4368749"/>
          </a:xfrm>
        </p:spPr>
        <p:txBody>
          <a:bodyPr/>
          <a:lstStyle/>
          <a:p>
            <a:pPr marL="0" indent="0">
              <a:buNone/>
            </a:pPr>
            <a:r>
              <a:rPr lang="ru-RU" sz="2000" b="1" dirty="0"/>
              <a:t>Код программы регистрируется как объект авторского права.  </a:t>
            </a:r>
          </a:p>
          <a:p>
            <a:pPr marL="0" indent="0">
              <a:buNone/>
            </a:pPr>
            <a:r>
              <a:rPr lang="ru-RU" sz="2000" b="1" dirty="0"/>
              <a:t>По своей правовой структуре программа для ЭВМ (код) равноценна литературному произведению или произведению искусства. </a:t>
            </a:r>
          </a:p>
          <a:p>
            <a:pPr marL="0" indent="0">
              <a:buNone/>
            </a:pPr>
            <a:r>
              <a:rPr lang="ru-RU" sz="2000" b="1" dirty="0"/>
              <a:t>Авторы программы на протяжении своей жизни обладают правами на неё.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60229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5397683-3A78-13EF-7D17-923B498904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9303511" cy="1280890"/>
          </a:xfrm>
        </p:spPr>
        <p:txBody>
          <a:bodyPr>
            <a:normAutofit fontScale="90000"/>
          </a:bodyPr>
          <a:lstStyle/>
          <a:p>
            <a:r>
              <a:rPr lang="ru-RU" b="1" dirty="0">
                <a:solidFill>
                  <a:srgbClr val="111111"/>
                </a:solidFill>
              </a:rPr>
              <a:t>Р</a:t>
            </a:r>
            <a:r>
              <a:rPr lang="ru-RU" b="1" i="0" dirty="0">
                <a:solidFill>
                  <a:srgbClr val="111111"/>
                </a:solidFill>
                <a:effectLst/>
              </a:rPr>
              <a:t>егистрация патента на сайт в Роспатенте в качестве программы для ЭВМ. </a:t>
            </a:r>
            <a:br>
              <a:rPr lang="ru-RU" b="1" i="0" dirty="0">
                <a:solidFill>
                  <a:srgbClr val="111111"/>
                </a:solidFill>
                <a:effectLst/>
              </a:rPr>
            </a:br>
            <a:endParaRPr lang="ru-RU" b="1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FED7EDA-D951-39D1-11FE-16F7562247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2133599"/>
            <a:ext cx="8915400" cy="4027055"/>
          </a:xfrm>
        </p:spPr>
        <p:txBody>
          <a:bodyPr>
            <a:normAutofit/>
          </a:bodyPr>
          <a:lstStyle/>
          <a:p>
            <a:pPr marL="0" indent="0" algn="l">
              <a:buNone/>
            </a:pPr>
            <a:r>
              <a:rPr lang="ru-RU" sz="2000" b="1" dirty="0"/>
              <a:t>К заявке прилагается:</a:t>
            </a:r>
          </a:p>
          <a:p>
            <a:pPr algn="l"/>
            <a:r>
              <a:rPr lang="ru-RU" sz="2000" b="1" dirty="0"/>
              <a:t>сжатое описание программы;</a:t>
            </a:r>
          </a:p>
          <a:p>
            <a:pPr algn="l"/>
            <a:r>
              <a:rPr lang="ru-RU" sz="2000" b="1" dirty="0"/>
              <a:t>распечатанный код (или же его часть) для дальнейшей экспертизы.</a:t>
            </a:r>
          </a:p>
          <a:p>
            <a:pPr marL="0" indent="0" algn="l">
              <a:buNone/>
            </a:pPr>
            <a:r>
              <a:rPr lang="ru-RU" sz="2000" b="1" dirty="0"/>
              <a:t>Регистрация кода может понадобиться в случаях:</a:t>
            </a:r>
          </a:p>
          <a:p>
            <a:pPr algn="l">
              <a:buFont typeface="+mj-lt"/>
              <a:buAutoNum type="arabicPeriod"/>
            </a:pPr>
            <a:r>
              <a:rPr lang="ru-RU" sz="2000" b="1" dirty="0"/>
              <a:t>Работа по госконтракту: нельзя участвовать в тендерах без патента на код сайта.</a:t>
            </a:r>
          </a:p>
          <a:p>
            <a:pPr algn="l">
              <a:buFont typeface="+mj-lt"/>
              <a:buAutoNum type="arabicPeriod"/>
            </a:pPr>
            <a:r>
              <a:rPr lang="ru-RU" sz="2000" b="1" dirty="0"/>
              <a:t>Планируется продать код или передать право собственности по лицензии.</a:t>
            </a:r>
          </a:p>
          <a:p>
            <a:pPr algn="l">
              <a:buFont typeface="+mj-lt"/>
              <a:buAutoNum type="arabicPeriod"/>
            </a:pPr>
            <a:r>
              <a:rPr lang="ru-RU" sz="2000" b="1" dirty="0"/>
              <a:t>Необходимо подтверждение, что код принадлежит вам.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720538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10E4D7E-B78A-5551-3E02-DE2671A9F6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186217"/>
          </a:xfrm>
        </p:spPr>
        <p:txBody>
          <a:bodyPr>
            <a:normAutofit/>
          </a:bodyPr>
          <a:lstStyle/>
          <a:p>
            <a:r>
              <a:rPr lang="ru-RU" sz="3200" b="1" dirty="0"/>
              <a:t>Защита приложения, алгоритма </a:t>
            </a:r>
            <a:br>
              <a:rPr lang="ru-RU" sz="3200" b="1" dirty="0"/>
            </a:br>
            <a:r>
              <a:rPr lang="ru-RU" sz="3200" b="1" dirty="0"/>
              <a:t>или сервиса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C1C066C-7B85-3FA4-812B-AE1C20CB1D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92925" y="1810327"/>
            <a:ext cx="7030812" cy="3072582"/>
          </a:xfrm>
        </p:spPr>
        <p:txBody>
          <a:bodyPr/>
          <a:lstStyle/>
          <a:p>
            <a:pPr marL="0" indent="0">
              <a:buNone/>
            </a:pPr>
            <a:r>
              <a:rPr lang="ru-RU" sz="2000" b="1" dirty="0"/>
              <a:t>Возможна защита таких объектов как изобретений.</a:t>
            </a:r>
          </a:p>
          <a:p>
            <a:pPr marL="0" indent="0">
              <a:buNone/>
            </a:pPr>
            <a:endParaRPr lang="ru-RU" sz="2000" b="1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2D7797B4-D1AF-6E4F-EB16-7AA2C7BC31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2925" y="2401226"/>
            <a:ext cx="9272582" cy="41138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9126756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1AEF2A7-2D0E-E776-CF66-86B11C102B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696690"/>
          </a:xfrm>
        </p:spPr>
        <p:txBody>
          <a:bodyPr>
            <a:normAutofit/>
          </a:bodyPr>
          <a:lstStyle/>
          <a:p>
            <a:r>
              <a:rPr lang="ru-RU" sz="3200" b="1" dirty="0"/>
              <a:t>Другие объекты авторского права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E97A97D-81B1-A229-5049-2B47E7E628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92925" y="1459345"/>
            <a:ext cx="9081839" cy="4987637"/>
          </a:xfrm>
        </p:spPr>
        <p:txBody>
          <a:bodyPr>
            <a:noAutofit/>
          </a:bodyPr>
          <a:lstStyle/>
          <a:p>
            <a:pPr marL="0" indent="0" algn="l">
              <a:spcBef>
                <a:spcPts val="600"/>
              </a:spcBef>
              <a:buNone/>
            </a:pPr>
            <a:r>
              <a:rPr lang="ru-RU" sz="2000" b="1" dirty="0"/>
              <a:t>Шрифт, различные изображения, графики, видео и тексты защищаются на основании ст.1259 ГК РФ. 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ru-RU" sz="2000" b="1" dirty="0"/>
              <a:t>Можно получить патент на контент, защитив сразу всё содержание сайта. </a:t>
            </a:r>
          </a:p>
          <a:p>
            <a:pPr marL="0" indent="0" algn="l">
              <a:spcBef>
                <a:spcPts val="600"/>
              </a:spcBef>
              <a:buNone/>
            </a:pPr>
            <a:r>
              <a:rPr lang="ru-RU" sz="2000" b="1" dirty="0"/>
              <a:t>Защищаемые объекты:</a:t>
            </a:r>
          </a:p>
          <a:p>
            <a:pPr algn="l">
              <a:spcBef>
                <a:spcPts val="600"/>
              </a:spcBef>
              <a:buFont typeface="+mj-lt"/>
              <a:buAutoNum type="arabicPeriod"/>
            </a:pPr>
            <a:r>
              <a:rPr lang="ru-RU" sz="2000" b="1" dirty="0"/>
              <a:t>Должны быть уникальны.</a:t>
            </a:r>
          </a:p>
          <a:p>
            <a:pPr algn="l">
              <a:spcBef>
                <a:spcPts val="600"/>
              </a:spcBef>
              <a:buFont typeface="+mj-lt"/>
              <a:buAutoNum type="arabicPeriod"/>
            </a:pPr>
            <a:r>
              <a:rPr lang="ru-RU" sz="2000" b="1" dirty="0"/>
              <a:t>Созданы при помощи интеллектуальных и творческих усилий.</a:t>
            </a:r>
          </a:p>
          <a:p>
            <a:pPr algn="l">
              <a:spcBef>
                <a:spcPts val="600"/>
              </a:spcBef>
              <a:buFont typeface="+mj-lt"/>
              <a:buAutoNum type="arabicPeriod"/>
            </a:pPr>
            <a:r>
              <a:rPr lang="ru-RU" sz="2000" b="1" dirty="0"/>
              <a:t>Имеют внешнее выражение (например, на бумаге или электронных носителях).</a:t>
            </a:r>
          </a:p>
          <a:p>
            <a:pPr marL="0" indent="0" algn="l">
              <a:spcBef>
                <a:spcPts val="600"/>
              </a:spcBef>
              <a:buNone/>
            </a:pPr>
            <a:r>
              <a:rPr lang="ru-RU" sz="2000" b="1" dirty="0"/>
              <a:t>Необходимо наличие договора с дизайнерами, по которому они передают право на использование созданного шрифта, изображения и т.п.  </a:t>
            </a:r>
          </a:p>
          <a:p>
            <a:pPr marL="0" indent="0" algn="l">
              <a:spcBef>
                <a:spcPts val="600"/>
              </a:spcBef>
              <a:buNone/>
            </a:pPr>
            <a:r>
              <a:rPr lang="ru-RU" sz="2000" b="1" dirty="0"/>
              <a:t>Лучше, если это будет не лицензионный договор, </a:t>
            </a:r>
          </a:p>
          <a:p>
            <a:pPr marL="0" indent="0" algn="l">
              <a:spcBef>
                <a:spcPts val="600"/>
              </a:spcBef>
              <a:buNone/>
            </a:pPr>
            <a:r>
              <a:rPr lang="ru-RU" sz="2000" b="1" dirty="0"/>
              <a:t>а договор с пометкой об отчуждении авторского права. </a:t>
            </a:r>
          </a:p>
          <a:p>
            <a:pPr>
              <a:spcBef>
                <a:spcPts val="600"/>
              </a:spcBef>
            </a:pP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289079485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230B0DF-76C5-11D8-EC22-380B640760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9155730" cy="761345"/>
          </a:xfrm>
        </p:spPr>
        <p:txBody>
          <a:bodyPr>
            <a:normAutofit/>
          </a:bodyPr>
          <a:lstStyle/>
          <a:p>
            <a:r>
              <a:rPr lang="ru-RU" sz="3200" b="1" dirty="0"/>
              <a:t>Патент на дизайн сайта и интерфейс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5FAC54D-EF4E-3F06-811A-692C61DF36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1" y="1385455"/>
            <a:ext cx="9155729" cy="4525767"/>
          </a:xfrm>
        </p:spPr>
        <p:txBody>
          <a:bodyPr/>
          <a:lstStyle/>
          <a:p>
            <a:pPr marL="0" indent="0" algn="l">
              <a:buNone/>
            </a:pPr>
            <a:r>
              <a:rPr lang="ru-RU" sz="2000" b="1" dirty="0"/>
              <a:t>Интерфейс – это система разнообразных и уникальных элементов, которые можно защитить как промышленный образец.  </a:t>
            </a:r>
          </a:p>
          <a:p>
            <a:pPr marL="0" indent="0">
              <a:buNone/>
            </a:pPr>
            <a:r>
              <a:rPr lang="ru-RU" sz="2000" b="1" dirty="0"/>
              <a:t>Можно патентовать элементы интерфейса:</a:t>
            </a:r>
          </a:p>
          <a:p>
            <a:r>
              <a:rPr lang="ru-RU" sz="2000" b="1" dirty="0"/>
              <a:t>иконки;</a:t>
            </a:r>
          </a:p>
          <a:p>
            <a:r>
              <a:rPr lang="ru-RU" sz="2000" b="1" dirty="0"/>
              <a:t>паттерны в интерфейсах;</a:t>
            </a:r>
          </a:p>
          <a:p>
            <a:r>
              <a:rPr lang="ru-RU" sz="2000" b="1" dirty="0"/>
              <a:t>анимированные элементы.</a:t>
            </a:r>
          </a:p>
          <a:p>
            <a:pPr marL="0" indent="0" algn="l">
              <a:buNone/>
            </a:pPr>
            <a:r>
              <a:rPr lang="ru-RU" sz="2000" b="1" dirty="0"/>
              <a:t>Патент на дизайн сайта оформляется от года до двух лет. </a:t>
            </a:r>
          </a:p>
          <a:p>
            <a:pPr marL="0" indent="0" algn="l">
              <a:buNone/>
            </a:pPr>
            <a:r>
              <a:rPr lang="ru-RU" sz="2000" b="1" dirty="0"/>
              <a:t>По результатам проверок выдаётся патент на 5 лет, который можно продлевать до 4 раз.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910049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6735C0C-AC26-0E25-A871-4A62D88D59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89212" y="577929"/>
            <a:ext cx="8911687" cy="687453"/>
          </a:xfrm>
        </p:spPr>
        <p:txBody>
          <a:bodyPr>
            <a:normAutofit fontScale="90000"/>
          </a:bodyPr>
          <a:lstStyle/>
          <a:p>
            <a:r>
              <a:rPr lang="ru-RU" b="1" dirty="0">
                <a:solidFill>
                  <a:srgbClr val="111111"/>
                </a:solidFill>
              </a:rPr>
              <a:t>З</a:t>
            </a:r>
            <a:r>
              <a:rPr lang="ru-RU" b="1" i="0" dirty="0">
                <a:solidFill>
                  <a:srgbClr val="111111"/>
                </a:solidFill>
                <a:effectLst/>
              </a:rPr>
              <a:t>атраты на разработку сайта как актив</a:t>
            </a:r>
            <a:br>
              <a:rPr lang="ru-RU" b="1" i="0" dirty="0">
                <a:solidFill>
                  <a:srgbClr val="111111"/>
                </a:solidFill>
                <a:effectLst/>
              </a:rPr>
            </a:br>
            <a:endParaRPr lang="ru-RU" b="1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4E67114-6841-57AC-F1EA-282932A74B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1" y="1413164"/>
            <a:ext cx="9168679" cy="4498058"/>
          </a:xfrm>
        </p:spPr>
        <p:txBody>
          <a:bodyPr/>
          <a:lstStyle/>
          <a:p>
            <a:pPr marL="0" indent="0" algn="l">
              <a:buNone/>
            </a:pPr>
            <a:r>
              <a:rPr lang="ru-RU" sz="2000" b="1" dirty="0"/>
              <a:t>Сайт – это нематериальный актив компании, стоимость которого складывается из расходов на разработку. </a:t>
            </a:r>
          </a:p>
          <a:p>
            <a:pPr marL="0" indent="0" algn="l">
              <a:buNone/>
            </a:pPr>
            <a:r>
              <a:rPr lang="ru-RU" sz="2000" b="1" dirty="0"/>
              <a:t>Главное условие постановки сайта на баланс фирмы в качестве НМА – наличие патента на сайт. Права на него:</a:t>
            </a:r>
          </a:p>
          <a:p>
            <a:r>
              <a:rPr lang="ru-RU" sz="2000" b="1" dirty="0"/>
              <a:t>появляются автоматически, если сайт разрабатывали штатные сотрудники;</a:t>
            </a:r>
          </a:p>
          <a:p>
            <a:r>
              <a:rPr lang="ru-RU" sz="2000" b="1" dirty="0"/>
              <a:t>приобретаются на основании договора о передаче прав, если сайт заказывали у сторонней фирмы.</a:t>
            </a:r>
          </a:p>
          <a:p>
            <a:pPr marL="0" indent="0" algn="l">
              <a:buNone/>
            </a:pPr>
            <a:r>
              <a:rPr lang="ru-RU" sz="2000" b="1" dirty="0"/>
              <a:t>Сайт можно поставить на баланс фирмы, т.к. это интеллектуальная собственность, способная приносить прибыль. </a:t>
            </a:r>
          </a:p>
          <a:p>
            <a:pPr marL="0" indent="0" algn="l">
              <a:buNone/>
            </a:pPr>
            <a:r>
              <a:rPr lang="ru-RU" sz="2000" b="1" dirty="0"/>
              <a:t>Любая интеллектуальная собственность должна числиться в списке НМА компании. 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9026305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3ABA76D-BCBA-81E6-0D8B-582DDFADFD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6" y="624110"/>
            <a:ext cx="8269038" cy="1280890"/>
          </a:xfrm>
        </p:spPr>
        <p:txBody>
          <a:bodyPr>
            <a:normAutofit fontScale="90000"/>
          </a:bodyPr>
          <a:lstStyle/>
          <a:p>
            <a:r>
              <a:rPr lang="ru-RU" b="1" dirty="0">
                <a:solidFill>
                  <a:srgbClr val="111111"/>
                </a:solidFill>
              </a:rPr>
              <a:t>У</a:t>
            </a:r>
            <a:r>
              <a:rPr lang="ru-RU" b="1" i="0" dirty="0">
                <a:solidFill>
                  <a:srgbClr val="111111"/>
                </a:solidFill>
                <a:effectLst/>
              </a:rPr>
              <a:t>величение капитализации компании за счет НМА</a:t>
            </a:r>
            <a:br>
              <a:rPr lang="ru-RU" b="1" i="0" dirty="0">
                <a:solidFill>
                  <a:srgbClr val="111111"/>
                </a:solidFill>
                <a:effectLst/>
              </a:rPr>
            </a:br>
            <a:endParaRPr lang="ru-RU" b="1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6FEC26A-74BF-8191-2D59-E14B642F41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904999"/>
            <a:ext cx="9297988" cy="4421909"/>
          </a:xfrm>
        </p:spPr>
        <p:txBody>
          <a:bodyPr>
            <a:noAutofit/>
          </a:bodyPr>
          <a:lstStyle/>
          <a:p>
            <a:pPr marL="0" indent="0" algn="l">
              <a:spcBef>
                <a:spcPts val="600"/>
              </a:spcBef>
              <a:buNone/>
            </a:pPr>
            <a:r>
              <a:rPr lang="ru-RU" sz="2000" b="1" dirty="0"/>
              <a:t>Любой нематериальный актив (дизайн сайта, доменное имя, логотип и проч.) может увеличить доход компании. </a:t>
            </a:r>
          </a:p>
          <a:p>
            <a:pPr marL="0" indent="0" algn="l">
              <a:spcBef>
                <a:spcPts val="600"/>
              </a:spcBef>
              <a:buNone/>
            </a:pPr>
            <a:r>
              <a:rPr lang="ru-RU" sz="2000" b="1" dirty="0"/>
              <a:t>Можно:</a:t>
            </a:r>
          </a:p>
          <a:p>
            <a:pPr algn="l">
              <a:spcBef>
                <a:spcPts val="600"/>
              </a:spcBef>
              <a:buFont typeface="+mj-lt"/>
              <a:buAutoNum type="arabicPeriod"/>
            </a:pPr>
            <a:r>
              <a:rPr lang="ru-RU" sz="2000" b="1" dirty="0"/>
              <a:t>Создать новый НМА;</a:t>
            </a:r>
          </a:p>
          <a:p>
            <a:pPr algn="l">
              <a:spcBef>
                <a:spcPts val="600"/>
              </a:spcBef>
              <a:buFont typeface="+mj-lt"/>
              <a:buAutoNum type="arabicPeriod"/>
            </a:pPr>
            <a:r>
              <a:rPr lang="ru-RU" sz="2000" b="1" dirty="0"/>
              <a:t>Выявить нужный из списка имеющихся путём инвентаризации НМА. При переоценке интеллектуальной собственности её ценность может вырасти. </a:t>
            </a:r>
          </a:p>
          <a:p>
            <a:pPr marL="0" indent="0" algn="l">
              <a:spcBef>
                <a:spcPts val="600"/>
              </a:spcBef>
              <a:buNone/>
            </a:pPr>
            <a:r>
              <a:rPr lang="ru-RU" sz="2000" b="1" dirty="0"/>
              <a:t>Один из эффективных методов оценки – доходный, позволяющий быстро увеличить капитализацию. </a:t>
            </a:r>
          </a:p>
          <a:p>
            <a:pPr marL="0" indent="0" algn="l">
              <a:spcBef>
                <a:spcPts val="600"/>
              </a:spcBef>
              <a:buNone/>
            </a:pPr>
            <a:r>
              <a:rPr lang="ru-RU" sz="2000" b="1" dirty="0"/>
              <a:t>Оценка подтверждает реальную стоимость НМА, чтобы указать её цену в случае продажи. </a:t>
            </a:r>
          </a:p>
          <a:p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129882291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ADE97CD-B055-3892-BE0D-B572CD81F0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779818"/>
          </a:xfrm>
        </p:spPr>
        <p:txBody>
          <a:bodyPr>
            <a:normAutofit fontScale="90000"/>
          </a:bodyPr>
          <a:lstStyle/>
          <a:p>
            <a:r>
              <a:rPr lang="ru-RU" sz="3200" b="1" dirty="0">
                <a:solidFill>
                  <a:srgbClr val="111111"/>
                </a:solidFill>
              </a:rPr>
              <a:t>В</a:t>
            </a:r>
            <a:r>
              <a:rPr lang="ru-RU" sz="3200" b="1" i="0" dirty="0">
                <a:solidFill>
                  <a:srgbClr val="111111"/>
                </a:solidFill>
                <a:effectLst/>
              </a:rPr>
              <a:t>ыгода оценки НМА</a:t>
            </a:r>
            <a:br>
              <a:rPr lang="ru-RU" sz="3200" b="1" i="0" dirty="0">
                <a:solidFill>
                  <a:srgbClr val="111111"/>
                </a:solidFill>
                <a:effectLst/>
              </a:rPr>
            </a:br>
            <a:endParaRPr lang="ru-RU" sz="3200" b="1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0E8D038-F64B-A91D-A327-55D7F5B561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754909"/>
            <a:ext cx="8915400" cy="4156313"/>
          </a:xfrm>
        </p:spPr>
        <p:txBody>
          <a:bodyPr/>
          <a:lstStyle/>
          <a:p>
            <a:pPr algn="l">
              <a:buFont typeface="+mj-lt"/>
              <a:buAutoNum type="arabicPeriod"/>
            </a:pPr>
            <a:r>
              <a:rPr lang="ru-RU" sz="2000" b="1" dirty="0"/>
              <a:t>Получение кредита под залог интеллектуальной собственности в МСП банке. </a:t>
            </a:r>
          </a:p>
          <a:p>
            <a:pPr algn="l">
              <a:buFont typeface="+mj-lt"/>
              <a:buAutoNum type="arabicPeriod"/>
            </a:pPr>
            <a:r>
              <a:rPr lang="ru-RU" sz="2000" b="1" dirty="0"/>
              <a:t>Возможность улучшить бухгалтерскую отчётность перед проведением аудита. </a:t>
            </a:r>
          </a:p>
          <a:p>
            <a:pPr algn="l">
              <a:buFont typeface="+mj-lt"/>
              <a:buAutoNum type="arabicPeriod"/>
            </a:pPr>
            <a:r>
              <a:rPr lang="ru-RU" sz="2000" b="1" dirty="0"/>
              <a:t>Выход на IPO для привлечения инвестиций.  </a:t>
            </a:r>
          </a:p>
          <a:p>
            <a:pPr algn="l">
              <a:buFont typeface="+mj-lt"/>
              <a:buAutoNum type="arabicPeriod"/>
            </a:pPr>
            <a:r>
              <a:rPr lang="ru-RU" sz="2000" b="1" dirty="0"/>
              <a:t>Расширение бизнеса через продажу франшизы или лицензии. Цена франшизы может быть больше, если есть отчёт оценщика о стоимости товарного знака.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9144359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7E378D8-D4EC-DF7E-7F37-AC431265C6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/>
              <a:t>Регистрация авторского права на мобильное приложение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EEE3C78-C86F-E98E-569E-B1AD5A6BAD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904999"/>
            <a:ext cx="8915400" cy="4567989"/>
          </a:xfrm>
        </p:spPr>
        <p:txBody>
          <a:bodyPr>
            <a:noAutofit/>
          </a:bodyPr>
          <a:lstStyle/>
          <a:p>
            <a:pPr marL="0" indent="0" algn="just">
              <a:spcAft>
                <a:spcPts val="800"/>
              </a:spcAft>
              <a:buNone/>
            </a:pPr>
            <a:r>
              <a:rPr lang="ru-RU" sz="2000" b="1" dirty="0"/>
              <a:t>Мобильное приложение охраняется авторским правом как литературное произведение, а также производные графические изображения. Отдельно может охраняться дизайн приложения – расположение графических элементов и их дизайн как составное произведение.</a:t>
            </a:r>
          </a:p>
          <a:p>
            <a:pPr marL="0" indent="0" algn="just">
              <a:spcAft>
                <a:spcPts val="800"/>
              </a:spcAft>
              <a:buNone/>
            </a:pPr>
            <a:r>
              <a:rPr lang="ru-RU" sz="2000" b="1" dirty="0"/>
              <a:t>Мобильные приложения являются собственностью их создателя и не могут без ведома автора:</a:t>
            </a:r>
          </a:p>
          <a:p>
            <a:pPr algn="just"/>
            <a:r>
              <a:rPr lang="ru-RU" sz="2000" b="1" dirty="0"/>
              <a:t>воспроизводиться (копироваться, скачиваться и т.п.);</a:t>
            </a:r>
          </a:p>
          <a:p>
            <a:pPr algn="just"/>
            <a:r>
              <a:rPr lang="ru-RU" sz="2000" b="1" dirty="0"/>
              <a:t>продаваться и передаваться;</a:t>
            </a:r>
          </a:p>
          <a:p>
            <a:pPr algn="just"/>
            <a:r>
              <a:rPr lang="ru-RU" sz="2000" b="1" dirty="0"/>
              <a:t>перерабатываться;</a:t>
            </a:r>
          </a:p>
          <a:p>
            <a:pPr algn="just">
              <a:spcAft>
                <a:spcPts val="800"/>
              </a:spcAft>
            </a:pPr>
            <a:r>
              <a:rPr lang="ru-RU" sz="2000" b="1" dirty="0"/>
              <a:t>обнародоваться и использоваться любым другим способом.</a:t>
            </a:r>
          </a:p>
          <a:p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297890518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6B2124D-B425-C43E-316E-8B77368D76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108437"/>
          </a:xfrm>
        </p:spPr>
        <p:txBody>
          <a:bodyPr>
            <a:normAutofit/>
          </a:bodyPr>
          <a:lstStyle/>
          <a:p>
            <a:r>
              <a:rPr lang="ru-RU" sz="2800" b="1" dirty="0"/>
              <a:t>Подтверждение владения разработкой для мобильных устройств нужно: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0C1DD2C-D589-4077-E8AE-12A3D02A8B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949116"/>
            <a:ext cx="8491872" cy="3962106"/>
          </a:xfrm>
        </p:spPr>
        <p:txBody>
          <a:bodyPr>
            <a:normAutofit/>
          </a:bodyPr>
          <a:lstStyle/>
          <a:p>
            <a:pPr marL="342900" lvl="0" indent="-342900" algn="just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ru-RU" sz="2000" b="1" dirty="0"/>
              <a:t>при продаже приложения другим физическим или юридическим лицам</a:t>
            </a:r>
          </a:p>
          <a:p>
            <a:pPr marL="342900" lvl="0" indent="-342900" algn="just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ru-RU" sz="2000" b="1" dirty="0"/>
              <a:t>при предоставлении права использования кода для создания на его основе других приложений, сервисов, программ</a:t>
            </a:r>
          </a:p>
          <a:p>
            <a:pPr marL="342900" lvl="0" indent="-342900" algn="just">
              <a:lnSpc>
                <a:spcPct val="115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ru-RU" sz="2000" b="1" dirty="0"/>
              <a:t>в спорных ситуациях, когда авторство оспаривается или приложение используется без разрешения</a:t>
            </a:r>
          </a:p>
          <a:p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402052568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B925E9F-12BA-0936-D39F-C1ADA14113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072343"/>
          </a:xfrm>
        </p:spPr>
        <p:txBody>
          <a:bodyPr>
            <a:normAutofit/>
          </a:bodyPr>
          <a:lstStyle/>
          <a:p>
            <a:r>
              <a:rPr lang="ru-RU" sz="3200" b="1" dirty="0"/>
              <a:t>Процедура регистрации мобильных приложений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57C601F-5F23-0422-B744-BE2402E3CA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949116"/>
            <a:ext cx="9214861" cy="396210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b="1" dirty="0"/>
              <a:t>Статья 1262 4 части Гражданского кодекса РФ</a:t>
            </a:r>
          </a:p>
          <a:p>
            <a:pPr marL="0" indent="0">
              <a:buNone/>
            </a:pPr>
            <a:r>
              <a:rPr lang="ru-RU" b="1" dirty="0"/>
              <a:t>Одно приложение – одна заявка</a:t>
            </a:r>
          </a:p>
          <a:p>
            <a:pPr algn="just"/>
            <a:r>
              <a:rPr lang="ru-RU" b="1" dirty="0"/>
              <a:t>ФИО автора и/или правообладателя (наименование – если правообладатель является юридическим лицом), их места жительства или места нахождения);</a:t>
            </a:r>
          </a:p>
          <a:p>
            <a:pPr algn="just">
              <a:spcAft>
                <a:spcPts val="800"/>
              </a:spcAft>
            </a:pPr>
            <a:r>
              <a:rPr lang="ru-RU" b="1" dirty="0"/>
              <a:t>описание программы и другие материалы, идентифицирующие ее (например, распечатка части кода).</a:t>
            </a:r>
          </a:p>
          <a:p>
            <a:pPr marL="0" indent="0">
              <a:buNone/>
            </a:pPr>
            <a:r>
              <a:rPr lang="ru-RU" b="1" dirty="0"/>
              <a:t>Передача исключительных прав другому лицу уже после регистрации приложения – без ограничений, но с обязательной регистрацией перехода исключительного права в Роспатенте (независимо от того, передаются ли права по договору или без него). </a:t>
            </a:r>
          </a:p>
          <a:p>
            <a:pPr marL="0" indent="0">
              <a:buNone/>
            </a:pPr>
            <a:r>
              <a:rPr lang="ru-RU" b="1" dirty="0"/>
              <a:t>Если права на приложение передаются по лицензионному договору, то перехода прав как такового нет, и договор регистрировать не надо.</a:t>
            </a:r>
          </a:p>
          <a:p>
            <a:pPr marL="0" indent="0">
              <a:buNone/>
            </a:pP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124337008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9DADC5F-4E82-238C-2F4A-50BF26D7A7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675301"/>
          </a:xfrm>
        </p:spPr>
        <p:txBody>
          <a:bodyPr>
            <a:normAutofit/>
          </a:bodyPr>
          <a:lstStyle/>
          <a:p>
            <a:r>
              <a:rPr lang="ru-RU" sz="3200" b="1" dirty="0"/>
              <a:t>Депонирование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4D347C6-BF27-7F16-DA72-1169EC3E56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576137"/>
            <a:ext cx="8407651" cy="433508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b="1" dirty="0"/>
              <a:t>Экземпляр передается на хранение в «Роспатент». </a:t>
            </a:r>
          </a:p>
          <a:p>
            <a:pPr marL="0" indent="0">
              <a:buNone/>
            </a:pPr>
            <a:r>
              <a:rPr lang="ru-RU" sz="2000" b="1" dirty="0"/>
              <a:t>Регистрация происходит в простом заявительном порядке. </a:t>
            </a:r>
          </a:p>
          <a:p>
            <a:pPr marL="0" indent="0">
              <a:buNone/>
            </a:pPr>
            <a:r>
              <a:rPr lang="ru-RU" sz="2000" b="1" dirty="0"/>
              <a:t>Заявителю выдается </a:t>
            </a:r>
            <a:r>
              <a:rPr lang="ru-RU" sz="2000" b="1" u="sng" dirty="0"/>
              <a:t>государственное свидетельство о депонировании</a:t>
            </a:r>
            <a:r>
              <a:rPr lang="ru-RU" sz="2000" b="1" dirty="0"/>
              <a:t>, подтверждающее, что лицо, передавшее образец на хранение, располагало им на момент депонирования. </a:t>
            </a:r>
          </a:p>
          <a:p>
            <a:pPr marL="0" indent="0">
              <a:buNone/>
            </a:pPr>
            <a:r>
              <a:rPr lang="ru-RU" sz="2000" b="1" dirty="0"/>
              <a:t>Эффективно не для программного кода, а в отношении дизайна сайта, внешнего вида персонажей игры, обучающего ролика и т. д. </a:t>
            </a:r>
          </a:p>
        </p:txBody>
      </p:sp>
    </p:spTree>
    <p:extLst>
      <p:ext uri="{BB962C8B-B14F-4D97-AF65-F5344CB8AC3E}">
        <p14:creationId xmlns:p14="http://schemas.microsoft.com/office/powerpoint/2010/main" val="309267904"/>
      </p:ext>
    </p:extLst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202</TotalTime>
  <Words>1255</Words>
  <Application>Microsoft Office PowerPoint</Application>
  <PresentationFormat>Широкоэкранный</PresentationFormat>
  <Paragraphs>122</Paragraphs>
  <Slides>21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7" baseType="lpstr">
      <vt:lpstr>Arial</vt:lpstr>
      <vt:lpstr>Calibri</vt:lpstr>
      <vt:lpstr>Century Gothic</vt:lpstr>
      <vt:lpstr>Symbol</vt:lpstr>
      <vt:lpstr>Wingdings 3</vt:lpstr>
      <vt:lpstr>Легкий дым</vt:lpstr>
      <vt:lpstr>Нематериальные активы  и охрана  интеллектуальной собственности  в электронном бизнесе </vt:lpstr>
      <vt:lpstr>Понятия интеллектуальной собственности и ее охраны </vt:lpstr>
      <vt:lpstr>IP-стратегия</vt:lpstr>
      <vt:lpstr>Общие свойства интеллектуальной собственности. Интеллектуальные права</vt:lpstr>
      <vt:lpstr>Авторское право и патентное право</vt:lpstr>
      <vt:lpstr>Направления коммерциализации ИС</vt:lpstr>
      <vt:lpstr>Средства индивидуализации юридических лиц, товаров, работ, услуг и предприятий</vt:lpstr>
      <vt:lpstr>Сайт как интеллектуальная собственность </vt:lpstr>
      <vt:lpstr>Защита доменного имени</vt:lpstr>
      <vt:lpstr>Патентование кода сайта</vt:lpstr>
      <vt:lpstr>Регистрация патента на сайт в Роспатенте в качестве программы для ЭВМ.  </vt:lpstr>
      <vt:lpstr>Защита приложения, алгоритма  или сервиса</vt:lpstr>
      <vt:lpstr>Другие объекты авторского права</vt:lpstr>
      <vt:lpstr>Патент на дизайн сайта и интерфейс</vt:lpstr>
      <vt:lpstr>Затраты на разработку сайта как актив </vt:lpstr>
      <vt:lpstr>Увеличение капитализации компании за счет НМА </vt:lpstr>
      <vt:lpstr>Выгода оценки НМА </vt:lpstr>
      <vt:lpstr>Регистрация авторского права на мобильное приложение</vt:lpstr>
      <vt:lpstr>Подтверждение владения разработкой для мобильных устройств нужно:</vt:lpstr>
      <vt:lpstr>Процедура регистрации мобильных приложений</vt:lpstr>
      <vt:lpstr>Депонирование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Нематериальные активы и охрана интеллектуальной собственности</dc:title>
  <dc:creator>Анна Корниенко</dc:creator>
  <cp:lastModifiedBy>Meta Morph</cp:lastModifiedBy>
  <cp:revision>5</cp:revision>
  <dcterms:created xsi:type="dcterms:W3CDTF">2021-12-09T11:39:46Z</dcterms:created>
  <dcterms:modified xsi:type="dcterms:W3CDTF">2024-03-28T14:58:55Z</dcterms:modified>
</cp:coreProperties>
</file>