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31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37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09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5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77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63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28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86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39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8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3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30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501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9838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568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443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34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852B-875A-4C15-B960-A6C639A7ACAB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38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34661/1f421640c6775ff67079ebde06a7d2f6d17b96db/#:~:text=%D0%9D%D0%B0%D1%80%D1%83%D1%88%D0%B5%D0%BD%D0%B8%D0%B5%20%D0%B7%D0%B0%D0%BA%D0%BE%D0%BD%D0%BE%D0%B4%D0%B0%D1%82%D0%B5%D0%BB%D1%8C%D1%81%D1%82%D0%B2%D0%B0%20%D0%A0%D0%BE%D1%81%D1%81%D0%B8%D0%B9%D1%81%D0%BA%D0%BE%D0%B9%20%D0%A4%D0%B5%D0%B4%D0%B5%D1%80%D0%B0%D1%86%D0%B8%D0%B8%20%D0%B2%20%D0%BE%D0%B1%D0%BB%D0%B0%D1%81%D1%82%D0%B8%20%D0%BF%D0%B5%D1%80%D1%81%D0%BE%D0%BD%D0%B0%D0%BB%D1%8C%D0%BD%D1%8B%D1%85%20%D0%B4%D0%B0%D0%BD%D0%BD%D1%8B%D1%85,-(%D0%B2%20%D1%80%D0%B5%D0%B4.&amp;text=%D0%B2%D0%BB%D0%B5%D1%87%D0%B5%D1%82%20%D0%BD%D0%B0%D0%BB%D0%BE%D0%B6%D0%B5%D0%BD%D0%B8%D0%B5%20%D0%B0%D0%B4%D0%BC%D0%B8%D0%BD%D0%B8%D1%81%D1%82%D1%80%D0%B0%D1%82%D0%B8%D0%B2%D0%BD%D0%BE%D0%B3%D0%BE%20%D1%88%D1%82%D1%80%D0%B0%D1%84%D0%B0%20%D0%BD%D0%B0,%D1%82%D1%8B%D1%81%D1%8F%D1%87%20%D0%B4%D0%BE%20%D1%81%D1%82%D0%B0%20%D1%82%D1%8B%D1%81%D1%8F%D1%87%20%D1%80%D1%83%D0%B1%D0%BB%D0%B5%D0%B9.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olicy.privacy-check.ru/" TargetMode="External"/><Relationship Id="rId2" Type="http://schemas.openxmlformats.org/officeDocument/2006/relationships/hyperlink" Target="https://tilda.cc/ru/privacy-generato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x.com/" TargetMode="External"/><Relationship Id="rId4" Type="http://schemas.openxmlformats.org/officeDocument/2006/relationships/hyperlink" Target="https://zyro.com/ru/instrumenty/generator-politiki-konfidentsialnosti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E815E-9931-7803-7CC2-959B107A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8981"/>
          </a:xfrm>
        </p:spPr>
        <p:txBody>
          <a:bodyPr>
            <a:normAutofit/>
          </a:bodyPr>
          <a:lstStyle/>
          <a:p>
            <a:r>
              <a:rPr lang="ru-RU" sz="3200" b="1" dirty="0"/>
              <a:t>Юзабилити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CE04E6-44F5-53FF-947E-637D8AB08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414931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Юзабилити</a:t>
            </a:r>
            <a:r>
              <a:rPr lang="ru-RU" sz="2000" b="1" dirty="0"/>
              <a:t> (</a:t>
            </a:r>
            <a:r>
              <a:rPr lang="en-US" sz="2000" b="1" dirty="0"/>
              <a:t>usability) </a:t>
            </a:r>
            <a:r>
              <a:rPr lang="ru-RU" sz="2000" b="1" dirty="0"/>
              <a:t>—</a:t>
            </a:r>
            <a:r>
              <a:rPr lang="en-US" sz="2000" b="1" dirty="0"/>
              <a:t> </a:t>
            </a:r>
            <a:r>
              <a:rPr lang="ru-RU" sz="2000" b="1" dirty="0"/>
              <a:t>показатель того, насколько легко и удобно пользователю взаимодействовать с интерфейсом сайта. </a:t>
            </a:r>
            <a:endParaRPr lang="en-US" sz="2000" b="1" dirty="0"/>
          </a:p>
          <a:p>
            <a:pPr marL="0" indent="0" algn="just" fontAlgn="base">
              <a:spcBef>
                <a:spcPts val="600"/>
              </a:spcBef>
              <a:buNone/>
            </a:pPr>
            <a:r>
              <a:rPr lang="ru-RU" sz="2000" b="1" dirty="0"/>
              <a:t>UX агентство </a:t>
            </a:r>
            <a:r>
              <a:rPr lang="ru-RU" sz="2000" b="1" dirty="0" err="1"/>
              <a:t>Intechnic</a:t>
            </a:r>
            <a:r>
              <a:rPr lang="ru-RU" sz="2000" b="1" dirty="0"/>
              <a:t>: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70% пользователей могут уйти с сайта, если им не понравится дизайн интерфейса;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62% из них поделится своим негативным опытом с другими пользователями;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79% никогда не вернутся на сайт, если им было трудно его использовать в первый раз.</a:t>
            </a: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Якоб Нильсен: 10 правил эвристики 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1971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5FC52-5D4E-8D83-DADD-6518D5E9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1. Видимость статуса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04C89E-D318-9F08-CA4B-6B20558D8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2"/>
            <a:ext cx="8915400" cy="4442640"/>
          </a:xfrm>
        </p:spPr>
        <p:txBody>
          <a:bodyPr>
            <a:normAutofit/>
          </a:bodyPr>
          <a:lstStyle/>
          <a:p>
            <a:r>
              <a:rPr lang="ru-RU" sz="2000" b="1" dirty="0"/>
              <a:t>Пользователь всегда должен понимать, что происходит в данный момент в системе. Выполняя какие-то действия, пользователь должен понимать, есть у системы отклик или нет. </a:t>
            </a:r>
          </a:p>
          <a:p>
            <a:endParaRPr lang="ru-RU" sz="2000" b="1" dirty="0"/>
          </a:p>
        </p:txBody>
      </p:sp>
      <p:pic>
        <p:nvPicPr>
          <p:cNvPr id="5" name="Рисунок 4" descr="Изображение выглядит как текст, монитор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E6CCA88E-5644-4C06-AF3C-A6C726718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463" y="2582791"/>
            <a:ext cx="5648325" cy="387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8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2AA01-A9FF-7297-5C86-6628C64B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2. Схожесть системы с реальным миром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76095-5E3B-F58C-996C-4A7BCAF80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40873"/>
            <a:ext cx="9177915" cy="4470349"/>
          </a:xfrm>
        </p:spPr>
        <p:txBody>
          <a:bodyPr>
            <a:normAutofit/>
          </a:bodyPr>
          <a:lstStyle/>
          <a:p>
            <a:r>
              <a:rPr lang="ru-RU" sz="2000" b="1" dirty="0"/>
              <a:t>Система должна быть очень простой и не превращать взаимодействие с ней в головоломку. Символы внутри системы тоже должны быть простыми и схожими с теми, которые используются в реале.</a:t>
            </a:r>
          </a:p>
          <a:p>
            <a:endParaRPr lang="ru-RU" sz="2000" b="1" dirty="0"/>
          </a:p>
        </p:txBody>
      </p:sp>
      <p:pic>
        <p:nvPicPr>
          <p:cNvPr id="5" name="Рисунок 4" descr="Изображение выглядит как ручная тележка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DCA7E9F4-B86E-39FB-EFE7-1AEACD394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1" y="3034518"/>
            <a:ext cx="4189381" cy="271295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монитор, черный&#10;&#10;Автоматически созданное описание">
            <a:extLst>
              <a:ext uri="{FF2B5EF4-FFF2-40B4-BE49-F238E27FC236}">
                <a16:creationId xmlns:a16="http://schemas.microsoft.com/office/drawing/2014/main" id="{477B316B-3399-71BF-63D9-8C122B392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15" y="3034518"/>
            <a:ext cx="4351397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8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33D89-B335-4957-F5BA-EF331D77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3. Свобода действий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433F60-89E6-CC57-0D55-C8517F67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4000"/>
            <a:ext cx="8915400" cy="4387222"/>
          </a:xfrm>
        </p:spPr>
        <p:txBody>
          <a:bodyPr>
            <a:normAutofit/>
          </a:bodyPr>
          <a:lstStyle/>
          <a:p>
            <a:r>
              <a:rPr lang="ru-RU" sz="2000" b="1" dirty="0"/>
              <a:t>Любая система должна предлагать возможность дублировать или отменить последнее совершенное действие.</a:t>
            </a:r>
          </a:p>
          <a:p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0A94A8-F09E-1A92-E266-05D2BD6A1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46037"/>
            <a:ext cx="5197042" cy="408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E58BA9-6042-E424-45F9-07892BA5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631" y="2346037"/>
            <a:ext cx="2633950" cy="408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10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3C712-D4A6-49C3-F849-921643BA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ru-RU" sz="3200" b="1" dirty="0"/>
              <a:t>4. Стандарты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A1A48A-19A2-DE67-BF46-A7EAFE17F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83855"/>
            <a:ext cx="9459914" cy="4461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Есть стандарты однотипных систем, которых стоит придерживаться. </a:t>
            </a:r>
          </a:p>
          <a:p>
            <a:pPr marL="0" indent="0">
              <a:buNone/>
            </a:pPr>
            <a:r>
              <a:rPr lang="ru-RU" sz="2000" b="1" dirty="0"/>
              <a:t>Любые отклонения могут привести пользователей в заблуждение.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0F490DF-BD2D-EBCC-DDD3-56D3A3F35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47" y="2432538"/>
            <a:ext cx="5594728" cy="36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CCB05-EE1F-6DC4-B9BF-A6F2BA7BC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4. Стандарты</a:t>
            </a:r>
            <a:endParaRPr lang="ru-RU" sz="3200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8FDC986-D0C3-46BC-FA75-79E473B7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09" y="1339273"/>
            <a:ext cx="7472535" cy="306030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657EBA0-A0F8-1834-20EB-4E4E5EA18E29}"/>
              </a:ext>
            </a:extLst>
          </p:cNvPr>
          <p:cNvSpPr txBox="1">
            <a:spLocks/>
          </p:cNvSpPr>
          <p:nvPr/>
        </p:nvSpPr>
        <p:spPr>
          <a:xfrm>
            <a:off x="2592925" y="4535710"/>
            <a:ext cx="8911687" cy="7151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5. Предотвращение ошибок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7E1192-02F7-A826-3495-96F9CFB5C1E4}"/>
              </a:ext>
            </a:extLst>
          </p:cNvPr>
          <p:cNvSpPr txBox="1"/>
          <p:nvPr/>
        </p:nvSpPr>
        <p:spPr>
          <a:xfrm>
            <a:off x="2706254" y="5250873"/>
            <a:ext cx="87983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Всегда продумывайте сценарии, в которых может возникнуть ошибка, и старайтесь ее предотвратить.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76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9EB56-3A3E-EA8A-25D2-CEBF3D5F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1272"/>
          </a:xfrm>
        </p:spPr>
        <p:txBody>
          <a:bodyPr>
            <a:normAutofit/>
          </a:bodyPr>
          <a:lstStyle/>
          <a:p>
            <a:r>
              <a:rPr lang="ru-RU" sz="3200" b="1" dirty="0"/>
              <a:t>6. Узнаваемость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1FC4A7-5BA4-ABA1-080A-1018C8E1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5382"/>
            <a:ext cx="8915400" cy="4645840"/>
          </a:xfrm>
        </p:spPr>
        <p:txBody>
          <a:bodyPr/>
          <a:lstStyle/>
          <a:p>
            <a:r>
              <a:rPr lang="ru-RU" sz="2000" b="1" dirty="0"/>
              <a:t>Всё взаимодействия должны происходить на интуитивном уровне.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D95CE-4408-8D49-2B35-FE15AE29CE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109124"/>
            <a:ext cx="3214708" cy="2111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A7281C-3BF2-4FD2-1A26-3EB72CC262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4634464"/>
            <a:ext cx="3214708" cy="153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AE27AD1-0106-AA60-9658-804A515D5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55" y="2109124"/>
            <a:ext cx="4329180" cy="40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6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F8A7C4-4D36-5360-5509-3D5D5A759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7. Гибкость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0CCE1-4B7D-2270-754E-2B31DA203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0800"/>
            <a:ext cx="8915400" cy="21082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Неизвестно, каким опытом обладает пользователь, который будет использовать сайт или приложение, поэтому всегда выигрывают системы, в которых есть ускорители и возможность настраивать действия. </a:t>
            </a:r>
          </a:p>
          <a:p>
            <a:pPr marL="0" indent="0" algn="just">
              <a:buNone/>
            </a:pPr>
            <a:r>
              <a:rPr lang="ru-RU" sz="2000" b="1" dirty="0"/>
              <a:t>Система должна предоставлять пользователю несколько способов совершения действия.</a:t>
            </a:r>
          </a:p>
          <a:p>
            <a:pPr marL="0" indent="0" algn="just">
              <a:buNone/>
            </a:pP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446251-29ED-EAD5-2657-DF249F773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11" y="3568097"/>
            <a:ext cx="3588602" cy="290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86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DAC98-567C-0B70-30C7-B951B26C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0508"/>
          </a:xfrm>
        </p:spPr>
        <p:txBody>
          <a:bodyPr>
            <a:normAutofit/>
          </a:bodyPr>
          <a:lstStyle/>
          <a:p>
            <a:r>
              <a:rPr lang="ru-RU" sz="3200" b="1" dirty="0"/>
              <a:t>8. Простота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8C405-5CC9-CC75-FC3C-DD2E5961B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325" y="1367842"/>
            <a:ext cx="4438239" cy="1706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/>
              <a:t>Чем проще сайт визуально и функционально, тем быстрее пользователь достигнет своей цели на нем. 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78C9BE-C89A-79A4-5D09-49EFDE60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768" y="795187"/>
            <a:ext cx="4881448" cy="180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E0B60FD5-D7E8-7E8B-F22D-F16109848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2855942"/>
            <a:ext cx="70866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0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793B9-34D5-928D-952F-F3B21FC1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499" y="543747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9. Понимание проблем и их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51DE4-03B0-B7B5-A740-FBA4598B5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355" y="1028615"/>
            <a:ext cx="8915400" cy="105294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Невозможно избежать ошибок при работе системы.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Главное — правильно объяснить пользователю, почему произошла ошибка и что с этим делать дальше.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973D75F-6D47-7218-8518-4DA0605EF48D}"/>
              </a:ext>
            </a:extLst>
          </p:cNvPr>
          <p:cNvSpPr txBox="1">
            <a:spLocks/>
          </p:cNvSpPr>
          <p:nvPr/>
        </p:nvSpPr>
        <p:spPr>
          <a:xfrm>
            <a:off x="2585499" y="2128482"/>
            <a:ext cx="9506711" cy="7151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10. Справочные материалы и документация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C577737-9A68-653A-710B-EA725CC131DE}"/>
              </a:ext>
            </a:extLst>
          </p:cNvPr>
          <p:cNvSpPr txBox="1">
            <a:spLocks/>
          </p:cNvSpPr>
          <p:nvPr/>
        </p:nvSpPr>
        <p:spPr>
          <a:xfrm>
            <a:off x="2585500" y="2627330"/>
            <a:ext cx="2974792" cy="393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000" b="1" dirty="0"/>
              <a:t>У пользователя должен быть выбор: проходить обучение или нет. </a:t>
            </a:r>
          </a:p>
          <a:p>
            <a:pPr marL="0" indent="0">
              <a:buFont typeface="Wingdings 3" charset="2"/>
              <a:buNone/>
            </a:pPr>
            <a:r>
              <a:rPr lang="ru-RU" sz="2000" b="1" dirty="0"/>
              <a:t>Справочные материалы должны быть доступны, даже если пользователь при первом визите в систему отказался проходить обучение.</a:t>
            </a:r>
          </a:p>
        </p:txBody>
      </p:sp>
      <p:pic>
        <p:nvPicPr>
          <p:cNvPr id="7" name="Рисунок 6" descr="Изображение выглядит как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3F10CFC1-6DFD-9E1B-4A29-082D2BB26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10418"/>
            <a:ext cx="5209309" cy="38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30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1DBEC-F026-1962-0CFD-68A5908CA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Навигация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FB18D-0C9C-2944-EE46-59D5B6772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4691"/>
            <a:ext cx="8300461" cy="4516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Навигационная система </a:t>
            </a:r>
            <a:r>
              <a:rPr lang="ru-RU" sz="2000" b="1" dirty="0"/>
              <a:t>— основной критерий удобства сайта (юзабилити), отвечает за переходы между разными разделами, сортировку товаров, информацию о них, помощь при оформлении заказа.</a:t>
            </a:r>
          </a:p>
          <a:p>
            <a:pPr marL="0" indent="0">
              <a:buNone/>
            </a:pPr>
            <a:r>
              <a:rPr lang="ru-RU" sz="2000" b="1" dirty="0"/>
              <a:t>Влияние навигационной системы на </a:t>
            </a:r>
            <a:r>
              <a:rPr lang="en-US" sz="2000" b="1" dirty="0"/>
              <a:t>SEO</a:t>
            </a:r>
            <a:r>
              <a:rPr lang="ru-RU" sz="2000" b="1" dirty="0"/>
              <a:t>: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формирует поведение пользователя, что оказывает влияние на ранжирование при поиске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влияет на индексацию в поисковиках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позволяет отображать в поисковой выдаче несколько ссылок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40496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A7A4F-2B8B-12AF-85B0-75AB9B91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улучшения навигации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AA6061-144A-47C3-6B5D-E636C81F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0326"/>
            <a:ext cx="8915400" cy="4100895"/>
          </a:xfrm>
        </p:spPr>
        <p:txBody>
          <a:bodyPr>
            <a:normAutofit/>
          </a:bodyPr>
          <a:lstStyle/>
          <a:p>
            <a:r>
              <a:rPr lang="ru-RU" sz="2000" b="1" dirty="0"/>
              <a:t>Тщательно разделять товары на категории</a:t>
            </a:r>
          </a:p>
          <a:p>
            <a:r>
              <a:rPr lang="ru-RU" sz="2000" b="1" dirty="0"/>
              <a:t>Создать категорию «Новые товары»</a:t>
            </a:r>
          </a:p>
          <a:p>
            <a:r>
              <a:rPr lang="ru-RU" sz="2000" b="1" dirty="0"/>
              <a:t>Добавить список «Уже просмотрено»</a:t>
            </a:r>
          </a:p>
          <a:p>
            <a:r>
              <a:rPr lang="ru-RU" sz="2000" b="1" dirty="0"/>
              <a:t>Обзавестись расширением типа Cross-</a:t>
            </a:r>
            <a:r>
              <a:rPr lang="ru-RU" sz="2000" b="1" dirty="0" err="1"/>
              <a:t>Selling</a:t>
            </a:r>
            <a:r>
              <a:rPr lang="ru-RU" sz="2000" b="1" dirty="0"/>
              <a:t> и Up-</a:t>
            </a:r>
            <a:r>
              <a:rPr lang="ru-RU" sz="2000" b="1" dirty="0" err="1"/>
              <a:t>selling</a:t>
            </a:r>
            <a:endParaRPr lang="ru-RU" sz="2000" b="1" dirty="0"/>
          </a:p>
          <a:p>
            <a:r>
              <a:rPr lang="ru-RU" sz="2000" b="1" dirty="0"/>
              <a:t>Добавить функцию составных товаров</a:t>
            </a:r>
          </a:p>
          <a:p>
            <a:r>
              <a:rPr lang="ru-RU" sz="2000" b="1" dirty="0"/>
              <a:t>Использовать интерактивные изображения</a:t>
            </a:r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43763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D514B-9E55-A592-CB67-DA5E7B4C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Характеристики удобной и понятной навигации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E08B06-9480-C555-89A0-D64B796F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531370" cy="3777622"/>
          </a:xfrm>
        </p:spPr>
        <p:txBody>
          <a:bodyPr/>
          <a:lstStyle/>
          <a:p>
            <a:pPr algn="just">
              <a:buSzPct val="100000"/>
              <a:tabLst>
                <a:tab pos="457200" algn="l"/>
              </a:tabLst>
            </a:pPr>
            <a:r>
              <a:rPr lang="ru-RU" sz="2000" b="1" dirty="0"/>
              <a:t>Доступность (проработанная система навигации не только на главной странице интернет-магазина, но и на второстепенных)</a:t>
            </a:r>
          </a:p>
          <a:p>
            <a:pPr algn="just">
              <a:buSzPct val="100000"/>
              <a:tabLst>
                <a:tab pos="457200" algn="l"/>
              </a:tabLst>
            </a:pPr>
            <a:r>
              <a:rPr lang="ru-RU" sz="2000" b="1" dirty="0"/>
              <a:t>Ясность (интуитивно понятный интерфейс)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Продуманный дизайн (учитывающий поведение покупателей на сайте на разных устройствах)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64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F4DAA-8B0E-D580-FEBF-5E7517DAF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Чарджбек</a:t>
            </a:r>
            <a:r>
              <a:rPr lang="ru-RU" sz="3200" b="1" dirty="0"/>
              <a:t> (</a:t>
            </a:r>
            <a:r>
              <a:rPr lang="en-US" sz="3200" b="1" dirty="0"/>
              <a:t>chargeback)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680A3B-7500-E91C-029E-A2D4991B4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Процедура </a:t>
            </a:r>
            <a:r>
              <a:rPr lang="ru-RU" sz="2000" b="1" dirty="0" err="1">
                <a:solidFill>
                  <a:srgbClr val="C00000"/>
                </a:solidFill>
              </a:rPr>
              <a:t>чарджбек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— процесс, который позволяет держателям карт оспорить транзакцию по своей кредитной или дебетовой карте и получить возмещение. </a:t>
            </a:r>
            <a:endParaRPr lang="en-US" sz="2000" b="1" dirty="0"/>
          </a:p>
          <a:p>
            <a:pPr marL="0" indent="0">
              <a:spcAft>
                <a:spcPts val="800"/>
              </a:spcAft>
              <a:buNone/>
            </a:pPr>
            <a:r>
              <a:rPr lang="ru-RU" sz="2000" b="1" dirty="0"/>
              <a:t>Это форма защиты потребителей, которая позволяет людям вернуть свои деньги в тех случаях, когда с них была взята плата за товары или услуги, которые они не получили или которые не соответствовали описанию.</a:t>
            </a:r>
          </a:p>
          <a:p>
            <a:pPr marL="0" indent="0">
              <a:buNone/>
            </a:pPr>
            <a:r>
              <a:rPr lang="ru-RU" sz="2000" b="1" dirty="0"/>
              <a:t>Возврат средств инициируется эмитентом карты и призван защитить владельца карты от мошеннических или несанкционированных транзакций. </a:t>
            </a:r>
          </a:p>
        </p:txBody>
      </p:sp>
    </p:spTree>
    <p:extLst>
      <p:ext uri="{BB962C8B-B14F-4D97-AF65-F5344CB8AC3E}">
        <p14:creationId xmlns:p14="http://schemas.microsoft.com/office/powerpoint/2010/main" val="4235979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F4EBC-7E96-8F28-51A0-45EE6BFD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/>
          </a:bodyPr>
          <a:lstStyle/>
          <a:p>
            <a:r>
              <a:rPr lang="ru-RU" sz="3200" b="1" dirty="0"/>
              <a:t>Потери продавца при </a:t>
            </a:r>
            <a:r>
              <a:rPr lang="ru-RU" sz="3200" b="1" dirty="0" err="1"/>
              <a:t>чарджбеке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722086-16B7-6818-9096-DAE7CA86B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586788" cy="377762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Лишение всей суммы платежа, которую получил от покупателя</a:t>
            </a: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Потеря комиссии за эквайринг — процента от каждой транзакции, который удерживается платежной системой или банком</a:t>
            </a: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Ущерб репутации продавца</a:t>
            </a: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Убыток продавца в результате </a:t>
            </a:r>
            <a:r>
              <a:rPr lang="ru-RU" sz="2000" b="1" dirty="0" err="1"/>
              <a:t>чарджбека</a:t>
            </a:r>
            <a:r>
              <a:rPr lang="ru-RU" sz="2000" b="1" dirty="0"/>
              <a:t> по мошенничеству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01084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EDA70-C73C-3E61-31A4-7D645DFF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Причины инициации </a:t>
            </a:r>
            <a:r>
              <a:rPr lang="ru-RU" sz="3200" b="1" dirty="0" err="1"/>
              <a:t>чарджбека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2F6FF2-7639-8DD2-40B8-CCE52A0E8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2000" b="1" dirty="0"/>
              <a:t>Неосуществленная доставка товаров или услуг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Несоответствие товаров и услуг описанию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Несанкционированная транзакция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Мошенническая сделка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/>
              <a:t>Двойной платеж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/>
              <a:t>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609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F58044-54D0-7D83-F1DC-4742B287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/>
              <a:t>Схемы мошенничества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073C34-8918-DC12-54DF-52C6319DF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3309"/>
            <a:ext cx="8915400" cy="4257913"/>
          </a:xfrm>
        </p:spPr>
        <p:txBody>
          <a:bodyPr>
            <a:norm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/>
              <a:t>Использование поддельных карт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Использование украденных карт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Для того, чтобы избежать обнаружения мошенничества, могут использоваться:</a:t>
            </a:r>
          </a:p>
          <a:p>
            <a:pPr algn="just"/>
            <a:r>
              <a:rPr lang="ru-RU" sz="2000" b="1" dirty="0"/>
              <a:t>виртуальные частные сети (VPN) или другие инструменты для маскировки IP-адресов и местоположения</a:t>
            </a:r>
          </a:p>
          <a:p>
            <a:pPr algn="just"/>
            <a:r>
              <a:rPr lang="ru-RU" sz="2000" b="1" dirty="0"/>
              <a:t>поддельные адреса доставки или учетные записи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совершение небольших покупок, чтобы прощупать почву перед попыткой более крупного мошенничества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04963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22B01-2F02-E49F-3EE0-C4183D41A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16763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продавца от </a:t>
            </a:r>
            <a:r>
              <a:rPr lang="ru-RU" sz="3200" b="1" dirty="0" err="1"/>
              <a:t>чарджбека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FC7255-626E-36F7-BCC2-68AF572A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18402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Уникальное название компании для всех транзакций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Корректное отношение к клиентам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Обеспечение защиты кредитных и дебетовых карт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Повышение качества реализуемого продукта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Оперативные ответы на банковские запросы по </a:t>
            </a:r>
            <a:r>
              <a:rPr lang="ru-RU" sz="2000" b="1" dirty="0" err="1"/>
              <a:t>чарджбэку</a:t>
            </a:r>
            <a:endParaRPr lang="ru-RU" sz="2000" b="1" dirty="0"/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Хранение отчетов обо всех транзакциях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000" b="1" dirty="0"/>
              <a:t>Обработка кредитных карт по правилам банка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26439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353C7-7399-B66F-E104-9DFF50E77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/>
          </a:bodyPr>
          <a:lstStyle/>
          <a:p>
            <a:r>
              <a:rPr lang="ru-RU" sz="3200" b="1" dirty="0"/>
              <a:t>Политика конфиденциальности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DF82C-789C-22C7-93FA-13F1C7A73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9418"/>
            <a:ext cx="8808461" cy="433180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Политика конфиденциальности </a:t>
            </a:r>
            <a:r>
              <a:rPr lang="ru-RU" sz="2000" b="1" dirty="0"/>
              <a:t>– документ, который определяет правила пользования персональными данными и их защиту.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/>
              <a:t>Политика конфиденциальности в России определяется законом 152-ФЗ РФ «О персональных данных» (закон регулирует сбор, хранение, а также использование и распространение персональной информации о гражданах).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/>
              <a:t>Иметь политику конфиденциальности сайта </a:t>
            </a:r>
            <a:r>
              <a:rPr lang="ru-RU" sz="2000" b="1" dirty="0">
                <a:solidFill>
                  <a:srgbClr val="C00000"/>
                </a:solidFill>
              </a:rPr>
              <a:t>строго обязательно</a:t>
            </a:r>
            <a:r>
              <a:rPr lang="ru-RU" sz="2000" b="1" dirty="0"/>
              <a:t>. Если владелец интернет-ресурса не уведомит Роскомнадзор о своей деятельности и мерах по защите данных, ему может грозить штраф в десятки тысяч рублей по 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ст. 13.11 КоАП РФ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08578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80726-1424-B9A1-1B6D-76D71D47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21563"/>
          </a:xfrm>
        </p:spPr>
        <p:txBody>
          <a:bodyPr>
            <a:normAutofit/>
          </a:bodyPr>
          <a:lstStyle/>
          <a:p>
            <a:r>
              <a:rPr lang="ru-RU" sz="3200" b="1" dirty="0"/>
              <a:t>Политика конфиденциальности включает: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A3188C-FB2C-1CF7-787A-DD6C9201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84217"/>
            <a:ext cx="8915400" cy="4230255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четкое определение цели сбора пользовательских данных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описание пользовательской информации, которую собирают: как прямо указанные имя, адрес и т. д., так и автоматически собираемые данные (IP, информация о браузере)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указание способов сбора данных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уточнение, будет ли информация передаваться какому-либо третьему лицу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описание мер безопасности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определение прав каждой категории пользователей на доступ к своей персональной информации, ее изменение или удаление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37032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06F6E-9A00-71E7-1796-F48170BF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5926"/>
          </a:xfrm>
        </p:spPr>
        <p:txBody>
          <a:bodyPr>
            <a:normAutofit/>
          </a:bodyPr>
          <a:lstStyle/>
          <a:p>
            <a:r>
              <a:rPr lang="ru-RU" sz="3200" b="1" dirty="0"/>
              <a:t>Пользовательское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590F91-3315-672C-A034-F0FF1680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38037"/>
            <a:ext cx="8638493" cy="411936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Пользовательское соглашение </a:t>
            </a:r>
            <a:r>
              <a:rPr lang="ru-RU" sz="2000" b="1" dirty="0"/>
              <a:t>– документ, который определяет условия использования продукта или услуг, предоставляемых пользователю.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b="1" dirty="0"/>
              <a:t>Является правовым соглашением между компанией и пользователем и определяет права и обязанности каждой из сторон.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000" b="1" dirty="0"/>
          </a:p>
          <a:p>
            <a:pPr>
              <a:lnSpc>
                <a:spcPct val="15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00944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C2A6E-0343-CBEB-4864-89065201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Составление пользовательского соглашения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EB19E-160C-ECFB-A2B0-02E6BF579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414982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Определите </a:t>
            </a:r>
            <a:r>
              <a:rPr lang="ru-RU" sz="2000" b="1" u="sng" dirty="0"/>
              <a:t>структуру</a:t>
            </a:r>
            <a:r>
              <a:rPr lang="ru-RU" sz="2000" b="1" dirty="0"/>
              <a:t> соглашения. Разделите его на части, такие как введение, определения, права и обязанности, ограничения, ответственность, условия использования и заключительные положения.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u="sng" dirty="0"/>
              <a:t>Введение</a:t>
            </a:r>
            <a:r>
              <a:rPr lang="ru-RU" sz="2000" b="1" dirty="0"/>
              <a:t> должно содержать краткое описание продукта или услуги, а также цели и намерения компании.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В определениях сформулируйте </a:t>
            </a:r>
            <a:r>
              <a:rPr lang="ru-RU" sz="2000" b="1" u="sng" dirty="0"/>
              <a:t>ключевые термины</a:t>
            </a:r>
            <a:r>
              <a:rPr lang="ru-RU" sz="2000" b="1" dirty="0"/>
              <a:t>. Это поможет избежать недоразумений и неоднозначности.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Опишите </a:t>
            </a:r>
            <a:r>
              <a:rPr lang="ru-RU" sz="2000" b="1" u="sng" dirty="0"/>
              <a:t>права и обязанности как компании, так и пользователя</a:t>
            </a:r>
            <a:r>
              <a:rPr lang="ru-RU" sz="2000" b="1" dirty="0"/>
              <a:t>. Укажите, какие действия разрешены или запрещены.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44560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C2A6E-0343-CBEB-4864-89065201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Составление пользовательского соглашения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EB19E-160C-ECFB-A2B0-02E6BF579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414982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5. </a:t>
            </a:r>
            <a:r>
              <a:rPr lang="ru-RU" sz="2000" b="1" dirty="0"/>
              <a:t>Укажите </a:t>
            </a:r>
            <a:r>
              <a:rPr lang="ru-RU" sz="2000" b="1" u="sng" dirty="0"/>
              <a:t>ограничения для продукта или услуги</a:t>
            </a:r>
            <a:r>
              <a:rPr lang="ru-RU" sz="2000" b="1" dirty="0"/>
              <a:t>. Это может быть запрет на использование продукта в незаконных целях, нарушение авторских прав и пр.</a:t>
            </a:r>
          </a:p>
          <a:p>
            <a:pPr marL="0" lv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6. </a:t>
            </a:r>
            <a:r>
              <a:rPr lang="ru-RU" sz="2000" b="1" dirty="0"/>
              <a:t>Установите </a:t>
            </a:r>
            <a:r>
              <a:rPr lang="ru-RU" sz="2000" b="1" u="sng" dirty="0"/>
              <a:t>ответственность за нарушение</a:t>
            </a:r>
            <a:r>
              <a:rPr lang="ru-RU" sz="2000" b="1" dirty="0"/>
              <a:t> соглашения. Укажите возможные последствия.</a:t>
            </a:r>
          </a:p>
          <a:p>
            <a:pPr marL="0" lv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7. </a:t>
            </a:r>
            <a:r>
              <a:rPr lang="ru-RU" sz="2000" b="1" dirty="0"/>
              <a:t>Опишите </a:t>
            </a:r>
            <a:r>
              <a:rPr lang="ru-RU" sz="2000" b="1" u="sng" dirty="0"/>
              <a:t>условия использования продукта или услуги</a:t>
            </a:r>
            <a:r>
              <a:rPr lang="ru-RU" sz="2000" b="1" dirty="0"/>
              <a:t>, включая конфиденциальность данных, авторские права и т. д.</a:t>
            </a:r>
          </a:p>
          <a:p>
            <a:pPr marL="0" lv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8. </a:t>
            </a:r>
            <a:r>
              <a:rPr lang="ru-RU" sz="2000" b="1" dirty="0"/>
              <a:t>В заключительных положениях укажите, </a:t>
            </a:r>
            <a:r>
              <a:rPr lang="ru-RU" sz="2000" b="1" u="sng" dirty="0"/>
              <a:t>какие изменения могут быть внесены</a:t>
            </a:r>
            <a:r>
              <a:rPr lang="ru-RU" sz="2000" b="1" dirty="0"/>
              <a:t> в соглашение, а также </a:t>
            </a:r>
            <a:r>
              <a:rPr lang="ru-RU" sz="2000" b="1" u="sng" dirty="0"/>
              <a:t>как разрешаются споры</a:t>
            </a:r>
            <a:r>
              <a:rPr lang="ru-RU" sz="2000" b="1" dirty="0"/>
              <a:t> между компанией и пользователем.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59342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E0B7C-C0FF-4141-A8E1-AC3C2A36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9272"/>
          </a:xfrm>
        </p:spPr>
        <p:txBody>
          <a:bodyPr>
            <a:normAutofit/>
          </a:bodyPr>
          <a:lstStyle/>
          <a:p>
            <a:r>
              <a:rPr lang="ru-RU" sz="3200" b="1" dirty="0"/>
              <a:t>Юридические ошибки в работе интернет-магазина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4335E0-4C15-6366-97FB-F626812C0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651443" cy="3777622"/>
          </a:xfrm>
        </p:spPr>
        <p:txBody>
          <a:bodyPr>
            <a:normAutofit/>
          </a:bodyPr>
          <a:lstStyle/>
          <a:p>
            <a:r>
              <a:rPr lang="ru-RU" sz="2000" b="1" dirty="0"/>
              <a:t>Отсутствие политики конфиденциальности</a:t>
            </a:r>
          </a:p>
          <a:p>
            <a:r>
              <a:rPr lang="ru-RU" sz="2000" b="1" dirty="0"/>
              <a:t>Отсутствие информации о товаре и продавце</a:t>
            </a:r>
          </a:p>
          <a:p>
            <a:r>
              <a:rPr lang="ru-RU" sz="2000" b="1" dirty="0"/>
              <a:t>Отсутствие информации о рекламодателе</a:t>
            </a:r>
          </a:p>
          <a:p>
            <a:pPr marL="0" indent="0">
              <a:buNone/>
            </a:pPr>
            <a:r>
              <a:rPr lang="ru-RU" sz="2000" b="1" u="sng" dirty="0"/>
              <a:t>Как составить правила и политики</a:t>
            </a:r>
            <a:r>
              <a:rPr lang="ru-RU" sz="2000" b="1" dirty="0"/>
              <a:t>:</a:t>
            </a:r>
          </a:p>
          <a:p>
            <a:pPr marL="0" indent="0">
              <a:buNone/>
            </a:pPr>
            <a:r>
              <a:rPr lang="ru-RU" sz="2000" b="1" dirty="0"/>
              <a:t>программное обеспечение – генератор политики конфиденциальности (составление пользовательского соглашения и политики конфиденциальности со всеми необходимыми разделами). </a:t>
            </a:r>
          </a:p>
          <a:p>
            <a:pPr marL="0" indent="0">
              <a:buNone/>
            </a:pPr>
            <a:r>
              <a:rPr lang="ru-RU" sz="2000" b="1" dirty="0"/>
              <a:t>В число зарекомендовавших себя генераторов входят: 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Tilda</a:t>
            </a:r>
            <a:r>
              <a:rPr lang="ru-RU" sz="2000" b="1" dirty="0"/>
              <a:t>; </a:t>
            </a:r>
            <a:r>
              <a:rPr lang="en-US" sz="20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 Check</a:t>
            </a:r>
            <a:r>
              <a:rPr lang="ru-RU" sz="2000" b="1" dirty="0"/>
              <a:t>; </a:t>
            </a:r>
            <a:r>
              <a:rPr lang="en-US" sz="2000" b="1" dirty="0" err="1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Zyro</a:t>
            </a:r>
            <a:r>
              <a:rPr lang="ru-RU" sz="2000" b="1" dirty="0"/>
              <a:t>; </a:t>
            </a:r>
            <a:r>
              <a:rPr lang="en-US" sz="2000" b="1" dirty="0" err="1">
                <a:solidFill>
                  <a:srgbClr val="C0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Wix</a:t>
            </a:r>
            <a:r>
              <a:rPr lang="ru-RU" sz="2000" b="1" dirty="0"/>
              <a:t>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40835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64205C-D9F0-8423-F193-1810D9392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6328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Утечка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F60944-EB0E-DA21-2596-7CBC76CAE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27779"/>
            <a:ext cx="8911687" cy="545011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C00000"/>
                </a:solidFill>
              </a:rPr>
              <a:t>1. </a:t>
            </a:r>
            <a:r>
              <a:rPr lang="ru-RU" sz="1900" b="1" dirty="0"/>
              <a:t>Локализация</a:t>
            </a:r>
          </a:p>
          <a:p>
            <a:pPr algn="just">
              <a:spcBef>
                <a:spcPts val="0"/>
              </a:spcBef>
            </a:pPr>
            <a:r>
              <a:rPr lang="ru-RU" sz="1900" b="1" dirty="0"/>
              <a:t>отключение затронутых систем или сетей</a:t>
            </a:r>
          </a:p>
          <a:p>
            <a:pPr algn="just">
              <a:spcBef>
                <a:spcPts val="0"/>
              </a:spcBef>
            </a:pPr>
            <a:r>
              <a:rPr lang="ru-RU" sz="1900" b="1" dirty="0"/>
              <a:t>изоляция скомпрометированных данных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1900" b="1" dirty="0"/>
              <a:t>экспертиза для установления причины и размера нарушения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900" b="1" dirty="0">
                <a:solidFill>
                  <a:srgbClr val="C00000"/>
                </a:solidFill>
              </a:rPr>
              <a:t>2. </a:t>
            </a:r>
            <a:r>
              <a:rPr lang="ru-RU" sz="1900" b="1" dirty="0"/>
              <a:t>Уведомление пострадавших клиентов о нарушении и любых потенциальных рисках для их личной информации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C00000"/>
                </a:solidFill>
              </a:rPr>
              <a:t>3. </a:t>
            </a:r>
            <a:r>
              <a:rPr lang="ru-RU" sz="1900" b="1" dirty="0"/>
              <a:t>Принятие мер по предотвращению нарушений </a:t>
            </a:r>
          </a:p>
          <a:p>
            <a:pPr algn="just">
              <a:spcBef>
                <a:spcPts val="0"/>
              </a:spcBef>
            </a:pPr>
            <a:r>
              <a:rPr lang="ru-RU" sz="1900" b="1" dirty="0"/>
              <a:t>проведение анализа существующих протоколов и процедур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реализация дополнительных мер безопасности (шифрование, многофакторная аутентификация)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обучение сотрудников методам обеспечения безопасности данных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тестирование и обновление систем и протоколов безопасности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проведение регулярных проверок и оценок рисков для выявления и превентивного устранения потенциальных уязвимостей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9223330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237</TotalTime>
  <Words>1211</Words>
  <Application>Microsoft Office PowerPoint</Application>
  <PresentationFormat>Широкоэкранный</PresentationFormat>
  <Paragraphs>126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Легкий дым</vt:lpstr>
      <vt:lpstr>Юзабилити</vt:lpstr>
      <vt:lpstr>1. Видимость статуса системы</vt:lpstr>
      <vt:lpstr>2. Схожесть системы с реальным миром</vt:lpstr>
      <vt:lpstr>3. Свобода действий</vt:lpstr>
      <vt:lpstr>4. Стандарты</vt:lpstr>
      <vt:lpstr>4. Стандарты</vt:lpstr>
      <vt:lpstr>6. Узнаваемость </vt:lpstr>
      <vt:lpstr>7. Гибкость</vt:lpstr>
      <vt:lpstr>8. Простота</vt:lpstr>
      <vt:lpstr>9. Понимание проблем и их решение</vt:lpstr>
      <vt:lpstr>Навигация сайта</vt:lpstr>
      <vt:lpstr>Способы улучшения навигации сайта</vt:lpstr>
      <vt:lpstr>Характеристики удобной и понятной навигации</vt:lpstr>
      <vt:lpstr>Чарджбек (chargeback)</vt:lpstr>
      <vt:lpstr>Потери продавца при чарджбеке</vt:lpstr>
      <vt:lpstr>Причины инициации чарджбека</vt:lpstr>
      <vt:lpstr>Схемы мошенничества</vt:lpstr>
      <vt:lpstr>Защита продавца от чарджбека</vt:lpstr>
      <vt:lpstr>Политика конфиденциальности</vt:lpstr>
      <vt:lpstr>Политика конфиденциальности включает:</vt:lpstr>
      <vt:lpstr>Пользовательское соглашение</vt:lpstr>
      <vt:lpstr>Составление пользовательского соглашения</vt:lpstr>
      <vt:lpstr>Составление пользовательского соглашения</vt:lpstr>
      <vt:lpstr>Юридические ошибки в работе интернет-магазина</vt:lpstr>
      <vt:lpstr>Утечка данных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Корниенко</dc:creator>
  <cp:lastModifiedBy>Meta Morph</cp:lastModifiedBy>
  <cp:revision>4</cp:revision>
  <dcterms:created xsi:type="dcterms:W3CDTF">2023-03-19T07:58:17Z</dcterms:created>
  <dcterms:modified xsi:type="dcterms:W3CDTF">2024-03-21T05:31:07Z</dcterms:modified>
</cp:coreProperties>
</file>