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7" r:id="rId2"/>
    <p:sldId id="259" r:id="rId3"/>
    <p:sldId id="321" r:id="rId4"/>
    <p:sldId id="322" r:id="rId5"/>
    <p:sldId id="320" r:id="rId6"/>
    <p:sldId id="323" r:id="rId7"/>
    <p:sldId id="324" r:id="rId8"/>
    <p:sldId id="325" r:id="rId9"/>
    <p:sldId id="326" r:id="rId10"/>
    <p:sldId id="327" r:id="rId11"/>
    <p:sldId id="328" r:id="rId12"/>
    <p:sldId id="329" r:id="rId13"/>
    <p:sldId id="330" r:id="rId14"/>
    <p:sldId id="331" r:id="rId15"/>
    <p:sldId id="332" r:id="rId16"/>
    <p:sldId id="279" r:id="rId17"/>
    <p:sldId id="333" r:id="rId18"/>
    <p:sldId id="316" r:id="rId19"/>
    <p:sldId id="334" r:id="rId20"/>
    <p:sldId id="335" r:id="rId21"/>
    <p:sldId id="306" r:id="rId22"/>
    <p:sldId id="336" r:id="rId23"/>
    <p:sldId id="337" r:id="rId24"/>
    <p:sldId id="338" r:id="rId25"/>
    <p:sldId id="339" r:id="rId26"/>
    <p:sldId id="341" r:id="rId27"/>
    <p:sldId id="258" r:id="rId28"/>
    <p:sldId id="342" r:id="rId29"/>
    <p:sldId id="260" r:id="rId30"/>
    <p:sldId id="263" r:id="rId31"/>
    <p:sldId id="264" r:id="rId32"/>
    <p:sldId id="261" r:id="rId33"/>
    <p:sldId id="262" r:id="rId34"/>
    <p:sldId id="345" r:id="rId35"/>
    <p:sldId id="346" r:id="rId36"/>
    <p:sldId id="347" r:id="rId37"/>
    <p:sldId id="348" r:id="rId38"/>
    <p:sldId id="349" r:id="rId39"/>
    <p:sldId id="350" r:id="rId40"/>
    <p:sldId id="265" r:id="rId41"/>
    <p:sldId id="266" r:id="rId42"/>
    <p:sldId id="267" r:id="rId43"/>
    <p:sldId id="268" r:id="rId44"/>
    <p:sldId id="269" r:id="rId45"/>
    <p:sldId id="270" r:id="rId46"/>
    <p:sldId id="271" r:id="rId47"/>
    <p:sldId id="351" r:id="rId48"/>
    <p:sldId id="319" r:id="rId49"/>
    <p:sldId id="352"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2" autoAdjust="0"/>
    <p:restoredTop sz="94660"/>
  </p:normalViewPr>
  <p:slideViewPr>
    <p:cSldViewPr snapToGrid="0">
      <p:cViewPr varScale="1">
        <p:scale>
          <a:sx n="86" d="100"/>
          <a:sy n="86" d="100"/>
        </p:scale>
        <p:origin x="47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DBE4E39-F365-4294-BF37-E26EE79CCE75}" type="datetimeFigureOut">
              <a:rPr lang="ru-RU" smtClean="0"/>
              <a:t>23.11.2025</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158628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DBE4E39-F365-4294-BF37-E26EE79CCE75}" type="datetimeFigureOut">
              <a:rPr lang="ru-RU" smtClean="0"/>
              <a:t>23.11.2025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446334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DBE4E39-F365-4294-BF37-E26EE79CCE75}" type="datetimeFigureOut">
              <a:rPr lang="ru-RU" smtClean="0"/>
              <a:t>23.11.2025</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977301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DBE4E39-F365-4294-BF37-E26EE79CCE75}" type="datetimeFigureOut">
              <a:rPr lang="ru-RU" smtClean="0"/>
              <a:t>23.11.2025</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422149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DBE4E39-F365-4294-BF37-E26EE79CCE75}" type="datetimeFigureOut">
              <a:rPr lang="ru-RU" smtClean="0"/>
              <a:t>23.11.2025</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4220081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DBE4E39-F365-4294-BF37-E26EE79CCE75}" type="datetimeFigureOut">
              <a:rPr lang="ru-RU" smtClean="0"/>
              <a:t>23.11.2025</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3742671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E4E39-F365-4294-BF37-E26EE79CCE75}" type="datetimeFigureOut">
              <a:rPr lang="ru-RU" smtClean="0"/>
              <a:t>23.11.2025</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1277336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DBE4E39-F365-4294-BF37-E26EE79CCE75}" type="datetimeFigureOut">
              <a:rPr lang="ru-RU" smtClean="0"/>
              <a:t>23.11.2025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1312363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DBE4E39-F365-4294-BF37-E26EE79CCE75}" type="datetimeFigureOut">
              <a:rPr lang="ru-RU" smtClean="0"/>
              <a:t>23.11.2025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398508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DBE4E39-F365-4294-BF37-E26EE79CCE75}" type="datetimeFigureOut">
              <a:rPr lang="ru-RU" smtClean="0"/>
              <a:t>23.11.2025</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911624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DBE4E39-F365-4294-BF37-E26EE79CCE75}" type="datetimeFigureOut">
              <a:rPr lang="ru-RU" smtClean="0"/>
              <a:t>23.11.2025</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274BF80-45D8-48A3-8E93-6B7D4E8B26A7}"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6159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4DBE4E39-F365-4294-BF37-E26EE79CCE75}" type="datetimeFigureOut">
              <a:rPr lang="ru-RU" smtClean="0"/>
              <a:t>23.11.2025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3797554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4DBE4E39-F365-4294-BF37-E26EE79CCE75}" type="datetimeFigureOut">
              <a:rPr lang="ru-RU" smtClean="0"/>
              <a:t>23.11.2025</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274BF80-45D8-48A3-8E93-6B7D4E8B26A7}"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88762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4DBE4E39-F365-4294-BF37-E26EE79CCE75}" type="datetimeFigureOut">
              <a:rPr lang="ru-RU" smtClean="0"/>
              <a:t>23.11.2025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3861048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DBE4E39-F365-4294-BF37-E26EE79CCE75}" type="datetimeFigureOut">
              <a:rPr lang="ru-RU" smtClean="0"/>
              <a:t>23.11.2025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1286785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DBE4E39-F365-4294-BF37-E26EE79CCE75}" type="datetimeFigureOut">
              <a:rPr lang="ru-RU" smtClean="0"/>
              <a:t>23.11.2025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274BF80-45D8-48A3-8E93-6B7D4E8B26A7}" type="slidenum">
              <a:rPr lang="ru-RU" smtClean="0"/>
              <a:t>‹#›</a:t>
            </a:fld>
            <a:endParaRPr lang="ru-RU"/>
          </a:p>
        </p:txBody>
      </p:sp>
    </p:spTree>
    <p:extLst>
      <p:ext uri="{BB962C8B-B14F-4D97-AF65-F5344CB8AC3E}">
        <p14:creationId xmlns:p14="http://schemas.microsoft.com/office/powerpoint/2010/main" val="310708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DBE4E39-F365-4294-BF37-E26EE79CCE75}" type="datetimeFigureOut">
              <a:rPr lang="ru-RU" smtClean="0"/>
              <a:t>23.11.2025</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274BF80-45D8-48A3-8E93-6B7D4E8B26A7}" type="slidenum">
              <a:rPr lang="ru-RU" smtClean="0"/>
              <a:t>‹#›</a:t>
            </a:fld>
            <a:endParaRPr lang="ru-RU"/>
          </a:p>
        </p:txBody>
      </p:sp>
    </p:spTree>
    <p:extLst>
      <p:ext uri="{BB962C8B-B14F-4D97-AF65-F5344CB8AC3E}">
        <p14:creationId xmlns:p14="http://schemas.microsoft.com/office/powerpoint/2010/main" val="159369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kickstarter.co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indiegogo.com/"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boomstarter.ru/"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planeta.ru/"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F55CB2-7C9D-401B-AAD1-D8CD8FD482E9}"/>
              </a:ext>
            </a:extLst>
          </p:cNvPr>
          <p:cNvSpPr>
            <a:spLocks noGrp="1"/>
          </p:cNvSpPr>
          <p:nvPr>
            <p:ph type="title"/>
          </p:nvPr>
        </p:nvSpPr>
        <p:spPr>
          <a:xfrm>
            <a:off x="2592925" y="624110"/>
            <a:ext cx="8911687" cy="1160301"/>
          </a:xfrm>
        </p:spPr>
        <p:txBody>
          <a:bodyPr>
            <a:normAutofit/>
          </a:bodyPr>
          <a:lstStyle/>
          <a:p>
            <a:r>
              <a:rPr lang="ru-RU" sz="3200" b="1" dirty="0"/>
              <a:t>Финансовая модель инвестиционного проекта</a:t>
            </a:r>
          </a:p>
        </p:txBody>
      </p:sp>
      <p:sp>
        <p:nvSpPr>
          <p:cNvPr id="3" name="Объект 2">
            <a:extLst>
              <a:ext uri="{FF2B5EF4-FFF2-40B4-BE49-F238E27FC236}">
                <a16:creationId xmlns:a16="http://schemas.microsoft.com/office/drawing/2014/main" id="{F33DCCA9-B0D8-428D-AD1C-F12B514C9F3A}"/>
              </a:ext>
            </a:extLst>
          </p:cNvPr>
          <p:cNvSpPr>
            <a:spLocks noGrp="1"/>
          </p:cNvSpPr>
          <p:nvPr>
            <p:ph idx="1"/>
          </p:nvPr>
        </p:nvSpPr>
        <p:spPr>
          <a:xfrm>
            <a:off x="2589212" y="2121763"/>
            <a:ext cx="8915400" cy="3789459"/>
          </a:xfrm>
        </p:spPr>
        <p:txBody>
          <a:bodyPr>
            <a:normAutofit/>
          </a:bodyPr>
          <a:lstStyle/>
          <a:p>
            <a:pPr>
              <a:spcBef>
                <a:spcPts val="0"/>
              </a:spcBef>
            </a:pPr>
            <a:r>
              <a:rPr lang="ru-RU" sz="2000" b="1" dirty="0">
                <a:solidFill>
                  <a:srgbClr val="C00000"/>
                </a:solidFill>
                <a:effectLst/>
                <a:ea typeface="Calibri" panose="020F0502020204030204" pitchFamily="34" charset="0"/>
                <a:cs typeface="Times New Roman" panose="02020603050405020304" pitchFamily="18" charset="0"/>
              </a:rPr>
              <a:t>Финансовая модель </a:t>
            </a:r>
            <a:r>
              <a:rPr lang="ru-RU" sz="2000" b="1" dirty="0">
                <a:effectLst/>
                <a:ea typeface="Calibri" panose="020F0502020204030204" pitchFamily="34" charset="0"/>
                <a:cs typeface="Times New Roman" panose="02020603050405020304" pitchFamily="18" charset="0"/>
              </a:rPr>
              <a:t>– </a:t>
            </a:r>
            <a:r>
              <a:rPr lang="ru-RU" sz="2000" b="1" dirty="0">
                <a:cs typeface="Times New Roman" panose="02020603050405020304" pitchFamily="18" charset="0"/>
              </a:rPr>
              <a:t>структурированное количественное описание ожидаемых финансовых результатов и потоков денежных средств.</a:t>
            </a:r>
          </a:p>
          <a:p>
            <a:pPr marL="0" indent="0">
              <a:buNone/>
            </a:pPr>
            <a:r>
              <a:rPr lang="ru-RU" sz="2000" b="1" dirty="0">
                <a:cs typeface="Times New Roman" panose="02020603050405020304" pitchFamily="18" charset="0"/>
              </a:rPr>
              <a:t>В основе модели – гипотезы о рынке, затратах и рисках. </a:t>
            </a:r>
          </a:p>
          <a:p>
            <a:pPr marL="0" indent="0">
              <a:buNone/>
            </a:pPr>
            <a:r>
              <a:rPr lang="ru-RU" sz="2000" b="1" dirty="0">
                <a:cs typeface="Times New Roman" panose="02020603050405020304" pitchFamily="18" charset="0"/>
              </a:rPr>
              <a:t>Модель включает:</a:t>
            </a:r>
          </a:p>
          <a:p>
            <a:r>
              <a:rPr lang="ru-RU" sz="2000" b="1" dirty="0">
                <a:cs typeface="Times New Roman" panose="02020603050405020304" pitchFamily="18" charset="0"/>
              </a:rPr>
              <a:t>прогнозы доходов, затрат, инвестиций</a:t>
            </a:r>
          </a:p>
          <a:p>
            <a:r>
              <a:rPr lang="ru-RU" sz="2000" b="1" dirty="0">
                <a:cs typeface="Times New Roman" panose="02020603050405020304" pitchFamily="18" charset="0"/>
              </a:rPr>
              <a:t>показатели экономической эффективности</a:t>
            </a:r>
          </a:p>
        </p:txBody>
      </p:sp>
    </p:spTree>
    <p:extLst>
      <p:ext uri="{BB962C8B-B14F-4D97-AF65-F5344CB8AC3E}">
        <p14:creationId xmlns:p14="http://schemas.microsoft.com/office/powerpoint/2010/main" val="1207674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F55CB2-7C9D-401B-AAD1-D8CD8FD482E9}"/>
              </a:ext>
            </a:extLst>
          </p:cNvPr>
          <p:cNvSpPr>
            <a:spLocks noGrp="1"/>
          </p:cNvSpPr>
          <p:nvPr>
            <p:ph type="title"/>
          </p:nvPr>
        </p:nvSpPr>
        <p:spPr>
          <a:xfrm>
            <a:off x="2592925" y="624111"/>
            <a:ext cx="8911687" cy="707540"/>
          </a:xfrm>
        </p:spPr>
        <p:txBody>
          <a:bodyPr>
            <a:normAutofit/>
          </a:bodyPr>
          <a:lstStyle/>
          <a:p>
            <a:r>
              <a:rPr lang="ru-RU" sz="3200" b="1" dirty="0"/>
              <a:t>Временная стоимость денег</a:t>
            </a:r>
          </a:p>
        </p:txBody>
      </p:sp>
      <p:sp>
        <p:nvSpPr>
          <p:cNvPr id="3" name="Объект 2">
            <a:extLst>
              <a:ext uri="{FF2B5EF4-FFF2-40B4-BE49-F238E27FC236}">
                <a16:creationId xmlns:a16="http://schemas.microsoft.com/office/drawing/2014/main" id="{F33DCCA9-B0D8-428D-AD1C-F12B514C9F3A}"/>
              </a:ext>
            </a:extLst>
          </p:cNvPr>
          <p:cNvSpPr>
            <a:spLocks noGrp="1"/>
          </p:cNvSpPr>
          <p:nvPr>
            <p:ph idx="1"/>
          </p:nvPr>
        </p:nvSpPr>
        <p:spPr>
          <a:xfrm>
            <a:off x="2589212" y="1890943"/>
            <a:ext cx="8915400" cy="4580877"/>
          </a:xfrm>
        </p:spPr>
        <p:txBody>
          <a:bodyPr>
            <a:noAutofit/>
          </a:bodyPr>
          <a:lstStyle/>
          <a:p>
            <a:pPr marL="0" indent="0" algn="just">
              <a:buNone/>
            </a:pPr>
            <a:r>
              <a:rPr lang="ru-RU" sz="2000" b="1" dirty="0">
                <a:cs typeface="Times New Roman" panose="02020603050405020304" pitchFamily="18" charset="0"/>
              </a:rPr>
              <a:t>«Денежная сумма сегодня стоит больше, чем та же сумма в будущем» </a:t>
            </a:r>
          </a:p>
          <a:p>
            <a:pPr marL="0" indent="0" algn="just">
              <a:buNone/>
            </a:pPr>
            <a:r>
              <a:rPr lang="ru-RU" sz="2000" b="1" dirty="0">
                <a:cs typeface="Times New Roman" panose="02020603050405020304" pitchFamily="18" charset="0"/>
              </a:rPr>
              <a:t>Деньги имеют «временную ценность» из-за факторов, влияющих на их покупательную способность и потенциал роста.</a:t>
            </a:r>
          </a:p>
          <a:p>
            <a:pPr marL="0" indent="0" algn="just">
              <a:buNone/>
            </a:pPr>
            <a:r>
              <a:rPr lang="ru-RU" sz="2000" b="1" dirty="0">
                <a:cs typeface="Times New Roman" panose="02020603050405020304" pitchFamily="18" charset="0"/>
              </a:rPr>
              <a:t>Причины изменения стоимости денег во времени:</a:t>
            </a:r>
          </a:p>
          <a:p>
            <a:pPr algn="just"/>
            <a:r>
              <a:rPr lang="ru-RU" sz="2000" b="1" dirty="0">
                <a:cs typeface="Times New Roman" panose="02020603050405020304" pitchFamily="18" charset="0"/>
              </a:rPr>
              <a:t>Инфляция</a:t>
            </a:r>
          </a:p>
          <a:p>
            <a:pPr algn="just"/>
            <a:r>
              <a:rPr lang="ru-RU" sz="2000" b="1" dirty="0">
                <a:cs typeface="Times New Roman" panose="02020603050405020304" pitchFamily="18" charset="0"/>
              </a:rPr>
              <a:t>Альтернативные издержки</a:t>
            </a:r>
          </a:p>
          <a:p>
            <a:endParaRPr lang="ru-RU" sz="2000" b="1" dirty="0"/>
          </a:p>
        </p:txBody>
      </p:sp>
    </p:spTree>
    <p:extLst>
      <p:ext uri="{BB962C8B-B14F-4D97-AF65-F5344CB8AC3E}">
        <p14:creationId xmlns:p14="http://schemas.microsoft.com/office/powerpoint/2010/main" val="654061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35553A-0BAA-45B2-B111-F963BB1FF89B}"/>
              </a:ext>
            </a:extLst>
          </p:cNvPr>
          <p:cNvSpPr>
            <a:spLocks noGrp="1"/>
          </p:cNvSpPr>
          <p:nvPr>
            <p:ph type="title"/>
          </p:nvPr>
        </p:nvSpPr>
        <p:spPr>
          <a:xfrm>
            <a:off x="2592925" y="624110"/>
            <a:ext cx="8911687" cy="760807"/>
          </a:xfrm>
        </p:spPr>
        <p:txBody>
          <a:bodyPr>
            <a:normAutofit/>
          </a:bodyPr>
          <a:lstStyle/>
          <a:p>
            <a:r>
              <a:rPr lang="ru-RU" sz="3200" b="1" dirty="0"/>
              <a:t>Формулы расчета</a:t>
            </a:r>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CB432DD6-3796-4062-9AC0-792AD10F2B80}"/>
                  </a:ext>
                </a:extLst>
              </p:cNvPr>
              <p:cNvSpPr>
                <a:spLocks noGrp="1"/>
              </p:cNvSpPr>
              <p:nvPr>
                <p:ph idx="1"/>
              </p:nvPr>
            </p:nvSpPr>
            <p:spPr>
              <a:xfrm>
                <a:off x="2589212" y="1642369"/>
                <a:ext cx="8915400" cy="4268853"/>
              </a:xfrm>
            </p:spPr>
            <p:txBody>
              <a:bodyPr>
                <a:normAutofit/>
              </a:bodyPr>
              <a:lstStyle/>
              <a:p>
                <a:pPr marL="0" indent="0">
                  <a:buNone/>
                </a:pPr>
                <a:r>
                  <a:rPr lang="ru-RU" sz="2000" b="1" u="sng" dirty="0">
                    <a:cs typeface="Times New Roman" panose="02020603050405020304" pitchFamily="18" charset="0"/>
                  </a:rPr>
                  <a:t>Будущая стоимость </a:t>
                </a:r>
                <a:r>
                  <a:rPr lang="ru-RU" sz="2000" b="1" dirty="0">
                    <a:cs typeface="Times New Roman" panose="02020603050405020304" pitchFamily="18" charset="0"/>
                  </a:rPr>
                  <a:t>(FV – </a:t>
                </a:r>
                <a:r>
                  <a:rPr lang="ru-RU" sz="2000" b="1" dirty="0" err="1">
                    <a:cs typeface="Times New Roman" panose="02020603050405020304" pitchFamily="18" charset="0"/>
                  </a:rPr>
                  <a:t>future</a:t>
                </a:r>
                <a:r>
                  <a:rPr lang="ru-RU" sz="2000" b="1" dirty="0">
                    <a:cs typeface="Times New Roman" panose="02020603050405020304" pitchFamily="18" charset="0"/>
                  </a:rPr>
                  <a:t> </a:t>
                </a:r>
                <a:r>
                  <a:rPr lang="ru-RU" sz="2000" b="1" dirty="0" err="1">
                    <a:cs typeface="Times New Roman" panose="02020603050405020304" pitchFamily="18" charset="0"/>
                  </a:rPr>
                  <a:t>value</a:t>
                </a:r>
                <a:r>
                  <a:rPr lang="ru-RU" sz="2000" b="1" dirty="0">
                    <a:cs typeface="Times New Roman" panose="02020603050405020304" pitchFamily="18" charset="0"/>
                  </a:rPr>
                  <a:t>): Показывает, сколько денег вы получите в будущем, если вложите сумму сегодня под определенный процент.</a:t>
                </a:r>
              </a:p>
              <a:p>
                <a:pPr marL="0" indent="0" algn="ctr">
                  <a:buNone/>
                </a:pPr>
                <a14:m>
                  <m:oMath xmlns:m="http://schemas.openxmlformats.org/officeDocument/2006/math">
                    <m:r>
                      <a:rPr lang="en-US" sz="2000" b="1" i="1" smtClean="0"/>
                      <m:t>𝑭𝑽</m:t>
                    </m:r>
                    <m:r>
                      <a:rPr lang="en-US" sz="2000" b="1" i="1" smtClean="0"/>
                      <m:t>=</m:t>
                    </m:r>
                    <m:r>
                      <a:rPr lang="en-US" sz="2000" b="1" i="1" smtClean="0"/>
                      <m:t>𝑷𝑽</m:t>
                    </m:r>
                    <m:r>
                      <a:rPr lang="en-US" sz="2000" b="1" i="1" smtClean="0"/>
                      <m:t>∗</m:t>
                    </m:r>
                    <m:sSup>
                      <m:sSupPr>
                        <m:ctrlPr>
                          <a:rPr lang="en-US" sz="2000" b="1" i="1"/>
                        </m:ctrlPr>
                      </m:sSupPr>
                      <m:e>
                        <m:r>
                          <a:rPr lang="en-US" sz="2000" b="1" i="1"/>
                          <m:t>(</m:t>
                        </m:r>
                        <m:r>
                          <a:rPr lang="en-US" sz="2000" b="1" i="1"/>
                          <m:t>𝟏</m:t>
                        </m:r>
                        <m:r>
                          <a:rPr lang="en-US" sz="2000" b="1" i="1"/>
                          <m:t>+</m:t>
                        </m:r>
                        <m:r>
                          <a:rPr lang="en-US" sz="2000" b="1" i="1"/>
                          <m:t>𝒓</m:t>
                        </m:r>
                        <m:r>
                          <a:rPr lang="en-US" sz="2000" b="1" i="1"/>
                          <m:t>)</m:t>
                        </m:r>
                      </m:e>
                      <m:sup>
                        <m:r>
                          <a:rPr lang="en-US" sz="2000" b="1" i="1"/>
                          <m:t>𝒏</m:t>
                        </m:r>
                      </m:sup>
                    </m:sSup>
                  </m:oMath>
                </a14:m>
                <a:r>
                  <a:rPr lang="en-US" sz="2000" b="1" dirty="0"/>
                  <a:t> , </a:t>
                </a:r>
                <a:r>
                  <a:rPr lang="ru-RU" sz="2000" b="1" dirty="0"/>
                  <a:t>     где </a:t>
                </a:r>
              </a:p>
              <a:p>
                <a:pPr marL="0" indent="0">
                  <a:buNone/>
                </a:pPr>
                <a:r>
                  <a:rPr lang="en-US" sz="2000" b="1" dirty="0">
                    <a:solidFill>
                      <a:srgbClr val="C00000"/>
                    </a:solidFill>
                  </a:rPr>
                  <a:t>PV</a:t>
                </a:r>
                <a:r>
                  <a:rPr lang="ru-RU" sz="2000" b="1" dirty="0"/>
                  <a:t> – </a:t>
                </a:r>
                <a:r>
                  <a:rPr lang="en-US" sz="2000" b="1" dirty="0"/>
                  <a:t>present value</a:t>
                </a:r>
                <a:r>
                  <a:rPr lang="ru-RU" sz="2000" b="1" dirty="0"/>
                  <a:t>, первоначальная сумма, на которую начисляются проценты</a:t>
                </a:r>
              </a:p>
              <a:p>
                <a:pPr marL="0" indent="0">
                  <a:buNone/>
                </a:pPr>
                <a:r>
                  <a:rPr lang="en-US" sz="2000" b="1" dirty="0">
                    <a:solidFill>
                      <a:srgbClr val="C00000"/>
                    </a:solidFill>
                  </a:rPr>
                  <a:t>r</a:t>
                </a:r>
                <a:r>
                  <a:rPr lang="ru-RU" sz="2000" b="1" dirty="0"/>
                  <a:t> – ставка доходности</a:t>
                </a:r>
              </a:p>
              <a:p>
                <a:pPr marL="0" indent="0">
                  <a:buNone/>
                </a:pPr>
                <a:r>
                  <a:rPr lang="en-US" sz="2000" b="1" dirty="0">
                    <a:solidFill>
                      <a:srgbClr val="C00000"/>
                    </a:solidFill>
                  </a:rPr>
                  <a:t>n</a:t>
                </a:r>
                <a:r>
                  <a:rPr lang="ru-RU" sz="2000" b="1" dirty="0"/>
                  <a:t> – число периодов времени, в течение которых начисляются проценты </a:t>
                </a:r>
              </a:p>
              <a:p>
                <a:pPr marL="0" indent="0">
                  <a:buNone/>
                </a:pPr>
                <a:r>
                  <a:rPr lang="en-US" sz="2000" b="1" dirty="0">
                    <a:solidFill>
                      <a:srgbClr val="C00000"/>
                    </a:solidFill>
                  </a:rPr>
                  <a:t>FV</a:t>
                </a:r>
                <a:r>
                  <a:rPr lang="ru-RU" sz="2000" b="1" dirty="0"/>
                  <a:t> – </a:t>
                </a:r>
                <a:r>
                  <a:rPr lang="en-US" sz="2000" b="1" dirty="0"/>
                  <a:t>future value</a:t>
                </a:r>
                <a:r>
                  <a:rPr lang="ru-RU" sz="2000" b="1" dirty="0"/>
                  <a:t>, наращенная сумма.</a:t>
                </a:r>
                <a:br>
                  <a:rPr lang="ru-RU" sz="1800" dirty="0">
                    <a:effectLst/>
                    <a:latin typeface="Times New Roman" panose="02020603050405020304" pitchFamily="18" charset="0"/>
                    <a:ea typeface="Times New Roman" panose="02020603050405020304" pitchFamily="18" charset="0"/>
                  </a:rPr>
                </a:br>
                <a:endParaRPr lang="ru-RU" sz="2000" b="1" dirty="0">
                  <a:cs typeface="Times New Roman" panose="02020603050405020304" pitchFamily="18" charset="0"/>
                </a:endParaRPr>
              </a:p>
              <a:p>
                <a:endParaRPr lang="ru-RU" dirty="0"/>
              </a:p>
            </p:txBody>
          </p:sp>
        </mc:Choice>
        <mc:Fallback>
          <p:sp>
            <p:nvSpPr>
              <p:cNvPr id="3" name="Объект 2">
                <a:extLst>
                  <a:ext uri="{FF2B5EF4-FFF2-40B4-BE49-F238E27FC236}">
                    <a16:creationId xmlns:a16="http://schemas.microsoft.com/office/drawing/2014/main" id="{CB432DD6-3796-4062-9AC0-792AD10F2B80}"/>
                  </a:ext>
                </a:extLst>
              </p:cNvPr>
              <p:cNvSpPr>
                <a:spLocks noGrp="1" noRot="1" noChangeAspect="1" noMove="1" noResize="1" noEditPoints="1" noAdjustHandles="1" noChangeArrowheads="1" noChangeShapeType="1" noTextEdit="1"/>
              </p:cNvSpPr>
              <p:nvPr>
                <p:ph idx="1"/>
              </p:nvPr>
            </p:nvSpPr>
            <p:spPr>
              <a:xfrm>
                <a:off x="2589212" y="1642369"/>
                <a:ext cx="8915400" cy="4268853"/>
              </a:xfrm>
              <a:blipFill>
                <a:blip r:embed="rId2"/>
                <a:stretch>
                  <a:fillRect l="-752" t="-713"/>
                </a:stretch>
              </a:blipFill>
            </p:spPr>
            <p:txBody>
              <a:bodyPr/>
              <a:lstStyle/>
              <a:p>
                <a:r>
                  <a:rPr lang="ru-RU">
                    <a:noFill/>
                  </a:rPr>
                  <a:t> </a:t>
                </a:r>
              </a:p>
            </p:txBody>
          </p:sp>
        </mc:Fallback>
      </mc:AlternateContent>
    </p:spTree>
    <p:extLst>
      <p:ext uri="{BB962C8B-B14F-4D97-AF65-F5344CB8AC3E}">
        <p14:creationId xmlns:p14="http://schemas.microsoft.com/office/powerpoint/2010/main" val="601184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EADD49-E0E8-411D-AE8E-1CB6818A4936}"/>
              </a:ext>
            </a:extLst>
          </p:cNvPr>
          <p:cNvSpPr>
            <a:spLocks noGrp="1"/>
          </p:cNvSpPr>
          <p:nvPr>
            <p:ph type="title"/>
          </p:nvPr>
        </p:nvSpPr>
        <p:spPr>
          <a:xfrm>
            <a:off x="2592925" y="624110"/>
            <a:ext cx="8911687" cy="725296"/>
          </a:xfrm>
        </p:spPr>
        <p:txBody>
          <a:bodyPr>
            <a:normAutofit/>
          </a:bodyPr>
          <a:lstStyle/>
          <a:p>
            <a:r>
              <a:rPr lang="ru-RU" sz="3200" b="1" dirty="0"/>
              <a:t>Пример</a:t>
            </a:r>
          </a:p>
        </p:txBody>
      </p:sp>
      <p:sp>
        <p:nvSpPr>
          <p:cNvPr id="3" name="Объект 2">
            <a:extLst>
              <a:ext uri="{FF2B5EF4-FFF2-40B4-BE49-F238E27FC236}">
                <a16:creationId xmlns:a16="http://schemas.microsoft.com/office/drawing/2014/main" id="{5C157BE1-C272-4320-A9E8-78F8155BE824}"/>
              </a:ext>
            </a:extLst>
          </p:cNvPr>
          <p:cNvSpPr>
            <a:spLocks noGrp="1"/>
          </p:cNvSpPr>
          <p:nvPr>
            <p:ph idx="1"/>
          </p:nvPr>
        </p:nvSpPr>
        <p:spPr>
          <a:xfrm>
            <a:off x="2589212" y="1722268"/>
            <a:ext cx="8915400" cy="4188954"/>
          </a:xfrm>
        </p:spPr>
        <p:txBody>
          <a:bodyPr/>
          <a:lstStyle/>
          <a:p>
            <a:pPr algn="just">
              <a:lnSpc>
                <a:spcPct val="150000"/>
              </a:lnSpc>
            </a:pPr>
            <a:r>
              <a:rPr lang="ru-RU" sz="2000" b="1" dirty="0">
                <a:cs typeface="Times New Roman" panose="02020603050405020304" pitchFamily="18" charset="0"/>
              </a:rPr>
              <a:t>У вас есть 1000 рублей сегодня (PV=1000), и вы вкладываете их под 5% годовых (r=0,05). Через 3 года (t=3) будущая стоимость будет:</a:t>
            </a:r>
          </a:p>
          <a:p>
            <a:pPr marL="0" indent="0" algn="just">
              <a:lnSpc>
                <a:spcPct val="150000"/>
              </a:lnSpc>
              <a:buNone/>
            </a:pPr>
            <a:r>
              <a:rPr lang="ru-RU" sz="2000" b="1" dirty="0">
                <a:cs typeface="Times New Roman" panose="02020603050405020304" pitchFamily="18" charset="0"/>
              </a:rPr>
              <a:t>FV = 1000 × (1+0,05)</a:t>
            </a:r>
            <a:r>
              <a:rPr lang="ru-RU" sz="2000" b="1" baseline="30000" dirty="0">
                <a:cs typeface="Times New Roman" panose="02020603050405020304" pitchFamily="18" charset="0"/>
              </a:rPr>
              <a:t>3</a:t>
            </a:r>
            <a:r>
              <a:rPr lang="ru-RU" sz="2000" b="1" dirty="0">
                <a:cs typeface="Times New Roman" panose="02020603050405020304" pitchFamily="18" charset="0"/>
              </a:rPr>
              <a:t> = 1000 × 1,157625 = 1157,63 рублей.</a:t>
            </a:r>
          </a:p>
          <a:p>
            <a:pPr marL="0" indent="0" algn="just">
              <a:lnSpc>
                <a:spcPct val="150000"/>
              </a:lnSpc>
              <a:buNone/>
            </a:pPr>
            <a:r>
              <a:rPr lang="ru-RU" sz="2000" b="1" dirty="0">
                <a:cs typeface="Times New Roman" panose="02020603050405020304" pitchFamily="18" charset="0"/>
              </a:rPr>
              <a:t>Через 3 года ваши 1000 рублей вырастут до примерно 1158 рублей.</a:t>
            </a:r>
          </a:p>
          <a:p>
            <a:endParaRPr lang="ru-RU" dirty="0"/>
          </a:p>
        </p:txBody>
      </p:sp>
    </p:spTree>
    <p:extLst>
      <p:ext uri="{BB962C8B-B14F-4D97-AF65-F5344CB8AC3E}">
        <p14:creationId xmlns:p14="http://schemas.microsoft.com/office/powerpoint/2010/main" val="2287020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ED6723-658A-47D1-9610-CCE151F36D3D}"/>
              </a:ext>
            </a:extLst>
          </p:cNvPr>
          <p:cNvSpPr>
            <a:spLocks noGrp="1"/>
          </p:cNvSpPr>
          <p:nvPr>
            <p:ph type="title"/>
          </p:nvPr>
        </p:nvSpPr>
        <p:spPr>
          <a:xfrm>
            <a:off x="2592925" y="624110"/>
            <a:ext cx="8911687" cy="734173"/>
          </a:xfrm>
        </p:spPr>
        <p:txBody>
          <a:bodyPr>
            <a:normAutofit fontScale="90000"/>
          </a:bodyPr>
          <a:lstStyle/>
          <a:p>
            <a:r>
              <a:rPr lang="ru-RU" sz="3200" b="1" dirty="0"/>
              <a:t>Концепция дисконтирования, формула расчета</a:t>
            </a:r>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FC5515CA-26F1-4106-9F8C-D985459E495E}"/>
                  </a:ext>
                </a:extLst>
              </p:cNvPr>
              <p:cNvSpPr>
                <a:spLocks noGrp="1"/>
              </p:cNvSpPr>
              <p:nvPr>
                <p:ph idx="1"/>
              </p:nvPr>
            </p:nvSpPr>
            <p:spPr>
              <a:xfrm>
                <a:off x="2592925" y="1677880"/>
                <a:ext cx="8717226" cy="4758431"/>
              </a:xfrm>
            </p:spPr>
            <p:txBody>
              <a:bodyPr>
                <a:normAutofit fontScale="85000" lnSpcReduction="10000"/>
              </a:bodyPr>
              <a:lstStyle/>
              <a:p>
                <a:pPr marL="0" indent="0" algn="just">
                  <a:lnSpc>
                    <a:spcPct val="120000"/>
                  </a:lnSpc>
                  <a:buNone/>
                </a:pPr>
                <a:r>
                  <a:rPr lang="ru-RU" sz="2400" b="1" dirty="0">
                    <a:solidFill>
                      <a:srgbClr val="C00000"/>
                    </a:solidFill>
                    <a:cs typeface="Times New Roman" panose="02020603050405020304" pitchFamily="18" charset="0"/>
                  </a:rPr>
                  <a:t>Дисконтирование</a:t>
                </a:r>
                <a:r>
                  <a:rPr lang="ru-RU" sz="2400" b="1" dirty="0">
                    <a:cs typeface="Times New Roman" panose="02020603050405020304" pitchFamily="18" charset="0"/>
                  </a:rPr>
                  <a:t> – процесс приведения будущих денежных потоков к их текущей стоимости. Это позволяет сравнивать суммы из разных периодов времени. </a:t>
                </a:r>
              </a:p>
              <a:p>
                <a:pPr marL="0" indent="0">
                  <a:lnSpc>
                    <a:spcPct val="120000"/>
                  </a:lnSpc>
                  <a:buNone/>
                </a:pPr>
                <a:r>
                  <a:rPr lang="ru-RU" sz="2400" b="1" u="sng" dirty="0"/>
                  <a:t>Текущая стоимость </a:t>
                </a:r>
                <a:r>
                  <a:rPr lang="ru-RU" sz="2400" b="1" dirty="0"/>
                  <a:t>(PV – </a:t>
                </a:r>
                <a:r>
                  <a:rPr lang="ru-RU" sz="2400" b="1" dirty="0" err="1"/>
                  <a:t>present</a:t>
                </a:r>
                <a:r>
                  <a:rPr lang="ru-RU" sz="2400" b="1" dirty="0"/>
                  <a:t> </a:t>
                </a:r>
                <a:r>
                  <a:rPr lang="ru-RU" sz="2400" b="1" dirty="0" err="1"/>
                  <a:t>value</a:t>
                </a:r>
                <a:r>
                  <a:rPr lang="ru-RU" sz="2400" b="1" dirty="0"/>
                  <a:t>): Показывает, сколько стоит будущая сумма в сегодняшних деньгах.</a:t>
                </a:r>
              </a:p>
              <a:p>
                <a:pPr marL="0" indent="0">
                  <a:lnSpc>
                    <a:spcPct val="120000"/>
                  </a:lnSpc>
                  <a:buNone/>
                </a:pPr>
                <a14:m>
                  <m:oMathPara xmlns:m="http://schemas.openxmlformats.org/officeDocument/2006/math">
                    <m:oMathParaPr>
                      <m:jc m:val="centerGroup"/>
                    </m:oMathParaPr>
                    <m:oMath xmlns:m="http://schemas.openxmlformats.org/officeDocument/2006/math">
                      <m:r>
                        <a:rPr lang="en-US" sz="2400" b="1"/>
                        <m:t>𝐏𝐕</m:t>
                      </m:r>
                      <m:r>
                        <a:rPr lang="en-US" sz="2400" b="1"/>
                        <m:t>=</m:t>
                      </m:r>
                      <m:f>
                        <m:fPr>
                          <m:ctrlPr>
                            <a:rPr lang="en-US" sz="2400" b="1" i="1"/>
                          </m:ctrlPr>
                        </m:fPr>
                        <m:num>
                          <m:r>
                            <a:rPr lang="en-US" sz="2400" b="1"/>
                            <m:t>𝐅𝐕</m:t>
                          </m:r>
                        </m:num>
                        <m:den>
                          <m:sSup>
                            <m:sSupPr>
                              <m:ctrlPr>
                                <a:rPr lang="en-US" sz="2400" b="1" i="1"/>
                              </m:ctrlPr>
                            </m:sSupPr>
                            <m:e>
                              <m:r>
                                <a:rPr lang="en-US" sz="2400" b="1"/>
                                <m:t>(</m:t>
                              </m:r>
                              <m:r>
                                <a:rPr lang="en-US" sz="2400" b="1"/>
                                <m:t>𝟏</m:t>
                              </m:r>
                              <m:r>
                                <a:rPr lang="en-US" sz="2400" b="1"/>
                                <m:t>+</m:t>
                              </m:r>
                              <m:r>
                                <a:rPr lang="en-US" sz="2400" b="1"/>
                                <m:t>𝐫</m:t>
                              </m:r>
                              <m:r>
                                <a:rPr lang="en-US" sz="2400" b="1"/>
                                <m:t>)</m:t>
                              </m:r>
                            </m:e>
                            <m:sup>
                              <m:r>
                                <a:rPr lang="en-US" sz="2400" b="1"/>
                                <m:t>𝐧</m:t>
                              </m:r>
                            </m:sup>
                          </m:sSup>
                        </m:den>
                      </m:f>
                      <m:r>
                        <a:rPr lang="en-US" sz="2400" b="1"/>
                        <m:t>=</m:t>
                      </m:r>
                      <m:r>
                        <a:rPr lang="en-US" sz="2400" b="1"/>
                        <m:t>𝐅𝐕</m:t>
                      </m:r>
                      <m:f>
                        <m:fPr>
                          <m:ctrlPr>
                            <a:rPr lang="en-US" sz="2400" b="1" i="1"/>
                          </m:ctrlPr>
                        </m:fPr>
                        <m:num>
                          <m:r>
                            <a:rPr lang="en-US" sz="2400" b="1"/>
                            <m:t>𝟏</m:t>
                          </m:r>
                        </m:num>
                        <m:den>
                          <m:sSup>
                            <m:sSupPr>
                              <m:ctrlPr>
                                <a:rPr lang="en-US" sz="2400" b="1" i="1"/>
                              </m:ctrlPr>
                            </m:sSupPr>
                            <m:e>
                              <m:r>
                                <a:rPr lang="en-US" sz="2400" b="1"/>
                                <m:t>(</m:t>
                              </m:r>
                              <m:r>
                                <a:rPr lang="en-US" sz="2400" b="1"/>
                                <m:t>𝟏</m:t>
                              </m:r>
                              <m:r>
                                <a:rPr lang="en-US" sz="2400" b="1"/>
                                <m:t>+</m:t>
                              </m:r>
                              <m:r>
                                <a:rPr lang="en-US" sz="2400" b="1"/>
                                <m:t>𝐫</m:t>
                              </m:r>
                              <m:r>
                                <a:rPr lang="en-US" sz="2400" b="1"/>
                                <m:t>)</m:t>
                              </m:r>
                            </m:e>
                            <m:sup>
                              <m:r>
                                <a:rPr lang="en-US" sz="2400" b="1"/>
                                <m:t>𝐧</m:t>
                              </m:r>
                            </m:sup>
                          </m:sSup>
                        </m:den>
                      </m:f>
                      <m:r>
                        <a:rPr lang="en-US" sz="2400" b="1"/>
                        <m:t>,</m:t>
                      </m:r>
                    </m:oMath>
                  </m:oMathPara>
                </a14:m>
                <a:endParaRPr lang="en-US" sz="2400" b="1" dirty="0"/>
              </a:p>
              <a:p>
                <a:pPr marL="0" indent="0">
                  <a:lnSpc>
                    <a:spcPct val="120000"/>
                  </a:lnSpc>
                  <a:buNone/>
                </a:pPr>
                <a:r>
                  <a:rPr lang="ru-RU" sz="2400" b="1" dirty="0"/>
                  <a:t> </a:t>
                </a:r>
                <a14:m>
                  <m:oMath xmlns:m="http://schemas.openxmlformats.org/officeDocument/2006/math">
                    <m:f>
                      <m:fPr>
                        <m:ctrlPr>
                          <a:rPr lang="en-US" sz="2400" b="1" i="1"/>
                        </m:ctrlPr>
                      </m:fPr>
                      <m:num>
                        <m:r>
                          <a:rPr lang="en-US" sz="2400" b="1"/>
                          <m:t>𝟏</m:t>
                        </m:r>
                      </m:num>
                      <m:den>
                        <m:sSup>
                          <m:sSupPr>
                            <m:ctrlPr>
                              <a:rPr lang="en-US" sz="2400" b="1" i="1"/>
                            </m:ctrlPr>
                          </m:sSupPr>
                          <m:e>
                            <m:r>
                              <a:rPr lang="en-US" sz="2400" b="1"/>
                              <m:t>(</m:t>
                            </m:r>
                            <m:r>
                              <a:rPr lang="en-US" sz="2400" b="1"/>
                              <m:t>𝟏</m:t>
                            </m:r>
                            <m:r>
                              <a:rPr lang="en-US" sz="2400" b="1"/>
                              <m:t>+</m:t>
                            </m:r>
                            <m:r>
                              <a:rPr lang="en-US" sz="2400" b="1"/>
                              <m:t>𝒓</m:t>
                            </m:r>
                            <m:r>
                              <a:rPr lang="en-US" sz="2400" b="1"/>
                              <m:t>)</m:t>
                            </m:r>
                          </m:e>
                          <m:sup>
                            <m:r>
                              <a:rPr lang="en-US" sz="2400" b="1"/>
                              <m:t>𝒏</m:t>
                            </m:r>
                          </m:sup>
                        </m:sSup>
                      </m:den>
                    </m:f>
                  </m:oMath>
                </a14:m>
                <a:r>
                  <a:rPr lang="ru-RU" sz="2400" b="1" dirty="0"/>
                  <a:t> – дисконтный множитель.</a:t>
                </a:r>
                <a:endParaRPr lang="en-US" sz="2400" b="1" dirty="0"/>
              </a:p>
              <a:p>
                <a:pPr marL="0" indent="0">
                  <a:lnSpc>
                    <a:spcPct val="120000"/>
                  </a:lnSpc>
                  <a:buNone/>
                </a:pPr>
                <a:r>
                  <a:rPr lang="ru-RU" sz="2400" b="1" dirty="0">
                    <a:solidFill>
                      <a:srgbClr val="C00000"/>
                    </a:solidFill>
                  </a:rPr>
                  <a:t>Экономически</a:t>
                </a:r>
                <a:r>
                  <a:rPr lang="ru-RU" sz="2400" b="1" dirty="0"/>
                  <a:t> ставка дисконтирования (</a:t>
                </a:r>
                <a:r>
                  <a:rPr lang="en-US" sz="2400" b="1" dirty="0">
                    <a:solidFill>
                      <a:srgbClr val="C00000"/>
                    </a:solidFill>
                  </a:rPr>
                  <a:t>r</a:t>
                </a:r>
                <a:r>
                  <a:rPr lang="ru-RU" sz="2400" b="1" dirty="0"/>
                  <a:t>) – это норма прибыли, за которую инвесторы согласны рискнуть и вложить деньги в проект.</a:t>
                </a:r>
              </a:p>
              <a:p>
                <a:pPr marL="0" indent="0" algn="just">
                  <a:buNone/>
                </a:pPr>
                <a:endParaRPr lang="ru-RU" sz="2000" b="1" dirty="0">
                  <a:cs typeface="Times New Roman" panose="02020603050405020304" pitchFamily="18" charset="0"/>
                </a:endParaRPr>
              </a:p>
              <a:p>
                <a:pPr marL="0" indent="0" algn="just">
                  <a:spcBef>
                    <a:spcPts val="0"/>
                  </a:spcBef>
                  <a:buNone/>
                </a:pPr>
                <a:endParaRPr lang="ru-RU" sz="2000" b="1" dirty="0"/>
              </a:p>
              <a:p>
                <a:pPr marL="0" indent="0" algn="just">
                  <a:buNone/>
                </a:pPr>
                <a:endParaRPr lang="ru-RU" sz="2000" b="1" dirty="0">
                  <a:cs typeface="Times New Roman" panose="02020603050405020304" pitchFamily="18" charset="0"/>
                </a:endParaRPr>
              </a:p>
            </p:txBody>
          </p:sp>
        </mc:Choice>
        <mc:Fallback>
          <p:sp>
            <p:nvSpPr>
              <p:cNvPr id="3" name="Объект 2">
                <a:extLst>
                  <a:ext uri="{FF2B5EF4-FFF2-40B4-BE49-F238E27FC236}">
                    <a16:creationId xmlns:a16="http://schemas.microsoft.com/office/drawing/2014/main" id="{FC5515CA-26F1-4106-9F8C-D985459E495E}"/>
                  </a:ext>
                </a:extLst>
              </p:cNvPr>
              <p:cNvSpPr>
                <a:spLocks noGrp="1" noRot="1" noChangeAspect="1" noMove="1" noResize="1" noEditPoints="1" noAdjustHandles="1" noChangeArrowheads="1" noChangeShapeType="1" noTextEdit="1"/>
              </p:cNvSpPr>
              <p:nvPr>
                <p:ph idx="1"/>
              </p:nvPr>
            </p:nvSpPr>
            <p:spPr>
              <a:xfrm>
                <a:off x="2592925" y="1677880"/>
                <a:ext cx="8717226" cy="4758431"/>
              </a:xfrm>
              <a:blipFill>
                <a:blip r:embed="rId2"/>
                <a:stretch>
                  <a:fillRect l="-699" t="-640" r="-1399"/>
                </a:stretch>
              </a:blipFill>
            </p:spPr>
            <p:txBody>
              <a:bodyPr/>
              <a:lstStyle/>
              <a:p>
                <a:r>
                  <a:rPr lang="ru-RU">
                    <a:noFill/>
                  </a:rPr>
                  <a:t> </a:t>
                </a:r>
              </a:p>
            </p:txBody>
          </p:sp>
        </mc:Fallback>
      </mc:AlternateContent>
    </p:spTree>
    <p:extLst>
      <p:ext uri="{BB962C8B-B14F-4D97-AF65-F5344CB8AC3E}">
        <p14:creationId xmlns:p14="http://schemas.microsoft.com/office/powerpoint/2010/main" val="1862554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35553A-0BAA-45B2-B111-F963BB1FF89B}"/>
              </a:ext>
            </a:extLst>
          </p:cNvPr>
          <p:cNvSpPr>
            <a:spLocks noGrp="1"/>
          </p:cNvSpPr>
          <p:nvPr>
            <p:ph type="title"/>
          </p:nvPr>
        </p:nvSpPr>
        <p:spPr>
          <a:xfrm>
            <a:off x="2592925" y="624110"/>
            <a:ext cx="8911687" cy="760807"/>
          </a:xfrm>
        </p:spPr>
        <p:txBody>
          <a:bodyPr>
            <a:normAutofit/>
          </a:bodyPr>
          <a:lstStyle/>
          <a:p>
            <a:r>
              <a:rPr lang="ru-RU" sz="3200" b="1" dirty="0"/>
              <a:t>Пример</a:t>
            </a:r>
          </a:p>
        </p:txBody>
      </p:sp>
      <p:sp>
        <p:nvSpPr>
          <p:cNvPr id="3" name="Объект 2">
            <a:extLst>
              <a:ext uri="{FF2B5EF4-FFF2-40B4-BE49-F238E27FC236}">
                <a16:creationId xmlns:a16="http://schemas.microsoft.com/office/drawing/2014/main" id="{CB432DD6-3796-4062-9AC0-792AD10F2B80}"/>
              </a:ext>
            </a:extLst>
          </p:cNvPr>
          <p:cNvSpPr>
            <a:spLocks noGrp="1"/>
          </p:cNvSpPr>
          <p:nvPr>
            <p:ph idx="1"/>
          </p:nvPr>
        </p:nvSpPr>
        <p:spPr>
          <a:xfrm>
            <a:off x="2589212" y="1642369"/>
            <a:ext cx="8915400" cy="4268853"/>
          </a:xfrm>
        </p:spPr>
        <p:txBody>
          <a:bodyPr>
            <a:normAutofit/>
          </a:bodyPr>
          <a:lstStyle/>
          <a:p>
            <a:pPr marL="0" indent="0" algn="just">
              <a:lnSpc>
                <a:spcPct val="150000"/>
              </a:lnSpc>
              <a:buNone/>
            </a:pPr>
            <a:r>
              <a:rPr lang="ru-RU" sz="2000" b="1" dirty="0"/>
              <a:t>Если вам обещают 1158 рублей через 3 года (FV=1158), их текущая стоимость при той же ставке </a:t>
            </a:r>
            <a:r>
              <a:rPr lang="en-US" sz="2000" b="1" dirty="0"/>
              <a:t>r=0,05</a:t>
            </a:r>
            <a:r>
              <a:rPr lang="ru-RU" sz="2000" b="1" dirty="0"/>
              <a:t>:</a:t>
            </a:r>
          </a:p>
          <a:p>
            <a:pPr marL="0" indent="0" algn="just">
              <a:lnSpc>
                <a:spcPct val="150000"/>
              </a:lnSpc>
              <a:buNone/>
            </a:pPr>
            <a:r>
              <a:rPr lang="ru-RU" sz="2000" b="1" dirty="0"/>
              <a:t>PV = 1158 / (1+0,05)3 = 1158 / 1,157625 ≈ 1000 рублей.</a:t>
            </a:r>
          </a:p>
          <a:p>
            <a:pPr marL="0" indent="0" algn="just">
              <a:lnSpc>
                <a:spcPct val="150000"/>
              </a:lnSpc>
              <a:buNone/>
            </a:pPr>
            <a:r>
              <a:rPr lang="ru-RU" sz="2000" b="1" dirty="0"/>
              <a:t>Это показывает, что 1158 рублей через 3 года эквивалентны 1000 рублей сегодня.</a:t>
            </a:r>
          </a:p>
          <a:p>
            <a:endParaRPr lang="ru-RU" dirty="0"/>
          </a:p>
        </p:txBody>
      </p:sp>
    </p:spTree>
    <p:extLst>
      <p:ext uri="{BB962C8B-B14F-4D97-AF65-F5344CB8AC3E}">
        <p14:creationId xmlns:p14="http://schemas.microsoft.com/office/powerpoint/2010/main" val="967294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0A5717-B118-4F48-95DC-F6F44AF8E64F}"/>
              </a:ext>
            </a:extLst>
          </p:cNvPr>
          <p:cNvSpPr>
            <a:spLocks noGrp="1"/>
          </p:cNvSpPr>
          <p:nvPr>
            <p:ph type="title"/>
          </p:nvPr>
        </p:nvSpPr>
        <p:spPr>
          <a:xfrm>
            <a:off x="2592925" y="624110"/>
            <a:ext cx="8911687" cy="1107036"/>
          </a:xfrm>
        </p:spPr>
        <p:txBody>
          <a:bodyPr>
            <a:normAutofit/>
          </a:bodyPr>
          <a:lstStyle/>
          <a:p>
            <a:r>
              <a:rPr lang="ru-RU" sz="3200" b="1" dirty="0"/>
              <a:t>Важность для принятия финансовых решений</a:t>
            </a:r>
          </a:p>
        </p:txBody>
      </p:sp>
      <p:sp>
        <p:nvSpPr>
          <p:cNvPr id="3" name="Объект 2">
            <a:extLst>
              <a:ext uri="{FF2B5EF4-FFF2-40B4-BE49-F238E27FC236}">
                <a16:creationId xmlns:a16="http://schemas.microsoft.com/office/drawing/2014/main" id="{14F9CB75-EF49-4005-963D-D904038D7379}"/>
              </a:ext>
            </a:extLst>
          </p:cNvPr>
          <p:cNvSpPr>
            <a:spLocks noGrp="1"/>
          </p:cNvSpPr>
          <p:nvPr>
            <p:ph idx="1"/>
          </p:nvPr>
        </p:nvSpPr>
        <p:spPr>
          <a:xfrm>
            <a:off x="2589212" y="1846555"/>
            <a:ext cx="8915400" cy="4598633"/>
          </a:xfrm>
        </p:spPr>
        <p:txBody>
          <a:bodyPr>
            <a:noAutofit/>
          </a:bodyPr>
          <a:lstStyle/>
          <a:p>
            <a:pPr marL="0" indent="0">
              <a:buNone/>
            </a:pPr>
            <a:r>
              <a:rPr lang="ru-RU" sz="2000" b="1" dirty="0"/>
              <a:t>Понимание временной стоимости денег помогает в оценке инвестиционных проектов, кредитования, сбережений и других операций. </a:t>
            </a:r>
          </a:p>
          <a:p>
            <a:r>
              <a:rPr lang="ru-RU" sz="2000" b="1" u="sng" dirty="0"/>
              <a:t>Инвестиции</a:t>
            </a:r>
            <a:r>
              <a:rPr lang="ru-RU" sz="2000" b="1" dirty="0"/>
              <a:t>: При выборе между проектами инвестор сравнивает текущую стоимость будущих доходов. </a:t>
            </a:r>
          </a:p>
          <a:p>
            <a:r>
              <a:rPr lang="ru-RU" sz="2000" b="1" u="sng" dirty="0"/>
              <a:t>Кредиты</a:t>
            </a:r>
            <a:r>
              <a:rPr lang="ru-RU" sz="2000" b="1" dirty="0"/>
              <a:t>: Если банк предлагает кредит под 10% годовых, заемщик оценивает, стоит ли брать деньги сейчас, зная, что придется вернуть больше в будущем.</a:t>
            </a:r>
          </a:p>
          <a:p>
            <a:r>
              <a:rPr lang="ru-RU" sz="2000" b="1" u="sng" dirty="0"/>
              <a:t>Сбережения</a:t>
            </a:r>
            <a:r>
              <a:rPr lang="ru-RU" sz="2000" b="1" dirty="0"/>
              <a:t>: Вместо того, чтобы, к примеру, потратить некоторую сумму сейчас, не лучше ли отложить их на депозит под некий % годовых?</a:t>
            </a:r>
          </a:p>
          <a:p>
            <a:r>
              <a:rPr lang="ru-RU" sz="2000" b="1" dirty="0"/>
              <a:t>И т.д.</a:t>
            </a:r>
          </a:p>
        </p:txBody>
      </p:sp>
    </p:spTree>
    <p:extLst>
      <p:ext uri="{BB962C8B-B14F-4D97-AF65-F5344CB8AC3E}">
        <p14:creationId xmlns:p14="http://schemas.microsoft.com/office/powerpoint/2010/main" val="406705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DC9EC4-2720-469F-B9FC-53A3B1EAF09B}"/>
              </a:ext>
            </a:extLst>
          </p:cNvPr>
          <p:cNvSpPr>
            <a:spLocks noGrp="1"/>
          </p:cNvSpPr>
          <p:nvPr>
            <p:ph type="title"/>
          </p:nvPr>
        </p:nvSpPr>
        <p:spPr>
          <a:xfrm>
            <a:off x="2592925" y="624110"/>
            <a:ext cx="8911687" cy="654274"/>
          </a:xfrm>
        </p:spPr>
        <p:txBody>
          <a:bodyPr>
            <a:normAutofit/>
          </a:bodyPr>
          <a:lstStyle/>
          <a:p>
            <a:r>
              <a:rPr lang="ru-RU" sz="3200" b="1" dirty="0"/>
              <a:t>Пример</a:t>
            </a:r>
          </a:p>
        </p:txBody>
      </p:sp>
      <p:sp>
        <p:nvSpPr>
          <p:cNvPr id="3" name="Объект 2">
            <a:extLst>
              <a:ext uri="{FF2B5EF4-FFF2-40B4-BE49-F238E27FC236}">
                <a16:creationId xmlns:a16="http://schemas.microsoft.com/office/drawing/2014/main" id="{20F10A1A-CAC9-45F6-A235-AA6B5988AEB0}"/>
              </a:ext>
            </a:extLst>
          </p:cNvPr>
          <p:cNvSpPr>
            <a:spLocks noGrp="1"/>
          </p:cNvSpPr>
          <p:nvPr>
            <p:ph idx="1"/>
          </p:nvPr>
        </p:nvSpPr>
        <p:spPr>
          <a:xfrm>
            <a:off x="2592925" y="1479326"/>
            <a:ext cx="8539673" cy="3777622"/>
          </a:xfrm>
        </p:spPr>
        <p:txBody>
          <a:bodyPr>
            <a:normAutofit/>
          </a:bodyPr>
          <a:lstStyle/>
          <a:p>
            <a:pPr marL="0" indent="0">
              <a:buNone/>
            </a:pPr>
            <a:r>
              <a:rPr lang="ru-RU" sz="2000" b="1" dirty="0"/>
              <a:t>Друг предлагает вам 10 000 рублей через год или 9 500 рублей прямо сейчас. </a:t>
            </a:r>
          </a:p>
          <a:p>
            <a:pPr marL="0" indent="0">
              <a:buNone/>
            </a:pPr>
            <a:r>
              <a:rPr lang="ru-RU" sz="2000" b="1" dirty="0"/>
              <a:t>При инфляции 3% и возможности вложить деньги под 5%, текущая стоимость будущих 10 000 рублей: </a:t>
            </a:r>
          </a:p>
          <a:p>
            <a:pPr marL="0" indent="0">
              <a:buNone/>
            </a:pPr>
            <a:r>
              <a:rPr lang="ru-RU" sz="2000" b="1" dirty="0"/>
              <a:t>PV =10 000 / (1,08)</a:t>
            </a:r>
            <a:r>
              <a:rPr lang="ru-RU" sz="2000" b="1" baseline="30000" dirty="0"/>
              <a:t>1</a:t>
            </a:r>
            <a:r>
              <a:rPr lang="ru-RU" sz="2000" b="1" dirty="0"/>
              <a:t> ≈ 9 259 рублей. </a:t>
            </a:r>
          </a:p>
          <a:p>
            <a:pPr marL="0" indent="0">
              <a:buNone/>
            </a:pPr>
            <a:r>
              <a:rPr lang="ru-RU" sz="2000" b="1" dirty="0"/>
              <a:t>Поскольку 9 259 &lt; 9 500, лучше взять 9 500 сейчас (они стоят больше в сегодняшних деньгах). </a:t>
            </a:r>
          </a:p>
          <a:p>
            <a:pPr marL="0" indent="0">
              <a:buNone/>
            </a:pPr>
            <a:r>
              <a:rPr lang="ru-RU" sz="2000" b="1" dirty="0"/>
              <a:t>Если бы ставка была ниже (скажем, 3%), то PV ≈ 9 709, и тогда 10 000 через год выгоднее.</a:t>
            </a:r>
          </a:p>
          <a:p>
            <a:endParaRPr lang="ru-RU" dirty="0"/>
          </a:p>
        </p:txBody>
      </p:sp>
    </p:spTree>
    <p:extLst>
      <p:ext uri="{BB962C8B-B14F-4D97-AF65-F5344CB8AC3E}">
        <p14:creationId xmlns:p14="http://schemas.microsoft.com/office/powerpoint/2010/main" val="3671054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64053A-3C7C-413B-9B47-F7B18C87C82F}"/>
              </a:ext>
            </a:extLst>
          </p:cNvPr>
          <p:cNvSpPr>
            <a:spLocks noGrp="1"/>
          </p:cNvSpPr>
          <p:nvPr>
            <p:ph type="title"/>
          </p:nvPr>
        </p:nvSpPr>
        <p:spPr>
          <a:xfrm>
            <a:off x="2592925" y="624110"/>
            <a:ext cx="8911687" cy="680907"/>
          </a:xfrm>
        </p:spPr>
        <p:txBody>
          <a:bodyPr>
            <a:normAutofit/>
          </a:bodyPr>
          <a:lstStyle/>
          <a:p>
            <a:r>
              <a:rPr lang="ru-RU" sz="3200" b="1" dirty="0"/>
              <a:t>Денежные потоки</a:t>
            </a:r>
          </a:p>
        </p:txBody>
      </p:sp>
      <p:sp>
        <p:nvSpPr>
          <p:cNvPr id="3" name="Объект 2">
            <a:extLst>
              <a:ext uri="{FF2B5EF4-FFF2-40B4-BE49-F238E27FC236}">
                <a16:creationId xmlns:a16="http://schemas.microsoft.com/office/drawing/2014/main" id="{1A8BF124-43D1-4E6A-9B1E-4C94A452F607}"/>
              </a:ext>
            </a:extLst>
          </p:cNvPr>
          <p:cNvSpPr>
            <a:spLocks noGrp="1"/>
          </p:cNvSpPr>
          <p:nvPr>
            <p:ph idx="1"/>
          </p:nvPr>
        </p:nvSpPr>
        <p:spPr>
          <a:xfrm>
            <a:off x="2589212" y="1402672"/>
            <a:ext cx="8915400" cy="4508550"/>
          </a:xfrm>
        </p:spPr>
        <p:txBody>
          <a:bodyPr>
            <a:normAutofit/>
          </a:bodyPr>
          <a:lstStyle/>
          <a:p>
            <a:pPr marL="0" indent="0">
              <a:buNone/>
            </a:pPr>
            <a:r>
              <a:rPr lang="ru-RU" sz="2000" b="1" dirty="0"/>
              <a:t>Денежные потоки (</a:t>
            </a:r>
            <a:r>
              <a:rPr lang="ru-RU" sz="2000" b="1" dirty="0" err="1"/>
              <a:t>cash</a:t>
            </a:r>
            <a:r>
              <a:rPr lang="ru-RU" sz="2000" b="1" dirty="0"/>
              <a:t> </a:t>
            </a:r>
            <a:r>
              <a:rPr lang="ru-RU" sz="2000" b="1" dirty="0" err="1"/>
              <a:t>flows</a:t>
            </a:r>
            <a:r>
              <a:rPr lang="ru-RU" sz="2000" b="1" dirty="0"/>
              <a:t>) – это притоки и оттоки денежных средств, возникающие в процессе предпринимательской деятельности. </a:t>
            </a:r>
          </a:p>
          <a:p>
            <a:pPr marL="0" indent="0">
              <a:buNone/>
            </a:pPr>
            <a:r>
              <a:rPr lang="ru-RU" sz="2000" b="1" dirty="0"/>
              <a:t>В финансовых моделях выделяют три основных типа денежных потоков: </a:t>
            </a:r>
          </a:p>
          <a:p>
            <a:r>
              <a:rPr lang="ru-RU" sz="2000" b="1" dirty="0"/>
              <a:t>инвестиционные (</a:t>
            </a:r>
            <a:r>
              <a:rPr lang="ru-RU" sz="2000" b="1" dirty="0" err="1"/>
              <a:t>CapEx</a:t>
            </a:r>
            <a:r>
              <a:rPr lang="ru-RU" sz="2000" b="1" dirty="0"/>
              <a:t>)</a:t>
            </a:r>
          </a:p>
          <a:p>
            <a:r>
              <a:rPr lang="ru-RU" sz="2000" b="1" dirty="0"/>
              <a:t>операционные (</a:t>
            </a:r>
            <a:r>
              <a:rPr lang="ru-RU" sz="2000" b="1" dirty="0" err="1"/>
              <a:t>OpCF</a:t>
            </a:r>
            <a:r>
              <a:rPr lang="ru-RU" sz="2000" b="1" dirty="0"/>
              <a:t>)</a:t>
            </a:r>
          </a:p>
          <a:p>
            <a:r>
              <a:rPr lang="ru-RU" sz="2000" b="1" dirty="0"/>
              <a:t>финансовые (</a:t>
            </a:r>
            <a:r>
              <a:rPr lang="ru-RU" sz="2000" b="1" dirty="0" err="1"/>
              <a:t>FinCF</a:t>
            </a:r>
            <a:r>
              <a:rPr lang="ru-RU" sz="2000" b="1" dirty="0"/>
              <a:t>)</a:t>
            </a:r>
          </a:p>
          <a:p>
            <a:endParaRPr lang="ru-RU" sz="2000" b="1" dirty="0"/>
          </a:p>
          <a:p>
            <a:pPr marL="0" indent="0">
              <a:buNone/>
            </a:pPr>
            <a:r>
              <a:rPr lang="ru-RU" sz="2000" b="1" dirty="0"/>
              <a:t>Общий денежный поток (FCF) = </a:t>
            </a:r>
            <a:r>
              <a:rPr lang="ru-RU" sz="2000" b="1" dirty="0" err="1"/>
              <a:t>OpCF</a:t>
            </a:r>
            <a:r>
              <a:rPr lang="ru-RU" sz="2000" b="1" dirty="0"/>
              <a:t> + </a:t>
            </a:r>
            <a:r>
              <a:rPr lang="ru-RU" sz="2000" b="1" dirty="0" err="1"/>
              <a:t>CapEx</a:t>
            </a:r>
            <a:r>
              <a:rPr lang="ru-RU" sz="2000" b="1" dirty="0"/>
              <a:t> + </a:t>
            </a:r>
            <a:r>
              <a:rPr lang="ru-RU" sz="2000" b="1" dirty="0" err="1"/>
              <a:t>FinCF</a:t>
            </a:r>
            <a:r>
              <a:rPr lang="ru-RU" sz="2000" b="1" dirty="0"/>
              <a:t>.</a:t>
            </a:r>
          </a:p>
          <a:p>
            <a:endParaRPr lang="ru-RU" sz="2000" dirty="0"/>
          </a:p>
        </p:txBody>
      </p:sp>
    </p:spTree>
    <p:extLst>
      <p:ext uri="{BB962C8B-B14F-4D97-AF65-F5344CB8AC3E}">
        <p14:creationId xmlns:p14="http://schemas.microsoft.com/office/powerpoint/2010/main" val="3105747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14E2A3-A369-4128-B5B5-F664AB5752B6}"/>
              </a:ext>
            </a:extLst>
          </p:cNvPr>
          <p:cNvSpPr>
            <a:spLocks noGrp="1"/>
          </p:cNvSpPr>
          <p:nvPr>
            <p:ph type="title"/>
          </p:nvPr>
        </p:nvSpPr>
        <p:spPr>
          <a:xfrm>
            <a:off x="2592925" y="624110"/>
            <a:ext cx="8911687" cy="707540"/>
          </a:xfrm>
        </p:spPr>
        <p:txBody>
          <a:bodyPr>
            <a:normAutofit/>
          </a:bodyPr>
          <a:lstStyle/>
          <a:p>
            <a:r>
              <a:rPr lang="ru-RU" sz="3200" b="1" dirty="0"/>
              <a:t>Инвестиционные денежные потоки</a:t>
            </a:r>
          </a:p>
        </p:txBody>
      </p:sp>
      <p:sp>
        <p:nvSpPr>
          <p:cNvPr id="3" name="Объект 2">
            <a:extLst>
              <a:ext uri="{FF2B5EF4-FFF2-40B4-BE49-F238E27FC236}">
                <a16:creationId xmlns:a16="http://schemas.microsoft.com/office/drawing/2014/main" id="{0A7C9522-67C9-47F4-B426-7243609293FF}"/>
              </a:ext>
            </a:extLst>
          </p:cNvPr>
          <p:cNvSpPr>
            <a:spLocks noGrp="1"/>
          </p:cNvSpPr>
          <p:nvPr>
            <p:ph idx="1"/>
          </p:nvPr>
        </p:nvSpPr>
        <p:spPr>
          <a:xfrm>
            <a:off x="2589212" y="1251751"/>
            <a:ext cx="8915400" cy="4813463"/>
          </a:xfrm>
        </p:spPr>
        <p:txBody>
          <a:bodyPr>
            <a:normAutofit/>
          </a:bodyPr>
          <a:lstStyle/>
          <a:p>
            <a:pPr marL="0" indent="0" algn="just">
              <a:lnSpc>
                <a:spcPct val="110000"/>
              </a:lnSpc>
              <a:buNone/>
            </a:pPr>
            <a:r>
              <a:rPr lang="ru-RU" sz="2000" b="1" dirty="0"/>
              <a:t>Инвестиционные потоки (</a:t>
            </a:r>
            <a:r>
              <a:rPr lang="ru-RU" sz="2000" b="1" dirty="0" err="1"/>
              <a:t>CapEx</a:t>
            </a:r>
            <a:r>
              <a:rPr lang="ru-RU" sz="2000" b="1" dirty="0"/>
              <a:t>) – первоначальные затраты на запуск проекта (закупка оборудования, ремонт помещения, лицензирование и т.п.). </a:t>
            </a:r>
          </a:p>
          <a:p>
            <a:pPr marL="0" indent="0" algn="just">
              <a:lnSpc>
                <a:spcPct val="110000"/>
              </a:lnSpc>
              <a:buNone/>
            </a:pPr>
            <a:r>
              <a:rPr lang="ru-RU" sz="2000" b="1" dirty="0"/>
              <a:t>Это всегда оттоки (отрицательные значения), так как они не генерируют доход немедленно. Эти потоки снижают FCF в начальные годы, но активы амортизируются (например, оборудование – в течение 5 лет по 20% ежегодно).</a:t>
            </a:r>
          </a:p>
          <a:p>
            <a:pPr marL="0" indent="0" algn="just">
              <a:lnSpc>
                <a:spcPct val="110000"/>
              </a:lnSpc>
              <a:buNone/>
            </a:pPr>
            <a:r>
              <a:rPr lang="ru-RU" sz="2000" b="1" dirty="0"/>
              <a:t>Открытие кафе: проект требует закупки оборудования и ремонта. </a:t>
            </a:r>
          </a:p>
          <a:p>
            <a:pPr marL="0" indent="0" algn="just">
              <a:lnSpc>
                <a:spcPct val="110000"/>
              </a:lnSpc>
              <a:buNone/>
            </a:pPr>
            <a:endParaRPr lang="ru-RU" sz="2000" b="1" dirty="0"/>
          </a:p>
          <a:p>
            <a:endParaRPr lang="ru-RU" dirty="0"/>
          </a:p>
        </p:txBody>
      </p:sp>
      <p:graphicFrame>
        <p:nvGraphicFramePr>
          <p:cNvPr id="4" name="Таблица 4">
            <a:extLst>
              <a:ext uri="{FF2B5EF4-FFF2-40B4-BE49-F238E27FC236}">
                <a16:creationId xmlns:a16="http://schemas.microsoft.com/office/drawing/2014/main" id="{0B54F633-4791-466D-A9F7-C31CC1BE5174}"/>
              </a:ext>
            </a:extLst>
          </p:cNvPr>
          <p:cNvGraphicFramePr>
            <a:graphicFrameLocks noGrp="1"/>
          </p:cNvGraphicFramePr>
          <p:nvPr>
            <p:extLst>
              <p:ext uri="{D42A27DB-BD31-4B8C-83A1-F6EECF244321}">
                <p14:modId xmlns:p14="http://schemas.microsoft.com/office/powerpoint/2010/main" val="1046589007"/>
              </p:ext>
            </p:extLst>
          </p:nvPr>
        </p:nvGraphicFramePr>
        <p:xfrm>
          <a:off x="2680070" y="4679149"/>
          <a:ext cx="8727736" cy="1483360"/>
        </p:xfrm>
        <a:graphic>
          <a:graphicData uri="http://schemas.openxmlformats.org/drawingml/2006/table">
            <a:tbl>
              <a:tblPr firstRow="1" bandRow="1">
                <a:tableStyleId>{5C22544A-7EE6-4342-B048-85BDC9FD1C3A}</a:tableStyleId>
              </a:tblPr>
              <a:tblGrid>
                <a:gridCol w="1323759">
                  <a:extLst>
                    <a:ext uri="{9D8B030D-6E8A-4147-A177-3AD203B41FA5}">
                      <a16:colId xmlns:a16="http://schemas.microsoft.com/office/drawing/2014/main" val="3738471187"/>
                    </a:ext>
                  </a:extLst>
                </a:gridCol>
                <a:gridCol w="4094907">
                  <a:extLst>
                    <a:ext uri="{9D8B030D-6E8A-4147-A177-3AD203B41FA5}">
                      <a16:colId xmlns:a16="http://schemas.microsoft.com/office/drawing/2014/main" val="1317030116"/>
                    </a:ext>
                  </a:extLst>
                </a:gridCol>
                <a:gridCol w="3309070">
                  <a:extLst>
                    <a:ext uri="{9D8B030D-6E8A-4147-A177-3AD203B41FA5}">
                      <a16:colId xmlns:a16="http://schemas.microsoft.com/office/drawing/2014/main" val="1822395997"/>
                    </a:ext>
                  </a:extLst>
                </a:gridCol>
              </a:tblGrid>
              <a:tr h="370840">
                <a:tc>
                  <a:txBody>
                    <a:bodyPr/>
                    <a:lstStyle/>
                    <a:p>
                      <a:pPr algn="ctr">
                        <a:lnSpc>
                          <a:spcPct val="100000"/>
                        </a:lnSpc>
                      </a:pPr>
                      <a:r>
                        <a:rPr lang="ru-RU" sz="2000" b="1" kern="1200" dirty="0">
                          <a:solidFill>
                            <a:schemeClr val="bg1"/>
                          </a:solidFill>
                          <a:latin typeface="+mn-lt"/>
                          <a:ea typeface="+mn-ea"/>
                          <a:cs typeface="+mn-cs"/>
                        </a:rPr>
                        <a:t>Год</a:t>
                      </a:r>
                    </a:p>
                  </a:txBody>
                  <a:tcPr marL="9525" marR="9525" marT="9525" marB="9525" anchor="ctr"/>
                </a:tc>
                <a:tc>
                  <a:txBody>
                    <a:bodyPr/>
                    <a:lstStyle/>
                    <a:p>
                      <a:pPr algn="ctr">
                        <a:lnSpc>
                          <a:spcPct val="100000"/>
                        </a:lnSpc>
                      </a:pPr>
                      <a:r>
                        <a:rPr lang="ru-RU" sz="2000" b="1" kern="1200" dirty="0">
                          <a:solidFill>
                            <a:schemeClr val="bg1"/>
                          </a:solidFill>
                          <a:latin typeface="+mn-lt"/>
                          <a:ea typeface="+mn-ea"/>
                          <a:cs typeface="+mn-cs"/>
                        </a:rPr>
                        <a:t>Описание затрат</a:t>
                      </a:r>
                    </a:p>
                  </a:txBody>
                  <a:tcPr marL="9525" marR="9525" marT="9525" marB="9525" anchor="ctr"/>
                </a:tc>
                <a:tc>
                  <a:txBody>
                    <a:bodyPr/>
                    <a:lstStyle/>
                    <a:p>
                      <a:pPr algn="ctr">
                        <a:lnSpc>
                          <a:spcPct val="100000"/>
                        </a:lnSpc>
                      </a:pPr>
                      <a:r>
                        <a:rPr lang="ru-RU" sz="2000" b="1" kern="1200" dirty="0" err="1">
                          <a:solidFill>
                            <a:schemeClr val="bg1"/>
                          </a:solidFill>
                          <a:latin typeface="+mn-lt"/>
                          <a:ea typeface="+mn-ea"/>
                          <a:cs typeface="+mn-cs"/>
                        </a:rPr>
                        <a:t>CapEx</a:t>
                      </a:r>
                      <a:r>
                        <a:rPr lang="ru-RU" sz="2000" b="1" kern="1200" dirty="0">
                          <a:solidFill>
                            <a:schemeClr val="bg1"/>
                          </a:solidFill>
                          <a:latin typeface="+mn-lt"/>
                          <a:ea typeface="+mn-ea"/>
                          <a:cs typeface="+mn-cs"/>
                        </a:rPr>
                        <a:t> (руб.)</a:t>
                      </a:r>
                    </a:p>
                  </a:txBody>
                  <a:tcPr marL="9525" marR="9525" marT="9525" marB="9525" anchor="ctr"/>
                </a:tc>
                <a:extLst>
                  <a:ext uri="{0D108BD9-81ED-4DB2-BD59-A6C34878D82A}">
                    <a16:rowId xmlns:a16="http://schemas.microsoft.com/office/drawing/2014/main" val="2566512256"/>
                  </a:ext>
                </a:extLst>
              </a:tr>
              <a:tr h="370840">
                <a:tc>
                  <a:txBody>
                    <a:bodyPr/>
                    <a:lstStyle/>
                    <a:p>
                      <a:pPr marL="72000" algn="ctr">
                        <a:lnSpc>
                          <a:spcPct val="100000"/>
                        </a:lnSpc>
                      </a:pPr>
                      <a:r>
                        <a:rPr lang="ru-RU" sz="2000" b="1" kern="1200" dirty="0">
                          <a:solidFill>
                            <a:schemeClr val="tx1">
                              <a:lumMod val="75000"/>
                              <a:lumOff val="25000"/>
                            </a:schemeClr>
                          </a:solidFill>
                          <a:latin typeface="+mn-lt"/>
                          <a:ea typeface="+mn-ea"/>
                          <a:cs typeface="+mn-cs"/>
                        </a:rPr>
                        <a:t>1</a:t>
                      </a:r>
                    </a:p>
                  </a:txBody>
                  <a:tcPr marL="9525" marR="9525" marT="9525" marB="9525" anchor="ctr"/>
                </a:tc>
                <a:tc>
                  <a:txBody>
                    <a:bodyPr/>
                    <a:lstStyle/>
                    <a:p>
                      <a:pPr marL="72000" algn="ctr">
                        <a:lnSpc>
                          <a:spcPct val="100000"/>
                        </a:lnSpc>
                      </a:pPr>
                      <a:r>
                        <a:rPr lang="ru-RU" sz="2000" b="1" kern="1200" dirty="0">
                          <a:solidFill>
                            <a:schemeClr val="tx1">
                              <a:lumMod val="75000"/>
                              <a:lumOff val="25000"/>
                            </a:schemeClr>
                          </a:solidFill>
                          <a:latin typeface="+mn-lt"/>
                          <a:ea typeface="+mn-ea"/>
                          <a:cs typeface="+mn-cs"/>
                        </a:rPr>
                        <a:t>Оборудование, ремонт</a:t>
                      </a:r>
                    </a:p>
                  </a:txBody>
                  <a:tcPr marL="9525" marR="9525" marT="9525" marB="9525" anchor="ctr"/>
                </a:tc>
                <a:tc>
                  <a:txBody>
                    <a:bodyPr/>
                    <a:lstStyle/>
                    <a:p>
                      <a:pPr marL="72000" algn="r">
                        <a:lnSpc>
                          <a:spcPct val="100000"/>
                        </a:lnSpc>
                      </a:pPr>
                      <a:r>
                        <a:rPr lang="ru-RU" sz="2000" b="1" kern="1200" dirty="0">
                          <a:solidFill>
                            <a:schemeClr val="tx1">
                              <a:lumMod val="75000"/>
                              <a:lumOff val="25000"/>
                            </a:schemeClr>
                          </a:solidFill>
                          <a:latin typeface="+mn-lt"/>
                          <a:ea typeface="+mn-ea"/>
                          <a:cs typeface="+mn-cs"/>
                        </a:rPr>
                        <a:t>-1 500 000</a:t>
                      </a:r>
                    </a:p>
                  </a:txBody>
                  <a:tcPr marL="9525" marR="9525" marT="9525" marB="9525" anchor="ctr"/>
                </a:tc>
                <a:extLst>
                  <a:ext uri="{0D108BD9-81ED-4DB2-BD59-A6C34878D82A}">
                    <a16:rowId xmlns:a16="http://schemas.microsoft.com/office/drawing/2014/main" val="3548103732"/>
                  </a:ext>
                </a:extLst>
              </a:tr>
              <a:tr h="370840">
                <a:tc>
                  <a:txBody>
                    <a:bodyPr/>
                    <a:lstStyle/>
                    <a:p>
                      <a:pPr marL="72000" algn="ctr">
                        <a:lnSpc>
                          <a:spcPct val="100000"/>
                        </a:lnSpc>
                      </a:pPr>
                      <a:r>
                        <a:rPr lang="ru-RU" sz="2000" b="1" kern="1200" dirty="0">
                          <a:solidFill>
                            <a:schemeClr val="tx1">
                              <a:lumMod val="75000"/>
                              <a:lumOff val="25000"/>
                            </a:schemeClr>
                          </a:solidFill>
                          <a:latin typeface="+mn-lt"/>
                          <a:ea typeface="+mn-ea"/>
                          <a:cs typeface="+mn-cs"/>
                        </a:rPr>
                        <a:t>2</a:t>
                      </a:r>
                    </a:p>
                  </a:txBody>
                  <a:tcPr marL="9525" marR="9525" marT="9525" marB="9525" anchor="ctr"/>
                </a:tc>
                <a:tc>
                  <a:txBody>
                    <a:bodyPr/>
                    <a:lstStyle/>
                    <a:p>
                      <a:pPr marL="72000" algn="ctr">
                        <a:lnSpc>
                          <a:spcPct val="100000"/>
                        </a:lnSpc>
                      </a:pPr>
                      <a:r>
                        <a:rPr lang="ru-RU" sz="2000" b="1" kern="1200" dirty="0">
                          <a:solidFill>
                            <a:schemeClr val="tx1">
                              <a:lumMod val="75000"/>
                              <a:lumOff val="25000"/>
                            </a:schemeClr>
                          </a:solidFill>
                          <a:latin typeface="+mn-lt"/>
                          <a:ea typeface="+mn-ea"/>
                          <a:cs typeface="+mn-cs"/>
                        </a:rPr>
                        <a:t>Обновление мебели</a:t>
                      </a:r>
                    </a:p>
                  </a:txBody>
                  <a:tcPr marL="9525" marR="9525" marT="9525" marB="9525" anchor="ctr"/>
                </a:tc>
                <a:tc>
                  <a:txBody>
                    <a:bodyPr/>
                    <a:lstStyle/>
                    <a:p>
                      <a:pPr marL="72000" algn="r">
                        <a:lnSpc>
                          <a:spcPct val="100000"/>
                        </a:lnSpc>
                      </a:pPr>
                      <a:r>
                        <a:rPr lang="ru-RU" sz="2000" b="1" kern="1200" dirty="0">
                          <a:solidFill>
                            <a:schemeClr val="tx1">
                              <a:lumMod val="75000"/>
                              <a:lumOff val="25000"/>
                            </a:schemeClr>
                          </a:solidFill>
                          <a:latin typeface="+mn-lt"/>
                          <a:ea typeface="+mn-ea"/>
                          <a:cs typeface="+mn-cs"/>
                        </a:rPr>
                        <a:t>-200 000</a:t>
                      </a:r>
                    </a:p>
                  </a:txBody>
                  <a:tcPr marL="9525" marR="9525" marT="9525" marB="9525" anchor="ctr"/>
                </a:tc>
                <a:extLst>
                  <a:ext uri="{0D108BD9-81ED-4DB2-BD59-A6C34878D82A}">
                    <a16:rowId xmlns:a16="http://schemas.microsoft.com/office/drawing/2014/main" val="3460136018"/>
                  </a:ext>
                </a:extLst>
              </a:tr>
              <a:tr h="370840">
                <a:tc>
                  <a:txBody>
                    <a:bodyPr/>
                    <a:lstStyle/>
                    <a:p>
                      <a:pPr marL="72000" algn="just">
                        <a:lnSpc>
                          <a:spcPct val="100000"/>
                        </a:lnSpc>
                      </a:pPr>
                      <a:r>
                        <a:rPr lang="ru-RU" sz="2000" b="1" kern="1200">
                          <a:solidFill>
                            <a:schemeClr val="tx1">
                              <a:lumMod val="75000"/>
                              <a:lumOff val="25000"/>
                            </a:schemeClr>
                          </a:solidFill>
                          <a:latin typeface="+mn-lt"/>
                          <a:ea typeface="+mn-ea"/>
                          <a:cs typeface="+mn-cs"/>
                        </a:rPr>
                        <a:t>Итого</a:t>
                      </a:r>
                    </a:p>
                  </a:txBody>
                  <a:tcPr marL="9525" marR="9525" marT="9525" marB="9525" anchor="ctr"/>
                </a:tc>
                <a:tc>
                  <a:txBody>
                    <a:bodyPr/>
                    <a:lstStyle/>
                    <a:p>
                      <a:pPr marL="72000">
                        <a:lnSpc>
                          <a:spcPct val="100000"/>
                        </a:lnSpc>
                      </a:pPr>
                      <a:endParaRPr lang="ru-RU" sz="2000" b="1" kern="1200">
                        <a:solidFill>
                          <a:schemeClr val="tx1">
                            <a:lumMod val="75000"/>
                            <a:lumOff val="25000"/>
                          </a:schemeClr>
                        </a:solidFill>
                        <a:latin typeface="+mn-lt"/>
                        <a:ea typeface="+mn-ea"/>
                        <a:cs typeface="+mn-cs"/>
                      </a:endParaRPr>
                    </a:p>
                  </a:txBody>
                  <a:tcPr marL="9525" marR="9525" marT="9525" marB="9525" anchor="ctr"/>
                </a:tc>
                <a:tc>
                  <a:txBody>
                    <a:bodyPr/>
                    <a:lstStyle/>
                    <a:p>
                      <a:pPr marL="72000" algn="r">
                        <a:lnSpc>
                          <a:spcPct val="100000"/>
                        </a:lnSpc>
                      </a:pPr>
                      <a:r>
                        <a:rPr lang="ru-RU" sz="2000" b="1" kern="1200" dirty="0">
                          <a:solidFill>
                            <a:schemeClr val="tx1">
                              <a:lumMod val="75000"/>
                              <a:lumOff val="25000"/>
                            </a:schemeClr>
                          </a:solidFill>
                          <a:latin typeface="+mn-lt"/>
                          <a:ea typeface="+mn-ea"/>
                          <a:cs typeface="+mn-cs"/>
                        </a:rPr>
                        <a:t>-1 700 000</a:t>
                      </a:r>
                    </a:p>
                  </a:txBody>
                  <a:tcPr marL="9525" marR="9525" marT="9525" marB="9525" anchor="ctr"/>
                </a:tc>
                <a:extLst>
                  <a:ext uri="{0D108BD9-81ED-4DB2-BD59-A6C34878D82A}">
                    <a16:rowId xmlns:a16="http://schemas.microsoft.com/office/drawing/2014/main" val="3098871950"/>
                  </a:ext>
                </a:extLst>
              </a:tr>
            </a:tbl>
          </a:graphicData>
        </a:graphic>
      </p:graphicFrame>
    </p:spTree>
    <p:extLst>
      <p:ext uri="{BB962C8B-B14F-4D97-AF65-F5344CB8AC3E}">
        <p14:creationId xmlns:p14="http://schemas.microsoft.com/office/powerpoint/2010/main" val="3088365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6034FF-9436-4E61-814A-20DE35CC46D1}"/>
              </a:ext>
            </a:extLst>
          </p:cNvPr>
          <p:cNvSpPr>
            <a:spLocks noGrp="1"/>
          </p:cNvSpPr>
          <p:nvPr>
            <p:ph type="title"/>
          </p:nvPr>
        </p:nvSpPr>
        <p:spPr>
          <a:xfrm>
            <a:off x="2592925" y="624110"/>
            <a:ext cx="8911687" cy="680907"/>
          </a:xfrm>
        </p:spPr>
        <p:txBody>
          <a:bodyPr>
            <a:normAutofit/>
          </a:bodyPr>
          <a:lstStyle/>
          <a:p>
            <a:r>
              <a:rPr lang="ru-RU" sz="3200" b="1" dirty="0"/>
              <a:t>Операционные денежные потоки</a:t>
            </a:r>
          </a:p>
        </p:txBody>
      </p:sp>
      <p:sp>
        <p:nvSpPr>
          <p:cNvPr id="3" name="Объект 2">
            <a:extLst>
              <a:ext uri="{FF2B5EF4-FFF2-40B4-BE49-F238E27FC236}">
                <a16:creationId xmlns:a16="http://schemas.microsoft.com/office/drawing/2014/main" id="{FD85AC5D-6CD1-4BFC-9D3B-C154B4B968F4}"/>
              </a:ext>
            </a:extLst>
          </p:cNvPr>
          <p:cNvSpPr>
            <a:spLocks noGrp="1"/>
          </p:cNvSpPr>
          <p:nvPr>
            <p:ph idx="1"/>
          </p:nvPr>
        </p:nvSpPr>
        <p:spPr>
          <a:xfrm>
            <a:off x="2589212" y="1447060"/>
            <a:ext cx="9138190" cy="5166804"/>
          </a:xfrm>
        </p:spPr>
        <p:txBody>
          <a:bodyPr/>
          <a:lstStyle/>
          <a:p>
            <a:pPr marL="0" indent="0">
              <a:buNone/>
            </a:pPr>
            <a:r>
              <a:rPr lang="ru-RU" sz="2000" b="1" dirty="0"/>
              <a:t>Операционные потоки (</a:t>
            </a:r>
            <a:r>
              <a:rPr lang="ru-RU" sz="2000" b="1" dirty="0" err="1"/>
              <a:t>OpCF</a:t>
            </a:r>
            <a:r>
              <a:rPr lang="ru-RU" sz="2000" b="1" dirty="0"/>
              <a:t>) – поступления от продаж и расходы, связанные с текущей деятельностью (материалы, оплата труда, налоги); разница между доходами и затратами.</a:t>
            </a:r>
          </a:p>
          <a:p>
            <a:pPr marL="0" indent="0">
              <a:buNone/>
            </a:pPr>
            <a:r>
              <a:rPr lang="ru-RU" sz="2000" b="1" dirty="0"/>
              <a:t>Кафе: </a:t>
            </a:r>
          </a:p>
          <a:p>
            <a:r>
              <a:rPr lang="ru-RU" sz="2000" b="1" dirty="0"/>
              <a:t>Доходы от продаж еды и напитков (в год 1: 1,5 млн руб. от 1000 клиентов по 1500 руб. в среднем). </a:t>
            </a:r>
          </a:p>
          <a:p>
            <a:r>
              <a:rPr lang="ru-RU" sz="2000" b="1" dirty="0"/>
              <a:t>Расходы: продукты (0,6 млн руб.), зарплата (0,4 млн руб.), налоги (20% от прибыли). </a:t>
            </a:r>
          </a:p>
          <a:p>
            <a:pPr marL="0" indent="0">
              <a:buNone/>
            </a:pPr>
            <a:r>
              <a:rPr lang="ru-RU" sz="2000" b="1" dirty="0" err="1"/>
              <a:t>OpCF</a:t>
            </a:r>
            <a:r>
              <a:rPr lang="ru-RU" sz="2000" b="1" dirty="0"/>
              <a:t> = (Доходы – Расходы) × (1 – налоговая ставка). </a:t>
            </a:r>
          </a:p>
          <a:p>
            <a:endParaRPr lang="ru-RU" dirty="0"/>
          </a:p>
        </p:txBody>
      </p:sp>
      <p:graphicFrame>
        <p:nvGraphicFramePr>
          <p:cNvPr id="4" name="Таблица 4">
            <a:extLst>
              <a:ext uri="{FF2B5EF4-FFF2-40B4-BE49-F238E27FC236}">
                <a16:creationId xmlns:a16="http://schemas.microsoft.com/office/drawing/2014/main" id="{5E73F75E-46F7-44BF-BDFB-397DD53630CE}"/>
              </a:ext>
            </a:extLst>
          </p:cNvPr>
          <p:cNvGraphicFramePr>
            <a:graphicFrameLocks noGrp="1"/>
          </p:cNvGraphicFramePr>
          <p:nvPr>
            <p:extLst>
              <p:ext uri="{D42A27DB-BD31-4B8C-83A1-F6EECF244321}">
                <p14:modId xmlns:p14="http://schemas.microsoft.com/office/powerpoint/2010/main" val="3643103178"/>
              </p:ext>
            </p:extLst>
          </p:nvPr>
        </p:nvGraphicFramePr>
        <p:xfrm>
          <a:off x="2697827" y="4945437"/>
          <a:ext cx="8807633" cy="1251966"/>
        </p:xfrm>
        <a:graphic>
          <a:graphicData uri="http://schemas.openxmlformats.org/drawingml/2006/table">
            <a:tbl>
              <a:tblPr firstRow="1" bandRow="1">
                <a:tableStyleId>{5C22544A-7EE6-4342-B048-85BDC9FD1C3A}</a:tableStyleId>
              </a:tblPr>
              <a:tblGrid>
                <a:gridCol w="702996">
                  <a:extLst>
                    <a:ext uri="{9D8B030D-6E8A-4147-A177-3AD203B41FA5}">
                      <a16:colId xmlns:a16="http://schemas.microsoft.com/office/drawing/2014/main" val="2769231910"/>
                    </a:ext>
                  </a:extLst>
                </a:gridCol>
                <a:gridCol w="2085577">
                  <a:extLst>
                    <a:ext uri="{9D8B030D-6E8A-4147-A177-3AD203B41FA5}">
                      <a16:colId xmlns:a16="http://schemas.microsoft.com/office/drawing/2014/main" val="186416496"/>
                    </a:ext>
                  </a:extLst>
                </a:gridCol>
                <a:gridCol w="2148396">
                  <a:extLst>
                    <a:ext uri="{9D8B030D-6E8A-4147-A177-3AD203B41FA5}">
                      <a16:colId xmlns:a16="http://schemas.microsoft.com/office/drawing/2014/main" val="1789918473"/>
                    </a:ext>
                  </a:extLst>
                </a:gridCol>
                <a:gridCol w="2166152">
                  <a:extLst>
                    <a:ext uri="{9D8B030D-6E8A-4147-A177-3AD203B41FA5}">
                      <a16:colId xmlns:a16="http://schemas.microsoft.com/office/drawing/2014/main" val="2774963716"/>
                    </a:ext>
                  </a:extLst>
                </a:gridCol>
                <a:gridCol w="1704512">
                  <a:extLst>
                    <a:ext uri="{9D8B030D-6E8A-4147-A177-3AD203B41FA5}">
                      <a16:colId xmlns:a16="http://schemas.microsoft.com/office/drawing/2014/main" val="1666299764"/>
                    </a:ext>
                  </a:extLst>
                </a:gridCol>
              </a:tblGrid>
              <a:tr h="370840">
                <a:tc>
                  <a:txBody>
                    <a:bodyPr/>
                    <a:lstStyle/>
                    <a:p>
                      <a:pPr algn="ctr">
                        <a:lnSpc>
                          <a:spcPct val="150000"/>
                        </a:lnSpc>
                      </a:pPr>
                      <a:r>
                        <a:rPr lang="ru-RU" sz="2000" b="1" kern="1200" dirty="0">
                          <a:solidFill>
                            <a:schemeClr val="bg1"/>
                          </a:solidFill>
                          <a:latin typeface="+mn-lt"/>
                          <a:ea typeface="+mn-ea"/>
                          <a:cs typeface="+mn-cs"/>
                        </a:rPr>
                        <a:t>Год</a:t>
                      </a:r>
                    </a:p>
                  </a:txBody>
                  <a:tcPr marL="9525" marR="9525" marT="9525" marB="9525" anchor="ctr"/>
                </a:tc>
                <a:tc>
                  <a:txBody>
                    <a:bodyPr/>
                    <a:lstStyle/>
                    <a:p>
                      <a:pPr algn="ctr">
                        <a:lnSpc>
                          <a:spcPct val="150000"/>
                        </a:lnSpc>
                      </a:pPr>
                      <a:r>
                        <a:rPr lang="ru-RU" sz="2000" b="1" kern="1200">
                          <a:solidFill>
                            <a:schemeClr val="bg1"/>
                          </a:solidFill>
                          <a:latin typeface="+mn-lt"/>
                          <a:ea typeface="+mn-ea"/>
                          <a:cs typeface="+mn-cs"/>
                        </a:rPr>
                        <a:t>Доходы (руб.)</a:t>
                      </a:r>
                    </a:p>
                  </a:txBody>
                  <a:tcPr marL="9525" marR="9525" marT="9525" marB="9525" anchor="ctr"/>
                </a:tc>
                <a:tc>
                  <a:txBody>
                    <a:bodyPr/>
                    <a:lstStyle/>
                    <a:p>
                      <a:pPr algn="ctr">
                        <a:lnSpc>
                          <a:spcPct val="150000"/>
                        </a:lnSpc>
                      </a:pPr>
                      <a:r>
                        <a:rPr lang="ru-RU" sz="2000" b="1" kern="1200" dirty="0">
                          <a:solidFill>
                            <a:schemeClr val="bg1"/>
                          </a:solidFill>
                          <a:latin typeface="+mn-lt"/>
                          <a:ea typeface="+mn-ea"/>
                          <a:cs typeface="+mn-cs"/>
                        </a:rPr>
                        <a:t>Расходы (руб.)</a:t>
                      </a:r>
                    </a:p>
                  </a:txBody>
                  <a:tcPr marL="9525" marR="9525" marT="9525" marB="9525" anchor="ctr"/>
                </a:tc>
                <a:tc>
                  <a:txBody>
                    <a:bodyPr/>
                    <a:lstStyle/>
                    <a:p>
                      <a:pPr algn="ctr">
                        <a:lnSpc>
                          <a:spcPct val="150000"/>
                        </a:lnSpc>
                      </a:pPr>
                      <a:r>
                        <a:rPr lang="ru-RU" sz="2000" b="1" dirty="0">
                          <a:effectLst/>
                          <a:latin typeface="+mn-lt"/>
                          <a:ea typeface="Times New Roman" panose="02020603050405020304" pitchFamily="18" charset="0"/>
                          <a:cs typeface="Times New Roman" panose="02020603050405020304" pitchFamily="18" charset="0"/>
                        </a:rPr>
                        <a:t>Налог (руб.)</a:t>
                      </a:r>
                    </a:p>
                  </a:txBody>
                  <a:tcPr marL="9525" marR="9525" marT="9525" marB="9525" anchor="ctr"/>
                </a:tc>
                <a:tc>
                  <a:txBody>
                    <a:bodyPr/>
                    <a:lstStyle/>
                    <a:p>
                      <a:pPr algn="ctr">
                        <a:lnSpc>
                          <a:spcPct val="150000"/>
                        </a:lnSpc>
                      </a:pPr>
                      <a:r>
                        <a:rPr lang="ru-RU" sz="2000" b="1" dirty="0" err="1">
                          <a:effectLst/>
                          <a:latin typeface="+mn-lt"/>
                          <a:ea typeface="Times New Roman" panose="02020603050405020304" pitchFamily="18" charset="0"/>
                          <a:cs typeface="Times New Roman" panose="02020603050405020304" pitchFamily="18" charset="0"/>
                        </a:rPr>
                        <a:t>OpCF</a:t>
                      </a:r>
                      <a:r>
                        <a:rPr lang="ru-RU" sz="2000" b="1" dirty="0">
                          <a:effectLst/>
                          <a:latin typeface="+mn-lt"/>
                          <a:ea typeface="Times New Roman" panose="02020603050405020304" pitchFamily="18" charset="0"/>
                          <a:cs typeface="Times New Roman" panose="02020603050405020304" pitchFamily="18" charset="0"/>
                        </a:rPr>
                        <a:t> (руб.)</a:t>
                      </a:r>
                    </a:p>
                  </a:txBody>
                  <a:tcPr marL="9525" marR="9525" marT="9525" marB="9525" anchor="ctr"/>
                </a:tc>
                <a:extLst>
                  <a:ext uri="{0D108BD9-81ED-4DB2-BD59-A6C34878D82A}">
                    <a16:rowId xmlns:a16="http://schemas.microsoft.com/office/drawing/2014/main" val="3774835748"/>
                  </a:ext>
                </a:extLst>
              </a:tr>
              <a:tr h="370840">
                <a:tc>
                  <a:txBody>
                    <a:bodyPr/>
                    <a:lstStyle/>
                    <a:p>
                      <a:pPr algn="ctr">
                        <a:lnSpc>
                          <a:spcPct val="150000"/>
                        </a:lnSpc>
                      </a:pPr>
                      <a:r>
                        <a:rPr lang="ru-RU" sz="2000" b="1" kern="1200" dirty="0">
                          <a:solidFill>
                            <a:schemeClr val="tx1">
                              <a:lumMod val="75000"/>
                              <a:lumOff val="25000"/>
                            </a:schemeClr>
                          </a:solidFill>
                          <a:latin typeface="+mn-lt"/>
                          <a:ea typeface="+mn-ea"/>
                          <a:cs typeface="+mn-cs"/>
                        </a:rPr>
                        <a:t>1</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1 500 000</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1 000 000</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100 000</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400 000</a:t>
                      </a:r>
                    </a:p>
                  </a:txBody>
                  <a:tcPr marL="9525" marR="9525" marT="9525" marB="9525" anchor="ctr"/>
                </a:tc>
                <a:extLst>
                  <a:ext uri="{0D108BD9-81ED-4DB2-BD59-A6C34878D82A}">
                    <a16:rowId xmlns:a16="http://schemas.microsoft.com/office/drawing/2014/main" val="1986143280"/>
                  </a:ext>
                </a:extLst>
              </a:tr>
              <a:tr h="370840">
                <a:tc>
                  <a:txBody>
                    <a:bodyPr/>
                    <a:lstStyle/>
                    <a:p>
                      <a:pPr algn="ctr">
                        <a:lnSpc>
                          <a:spcPct val="150000"/>
                        </a:lnSpc>
                      </a:pPr>
                      <a:r>
                        <a:rPr lang="ru-RU" sz="2000" b="1" kern="1200" dirty="0">
                          <a:solidFill>
                            <a:schemeClr val="tx1">
                              <a:lumMod val="75000"/>
                              <a:lumOff val="25000"/>
                            </a:schemeClr>
                          </a:solidFill>
                          <a:latin typeface="+mn-lt"/>
                          <a:ea typeface="+mn-ea"/>
                          <a:cs typeface="+mn-cs"/>
                        </a:rPr>
                        <a:t>2</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2 000 000</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1 200 000</a:t>
                      </a:r>
                    </a:p>
                  </a:txBody>
                  <a:tcPr marL="9525" marR="9525" marT="9525" marB="9525" anchor="ctr"/>
                </a:tc>
                <a:tc>
                  <a:txBody>
                    <a:bodyPr/>
                    <a:lstStyle/>
                    <a:p>
                      <a:pPr algn="r">
                        <a:lnSpc>
                          <a:spcPct val="150000"/>
                        </a:lnSpc>
                      </a:pPr>
                      <a:r>
                        <a:rPr lang="ru-RU" sz="2000" b="1" kern="1200">
                          <a:solidFill>
                            <a:schemeClr val="tx1">
                              <a:lumMod val="75000"/>
                              <a:lumOff val="25000"/>
                            </a:schemeClr>
                          </a:solidFill>
                          <a:latin typeface="+mn-lt"/>
                          <a:ea typeface="+mn-ea"/>
                          <a:cs typeface="+mn-cs"/>
                        </a:rPr>
                        <a:t>160 000</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640 000</a:t>
                      </a:r>
                    </a:p>
                  </a:txBody>
                  <a:tcPr marL="9525" marR="9525" marT="9525" marB="9525" anchor="ctr"/>
                </a:tc>
                <a:extLst>
                  <a:ext uri="{0D108BD9-81ED-4DB2-BD59-A6C34878D82A}">
                    <a16:rowId xmlns:a16="http://schemas.microsoft.com/office/drawing/2014/main" val="2681243438"/>
                  </a:ext>
                </a:extLst>
              </a:tr>
            </a:tbl>
          </a:graphicData>
        </a:graphic>
      </p:graphicFrame>
    </p:spTree>
    <p:extLst>
      <p:ext uri="{BB962C8B-B14F-4D97-AF65-F5344CB8AC3E}">
        <p14:creationId xmlns:p14="http://schemas.microsoft.com/office/powerpoint/2010/main" val="2828095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298496-2A26-4C5E-B81F-5B49EFC0386F}"/>
              </a:ext>
            </a:extLst>
          </p:cNvPr>
          <p:cNvSpPr>
            <a:spLocks noGrp="1"/>
          </p:cNvSpPr>
          <p:nvPr>
            <p:ph type="title"/>
          </p:nvPr>
        </p:nvSpPr>
        <p:spPr>
          <a:xfrm>
            <a:off x="2592925" y="624110"/>
            <a:ext cx="8911687" cy="609886"/>
          </a:xfrm>
        </p:spPr>
        <p:txBody>
          <a:bodyPr>
            <a:normAutofit/>
          </a:bodyPr>
          <a:lstStyle/>
          <a:p>
            <a:r>
              <a:rPr lang="ru-RU" sz="3200" b="1" dirty="0"/>
              <a:t>Финансовые потоки</a:t>
            </a:r>
          </a:p>
        </p:txBody>
      </p:sp>
      <p:sp>
        <p:nvSpPr>
          <p:cNvPr id="3" name="Объект 2">
            <a:extLst>
              <a:ext uri="{FF2B5EF4-FFF2-40B4-BE49-F238E27FC236}">
                <a16:creationId xmlns:a16="http://schemas.microsoft.com/office/drawing/2014/main" id="{E4180D34-7A79-4F32-857C-8FEA98508D61}"/>
              </a:ext>
            </a:extLst>
          </p:cNvPr>
          <p:cNvSpPr>
            <a:spLocks noGrp="1"/>
          </p:cNvSpPr>
          <p:nvPr>
            <p:ph idx="1"/>
          </p:nvPr>
        </p:nvSpPr>
        <p:spPr>
          <a:xfrm>
            <a:off x="2589212" y="1455938"/>
            <a:ext cx="8915400" cy="4455284"/>
          </a:xfrm>
        </p:spPr>
        <p:txBody>
          <a:bodyPr/>
          <a:lstStyle/>
          <a:p>
            <a:pPr marL="0" indent="0" algn="just">
              <a:buNone/>
            </a:pPr>
            <a:r>
              <a:rPr lang="ru-RU" sz="2000" b="1" dirty="0"/>
              <a:t>Финансовые потоки (</a:t>
            </a:r>
            <a:r>
              <a:rPr lang="ru-RU" sz="2000" b="1" dirty="0" err="1"/>
              <a:t>FinCF</a:t>
            </a:r>
            <a:r>
              <a:rPr lang="ru-RU" sz="2000" b="1" dirty="0"/>
              <a:t>) – привлечение и обслуживание капитала (кредиты, дивиденды, проценты). </a:t>
            </a:r>
          </a:p>
          <a:p>
            <a:pPr marL="0" indent="0" algn="just">
              <a:buNone/>
            </a:pPr>
            <a:r>
              <a:rPr lang="ru-RU" sz="2000" b="1" dirty="0"/>
              <a:t>Положительные – от привлечения, отрицательные – от выплат.</a:t>
            </a:r>
          </a:p>
          <a:p>
            <a:pPr marL="0" indent="0">
              <a:buNone/>
            </a:pPr>
            <a:r>
              <a:rPr lang="ru-RU" sz="2000" b="1" dirty="0"/>
              <a:t>Кафе: </a:t>
            </a:r>
          </a:p>
          <a:p>
            <a:pPr marL="0" indent="0">
              <a:buNone/>
            </a:pPr>
            <a:r>
              <a:rPr lang="ru-RU" sz="2000" b="1" dirty="0"/>
              <a:t>Привлечение кредита 1 млн руб. в год 1 под 10% годовых. Выплаты: проценты (-100 тыс. руб. в год 1), погашение (-0,3 млн руб. в год 2). </a:t>
            </a:r>
          </a:p>
          <a:p>
            <a:pPr marL="0" indent="0">
              <a:buNone/>
            </a:pPr>
            <a:r>
              <a:rPr lang="ru-RU" sz="2000" b="1" dirty="0" err="1"/>
              <a:t>FinCF</a:t>
            </a:r>
            <a:r>
              <a:rPr lang="ru-RU" sz="2000" b="1" dirty="0"/>
              <a:t> = Привлечение – (Проценты + Погашение). В год 1: 1 млн - 100 тыс. = 0,9 млн руб. (приток).</a:t>
            </a:r>
          </a:p>
          <a:p>
            <a:pPr marL="0" indent="0">
              <a:buNone/>
            </a:pPr>
            <a:endParaRPr lang="ru-RU" sz="2000" b="1" dirty="0"/>
          </a:p>
        </p:txBody>
      </p:sp>
      <p:graphicFrame>
        <p:nvGraphicFramePr>
          <p:cNvPr id="4" name="Таблица 4">
            <a:extLst>
              <a:ext uri="{FF2B5EF4-FFF2-40B4-BE49-F238E27FC236}">
                <a16:creationId xmlns:a16="http://schemas.microsoft.com/office/drawing/2014/main" id="{0CA730A2-33DE-4B0B-9B8F-C11E46D5CA70}"/>
              </a:ext>
            </a:extLst>
          </p:cNvPr>
          <p:cNvGraphicFramePr>
            <a:graphicFrameLocks noGrp="1"/>
          </p:cNvGraphicFramePr>
          <p:nvPr>
            <p:extLst>
              <p:ext uri="{D42A27DB-BD31-4B8C-83A1-F6EECF244321}">
                <p14:modId xmlns:p14="http://schemas.microsoft.com/office/powerpoint/2010/main" val="1934690589"/>
              </p:ext>
            </p:extLst>
          </p:nvPr>
        </p:nvGraphicFramePr>
        <p:xfrm>
          <a:off x="2589212" y="4845802"/>
          <a:ext cx="8911685" cy="1463294"/>
        </p:xfrm>
        <a:graphic>
          <a:graphicData uri="http://schemas.openxmlformats.org/drawingml/2006/table">
            <a:tbl>
              <a:tblPr firstRow="1" bandRow="1">
                <a:tableStyleId>{5C22544A-7EE6-4342-B048-85BDC9FD1C3A}</a:tableStyleId>
              </a:tblPr>
              <a:tblGrid>
                <a:gridCol w="733386">
                  <a:extLst>
                    <a:ext uri="{9D8B030D-6E8A-4147-A177-3AD203B41FA5}">
                      <a16:colId xmlns:a16="http://schemas.microsoft.com/office/drawing/2014/main" val="3740433257"/>
                    </a:ext>
                  </a:extLst>
                </a:gridCol>
                <a:gridCol w="2101658">
                  <a:extLst>
                    <a:ext uri="{9D8B030D-6E8A-4147-A177-3AD203B41FA5}">
                      <a16:colId xmlns:a16="http://schemas.microsoft.com/office/drawing/2014/main" val="2545657935"/>
                    </a:ext>
                  </a:extLst>
                </a:gridCol>
                <a:gridCol w="2050742">
                  <a:extLst>
                    <a:ext uri="{9D8B030D-6E8A-4147-A177-3AD203B41FA5}">
                      <a16:colId xmlns:a16="http://schemas.microsoft.com/office/drawing/2014/main" val="570613110"/>
                    </a:ext>
                  </a:extLst>
                </a:gridCol>
                <a:gridCol w="2015231">
                  <a:extLst>
                    <a:ext uri="{9D8B030D-6E8A-4147-A177-3AD203B41FA5}">
                      <a16:colId xmlns:a16="http://schemas.microsoft.com/office/drawing/2014/main" val="2566310968"/>
                    </a:ext>
                  </a:extLst>
                </a:gridCol>
                <a:gridCol w="2010668">
                  <a:extLst>
                    <a:ext uri="{9D8B030D-6E8A-4147-A177-3AD203B41FA5}">
                      <a16:colId xmlns:a16="http://schemas.microsoft.com/office/drawing/2014/main" val="3089456084"/>
                    </a:ext>
                  </a:extLst>
                </a:gridCol>
              </a:tblGrid>
              <a:tr h="370840">
                <a:tc>
                  <a:txBody>
                    <a:bodyPr/>
                    <a:lstStyle/>
                    <a:p>
                      <a:pPr algn="ctr">
                        <a:lnSpc>
                          <a:spcPct val="100000"/>
                        </a:lnSpc>
                      </a:pPr>
                      <a:r>
                        <a:rPr lang="ru-RU" sz="2000" b="1" kern="1200" dirty="0">
                          <a:solidFill>
                            <a:schemeClr val="bg1"/>
                          </a:solidFill>
                          <a:latin typeface="+mn-lt"/>
                          <a:ea typeface="+mn-ea"/>
                          <a:cs typeface="+mn-cs"/>
                        </a:rPr>
                        <a:t>Год</a:t>
                      </a:r>
                    </a:p>
                  </a:txBody>
                  <a:tcPr marL="9525" marR="9525" marT="9525" marB="9525" anchor="ctr"/>
                </a:tc>
                <a:tc>
                  <a:txBody>
                    <a:bodyPr/>
                    <a:lstStyle/>
                    <a:p>
                      <a:pPr algn="ctr">
                        <a:lnSpc>
                          <a:spcPct val="100000"/>
                        </a:lnSpc>
                      </a:pPr>
                      <a:r>
                        <a:rPr lang="ru-RU" sz="2000" b="1" kern="1200" dirty="0">
                          <a:solidFill>
                            <a:schemeClr val="bg1"/>
                          </a:solidFill>
                          <a:latin typeface="+mn-lt"/>
                          <a:ea typeface="+mn-ea"/>
                          <a:cs typeface="+mn-cs"/>
                        </a:rPr>
                        <a:t>Привлечение </a:t>
                      </a:r>
                    </a:p>
                    <a:p>
                      <a:pPr algn="ctr">
                        <a:lnSpc>
                          <a:spcPct val="100000"/>
                        </a:lnSpc>
                      </a:pPr>
                      <a:r>
                        <a:rPr lang="ru-RU" sz="2000" b="1" kern="1200" dirty="0">
                          <a:solidFill>
                            <a:schemeClr val="bg1"/>
                          </a:solidFill>
                          <a:latin typeface="+mn-lt"/>
                          <a:ea typeface="+mn-ea"/>
                          <a:cs typeface="+mn-cs"/>
                        </a:rPr>
                        <a:t>(руб.)</a:t>
                      </a:r>
                    </a:p>
                  </a:txBody>
                  <a:tcPr marL="9525" marR="9525" marT="9525" marB="9525" anchor="ctr"/>
                </a:tc>
                <a:tc>
                  <a:txBody>
                    <a:bodyPr/>
                    <a:lstStyle/>
                    <a:p>
                      <a:pPr algn="ctr">
                        <a:lnSpc>
                          <a:spcPct val="100000"/>
                        </a:lnSpc>
                      </a:pPr>
                      <a:r>
                        <a:rPr lang="ru-RU" sz="2000" b="1" kern="1200" dirty="0">
                          <a:solidFill>
                            <a:schemeClr val="bg1"/>
                          </a:solidFill>
                          <a:latin typeface="+mn-lt"/>
                          <a:ea typeface="+mn-ea"/>
                          <a:cs typeface="+mn-cs"/>
                        </a:rPr>
                        <a:t>Погашение </a:t>
                      </a:r>
                    </a:p>
                    <a:p>
                      <a:pPr algn="ctr">
                        <a:lnSpc>
                          <a:spcPct val="100000"/>
                        </a:lnSpc>
                      </a:pPr>
                      <a:r>
                        <a:rPr lang="ru-RU" sz="2000" b="1" kern="1200" dirty="0">
                          <a:solidFill>
                            <a:schemeClr val="bg1"/>
                          </a:solidFill>
                          <a:latin typeface="+mn-lt"/>
                          <a:ea typeface="+mn-ea"/>
                          <a:cs typeface="+mn-cs"/>
                        </a:rPr>
                        <a:t>(руб.)</a:t>
                      </a:r>
                    </a:p>
                  </a:txBody>
                  <a:tcPr marL="9525" marR="9525" marT="9525" marB="9525" anchor="ctr"/>
                </a:tc>
                <a:tc>
                  <a:txBody>
                    <a:bodyPr/>
                    <a:lstStyle/>
                    <a:p>
                      <a:pPr algn="ctr">
                        <a:lnSpc>
                          <a:spcPct val="100000"/>
                        </a:lnSpc>
                      </a:pPr>
                      <a:r>
                        <a:rPr lang="ru-RU" sz="2000" b="1" kern="1200" dirty="0">
                          <a:solidFill>
                            <a:schemeClr val="bg1"/>
                          </a:solidFill>
                          <a:latin typeface="+mn-lt"/>
                          <a:ea typeface="+mn-ea"/>
                          <a:cs typeface="+mn-cs"/>
                        </a:rPr>
                        <a:t>Проценты </a:t>
                      </a:r>
                    </a:p>
                    <a:p>
                      <a:pPr algn="ctr">
                        <a:lnSpc>
                          <a:spcPct val="100000"/>
                        </a:lnSpc>
                      </a:pPr>
                      <a:r>
                        <a:rPr lang="ru-RU" sz="2000" b="1" kern="1200" dirty="0">
                          <a:solidFill>
                            <a:schemeClr val="bg1"/>
                          </a:solidFill>
                          <a:latin typeface="+mn-lt"/>
                          <a:ea typeface="+mn-ea"/>
                          <a:cs typeface="+mn-cs"/>
                        </a:rPr>
                        <a:t>(руб.)</a:t>
                      </a:r>
                    </a:p>
                  </a:txBody>
                  <a:tcPr marL="9525" marR="9525" marT="9525" marB="9525" anchor="ctr"/>
                </a:tc>
                <a:tc>
                  <a:txBody>
                    <a:bodyPr/>
                    <a:lstStyle/>
                    <a:p>
                      <a:pPr algn="ctr">
                        <a:lnSpc>
                          <a:spcPct val="100000"/>
                        </a:lnSpc>
                      </a:pPr>
                      <a:r>
                        <a:rPr lang="ru-RU" sz="2000" b="1" kern="1200" dirty="0" err="1">
                          <a:solidFill>
                            <a:schemeClr val="bg1"/>
                          </a:solidFill>
                          <a:latin typeface="+mn-lt"/>
                          <a:ea typeface="+mn-ea"/>
                          <a:cs typeface="+mn-cs"/>
                        </a:rPr>
                        <a:t>FinCF</a:t>
                      </a:r>
                      <a:r>
                        <a:rPr lang="ru-RU" sz="2000" b="1" kern="1200" dirty="0">
                          <a:solidFill>
                            <a:schemeClr val="bg1"/>
                          </a:solidFill>
                          <a:latin typeface="+mn-lt"/>
                          <a:ea typeface="+mn-ea"/>
                          <a:cs typeface="+mn-cs"/>
                        </a:rPr>
                        <a:t> </a:t>
                      </a:r>
                    </a:p>
                    <a:p>
                      <a:pPr algn="ctr">
                        <a:lnSpc>
                          <a:spcPct val="100000"/>
                        </a:lnSpc>
                      </a:pPr>
                      <a:r>
                        <a:rPr lang="ru-RU" sz="2000" b="1" kern="1200" dirty="0">
                          <a:solidFill>
                            <a:schemeClr val="bg1"/>
                          </a:solidFill>
                          <a:latin typeface="+mn-lt"/>
                          <a:ea typeface="+mn-ea"/>
                          <a:cs typeface="+mn-cs"/>
                        </a:rPr>
                        <a:t>(руб.)</a:t>
                      </a:r>
                    </a:p>
                  </a:txBody>
                  <a:tcPr marL="9525" marR="9525" marT="9525" marB="9525" anchor="ctr"/>
                </a:tc>
                <a:extLst>
                  <a:ext uri="{0D108BD9-81ED-4DB2-BD59-A6C34878D82A}">
                    <a16:rowId xmlns:a16="http://schemas.microsoft.com/office/drawing/2014/main" val="3985478115"/>
                  </a:ext>
                </a:extLst>
              </a:tr>
              <a:tr h="370840">
                <a:tc>
                  <a:txBody>
                    <a:bodyPr/>
                    <a:lstStyle/>
                    <a:p>
                      <a:pPr algn="ctr">
                        <a:lnSpc>
                          <a:spcPct val="150000"/>
                        </a:lnSpc>
                      </a:pPr>
                      <a:r>
                        <a:rPr lang="ru-RU" sz="2000" b="1" kern="1200" dirty="0">
                          <a:solidFill>
                            <a:schemeClr val="tx1">
                              <a:lumMod val="75000"/>
                              <a:lumOff val="25000"/>
                            </a:schemeClr>
                          </a:solidFill>
                          <a:latin typeface="+mn-lt"/>
                          <a:ea typeface="+mn-ea"/>
                          <a:cs typeface="+mn-cs"/>
                        </a:rPr>
                        <a:t>1</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1 000 000</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0</a:t>
                      </a:r>
                    </a:p>
                  </a:txBody>
                  <a:tcPr marL="9525" marR="9525" marT="9525" marB="9525" anchor="ctr"/>
                </a:tc>
                <a:tc>
                  <a:txBody>
                    <a:bodyPr/>
                    <a:lstStyle/>
                    <a:p>
                      <a:pPr marL="0" marR="0" lvl="0" indent="0" algn="r" defTabSz="457200" rtl="0" eaLnBrk="1" fontAlgn="auto" latinLnBrk="0" hangingPunct="1">
                        <a:lnSpc>
                          <a:spcPct val="150000"/>
                        </a:lnSpc>
                        <a:spcBef>
                          <a:spcPts val="0"/>
                        </a:spcBef>
                        <a:spcAft>
                          <a:spcPts val="0"/>
                        </a:spcAft>
                        <a:buClrTx/>
                        <a:buSzTx/>
                        <a:buFontTx/>
                        <a:buNone/>
                        <a:tabLst/>
                        <a:defRPr/>
                      </a:pPr>
                      <a:r>
                        <a:rPr lang="ru-RU" sz="2000" b="1" kern="1200" dirty="0">
                          <a:solidFill>
                            <a:schemeClr val="tx1">
                              <a:lumMod val="75000"/>
                              <a:lumOff val="25000"/>
                            </a:schemeClr>
                          </a:solidFill>
                          <a:latin typeface="+mn-lt"/>
                          <a:ea typeface="+mn-ea"/>
                          <a:cs typeface="+mn-cs"/>
                        </a:rPr>
                        <a:t>-100 000</a:t>
                      </a:r>
                    </a:p>
                  </a:txBody>
                  <a:tcPr marL="9525" marR="9525" marT="9525" marB="9525" anchor="ctr"/>
                </a:tc>
                <a:tc>
                  <a:txBody>
                    <a:bodyPr/>
                    <a:lstStyle/>
                    <a:p>
                      <a:pPr algn="r">
                        <a:lnSpc>
                          <a:spcPct val="150000"/>
                        </a:lnSpc>
                      </a:pPr>
                      <a:r>
                        <a:rPr lang="ru-RU" sz="2000" b="1" kern="1200">
                          <a:solidFill>
                            <a:schemeClr val="tx1">
                              <a:lumMod val="75000"/>
                              <a:lumOff val="25000"/>
                            </a:schemeClr>
                          </a:solidFill>
                          <a:latin typeface="+mn-lt"/>
                          <a:ea typeface="+mn-ea"/>
                          <a:cs typeface="+mn-cs"/>
                        </a:rPr>
                        <a:t>900 000</a:t>
                      </a:r>
                    </a:p>
                  </a:txBody>
                  <a:tcPr marL="9525" marR="9525" marT="9525" marB="9525" anchor="ctr"/>
                </a:tc>
                <a:extLst>
                  <a:ext uri="{0D108BD9-81ED-4DB2-BD59-A6C34878D82A}">
                    <a16:rowId xmlns:a16="http://schemas.microsoft.com/office/drawing/2014/main" val="1122344248"/>
                  </a:ext>
                </a:extLst>
              </a:tr>
              <a:tr h="370840">
                <a:tc>
                  <a:txBody>
                    <a:bodyPr/>
                    <a:lstStyle/>
                    <a:p>
                      <a:pPr algn="ctr">
                        <a:lnSpc>
                          <a:spcPct val="150000"/>
                        </a:lnSpc>
                      </a:pPr>
                      <a:r>
                        <a:rPr lang="ru-RU" sz="2000" b="1" kern="1200" dirty="0">
                          <a:solidFill>
                            <a:schemeClr val="tx1">
                              <a:lumMod val="75000"/>
                              <a:lumOff val="25000"/>
                            </a:schemeClr>
                          </a:solidFill>
                          <a:latin typeface="+mn-lt"/>
                          <a:ea typeface="+mn-ea"/>
                          <a:cs typeface="+mn-cs"/>
                        </a:rPr>
                        <a:t>2</a:t>
                      </a:r>
                    </a:p>
                  </a:txBody>
                  <a:tcPr marL="9525" marR="9525" marT="9525" marB="9525" anchor="ctr"/>
                </a:tc>
                <a:tc>
                  <a:txBody>
                    <a:bodyPr/>
                    <a:lstStyle/>
                    <a:p>
                      <a:pPr algn="r">
                        <a:lnSpc>
                          <a:spcPct val="150000"/>
                        </a:lnSpc>
                      </a:pPr>
                      <a:r>
                        <a:rPr lang="ru-RU" sz="2000" b="1" kern="1200">
                          <a:solidFill>
                            <a:schemeClr val="tx1">
                              <a:lumMod val="75000"/>
                              <a:lumOff val="25000"/>
                            </a:schemeClr>
                          </a:solidFill>
                          <a:latin typeface="+mn-lt"/>
                          <a:ea typeface="+mn-ea"/>
                          <a:cs typeface="+mn-cs"/>
                        </a:rPr>
                        <a:t>0</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-300 000</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-70 000</a:t>
                      </a:r>
                    </a:p>
                  </a:txBody>
                  <a:tcPr marL="9525" marR="9525" marT="9525" marB="9525" anchor="ctr"/>
                </a:tc>
                <a:tc>
                  <a:txBody>
                    <a:bodyPr/>
                    <a:lstStyle/>
                    <a:p>
                      <a:pPr algn="r">
                        <a:lnSpc>
                          <a:spcPct val="150000"/>
                        </a:lnSpc>
                      </a:pPr>
                      <a:r>
                        <a:rPr lang="ru-RU" sz="2000" b="1" kern="1200" dirty="0">
                          <a:solidFill>
                            <a:schemeClr val="tx1">
                              <a:lumMod val="75000"/>
                              <a:lumOff val="25000"/>
                            </a:schemeClr>
                          </a:solidFill>
                          <a:latin typeface="+mn-lt"/>
                          <a:ea typeface="+mn-ea"/>
                          <a:cs typeface="+mn-cs"/>
                        </a:rPr>
                        <a:t>-370 000</a:t>
                      </a:r>
                    </a:p>
                  </a:txBody>
                  <a:tcPr marL="9525" marR="9525" marT="9525" marB="9525" anchor="ctr"/>
                </a:tc>
                <a:extLst>
                  <a:ext uri="{0D108BD9-81ED-4DB2-BD59-A6C34878D82A}">
                    <a16:rowId xmlns:a16="http://schemas.microsoft.com/office/drawing/2014/main" val="2034017624"/>
                  </a:ext>
                </a:extLst>
              </a:tr>
            </a:tbl>
          </a:graphicData>
        </a:graphic>
      </p:graphicFrame>
    </p:spTree>
    <p:extLst>
      <p:ext uri="{BB962C8B-B14F-4D97-AF65-F5344CB8AC3E}">
        <p14:creationId xmlns:p14="http://schemas.microsoft.com/office/powerpoint/2010/main" val="4120426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51F27D-BC5B-475C-88F8-F3BFD8176669}"/>
              </a:ext>
            </a:extLst>
          </p:cNvPr>
          <p:cNvSpPr>
            <a:spLocks noGrp="1"/>
          </p:cNvSpPr>
          <p:nvPr>
            <p:ph type="title"/>
          </p:nvPr>
        </p:nvSpPr>
        <p:spPr>
          <a:xfrm>
            <a:off x="2592925" y="624110"/>
            <a:ext cx="8911687" cy="574375"/>
          </a:xfrm>
        </p:spPr>
        <p:txBody>
          <a:bodyPr>
            <a:normAutofit fontScale="90000"/>
          </a:bodyPr>
          <a:lstStyle/>
          <a:p>
            <a:r>
              <a:rPr lang="ru-RU" sz="3200" b="1" dirty="0"/>
              <a:t>Расчетный период проекта</a:t>
            </a:r>
          </a:p>
        </p:txBody>
      </p:sp>
      <p:sp>
        <p:nvSpPr>
          <p:cNvPr id="3" name="Объект 2">
            <a:extLst>
              <a:ext uri="{FF2B5EF4-FFF2-40B4-BE49-F238E27FC236}">
                <a16:creationId xmlns:a16="http://schemas.microsoft.com/office/drawing/2014/main" id="{1AF305E5-553D-4F78-9645-3EE987AEF7B9}"/>
              </a:ext>
            </a:extLst>
          </p:cNvPr>
          <p:cNvSpPr>
            <a:spLocks noGrp="1"/>
          </p:cNvSpPr>
          <p:nvPr>
            <p:ph idx="1"/>
          </p:nvPr>
        </p:nvSpPr>
        <p:spPr>
          <a:xfrm>
            <a:off x="2589211" y="1491449"/>
            <a:ext cx="8911687" cy="4838330"/>
          </a:xfrm>
        </p:spPr>
        <p:txBody>
          <a:bodyPr/>
          <a:lstStyle/>
          <a:p>
            <a:pPr marL="0" indent="0">
              <a:buNone/>
            </a:pPr>
            <a:r>
              <a:rPr lang="ru-RU" sz="2000" b="1" dirty="0"/>
              <a:t>Расчетный период – это временной горизонт, в течение которого оцениваются финансовые показатели. </a:t>
            </a:r>
          </a:p>
          <a:p>
            <a:pPr marL="0" indent="0">
              <a:buNone/>
            </a:pPr>
            <a:r>
              <a:rPr lang="ru-RU" sz="2000" b="1" dirty="0"/>
              <a:t>Должен охватывать весь жизненный цикл бизнес-проекта или значимую часть его функционирования, достаточную для оценки окупаемости и эффективности инвестиций: начиная с года запуска (год 1) и заканчивая моментом достижения стабилизации. </a:t>
            </a:r>
          </a:p>
          <a:p>
            <a:pPr marL="0" indent="0">
              <a:buNone/>
            </a:pPr>
            <a:r>
              <a:rPr lang="ru-RU" sz="2000" b="1" dirty="0">
                <a:effectLst/>
                <a:ea typeface="Times New Roman" panose="02020603050405020304" pitchFamily="18" charset="0"/>
              </a:rPr>
              <a:t>Если расчетный период меньше срока достижения стабилизации </a:t>
            </a:r>
            <a:r>
              <a:rPr lang="ru-RU" sz="2000" b="1" dirty="0"/>
              <a:t>FCF</a:t>
            </a:r>
            <a:r>
              <a:rPr lang="ru-RU" sz="2000" b="1" dirty="0">
                <a:effectLst/>
                <a:ea typeface="Times New Roman" panose="02020603050405020304" pitchFamily="18" charset="0"/>
              </a:rPr>
              <a:t>, оценка может быть искажена. </a:t>
            </a:r>
            <a:endParaRPr lang="ru-RU" sz="2000" b="1" dirty="0"/>
          </a:p>
        </p:txBody>
      </p:sp>
    </p:spTree>
    <p:extLst>
      <p:ext uri="{BB962C8B-B14F-4D97-AF65-F5344CB8AC3E}">
        <p14:creationId xmlns:p14="http://schemas.microsoft.com/office/powerpoint/2010/main" val="4215372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342838-446B-48D8-B1C4-BEE80BA7A00C}"/>
              </a:ext>
            </a:extLst>
          </p:cNvPr>
          <p:cNvSpPr>
            <a:spLocks noGrp="1"/>
          </p:cNvSpPr>
          <p:nvPr>
            <p:ph type="title"/>
          </p:nvPr>
        </p:nvSpPr>
        <p:spPr/>
        <p:txBody>
          <a:bodyPr>
            <a:normAutofit fontScale="90000"/>
          </a:bodyPr>
          <a:lstStyle/>
          <a:p>
            <a:r>
              <a:rPr lang="ru-RU" sz="2900" b="1" dirty="0"/>
              <a:t>Оценка эффективности бизнеса на ранних стадиях его развития: нефинансовые показатели </a:t>
            </a:r>
            <a:br>
              <a:rPr lang="ru-RU" sz="1800" dirty="0">
                <a:effectLst/>
                <a:latin typeface="Times New Roman" panose="02020603050405020304" pitchFamily="18" charset="0"/>
                <a:ea typeface="Times New Roman" panose="02020603050405020304" pitchFamily="18" charset="0"/>
              </a:rPr>
            </a:br>
            <a:endParaRPr lang="ru-RU" dirty="0"/>
          </a:p>
        </p:txBody>
      </p:sp>
      <p:sp>
        <p:nvSpPr>
          <p:cNvPr id="3" name="Объект 2">
            <a:extLst>
              <a:ext uri="{FF2B5EF4-FFF2-40B4-BE49-F238E27FC236}">
                <a16:creationId xmlns:a16="http://schemas.microsoft.com/office/drawing/2014/main" id="{B661C07A-3841-4D37-A31E-48B7B15BCB4A}"/>
              </a:ext>
            </a:extLst>
          </p:cNvPr>
          <p:cNvSpPr>
            <a:spLocks noGrp="1"/>
          </p:cNvSpPr>
          <p:nvPr>
            <p:ph idx="1"/>
          </p:nvPr>
        </p:nvSpPr>
        <p:spPr>
          <a:xfrm>
            <a:off x="2589212" y="1819921"/>
            <a:ext cx="8915400" cy="4714043"/>
          </a:xfrm>
        </p:spPr>
        <p:txBody>
          <a:bodyPr>
            <a:normAutofit/>
          </a:bodyPr>
          <a:lstStyle/>
          <a:p>
            <a:pPr algn="just">
              <a:lnSpc>
                <a:spcPct val="110000"/>
              </a:lnSpc>
            </a:pPr>
            <a:r>
              <a:rPr lang="ru-RU" sz="2000" b="1" u="sng" dirty="0"/>
              <a:t>Уровень удовлетворенности клиентов </a:t>
            </a:r>
            <a:r>
              <a:rPr lang="ru-RU" sz="2000" b="1" dirty="0"/>
              <a:t>– насколько клиенты довольны продуктом или услугой. Помогает выявить проблемы с качеством до того, как они приведут к финансовым потерям.</a:t>
            </a:r>
          </a:p>
          <a:p>
            <a:pPr algn="just">
              <a:lnSpc>
                <a:spcPct val="110000"/>
              </a:lnSpc>
            </a:pPr>
            <a:r>
              <a:rPr lang="ru-RU" sz="2000" b="1" u="sng" dirty="0"/>
              <a:t>Доля рынка и рост клиентской базы </a:t>
            </a:r>
            <a:r>
              <a:rPr lang="ru-RU" sz="2000" b="1" dirty="0"/>
              <a:t>– доля рынка показывает, какую часть целевого сегмента занимает бизнес, а рост клиентской базы отражает динамику привлечения новых пользователей. Индикатор конкурентоспособности и потенциала масштабирования. </a:t>
            </a:r>
          </a:p>
          <a:p>
            <a:pPr algn="just">
              <a:lnSpc>
                <a:spcPct val="110000"/>
              </a:lnSpc>
            </a:pPr>
            <a:r>
              <a:rPr lang="ru-RU" sz="2000" b="1" u="sng" dirty="0"/>
              <a:t>Время выхода на рынок </a:t>
            </a:r>
            <a:r>
              <a:rPr lang="ru-RU" sz="2000" b="1" dirty="0"/>
              <a:t>– время, необходимое для запуска продукта или услуги и достижения первых продаж. Показатель оперативности и способности бизнеса адаптироваться к рыночным изменениям.</a:t>
            </a:r>
          </a:p>
          <a:p>
            <a:endParaRPr lang="ru-RU" sz="2000" dirty="0"/>
          </a:p>
        </p:txBody>
      </p:sp>
    </p:spTree>
    <p:extLst>
      <p:ext uri="{BB962C8B-B14F-4D97-AF65-F5344CB8AC3E}">
        <p14:creationId xmlns:p14="http://schemas.microsoft.com/office/powerpoint/2010/main" val="3350367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342838-446B-48D8-B1C4-BEE80BA7A00C}"/>
              </a:ext>
            </a:extLst>
          </p:cNvPr>
          <p:cNvSpPr>
            <a:spLocks noGrp="1"/>
          </p:cNvSpPr>
          <p:nvPr>
            <p:ph type="title"/>
          </p:nvPr>
        </p:nvSpPr>
        <p:spPr/>
        <p:txBody>
          <a:bodyPr>
            <a:normAutofit fontScale="90000"/>
          </a:bodyPr>
          <a:lstStyle/>
          <a:p>
            <a:r>
              <a:rPr lang="ru-RU" sz="2900" b="1" dirty="0"/>
              <a:t>Оценка эффективности бизнеса на ранних стадиях его развития: нефинансовые показатели </a:t>
            </a:r>
            <a:br>
              <a:rPr lang="ru-RU" sz="1800" dirty="0">
                <a:effectLst/>
                <a:latin typeface="Times New Roman" panose="02020603050405020304" pitchFamily="18" charset="0"/>
                <a:ea typeface="Times New Roman" panose="02020603050405020304" pitchFamily="18" charset="0"/>
              </a:rPr>
            </a:br>
            <a:endParaRPr lang="ru-RU" dirty="0"/>
          </a:p>
        </p:txBody>
      </p:sp>
      <p:sp>
        <p:nvSpPr>
          <p:cNvPr id="3" name="Объект 2">
            <a:extLst>
              <a:ext uri="{FF2B5EF4-FFF2-40B4-BE49-F238E27FC236}">
                <a16:creationId xmlns:a16="http://schemas.microsoft.com/office/drawing/2014/main" id="{B661C07A-3841-4D37-A31E-48B7B15BCB4A}"/>
              </a:ext>
            </a:extLst>
          </p:cNvPr>
          <p:cNvSpPr>
            <a:spLocks noGrp="1"/>
          </p:cNvSpPr>
          <p:nvPr>
            <p:ph idx="1"/>
          </p:nvPr>
        </p:nvSpPr>
        <p:spPr>
          <a:xfrm>
            <a:off x="2589212" y="1740023"/>
            <a:ext cx="8915400" cy="4793941"/>
          </a:xfrm>
        </p:spPr>
        <p:txBody>
          <a:bodyPr>
            <a:normAutofit/>
          </a:bodyPr>
          <a:lstStyle/>
          <a:p>
            <a:pPr algn="just"/>
            <a:r>
              <a:rPr lang="ru-RU" sz="2000" b="1" u="sng" dirty="0"/>
              <a:t>Качество продукции или услуги</a:t>
            </a:r>
            <a:r>
              <a:rPr lang="ru-RU" sz="2000" b="1" dirty="0"/>
              <a:t> – отражает соответствие продукта ожиданиям клиентов. Помогает избежать репутационных рисков и снижает вероятность возвратов. </a:t>
            </a:r>
          </a:p>
          <a:p>
            <a:pPr algn="just"/>
            <a:r>
              <a:rPr lang="ru-RU" sz="2000" b="1" u="sng" dirty="0"/>
              <a:t>Степень инновационности</a:t>
            </a:r>
            <a:r>
              <a:rPr lang="ru-RU" sz="2000" b="1" dirty="0"/>
              <a:t> – оценивает, насколько бизнес использует новые идеи и технологии, отличающие от конкурентов. Повышает привлекательность для инвесторов и клиентов. </a:t>
            </a:r>
          </a:p>
          <a:p>
            <a:pPr algn="just"/>
            <a:r>
              <a:rPr lang="ru-RU" sz="2000" b="1" u="sng" dirty="0"/>
              <a:t>Соответствие нормативным требованиям и экологическим стандартам</a:t>
            </a:r>
            <a:r>
              <a:rPr lang="ru-RU" sz="2000" b="1" dirty="0"/>
              <a:t> – отражает соблюдение законов и экологических практик. Снижает риски штрафов и повышает доверие.</a:t>
            </a:r>
          </a:p>
        </p:txBody>
      </p:sp>
    </p:spTree>
    <p:extLst>
      <p:ext uri="{BB962C8B-B14F-4D97-AF65-F5344CB8AC3E}">
        <p14:creationId xmlns:p14="http://schemas.microsoft.com/office/powerpoint/2010/main" val="1518671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623931-C5CA-4DF6-9F53-665500AB0C82}"/>
              </a:ext>
            </a:extLst>
          </p:cNvPr>
          <p:cNvSpPr>
            <a:spLocks noGrp="1"/>
          </p:cNvSpPr>
          <p:nvPr>
            <p:ph type="title"/>
          </p:nvPr>
        </p:nvSpPr>
        <p:spPr>
          <a:xfrm>
            <a:off x="2592925" y="624109"/>
            <a:ext cx="8911687" cy="1160303"/>
          </a:xfrm>
        </p:spPr>
        <p:txBody>
          <a:bodyPr>
            <a:noAutofit/>
          </a:bodyPr>
          <a:lstStyle/>
          <a:p>
            <a:r>
              <a:rPr lang="ru-RU" sz="3200" b="1" dirty="0"/>
              <a:t>Оценка финансовых показателей эффективности бизнес-проектов</a:t>
            </a:r>
          </a:p>
        </p:txBody>
      </p:sp>
      <p:sp>
        <p:nvSpPr>
          <p:cNvPr id="3" name="Объект 2">
            <a:extLst>
              <a:ext uri="{FF2B5EF4-FFF2-40B4-BE49-F238E27FC236}">
                <a16:creationId xmlns:a16="http://schemas.microsoft.com/office/drawing/2014/main" id="{59C90912-9C99-42BE-9374-3E6DFF190D56}"/>
              </a:ext>
            </a:extLst>
          </p:cNvPr>
          <p:cNvSpPr>
            <a:spLocks noGrp="1"/>
          </p:cNvSpPr>
          <p:nvPr>
            <p:ph idx="1"/>
          </p:nvPr>
        </p:nvSpPr>
        <p:spPr>
          <a:xfrm>
            <a:off x="2589212" y="1847273"/>
            <a:ext cx="8419099" cy="4063949"/>
          </a:xfrm>
        </p:spPr>
        <p:txBody>
          <a:bodyPr>
            <a:normAutofit/>
          </a:bodyPr>
          <a:lstStyle/>
          <a:p>
            <a:pPr algn="just">
              <a:spcAft>
                <a:spcPts val="800"/>
              </a:spcAft>
            </a:pPr>
            <a:r>
              <a:rPr lang="ru-RU" sz="2000" b="1" dirty="0">
                <a:effectLst/>
                <a:ea typeface="Calibri" panose="020F0502020204030204" pitchFamily="34" charset="0"/>
                <a:cs typeface="Times New Roman" panose="02020603050405020304" pitchFamily="18" charset="0"/>
              </a:rPr>
              <a:t>Статические методы – в которых денежные поступления и выплаты, возникающие в разные моменты времени, учитываются как равноценные.</a:t>
            </a:r>
          </a:p>
          <a:p>
            <a:pPr algn="just">
              <a:spcAft>
                <a:spcPts val="800"/>
              </a:spcAft>
            </a:pPr>
            <a:r>
              <a:rPr lang="ru-RU" sz="2000" b="1" dirty="0">
                <a:effectLst/>
                <a:ea typeface="Calibri" panose="020F0502020204030204" pitchFamily="34" charset="0"/>
                <a:cs typeface="Times New Roman" panose="02020603050405020304" pitchFamily="18" charset="0"/>
              </a:rPr>
              <a:t>Динамические методы – в которых финансовые показатели методом дисконтирования приводятся к единому моменту времени, что обеспечивает их сопоставимость. </a:t>
            </a:r>
          </a:p>
          <a:p>
            <a:endParaRPr lang="ru-RU" sz="2000" b="1" dirty="0"/>
          </a:p>
        </p:txBody>
      </p:sp>
    </p:spTree>
    <p:extLst>
      <p:ext uri="{BB962C8B-B14F-4D97-AF65-F5344CB8AC3E}">
        <p14:creationId xmlns:p14="http://schemas.microsoft.com/office/powerpoint/2010/main" val="669651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01FF39-0617-4875-971F-E970A9DBFE27}"/>
              </a:ext>
            </a:extLst>
          </p:cNvPr>
          <p:cNvSpPr>
            <a:spLocks noGrp="1"/>
          </p:cNvSpPr>
          <p:nvPr>
            <p:ph type="title"/>
          </p:nvPr>
        </p:nvSpPr>
        <p:spPr>
          <a:xfrm>
            <a:off x="2592925" y="624110"/>
            <a:ext cx="8911687" cy="1280890"/>
          </a:xfrm>
        </p:spPr>
        <p:txBody>
          <a:bodyPr>
            <a:normAutofit fontScale="90000"/>
          </a:bodyPr>
          <a:lstStyle/>
          <a:p>
            <a:r>
              <a:rPr lang="ru-RU" b="1" dirty="0">
                <a:effectLst/>
                <a:ea typeface="Times New Roman" panose="02020603050405020304" pitchFamily="18" charset="0"/>
              </a:rPr>
              <a:t>Статические методы оценки эффективности: Точка безубыточности</a:t>
            </a:r>
            <a:br>
              <a:rPr lang="ru-RU" sz="1800" dirty="0">
                <a:effectLst/>
                <a:latin typeface="Times New Roman" panose="02020603050405020304" pitchFamily="18" charset="0"/>
                <a:ea typeface="Times New Roman" panose="02020603050405020304" pitchFamily="18" charset="0"/>
              </a:rPr>
            </a:br>
            <a:endParaRPr lang="ru-RU" dirty="0"/>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52674395-9DF5-4647-8C7A-8A2A89AD8884}"/>
                  </a:ext>
                </a:extLst>
              </p:cNvPr>
              <p:cNvSpPr>
                <a:spLocks noGrp="1"/>
              </p:cNvSpPr>
              <p:nvPr>
                <p:ph idx="1"/>
              </p:nvPr>
            </p:nvSpPr>
            <p:spPr>
              <a:xfrm>
                <a:off x="2589212" y="2133600"/>
                <a:ext cx="9342376" cy="4311588"/>
              </a:xfrm>
            </p:spPr>
            <p:txBody>
              <a:bodyPr>
                <a:normAutofit fontScale="92500" lnSpcReduction="10000"/>
              </a:bodyPr>
              <a:lstStyle/>
              <a:p>
                <a:pPr marL="0" indent="0">
                  <a:lnSpc>
                    <a:spcPct val="110000"/>
                  </a:lnSpc>
                  <a:buNone/>
                </a:pPr>
                <a:r>
                  <a:rPr lang="ru-RU" sz="2000" b="1" u="sng" dirty="0"/>
                  <a:t>Точка безубыточности</a:t>
                </a:r>
                <a:r>
                  <a:rPr lang="ru-RU" sz="2000" b="1" dirty="0"/>
                  <a:t> (</a:t>
                </a:r>
                <a:r>
                  <a:rPr lang="ru-RU" sz="2000" b="1" dirty="0" err="1"/>
                  <a:t>break-even</a:t>
                </a:r>
                <a:r>
                  <a:rPr lang="ru-RU" sz="2000" b="1" dirty="0"/>
                  <a:t> </a:t>
                </a:r>
                <a:r>
                  <a:rPr lang="ru-RU" sz="2000" b="1" dirty="0" err="1"/>
                  <a:t>point</a:t>
                </a:r>
                <a:r>
                  <a:rPr lang="ru-RU" sz="2000" b="1" dirty="0"/>
                  <a:t>) — это объем продаж или выручки, при котором доходы равны затратам, и проект не приносит ни прибыли, ни убытка. </a:t>
                </a:r>
              </a:p>
              <a:p>
                <a:pPr marL="0" indent="0" algn="ctr">
                  <a:buNone/>
                </a:pPr>
                <a14:m>
                  <m:oMath xmlns:m="http://schemas.openxmlformats.org/officeDocument/2006/math">
                    <m:sSub>
                      <m:sSubPr>
                        <m:ctrlPr>
                          <a:rPr lang="ru-RU" sz="3200" b="1" smtClean="0">
                            <a:effectLst/>
                            <a:latin typeface="Cambria Math" panose="02040503050406030204" pitchFamily="18" charset="0"/>
                          </a:rPr>
                        </m:ctrlPr>
                      </m:sSubPr>
                      <m:e>
                        <m:r>
                          <a:rPr lang="en-US" sz="3200" b="1" i="0">
                            <a:effectLst/>
                            <a:latin typeface="Cambria Math" panose="02040503050406030204" pitchFamily="18" charset="0"/>
                            <a:ea typeface="Times New Roman" panose="02020603050405020304" pitchFamily="18" charset="0"/>
                            <a:cs typeface="Times New Roman" panose="02020603050405020304" pitchFamily="18" charset="0"/>
                          </a:rPr>
                          <m:t>𝐐</m:t>
                        </m:r>
                      </m:e>
                      <m:sub>
                        <m:r>
                          <a:rPr lang="ru-RU" sz="3200" b="1" i="0">
                            <a:effectLst/>
                            <a:latin typeface="Cambria Math" panose="02040503050406030204" pitchFamily="18" charset="0"/>
                            <a:ea typeface="Times New Roman" panose="02020603050405020304" pitchFamily="18" charset="0"/>
                            <a:cs typeface="Times New Roman" panose="02020603050405020304" pitchFamily="18" charset="0"/>
                          </a:rPr>
                          <m:t>𝐁𝐄</m:t>
                        </m:r>
                      </m:sub>
                    </m:sSub>
                    <m:r>
                      <a:rPr lang="ru-RU" sz="3200" b="1" i="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ru-RU" sz="3200" b="1">
                            <a:effectLst/>
                            <a:latin typeface="Cambria Math" panose="02040503050406030204" pitchFamily="18" charset="0"/>
                          </a:rPr>
                        </m:ctrlPr>
                      </m:fPr>
                      <m:num>
                        <m:r>
                          <a:rPr lang="ru-RU" sz="3200" b="1" i="0">
                            <a:effectLst/>
                            <a:latin typeface="Cambria Math" panose="02040503050406030204" pitchFamily="18" charset="0"/>
                            <a:ea typeface="Times New Roman" panose="02020603050405020304" pitchFamily="18" charset="0"/>
                            <a:cs typeface="Times New Roman" panose="02020603050405020304" pitchFamily="18" charset="0"/>
                          </a:rPr>
                          <m:t>𝐅</m:t>
                        </m:r>
                      </m:num>
                      <m:den>
                        <m:r>
                          <a:rPr lang="ru-RU" sz="3200" b="1" i="0">
                            <a:effectLst/>
                            <a:latin typeface="Cambria Math" panose="02040503050406030204" pitchFamily="18" charset="0"/>
                            <a:ea typeface="Times New Roman" panose="02020603050405020304" pitchFamily="18" charset="0"/>
                            <a:cs typeface="Times New Roman" panose="02020603050405020304" pitchFamily="18" charset="0"/>
                          </a:rPr>
                          <m:t>𝐏</m:t>
                        </m:r>
                        <m:r>
                          <a:rPr lang="ru-RU" sz="3200" b="1" i="0">
                            <a:effectLst/>
                            <a:latin typeface="Cambria Math" panose="02040503050406030204" pitchFamily="18" charset="0"/>
                            <a:ea typeface="Times New Roman" panose="02020603050405020304" pitchFamily="18" charset="0"/>
                            <a:cs typeface="Times New Roman" panose="02020603050405020304" pitchFamily="18" charset="0"/>
                          </a:rPr>
                          <m:t>−</m:t>
                        </m:r>
                        <m:r>
                          <a:rPr lang="ru-RU" sz="3200" b="1" i="0">
                            <a:effectLst/>
                            <a:latin typeface="Cambria Math" panose="02040503050406030204" pitchFamily="18" charset="0"/>
                            <a:ea typeface="Times New Roman" panose="02020603050405020304" pitchFamily="18" charset="0"/>
                            <a:cs typeface="Times New Roman" panose="02020603050405020304" pitchFamily="18" charset="0"/>
                          </a:rPr>
                          <m:t>𝐕</m:t>
                        </m:r>
                      </m:den>
                    </m:f>
                  </m:oMath>
                </a14:m>
                <a:r>
                  <a:rPr lang="ru-RU" sz="3200" b="1" dirty="0">
                    <a:latin typeface="Times New Roman" panose="02020603050405020304" pitchFamily="18" charset="0"/>
                  </a:rPr>
                  <a:t>  </a:t>
                </a:r>
                <a:r>
                  <a:rPr lang="ru-RU" sz="1800" b="1" dirty="0"/>
                  <a:t>, где </a:t>
                </a:r>
              </a:p>
              <a:p>
                <a:pPr marL="0" indent="0">
                  <a:lnSpc>
                    <a:spcPct val="110000"/>
                  </a:lnSpc>
                  <a:spcBef>
                    <a:spcPts val="0"/>
                  </a:spcBef>
                  <a:buNone/>
                </a:pPr>
                <a:r>
                  <a:rPr lang="en-US" sz="2000" b="1" dirty="0"/>
                  <a:t>F – </a:t>
                </a:r>
                <a:r>
                  <a:rPr lang="ru-RU" sz="2000" b="1" dirty="0"/>
                  <a:t>постоянные затраты</a:t>
                </a:r>
                <a:endParaRPr lang="en-US" sz="2000" b="1" dirty="0"/>
              </a:p>
              <a:p>
                <a:pPr marL="0" indent="0">
                  <a:lnSpc>
                    <a:spcPct val="110000"/>
                  </a:lnSpc>
                  <a:spcBef>
                    <a:spcPts val="0"/>
                  </a:spcBef>
                  <a:buNone/>
                </a:pPr>
                <a:r>
                  <a:rPr lang="en-US" sz="2000" b="1" dirty="0"/>
                  <a:t>P</a:t>
                </a:r>
                <a:r>
                  <a:rPr lang="ru-RU" sz="2000" b="1" dirty="0"/>
                  <a:t> – цена</a:t>
                </a:r>
                <a:endParaRPr lang="en-US" sz="2000" b="1" dirty="0"/>
              </a:p>
              <a:p>
                <a:pPr marL="0" indent="0">
                  <a:lnSpc>
                    <a:spcPct val="110000"/>
                  </a:lnSpc>
                  <a:spcBef>
                    <a:spcPts val="0"/>
                  </a:spcBef>
                  <a:buNone/>
                </a:pPr>
                <a:r>
                  <a:rPr lang="en-US" sz="2000" b="1" dirty="0"/>
                  <a:t>V</a:t>
                </a:r>
                <a:r>
                  <a:rPr lang="ru-RU" sz="2000" b="1" dirty="0"/>
                  <a:t> – переменные затраты на единицу продукции</a:t>
                </a:r>
                <a:endParaRPr lang="ru-RU" sz="2000" dirty="0">
                  <a:effectLst/>
                  <a:ea typeface="Times New Roman" panose="02020603050405020304" pitchFamily="18" charset="0"/>
                </a:endParaRPr>
              </a:p>
              <a:p>
                <a:pPr marL="0" indent="0" algn="just">
                  <a:lnSpc>
                    <a:spcPct val="110000"/>
                  </a:lnSpc>
                  <a:buNone/>
                </a:pPr>
                <a:r>
                  <a:rPr lang="ru-RU" sz="2100" b="1" dirty="0"/>
                  <a:t>Кафе: постоянные затраты – 200 000 рублей в год (аренда, зарплаты). Цена чашки кофе – 150 рублей, переменные затраты на одну чашку – 50 рублей. </a:t>
                </a:r>
              </a:p>
              <a:p>
                <a:pPr marL="0" indent="0" algn="just">
                  <a:lnSpc>
                    <a:spcPct val="110000"/>
                  </a:lnSpc>
                  <a:spcBef>
                    <a:spcPts val="0"/>
                  </a:spcBef>
                  <a:buNone/>
                </a:pPr>
                <a:r>
                  <a:rPr lang="ru-RU" sz="2100" b="1" dirty="0"/>
                  <a:t>Точка безубыточности: Q</a:t>
                </a:r>
                <a:r>
                  <a:rPr lang="ru-RU" sz="2100" b="1" baseline="-25000" dirty="0"/>
                  <a:t>BE</a:t>
                </a:r>
                <a:r>
                  <a:rPr lang="ru-RU" sz="2100" b="1" dirty="0"/>
                  <a:t> = 200 000 / (150−50) = 2 000 чашек в год. </a:t>
                </a:r>
              </a:p>
              <a:p>
                <a:pPr marL="0" indent="0" algn="just">
                  <a:lnSpc>
                    <a:spcPct val="110000"/>
                  </a:lnSpc>
                  <a:spcBef>
                    <a:spcPts val="0"/>
                  </a:spcBef>
                  <a:buNone/>
                </a:pPr>
                <a:r>
                  <a:rPr lang="ru-RU" sz="2100" b="1" dirty="0"/>
                  <a:t>Если продать меньше 2 000 чашек – убыток; больше – прибыль.</a:t>
                </a:r>
              </a:p>
              <a:p>
                <a:endParaRPr lang="ru-RU" dirty="0"/>
              </a:p>
            </p:txBody>
          </p:sp>
        </mc:Choice>
        <mc:Fallback>
          <p:sp>
            <p:nvSpPr>
              <p:cNvPr id="3" name="Объект 2">
                <a:extLst>
                  <a:ext uri="{FF2B5EF4-FFF2-40B4-BE49-F238E27FC236}">
                    <a16:creationId xmlns:a16="http://schemas.microsoft.com/office/drawing/2014/main" id="{52674395-9DF5-4647-8C7A-8A2A89AD8884}"/>
                  </a:ext>
                </a:extLst>
              </p:cNvPr>
              <p:cNvSpPr>
                <a:spLocks noGrp="1" noRot="1" noChangeAspect="1" noMove="1" noResize="1" noEditPoints="1" noAdjustHandles="1" noChangeArrowheads="1" noChangeShapeType="1" noTextEdit="1"/>
              </p:cNvSpPr>
              <p:nvPr>
                <p:ph idx="1"/>
              </p:nvPr>
            </p:nvSpPr>
            <p:spPr>
              <a:xfrm>
                <a:off x="2589212" y="2133600"/>
                <a:ext cx="9342376" cy="4311588"/>
              </a:xfrm>
              <a:blipFill>
                <a:blip r:embed="rId2"/>
                <a:stretch>
                  <a:fillRect l="-653" t="-707" r="-587"/>
                </a:stretch>
              </a:blipFill>
            </p:spPr>
            <p:txBody>
              <a:bodyPr/>
              <a:lstStyle/>
              <a:p>
                <a:r>
                  <a:rPr lang="ru-RU">
                    <a:noFill/>
                  </a:rPr>
                  <a:t> </a:t>
                </a:r>
              </a:p>
            </p:txBody>
          </p:sp>
        </mc:Fallback>
      </mc:AlternateContent>
    </p:spTree>
    <p:extLst>
      <p:ext uri="{BB962C8B-B14F-4D97-AF65-F5344CB8AC3E}">
        <p14:creationId xmlns:p14="http://schemas.microsoft.com/office/powerpoint/2010/main" val="1811728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287DD6-A7F1-43E2-8ECC-A98BE119D23D}"/>
              </a:ext>
            </a:extLst>
          </p:cNvPr>
          <p:cNvSpPr>
            <a:spLocks noGrp="1"/>
          </p:cNvSpPr>
          <p:nvPr>
            <p:ph type="title"/>
          </p:nvPr>
        </p:nvSpPr>
        <p:spPr>
          <a:xfrm>
            <a:off x="2589212" y="624110"/>
            <a:ext cx="9111557" cy="1280890"/>
          </a:xfrm>
        </p:spPr>
        <p:txBody>
          <a:bodyPr>
            <a:normAutofit/>
          </a:bodyPr>
          <a:lstStyle/>
          <a:p>
            <a:r>
              <a:rPr lang="ru-RU" sz="2800" b="1" dirty="0">
                <a:effectLst/>
                <a:ea typeface="Times New Roman" panose="02020603050405020304" pitchFamily="18" charset="0"/>
              </a:rPr>
              <a:t>Статические методы оценки эффективности: Точка безубыточности</a:t>
            </a:r>
            <a:endParaRPr lang="ru-RU" sz="2800" b="1" dirty="0"/>
          </a:p>
        </p:txBody>
      </p:sp>
      <p:pic>
        <p:nvPicPr>
          <p:cNvPr id="7" name="Объект 6">
            <a:extLst>
              <a:ext uri="{FF2B5EF4-FFF2-40B4-BE49-F238E27FC236}">
                <a16:creationId xmlns:a16="http://schemas.microsoft.com/office/drawing/2014/main" id="{C1D1000A-21A7-4D3C-91BB-9777343429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3616" y="1741868"/>
            <a:ext cx="7039991" cy="4604707"/>
          </a:xfrm>
          <a:ln w="28575">
            <a:solidFill>
              <a:schemeClr val="tx1">
                <a:lumMod val="75000"/>
                <a:lumOff val="25000"/>
              </a:schemeClr>
            </a:solidFill>
          </a:ln>
        </p:spPr>
      </p:pic>
    </p:spTree>
    <p:extLst>
      <p:ext uri="{BB962C8B-B14F-4D97-AF65-F5344CB8AC3E}">
        <p14:creationId xmlns:p14="http://schemas.microsoft.com/office/powerpoint/2010/main" val="700153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01FF39-0617-4875-971F-E970A9DBFE27}"/>
              </a:ext>
            </a:extLst>
          </p:cNvPr>
          <p:cNvSpPr>
            <a:spLocks noGrp="1"/>
          </p:cNvSpPr>
          <p:nvPr>
            <p:ph type="title"/>
          </p:nvPr>
        </p:nvSpPr>
        <p:spPr>
          <a:xfrm>
            <a:off x="2589212" y="375535"/>
            <a:ext cx="8911687" cy="1280890"/>
          </a:xfrm>
        </p:spPr>
        <p:txBody>
          <a:bodyPr>
            <a:normAutofit fontScale="90000"/>
          </a:bodyPr>
          <a:lstStyle/>
          <a:p>
            <a:r>
              <a:rPr lang="ru-RU" b="1" dirty="0">
                <a:effectLst/>
                <a:ea typeface="Times New Roman" panose="02020603050405020304" pitchFamily="18" charset="0"/>
              </a:rPr>
              <a:t>Статические методы оценки эффективности: Срок окупаемости</a:t>
            </a:r>
            <a:br>
              <a:rPr lang="ru-RU" sz="1800" dirty="0">
                <a:effectLst/>
                <a:latin typeface="Times New Roman" panose="02020603050405020304" pitchFamily="18" charset="0"/>
                <a:ea typeface="Times New Roman" panose="02020603050405020304" pitchFamily="18" charset="0"/>
              </a:rPr>
            </a:br>
            <a:endParaRPr lang="ru-RU" dirty="0"/>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52674395-9DF5-4647-8C7A-8A2A89AD8884}"/>
                  </a:ext>
                </a:extLst>
              </p:cNvPr>
              <p:cNvSpPr>
                <a:spLocks noGrp="1"/>
              </p:cNvSpPr>
              <p:nvPr>
                <p:ph idx="1"/>
              </p:nvPr>
            </p:nvSpPr>
            <p:spPr>
              <a:xfrm>
                <a:off x="2589212" y="1555358"/>
                <a:ext cx="9342376" cy="4927107"/>
              </a:xfrm>
            </p:spPr>
            <p:txBody>
              <a:bodyPr>
                <a:noAutofit/>
              </a:bodyPr>
              <a:lstStyle/>
              <a:p>
                <a:pPr marL="0" indent="0" algn="just">
                  <a:spcBef>
                    <a:spcPts val="600"/>
                  </a:spcBef>
                  <a:buNone/>
                </a:pPr>
                <a:r>
                  <a:rPr lang="ru-RU" sz="2000" b="1" dirty="0"/>
                  <a:t>Срок окупаемости (РР, </a:t>
                </a:r>
                <a:r>
                  <a:rPr lang="ru-RU" sz="2000" b="1" dirty="0" err="1"/>
                  <a:t>payback</a:t>
                </a:r>
                <a:r>
                  <a:rPr lang="ru-RU" sz="2000" b="1" dirty="0"/>
                  <a:t> </a:t>
                </a:r>
                <a:r>
                  <a:rPr lang="ru-RU" sz="2000" b="1" dirty="0" err="1"/>
                  <a:t>period</a:t>
                </a:r>
                <a:r>
                  <a:rPr lang="ru-RU" sz="2000" b="1" dirty="0"/>
                  <a:t>) – это период времени, за который первоначальные инвестиции возвратятся за счёт чистых поступлений денежных средств (прибыли или денежных потоков). </a:t>
                </a:r>
              </a:p>
              <a:p>
                <a:pPr algn="just">
                  <a:spcBef>
                    <a:spcPts val="600"/>
                  </a:spcBef>
                </a:pPr>
                <a:r>
                  <a:rPr lang="ru-RU" sz="2000" b="1" dirty="0"/>
                  <a:t>Если денежные поступления одинаковы в каждом периоде, то срок окупаемости рассчитывается по формуле:</a:t>
                </a:r>
              </a:p>
              <a:p>
                <a:pPr marL="0" indent="0" algn="ctr">
                  <a:lnSpc>
                    <a:spcPct val="120000"/>
                  </a:lnSpc>
                  <a:spcBef>
                    <a:spcPts val="600"/>
                  </a:spcBef>
                  <a:buNone/>
                </a:pPr>
                <a14:m>
                  <m:oMath xmlns:m="http://schemas.openxmlformats.org/officeDocument/2006/math">
                    <m:r>
                      <a:rPr lang="ru-RU" sz="2800" b="1" i="1"/>
                      <m:t>𝐏𝐏</m:t>
                    </m:r>
                    <m:r>
                      <a:rPr lang="ru-RU" sz="2800" b="1"/>
                      <m:t>= </m:t>
                    </m:r>
                    <m:f>
                      <m:fPr>
                        <m:ctrlPr>
                          <a:rPr lang="ru-RU" sz="2800" b="1"/>
                        </m:ctrlPr>
                      </m:fPr>
                      <m:num>
                        <m:r>
                          <a:rPr lang="ru-RU" sz="2800" b="1" i="1"/>
                          <m:t>𝐈𝐂</m:t>
                        </m:r>
                      </m:num>
                      <m:den>
                        <m:r>
                          <a:rPr lang="ru-RU" sz="2800" b="1" i="1"/>
                          <m:t>𝐂𝐅</m:t>
                        </m:r>
                      </m:den>
                    </m:f>
                  </m:oMath>
                </a14:m>
                <a:r>
                  <a:rPr lang="ru-RU" sz="2000" b="1" dirty="0"/>
                  <a:t> , где</a:t>
                </a:r>
              </a:p>
              <a:p>
                <a:pPr marL="0" indent="0" algn="just">
                  <a:spcBef>
                    <a:spcPts val="0"/>
                  </a:spcBef>
                  <a:buNone/>
                </a:pPr>
                <a:r>
                  <a:rPr lang="en-US" sz="2000" b="1" dirty="0"/>
                  <a:t>IC</a:t>
                </a:r>
                <a:r>
                  <a:rPr lang="ru-RU" sz="2000" b="1" dirty="0"/>
                  <a:t> – первоначальные инвестиции,</a:t>
                </a:r>
              </a:p>
              <a:p>
                <a:pPr marL="0" indent="0" algn="just">
                  <a:spcBef>
                    <a:spcPts val="0"/>
                  </a:spcBef>
                  <a:buNone/>
                </a:pPr>
                <a:r>
                  <a:rPr lang="en-US" sz="2000" b="1" dirty="0"/>
                  <a:t>CF</a:t>
                </a:r>
                <a:r>
                  <a:rPr lang="ru-RU" sz="2000" b="1" dirty="0"/>
                  <a:t> – ежегодный (периодический) денежный поток.</a:t>
                </a:r>
              </a:p>
              <a:p>
                <a:pPr algn="just">
                  <a:spcBef>
                    <a:spcPts val="600"/>
                  </a:spcBef>
                </a:pPr>
                <a:r>
                  <a:rPr lang="ru-RU" sz="2000" b="1" dirty="0"/>
                  <a:t>Если денежные потоки различаются по периодам, срок окупаемости определяется как момент времени, когда накопленные денежные потоки станут равны первоначальным инвестициям. Суммируются денежные потоки, пока накопленная сумма не станет равной или превысит инвестиции.</a:t>
                </a:r>
              </a:p>
              <a:p>
                <a:endParaRPr lang="ru-RU" sz="2000" dirty="0"/>
              </a:p>
            </p:txBody>
          </p:sp>
        </mc:Choice>
        <mc:Fallback>
          <p:sp>
            <p:nvSpPr>
              <p:cNvPr id="3" name="Объект 2">
                <a:extLst>
                  <a:ext uri="{FF2B5EF4-FFF2-40B4-BE49-F238E27FC236}">
                    <a16:creationId xmlns:a16="http://schemas.microsoft.com/office/drawing/2014/main" id="{52674395-9DF5-4647-8C7A-8A2A89AD8884}"/>
                  </a:ext>
                </a:extLst>
              </p:cNvPr>
              <p:cNvSpPr>
                <a:spLocks noGrp="1" noRot="1" noChangeAspect="1" noMove="1" noResize="1" noEditPoints="1" noAdjustHandles="1" noChangeArrowheads="1" noChangeShapeType="1" noTextEdit="1"/>
              </p:cNvSpPr>
              <p:nvPr>
                <p:ph idx="1"/>
              </p:nvPr>
            </p:nvSpPr>
            <p:spPr>
              <a:xfrm>
                <a:off x="2589212" y="1555358"/>
                <a:ext cx="9342376" cy="4927107"/>
              </a:xfrm>
              <a:blipFill>
                <a:blip r:embed="rId2"/>
                <a:stretch>
                  <a:fillRect l="-718" t="-619" r="-653"/>
                </a:stretch>
              </a:blipFill>
            </p:spPr>
            <p:txBody>
              <a:bodyPr/>
              <a:lstStyle/>
              <a:p>
                <a:r>
                  <a:rPr lang="ru-RU">
                    <a:noFill/>
                  </a:rPr>
                  <a:t> </a:t>
                </a:r>
              </a:p>
            </p:txBody>
          </p:sp>
        </mc:Fallback>
      </mc:AlternateContent>
    </p:spTree>
    <p:extLst>
      <p:ext uri="{BB962C8B-B14F-4D97-AF65-F5344CB8AC3E}">
        <p14:creationId xmlns:p14="http://schemas.microsoft.com/office/powerpoint/2010/main" val="2250995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454989-549B-4191-A07B-A5B2050E17E9}"/>
              </a:ext>
            </a:extLst>
          </p:cNvPr>
          <p:cNvSpPr>
            <a:spLocks noGrp="1"/>
          </p:cNvSpPr>
          <p:nvPr>
            <p:ph type="title"/>
          </p:nvPr>
        </p:nvSpPr>
        <p:spPr>
          <a:xfrm>
            <a:off x="2592925" y="624110"/>
            <a:ext cx="8911687" cy="1195812"/>
          </a:xfrm>
        </p:spPr>
        <p:txBody>
          <a:bodyPr>
            <a:normAutofit/>
          </a:bodyPr>
          <a:lstStyle/>
          <a:p>
            <a:r>
              <a:rPr lang="ru-RU" sz="3200" b="1" dirty="0"/>
              <a:t>Динамические методы оценки эффективности</a:t>
            </a:r>
          </a:p>
        </p:txBody>
      </p:sp>
      <p:sp>
        <p:nvSpPr>
          <p:cNvPr id="3" name="Объект 2">
            <a:extLst>
              <a:ext uri="{FF2B5EF4-FFF2-40B4-BE49-F238E27FC236}">
                <a16:creationId xmlns:a16="http://schemas.microsoft.com/office/drawing/2014/main" id="{FF8B9181-8B03-4F6A-AE29-245508FA1738}"/>
              </a:ext>
            </a:extLst>
          </p:cNvPr>
          <p:cNvSpPr>
            <a:spLocks noGrp="1"/>
          </p:cNvSpPr>
          <p:nvPr>
            <p:ph idx="1"/>
          </p:nvPr>
        </p:nvSpPr>
        <p:spPr>
          <a:xfrm>
            <a:off x="2589212" y="1899821"/>
            <a:ext cx="8915400" cy="4563123"/>
          </a:xfrm>
        </p:spPr>
        <p:txBody>
          <a:bodyPr>
            <a:noAutofit/>
          </a:bodyPr>
          <a:lstStyle/>
          <a:p>
            <a:pPr marL="0" indent="0" algn="just">
              <a:spcBef>
                <a:spcPts val="600"/>
              </a:spcBef>
              <a:buNone/>
            </a:pPr>
            <a:r>
              <a:rPr lang="ru-RU" sz="2000" b="1" dirty="0"/>
              <a:t>Динамические методы учитывают временную стоимость денег, дисконтируя будущие денежные потоки к текущему моменту. </a:t>
            </a:r>
          </a:p>
          <a:p>
            <a:pPr marL="0" indent="0" algn="just">
              <a:spcBef>
                <a:spcPts val="600"/>
              </a:spcBef>
              <a:buNone/>
            </a:pPr>
            <a:r>
              <a:rPr lang="ru-RU" sz="2000" b="1" dirty="0"/>
              <a:t>Ставка дисконтирования определяется исходя из альтернативной стоимости капитала, риска проекта и рыночных условий.</a:t>
            </a:r>
          </a:p>
          <a:p>
            <a:pPr marL="0" indent="0" algn="just">
              <a:spcBef>
                <a:spcPts val="600"/>
              </a:spcBef>
              <a:buNone/>
            </a:pPr>
            <a:r>
              <a:rPr lang="ru-RU" sz="2000" b="1" dirty="0"/>
              <a:t>Способы выбора ставки дисконтирования:</a:t>
            </a:r>
          </a:p>
          <a:p>
            <a:pPr algn="just">
              <a:spcBef>
                <a:spcPts val="600"/>
              </a:spcBef>
            </a:pPr>
            <a:r>
              <a:rPr lang="ru-RU" sz="2000" b="1" u="sng" dirty="0"/>
              <a:t>Требуемая доходность</a:t>
            </a:r>
            <a:r>
              <a:rPr lang="ru-RU" sz="2000" b="1" dirty="0"/>
              <a:t>: можно использовать ставку доходности, которую инвесторы ожидают получить.</a:t>
            </a:r>
          </a:p>
          <a:p>
            <a:pPr algn="just">
              <a:spcBef>
                <a:spcPts val="600"/>
              </a:spcBef>
            </a:pPr>
            <a:r>
              <a:rPr lang="ru-RU" sz="2000" b="1" u="sng" dirty="0"/>
              <a:t>Аналогичные проекты и отраслевые стандарты</a:t>
            </a:r>
            <a:r>
              <a:rPr lang="ru-RU" sz="2000" b="1" dirty="0"/>
              <a:t>: ставка дисконтирования выбирается на основе ставок, применяемых в аналогичных проектах или в отрасли.</a:t>
            </a:r>
          </a:p>
          <a:p>
            <a:pPr algn="just">
              <a:spcBef>
                <a:spcPts val="600"/>
              </a:spcBef>
            </a:pPr>
            <a:r>
              <a:rPr lang="ru-RU" sz="2000" b="1" u="sng" dirty="0"/>
              <a:t>Корректировка на риск бизнес-проекта</a:t>
            </a:r>
            <a:r>
              <a:rPr lang="ru-RU" sz="2000" b="1" dirty="0"/>
              <a:t>: если проект более рискованный, чем средняя деятельность компании, к ставке дисконтирования добавляют риск-премию.</a:t>
            </a:r>
          </a:p>
          <a:p>
            <a:pPr>
              <a:spcBef>
                <a:spcPts val="600"/>
              </a:spcBef>
            </a:pPr>
            <a:endParaRPr lang="ru-RU" sz="2000" dirty="0"/>
          </a:p>
        </p:txBody>
      </p:sp>
    </p:spTree>
    <p:extLst>
      <p:ext uri="{BB962C8B-B14F-4D97-AF65-F5344CB8AC3E}">
        <p14:creationId xmlns:p14="http://schemas.microsoft.com/office/powerpoint/2010/main" val="1677776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50504" y="476672"/>
            <a:ext cx="7293968" cy="650792"/>
          </a:xfrm>
        </p:spPr>
        <p:txBody>
          <a:bodyPr>
            <a:noAutofit/>
          </a:bodyPr>
          <a:lstStyle/>
          <a:p>
            <a:r>
              <a:rPr lang="ru-RU" sz="2800" b="1" dirty="0"/>
              <a:t>Чистая приведенная стоимость (NPV)</a:t>
            </a:r>
            <a:endParaRPr lang="ru-RU" sz="2800" dirty="0"/>
          </a:p>
        </p:txBody>
      </p:sp>
      <mc:AlternateContent xmlns:mc="http://schemas.openxmlformats.org/markup-compatibility/2006">
        <mc:Choice xmlns:a14="http://schemas.microsoft.com/office/drawing/2010/main" Requires="a14">
          <p:sp>
            <p:nvSpPr>
              <p:cNvPr id="3" name="Объект 2"/>
              <p:cNvSpPr>
                <a:spLocks noGrp="1"/>
              </p:cNvSpPr>
              <p:nvPr>
                <p:ph idx="1"/>
              </p:nvPr>
            </p:nvSpPr>
            <p:spPr>
              <a:xfrm>
                <a:off x="3050504" y="1127464"/>
                <a:ext cx="8565916" cy="5326602"/>
              </a:xfrm>
            </p:spPr>
            <p:txBody>
              <a:bodyPr>
                <a:noAutofit/>
              </a:bodyPr>
              <a:lstStyle/>
              <a:p>
                <a:pPr marL="0" indent="0">
                  <a:spcBef>
                    <a:spcPts val="600"/>
                  </a:spcBef>
                  <a:buNone/>
                </a:pPr>
                <a:r>
                  <a:rPr lang="ru-RU" sz="2000" b="1" u="sng" dirty="0"/>
                  <a:t>Чистая приведенная стоимость </a:t>
                </a:r>
                <a:r>
                  <a:rPr lang="ru-RU" sz="2000" b="1" dirty="0"/>
                  <a:t>(NPV, </a:t>
                </a:r>
                <a:r>
                  <a:rPr lang="en-US" sz="2000" b="1" dirty="0"/>
                  <a:t>Net</a:t>
                </a:r>
                <a:r>
                  <a:rPr lang="ru-RU" sz="2000" b="1" dirty="0"/>
                  <a:t> </a:t>
                </a:r>
                <a:r>
                  <a:rPr lang="ru-RU" sz="2000" b="1" dirty="0" err="1"/>
                  <a:t>Present</a:t>
                </a:r>
                <a:r>
                  <a:rPr lang="ru-RU" sz="2000" b="1" dirty="0"/>
                  <a:t> Value) – сумма дисконтированных денежных потоков проекта за весь расчетный период, включая первоначальные инвестиции. </a:t>
                </a:r>
              </a:p>
              <a:p>
                <a:pPr marL="0" indent="0" algn="ctr">
                  <a:buNone/>
                </a:pPr>
                <a14:m>
                  <m:oMath xmlns:m="http://schemas.openxmlformats.org/officeDocument/2006/math">
                    <m:r>
                      <a:rPr lang="ru-RU" sz="2800" b="1" i="0">
                        <a:latin typeface="Cambria Math"/>
                      </a:rPr>
                      <m:t>𝐍𝐏𝐕</m:t>
                    </m:r>
                    <m:r>
                      <a:rPr lang="ru-RU" sz="2800" b="1" i="0">
                        <a:latin typeface="Cambria Math"/>
                      </a:rPr>
                      <m:t>=</m:t>
                    </m:r>
                    <m:nary>
                      <m:naryPr>
                        <m:chr m:val="∑"/>
                        <m:limLoc m:val="undOvr"/>
                        <m:ctrlPr>
                          <a:rPr lang="ru-RU" sz="2800" b="1">
                            <a:latin typeface="Cambria Math" panose="02040503050406030204" pitchFamily="18" charset="0"/>
                          </a:rPr>
                        </m:ctrlPr>
                      </m:naryPr>
                      <m:sub>
                        <m:r>
                          <a:rPr lang="ru-RU" sz="2800" b="1" i="0">
                            <a:latin typeface="Cambria Math"/>
                          </a:rPr>
                          <m:t>𝐭</m:t>
                        </m:r>
                        <m:r>
                          <a:rPr lang="ru-RU" sz="2800" b="1" i="0">
                            <a:latin typeface="Cambria Math"/>
                          </a:rPr>
                          <m:t>=</m:t>
                        </m:r>
                        <m:r>
                          <a:rPr lang="ru-RU" sz="2800" b="1" i="0" smtClean="0">
                            <a:latin typeface="Cambria Math" panose="02040503050406030204" pitchFamily="18" charset="0"/>
                          </a:rPr>
                          <m:t>𝟎</m:t>
                        </m:r>
                      </m:sub>
                      <m:sup>
                        <m:r>
                          <a:rPr lang="ru-RU" sz="2800" b="1" i="0">
                            <a:latin typeface="Cambria Math"/>
                          </a:rPr>
                          <m:t>𝐧</m:t>
                        </m:r>
                      </m:sup>
                      <m:e>
                        <m:f>
                          <m:fPr>
                            <m:ctrlPr>
                              <a:rPr lang="ru-RU" sz="2800" b="1">
                                <a:latin typeface="Cambria Math" panose="02040503050406030204" pitchFamily="18" charset="0"/>
                              </a:rPr>
                            </m:ctrlPr>
                          </m:fPr>
                          <m:num>
                            <m:sSub>
                              <m:sSubPr>
                                <m:ctrlPr>
                                  <a:rPr lang="ru-RU" sz="2800" b="1">
                                    <a:latin typeface="Cambria Math" panose="02040503050406030204" pitchFamily="18" charset="0"/>
                                  </a:rPr>
                                </m:ctrlPr>
                              </m:sSubPr>
                              <m:e>
                                <m:r>
                                  <a:rPr lang="en-US" sz="2800" b="1" i="0" smtClean="0">
                                    <a:latin typeface="Cambria Math" panose="02040503050406030204" pitchFamily="18" charset="0"/>
                                  </a:rPr>
                                  <m:t>𝐂𝐅</m:t>
                                </m:r>
                              </m:e>
                              <m:sub>
                                <m:r>
                                  <a:rPr lang="ru-RU" sz="2800" b="1" i="0">
                                    <a:latin typeface="Cambria Math"/>
                                  </a:rPr>
                                  <m:t>𝐭</m:t>
                                </m:r>
                              </m:sub>
                            </m:sSub>
                          </m:num>
                          <m:den>
                            <m:sSup>
                              <m:sSupPr>
                                <m:ctrlPr>
                                  <a:rPr lang="ru-RU" sz="2800" b="1">
                                    <a:latin typeface="Cambria Math" panose="02040503050406030204" pitchFamily="18" charset="0"/>
                                  </a:rPr>
                                </m:ctrlPr>
                              </m:sSupPr>
                              <m:e>
                                <m:r>
                                  <a:rPr lang="ru-RU" sz="2800" b="1" i="0">
                                    <a:latin typeface="Cambria Math"/>
                                  </a:rPr>
                                  <m:t>(</m:t>
                                </m:r>
                                <m:r>
                                  <a:rPr lang="ru-RU" sz="2800" b="1" i="0">
                                    <a:latin typeface="Cambria Math"/>
                                  </a:rPr>
                                  <m:t>𝟏</m:t>
                                </m:r>
                                <m:r>
                                  <a:rPr lang="ru-RU" sz="2800" b="1" i="0">
                                    <a:latin typeface="Cambria Math"/>
                                  </a:rPr>
                                  <m:t>+</m:t>
                                </m:r>
                                <m:r>
                                  <a:rPr lang="en-US" sz="2800" b="1" i="0">
                                    <a:latin typeface="Cambria Math"/>
                                  </a:rPr>
                                  <m:t>𝐫</m:t>
                                </m:r>
                                <m:r>
                                  <a:rPr lang="ru-RU" sz="2800" b="1" i="0">
                                    <a:latin typeface="Cambria Math"/>
                                  </a:rPr>
                                  <m:t>)</m:t>
                                </m:r>
                              </m:e>
                              <m:sup>
                                <m:r>
                                  <a:rPr lang="ru-RU" sz="2800" b="1" i="0">
                                    <a:latin typeface="Cambria Math"/>
                                  </a:rPr>
                                  <m:t>𝐭</m:t>
                                </m:r>
                              </m:sup>
                            </m:sSup>
                          </m:den>
                        </m:f>
                      </m:e>
                    </m:nary>
                    <m:r>
                      <a:rPr lang="ru-RU" sz="2800" b="1" i="1">
                        <a:latin typeface="Cambria Math"/>
                      </a:rPr>
                      <m:t> ,</m:t>
                    </m:r>
                  </m:oMath>
                </a14:m>
                <a:r>
                  <a:rPr lang="en-US" sz="2000" b="1" dirty="0"/>
                  <a:t> </a:t>
                </a:r>
                <a:r>
                  <a:rPr lang="ru-RU" sz="2000" b="1" dirty="0"/>
                  <a:t>где</a:t>
                </a:r>
                <a:endParaRPr lang="en-US" sz="2000" b="1" dirty="0"/>
              </a:p>
              <a:p>
                <a:pPr>
                  <a:spcBef>
                    <a:spcPts val="600"/>
                  </a:spcBef>
                </a:pPr>
                <a:r>
                  <a:rPr lang="ru-RU" sz="2000" b="1" dirty="0">
                    <a:effectLst/>
                    <a:ea typeface="Times New Roman" panose="02020603050405020304" pitchFamily="18" charset="0"/>
                  </a:rPr>
                  <a:t>NPV – чистая приведённая стоимость, </a:t>
                </a:r>
              </a:p>
              <a:p>
                <a:pPr>
                  <a:spcBef>
                    <a:spcPts val="600"/>
                  </a:spcBef>
                </a:pPr>
                <a:r>
                  <a:rPr lang="ru-RU" sz="2000" b="1" dirty="0" err="1">
                    <a:effectLst/>
                    <a:ea typeface="Times New Roman" panose="02020603050405020304" pitchFamily="18" charset="0"/>
                  </a:rPr>
                  <a:t>CF</a:t>
                </a:r>
                <a:r>
                  <a:rPr lang="ru-RU" sz="2400" b="1" baseline="-25000" dirty="0" err="1">
                    <a:effectLst/>
                    <a:ea typeface="Times New Roman" panose="02020603050405020304" pitchFamily="18" charset="0"/>
                  </a:rPr>
                  <a:t>t</a:t>
                </a:r>
                <a:r>
                  <a:rPr lang="ru-RU" sz="2400" b="1" dirty="0">
                    <a:effectLst/>
                    <a:ea typeface="Times New Roman" panose="02020603050405020304" pitchFamily="18" charset="0"/>
                  </a:rPr>
                  <a:t>​ </a:t>
                </a:r>
                <a:r>
                  <a:rPr lang="ru-RU" sz="2000" b="1" dirty="0">
                    <a:effectLst/>
                    <a:ea typeface="Times New Roman" panose="02020603050405020304" pitchFamily="18" charset="0"/>
                  </a:rPr>
                  <a:t>– денежный поток в период t (t=0 – первоначальные инвестиции), </a:t>
                </a:r>
              </a:p>
              <a:p>
                <a:pPr>
                  <a:spcBef>
                    <a:spcPts val="600"/>
                  </a:spcBef>
                </a:pPr>
                <a:r>
                  <a:rPr lang="ru-RU" sz="2000" b="1" dirty="0">
                    <a:effectLst/>
                    <a:ea typeface="Times New Roman" panose="02020603050405020304" pitchFamily="18" charset="0"/>
                  </a:rPr>
                  <a:t>r – ставка дисконтирования (например, требуемая доходность), </a:t>
                </a:r>
              </a:p>
              <a:p>
                <a:pPr>
                  <a:spcBef>
                    <a:spcPts val="600"/>
                  </a:spcBef>
                </a:pPr>
                <a:r>
                  <a:rPr lang="ru-RU" sz="2000" b="1" dirty="0">
                    <a:effectLst/>
                    <a:ea typeface="Times New Roman" panose="02020603050405020304" pitchFamily="18" charset="0"/>
                  </a:rPr>
                  <a:t>t – номер периода (год, квартал и т.д.), </a:t>
                </a:r>
              </a:p>
              <a:p>
                <a:pPr>
                  <a:spcBef>
                    <a:spcPts val="600"/>
                  </a:spcBef>
                </a:pPr>
                <a:r>
                  <a:rPr lang="ru-RU" sz="2000" b="1" dirty="0">
                    <a:effectLst/>
                    <a:ea typeface="Times New Roman" panose="02020603050405020304" pitchFamily="18" charset="0"/>
                  </a:rPr>
                  <a:t>n – срок проекта (количество периодов).</a:t>
                </a:r>
              </a:p>
              <a:p>
                <a:pPr marL="0" indent="0">
                  <a:spcBef>
                    <a:spcPts val="600"/>
                  </a:spcBef>
                  <a:buNone/>
                </a:pPr>
                <a:r>
                  <a:rPr lang="ru-RU" sz="2000" b="1" dirty="0">
                    <a:effectLst/>
                    <a:ea typeface="Times New Roman" panose="02020603050405020304" pitchFamily="18" charset="0"/>
                  </a:rPr>
                  <a:t>Если NPV &gt; 0, проект считается выгодным (создаёт добавленную стоимость). Если NPV &lt; 0 - проект убыточен.</a:t>
                </a:r>
              </a:p>
            </p:txBody>
          </p:sp>
        </mc:Choice>
        <mc:Fallback>
          <p:sp>
            <p:nvSpPr>
              <p:cNvPr id="3" name="Объект 2"/>
              <p:cNvSpPr>
                <a:spLocks noGrp="1" noRot="1" noChangeAspect="1" noMove="1" noResize="1" noEditPoints="1" noAdjustHandles="1" noChangeArrowheads="1" noChangeShapeType="1" noTextEdit="1"/>
              </p:cNvSpPr>
              <p:nvPr>
                <p:ph idx="1"/>
              </p:nvPr>
            </p:nvSpPr>
            <p:spPr>
              <a:xfrm>
                <a:off x="3050504" y="1127464"/>
                <a:ext cx="8565916" cy="5326602"/>
              </a:xfrm>
              <a:blipFill>
                <a:blip r:embed="rId2"/>
                <a:stretch>
                  <a:fillRect l="-711" t="-686"/>
                </a:stretch>
              </a:blipFill>
            </p:spPr>
            <p:txBody>
              <a:bodyPr/>
              <a:lstStyle/>
              <a:p>
                <a:r>
                  <a:rPr lang="ru-RU">
                    <a:noFill/>
                  </a:rPr>
                  <a:t> </a:t>
                </a:r>
              </a:p>
            </p:txBody>
          </p:sp>
        </mc:Fallback>
      </mc:AlternateContent>
    </p:spTree>
    <p:extLst>
      <p:ext uri="{BB962C8B-B14F-4D97-AF65-F5344CB8AC3E}">
        <p14:creationId xmlns:p14="http://schemas.microsoft.com/office/powerpoint/2010/main" val="158592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50504" y="476672"/>
            <a:ext cx="7293968" cy="650792"/>
          </a:xfrm>
        </p:spPr>
        <p:txBody>
          <a:bodyPr>
            <a:noAutofit/>
          </a:bodyPr>
          <a:lstStyle/>
          <a:p>
            <a:r>
              <a:rPr lang="ru-RU" sz="2800" b="1" dirty="0"/>
              <a:t>Чистая приведенная стоимость (NPV)</a:t>
            </a:r>
            <a:endParaRPr lang="ru-RU" sz="2800" dirty="0"/>
          </a:p>
        </p:txBody>
      </p:sp>
      <p:sp>
        <p:nvSpPr>
          <p:cNvPr id="3" name="Объект 2"/>
          <p:cNvSpPr>
            <a:spLocks noGrp="1"/>
          </p:cNvSpPr>
          <p:nvPr>
            <p:ph idx="1"/>
          </p:nvPr>
        </p:nvSpPr>
        <p:spPr>
          <a:xfrm>
            <a:off x="3050504" y="1704512"/>
            <a:ext cx="8565916" cy="4749553"/>
          </a:xfrm>
        </p:spPr>
        <p:txBody>
          <a:bodyPr>
            <a:noAutofit/>
          </a:bodyPr>
          <a:lstStyle/>
          <a:p>
            <a:pPr marL="0" indent="0" algn="just">
              <a:buNone/>
            </a:pPr>
            <a:r>
              <a:rPr lang="ru-RU" sz="2000" b="1" dirty="0">
                <a:effectLst/>
                <a:ea typeface="Times New Roman" panose="02020603050405020304" pitchFamily="18" charset="0"/>
              </a:rPr>
              <a:t>Кафе</a:t>
            </a:r>
            <a:r>
              <a:rPr lang="ru-RU" sz="2000" b="1" dirty="0">
                <a:ea typeface="Times New Roman" panose="02020603050405020304" pitchFamily="18" charset="0"/>
              </a:rPr>
              <a:t>: r=10%, расчетный период 3 года.</a:t>
            </a:r>
            <a:endParaRPr lang="ru-RU" sz="2000" b="1" dirty="0">
              <a:effectLst/>
              <a:ea typeface="Times New Roman" panose="02020603050405020304" pitchFamily="18" charset="0"/>
            </a:endParaRPr>
          </a:p>
          <a:p>
            <a:pPr marL="0" indent="0" algn="just">
              <a:buNone/>
            </a:pPr>
            <a:r>
              <a:rPr lang="ru-RU" sz="2000" b="1" dirty="0">
                <a:effectLst/>
                <a:ea typeface="Times New Roman" panose="02020603050405020304" pitchFamily="18" charset="0"/>
              </a:rPr>
              <a:t>t=0: -500 000; </a:t>
            </a:r>
          </a:p>
          <a:p>
            <a:pPr marL="0" indent="0" algn="just">
              <a:buNone/>
            </a:pPr>
            <a:r>
              <a:rPr lang="ru-RU" sz="2000" b="1" dirty="0">
                <a:effectLst/>
                <a:ea typeface="Times New Roman" panose="02020603050405020304" pitchFamily="18" charset="0"/>
              </a:rPr>
              <a:t>t=1: 150 000; </a:t>
            </a:r>
          </a:p>
          <a:p>
            <a:pPr marL="0" indent="0" algn="just">
              <a:buNone/>
            </a:pPr>
            <a:r>
              <a:rPr lang="ru-RU" sz="2000" b="1" dirty="0">
                <a:effectLst/>
                <a:ea typeface="Times New Roman" panose="02020603050405020304" pitchFamily="18" charset="0"/>
              </a:rPr>
              <a:t>t=2: 180 000; </a:t>
            </a:r>
          </a:p>
          <a:p>
            <a:pPr marL="0" indent="0" algn="just">
              <a:buNone/>
            </a:pPr>
            <a:r>
              <a:rPr lang="ru-RU" sz="2000" b="1" dirty="0">
                <a:effectLst/>
                <a:ea typeface="Times New Roman" panose="02020603050405020304" pitchFamily="18" charset="0"/>
              </a:rPr>
              <a:t>t=3: 200 000; </a:t>
            </a:r>
          </a:p>
          <a:p>
            <a:pPr marL="0" indent="0" algn="just">
              <a:buNone/>
            </a:pPr>
            <a:r>
              <a:rPr lang="ru-RU" sz="2000" b="1" dirty="0">
                <a:effectLst/>
                <a:ea typeface="Times New Roman" panose="02020603050405020304" pitchFamily="18" charset="0"/>
              </a:rPr>
              <a:t>NPV = - 500 000 + 150 000/(1.1) + 180 000/(1.1)</a:t>
            </a:r>
            <a:r>
              <a:rPr lang="ru-RU" sz="2000" b="1" baseline="30000" dirty="0">
                <a:effectLst/>
                <a:ea typeface="Times New Roman" panose="02020603050405020304" pitchFamily="18" charset="0"/>
              </a:rPr>
              <a:t>2</a:t>
            </a:r>
            <a:r>
              <a:rPr lang="ru-RU" sz="2000" b="1" dirty="0">
                <a:effectLst/>
                <a:ea typeface="Times New Roman" panose="02020603050405020304" pitchFamily="18" charset="0"/>
              </a:rPr>
              <a:t> + 200 000/(1.1)</a:t>
            </a:r>
            <a:r>
              <a:rPr lang="ru-RU" sz="2000" b="1" baseline="30000" dirty="0">
                <a:effectLst/>
                <a:ea typeface="Times New Roman" panose="02020603050405020304" pitchFamily="18" charset="0"/>
              </a:rPr>
              <a:t>3</a:t>
            </a:r>
            <a:r>
              <a:rPr lang="ru-RU" sz="2000" b="1" dirty="0">
                <a:effectLst/>
                <a:ea typeface="Times New Roman" panose="02020603050405020304" pitchFamily="18" charset="0"/>
              </a:rPr>
              <a:t> ≈ </a:t>
            </a:r>
          </a:p>
          <a:p>
            <a:pPr marL="0" indent="0" algn="just">
              <a:buNone/>
            </a:pPr>
            <a:r>
              <a:rPr lang="ru-RU" sz="2000" b="1" dirty="0">
                <a:effectLst/>
                <a:ea typeface="Times New Roman" panose="02020603050405020304" pitchFamily="18" charset="0"/>
              </a:rPr>
              <a:t>-500 000 + 136 364 + 148 760 + 150 263 ≈ - 64 613 рублей. </a:t>
            </a:r>
          </a:p>
          <a:p>
            <a:pPr marL="0" indent="0" algn="just">
              <a:buNone/>
            </a:pPr>
            <a:r>
              <a:rPr lang="ru-RU" sz="2000" b="1" dirty="0">
                <a:effectLst/>
                <a:ea typeface="Times New Roman" panose="02020603050405020304" pitchFamily="18" charset="0"/>
              </a:rPr>
              <a:t>Поскольку NPV &lt; 0, проект невыгоден.</a:t>
            </a:r>
          </a:p>
        </p:txBody>
      </p:sp>
    </p:spTree>
    <p:extLst>
      <p:ext uri="{BB962C8B-B14F-4D97-AF65-F5344CB8AC3E}">
        <p14:creationId xmlns:p14="http://schemas.microsoft.com/office/powerpoint/2010/main" val="3583333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CC9CD9-7E77-4190-B0C8-AEF0860CF1FE}"/>
              </a:ext>
            </a:extLst>
          </p:cNvPr>
          <p:cNvSpPr>
            <a:spLocks noGrp="1"/>
          </p:cNvSpPr>
          <p:nvPr>
            <p:ph type="title"/>
          </p:nvPr>
        </p:nvSpPr>
        <p:spPr>
          <a:xfrm>
            <a:off x="2592925" y="624110"/>
            <a:ext cx="8911687" cy="698663"/>
          </a:xfrm>
        </p:spPr>
        <p:txBody>
          <a:bodyPr>
            <a:normAutofit/>
          </a:bodyPr>
          <a:lstStyle/>
          <a:p>
            <a:r>
              <a:rPr lang="ru-RU" sz="3200" b="1" dirty="0"/>
              <a:t>Внутренняя норма доходности (</a:t>
            </a:r>
            <a:r>
              <a:rPr lang="en-US" sz="3200" b="1" dirty="0"/>
              <a:t>IRR)</a:t>
            </a:r>
            <a:endParaRPr lang="ru-RU" sz="3200" b="1" dirty="0"/>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C5B262CE-6244-4DCE-B2D2-75AE9619073A}"/>
                  </a:ext>
                </a:extLst>
              </p:cNvPr>
              <p:cNvSpPr>
                <a:spLocks noGrp="1"/>
              </p:cNvSpPr>
              <p:nvPr>
                <p:ph idx="1"/>
              </p:nvPr>
            </p:nvSpPr>
            <p:spPr>
              <a:xfrm>
                <a:off x="2592925" y="1722268"/>
                <a:ext cx="8915400" cy="4511622"/>
              </a:xfrm>
            </p:spPr>
            <p:txBody>
              <a:bodyPr/>
              <a:lstStyle/>
              <a:p>
                <a:pPr marL="0" indent="0" algn="just">
                  <a:buNone/>
                </a:pPr>
                <a:r>
                  <a:rPr lang="ru-RU" sz="2000" b="1" dirty="0">
                    <a:effectLst/>
                    <a:ea typeface="Times New Roman" panose="02020603050405020304" pitchFamily="18" charset="0"/>
                  </a:rPr>
                  <a:t>IRR («барьерная ставка») – это ставка дисконтирования, при которой NPV проекта равна нулю. </a:t>
                </a:r>
              </a:p>
              <a:p>
                <a:pPr marL="0" indent="0" algn="just">
                  <a:buNone/>
                </a:pPr>
                <a:endParaRPr lang="ru-RU" sz="2000" b="1" dirty="0">
                  <a:effectLst/>
                  <a:ea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en-US" sz="2800" b="1" i="0" smtClean="0">
                          <a:effectLst/>
                          <a:ea typeface="Times New Roman" panose="02020603050405020304" pitchFamily="18" charset="0"/>
                        </a:rPr>
                        <m:t>𝟎</m:t>
                      </m:r>
                      <m:r>
                        <a:rPr lang="ru-RU" sz="2800" b="1" i="0" smtClean="0">
                          <a:effectLst/>
                          <a:ea typeface="Times New Roman" panose="02020603050405020304" pitchFamily="18" charset="0"/>
                        </a:rPr>
                        <m:t>= </m:t>
                      </m:r>
                      <m:nary>
                        <m:naryPr>
                          <m:chr m:val="∑"/>
                          <m:limLoc m:val="undOvr"/>
                          <m:ctrlPr>
                            <a:rPr lang="ru-RU" sz="2800" b="1">
                              <a:effectLst/>
                              <a:ea typeface="Times New Roman" panose="02020603050405020304" pitchFamily="18" charset="0"/>
                            </a:rPr>
                          </m:ctrlPr>
                        </m:naryPr>
                        <m:sub>
                          <m:r>
                            <a:rPr lang="en-US" sz="2800" b="1" i="0" smtClean="0">
                              <a:effectLst/>
                              <a:ea typeface="Times New Roman" panose="02020603050405020304" pitchFamily="18" charset="0"/>
                            </a:rPr>
                            <m:t>𝐭</m:t>
                          </m:r>
                          <m:r>
                            <a:rPr lang="ru-RU" sz="2800" b="1" i="0" smtClean="0">
                              <a:effectLst/>
                              <a:ea typeface="Times New Roman" panose="02020603050405020304" pitchFamily="18" charset="0"/>
                            </a:rPr>
                            <m:t>=</m:t>
                          </m:r>
                          <m:r>
                            <a:rPr lang="ru-RU" sz="2800" b="1" i="0" smtClean="0">
                              <a:effectLst/>
                              <a:ea typeface="Times New Roman" panose="02020603050405020304" pitchFamily="18" charset="0"/>
                            </a:rPr>
                            <m:t>𝟎</m:t>
                          </m:r>
                        </m:sub>
                        <m:sup>
                          <m:r>
                            <a:rPr lang="en-US" sz="2800" b="1" i="0" smtClean="0">
                              <a:effectLst/>
                              <a:ea typeface="Times New Roman" panose="02020603050405020304" pitchFamily="18" charset="0"/>
                            </a:rPr>
                            <m:t>𝐧</m:t>
                          </m:r>
                        </m:sup>
                        <m:e>
                          <m:f>
                            <m:fPr>
                              <m:ctrlPr>
                                <a:rPr lang="ru-RU" sz="2800" b="1">
                                  <a:effectLst/>
                                  <a:ea typeface="Times New Roman" panose="02020603050405020304" pitchFamily="18" charset="0"/>
                                </a:rPr>
                              </m:ctrlPr>
                            </m:fPr>
                            <m:num>
                              <m:sSub>
                                <m:sSubPr>
                                  <m:ctrlPr>
                                    <a:rPr lang="ru-RU" sz="2800" b="1">
                                      <a:effectLst/>
                                      <a:ea typeface="Times New Roman" panose="02020603050405020304" pitchFamily="18" charset="0"/>
                                    </a:rPr>
                                  </m:ctrlPr>
                                </m:sSubPr>
                                <m:e>
                                  <m:r>
                                    <a:rPr lang="en-US" sz="2800" b="1" i="0" smtClean="0">
                                      <a:effectLst/>
                                      <a:ea typeface="Times New Roman" panose="02020603050405020304" pitchFamily="18" charset="0"/>
                                    </a:rPr>
                                    <m:t>𝐂𝐅</m:t>
                                  </m:r>
                                </m:e>
                                <m:sub>
                                  <m:r>
                                    <a:rPr lang="en-US" sz="2800" b="1" i="0" smtClean="0">
                                      <a:effectLst/>
                                      <a:ea typeface="Times New Roman" panose="02020603050405020304" pitchFamily="18" charset="0"/>
                                    </a:rPr>
                                    <m:t>𝐭</m:t>
                                  </m:r>
                                </m:sub>
                              </m:sSub>
                            </m:num>
                            <m:den>
                              <m:sSup>
                                <m:sSupPr>
                                  <m:ctrlPr>
                                    <a:rPr lang="ru-RU" sz="2800" b="1">
                                      <a:effectLst/>
                                      <a:ea typeface="Times New Roman" panose="02020603050405020304" pitchFamily="18" charset="0"/>
                                    </a:rPr>
                                  </m:ctrlPr>
                                </m:sSupPr>
                                <m:e>
                                  <m:r>
                                    <a:rPr lang="ru-RU" sz="2800" b="1" i="0" smtClean="0">
                                      <a:effectLst/>
                                      <a:ea typeface="Times New Roman" panose="02020603050405020304" pitchFamily="18" charset="0"/>
                                    </a:rPr>
                                    <m:t>(</m:t>
                                  </m:r>
                                  <m:r>
                                    <a:rPr lang="ru-RU" sz="2800" b="1" i="0" smtClean="0">
                                      <a:effectLst/>
                                      <a:ea typeface="Times New Roman" panose="02020603050405020304" pitchFamily="18" charset="0"/>
                                    </a:rPr>
                                    <m:t>𝟏</m:t>
                                  </m:r>
                                  <m:r>
                                    <a:rPr lang="ru-RU" sz="2800" b="1" i="0" smtClean="0">
                                      <a:effectLst/>
                                      <a:ea typeface="Times New Roman" panose="02020603050405020304" pitchFamily="18" charset="0"/>
                                    </a:rPr>
                                    <m:t>+</m:t>
                                  </m:r>
                                  <m:r>
                                    <a:rPr lang="en-US" sz="2800" b="1" i="0" smtClean="0">
                                      <a:effectLst/>
                                      <a:ea typeface="Times New Roman" panose="02020603050405020304" pitchFamily="18" charset="0"/>
                                    </a:rPr>
                                    <m:t>𝐈𝐑𝐑</m:t>
                                  </m:r>
                                  <m:r>
                                    <a:rPr lang="ru-RU" sz="2800" b="1" i="0" smtClean="0">
                                      <a:effectLst/>
                                      <a:ea typeface="Times New Roman" panose="02020603050405020304" pitchFamily="18" charset="0"/>
                                    </a:rPr>
                                    <m:t>)</m:t>
                                  </m:r>
                                </m:e>
                                <m:sup>
                                  <m:r>
                                    <a:rPr lang="en-US" sz="2800" b="1" i="0" smtClean="0">
                                      <a:effectLst/>
                                      <a:ea typeface="Times New Roman" panose="02020603050405020304" pitchFamily="18" charset="0"/>
                                    </a:rPr>
                                    <m:t>𝐭</m:t>
                                  </m:r>
                                </m:sup>
                              </m:sSup>
                            </m:den>
                          </m:f>
                        </m:e>
                      </m:nary>
                      <m:r>
                        <a:rPr lang="en-US" sz="2800" b="1" i="1" smtClean="0">
                          <a:effectLst/>
                          <a:ea typeface="Times New Roman" panose="02020603050405020304" pitchFamily="18" charset="0"/>
                        </a:rPr>
                        <m:t> </m:t>
                      </m:r>
                    </m:oMath>
                  </m:oMathPara>
                </a14:m>
                <a:endParaRPr lang="ru-RU" sz="2000" b="1" dirty="0">
                  <a:effectLst/>
                  <a:ea typeface="Times New Roman" panose="02020603050405020304" pitchFamily="18" charset="0"/>
                </a:endParaRPr>
              </a:p>
              <a:p>
                <a:pPr marL="0" indent="0" algn="just">
                  <a:buNone/>
                </a:pPr>
                <a:endParaRPr lang="ru-RU" sz="2000" b="1" dirty="0">
                  <a:effectLst/>
                  <a:ea typeface="Times New Roman" panose="02020603050405020304" pitchFamily="18" charset="0"/>
                </a:endParaRPr>
              </a:p>
              <a:p>
                <a:pPr marL="0" indent="0" algn="just">
                  <a:buNone/>
                </a:pPr>
                <a:r>
                  <a:rPr lang="ru-RU" sz="2000" b="1" dirty="0">
                    <a:effectLst/>
                    <a:ea typeface="Times New Roman" panose="02020603050405020304" pitchFamily="18" charset="0"/>
                  </a:rPr>
                  <a:t>Она показывает максимальную допустимую стоимость капитала, при которой проект остается выгодным. </a:t>
                </a:r>
              </a:p>
              <a:p>
                <a:pPr marL="0" indent="0" algn="just">
                  <a:buNone/>
                </a:pPr>
                <a:r>
                  <a:rPr lang="ru-RU" sz="2000" b="1" dirty="0">
                    <a:effectLst/>
                    <a:ea typeface="Times New Roman" panose="02020603050405020304" pitchFamily="18" charset="0"/>
                  </a:rPr>
                  <a:t>Проект считается приемлемым, если IRR превышает требуемую норму доходности.</a:t>
                </a:r>
              </a:p>
              <a:p>
                <a:endParaRPr lang="ru-RU" dirty="0"/>
              </a:p>
            </p:txBody>
          </p:sp>
        </mc:Choice>
        <mc:Fallback>
          <p:sp>
            <p:nvSpPr>
              <p:cNvPr id="3" name="Объект 2">
                <a:extLst>
                  <a:ext uri="{FF2B5EF4-FFF2-40B4-BE49-F238E27FC236}">
                    <a16:creationId xmlns:a16="http://schemas.microsoft.com/office/drawing/2014/main" id="{C5B262CE-6244-4DCE-B2D2-75AE9619073A}"/>
                  </a:ext>
                </a:extLst>
              </p:cNvPr>
              <p:cNvSpPr>
                <a:spLocks noGrp="1" noRot="1" noChangeAspect="1" noMove="1" noResize="1" noEditPoints="1" noAdjustHandles="1" noChangeArrowheads="1" noChangeShapeType="1" noTextEdit="1"/>
              </p:cNvSpPr>
              <p:nvPr>
                <p:ph idx="1"/>
              </p:nvPr>
            </p:nvSpPr>
            <p:spPr>
              <a:xfrm>
                <a:off x="2592925" y="1722268"/>
                <a:ext cx="8915400" cy="4511622"/>
              </a:xfrm>
              <a:blipFill>
                <a:blip r:embed="rId2"/>
                <a:stretch>
                  <a:fillRect l="-684" t="-811" r="-684"/>
                </a:stretch>
              </a:blipFill>
            </p:spPr>
            <p:txBody>
              <a:bodyPr/>
              <a:lstStyle/>
              <a:p>
                <a:r>
                  <a:rPr lang="ru-RU">
                    <a:noFill/>
                  </a:rPr>
                  <a:t> </a:t>
                </a:r>
              </a:p>
            </p:txBody>
          </p:sp>
        </mc:Fallback>
      </mc:AlternateContent>
    </p:spTree>
    <p:extLst>
      <p:ext uri="{BB962C8B-B14F-4D97-AF65-F5344CB8AC3E}">
        <p14:creationId xmlns:p14="http://schemas.microsoft.com/office/powerpoint/2010/main" val="4102369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1CAF0E-8EC6-4627-A5FB-2DE17C7F2084}"/>
              </a:ext>
            </a:extLst>
          </p:cNvPr>
          <p:cNvSpPr>
            <a:spLocks noGrp="1"/>
          </p:cNvSpPr>
          <p:nvPr>
            <p:ph type="title"/>
          </p:nvPr>
        </p:nvSpPr>
        <p:spPr>
          <a:xfrm>
            <a:off x="2592925" y="624110"/>
            <a:ext cx="8911687" cy="689785"/>
          </a:xfrm>
        </p:spPr>
        <p:txBody>
          <a:bodyPr>
            <a:normAutofit/>
          </a:bodyPr>
          <a:lstStyle/>
          <a:p>
            <a:r>
              <a:rPr lang="ru-RU" sz="3200" b="1" dirty="0"/>
              <a:t>Индекс рентабельности инвестиций (</a:t>
            </a:r>
            <a:r>
              <a:rPr lang="en-US" sz="3200" b="1" dirty="0"/>
              <a:t>PI</a:t>
            </a:r>
            <a:r>
              <a:rPr lang="ru-RU" sz="3200" b="1" dirty="0"/>
              <a:t>)</a:t>
            </a:r>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D6F34C85-0360-444F-B7AA-244B52053A99}"/>
                  </a:ext>
                </a:extLst>
              </p:cNvPr>
              <p:cNvSpPr>
                <a:spLocks noGrp="1"/>
              </p:cNvSpPr>
              <p:nvPr>
                <p:ph idx="1"/>
              </p:nvPr>
            </p:nvSpPr>
            <p:spPr>
              <a:xfrm>
                <a:off x="2592925" y="1420427"/>
                <a:ext cx="8911687" cy="5140171"/>
              </a:xfrm>
            </p:spPr>
            <p:txBody>
              <a:bodyPr>
                <a:noAutofit/>
              </a:bodyPr>
              <a:lstStyle/>
              <a:p>
                <a:pPr marL="0" indent="0">
                  <a:lnSpc>
                    <a:spcPct val="120000"/>
                  </a:lnSpc>
                  <a:spcBef>
                    <a:spcPts val="600"/>
                  </a:spcBef>
                  <a:buNone/>
                </a:pPr>
                <a:r>
                  <a:rPr lang="ru-RU" sz="2000" b="1" dirty="0">
                    <a:effectLst/>
                    <a:ea typeface="Times New Roman" panose="02020603050405020304" pitchFamily="18" charset="0"/>
                  </a:rPr>
                  <a:t>PI – это отношение дисконтированных поступлений к дисконтированным затратам. </a:t>
                </a:r>
              </a:p>
              <a:p>
                <a:pPr marL="0" indent="0" algn="ctr">
                  <a:buNone/>
                </a:pPr>
                <a14:m>
                  <m:oMath xmlns:m="http://schemas.openxmlformats.org/officeDocument/2006/math">
                    <m:r>
                      <a:rPr lang="en-US" sz="2800" b="1" i="0" smtClean="0">
                        <a:effectLst/>
                        <a:ea typeface="Times New Roman" panose="02020603050405020304" pitchFamily="18" charset="0"/>
                      </a:rPr>
                      <m:t>𝐏𝐈</m:t>
                    </m:r>
                    <m:r>
                      <a:rPr lang="ru-RU" sz="2800" b="1" i="0" smtClean="0">
                        <a:effectLst/>
                        <a:ea typeface="Times New Roman" panose="02020603050405020304" pitchFamily="18" charset="0"/>
                      </a:rPr>
                      <m:t>= </m:t>
                    </m:r>
                    <m:f>
                      <m:fPr>
                        <m:ctrlPr>
                          <a:rPr lang="ru-RU" sz="2800" b="1">
                            <a:effectLst/>
                            <a:ea typeface="Times New Roman" panose="02020603050405020304" pitchFamily="18" charset="0"/>
                          </a:rPr>
                        </m:ctrlPr>
                      </m:fPr>
                      <m:num>
                        <m:nary>
                          <m:naryPr>
                            <m:chr m:val="∑"/>
                            <m:limLoc m:val="undOvr"/>
                            <m:ctrlPr>
                              <a:rPr lang="ru-RU" sz="2800" b="1">
                                <a:effectLst/>
                                <a:ea typeface="Times New Roman" panose="02020603050405020304" pitchFamily="18" charset="0"/>
                              </a:rPr>
                            </m:ctrlPr>
                          </m:naryPr>
                          <m:sub>
                            <m:r>
                              <a:rPr lang="en-US" sz="2800" b="1" i="0" smtClean="0">
                                <a:effectLst/>
                                <a:ea typeface="Times New Roman" panose="02020603050405020304" pitchFamily="18" charset="0"/>
                              </a:rPr>
                              <m:t>𝐭</m:t>
                            </m:r>
                            <m:r>
                              <a:rPr lang="ru-RU" sz="2800" b="1" i="0" smtClean="0">
                                <a:effectLst/>
                                <a:ea typeface="Times New Roman" panose="02020603050405020304" pitchFamily="18" charset="0"/>
                              </a:rPr>
                              <m:t>=</m:t>
                            </m:r>
                            <m:r>
                              <a:rPr lang="ru-RU" sz="2800" b="1" i="0" smtClean="0">
                                <a:effectLst/>
                                <a:ea typeface="Times New Roman" panose="02020603050405020304" pitchFamily="18" charset="0"/>
                              </a:rPr>
                              <m:t>𝟏</m:t>
                            </m:r>
                          </m:sub>
                          <m:sup>
                            <m:r>
                              <a:rPr lang="en-US" sz="2800" b="1" i="0" smtClean="0">
                                <a:effectLst/>
                                <a:ea typeface="Times New Roman" panose="02020603050405020304" pitchFamily="18" charset="0"/>
                              </a:rPr>
                              <m:t>𝐧</m:t>
                            </m:r>
                          </m:sup>
                          <m:e>
                            <m:f>
                              <m:fPr>
                                <m:ctrlPr>
                                  <a:rPr lang="ru-RU" sz="2800" b="1">
                                    <a:effectLst/>
                                    <a:ea typeface="Times New Roman" panose="02020603050405020304" pitchFamily="18" charset="0"/>
                                  </a:rPr>
                                </m:ctrlPr>
                              </m:fPr>
                              <m:num>
                                <m:sSub>
                                  <m:sSubPr>
                                    <m:ctrlPr>
                                      <a:rPr lang="ru-RU" sz="2800" b="1">
                                        <a:effectLst/>
                                        <a:ea typeface="Times New Roman" panose="02020603050405020304" pitchFamily="18" charset="0"/>
                                      </a:rPr>
                                    </m:ctrlPr>
                                  </m:sSubPr>
                                  <m:e>
                                    <m:r>
                                      <a:rPr lang="en-US" sz="2800" b="1" i="0" smtClean="0">
                                        <a:effectLst/>
                                        <a:ea typeface="Times New Roman" panose="02020603050405020304" pitchFamily="18" charset="0"/>
                                      </a:rPr>
                                      <m:t>𝐂𝐅</m:t>
                                    </m:r>
                                  </m:e>
                                  <m:sub>
                                    <m:r>
                                      <a:rPr lang="en-US" sz="2800" b="1" i="0" smtClean="0">
                                        <a:effectLst/>
                                        <a:ea typeface="Times New Roman" panose="02020603050405020304" pitchFamily="18" charset="0"/>
                                      </a:rPr>
                                      <m:t>𝐭</m:t>
                                    </m:r>
                                  </m:sub>
                                </m:sSub>
                              </m:num>
                              <m:den>
                                <m:sSup>
                                  <m:sSupPr>
                                    <m:ctrlPr>
                                      <a:rPr lang="ru-RU" sz="2800" b="1">
                                        <a:effectLst/>
                                        <a:ea typeface="Times New Roman" panose="02020603050405020304" pitchFamily="18" charset="0"/>
                                      </a:rPr>
                                    </m:ctrlPr>
                                  </m:sSupPr>
                                  <m:e>
                                    <m:r>
                                      <a:rPr lang="ru-RU" sz="2800" b="1" i="0" smtClean="0">
                                        <a:effectLst/>
                                        <a:ea typeface="Times New Roman" panose="02020603050405020304" pitchFamily="18" charset="0"/>
                                      </a:rPr>
                                      <m:t>(</m:t>
                                    </m:r>
                                    <m:r>
                                      <a:rPr lang="ru-RU" sz="2800" b="1" i="0" smtClean="0">
                                        <a:effectLst/>
                                        <a:ea typeface="Times New Roman" panose="02020603050405020304" pitchFamily="18" charset="0"/>
                                      </a:rPr>
                                      <m:t>𝟏</m:t>
                                    </m:r>
                                    <m:r>
                                      <a:rPr lang="ru-RU" sz="2800" b="1" i="0" smtClean="0">
                                        <a:effectLst/>
                                        <a:ea typeface="Times New Roman" panose="02020603050405020304" pitchFamily="18" charset="0"/>
                                      </a:rPr>
                                      <m:t>+</m:t>
                                    </m:r>
                                    <m:r>
                                      <a:rPr lang="en-US" sz="2800" b="1" i="0" smtClean="0">
                                        <a:effectLst/>
                                        <a:ea typeface="Times New Roman" panose="02020603050405020304" pitchFamily="18" charset="0"/>
                                      </a:rPr>
                                      <m:t>𝐫</m:t>
                                    </m:r>
                                    <m:r>
                                      <a:rPr lang="ru-RU" sz="2800" b="1" i="0" smtClean="0">
                                        <a:effectLst/>
                                        <a:ea typeface="Times New Roman" panose="02020603050405020304" pitchFamily="18" charset="0"/>
                                      </a:rPr>
                                      <m:t>)</m:t>
                                    </m:r>
                                  </m:e>
                                  <m:sup>
                                    <m:r>
                                      <a:rPr lang="en-US" sz="2800" b="1" i="0" smtClean="0">
                                        <a:effectLst/>
                                        <a:ea typeface="Times New Roman" panose="02020603050405020304" pitchFamily="18" charset="0"/>
                                      </a:rPr>
                                      <m:t>𝐭</m:t>
                                    </m:r>
                                  </m:sup>
                                </m:sSup>
                              </m:den>
                            </m:f>
                          </m:e>
                        </m:nary>
                      </m:num>
                      <m:den>
                        <m:r>
                          <a:rPr lang="ru-RU" sz="2800" b="1" i="0" smtClean="0">
                            <a:effectLst/>
                            <a:ea typeface="Times New Roman" panose="02020603050405020304" pitchFamily="18" charset="0"/>
                          </a:rPr>
                          <m:t>|</m:t>
                        </m:r>
                        <m:sSub>
                          <m:sSubPr>
                            <m:ctrlPr>
                              <a:rPr lang="ru-RU" sz="2800" b="1">
                                <a:effectLst/>
                                <a:ea typeface="Times New Roman" panose="02020603050405020304" pitchFamily="18" charset="0"/>
                              </a:rPr>
                            </m:ctrlPr>
                          </m:sSubPr>
                          <m:e>
                            <m:r>
                              <a:rPr lang="en-US" sz="2800" b="1" i="0" smtClean="0">
                                <a:effectLst/>
                                <a:ea typeface="Times New Roman" panose="02020603050405020304" pitchFamily="18" charset="0"/>
                              </a:rPr>
                              <m:t>𝐂𝐅</m:t>
                            </m:r>
                          </m:e>
                          <m:sub>
                            <m:r>
                              <a:rPr lang="ru-RU" sz="2800" b="1" i="0" smtClean="0">
                                <a:effectLst/>
                                <a:ea typeface="Times New Roman" panose="02020603050405020304" pitchFamily="18" charset="0"/>
                              </a:rPr>
                              <m:t>𝟎</m:t>
                            </m:r>
                          </m:sub>
                        </m:sSub>
                        <m:r>
                          <a:rPr lang="ru-RU" sz="2800" b="1" i="0" smtClean="0">
                            <a:effectLst/>
                            <a:ea typeface="Times New Roman" panose="02020603050405020304" pitchFamily="18" charset="0"/>
                          </a:rPr>
                          <m:t>|</m:t>
                        </m:r>
                      </m:den>
                    </m:f>
                  </m:oMath>
                </a14:m>
                <a:r>
                  <a:rPr lang="ru-RU" sz="2800" b="1" dirty="0">
                    <a:effectLst/>
                    <a:ea typeface="Times New Roman" panose="02020603050405020304" pitchFamily="18" charset="0"/>
                  </a:rPr>
                  <a:t> </a:t>
                </a:r>
                <a:r>
                  <a:rPr lang="ru-RU" sz="2000" b="1" dirty="0">
                    <a:effectLst/>
                    <a:ea typeface="Times New Roman" panose="02020603050405020304" pitchFamily="18" charset="0"/>
                  </a:rPr>
                  <a:t>, где</a:t>
                </a:r>
              </a:p>
              <a:p>
                <a:pPr marL="0" indent="0">
                  <a:lnSpc>
                    <a:spcPct val="120000"/>
                  </a:lnSpc>
                  <a:spcBef>
                    <a:spcPts val="600"/>
                  </a:spcBef>
                  <a:buNone/>
                </a:pPr>
                <a:r>
                  <a:rPr lang="ru-RU" sz="2000" b="1" dirty="0" err="1">
                    <a:effectLst/>
                    <a:ea typeface="Times New Roman" panose="02020603050405020304" pitchFamily="18" charset="0"/>
                  </a:rPr>
                  <a:t>CF</a:t>
                </a:r>
                <a:r>
                  <a:rPr lang="ru-RU" sz="2000" b="1" baseline="-25000" dirty="0" err="1">
                    <a:effectLst/>
                    <a:ea typeface="Times New Roman" panose="02020603050405020304" pitchFamily="18" charset="0"/>
                  </a:rPr>
                  <a:t>t</a:t>
                </a:r>
                <a:r>
                  <a:rPr lang="ru-RU" sz="2000" b="1" dirty="0">
                    <a:effectLst/>
                    <a:ea typeface="Times New Roman" panose="02020603050405020304" pitchFamily="18" charset="0"/>
                  </a:rPr>
                  <a:t>​ – денежный поток в период t (обычно положительный), </a:t>
                </a:r>
              </a:p>
              <a:p>
                <a:pPr marL="0" indent="0">
                  <a:lnSpc>
                    <a:spcPct val="120000"/>
                  </a:lnSpc>
                  <a:spcBef>
                    <a:spcPts val="600"/>
                  </a:spcBef>
                  <a:buNone/>
                </a:pPr>
                <a:r>
                  <a:rPr lang="ru-RU" sz="2000" b="1" dirty="0">
                    <a:effectLst/>
                    <a:ea typeface="Times New Roman" panose="02020603050405020304" pitchFamily="18" charset="0"/>
                  </a:rPr>
                  <a:t>CF</a:t>
                </a:r>
                <a:r>
                  <a:rPr lang="ru-RU" sz="2000" b="1" baseline="-25000" dirty="0">
                    <a:effectLst/>
                    <a:ea typeface="Times New Roman" panose="02020603050405020304" pitchFamily="18" charset="0"/>
                  </a:rPr>
                  <a:t>0</a:t>
                </a:r>
                <a:r>
                  <a:rPr lang="ru-RU" sz="2000" b="1" dirty="0">
                    <a:effectLst/>
                    <a:ea typeface="Times New Roman" panose="02020603050405020304" pitchFamily="18" charset="0"/>
                  </a:rPr>
                  <a:t>​ – первоначальные инвестиции (отрицательное значение), </a:t>
                </a:r>
              </a:p>
              <a:p>
                <a:pPr marL="0" indent="0">
                  <a:lnSpc>
                    <a:spcPct val="120000"/>
                  </a:lnSpc>
                  <a:spcBef>
                    <a:spcPts val="600"/>
                  </a:spcBef>
                  <a:buNone/>
                </a:pPr>
                <a:r>
                  <a:rPr lang="ru-RU" sz="2000" b="1" dirty="0">
                    <a:effectLst/>
                    <a:ea typeface="Times New Roman" panose="02020603050405020304" pitchFamily="18" charset="0"/>
                  </a:rPr>
                  <a:t>r – ставка дисконтирования,  n – количество периодов.</a:t>
                </a:r>
              </a:p>
              <a:p>
                <a:pPr marL="0" indent="0">
                  <a:lnSpc>
                    <a:spcPct val="120000"/>
                  </a:lnSpc>
                  <a:spcBef>
                    <a:spcPts val="600"/>
                  </a:spcBef>
                  <a:buNone/>
                </a:pPr>
                <a:r>
                  <a:rPr lang="ru-RU" sz="2000" b="1" dirty="0"/>
                  <a:t>Индекс рентабельности инвестиций показывает, сколько единиц приведённой стоимости создаётся на каждую единицу вложенных средств.</a:t>
                </a:r>
              </a:p>
              <a:p>
                <a:pPr>
                  <a:lnSpc>
                    <a:spcPct val="120000"/>
                  </a:lnSpc>
                  <a:spcBef>
                    <a:spcPts val="600"/>
                  </a:spcBef>
                </a:pPr>
                <a:r>
                  <a:rPr lang="ru-RU" sz="2000" b="1" dirty="0"/>
                  <a:t>Если </a:t>
                </a:r>
                <a:r>
                  <a:rPr lang="en-US" sz="2000" b="1" dirty="0"/>
                  <a:t>PI</a:t>
                </a:r>
                <a:r>
                  <a:rPr lang="ru-RU" sz="2000" b="1" dirty="0"/>
                  <a:t>&gt;1, проект выгоден</a:t>
                </a:r>
              </a:p>
              <a:p>
                <a:pPr>
                  <a:lnSpc>
                    <a:spcPct val="120000"/>
                  </a:lnSpc>
                  <a:spcBef>
                    <a:spcPts val="600"/>
                  </a:spcBef>
                </a:pPr>
                <a:r>
                  <a:rPr lang="ru-RU" sz="2000" b="1" dirty="0"/>
                  <a:t>Если PI&lt;1, проект убыточен</a:t>
                </a:r>
              </a:p>
              <a:p>
                <a:pPr marL="0" indent="0">
                  <a:buNone/>
                </a:pPr>
                <a:endParaRPr lang="ru-RU" sz="2000" b="1" dirty="0">
                  <a:effectLst/>
                  <a:ea typeface="Times New Roman" panose="02020603050405020304" pitchFamily="18" charset="0"/>
                </a:endParaRPr>
              </a:p>
              <a:p>
                <a:endParaRPr lang="ru-RU" sz="2000" dirty="0"/>
              </a:p>
            </p:txBody>
          </p:sp>
        </mc:Choice>
        <mc:Fallback>
          <p:sp>
            <p:nvSpPr>
              <p:cNvPr id="3" name="Объект 2">
                <a:extLst>
                  <a:ext uri="{FF2B5EF4-FFF2-40B4-BE49-F238E27FC236}">
                    <a16:creationId xmlns:a16="http://schemas.microsoft.com/office/drawing/2014/main" id="{D6F34C85-0360-444F-B7AA-244B52053A99}"/>
                  </a:ext>
                </a:extLst>
              </p:cNvPr>
              <p:cNvSpPr>
                <a:spLocks noGrp="1" noRot="1" noChangeAspect="1" noMove="1" noResize="1" noEditPoints="1" noAdjustHandles="1" noChangeArrowheads="1" noChangeShapeType="1" noTextEdit="1"/>
              </p:cNvSpPr>
              <p:nvPr>
                <p:ph idx="1"/>
              </p:nvPr>
            </p:nvSpPr>
            <p:spPr>
              <a:xfrm>
                <a:off x="2592925" y="1420427"/>
                <a:ext cx="8911687" cy="5140171"/>
              </a:xfrm>
              <a:blipFill>
                <a:blip r:embed="rId2"/>
                <a:stretch>
                  <a:fillRect l="-684" t="-119" b="-3440"/>
                </a:stretch>
              </a:blipFill>
            </p:spPr>
            <p:txBody>
              <a:bodyPr/>
              <a:lstStyle/>
              <a:p>
                <a:r>
                  <a:rPr lang="ru-RU">
                    <a:noFill/>
                  </a:rPr>
                  <a:t> </a:t>
                </a:r>
              </a:p>
            </p:txBody>
          </p:sp>
        </mc:Fallback>
      </mc:AlternateContent>
    </p:spTree>
    <p:extLst>
      <p:ext uri="{BB962C8B-B14F-4D97-AF65-F5344CB8AC3E}">
        <p14:creationId xmlns:p14="http://schemas.microsoft.com/office/powerpoint/2010/main" val="2740473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BD5970-B1DE-40AE-A8F2-59FBF649A189}"/>
              </a:ext>
            </a:extLst>
          </p:cNvPr>
          <p:cNvSpPr>
            <a:spLocks noGrp="1"/>
          </p:cNvSpPr>
          <p:nvPr>
            <p:ph type="title"/>
          </p:nvPr>
        </p:nvSpPr>
        <p:spPr>
          <a:xfrm>
            <a:off x="2592925" y="624110"/>
            <a:ext cx="9462951" cy="698663"/>
          </a:xfrm>
        </p:spPr>
        <p:txBody>
          <a:bodyPr>
            <a:normAutofit/>
          </a:bodyPr>
          <a:lstStyle/>
          <a:p>
            <a:r>
              <a:rPr lang="ru-RU" sz="3200" b="1" dirty="0"/>
              <a:t>Дисконтированный срок окупаемости (</a:t>
            </a:r>
            <a:r>
              <a:rPr lang="en-US" sz="3200" b="1" dirty="0"/>
              <a:t>DPP</a:t>
            </a:r>
            <a:r>
              <a:rPr lang="ru-RU" sz="3200" b="1" dirty="0"/>
              <a:t>)</a:t>
            </a:r>
          </a:p>
        </p:txBody>
      </p:sp>
      <mc:AlternateContent xmlns:mc="http://schemas.openxmlformats.org/markup-compatibility/2006">
        <mc:Choice xmlns:a14="http://schemas.microsoft.com/office/drawing/2010/main" Requires="a14">
          <p:sp>
            <p:nvSpPr>
              <p:cNvPr id="3" name="Объект 2">
                <a:extLst>
                  <a:ext uri="{FF2B5EF4-FFF2-40B4-BE49-F238E27FC236}">
                    <a16:creationId xmlns:a16="http://schemas.microsoft.com/office/drawing/2014/main" id="{10CB1642-2844-45B2-8185-71BBF92339D4}"/>
                  </a:ext>
                </a:extLst>
              </p:cNvPr>
              <p:cNvSpPr>
                <a:spLocks noGrp="1"/>
              </p:cNvSpPr>
              <p:nvPr>
                <p:ph idx="1"/>
              </p:nvPr>
            </p:nvSpPr>
            <p:spPr>
              <a:xfrm>
                <a:off x="2589212" y="1464816"/>
                <a:ext cx="9164823" cy="4446406"/>
              </a:xfrm>
            </p:spPr>
            <p:txBody>
              <a:bodyPr/>
              <a:lstStyle/>
              <a:p>
                <a:pPr marL="0" indent="0">
                  <a:spcBef>
                    <a:spcPts val="600"/>
                  </a:spcBef>
                  <a:buNone/>
                </a:pPr>
                <a:r>
                  <a:rPr lang="ru-RU" sz="2000" b="1" dirty="0"/>
                  <a:t>Этот показатель отражает период, за который дисконтированные денежные потоки компенсируют первоначальные инвестиции. </a:t>
                </a:r>
              </a:p>
              <a:p>
                <a:pPr marL="0" indent="0">
                  <a:spcBef>
                    <a:spcPts val="600"/>
                  </a:spcBef>
                  <a:buNone/>
                </a:pPr>
                <a:r>
                  <a:rPr lang="ru-RU" sz="2000" b="1" dirty="0"/>
                  <a:t>Он учитывает временную стоимость денег и является более точным, чем простой срок окупаемости.</a:t>
                </a:r>
              </a:p>
              <a:p>
                <a:pPr marL="0" indent="0">
                  <a:spcBef>
                    <a:spcPts val="600"/>
                  </a:spcBef>
                  <a:buNone/>
                </a:pPr>
                <a:r>
                  <a:rPr lang="en-US" sz="2000" b="1" dirty="0"/>
                  <a:t>DPP</a:t>
                </a:r>
                <a:r>
                  <a:rPr lang="ru-RU" sz="2000" b="1" dirty="0"/>
                  <a:t> = </a:t>
                </a:r>
                <a:r>
                  <a:rPr lang="en-US" sz="2000" b="1" dirty="0"/>
                  <a:t>n</a:t>
                </a:r>
                <a:r>
                  <a:rPr lang="ru-RU" sz="2000" b="1" dirty="0"/>
                  <a:t>, при котором </a:t>
                </a:r>
              </a:p>
              <a:p>
                <a:pPr marL="0" indent="0">
                  <a:spcBef>
                    <a:spcPts val="600"/>
                  </a:spcBef>
                  <a:buNone/>
                </a:pPr>
                <a:endParaRPr lang="ru-RU" sz="2000" b="1" dirty="0"/>
              </a:p>
              <a:p>
                <a:pPr marL="0" indent="0">
                  <a:buNone/>
                </a:pPr>
                <a14:m>
                  <m:oMathPara xmlns:m="http://schemas.openxmlformats.org/officeDocument/2006/math">
                    <m:oMathParaPr>
                      <m:jc m:val="centerGroup"/>
                    </m:oMathParaPr>
                    <m:oMath xmlns:m="http://schemas.openxmlformats.org/officeDocument/2006/math">
                      <m:nary>
                        <m:naryPr>
                          <m:chr m:val="∑"/>
                          <m:limLoc m:val="undOvr"/>
                          <m:ctrlPr>
                            <a:rPr lang="ru-RU" sz="2800" b="1"/>
                          </m:ctrlPr>
                        </m:naryPr>
                        <m:sub>
                          <m:r>
                            <a:rPr lang="en-US" sz="2800" b="1" i="0"/>
                            <m:t>𝐭</m:t>
                          </m:r>
                          <m:r>
                            <a:rPr lang="ru-RU" sz="2800" b="1" i="0"/>
                            <m:t>=</m:t>
                          </m:r>
                          <m:r>
                            <a:rPr lang="ru-RU" sz="2800" b="1" i="0"/>
                            <m:t>𝟏</m:t>
                          </m:r>
                        </m:sub>
                        <m:sup>
                          <m:r>
                            <a:rPr lang="en-US" sz="2800" b="1" i="0"/>
                            <m:t>𝐧</m:t>
                          </m:r>
                        </m:sup>
                        <m:e>
                          <m:f>
                            <m:fPr>
                              <m:ctrlPr>
                                <a:rPr lang="ru-RU" sz="2800" b="1"/>
                              </m:ctrlPr>
                            </m:fPr>
                            <m:num>
                              <m:sSub>
                                <m:sSubPr>
                                  <m:ctrlPr>
                                    <a:rPr lang="ru-RU" sz="2800" b="1"/>
                                  </m:ctrlPr>
                                </m:sSubPr>
                                <m:e>
                                  <m:r>
                                    <a:rPr lang="en-US" sz="2800" b="1" i="0"/>
                                    <m:t>𝐂𝐅</m:t>
                                  </m:r>
                                </m:e>
                                <m:sub>
                                  <m:r>
                                    <a:rPr lang="en-US" sz="2800" b="1" i="0"/>
                                    <m:t>𝐭</m:t>
                                  </m:r>
                                </m:sub>
                              </m:sSub>
                            </m:num>
                            <m:den>
                              <m:sSup>
                                <m:sSupPr>
                                  <m:ctrlPr>
                                    <a:rPr lang="ru-RU" sz="2800" b="1"/>
                                  </m:ctrlPr>
                                </m:sSupPr>
                                <m:e>
                                  <m:r>
                                    <a:rPr lang="ru-RU" sz="2800" b="1" i="0"/>
                                    <m:t>(</m:t>
                                  </m:r>
                                  <m:r>
                                    <a:rPr lang="ru-RU" sz="2800" b="1" i="0"/>
                                    <m:t>𝟏</m:t>
                                  </m:r>
                                  <m:r>
                                    <a:rPr lang="ru-RU" sz="2800" b="1" i="0"/>
                                    <m:t>+</m:t>
                                  </m:r>
                                  <m:r>
                                    <a:rPr lang="en-US" sz="2800" b="1" i="0"/>
                                    <m:t>𝐫</m:t>
                                  </m:r>
                                  <m:r>
                                    <a:rPr lang="ru-RU" sz="2800" b="1" i="0"/>
                                    <m:t>)</m:t>
                                  </m:r>
                                </m:e>
                                <m:sup>
                                  <m:r>
                                    <a:rPr lang="en-US" sz="2800" b="1" i="0"/>
                                    <m:t>𝐭</m:t>
                                  </m:r>
                                </m:sup>
                              </m:sSup>
                            </m:den>
                          </m:f>
                        </m:e>
                      </m:nary>
                      <m:r>
                        <a:rPr lang="ru-RU" sz="2800" b="1" i="0"/>
                        <m:t>&gt;|</m:t>
                      </m:r>
                      <m:sSub>
                        <m:sSubPr>
                          <m:ctrlPr>
                            <a:rPr lang="ru-RU" sz="2800" b="1"/>
                          </m:ctrlPr>
                        </m:sSubPr>
                        <m:e>
                          <m:r>
                            <a:rPr lang="en-US" sz="2800" b="1" i="0"/>
                            <m:t>𝐂𝐅</m:t>
                          </m:r>
                        </m:e>
                        <m:sub>
                          <m:r>
                            <a:rPr lang="ru-RU" sz="2800" b="1" i="0"/>
                            <m:t>𝟎</m:t>
                          </m:r>
                        </m:sub>
                      </m:sSub>
                      <m:r>
                        <a:rPr lang="ru-RU" sz="2800" b="1" i="0"/>
                        <m:t>|</m:t>
                      </m:r>
                    </m:oMath>
                  </m:oMathPara>
                </a14:m>
                <a:endParaRPr lang="ru-RU" sz="2800" b="1" dirty="0"/>
              </a:p>
              <a:p>
                <a:endParaRPr lang="ru-RU" dirty="0"/>
              </a:p>
            </p:txBody>
          </p:sp>
        </mc:Choice>
        <mc:Fallback>
          <p:sp>
            <p:nvSpPr>
              <p:cNvPr id="3" name="Объект 2">
                <a:extLst>
                  <a:ext uri="{FF2B5EF4-FFF2-40B4-BE49-F238E27FC236}">
                    <a16:creationId xmlns:a16="http://schemas.microsoft.com/office/drawing/2014/main" id="{10CB1642-2844-45B2-8185-71BBF92339D4}"/>
                  </a:ext>
                </a:extLst>
              </p:cNvPr>
              <p:cNvSpPr>
                <a:spLocks noGrp="1" noRot="1" noChangeAspect="1" noMove="1" noResize="1" noEditPoints="1" noAdjustHandles="1" noChangeArrowheads="1" noChangeShapeType="1" noTextEdit="1"/>
              </p:cNvSpPr>
              <p:nvPr>
                <p:ph idx="1"/>
              </p:nvPr>
            </p:nvSpPr>
            <p:spPr>
              <a:xfrm>
                <a:off x="2589212" y="1464816"/>
                <a:ext cx="9164823" cy="4446406"/>
              </a:xfrm>
              <a:blipFill>
                <a:blip r:embed="rId2"/>
                <a:stretch>
                  <a:fillRect l="-732" t="-685"/>
                </a:stretch>
              </a:blipFill>
            </p:spPr>
            <p:txBody>
              <a:bodyPr/>
              <a:lstStyle/>
              <a:p>
                <a:r>
                  <a:rPr lang="ru-RU">
                    <a:noFill/>
                  </a:rPr>
                  <a:t> </a:t>
                </a:r>
              </a:p>
            </p:txBody>
          </p:sp>
        </mc:Fallback>
      </mc:AlternateContent>
    </p:spTree>
    <p:extLst>
      <p:ext uri="{BB962C8B-B14F-4D97-AF65-F5344CB8AC3E}">
        <p14:creationId xmlns:p14="http://schemas.microsoft.com/office/powerpoint/2010/main" val="1270262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18D3AD-BCC0-4017-9F73-02CCF43D3B73}"/>
              </a:ext>
            </a:extLst>
          </p:cNvPr>
          <p:cNvSpPr>
            <a:spLocks noGrp="1"/>
          </p:cNvSpPr>
          <p:nvPr>
            <p:ph type="title"/>
          </p:nvPr>
        </p:nvSpPr>
        <p:spPr>
          <a:xfrm>
            <a:off x="2592925" y="313392"/>
            <a:ext cx="9516217" cy="1065794"/>
          </a:xfrm>
        </p:spPr>
        <p:txBody>
          <a:bodyPr>
            <a:noAutofit/>
          </a:bodyPr>
          <a:lstStyle/>
          <a:p>
            <a:r>
              <a:rPr lang="ru-RU" sz="3200" b="1" dirty="0">
                <a:effectLst/>
                <a:ea typeface="Calibri" panose="020F0502020204030204" pitchFamily="34" charset="0"/>
              </a:rPr>
              <a:t>Источники финансирования: Собственные средства и реинвестирование</a:t>
            </a:r>
            <a:endParaRPr lang="ru-RU" sz="3200" dirty="0"/>
          </a:p>
        </p:txBody>
      </p:sp>
      <p:sp>
        <p:nvSpPr>
          <p:cNvPr id="3" name="Объект 2">
            <a:extLst>
              <a:ext uri="{FF2B5EF4-FFF2-40B4-BE49-F238E27FC236}">
                <a16:creationId xmlns:a16="http://schemas.microsoft.com/office/drawing/2014/main" id="{97F42C4E-279C-47C2-A423-56F0A3091C52}"/>
              </a:ext>
            </a:extLst>
          </p:cNvPr>
          <p:cNvSpPr>
            <a:spLocks noGrp="1"/>
          </p:cNvSpPr>
          <p:nvPr>
            <p:ph idx="1"/>
          </p:nvPr>
        </p:nvSpPr>
        <p:spPr>
          <a:xfrm>
            <a:off x="2592925" y="1574775"/>
            <a:ext cx="8915400" cy="4348640"/>
          </a:xfrm>
        </p:spPr>
        <p:txBody>
          <a:bodyPr>
            <a:noAutofit/>
          </a:bodyPr>
          <a:lstStyle/>
          <a:p>
            <a:pPr marL="0" indent="0" algn="just">
              <a:buNone/>
            </a:pPr>
            <a:r>
              <a:rPr lang="ru-RU" sz="2000" b="1" dirty="0">
                <a:effectLst/>
                <a:ea typeface="Times New Roman" panose="02020603050405020304" pitchFamily="18" charset="0"/>
              </a:rPr>
              <a:t>Самый простой и доступный источник, способ финансирования без привлечения венчурного капитала или получения банковского займа. </a:t>
            </a:r>
          </a:p>
          <a:p>
            <a:pPr marL="0" indent="0" algn="just">
              <a:buNone/>
            </a:pPr>
            <a:r>
              <a:rPr lang="ru-RU" sz="2000" b="1" dirty="0">
                <a:effectLst/>
                <a:ea typeface="Times New Roman" panose="02020603050405020304" pitchFamily="18" charset="0"/>
              </a:rPr>
              <a:t>Собственные сбережения или прибыль от предыдущих проектов позволяют избежать долгов и сохранить контроль над бизнесом.</a:t>
            </a:r>
          </a:p>
          <a:p>
            <a:pPr marL="0" indent="0" algn="just">
              <a:buNone/>
            </a:pPr>
            <a:r>
              <a:rPr lang="ru-RU" sz="2000" b="1" dirty="0">
                <a:effectLst/>
                <a:ea typeface="Calibri" panose="020F0502020204030204" pitchFamily="34" charset="0"/>
              </a:rPr>
              <a:t>3F (</a:t>
            </a:r>
            <a:r>
              <a:rPr lang="ru-RU" sz="2000" b="1" dirty="0" err="1">
                <a:effectLst/>
                <a:ea typeface="Calibri" panose="020F0502020204030204" pitchFamily="34" charset="0"/>
              </a:rPr>
              <a:t>Friends</a:t>
            </a:r>
            <a:r>
              <a:rPr lang="ru-RU" sz="2000" b="1" dirty="0">
                <a:effectLst/>
                <a:ea typeface="Calibri" panose="020F0502020204030204" pitchFamily="34" charset="0"/>
              </a:rPr>
              <a:t>, Family </a:t>
            </a:r>
            <a:r>
              <a:rPr lang="ru-RU" sz="2000" b="1" dirty="0" err="1">
                <a:effectLst/>
                <a:ea typeface="Calibri" panose="020F0502020204030204" pitchFamily="34" charset="0"/>
              </a:rPr>
              <a:t>and</a:t>
            </a:r>
            <a:r>
              <a:rPr lang="ru-RU" sz="2000" b="1" dirty="0">
                <a:effectLst/>
                <a:ea typeface="Calibri" panose="020F0502020204030204" pitchFamily="34" charset="0"/>
              </a:rPr>
              <a:t> </a:t>
            </a:r>
            <a:r>
              <a:rPr lang="ru-RU" sz="2000" b="1" dirty="0" err="1">
                <a:effectLst/>
                <a:ea typeface="Calibri" panose="020F0502020204030204" pitchFamily="34" charset="0"/>
              </a:rPr>
              <a:t>Fools</a:t>
            </a:r>
            <a:r>
              <a:rPr lang="ru-RU" sz="2000" b="1" dirty="0">
                <a:effectLst/>
                <a:ea typeface="Calibri" panose="020F0502020204030204" pitchFamily="34" charset="0"/>
              </a:rPr>
              <a:t> – друзья, семья и безумцы). </a:t>
            </a:r>
          </a:p>
          <a:p>
            <a:pPr marL="0" indent="0" algn="just">
              <a:buNone/>
            </a:pPr>
            <a:r>
              <a:rPr lang="ru-RU" sz="2000" b="1" dirty="0">
                <a:effectLst/>
                <a:ea typeface="Calibri" panose="020F0502020204030204" pitchFamily="34" charset="0"/>
              </a:rPr>
              <a:t>На самой начальной стадии деньги на развитие бизнеса способны дать только представители этой группы. </a:t>
            </a:r>
          </a:p>
          <a:p>
            <a:pPr marL="0" indent="0" algn="just">
              <a:buNone/>
            </a:pPr>
            <a:r>
              <a:rPr lang="ru-RU" sz="2000" b="1" dirty="0">
                <a:effectLst/>
                <a:ea typeface="Calibri" panose="020F0502020204030204" pitchFamily="34" charset="0"/>
              </a:rPr>
              <a:t>Риски на этой стадии самые высокие, базы активов у проекта нет. Шансы привлечь каких-то серьезных инвесторов, тем более фонды, очень малы. </a:t>
            </a:r>
          </a:p>
        </p:txBody>
      </p:sp>
    </p:spTree>
    <p:extLst>
      <p:ext uri="{BB962C8B-B14F-4D97-AF65-F5344CB8AC3E}">
        <p14:creationId xmlns:p14="http://schemas.microsoft.com/office/powerpoint/2010/main" val="421404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276701-6C7C-422A-8C3D-B1BCC2C0FE51}"/>
              </a:ext>
            </a:extLst>
          </p:cNvPr>
          <p:cNvSpPr>
            <a:spLocks noGrp="1"/>
          </p:cNvSpPr>
          <p:nvPr>
            <p:ph type="title"/>
          </p:nvPr>
        </p:nvSpPr>
        <p:spPr>
          <a:xfrm>
            <a:off x="2592925" y="624110"/>
            <a:ext cx="8911687" cy="730128"/>
          </a:xfrm>
        </p:spPr>
        <p:txBody>
          <a:bodyPr>
            <a:normAutofit/>
          </a:bodyPr>
          <a:lstStyle/>
          <a:p>
            <a:r>
              <a:rPr lang="ru-RU" sz="3200" b="1" dirty="0">
                <a:effectLst/>
                <a:latin typeface="+mn-lt"/>
                <a:ea typeface="Calibri" panose="020F0502020204030204" pitchFamily="34" charset="0"/>
              </a:rPr>
              <a:t>Финансирование 3F : недостатки</a:t>
            </a:r>
            <a:endParaRPr lang="ru-RU" sz="3200" b="1" dirty="0">
              <a:latin typeface="+mn-lt"/>
            </a:endParaRPr>
          </a:p>
        </p:txBody>
      </p:sp>
      <p:sp>
        <p:nvSpPr>
          <p:cNvPr id="3" name="Объект 2">
            <a:extLst>
              <a:ext uri="{FF2B5EF4-FFF2-40B4-BE49-F238E27FC236}">
                <a16:creationId xmlns:a16="http://schemas.microsoft.com/office/drawing/2014/main" id="{1EF399B2-A7F3-4505-BE93-12798B30224C}"/>
              </a:ext>
            </a:extLst>
          </p:cNvPr>
          <p:cNvSpPr>
            <a:spLocks noGrp="1"/>
          </p:cNvSpPr>
          <p:nvPr>
            <p:ph idx="1"/>
          </p:nvPr>
        </p:nvSpPr>
        <p:spPr>
          <a:xfrm>
            <a:off x="2589212" y="1643605"/>
            <a:ext cx="8915400" cy="4267617"/>
          </a:xfrm>
        </p:spPr>
        <p:txBody>
          <a:bodyPr>
            <a:normAutofit/>
          </a:bodyPr>
          <a:lstStyle/>
          <a:p>
            <a:r>
              <a:rPr lang="ru-RU" sz="2200" b="1" dirty="0">
                <a:effectLst/>
                <a:ea typeface="Calibri" panose="020F0502020204030204" pitchFamily="34" charset="0"/>
              </a:rPr>
              <a:t>Небольшой объем доступных финансовых средств</a:t>
            </a:r>
          </a:p>
          <a:p>
            <a:r>
              <a:rPr lang="ru-RU" sz="2200" b="1" dirty="0">
                <a:effectLst/>
                <a:ea typeface="Calibri" panose="020F0502020204030204" pitchFamily="34" charset="0"/>
              </a:rPr>
              <a:t>Невозможность использовать данный источник на поздних этапах развития компании</a:t>
            </a:r>
            <a:endParaRPr lang="ru-RU" sz="2200" b="1" dirty="0">
              <a:ea typeface="Calibri" panose="020F0502020204030204" pitchFamily="34" charset="0"/>
            </a:endParaRPr>
          </a:p>
          <a:p>
            <a:r>
              <a:rPr lang="ru-RU" sz="2200" b="1" dirty="0">
                <a:effectLst/>
                <a:ea typeface="Calibri" panose="020F0502020204030204" pitchFamily="34" charset="0"/>
              </a:rPr>
              <a:t>Высокая зависимость от получения и сохранения внутренних доходов </a:t>
            </a:r>
          </a:p>
          <a:p>
            <a:r>
              <a:rPr lang="ru-RU" sz="2200" b="1" dirty="0">
                <a:effectLst/>
                <a:ea typeface="Calibri" panose="020F0502020204030204" pitchFamily="34" charset="0"/>
              </a:rPr>
              <a:t>Возможности возникновения семейных конфликтов</a:t>
            </a:r>
            <a:endParaRPr lang="ru-RU" sz="2200" b="1" dirty="0">
              <a:ea typeface="Calibri" panose="020F0502020204030204" pitchFamily="34" charset="0"/>
            </a:endParaRPr>
          </a:p>
          <a:p>
            <a:r>
              <a:rPr lang="ru-RU" sz="2200" b="1" dirty="0">
                <a:effectLst/>
                <a:ea typeface="Calibri" panose="020F0502020204030204" pitchFamily="34" charset="0"/>
              </a:rPr>
              <a:t>Неприятные ситуации, когда у родственников и друзей возникнет ощущение права вмешиваться и давать советы по ведению бизнеса</a:t>
            </a:r>
          </a:p>
        </p:txBody>
      </p:sp>
    </p:spTree>
    <p:extLst>
      <p:ext uri="{BB962C8B-B14F-4D97-AF65-F5344CB8AC3E}">
        <p14:creationId xmlns:p14="http://schemas.microsoft.com/office/powerpoint/2010/main" val="995586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276701-6C7C-422A-8C3D-B1BCC2C0FE51}"/>
              </a:ext>
            </a:extLst>
          </p:cNvPr>
          <p:cNvSpPr>
            <a:spLocks noGrp="1"/>
          </p:cNvSpPr>
          <p:nvPr>
            <p:ph type="title"/>
          </p:nvPr>
        </p:nvSpPr>
        <p:spPr>
          <a:xfrm>
            <a:off x="2592925" y="624110"/>
            <a:ext cx="8911687" cy="730128"/>
          </a:xfrm>
        </p:spPr>
        <p:txBody>
          <a:bodyPr>
            <a:normAutofit/>
          </a:bodyPr>
          <a:lstStyle/>
          <a:p>
            <a:r>
              <a:rPr lang="ru-RU" sz="3200" b="1" dirty="0">
                <a:effectLst/>
                <a:latin typeface="+mn-lt"/>
                <a:ea typeface="Calibri" panose="020F0502020204030204" pitchFamily="34" charset="0"/>
              </a:rPr>
              <a:t>Финансирование 3F : преимущества</a:t>
            </a:r>
            <a:endParaRPr lang="ru-RU" sz="3200" b="1" dirty="0">
              <a:latin typeface="+mn-lt"/>
            </a:endParaRPr>
          </a:p>
        </p:txBody>
      </p:sp>
      <p:sp>
        <p:nvSpPr>
          <p:cNvPr id="3" name="Объект 2">
            <a:extLst>
              <a:ext uri="{FF2B5EF4-FFF2-40B4-BE49-F238E27FC236}">
                <a16:creationId xmlns:a16="http://schemas.microsoft.com/office/drawing/2014/main" id="{1EF399B2-A7F3-4505-BE93-12798B30224C}"/>
              </a:ext>
            </a:extLst>
          </p:cNvPr>
          <p:cNvSpPr>
            <a:spLocks noGrp="1"/>
          </p:cNvSpPr>
          <p:nvPr>
            <p:ph idx="1"/>
          </p:nvPr>
        </p:nvSpPr>
        <p:spPr>
          <a:xfrm>
            <a:off x="2589212" y="1643605"/>
            <a:ext cx="8915400" cy="4267617"/>
          </a:xfrm>
        </p:spPr>
        <p:txBody>
          <a:bodyPr>
            <a:normAutofit/>
          </a:bodyPr>
          <a:lstStyle/>
          <a:p>
            <a:r>
              <a:rPr lang="ru-RU" sz="2200" b="1" dirty="0">
                <a:effectLst/>
                <a:ea typeface="Calibri" panose="020F0502020204030204" pitchFamily="34" charset="0"/>
              </a:rPr>
              <a:t>Возможность не делиться долей в компании на этой стадии, когда деньги столь дороги</a:t>
            </a:r>
            <a:endParaRPr lang="ru-RU" sz="2200" b="1" dirty="0">
              <a:ea typeface="Calibri" panose="020F0502020204030204" pitchFamily="34" charset="0"/>
            </a:endParaRPr>
          </a:p>
          <a:p>
            <a:r>
              <a:rPr lang="ru-RU" sz="2200" b="1" dirty="0">
                <a:effectLst/>
                <a:ea typeface="Calibri" panose="020F0502020204030204" pitchFamily="34" charset="0"/>
              </a:rPr>
              <a:t>Возможность владеть большей долей акций компании, которая иначе растворилась бы при появлении дополнительных собственников</a:t>
            </a:r>
          </a:p>
          <a:p>
            <a:r>
              <a:rPr lang="ru-RU" sz="2200" b="1" dirty="0">
                <a:effectLst/>
                <a:ea typeface="Calibri" panose="020F0502020204030204" pitchFamily="34" charset="0"/>
              </a:rPr>
              <a:t>Возможность относительно легкого и ничем не обеспеченного получения средств у знакомых (родственники и друзья), способных оценить способности предпринимателя</a:t>
            </a:r>
          </a:p>
        </p:txBody>
      </p:sp>
    </p:spTree>
    <p:extLst>
      <p:ext uri="{BB962C8B-B14F-4D97-AF65-F5344CB8AC3E}">
        <p14:creationId xmlns:p14="http://schemas.microsoft.com/office/powerpoint/2010/main" val="3262527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FFFA72-ABFD-4213-B783-95D1D3D1AC39}"/>
              </a:ext>
            </a:extLst>
          </p:cNvPr>
          <p:cNvSpPr>
            <a:spLocks noGrp="1"/>
          </p:cNvSpPr>
          <p:nvPr>
            <p:ph type="title"/>
          </p:nvPr>
        </p:nvSpPr>
        <p:spPr/>
        <p:txBody>
          <a:bodyPr>
            <a:normAutofit/>
          </a:bodyPr>
          <a:lstStyle/>
          <a:p>
            <a:r>
              <a:rPr lang="ru-RU" sz="3200" b="1" dirty="0" err="1">
                <a:effectLst/>
                <a:ea typeface="Calibri" panose="020F0502020204030204" pitchFamily="34" charset="0"/>
              </a:rPr>
              <a:t>Бутстрэппинг</a:t>
            </a:r>
            <a:r>
              <a:rPr lang="ru-RU" sz="3200" b="1" dirty="0">
                <a:effectLst/>
                <a:ea typeface="Calibri" panose="020F0502020204030204" pitchFamily="34" charset="0"/>
              </a:rPr>
              <a:t> </a:t>
            </a:r>
            <a:r>
              <a:rPr lang="ru-RU" sz="2400" b="1" dirty="0">
                <a:effectLst/>
                <a:ea typeface="Calibri" panose="020F0502020204030204" pitchFamily="34" charset="0"/>
              </a:rPr>
              <a:t>- </a:t>
            </a:r>
            <a:r>
              <a:rPr lang="ru-RU" sz="2400" b="1" dirty="0">
                <a:solidFill>
                  <a:srgbClr val="000000"/>
                </a:solidFill>
                <a:effectLst/>
                <a:ea typeface="Calibri" panose="020F0502020204030204" pitchFamily="34" charset="0"/>
              </a:rPr>
              <a:t>«затягивание ремешков на обуви»</a:t>
            </a:r>
            <a:endParaRPr lang="ru-RU" sz="3200" b="1" dirty="0"/>
          </a:p>
        </p:txBody>
      </p:sp>
      <p:sp>
        <p:nvSpPr>
          <p:cNvPr id="3" name="Объект 2">
            <a:extLst>
              <a:ext uri="{FF2B5EF4-FFF2-40B4-BE49-F238E27FC236}">
                <a16:creationId xmlns:a16="http://schemas.microsoft.com/office/drawing/2014/main" id="{A12428A6-950F-4A54-A729-EEE5112050B3}"/>
              </a:ext>
            </a:extLst>
          </p:cNvPr>
          <p:cNvSpPr>
            <a:spLocks noGrp="1"/>
          </p:cNvSpPr>
          <p:nvPr>
            <p:ph idx="1"/>
          </p:nvPr>
        </p:nvSpPr>
        <p:spPr>
          <a:xfrm>
            <a:off x="2592924" y="1905000"/>
            <a:ext cx="8743859" cy="4006222"/>
          </a:xfrm>
        </p:spPr>
        <p:txBody>
          <a:bodyPr>
            <a:normAutofit/>
          </a:bodyPr>
          <a:lstStyle/>
          <a:p>
            <a:pPr marL="0" indent="0">
              <a:buNone/>
            </a:pPr>
            <a:r>
              <a:rPr lang="ru-RU" sz="2200" b="1" dirty="0"/>
              <a:t>Способ финансирования небольших компаний:  </a:t>
            </a:r>
          </a:p>
          <a:p>
            <a:pPr marL="0" indent="0">
              <a:buNone/>
            </a:pPr>
            <a:r>
              <a:rPr lang="ru-RU" sz="2200" b="1" dirty="0"/>
              <a:t>высокоэффективное приобретение и использование ресурсов (без увеличения акционерного капитала из традиционных источников, без заимствования средств в банках).  </a:t>
            </a:r>
          </a:p>
          <a:p>
            <a:pPr marL="0" indent="0">
              <a:buNone/>
            </a:pPr>
            <a:r>
              <a:rPr lang="ru-RU" sz="2200" b="1" dirty="0"/>
              <a:t>Метод – для скромных по масштабу идей, к реализации которых можно приступить быстро. </a:t>
            </a:r>
          </a:p>
        </p:txBody>
      </p:sp>
    </p:spTree>
    <p:extLst>
      <p:ext uri="{BB962C8B-B14F-4D97-AF65-F5344CB8AC3E}">
        <p14:creationId xmlns:p14="http://schemas.microsoft.com/office/powerpoint/2010/main" val="3631379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966693-B1F6-468A-8832-848EE809E8A0}"/>
              </a:ext>
            </a:extLst>
          </p:cNvPr>
          <p:cNvSpPr>
            <a:spLocks noGrp="1"/>
          </p:cNvSpPr>
          <p:nvPr>
            <p:ph type="title"/>
          </p:nvPr>
        </p:nvSpPr>
        <p:spPr>
          <a:xfrm>
            <a:off x="2592925" y="624110"/>
            <a:ext cx="8911687" cy="730128"/>
          </a:xfrm>
        </p:spPr>
        <p:txBody>
          <a:bodyPr>
            <a:normAutofit/>
          </a:bodyPr>
          <a:lstStyle/>
          <a:p>
            <a:r>
              <a:rPr lang="ru-RU" sz="3200" b="1" dirty="0" err="1">
                <a:effectLst/>
                <a:ea typeface="Calibri" panose="020F0502020204030204" pitchFamily="34" charset="0"/>
              </a:rPr>
              <a:t>Бутстрэппинг</a:t>
            </a:r>
            <a:endParaRPr lang="ru-RU" sz="3200" dirty="0"/>
          </a:p>
        </p:txBody>
      </p:sp>
      <p:sp>
        <p:nvSpPr>
          <p:cNvPr id="3" name="Объект 2">
            <a:extLst>
              <a:ext uri="{FF2B5EF4-FFF2-40B4-BE49-F238E27FC236}">
                <a16:creationId xmlns:a16="http://schemas.microsoft.com/office/drawing/2014/main" id="{72757DCA-7C17-4B62-BCEA-F1C18926141E}"/>
              </a:ext>
            </a:extLst>
          </p:cNvPr>
          <p:cNvSpPr>
            <a:spLocks noGrp="1"/>
          </p:cNvSpPr>
          <p:nvPr>
            <p:ph idx="1"/>
          </p:nvPr>
        </p:nvSpPr>
        <p:spPr>
          <a:xfrm>
            <a:off x="2592925" y="1354238"/>
            <a:ext cx="9317423" cy="5185458"/>
          </a:xfrm>
        </p:spPr>
        <p:txBody>
          <a:bodyPr>
            <a:noAutofit/>
          </a:bodyPr>
          <a:lstStyle/>
          <a:p>
            <a:pPr marL="0" indent="0">
              <a:lnSpc>
                <a:spcPct val="110000"/>
              </a:lnSpc>
              <a:spcBef>
                <a:spcPts val="0"/>
              </a:spcBef>
              <a:buNone/>
            </a:pPr>
            <a:r>
              <a:rPr lang="ru-RU" sz="2000" b="1" dirty="0">
                <a:solidFill>
                  <a:schemeClr val="accent1">
                    <a:lumMod val="75000"/>
                  </a:schemeClr>
                </a:solidFill>
              </a:rPr>
              <a:t>Доступные способы первоначального финансирования </a:t>
            </a:r>
          </a:p>
          <a:p>
            <a:pPr>
              <a:lnSpc>
                <a:spcPct val="110000"/>
              </a:lnSpc>
              <a:spcBef>
                <a:spcPts val="0"/>
              </a:spcBef>
            </a:pPr>
            <a:r>
              <a:rPr lang="ru-RU" sz="2000" b="1" dirty="0"/>
              <a:t>лизинговое приобретение необходимой аппаратуры, </a:t>
            </a:r>
          </a:p>
          <a:p>
            <a:pPr>
              <a:lnSpc>
                <a:spcPct val="110000"/>
              </a:lnSpc>
              <a:spcBef>
                <a:spcPts val="0"/>
              </a:spcBef>
            </a:pPr>
            <a:r>
              <a:rPr lang="ru-RU" sz="2000" b="1" dirty="0"/>
              <a:t>офис или мастерская на дому, </a:t>
            </a:r>
          </a:p>
          <a:p>
            <a:pPr>
              <a:lnSpc>
                <a:spcPct val="110000"/>
              </a:lnSpc>
              <a:spcBef>
                <a:spcPts val="0"/>
              </a:spcBef>
            </a:pPr>
            <a:r>
              <a:rPr lang="ru-RU" sz="2000" b="1" dirty="0"/>
              <a:t>развитие бизнеса при параллельной занятости на основной работе, </a:t>
            </a:r>
          </a:p>
          <a:p>
            <a:pPr>
              <a:lnSpc>
                <a:spcPct val="110000"/>
              </a:lnSpc>
              <a:spcBef>
                <a:spcPts val="0"/>
              </a:spcBef>
            </a:pPr>
            <a:r>
              <a:rPr lang="ru-RU" sz="2000" b="1" dirty="0"/>
              <a:t>приобретение бывших в употреблении агрегатов, </a:t>
            </a:r>
          </a:p>
          <a:p>
            <a:pPr>
              <a:lnSpc>
                <a:spcPct val="110000"/>
              </a:lnSpc>
              <a:spcBef>
                <a:spcPts val="0"/>
              </a:spcBef>
            </a:pPr>
            <a:r>
              <a:rPr lang="ru-RU" sz="2000" b="1" dirty="0"/>
              <a:t>кооперация при покупке материалов с другими, такими же начинающими дельцами,</a:t>
            </a:r>
          </a:p>
          <a:p>
            <a:pPr>
              <a:lnSpc>
                <a:spcPct val="110000"/>
              </a:lnSpc>
              <a:spcBef>
                <a:spcPts val="0"/>
              </a:spcBef>
            </a:pPr>
            <a:r>
              <a:rPr lang="ru-RU" sz="2000" b="1" dirty="0"/>
              <a:t>привлечение к проекту друзей и родственников, согласных работать на перспективу, </a:t>
            </a:r>
          </a:p>
          <a:p>
            <a:pPr>
              <a:lnSpc>
                <a:spcPct val="110000"/>
              </a:lnSpc>
              <a:spcBef>
                <a:spcPts val="0"/>
              </a:spcBef>
            </a:pPr>
            <a:r>
              <a:rPr lang="ru-RU" sz="2000" b="1" dirty="0"/>
              <a:t>аренда помещения вскладчину с другими фирмами, </a:t>
            </a:r>
          </a:p>
          <a:p>
            <a:pPr>
              <a:lnSpc>
                <a:spcPct val="110000"/>
              </a:lnSpc>
              <a:spcBef>
                <a:spcPts val="0"/>
              </a:spcBef>
            </a:pPr>
            <a:r>
              <a:rPr lang="ru-RU" sz="2000" b="1" dirty="0"/>
              <a:t>бартерный обмен неиспользованных товаров на нужные вам услуги, </a:t>
            </a:r>
          </a:p>
          <a:p>
            <a:pPr>
              <a:lnSpc>
                <a:spcPct val="110000"/>
              </a:lnSpc>
              <a:spcBef>
                <a:spcPts val="0"/>
              </a:spcBef>
            </a:pPr>
            <a:r>
              <a:rPr lang="ru-RU" sz="2000" b="1" dirty="0"/>
              <a:t>сотрудничество с наемными работниками вместо предоставления им постоянной работы </a:t>
            </a:r>
          </a:p>
        </p:txBody>
      </p:sp>
    </p:spTree>
    <p:extLst>
      <p:ext uri="{BB962C8B-B14F-4D97-AF65-F5344CB8AC3E}">
        <p14:creationId xmlns:p14="http://schemas.microsoft.com/office/powerpoint/2010/main" val="2245913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966693-B1F6-468A-8832-848EE809E8A0}"/>
              </a:ext>
            </a:extLst>
          </p:cNvPr>
          <p:cNvSpPr>
            <a:spLocks noGrp="1"/>
          </p:cNvSpPr>
          <p:nvPr>
            <p:ph type="title"/>
          </p:nvPr>
        </p:nvSpPr>
        <p:spPr>
          <a:xfrm>
            <a:off x="2592925" y="624110"/>
            <a:ext cx="8911687" cy="730128"/>
          </a:xfrm>
        </p:spPr>
        <p:txBody>
          <a:bodyPr>
            <a:normAutofit/>
          </a:bodyPr>
          <a:lstStyle/>
          <a:p>
            <a:r>
              <a:rPr lang="ru-RU" sz="3200" b="1" dirty="0" err="1">
                <a:effectLst/>
                <a:ea typeface="Calibri" panose="020F0502020204030204" pitchFamily="34" charset="0"/>
              </a:rPr>
              <a:t>Бутстрэппинг</a:t>
            </a:r>
            <a:endParaRPr lang="ru-RU" sz="3200" dirty="0"/>
          </a:p>
        </p:txBody>
      </p:sp>
      <p:sp>
        <p:nvSpPr>
          <p:cNvPr id="3" name="Объект 2">
            <a:extLst>
              <a:ext uri="{FF2B5EF4-FFF2-40B4-BE49-F238E27FC236}">
                <a16:creationId xmlns:a16="http://schemas.microsoft.com/office/drawing/2014/main" id="{72757DCA-7C17-4B62-BCEA-F1C18926141E}"/>
              </a:ext>
            </a:extLst>
          </p:cNvPr>
          <p:cNvSpPr>
            <a:spLocks noGrp="1"/>
          </p:cNvSpPr>
          <p:nvPr>
            <p:ph idx="1"/>
          </p:nvPr>
        </p:nvSpPr>
        <p:spPr>
          <a:xfrm>
            <a:off x="2592925" y="1461960"/>
            <a:ext cx="8915400" cy="4938840"/>
          </a:xfrm>
        </p:spPr>
        <p:txBody>
          <a:bodyPr>
            <a:noAutofit/>
          </a:bodyPr>
          <a:lstStyle/>
          <a:p>
            <a:pPr marL="0" indent="0">
              <a:lnSpc>
                <a:spcPct val="110000"/>
              </a:lnSpc>
              <a:spcBef>
                <a:spcPts val="0"/>
              </a:spcBef>
              <a:buNone/>
            </a:pPr>
            <a:r>
              <a:rPr lang="ru-RU" sz="2200" b="1" dirty="0"/>
              <a:t>Позволяет экономить на офисных и рабочих расходах (аренда площадей, оргтехника, счета за электроэнергию, канцтовары и офисная мебель):</a:t>
            </a:r>
          </a:p>
          <a:p>
            <a:pPr marL="0" indent="0">
              <a:lnSpc>
                <a:spcPct val="110000"/>
              </a:lnSpc>
              <a:spcBef>
                <a:spcPts val="0"/>
              </a:spcBef>
              <a:buNone/>
            </a:pPr>
            <a:endParaRPr lang="ru-RU" sz="2200" b="1" dirty="0"/>
          </a:p>
          <a:p>
            <a:pPr>
              <a:lnSpc>
                <a:spcPct val="110000"/>
              </a:lnSpc>
              <a:spcBef>
                <a:spcPts val="0"/>
              </a:spcBef>
            </a:pPr>
            <a:r>
              <a:rPr lang="ru-RU" sz="2200" b="1" dirty="0"/>
              <a:t>рабочее общение онлайн</a:t>
            </a:r>
          </a:p>
          <a:p>
            <a:pPr>
              <a:lnSpc>
                <a:spcPct val="110000"/>
              </a:lnSpc>
              <a:spcBef>
                <a:spcPts val="0"/>
              </a:spcBef>
            </a:pPr>
            <a:r>
              <a:rPr lang="ru-RU" sz="2200" b="1" dirty="0"/>
              <a:t>переговоры в кофейнях</a:t>
            </a:r>
          </a:p>
          <a:p>
            <a:pPr>
              <a:lnSpc>
                <a:spcPct val="110000"/>
              </a:lnSpc>
              <a:spcBef>
                <a:spcPts val="0"/>
              </a:spcBef>
            </a:pPr>
            <a:r>
              <a:rPr lang="ru-RU" sz="2200" b="1" dirty="0"/>
              <a:t>безлимитный интернет </a:t>
            </a:r>
          </a:p>
          <a:p>
            <a:pPr>
              <a:lnSpc>
                <a:spcPct val="110000"/>
              </a:lnSpc>
              <a:spcBef>
                <a:spcPts val="0"/>
              </a:spcBef>
            </a:pPr>
            <a:r>
              <a:rPr lang="ru-RU" sz="2200" b="1" dirty="0"/>
              <a:t>облачное хранение </a:t>
            </a:r>
          </a:p>
          <a:p>
            <a:pPr>
              <a:lnSpc>
                <a:spcPct val="110000"/>
              </a:lnSpc>
              <a:spcBef>
                <a:spcPts val="0"/>
              </a:spcBef>
            </a:pPr>
            <a:r>
              <a:rPr lang="ru-RU" sz="2200" b="1" dirty="0"/>
              <a:t>спектр функционального бесплатного софта (обменники, </a:t>
            </a:r>
            <a:r>
              <a:rPr lang="ru-RU" sz="2200" b="1" dirty="0" err="1"/>
              <a:t>таск</a:t>
            </a:r>
            <a:r>
              <a:rPr lang="ru-RU" sz="2200" b="1" dirty="0"/>
              <a:t>-менеджеры и т. п.)</a:t>
            </a:r>
          </a:p>
          <a:p>
            <a:pPr>
              <a:lnSpc>
                <a:spcPct val="110000"/>
              </a:lnSpc>
              <a:spcBef>
                <a:spcPts val="0"/>
              </a:spcBef>
            </a:pPr>
            <a:r>
              <a:rPr lang="ru-RU" sz="2200" b="1" dirty="0"/>
              <a:t>коворкинги</a:t>
            </a:r>
          </a:p>
          <a:p>
            <a:pPr>
              <a:lnSpc>
                <a:spcPct val="110000"/>
              </a:lnSpc>
              <a:spcBef>
                <a:spcPts val="0"/>
              </a:spcBef>
            </a:pPr>
            <a:r>
              <a:rPr lang="ru-RU" sz="2200" b="1" dirty="0"/>
              <a:t>почасовые переговорные</a:t>
            </a:r>
          </a:p>
          <a:p>
            <a:pPr>
              <a:lnSpc>
                <a:spcPct val="110000"/>
              </a:lnSpc>
              <a:spcBef>
                <a:spcPts val="0"/>
              </a:spcBef>
            </a:pPr>
            <a:r>
              <a:rPr lang="ru-RU" sz="2200" b="1" dirty="0"/>
              <a:t>переход от бумажных носителей к электронным </a:t>
            </a:r>
          </a:p>
        </p:txBody>
      </p:sp>
    </p:spTree>
    <p:extLst>
      <p:ext uri="{BB962C8B-B14F-4D97-AF65-F5344CB8AC3E}">
        <p14:creationId xmlns:p14="http://schemas.microsoft.com/office/powerpoint/2010/main" val="2833960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966693-B1F6-468A-8832-848EE809E8A0}"/>
              </a:ext>
            </a:extLst>
          </p:cNvPr>
          <p:cNvSpPr>
            <a:spLocks noGrp="1"/>
          </p:cNvSpPr>
          <p:nvPr>
            <p:ph type="title"/>
          </p:nvPr>
        </p:nvSpPr>
        <p:spPr>
          <a:xfrm>
            <a:off x="2592925" y="624110"/>
            <a:ext cx="8911687" cy="730128"/>
          </a:xfrm>
        </p:spPr>
        <p:txBody>
          <a:bodyPr>
            <a:normAutofit/>
          </a:bodyPr>
          <a:lstStyle/>
          <a:p>
            <a:r>
              <a:rPr lang="ru-RU" sz="3200" b="1" dirty="0" err="1">
                <a:effectLst/>
                <a:ea typeface="Calibri" panose="020F0502020204030204" pitchFamily="34" charset="0"/>
              </a:rPr>
              <a:t>Бутстрэппинг</a:t>
            </a:r>
            <a:endParaRPr lang="ru-RU" sz="3200" dirty="0"/>
          </a:p>
        </p:txBody>
      </p:sp>
      <p:sp>
        <p:nvSpPr>
          <p:cNvPr id="3" name="Объект 2">
            <a:extLst>
              <a:ext uri="{FF2B5EF4-FFF2-40B4-BE49-F238E27FC236}">
                <a16:creationId xmlns:a16="http://schemas.microsoft.com/office/drawing/2014/main" id="{72757DCA-7C17-4B62-BCEA-F1C18926141E}"/>
              </a:ext>
            </a:extLst>
          </p:cNvPr>
          <p:cNvSpPr>
            <a:spLocks noGrp="1"/>
          </p:cNvSpPr>
          <p:nvPr>
            <p:ph idx="1"/>
          </p:nvPr>
        </p:nvSpPr>
        <p:spPr>
          <a:xfrm>
            <a:off x="2589212" y="1354238"/>
            <a:ext cx="8915400" cy="4907666"/>
          </a:xfrm>
        </p:spPr>
        <p:txBody>
          <a:bodyPr>
            <a:noAutofit/>
          </a:bodyPr>
          <a:lstStyle/>
          <a:p>
            <a:pPr marL="0" indent="0">
              <a:lnSpc>
                <a:spcPct val="110000"/>
              </a:lnSpc>
              <a:spcBef>
                <a:spcPts val="0"/>
              </a:spcBef>
              <a:buNone/>
            </a:pPr>
            <a:r>
              <a:rPr lang="ru-RU" sz="2200" b="1" dirty="0">
                <a:solidFill>
                  <a:schemeClr val="accent1">
                    <a:lumMod val="75000"/>
                  </a:schemeClr>
                </a:solidFill>
              </a:rPr>
              <a:t>Преимущества</a:t>
            </a:r>
          </a:p>
          <a:p>
            <a:pPr marL="0" indent="0">
              <a:lnSpc>
                <a:spcPct val="110000"/>
              </a:lnSpc>
              <a:spcBef>
                <a:spcPts val="0"/>
              </a:spcBef>
              <a:buNone/>
            </a:pPr>
            <a:endParaRPr lang="ru-RU" sz="2200" b="1" dirty="0">
              <a:solidFill>
                <a:schemeClr val="accent1">
                  <a:lumMod val="75000"/>
                </a:schemeClr>
              </a:solidFill>
            </a:endParaRPr>
          </a:p>
          <a:p>
            <a:pPr algn="just">
              <a:lnSpc>
                <a:spcPct val="110000"/>
              </a:lnSpc>
              <a:spcBef>
                <a:spcPts val="0"/>
              </a:spcBef>
              <a:buSzPct val="100000"/>
              <a:tabLst>
                <a:tab pos="457200" algn="l"/>
              </a:tabLst>
            </a:pPr>
            <a:r>
              <a:rPr lang="ru-RU" sz="2200" b="1" dirty="0" err="1"/>
              <a:t>Бутстрэппинг</a:t>
            </a:r>
            <a:r>
              <a:rPr lang="ru-RU" sz="2200" b="1" dirty="0"/>
              <a:t> – быстрый и надежный метод создания бизнеса с нуля в буквальном смысле.</a:t>
            </a:r>
          </a:p>
          <a:p>
            <a:pPr algn="just">
              <a:lnSpc>
                <a:spcPct val="110000"/>
              </a:lnSpc>
              <a:spcBef>
                <a:spcPts val="0"/>
              </a:spcBef>
              <a:buSzPct val="100000"/>
              <a:tabLst>
                <a:tab pos="457200" algn="l"/>
              </a:tabLst>
            </a:pPr>
            <a:r>
              <a:rPr lang="ru-RU" sz="2200" b="1" dirty="0"/>
              <a:t>При организации компании этот способ можно считать наименее рисковым, так как ошибиться просто невозможно, учитывая отсутствие капитала.</a:t>
            </a:r>
          </a:p>
          <a:p>
            <a:pPr algn="just">
              <a:lnSpc>
                <a:spcPct val="110000"/>
              </a:lnSpc>
              <a:spcBef>
                <a:spcPts val="0"/>
              </a:spcBef>
              <a:buSzPct val="100000"/>
              <a:tabLst>
                <a:tab pos="457200" algn="l"/>
              </a:tabLst>
            </a:pPr>
            <a:r>
              <a:rPr lang="ru-RU" sz="2200" b="1" dirty="0"/>
              <a:t>Авторские права. Поскольку </a:t>
            </a:r>
            <a:r>
              <a:rPr lang="ru-RU" sz="2200" b="1" dirty="0" err="1"/>
              <a:t>бутстрэппер</a:t>
            </a:r>
            <a:r>
              <a:rPr lang="ru-RU" sz="2200" b="1" dirty="0"/>
              <a:t> не получает никаких внешних вложений, все что им было создано, принадлежит ему.</a:t>
            </a:r>
          </a:p>
        </p:txBody>
      </p:sp>
    </p:spTree>
    <p:extLst>
      <p:ext uri="{BB962C8B-B14F-4D97-AF65-F5344CB8AC3E}">
        <p14:creationId xmlns:p14="http://schemas.microsoft.com/office/powerpoint/2010/main" val="489071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966693-B1F6-468A-8832-848EE809E8A0}"/>
              </a:ext>
            </a:extLst>
          </p:cNvPr>
          <p:cNvSpPr>
            <a:spLocks noGrp="1"/>
          </p:cNvSpPr>
          <p:nvPr>
            <p:ph type="title"/>
          </p:nvPr>
        </p:nvSpPr>
        <p:spPr>
          <a:xfrm>
            <a:off x="2592925" y="624110"/>
            <a:ext cx="8911687" cy="730128"/>
          </a:xfrm>
        </p:spPr>
        <p:txBody>
          <a:bodyPr>
            <a:normAutofit/>
          </a:bodyPr>
          <a:lstStyle/>
          <a:p>
            <a:r>
              <a:rPr lang="ru-RU" sz="3200" b="1" dirty="0" err="1">
                <a:effectLst/>
                <a:ea typeface="Calibri" panose="020F0502020204030204" pitchFamily="34" charset="0"/>
              </a:rPr>
              <a:t>Бутстрэппинг</a:t>
            </a:r>
            <a:endParaRPr lang="ru-RU" sz="3200" dirty="0"/>
          </a:p>
        </p:txBody>
      </p:sp>
      <p:sp>
        <p:nvSpPr>
          <p:cNvPr id="3" name="Объект 2">
            <a:extLst>
              <a:ext uri="{FF2B5EF4-FFF2-40B4-BE49-F238E27FC236}">
                <a16:creationId xmlns:a16="http://schemas.microsoft.com/office/drawing/2014/main" id="{72757DCA-7C17-4B62-BCEA-F1C18926141E}"/>
              </a:ext>
            </a:extLst>
          </p:cNvPr>
          <p:cNvSpPr>
            <a:spLocks noGrp="1"/>
          </p:cNvSpPr>
          <p:nvPr>
            <p:ph idx="1"/>
          </p:nvPr>
        </p:nvSpPr>
        <p:spPr>
          <a:xfrm>
            <a:off x="2589212" y="1354238"/>
            <a:ext cx="8915400" cy="4907666"/>
          </a:xfrm>
        </p:spPr>
        <p:txBody>
          <a:bodyPr>
            <a:noAutofit/>
          </a:bodyPr>
          <a:lstStyle/>
          <a:p>
            <a:pPr marL="0" indent="0">
              <a:lnSpc>
                <a:spcPct val="110000"/>
              </a:lnSpc>
              <a:spcBef>
                <a:spcPts val="0"/>
              </a:spcBef>
              <a:buNone/>
            </a:pPr>
            <a:r>
              <a:rPr lang="ru-RU" sz="2200" b="1" dirty="0">
                <a:solidFill>
                  <a:schemeClr val="accent1">
                    <a:lumMod val="75000"/>
                  </a:schemeClr>
                </a:solidFill>
              </a:rPr>
              <a:t>Недостатки</a:t>
            </a:r>
          </a:p>
          <a:p>
            <a:pPr marL="0" indent="0">
              <a:lnSpc>
                <a:spcPct val="110000"/>
              </a:lnSpc>
              <a:spcBef>
                <a:spcPts val="0"/>
              </a:spcBef>
              <a:buNone/>
            </a:pPr>
            <a:endParaRPr lang="ru-RU" sz="2200" b="1" dirty="0">
              <a:solidFill>
                <a:schemeClr val="accent1">
                  <a:lumMod val="75000"/>
                </a:schemeClr>
              </a:solidFill>
            </a:endParaRPr>
          </a:p>
          <a:p>
            <a:pPr algn="just">
              <a:lnSpc>
                <a:spcPct val="110000"/>
              </a:lnSpc>
              <a:spcBef>
                <a:spcPts val="0"/>
              </a:spcBef>
              <a:buSzPct val="100000"/>
              <a:tabLst>
                <a:tab pos="457200" algn="l"/>
              </a:tabLst>
            </a:pPr>
            <a:r>
              <a:rPr lang="ru-RU" sz="2200" b="1" dirty="0" err="1"/>
              <a:t>Бутстрэппинг</a:t>
            </a:r>
            <a:r>
              <a:rPr lang="ru-RU" sz="2200" b="1" dirty="0"/>
              <a:t> можно практиковать относительно недолго, несколько месяцев, полгода; рано или поздно бизнесу потребуется кредитная линия на развитие или инвестиционный раунд.</a:t>
            </a:r>
          </a:p>
          <a:p>
            <a:pPr algn="just">
              <a:lnSpc>
                <a:spcPct val="110000"/>
              </a:lnSpc>
              <a:spcBef>
                <a:spcPts val="0"/>
              </a:spcBef>
              <a:buSzPct val="100000"/>
              <a:tabLst>
                <a:tab pos="457200" algn="l"/>
              </a:tabLst>
            </a:pPr>
            <a:r>
              <a:rPr lang="ru-RU" sz="2200" b="1" dirty="0">
                <a:effectLst/>
                <a:ea typeface="Times New Roman" panose="02020603050405020304" pitchFamily="18" charset="0"/>
              </a:rPr>
              <a:t>Не будет возможности нанять </a:t>
            </a:r>
            <a:r>
              <a:rPr lang="ru-RU" sz="2200" b="1" dirty="0" err="1">
                <a:effectLst/>
                <a:ea typeface="Times New Roman" panose="02020603050405020304" pitchFamily="18" charset="0"/>
              </a:rPr>
              <a:t>sales</a:t>
            </a:r>
            <a:r>
              <a:rPr lang="ru-RU" sz="2200" b="1" dirty="0">
                <a:effectLst/>
                <a:ea typeface="Times New Roman" panose="02020603050405020304" pitchFamily="18" charset="0"/>
              </a:rPr>
              <a:t>-менеджеров, маркетологов и PR-специалистов. Заниматься этим всем надо будет самому стартаперу. </a:t>
            </a:r>
            <a:endParaRPr lang="ru-RU" sz="2200" b="1" dirty="0"/>
          </a:p>
        </p:txBody>
      </p:sp>
    </p:spTree>
    <p:extLst>
      <p:ext uri="{BB962C8B-B14F-4D97-AF65-F5344CB8AC3E}">
        <p14:creationId xmlns:p14="http://schemas.microsoft.com/office/powerpoint/2010/main" val="2467855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E8DF02-6F95-43D8-BB59-A0A589F8D34B}"/>
              </a:ext>
            </a:extLst>
          </p:cNvPr>
          <p:cNvSpPr>
            <a:spLocks noGrp="1"/>
          </p:cNvSpPr>
          <p:nvPr>
            <p:ph type="title"/>
          </p:nvPr>
        </p:nvSpPr>
        <p:spPr>
          <a:xfrm>
            <a:off x="2592925" y="624110"/>
            <a:ext cx="8911687" cy="716418"/>
          </a:xfrm>
        </p:spPr>
        <p:txBody>
          <a:bodyPr>
            <a:normAutofit/>
          </a:bodyPr>
          <a:lstStyle/>
          <a:p>
            <a:r>
              <a:rPr lang="ru-RU" sz="3200" b="1" dirty="0"/>
              <a:t>Банковские кредиты и займы</a:t>
            </a:r>
          </a:p>
        </p:txBody>
      </p:sp>
      <p:sp>
        <p:nvSpPr>
          <p:cNvPr id="3" name="Объект 2">
            <a:extLst>
              <a:ext uri="{FF2B5EF4-FFF2-40B4-BE49-F238E27FC236}">
                <a16:creationId xmlns:a16="http://schemas.microsoft.com/office/drawing/2014/main" id="{91E1AFE1-4E04-469C-8DAB-533EDB2119E1}"/>
              </a:ext>
            </a:extLst>
          </p:cNvPr>
          <p:cNvSpPr>
            <a:spLocks noGrp="1"/>
          </p:cNvSpPr>
          <p:nvPr>
            <p:ph idx="1"/>
          </p:nvPr>
        </p:nvSpPr>
        <p:spPr>
          <a:xfrm>
            <a:off x="2592925" y="1340528"/>
            <a:ext cx="9351254" cy="5069150"/>
          </a:xfrm>
        </p:spPr>
        <p:txBody>
          <a:bodyPr>
            <a:noAutofit/>
          </a:bodyPr>
          <a:lstStyle/>
          <a:p>
            <a:pPr algn="just"/>
            <a:r>
              <a:rPr lang="ru-RU" sz="2000" b="1" u="sng" dirty="0"/>
              <a:t>Кредиты для малого бизнеса</a:t>
            </a:r>
            <a:r>
              <a:rPr lang="ru-RU" sz="2000" b="1" dirty="0"/>
              <a:t>: от 100 000 до 10 млн рублей (или больше для крупных проектов). Срок от 6 месяцев до 10 лет. Ставки: в зависимости от банка и рисков. Для оборотного капитала (закупки товаров) или инвестиционных нужд (сайт, логистика).</a:t>
            </a:r>
          </a:p>
          <a:p>
            <a:pPr algn="just"/>
            <a:r>
              <a:rPr lang="ru-RU" sz="2000" b="1" u="sng" dirty="0"/>
              <a:t>Льготные кредиты и программы поддержки</a:t>
            </a:r>
            <a:r>
              <a:rPr lang="ru-RU" sz="2000" b="1" dirty="0"/>
              <a:t>: через Корпорацию МСП, Фонд развития промышленности – кредиты с субсидированием ставки (до 5–7% эффективной ставки). Особенно актуально для IT-ориентированных проектов эл. коммерции.</a:t>
            </a:r>
          </a:p>
          <a:p>
            <a:pPr algn="just"/>
            <a:r>
              <a:rPr lang="ru-RU" sz="2000" b="1" u="sng" dirty="0"/>
              <a:t>Онлайн-кредиты и быстрые займы</a:t>
            </a:r>
            <a:r>
              <a:rPr lang="ru-RU" sz="2000" b="1" dirty="0"/>
              <a:t>: Платформы вроде Тинькофф или Альфа-Банк предлагают онлайн-заявки без посещения офиса. Суммы до 5 млн рублей, одобрение за 1–3 дня, но ставки выше обычных кредитов. Для срочных нужд, например, пополнения склада перед сезоном.</a:t>
            </a:r>
          </a:p>
          <a:p>
            <a:endParaRPr lang="ru-RU" sz="2000" dirty="0"/>
          </a:p>
        </p:txBody>
      </p:sp>
    </p:spTree>
    <p:extLst>
      <p:ext uri="{BB962C8B-B14F-4D97-AF65-F5344CB8AC3E}">
        <p14:creationId xmlns:p14="http://schemas.microsoft.com/office/powerpoint/2010/main" val="652985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B35316-91E8-45F5-91D3-54BC92B614A4}"/>
              </a:ext>
            </a:extLst>
          </p:cNvPr>
          <p:cNvSpPr>
            <a:spLocks noGrp="1"/>
          </p:cNvSpPr>
          <p:nvPr>
            <p:ph type="title"/>
          </p:nvPr>
        </p:nvSpPr>
        <p:spPr>
          <a:xfrm>
            <a:off x="2592925" y="624110"/>
            <a:ext cx="8911687" cy="672030"/>
          </a:xfrm>
        </p:spPr>
        <p:txBody>
          <a:bodyPr>
            <a:normAutofit/>
          </a:bodyPr>
          <a:lstStyle/>
          <a:p>
            <a:r>
              <a:rPr lang="ru-RU" sz="3200" b="1" dirty="0"/>
              <a:t>Банковские кредиты и займы</a:t>
            </a:r>
          </a:p>
        </p:txBody>
      </p:sp>
      <p:sp>
        <p:nvSpPr>
          <p:cNvPr id="3" name="Объект 2">
            <a:extLst>
              <a:ext uri="{FF2B5EF4-FFF2-40B4-BE49-F238E27FC236}">
                <a16:creationId xmlns:a16="http://schemas.microsoft.com/office/drawing/2014/main" id="{668658FD-5110-4143-867B-9C92D5310A8C}"/>
              </a:ext>
            </a:extLst>
          </p:cNvPr>
          <p:cNvSpPr>
            <a:spLocks noGrp="1"/>
          </p:cNvSpPr>
          <p:nvPr>
            <p:ph idx="1"/>
          </p:nvPr>
        </p:nvSpPr>
        <p:spPr>
          <a:xfrm>
            <a:off x="2589212" y="1411549"/>
            <a:ext cx="9182578" cy="4953739"/>
          </a:xfrm>
        </p:spPr>
        <p:txBody>
          <a:bodyPr>
            <a:normAutofit fontScale="85000" lnSpcReduction="10000"/>
          </a:bodyPr>
          <a:lstStyle/>
          <a:p>
            <a:pPr marL="0" indent="0" algn="just">
              <a:lnSpc>
                <a:spcPct val="120000"/>
              </a:lnSpc>
              <a:buNone/>
            </a:pPr>
            <a:r>
              <a:rPr lang="ru-RU" sz="2400" b="1" dirty="0">
                <a:effectLst/>
                <a:ea typeface="Times New Roman" panose="02020603050405020304" pitchFamily="18" charset="0"/>
              </a:rPr>
              <a:t>Преимущества:</a:t>
            </a:r>
          </a:p>
          <a:p>
            <a:pPr algn="just">
              <a:lnSpc>
                <a:spcPct val="120000"/>
              </a:lnSpc>
            </a:pPr>
            <a:r>
              <a:rPr lang="ru-RU" sz="2400" b="1" dirty="0">
                <a:effectLst/>
                <a:ea typeface="Times New Roman" panose="02020603050405020304" pitchFamily="18" charset="0"/>
              </a:rPr>
              <a:t>Доступность: Многие банки имеют программы для МСБ, и эл. коммерция часто рассматривается как приоритетная отрасль.</a:t>
            </a:r>
          </a:p>
          <a:p>
            <a:pPr algn="just">
              <a:lnSpc>
                <a:spcPct val="120000"/>
              </a:lnSpc>
            </a:pPr>
            <a:r>
              <a:rPr lang="ru-RU" sz="2400" b="1" dirty="0">
                <a:effectLst/>
                <a:ea typeface="Times New Roman" panose="02020603050405020304" pitchFamily="18" charset="0"/>
              </a:rPr>
              <a:t>Прозрачность: Фиксированные ставки и графики платежей.</a:t>
            </a:r>
          </a:p>
          <a:p>
            <a:pPr algn="just">
              <a:lnSpc>
                <a:spcPct val="120000"/>
              </a:lnSpc>
            </a:pPr>
            <a:r>
              <a:rPr lang="ru-RU" sz="2400" b="1" dirty="0">
                <a:effectLst/>
                <a:ea typeface="Times New Roman" panose="02020603050405020304" pitchFamily="18" charset="0"/>
              </a:rPr>
              <a:t>Возможность рефинансирования: Если бизнес растет, можно </a:t>
            </a:r>
            <a:r>
              <a:rPr lang="ru-RU" sz="2400" b="1" dirty="0" err="1">
                <a:effectLst/>
                <a:ea typeface="Times New Roman" panose="02020603050405020304" pitchFamily="18" charset="0"/>
              </a:rPr>
              <a:t>перекредитоваться</a:t>
            </a:r>
            <a:r>
              <a:rPr lang="ru-RU" sz="2400" b="1" dirty="0">
                <a:effectLst/>
                <a:ea typeface="Times New Roman" panose="02020603050405020304" pitchFamily="18" charset="0"/>
              </a:rPr>
              <a:t> на лучших условиях.</a:t>
            </a:r>
          </a:p>
          <a:p>
            <a:pPr marL="0" indent="0" algn="just">
              <a:lnSpc>
                <a:spcPct val="120000"/>
              </a:lnSpc>
              <a:buNone/>
            </a:pPr>
            <a:r>
              <a:rPr lang="ru-RU" sz="2400" b="1" dirty="0">
                <a:effectLst/>
                <a:ea typeface="Times New Roman" panose="02020603050405020304" pitchFamily="18" charset="0"/>
              </a:rPr>
              <a:t>Недостатки:</a:t>
            </a:r>
          </a:p>
          <a:p>
            <a:pPr algn="just">
              <a:lnSpc>
                <a:spcPct val="120000"/>
              </a:lnSpc>
            </a:pPr>
            <a:r>
              <a:rPr lang="ru-RU" sz="2400" b="1" dirty="0">
                <a:effectLst/>
                <a:ea typeface="Times New Roman" panose="02020603050405020304" pitchFamily="18" charset="0"/>
              </a:rPr>
              <a:t>Проценты: Даже льготные кредиты увеличивают расходы (например, переплата на 20–50% от суммы).</a:t>
            </a:r>
          </a:p>
          <a:p>
            <a:pPr algn="just">
              <a:lnSpc>
                <a:spcPct val="120000"/>
              </a:lnSpc>
            </a:pPr>
            <a:r>
              <a:rPr lang="ru-RU" sz="2400" b="1" dirty="0">
                <a:effectLst/>
                <a:ea typeface="Times New Roman" panose="02020603050405020304" pitchFamily="18" charset="0"/>
              </a:rPr>
              <a:t>Риски: При неудаче – потеря залога или судебные иски.</a:t>
            </a:r>
          </a:p>
          <a:p>
            <a:pPr algn="just">
              <a:lnSpc>
                <a:spcPct val="120000"/>
              </a:lnSpc>
            </a:pPr>
            <a:r>
              <a:rPr lang="ru-RU" sz="2400" b="1" dirty="0">
                <a:effectLst/>
                <a:ea typeface="Times New Roman" panose="02020603050405020304" pitchFamily="18" charset="0"/>
              </a:rPr>
              <a:t>Бюрократия: Сбор документов может занять 1–2 недели.</a:t>
            </a:r>
          </a:p>
          <a:p>
            <a:endParaRPr lang="ru-RU" dirty="0"/>
          </a:p>
        </p:txBody>
      </p:sp>
    </p:spTree>
    <p:extLst>
      <p:ext uri="{BB962C8B-B14F-4D97-AF65-F5344CB8AC3E}">
        <p14:creationId xmlns:p14="http://schemas.microsoft.com/office/powerpoint/2010/main" val="3597491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0B09EF-BF54-440D-8373-F170108E4278}"/>
              </a:ext>
            </a:extLst>
          </p:cNvPr>
          <p:cNvSpPr>
            <a:spLocks noGrp="1"/>
          </p:cNvSpPr>
          <p:nvPr>
            <p:ph type="title"/>
          </p:nvPr>
        </p:nvSpPr>
        <p:spPr>
          <a:xfrm>
            <a:off x="2592925" y="624110"/>
            <a:ext cx="8911687" cy="1098158"/>
          </a:xfrm>
        </p:spPr>
        <p:txBody>
          <a:bodyPr>
            <a:normAutofit/>
          </a:bodyPr>
          <a:lstStyle/>
          <a:p>
            <a:r>
              <a:rPr lang="ru-RU" sz="3200" b="1" dirty="0"/>
              <a:t>Государственные программы и субсидии</a:t>
            </a:r>
          </a:p>
        </p:txBody>
      </p:sp>
      <p:sp>
        <p:nvSpPr>
          <p:cNvPr id="3" name="Объект 2">
            <a:extLst>
              <a:ext uri="{FF2B5EF4-FFF2-40B4-BE49-F238E27FC236}">
                <a16:creationId xmlns:a16="http://schemas.microsoft.com/office/drawing/2014/main" id="{DA8FC5B2-F22F-4FB5-8C70-2C85DD8320AA}"/>
              </a:ext>
            </a:extLst>
          </p:cNvPr>
          <p:cNvSpPr>
            <a:spLocks noGrp="1"/>
          </p:cNvSpPr>
          <p:nvPr>
            <p:ph idx="1"/>
          </p:nvPr>
        </p:nvSpPr>
        <p:spPr>
          <a:xfrm>
            <a:off x="2198594" y="1846556"/>
            <a:ext cx="9369009" cy="4731798"/>
          </a:xfrm>
        </p:spPr>
        <p:txBody>
          <a:bodyPr>
            <a:noAutofit/>
          </a:bodyPr>
          <a:lstStyle/>
          <a:p>
            <a:pPr algn="just">
              <a:buSzPct val="100000"/>
              <a:tabLst>
                <a:tab pos="457200" algn="l"/>
              </a:tabLst>
            </a:pPr>
            <a:r>
              <a:rPr lang="ru-RU" sz="2000" b="1" dirty="0">
                <a:effectLst/>
                <a:ea typeface="Times New Roman" panose="02020603050405020304" pitchFamily="18" charset="0"/>
              </a:rPr>
              <a:t>Корпорация МСП: субсидии на маркетинг, разработку сайтов, участие в выставках и экспорт. Для эл. коммерции – субсидии на интеграцию с платформами, на продвижение в соцсетях.</a:t>
            </a:r>
          </a:p>
          <a:p>
            <a:pPr algn="just">
              <a:buSzPct val="100000"/>
              <a:tabLst>
                <a:tab pos="457200" algn="l"/>
              </a:tabLst>
            </a:pPr>
            <a:r>
              <a:rPr lang="ru-RU" sz="2000" b="1" dirty="0">
                <a:effectLst/>
                <a:ea typeface="Times New Roman" panose="02020603050405020304" pitchFamily="18" charset="0"/>
              </a:rPr>
              <a:t>Фонд развития </a:t>
            </a:r>
            <a:r>
              <a:rPr lang="ru-RU" sz="2000" b="1" dirty="0"/>
              <a:t>интернет-инициатив: консультации по теме внедрения инноваций, помощь в интегрировании технологических решений </a:t>
            </a:r>
          </a:p>
          <a:p>
            <a:pPr algn="just">
              <a:buSzPct val="100000"/>
              <a:tabLst>
                <a:tab pos="457200" algn="l"/>
              </a:tabLst>
            </a:pPr>
            <a:r>
              <a:rPr lang="ru-RU" sz="2000" b="1" dirty="0">
                <a:effectLst/>
                <a:ea typeface="Times New Roman" panose="02020603050405020304" pitchFamily="18" charset="0"/>
              </a:rPr>
              <a:t>Фонд развития промышленности (ФРП): для проектов с высокотехнологичными решениями (эл. коммерция – с VR, AI или </a:t>
            </a:r>
            <a:r>
              <a:rPr lang="ru-RU" sz="2000" b="1" dirty="0" err="1">
                <a:effectLst/>
                <a:ea typeface="Times New Roman" panose="02020603050405020304" pitchFamily="18" charset="0"/>
              </a:rPr>
              <a:t>блокчейном</a:t>
            </a:r>
            <a:r>
              <a:rPr lang="ru-RU" sz="2000" b="1" dirty="0">
                <a:effectLst/>
                <a:ea typeface="Times New Roman" panose="02020603050405020304" pitchFamily="18" charset="0"/>
              </a:rPr>
              <a:t>). Субсидии до 70% от стоимости проекта, включая разработку IT-инфраструктуры. Срок до 7 лет, с льготной ставкой.</a:t>
            </a:r>
          </a:p>
          <a:p>
            <a:pPr algn="just">
              <a:buSzPct val="100000"/>
              <a:tabLst>
                <a:tab pos="457200" algn="l"/>
              </a:tabLst>
            </a:pPr>
            <a:r>
              <a:rPr lang="ru-RU" sz="2000" b="1" dirty="0">
                <a:effectLst/>
                <a:ea typeface="Times New Roman" panose="02020603050405020304" pitchFamily="18" charset="0"/>
              </a:rPr>
              <a:t>Региональные субсидии: Каждый регион имеет свои программы. Эл. коммерция – поддержка логистики, складов или цифровой трансформации.</a:t>
            </a:r>
          </a:p>
          <a:p>
            <a:endParaRPr lang="ru-RU" sz="2000" dirty="0"/>
          </a:p>
        </p:txBody>
      </p:sp>
    </p:spTree>
    <p:extLst>
      <p:ext uri="{BB962C8B-B14F-4D97-AF65-F5344CB8AC3E}">
        <p14:creationId xmlns:p14="http://schemas.microsoft.com/office/powerpoint/2010/main" val="4108518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0B09EF-BF54-440D-8373-F170108E4278}"/>
              </a:ext>
            </a:extLst>
          </p:cNvPr>
          <p:cNvSpPr>
            <a:spLocks noGrp="1"/>
          </p:cNvSpPr>
          <p:nvPr>
            <p:ph type="title"/>
          </p:nvPr>
        </p:nvSpPr>
        <p:spPr>
          <a:xfrm>
            <a:off x="2592925" y="624110"/>
            <a:ext cx="8911687" cy="1098158"/>
          </a:xfrm>
        </p:spPr>
        <p:txBody>
          <a:bodyPr>
            <a:normAutofit/>
          </a:bodyPr>
          <a:lstStyle/>
          <a:p>
            <a:r>
              <a:rPr lang="ru-RU" sz="3200" b="1" dirty="0"/>
              <a:t>Государственные программы и субсидии</a:t>
            </a:r>
          </a:p>
        </p:txBody>
      </p:sp>
      <p:sp>
        <p:nvSpPr>
          <p:cNvPr id="3" name="Объект 2">
            <a:extLst>
              <a:ext uri="{FF2B5EF4-FFF2-40B4-BE49-F238E27FC236}">
                <a16:creationId xmlns:a16="http://schemas.microsoft.com/office/drawing/2014/main" id="{DA8FC5B2-F22F-4FB5-8C70-2C85DD8320AA}"/>
              </a:ext>
            </a:extLst>
          </p:cNvPr>
          <p:cNvSpPr>
            <a:spLocks noGrp="1"/>
          </p:cNvSpPr>
          <p:nvPr>
            <p:ph idx="1"/>
          </p:nvPr>
        </p:nvSpPr>
        <p:spPr>
          <a:xfrm>
            <a:off x="2198594" y="1846556"/>
            <a:ext cx="9369009" cy="4731798"/>
          </a:xfrm>
        </p:spPr>
        <p:txBody>
          <a:bodyPr>
            <a:noAutofit/>
          </a:bodyPr>
          <a:lstStyle/>
          <a:p>
            <a:pPr algn="just">
              <a:buSzPct val="100000"/>
              <a:tabLst>
                <a:tab pos="457200" algn="l"/>
              </a:tabLst>
            </a:pPr>
            <a:r>
              <a:rPr lang="ru-RU" sz="2000" b="1" dirty="0">
                <a:effectLst/>
                <a:ea typeface="Times New Roman" panose="02020603050405020304" pitchFamily="18" charset="0"/>
              </a:rPr>
              <a:t>Программы Минэкономразвития и </a:t>
            </a:r>
            <a:r>
              <a:rPr lang="ru-RU" sz="2000" b="1" dirty="0" err="1">
                <a:effectLst/>
                <a:ea typeface="Times New Roman" panose="02020603050405020304" pitchFamily="18" charset="0"/>
              </a:rPr>
              <a:t>Минцифры</a:t>
            </a:r>
            <a:r>
              <a:rPr lang="ru-RU" sz="2000" b="1" dirty="0">
                <a:effectLst/>
                <a:ea typeface="Times New Roman" panose="02020603050405020304" pitchFamily="18" charset="0"/>
              </a:rPr>
              <a:t> «Цифровая экономика» или «Умный город»: субсидии на внедрение IT-решений в эл. коммерции (до 50 млн рублей на проект). Гранты для экспорта – компенсация до 50% расходов на маркетинг за рубежом.</a:t>
            </a:r>
          </a:p>
          <a:p>
            <a:pPr algn="just">
              <a:buSzPct val="100000"/>
              <a:tabLst>
                <a:tab pos="457200" algn="l"/>
              </a:tabLst>
            </a:pPr>
            <a:r>
              <a:rPr lang="ru-RU" sz="2000" b="1" dirty="0">
                <a:effectLst/>
                <a:ea typeface="Times New Roman" panose="02020603050405020304" pitchFamily="18" charset="0"/>
              </a:rPr>
              <a:t>Гранты для инноваций: Фонд содействия инновациям (ФСИ) предлагает гранты «УМНИК» (до 500 000 рублей на разработку продукта) или «СТАРТ» (до 10 млн рублей на прототип). Для эл. коммерции – поддержка новых сервисов.</a:t>
            </a:r>
          </a:p>
          <a:p>
            <a:pPr algn="just">
              <a:buSzPct val="100000"/>
              <a:tabLst>
                <a:tab pos="457200" algn="l"/>
              </a:tabLst>
            </a:pPr>
            <a:r>
              <a:rPr lang="ru-RU" sz="2000" b="1" dirty="0">
                <a:effectLst/>
                <a:ea typeface="Times New Roman" panose="02020603050405020304" pitchFamily="18" charset="0"/>
              </a:rPr>
              <a:t>Социально ориентированные субсидии: Для бизнеса в сфере здорового питания или </a:t>
            </a:r>
            <a:r>
              <a:rPr lang="ru-RU" sz="2000" b="1" dirty="0" err="1">
                <a:effectLst/>
                <a:ea typeface="Times New Roman" panose="02020603050405020304" pitchFamily="18" charset="0"/>
              </a:rPr>
              <a:t>экотоваров</a:t>
            </a:r>
            <a:r>
              <a:rPr lang="ru-RU" sz="2000" b="1" dirty="0">
                <a:effectLst/>
                <a:ea typeface="Times New Roman" panose="02020603050405020304" pitchFamily="18" charset="0"/>
              </a:rPr>
              <a:t> – субсидии на сертификацию и маркетинг через </a:t>
            </a:r>
            <a:r>
              <a:rPr lang="ru-RU" sz="2000" b="1" dirty="0" err="1">
                <a:effectLst/>
                <a:ea typeface="Times New Roman" panose="02020603050405020304" pitchFamily="18" charset="0"/>
              </a:rPr>
              <a:t>Роскачество</a:t>
            </a:r>
            <a:r>
              <a:rPr lang="ru-RU" sz="2000" b="1" dirty="0">
                <a:effectLst/>
                <a:ea typeface="Times New Roman" panose="02020603050405020304" pitchFamily="18" charset="0"/>
              </a:rPr>
              <a:t> или Роспотребнадзор.</a:t>
            </a:r>
          </a:p>
          <a:p>
            <a:endParaRPr lang="ru-RU" sz="2000" dirty="0"/>
          </a:p>
        </p:txBody>
      </p:sp>
    </p:spTree>
    <p:extLst>
      <p:ext uri="{BB962C8B-B14F-4D97-AF65-F5344CB8AC3E}">
        <p14:creationId xmlns:p14="http://schemas.microsoft.com/office/powerpoint/2010/main" val="18001954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0B09EF-BF54-440D-8373-F170108E4278}"/>
              </a:ext>
            </a:extLst>
          </p:cNvPr>
          <p:cNvSpPr>
            <a:spLocks noGrp="1"/>
          </p:cNvSpPr>
          <p:nvPr>
            <p:ph type="title"/>
          </p:nvPr>
        </p:nvSpPr>
        <p:spPr>
          <a:xfrm>
            <a:off x="2592925" y="624110"/>
            <a:ext cx="8911687" cy="1098158"/>
          </a:xfrm>
        </p:spPr>
        <p:txBody>
          <a:bodyPr>
            <a:normAutofit/>
          </a:bodyPr>
          <a:lstStyle/>
          <a:p>
            <a:r>
              <a:rPr lang="ru-RU" sz="3200" b="1" dirty="0"/>
              <a:t>Государственные программы и субсидии</a:t>
            </a:r>
          </a:p>
        </p:txBody>
      </p:sp>
      <p:sp>
        <p:nvSpPr>
          <p:cNvPr id="3" name="Объект 2">
            <a:extLst>
              <a:ext uri="{FF2B5EF4-FFF2-40B4-BE49-F238E27FC236}">
                <a16:creationId xmlns:a16="http://schemas.microsoft.com/office/drawing/2014/main" id="{DA8FC5B2-F22F-4FB5-8C70-2C85DD8320AA}"/>
              </a:ext>
            </a:extLst>
          </p:cNvPr>
          <p:cNvSpPr>
            <a:spLocks noGrp="1"/>
          </p:cNvSpPr>
          <p:nvPr>
            <p:ph idx="1"/>
          </p:nvPr>
        </p:nvSpPr>
        <p:spPr>
          <a:xfrm>
            <a:off x="2592926" y="1846556"/>
            <a:ext cx="9169988" cy="4731798"/>
          </a:xfrm>
        </p:spPr>
        <p:txBody>
          <a:bodyPr>
            <a:noAutofit/>
          </a:bodyPr>
          <a:lstStyle/>
          <a:p>
            <a:pPr marL="0" indent="0" algn="just">
              <a:spcBef>
                <a:spcPts val="600"/>
              </a:spcBef>
              <a:buNone/>
            </a:pPr>
            <a:r>
              <a:rPr lang="ru-RU" sz="2000" b="1" dirty="0">
                <a:effectLst/>
                <a:ea typeface="Times New Roman" panose="02020603050405020304" pitchFamily="18" charset="0"/>
              </a:rPr>
              <a:t>Преимущества:</a:t>
            </a:r>
          </a:p>
          <a:p>
            <a:pPr algn="just">
              <a:spcBef>
                <a:spcPts val="600"/>
              </a:spcBef>
              <a:buSzPct val="100000"/>
              <a:tabLst>
                <a:tab pos="457200" algn="l"/>
              </a:tabLst>
            </a:pPr>
            <a:r>
              <a:rPr lang="ru-RU" sz="2000" b="1" dirty="0">
                <a:effectLst/>
                <a:ea typeface="Times New Roman" panose="02020603050405020304" pitchFamily="18" charset="0"/>
              </a:rPr>
              <a:t>Безвозвратность: многие субсидии не нужно возвращать</a:t>
            </a:r>
          </a:p>
          <a:p>
            <a:pPr algn="just">
              <a:spcBef>
                <a:spcPts val="0"/>
              </a:spcBef>
              <a:buSzPct val="100000"/>
              <a:tabLst>
                <a:tab pos="457200" algn="l"/>
              </a:tabLst>
            </a:pPr>
            <a:r>
              <a:rPr lang="ru-RU" sz="2000" b="1" dirty="0">
                <a:effectLst/>
                <a:ea typeface="Times New Roman" panose="02020603050405020304" pitchFamily="18" charset="0"/>
              </a:rPr>
              <a:t>Доступность: низкие требования к залогу (часто без него), фокус на идее и потенциале</a:t>
            </a:r>
          </a:p>
          <a:p>
            <a:pPr algn="just">
              <a:spcBef>
                <a:spcPts val="0"/>
              </a:spcBef>
              <a:buSzPct val="100000"/>
              <a:tabLst>
                <a:tab pos="457200" algn="l"/>
              </a:tabLst>
            </a:pPr>
            <a:r>
              <a:rPr lang="ru-RU" sz="2000" b="1" dirty="0">
                <a:effectLst/>
                <a:ea typeface="Times New Roman" panose="02020603050405020304" pitchFamily="18" charset="0"/>
              </a:rPr>
              <a:t>Поддержка роста: помощь в маркетинге, экспорте и инновациях</a:t>
            </a:r>
          </a:p>
          <a:p>
            <a:pPr algn="just">
              <a:spcBef>
                <a:spcPts val="0"/>
              </a:spcBef>
              <a:buSzPct val="100000"/>
              <a:tabLst>
                <a:tab pos="457200" algn="l"/>
              </a:tabLst>
            </a:pPr>
            <a:r>
              <a:rPr lang="ru-RU" sz="2000" b="1" dirty="0" err="1">
                <a:effectLst/>
                <a:ea typeface="Times New Roman" panose="02020603050405020304" pitchFamily="18" charset="0"/>
              </a:rPr>
              <a:t>Комбинируемость</a:t>
            </a:r>
            <a:r>
              <a:rPr lang="ru-RU" sz="2000" b="1" dirty="0">
                <a:effectLst/>
                <a:ea typeface="Times New Roman" panose="02020603050405020304" pitchFamily="18" charset="0"/>
              </a:rPr>
              <a:t>: Можно сочетать с кредитами</a:t>
            </a:r>
          </a:p>
          <a:p>
            <a:pPr marL="0" indent="0" algn="just">
              <a:spcBef>
                <a:spcPts val="600"/>
              </a:spcBef>
              <a:buNone/>
            </a:pPr>
            <a:r>
              <a:rPr lang="ru-RU" sz="2000" b="1" dirty="0">
                <a:effectLst/>
                <a:ea typeface="Times New Roman" panose="02020603050405020304" pitchFamily="18" charset="0"/>
              </a:rPr>
              <a:t>Недостатки:</a:t>
            </a:r>
          </a:p>
          <a:p>
            <a:pPr algn="just">
              <a:spcBef>
                <a:spcPts val="0"/>
              </a:spcBef>
              <a:buSzPct val="100000"/>
              <a:tabLst>
                <a:tab pos="457200" algn="l"/>
              </a:tabLst>
            </a:pPr>
            <a:r>
              <a:rPr lang="ru-RU" sz="2000" b="1" dirty="0">
                <a:effectLst/>
                <a:ea typeface="Times New Roman" panose="02020603050405020304" pitchFamily="18" charset="0"/>
              </a:rPr>
              <a:t>Конкуренция: Высокий спрос, не все заявки одобряют</a:t>
            </a:r>
          </a:p>
          <a:p>
            <a:pPr algn="just">
              <a:spcBef>
                <a:spcPts val="0"/>
              </a:spcBef>
              <a:buSzPct val="100000"/>
              <a:tabLst>
                <a:tab pos="457200" algn="l"/>
              </a:tabLst>
            </a:pPr>
            <a:r>
              <a:rPr lang="ru-RU" sz="2000" b="1" dirty="0">
                <a:effectLst/>
                <a:ea typeface="Times New Roman" panose="02020603050405020304" pitchFamily="18" charset="0"/>
              </a:rPr>
              <a:t>Бюрократия: Сбор документов занимает 1–3 месяца, требуется отчетность</a:t>
            </a:r>
          </a:p>
          <a:p>
            <a:pPr algn="just">
              <a:spcBef>
                <a:spcPts val="0"/>
              </a:spcBef>
              <a:buSzPct val="100000"/>
              <a:tabLst>
                <a:tab pos="457200" algn="l"/>
              </a:tabLst>
            </a:pPr>
            <a:r>
              <a:rPr lang="ru-RU" sz="2000" b="1" dirty="0">
                <a:effectLst/>
                <a:ea typeface="Times New Roman" panose="02020603050405020304" pitchFamily="18" charset="0"/>
              </a:rPr>
              <a:t>Ограничения: Суммы небольшие (до 5–10 млн рублей), субсидии часто частичные (50–70% расходов)</a:t>
            </a:r>
          </a:p>
          <a:p>
            <a:pPr>
              <a:spcBef>
                <a:spcPts val="0"/>
              </a:spcBef>
            </a:pPr>
            <a:r>
              <a:rPr lang="ru-RU" sz="2000" b="1" dirty="0">
                <a:effectLst/>
                <a:ea typeface="Times New Roman" panose="02020603050405020304" pitchFamily="18" charset="0"/>
              </a:rPr>
              <a:t>Риски: Если проект провалится, могут потребовать возврат </a:t>
            </a:r>
            <a:endParaRPr lang="ru-RU" sz="2000" b="1" dirty="0"/>
          </a:p>
        </p:txBody>
      </p:sp>
    </p:spTree>
    <p:extLst>
      <p:ext uri="{BB962C8B-B14F-4D97-AF65-F5344CB8AC3E}">
        <p14:creationId xmlns:p14="http://schemas.microsoft.com/office/powerpoint/2010/main" val="2129314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BE55F4-0AFB-4C13-AA3D-C1B874CA6A26}"/>
              </a:ext>
            </a:extLst>
          </p:cNvPr>
          <p:cNvSpPr>
            <a:spLocks noGrp="1"/>
          </p:cNvSpPr>
          <p:nvPr>
            <p:ph type="title"/>
          </p:nvPr>
        </p:nvSpPr>
        <p:spPr>
          <a:xfrm>
            <a:off x="2592925" y="624110"/>
            <a:ext cx="8911687" cy="734173"/>
          </a:xfrm>
        </p:spPr>
        <p:txBody>
          <a:bodyPr>
            <a:normAutofit/>
          </a:bodyPr>
          <a:lstStyle/>
          <a:p>
            <a:r>
              <a:rPr lang="ru-RU" sz="3200" b="1" dirty="0"/>
              <a:t>Венчурные инвестиции и бизнес-ангелы</a:t>
            </a:r>
          </a:p>
        </p:txBody>
      </p:sp>
      <p:sp>
        <p:nvSpPr>
          <p:cNvPr id="3" name="Объект 2">
            <a:extLst>
              <a:ext uri="{FF2B5EF4-FFF2-40B4-BE49-F238E27FC236}">
                <a16:creationId xmlns:a16="http://schemas.microsoft.com/office/drawing/2014/main" id="{A84529AC-E011-4C79-B091-35C47419D366}"/>
              </a:ext>
            </a:extLst>
          </p:cNvPr>
          <p:cNvSpPr>
            <a:spLocks noGrp="1"/>
          </p:cNvSpPr>
          <p:nvPr>
            <p:ph idx="1"/>
          </p:nvPr>
        </p:nvSpPr>
        <p:spPr>
          <a:xfrm>
            <a:off x="2589211" y="1509203"/>
            <a:ext cx="9120435" cy="5113539"/>
          </a:xfrm>
        </p:spPr>
        <p:txBody>
          <a:bodyPr>
            <a:normAutofit lnSpcReduction="10000"/>
          </a:bodyPr>
          <a:lstStyle/>
          <a:p>
            <a:pPr marL="0" lvl="0" indent="0" algn="just">
              <a:lnSpc>
                <a:spcPct val="110000"/>
              </a:lnSpc>
              <a:buSzPts val="1000"/>
              <a:buNone/>
              <a:tabLst>
                <a:tab pos="457200" algn="l"/>
              </a:tabLst>
            </a:pPr>
            <a:r>
              <a:rPr lang="ru-RU" sz="2000" b="1" u="sng" dirty="0">
                <a:effectLst/>
                <a:ea typeface="Times New Roman" panose="02020603050405020304" pitchFamily="18" charset="0"/>
              </a:rPr>
              <a:t>Венчурные фонды</a:t>
            </a:r>
            <a:r>
              <a:rPr lang="ru-RU" sz="2000" b="1" dirty="0">
                <a:effectLst/>
                <a:ea typeface="Times New Roman" panose="02020603050405020304" pitchFamily="18" charset="0"/>
              </a:rPr>
              <a:t>: Институциональные инвесторы, управляющие пулами денег. В эл. коммерции фокусируются на B2C-платформах, логистике или </a:t>
            </a:r>
            <a:r>
              <a:rPr lang="ru-RU" sz="2000" b="1" dirty="0" err="1">
                <a:effectLst/>
                <a:ea typeface="Times New Roman" panose="02020603050405020304" pitchFamily="18" charset="0"/>
              </a:rPr>
              <a:t>fintech</a:t>
            </a:r>
            <a:r>
              <a:rPr lang="ru-RU" sz="2000" b="1" dirty="0">
                <a:effectLst/>
                <a:ea typeface="Times New Roman" panose="02020603050405020304" pitchFamily="18" charset="0"/>
              </a:rPr>
              <a:t>-решениях. </a:t>
            </a:r>
          </a:p>
          <a:p>
            <a:pPr marL="0" lvl="0" indent="0" algn="just">
              <a:lnSpc>
                <a:spcPct val="110000"/>
              </a:lnSpc>
              <a:buSzPts val="1000"/>
              <a:buNone/>
              <a:tabLst>
                <a:tab pos="457200" algn="l"/>
              </a:tabLst>
            </a:pPr>
            <a:r>
              <a:rPr lang="ru-RU" sz="2000" b="1" u="sng" dirty="0">
                <a:effectLst/>
                <a:ea typeface="Times New Roman" panose="02020603050405020304" pitchFamily="18" charset="0"/>
              </a:rPr>
              <a:t>Бизнес-ангелы</a:t>
            </a:r>
            <a:r>
              <a:rPr lang="ru-RU" sz="2000" b="1" dirty="0">
                <a:effectLst/>
                <a:ea typeface="Times New Roman" panose="02020603050405020304" pitchFamily="18" charset="0"/>
              </a:rPr>
              <a:t>: Частные инвесторы, обычно успешные предприниматели или менеджеры, вкладывающие личные средства. </a:t>
            </a:r>
          </a:p>
          <a:p>
            <a:pPr marL="0" lvl="0" indent="0" algn="just">
              <a:lnSpc>
                <a:spcPct val="110000"/>
              </a:lnSpc>
              <a:buSzPts val="1000"/>
              <a:buNone/>
              <a:tabLst>
                <a:tab pos="457200" algn="l"/>
              </a:tabLst>
            </a:pPr>
            <a:r>
              <a:rPr lang="ru-RU" sz="2000" b="1" dirty="0">
                <a:effectLst/>
                <a:ea typeface="Times New Roman" panose="02020603050405020304" pitchFamily="18" charset="0"/>
              </a:rPr>
              <a:t>В России они объединены в ассоциации, такие как Национальное содружество бизнес-ангелов (НСБА) или региональные клубы (например, в Москве – «Частный капитал»). </a:t>
            </a:r>
          </a:p>
          <a:p>
            <a:pPr marL="0" lvl="0" indent="0" algn="just">
              <a:lnSpc>
                <a:spcPct val="110000"/>
              </a:lnSpc>
              <a:buSzPts val="1000"/>
              <a:buNone/>
              <a:tabLst>
                <a:tab pos="457200" algn="l"/>
              </a:tabLst>
            </a:pPr>
            <a:r>
              <a:rPr lang="ru-RU" sz="2000" b="1" dirty="0">
                <a:effectLst/>
                <a:ea typeface="Times New Roman" panose="02020603050405020304" pitchFamily="18" charset="0"/>
              </a:rPr>
              <a:t>Ангелы часто инвестируют в стартапы эл. Коммерции с уникальными продуктами, такими, как эксклюзивные товары или сервисы подписки.</a:t>
            </a:r>
          </a:p>
          <a:p>
            <a:pPr marL="0" lvl="0" indent="0" algn="just">
              <a:lnSpc>
                <a:spcPct val="110000"/>
              </a:lnSpc>
              <a:buSzPts val="1000"/>
              <a:buNone/>
              <a:tabLst>
                <a:tab pos="457200" algn="l"/>
              </a:tabLst>
            </a:pPr>
            <a:r>
              <a:rPr lang="ru-RU" sz="2000" b="1" u="sng" dirty="0">
                <a:effectLst/>
                <a:ea typeface="Times New Roman" panose="02020603050405020304" pitchFamily="18" charset="0"/>
              </a:rPr>
              <a:t>Корпоративные </a:t>
            </a:r>
            <a:r>
              <a:rPr lang="ru-RU" sz="2000" b="1" u="sng" dirty="0" err="1">
                <a:effectLst/>
                <a:ea typeface="Times New Roman" panose="02020603050405020304" pitchFamily="18" charset="0"/>
              </a:rPr>
              <a:t>венчуры</a:t>
            </a:r>
            <a:r>
              <a:rPr lang="ru-RU" sz="2000" b="1" dirty="0">
                <a:effectLst/>
                <a:ea typeface="Times New Roman" panose="02020603050405020304" pitchFamily="18" charset="0"/>
              </a:rPr>
              <a:t>: Инвестиции от крупных компаний в e-</a:t>
            </a:r>
            <a:r>
              <a:rPr lang="ru-RU" sz="2000" b="1" dirty="0" err="1">
                <a:effectLst/>
                <a:ea typeface="Times New Roman" panose="02020603050405020304" pitchFamily="18" charset="0"/>
              </a:rPr>
              <a:t>commerce</a:t>
            </a:r>
            <a:r>
              <a:rPr lang="ru-RU" sz="2000" b="1" dirty="0">
                <a:effectLst/>
                <a:ea typeface="Times New Roman" panose="02020603050405020304" pitchFamily="18" charset="0"/>
              </a:rPr>
              <a:t>-экосистемы, такие как интеграция с их платформами.</a:t>
            </a:r>
          </a:p>
          <a:p>
            <a:endParaRPr lang="ru-RU" dirty="0"/>
          </a:p>
        </p:txBody>
      </p:sp>
    </p:spTree>
    <p:extLst>
      <p:ext uri="{BB962C8B-B14F-4D97-AF65-F5344CB8AC3E}">
        <p14:creationId xmlns:p14="http://schemas.microsoft.com/office/powerpoint/2010/main" val="4401203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3423A8-615E-429D-9AB3-9F11BAC8BCE1}"/>
              </a:ext>
            </a:extLst>
          </p:cNvPr>
          <p:cNvSpPr>
            <a:spLocks noGrp="1"/>
          </p:cNvSpPr>
          <p:nvPr>
            <p:ph type="title"/>
          </p:nvPr>
        </p:nvSpPr>
        <p:spPr>
          <a:xfrm>
            <a:off x="2592925" y="624110"/>
            <a:ext cx="8911687" cy="776427"/>
          </a:xfrm>
        </p:spPr>
        <p:txBody>
          <a:bodyPr>
            <a:normAutofit/>
          </a:bodyPr>
          <a:lstStyle/>
          <a:p>
            <a:r>
              <a:rPr lang="ru-RU" sz="3200" b="1" dirty="0"/>
              <a:t>Краудфандинг</a:t>
            </a:r>
          </a:p>
        </p:txBody>
      </p:sp>
      <p:sp>
        <p:nvSpPr>
          <p:cNvPr id="3" name="Объект 2">
            <a:extLst>
              <a:ext uri="{FF2B5EF4-FFF2-40B4-BE49-F238E27FC236}">
                <a16:creationId xmlns:a16="http://schemas.microsoft.com/office/drawing/2014/main" id="{1D84E82C-4124-46B2-9126-05FB052F90E2}"/>
              </a:ext>
            </a:extLst>
          </p:cNvPr>
          <p:cNvSpPr>
            <a:spLocks noGrp="1"/>
          </p:cNvSpPr>
          <p:nvPr>
            <p:ph idx="1"/>
          </p:nvPr>
        </p:nvSpPr>
        <p:spPr>
          <a:xfrm>
            <a:off x="2589212" y="1400537"/>
            <a:ext cx="9176068" cy="4510685"/>
          </a:xfrm>
        </p:spPr>
        <p:txBody>
          <a:bodyPr>
            <a:noAutofit/>
          </a:bodyPr>
          <a:lstStyle/>
          <a:p>
            <a:pPr marL="0" indent="0">
              <a:spcBef>
                <a:spcPts val="0"/>
              </a:spcBef>
              <a:buNone/>
            </a:pPr>
            <a:r>
              <a:rPr lang="ru-RU" sz="2200" b="1" dirty="0">
                <a:solidFill>
                  <a:schemeClr val="accent1">
                    <a:lumMod val="75000"/>
                  </a:schemeClr>
                </a:solidFill>
                <a:effectLst/>
                <a:ea typeface="Calibri" panose="020F0502020204030204" pitchFamily="34" charset="0"/>
                <a:cs typeface="Times New Roman" panose="02020603050405020304" pitchFamily="18" charset="0"/>
              </a:rPr>
              <a:t>Краудфандинг</a:t>
            </a:r>
            <a:r>
              <a:rPr lang="ru-RU" sz="2200" b="1" dirty="0">
                <a:effectLst/>
                <a:ea typeface="Calibri" panose="020F0502020204030204" pitchFamily="34" charset="0"/>
                <a:cs typeface="Times New Roman" panose="02020603050405020304" pitchFamily="18" charset="0"/>
              </a:rPr>
              <a:t> — привлечение финансовых ресурсов от практически неограниченного числа людей для реализации продукта или услуги, проведения различных мероприятий, социальных, креативных или бизнес-проектов и др.</a:t>
            </a:r>
          </a:p>
          <a:p>
            <a:pPr marL="0" indent="0">
              <a:spcBef>
                <a:spcPts val="0"/>
              </a:spcBef>
              <a:buNone/>
            </a:pPr>
            <a:endParaRPr lang="ru-RU" sz="2200" b="1" dirty="0">
              <a:ea typeface="Calibri" panose="020F0502020204030204" pitchFamily="34" charset="0"/>
              <a:cs typeface="Times New Roman" panose="02020603050405020304" pitchFamily="18" charset="0"/>
            </a:endParaRPr>
          </a:p>
          <a:p>
            <a:pPr marL="0" indent="0">
              <a:spcBef>
                <a:spcPts val="0"/>
              </a:spcBef>
              <a:buNone/>
            </a:pPr>
            <a:r>
              <a:rPr lang="ru-RU" sz="2200" b="1" dirty="0">
                <a:solidFill>
                  <a:schemeClr val="accent1">
                    <a:lumMod val="75000"/>
                  </a:schemeClr>
                </a:solidFill>
                <a:cs typeface="Times New Roman" panose="02020603050405020304" pitchFamily="18" charset="0"/>
              </a:rPr>
              <a:t>Типы краудфандинга: </a:t>
            </a:r>
            <a:r>
              <a:rPr lang="ru-RU" sz="2200" b="1" dirty="0">
                <a:cs typeface="Times New Roman" panose="02020603050405020304" pitchFamily="18" charset="0"/>
              </a:rPr>
              <a:t>зависят от того, какое вознаграждение получает инвестор.</a:t>
            </a:r>
          </a:p>
          <a:p>
            <a:pPr marL="0" indent="0">
              <a:spcBef>
                <a:spcPts val="0"/>
              </a:spcBef>
              <a:buNone/>
            </a:pPr>
            <a:endParaRPr lang="ru-RU" sz="2200" b="1" dirty="0">
              <a:cs typeface="Times New Roman" panose="02020603050405020304" pitchFamily="18" charset="0"/>
            </a:endParaRPr>
          </a:p>
          <a:p>
            <a:pPr>
              <a:spcBef>
                <a:spcPts val="0"/>
              </a:spcBef>
              <a:buSzPct val="100000"/>
              <a:tabLst>
                <a:tab pos="457200" algn="l"/>
              </a:tabLst>
            </a:pPr>
            <a:r>
              <a:rPr lang="ru-RU" sz="2200" b="1" dirty="0" err="1">
                <a:cs typeface="Times New Roman" panose="02020603050405020304" pitchFamily="18" charset="0"/>
              </a:rPr>
              <a:t>Reward</a:t>
            </a:r>
            <a:r>
              <a:rPr lang="ru-RU" sz="2200" b="1" dirty="0">
                <a:cs typeface="Times New Roman" panose="02020603050405020304" pitchFamily="18" charset="0"/>
              </a:rPr>
              <a:t> </a:t>
            </a:r>
            <a:r>
              <a:rPr lang="ru-RU" sz="2200" b="1" dirty="0" err="1">
                <a:cs typeface="Times New Roman" panose="02020603050405020304" pitchFamily="18" charset="0"/>
              </a:rPr>
              <a:t>crowdfunding</a:t>
            </a:r>
            <a:r>
              <a:rPr lang="ru-RU" sz="2200" b="1" dirty="0">
                <a:cs typeface="Times New Roman" panose="02020603050405020304" pitchFamily="18" charset="0"/>
              </a:rPr>
              <a:t> – за бонусы (публичное упоминание имени, реклама в СМИ, будущая продукция бесплатно).</a:t>
            </a:r>
          </a:p>
          <a:p>
            <a:pPr>
              <a:spcBef>
                <a:spcPts val="0"/>
              </a:spcBef>
              <a:buSzPct val="100000"/>
              <a:tabLst>
                <a:tab pos="457200" algn="l"/>
              </a:tabLst>
            </a:pPr>
            <a:r>
              <a:rPr lang="ru-RU" sz="2200" b="1" dirty="0" err="1">
                <a:cs typeface="Times New Roman" panose="02020603050405020304" pitchFamily="18" charset="0"/>
              </a:rPr>
              <a:t>Debt</a:t>
            </a:r>
            <a:r>
              <a:rPr lang="ru-RU" sz="2200" b="1" dirty="0">
                <a:cs typeface="Times New Roman" panose="02020603050405020304" pitchFamily="18" charset="0"/>
              </a:rPr>
              <a:t> </a:t>
            </a:r>
            <a:r>
              <a:rPr lang="ru-RU" sz="2200" b="1" dirty="0" err="1">
                <a:cs typeface="Times New Roman" panose="02020603050405020304" pitchFamily="18" charset="0"/>
              </a:rPr>
              <a:t>crowdfunding</a:t>
            </a:r>
            <a:r>
              <a:rPr lang="ru-RU" sz="2200" b="1" dirty="0">
                <a:cs typeface="Times New Roman" panose="02020603050405020304" pitchFamily="18" charset="0"/>
              </a:rPr>
              <a:t> – за долю прибыли (процент с продаж).</a:t>
            </a:r>
          </a:p>
          <a:p>
            <a:pPr>
              <a:spcBef>
                <a:spcPts val="0"/>
              </a:spcBef>
              <a:buSzPct val="100000"/>
              <a:tabLst>
                <a:tab pos="457200" algn="l"/>
              </a:tabLst>
            </a:pPr>
            <a:r>
              <a:rPr lang="ru-RU" sz="2200" b="1" dirty="0" err="1">
                <a:cs typeface="Times New Roman" panose="02020603050405020304" pitchFamily="18" charset="0"/>
              </a:rPr>
              <a:t>Equity</a:t>
            </a:r>
            <a:r>
              <a:rPr lang="ru-RU" sz="2200" b="1" dirty="0">
                <a:cs typeface="Times New Roman" panose="02020603050405020304" pitchFamily="18" charset="0"/>
              </a:rPr>
              <a:t> </a:t>
            </a:r>
            <a:r>
              <a:rPr lang="ru-RU" sz="2200" b="1" dirty="0" err="1">
                <a:cs typeface="Times New Roman" panose="02020603050405020304" pitchFamily="18" charset="0"/>
              </a:rPr>
              <a:t>crowdfunding</a:t>
            </a:r>
            <a:r>
              <a:rPr lang="ru-RU" sz="2200" b="1" dirty="0">
                <a:cs typeface="Times New Roman" panose="02020603050405020304" pitchFamily="18" charset="0"/>
              </a:rPr>
              <a:t> – за долю в проекте (акции компании).</a:t>
            </a:r>
          </a:p>
          <a:p>
            <a:pPr>
              <a:spcBef>
                <a:spcPts val="0"/>
              </a:spcBef>
            </a:pPr>
            <a:endParaRPr lang="ru-RU" sz="2200" b="1" dirty="0"/>
          </a:p>
        </p:txBody>
      </p:sp>
    </p:spTree>
    <p:extLst>
      <p:ext uri="{BB962C8B-B14F-4D97-AF65-F5344CB8AC3E}">
        <p14:creationId xmlns:p14="http://schemas.microsoft.com/office/powerpoint/2010/main" val="1511436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3423A8-615E-429D-9AB3-9F11BAC8BCE1}"/>
              </a:ext>
            </a:extLst>
          </p:cNvPr>
          <p:cNvSpPr>
            <a:spLocks noGrp="1"/>
          </p:cNvSpPr>
          <p:nvPr>
            <p:ph type="title"/>
          </p:nvPr>
        </p:nvSpPr>
        <p:spPr>
          <a:xfrm>
            <a:off x="2592925" y="624110"/>
            <a:ext cx="8911687" cy="776427"/>
          </a:xfrm>
        </p:spPr>
        <p:txBody>
          <a:bodyPr>
            <a:normAutofit/>
          </a:bodyPr>
          <a:lstStyle/>
          <a:p>
            <a:r>
              <a:rPr lang="ru-RU" sz="3200" b="1" dirty="0"/>
              <a:t>Краудфандинг</a:t>
            </a:r>
          </a:p>
        </p:txBody>
      </p:sp>
      <p:sp>
        <p:nvSpPr>
          <p:cNvPr id="3" name="Объект 2">
            <a:extLst>
              <a:ext uri="{FF2B5EF4-FFF2-40B4-BE49-F238E27FC236}">
                <a16:creationId xmlns:a16="http://schemas.microsoft.com/office/drawing/2014/main" id="{1D84E82C-4124-46B2-9126-05FB052F90E2}"/>
              </a:ext>
            </a:extLst>
          </p:cNvPr>
          <p:cNvSpPr>
            <a:spLocks noGrp="1"/>
          </p:cNvSpPr>
          <p:nvPr>
            <p:ph idx="1"/>
          </p:nvPr>
        </p:nvSpPr>
        <p:spPr>
          <a:xfrm>
            <a:off x="2589212" y="1400537"/>
            <a:ext cx="8915400" cy="5046562"/>
          </a:xfrm>
        </p:spPr>
        <p:txBody>
          <a:bodyPr>
            <a:noAutofit/>
          </a:bodyPr>
          <a:lstStyle/>
          <a:p>
            <a:pPr marL="0" indent="0" algn="just">
              <a:lnSpc>
                <a:spcPct val="110000"/>
              </a:lnSpc>
              <a:spcBef>
                <a:spcPts val="0"/>
              </a:spcBef>
              <a:buSzPct val="100000"/>
              <a:buNone/>
              <a:tabLst>
                <a:tab pos="457200" algn="l"/>
              </a:tabLst>
            </a:pPr>
            <a:r>
              <a:rPr lang="ru-RU" sz="2200" b="1" dirty="0" err="1">
                <a:solidFill>
                  <a:schemeClr val="accent1">
                    <a:lumMod val="75000"/>
                  </a:schemeClr>
                </a:solidFill>
              </a:rPr>
              <a:t>Kickstarter</a:t>
            </a:r>
            <a:r>
              <a:rPr lang="ru-RU" sz="2200" b="1" dirty="0">
                <a:solidFill>
                  <a:schemeClr val="accent1">
                    <a:lumMod val="75000"/>
                  </a:schemeClr>
                </a:solidFill>
              </a:rPr>
              <a:t> </a:t>
            </a:r>
            <a:r>
              <a:rPr lang="ru-RU" sz="2200" b="1" dirty="0"/>
              <a:t> </a:t>
            </a:r>
            <a:r>
              <a:rPr lang="ru-RU" sz="2200" b="1" dirty="0">
                <a:hlinkClick r:id="rId2">
                  <a:extLst>
                    <a:ext uri="{A12FA001-AC4F-418D-AE19-62706E023703}">
                      <ahyp:hlinkClr xmlns:ahyp="http://schemas.microsoft.com/office/drawing/2018/hyperlinkcolor" val="tx"/>
                    </a:ext>
                  </a:extLst>
                </a:hlinkClick>
              </a:rPr>
              <a:t>https://www.kickstarter.com</a:t>
            </a:r>
            <a:endParaRPr lang="ru-RU" sz="2200" b="1" dirty="0"/>
          </a:p>
          <a:p>
            <a:pPr algn="just">
              <a:lnSpc>
                <a:spcPct val="110000"/>
              </a:lnSpc>
              <a:spcBef>
                <a:spcPts val="0"/>
              </a:spcBef>
              <a:buSzPct val="100000"/>
              <a:tabLst>
                <a:tab pos="457200" algn="l"/>
              </a:tabLst>
            </a:pPr>
            <a:r>
              <a:rPr lang="ru-RU" sz="2200" b="1" dirty="0"/>
              <a:t>Гарантии для спонсоров и безопасность (деньги не уходят со счетов доноров до окончания срока проекта).</a:t>
            </a:r>
          </a:p>
          <a:p>
            <a:pPr algn="just">
              <a:lnSpc>
                <a:spcPct val="110000"/>
              </a:lnSpc>
              <a:spcBef>
                <a:spcPts val="0"/>
              </a:spcBef>
              <a:buSzPct val="100000"/>
              <a:tabLst>
                <a:tab pos="457200" algn="l"/>
              </a:tabLst>
            </a:pPr>
            <a:r>
              <a:rPr lang="ru-RU" sz="2200" b="1" dirty="0"/>
              <a:t>Модель «Все или ничего», т. е. привлеченные средства авторы проекта забирают в случае полного сбора всей заявленной суммы. </a:t>
            </a:r>
          </a:p>
          <a:p>
            <a:pPr algn="just">
              <a:lnSpc>
                <a:spcPct val="110000"/>
              </a:lnSpc>
              <a:spcBef>
                <a:spcPts val="0"/>
              </a:spcBef>
              <a:buSzPct val="100000"/>
              <a:tabLst>
                <a:tab pos="457200" algn="l"/>
              </a:tabLst>
            </a:pPr>
            <a:r>
              <a:rPr lang="ru-RU" sz="2200" b="1" dirty="0"/>
              <a:t>Подходит и для бизнеса, и для творческих идей. </a:t>
            </a:r>
          </a:p>
          <a:p>
            <a:pPr algn="just">
              <a:lnSpc>
                <a:spcPct val="110000"/>
              </a:lnSpc>
              <a:spcBef>
                <a:spcPts val="0"/>
              </a:spcBef>
              <a:buSzPct val="100000"/>
              <a:tabLst>
                <a:tab pos="457200" algn="l"/>
              </a:tabLst>
            </a:pPr>
            <a:r>
              <a:rPr lang="ru-RU" sz="2200" b="1" dirty="0"/>
              <a:t>Проекты создаются бесплатно, а комиссия равна 5%. Авторы могут попасть в отдельные категории рекомендаций от команды платформы.</a:t>
            </a:r>
          </a:p>
          <a:p>
            <a:pPr marL="0" indent="0" algn="just">
              <a:lnSpc>
                <a:spcPct val="110000"/>
              </a:lnSpc>
              <a:spcBef>
                <a:spcPts val="0"/>
              </a:spcBef>
              <a:buSzPct val="100000"/>
              <a:buNone/>
              <a:tabLst>
                <a:tab pos="457200" algn="l"/>
              </a:tabLst>
            </a:pPr>
            <a:r>
              <a:rPr lang="ru-RU" sz="2200" b="1" dirty="0"/>
              <a:t>Недостатки: комиссия за вывод, работа только с американскими/британскими банками. Отсутствие благотворительных, политических, медицинских проектов.</a:t>
            </a:r>
          </a:p>
          <a:p>
            <a:pPr indent="0" algn="just">
              <a:spcAft>
                <a:spcPts val="800"/>
              </a:spcAft>
              <a:buNone/>
            </a:pPr>
            <a:endParaRPr lang="ru-RU" sz="2200" b="1" dirty="0">
              <a:effectLst/>
              <a:ea typeface="Calibri" panose="020F0502020204030204" pitchFamily="34" charset="0"/>
              <a:cs typeface="Times New Roman" panose="02020603050405020304" pitchFamily="18" charset="0"/>
            </a:endParaRPr>
          </a:p>
          <a:p>
            <a:endParaRPr lang="ru-RU" sz="2200" b="1" dirty="0"/>
          </a:p>
        </p:txBody>
      </p:sp>
    </p:spTree>
    <p:extLst>
      <p:ext uri="{BB962C8B-B14F-4D97-AF65-F5344CB8AC3E}">
        <p14:creationId xmlns:p14="http://schemas.microsoft.com/office/powerpoint/2010/main" val="411121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3423A8-615E-429D-9AB3-9F11BAC8BCE1}"/>
              </a:ext>
            </a:extLst>
          </p:cNvPr>
          <p:cNvSpPr>
            <a:spLocks noGrp="1"/>
          </p:cNvSpPr>
          <p:nvPr>
            <p:ph type="title"/>
          </p:nvPr>
        </p:nvSpPr>
        <p:spPr>
          <a:xfrm>
            <a:off x="2592925" y="624110"/>
            <a:ext cx="8911687" cy="776427"/>
          </a:xfrm>
        </p:spPr>
        <p:txBody>
          <a:bodyPr>
            <a:normAutofit/>
          </a:bodyPr>
          <a:lstStyle/>
          <a:p>
            <a:r>
              <a:rPr lang="ru-RU" sz="3200" b="1" dirty="0"/>
              <a:t>Краудфандинг</a:t>
            </a:r>
          </a:p>
        </p:txBody>
      </p:sp>
      <p:sp>
        <p:nvSpPr>
          <p:cNvPr id="3" name="Объект 2">
            <a:extLst>
              <a:ext uri="{FF2B5EF4-FFF2-40B4-BE49-F238E27FC236}">
                <a16:creationId xmlns:a16="http://schemas.microsoft.com/office/drawing/2014/main" id="{1D84E82C-4124-46B2-9126-05FB052F90E2}"/>
              </a:ext>
            </a:extLst>
          </p:cNvPr>
          <p:cNvSpPr>
            <a:spLocks noGrp="1"/>
          </p:cNvSpPr>
          <p:nvPr>
            <p:ph idx="1"/>
          </p:nvPr>
        </p:nvSpPr>
        <p:spPr>
          <a:xfrm>
            <a:off x="1967696" y="1400537"/>
            <a:ext cx="9780608" cy="5046562"/>
          </a:xfrm>
        </p:spPr>
        <p:txBody>
          <a:bodyPr>
            <a:noAutofit/>
          </a:bodyPr>
          <a:lstStyle/>
          <a:p>
            <a:pPr marL="0" indent="0" algn="just">
              <a:lnSpc>
                <a:spcPct val="110000"/>
              </a:lnSpc>
              <a:spcBef>
                <a:spcPts val="0"/>
              </a:spcBef>
              <a:buSzPct val="100000"/>
              <a:buNone/>
              <a:tabLst>
                <a:tab pos="457200" algn="l"/>
              </a:tabLst>
            </a:pPr>
            <a:r>
              <a:rPr lang="ru-RU" sz="2200" b="1" dirty="0" err="1">
                <a:solidFill>
                  <a:schemeClr val="accent1">
                    <a:lumMod val="75000"/>
                  </a:schemeClr>
                </a:solidFill>
              </a:rPr>
              <a:t>Indiegogo</a:t>
            </a:r>
            <a:r>
              <a:rPr lang="ru-RU" sz="2200" b="1" dirty="0"/>
              <a:t> </a:t>
            </a:r>
            <a:r>
              <a:rPr lang="ru-RU" sz="2200" b="1" dirty="0">
                <a:hlinkClick r:id="rId2">
                  <a:extLst>
                    <a:ext uri="{A12FA001-AC4F-418D-AE19-62706E023703}">
                      <ahyp:hlinkClr xmlns:ahyp="http://schemas.microsoft.com/office/drawing/2018/hyperlinkcolor" val="tx"/>
                    </a:ext>
                  </a:extLst>
                </a:hlinkClick>
              </a:rPr>
              <a:t>https://www.indiegogo.com</a:t>
            </a:r>
            <a:r>
              <a:rPr lang="ru-RU" sz="2200" b="1" dirty="0"/>
              <a:t>  - даже идеи без конкретных сроков по реализации.</a:t>
            </a:r>
          </a:p>
          <a:p>
            <a:pPr algn="just">
              <a:lnSpc>
                <a:spcPct val="110000"/>
              </a:lnSpc>
              <a:spcBef>
                <a:spcPts val="0"/>
              </a:spcBef>
              <a:buSzPct val="100000"/>
              <a:tabLst>
                <a:tab pos="457200" algn="l"/>
              </a:tabLst>
            </a:pPr>
            <a:r>
              <a:rPr lang="ru-RU" sz="2200" b="1" dirty="0"/>
              <a:t>бизнес-идеи, фильмы, клипы, поддержка приютов, проекты по защите прав человека или природы. Рейтинг проектов рассчитывается по автоматическому алгоритму, который учитывает число доноров и комментариев.</a:t>
            </a:r>
          </a:p>
          <a:p>
            <a:pPr algn="just">
              <a:lnSpc>
                <a:spcPct val="110000"/>
              </a:lnSpc>
              <a:spcBef>
                <a:spcPts val="0"/>
              </a:spcBef>
              <a:buSzPct val="100000"/>
              <a:tabLst>
                <a:tab pos="457200" algn="l"/>
              </a:tabLst>
            </a:pPr>
            <a:r>
              <a:rPr lang="ru-RU" sz="2200" b="1" dirty="0" err="1"/>
              <a:t>Indiegogo</a:t>
            </a:r>
            <a:r>
              <a:rPr lang="ru-RU" sz="2200" b="1" dirty="0"/>
              <a:t> применяет помимо стандартной более гибкую модель привлечения финансирования «Оставь себе все»: возможно получение ресурсов даже в случае недостижения компанией поставленной финансовой цели.</a:t>
            </a:r>
          </a:p>
          <a:p>
            <a:pPr algn="just">
              <a:lnSpc>
                <a:spcPct val="110000"/>
              </a:lnSpc>
              <a:spcBef>
                <a:spcPts val="0"/>
              </a:spcBef>
              <a:buSzPct val="100000"/>
              <a:tabLst>
                <a:tab pos="457200" algn="l"/>
              </a:tabLst>
            </a:pPr>
            <a:r>
              <a:rPr lang="ru-RU" sz="2200" b="1" dirty="0"/>
              <a:t>Сбор за пользование </a:t>
            </a:r>
            <a:r>
              <a:rPr lang="ru-RU" sz="2200" b="1" dirty="0" err="1"/>
              <a:t>Indiegogo</a:t>
            </a:r>
            <a:r>
              <a:rPr lang="ru-RU" sz="2200" b="1" dirty="0"/>
              <a:t> – 5% (но если цель не достигнута, то в два раза больше).</a:t>
            </a:r>
          </a:p>
          <a:p>
            <a:pPr algn="just">
              <a:lnSpc>
                <a:spcPct val="110000"/>
              </a:lnSpc>
              <a:spcBef>
                <a:spcPts val="0"/>
              </a:spcBef>
              <a:buSzPct val="100000"/>
              <a:tabLst>
                <a:tab pos="457200" algn="l"/>
              </a:tabLst>
            </a:pPr>
            <a:r>
              <a:rPr lang="ru-RU" sz="2200" b="1" dirty="0"/>
              <a:t>Есть дополнительные расходы на обработку платежей.</a:t>
            </a:r>
          </a:p>
          <a:p>
            <a:pPr indent="0" algn="just">
              <a:spcAft>
                <a:spcPts val="800"/>
              </a:spcAft>
              <a:buNone/>
            </a:pPr>
            <a:endParaRPr lang="ru-RU" sz="2200" b="1" dirty="0">
              <a:effectLst/>
              <a:ea typeface="Calibri" panose="020F0502020204030204" pitchFamily="34" charset="0"/>
              <a:cs typeface="Times New Roman" panose="02020603050405020304" pitchFamily="18" charset="0"/>
            </a:endParaRPr>
          </a:p>
          <a:p>
            <a:pPr indent="0" algn="just">
              <a:spcAft>
                <a:spcPts val="800"/>
              </a:spcAft>
              <a:buNone/>
            </a:pPr>
            <a:endParaRPr lang="ru-RU" sz="2200" b="1" dirty="0">
              <a:effectLst/>
              <a:ea typeface="Calibri" panose="020F0502020204030204" pitchFamily="34" charset="0"/>
              <a:cs typeface="Times New Roman" panose="02020603050405020304" pitchFamily="18" charset="0"/>
            </a:endParaRPr>
          </a:p>
          <a:p>
            <a:endParaRPr lang="ru-RU" sz="2200" b="1" dirty="0"/>
          </a:p>
        </p:txBody>
      </p:sp>
    </p:spTree>
    <p:extLst>
      <p:ext uri="{BB962C8B-B14F-4D97-AF65-F5344CB8AC3E}">
        <p14:creationId xmlns:p14="http://schemas.microsoft.com/office/powerpoint/2010/main" val="18550827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3423A8-615E-429D-9AB3-9F11BAC8BCE1}"/>
              </a:ext>
            </a:extLst>
          </p:cNvPr>
          <p:cNvSpPr>
            <a:spLocks noGrp="1"/>
          </p:cNvSpPr>
          <p:nvPr>
            <p:ph type="title"/>
          </p:nvPr>
        </p:nvSpPr>
        <p:spPr>
          <a:xfrm>
            <a:off x="2592925" y="624110"/>
            <a:ext cx="8911687" cy="776427"/>
          </a:xfrm>
        </p:spPr>
        <p:txBody>
          <a:bodyPr>
            <a:normAutofit/>
          </a:bodyPr>
          <a:lstStyle/>
          <a:p>
            <a:r>
              <a:rPr lang="ru-RU" sz="3200" b="1" dirty="0"/>
              <a:t>Краудфандинг</a:t>
            </a:r>
          </a:p>
        </p:txBody>
      </p:sp>
      <p:sp>
        <p:nvSpPr>
          <p:cNvPr id="3" name="Объект 2">
            <a:extLst>
              <a:ext uri="{FF2B5EF4-FFF2-40B4-BE49-F238E27FC236}">
                <a16:creationId xmlns:a16="http://schemas.microsoft.com/office/drawing/2014/main" id="{1D84E82C-4124-46B2-9126-05FB052F90E2}"/>
              </a:ext>
            </a:extLst>
          </p:cNvPr>
          <p:cNvSpPr>
            <a:spLocks noGrp="1"/>
          </p:cNvSpPr>
          <p:nvPr>
            <p:ph idx="1"/>
          </p:nvPr>
        </p:nvSpPr>
        <p:spPr>
          <a:xfrm>
            <a:off x="2592925" y="1747777"/>
            <a:ext cx="9016484" cy="4699322"/>
          </a:xfrm>
        </p:spPr>
        <p:txBody>
          <a:bodyPr>
            <a:noAutofit/>
          </a:bodyPr>
          <a:lstStyle/>
          <a:p>
            <a:pPr marL="0" indent="0" algn="just">
              <a:lnSpc>
                <a:spcPct val="110000"/>
              </a:lnSpc>
              <a:spcBef>
                <a:spcPts val="0"/>
              </a:spcBef>
              <a:buSzPct val="100000"/>
              <a:buNone/>
              <a:tabLst>
                <a:tab pos="457200" algn="l"/>
              </a:tabLst>
            </a:pPr>
            <a:r>
              <a:rPr lang="en-US" sz="2200" b="1" dirty="0">
                <a:solidFill>
                  <a:schemeClr val="accent1">
                    <a:lumMod val="75000"/>
                  </a:schemeClr>
                </a:solidFill>
              </a:rPr>
              <a:t>Fundable</a:t>
            </a:r>
            <a:r>
              <a:rPr lang="ru-RU" sz="2200" b="1" dirty="0"/>
              <a:t> </a:t>
            </a:r>
            <a:r>
              <a:rPr lang="en-US" sz="2200" b="1" u="sng" dirty="0"/>
              <a:t>h</a:t>
            </a:r>
            <a:r>
              <a:rPr lang="ru-RU" sz="2200" b="1" u="sng" dirty="0"/>
              <a:t>ttps://www.fundable.com</a:t>
            </a:r>
          </a:p>
          <a:p>
            <a:pPr algn="just">
              <a:lnSpc>
                <a:spcPct val="110000"/>
              </a:lnSpc>
              <a:spcBef>
                <a:spcPts val="0"/>
              </a:spcBef>
              <a:buSzPct val="100000"/>
              <a:tabLst>
                <a:tab pos="457200" algn="l"/>
              </a:tabLst>
            </a:pPr>
            <a:r>
              <a:rPr lang="ru-RU" sz="2200" b="1" dirty="0"/>
              <a:t>Особая структура ежемесячных отчислений: вы не платите процентный сбор, а отдаёте $179 на регулярной основе. </a:t>
            </a:r>
          </a:p>
          <a:p>
            <a:pPr algn="just">
              <a:lnSpc>
                <a:spcPct val="110000"/>
              </a:lnSpc>
              <a:spcBef>
                <a:spcPts val="0"/>
              </a:spcBef>
              <a:buSzPct val="100000"/>
              <a:tabLst>
                <a:tab pos="457200" algn="l"/>
              </a:tabLst>
            </a:pPr>
            <a:r>
              <a:rPr lang="ru-RU" sz="2200" b="1" dirty="0"/>
              <a:t>Здесь создают не столько проекты, сколько страницы организаций, ищущих аудиторию.</a:t>
            </a:r>
          </a:p>
          <a:p>
            <a:pPr algn="just">
              <a:lnSpc>
                <a:spcPct val="110000"/>
              </a:lnSpc>
              <a:spcBef>
                <a:spcPts val="0"/>
              </a:spcBef>
              <a:buSzPct val="100000"/>
              <a:tabLst>
                <a:tab pos="457200" algn="l"/>
              </a:tabLst>
            </a:pPr>
            <a:r>
              <a:rPr lang="ru-RU" sz="2200" b="1" dirty="0"/>
              <a:t>Сбор денег как на новые стартапы (инвестиции не могут превышать $50 000) так и на развитие существующих компаний (до $10 млн), например, на массовый запуск новых товаров в производство.</a:t>
            </a:r>
          </a:p>
          <a:p>
            <a:pPr indent="0" algn="just">
              <a:spcAft>
                <a:spcPts val="800"/>
              </a:spcAft>
              <a:buNone/>
            </a:pPr>
            <a:endParaRPr lang="ru-RU" sz="2200" b="1" dirty="0">
              <a:effectLst/>
              <a:ea typeface="Calibri" panose="020F0502020204030204" pitchFamily="34" charset="0"/>
              <a:cs typeface="Times New Roman" panose="02020603050405020304" pitchFamily="18" charset="0"/>
            </a:endParaRPr>
          </a:p>
          <a:p>
            <a:endParaRPr lang="ru-RU" sz="2200" b="1" dirty="0"/>
          </a:p>
        </p:txBody>
      </p:sp>
    </p:spTree>
    <p:extLst>
      <p:ext uri="{BB962C8B-B14F-4D97-AF65-F5344CB8AC3E}">
        <p14:creationId xmlns:p14="http://schemas.microsoft.com/office/powerpoint/2010/main" val="335765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3423A8-615E-429D-9AB3-9F11BAC8BCE1}"/>
              </a:ext>
            </a:extLst>
          </p:cNvPr>
          <p:cNvSpPr>
            <a:spLocks noGrp="1"/>
          </p:cNvSpPr>
          <p:nvPr>
            <p:ph type="title"/>
          </p:nvPr>
        </p:nvSpPr>
        <p:spPr>
          <a:xfrm>
            <a:off x="2592925" y="624110"/>
            <a:ext cx="8911687" cy="776427"/>
          </a:xfrm>
        </p:spPr>
        <p:txBody>
          <a:bodyPr>
            <a:normAutofit/>
          </a:bodyPr>
          <a:lstStyle/>
          <a:p>
            <a:r>
              <a:rPr lang="ru-RU" sz="3200" b="1" dirty="0"/>
              <a:t>Краудфандинг</a:t>
            </a:r>
          </a:p>
        </p:txBody>
      </p:sp>
      <p:sp>
        <p:nvSpPr>
          <p:cNvPr id="3" name="Объект 2">
            <a:extLst>
              <a:ext uri="{FF2B5EF4-FFF2-40B4-BE49-F238E27FC236}">
                <a16:creationId xmlns:a16="http://schemas.microsoft.com/office/drawing/2014/main" id="{1D84E82C-4124-46B2-9126-05FB052F90E2}"/>
              </a:ext>
            </a:extLst>
          </p:cNvPr>
          <p:cNvSpPr>
            <a:spLocks noGrp="1"/>
          </p:cNvSpPr>
          <p:nvPr>
            <p:ph idx="1"/>
          </p:nvPr>
        </p:nvSpPr>
        <p:spPr>
          <a:xfrm>
            <a:off x="2592925" y="1747777"/>
            <a:ext cx="8669242" cy="4699322"/>
          </a:xfrm>
        </p:spPr>
        <p:txBody>
          <a:bodyPr>
            <a:noAutofit/>
          </a:bodyPr>
          <a:lstStyle/>
          <a:p>
            <a:pPr marL="0" indent="0" algn="just">
              <a:lnSpc>
                <a:spcPct val="110000"/>
              </a:lnSpc>
              <a:spcBef>
                <a:spcPts val="0"/>
              </a:spcBef>
              <a:buSzPct val="100000"/>
              <a:buNone/>
              <a:tabLst>
                <a:tab pos="457200" algn="l"/>
              </a:tabLst>
            </a:pPr>
            <a:r>
              <a:rPr lang="ru-RU" sz="2200" b="1" dirty="0" err="1">
                <a:solidFill>
                  <a:schemeClr val="accent1">
                    <a:lumMod val="75000"/>
                  </a:schemeClr>
                </a:solidFill>
              </a:rPr>
              <a:t>Boomstarter</a:t>
            </a:r>
            <a:r>
              <a:rPr lang="ru-RU" sz="2200" b="1" dirty="0"/>
              <a:t> </a:t>
            </a:r>
            <a:r>
              <a:rPr lang="ru-RU" sz="2200" b="1" dirty="0">
                <a:hlinkClick r:id="rId2">
                  <a:extLst>
                    <a:ext uri="{A12FA001-AC4F-418D-AE19-62706E023703}">
                      <ahyp:hlinkClr xmlns:ahyp="http://schemas.microsoft.com/office/drawing/2018/hyperlinkcolor" val="tx"/>
                    </a:ext>
                  </a:extLst>
                </a:hlinkClick>
              </a:rPr>
              <a:t>https://boomstarter.ru</a:t>
            </a:r>
            <a:endParaRPr lang="ru-RU" sz="2200" b="1" dirty="0"/>
          </a:p>
          <a:p>
            <a:pPr algn="just">
              <a:lnSpc>
                <a:spcPct val="110000"/>
              </a:lnSpc>
              <a:spcBef>
                <a:spcPts val="0"/>
              </a:spcBef>
              <a:buSzPct val="100000"/>
              <a:tabLst>
                <a:tab pos="457200" algn="l"/>
              </a:tabLst>
            </a:pPr>
            <a:r>
              <a:rPr lang="ru-RU" sz="2200" b="1" dirty="0"/>
              <a:t>Платформа работает для российских граждан с рублёвым счётом в банке;</a:t>
            </a:r>
          </a:p>
          <a:p>
            <a:pPr algn="just">
              <a:lnSpc>
                <a:spcPct val="110000"/>
              </a:lnSpc>
              <a:spcBef>
                <a:spcPts val="0"/>
              </a:spcBef>
              <a:buSzPct val="100000"/>
              <a:tabLst>
                <a:tab pos="457200" algn="l"/>
              </a:tabLst>
            </a:pPr>
            <a:r>
              <a:rPr lang="ru-RU" sz="2200" b="1" dirty="0"/>
              <a:t>Больше поддержки здесь получают развлекательные проекты;</a:t>
            </a:r>
          </a:p>
          <a:p>
            <a:pPr algn="just">
              <a:lnSpc>
                <a:spcPct val="110000"/>
              </a:lnSpc>
              <a:spcBef>
                <a:spcPts val="0"/>
              </a:spcBef>
              <a:buSzPct val="100000"/>
              <a:tabLst>
                <a:tab pos="457200" algn="l"/>
              </a:tabLst>
            </a:pPr>
            <a:r>
              <a:rPr lang="ru-RU" sz="2200" b="1" dirty="0"/>
              <a:t>Услуга </a:t>
            </a:r>
            <a:r>
              <a:rPr lang="ru-RU" sz="2200" b="1" dirty="0" err="1"/>
              <a:t>краудгифтинга</a:t>
            </a:r>
            <a:r>
              <a:rPr lang="ru-RU" sz="2200" b="1" dirty="0"/>
              <a:t> – совместной покупки товаров имениннику или нуждающемуся человеку;</a:t>
            </a:r>
          </a:p>
          <a:p>
            <a:pPr algn="just">
              <a:lnSpc>
                <a:spcPct val="110000"/>
              </a:lnSpc>
              <a:spcBef>
                <a:spcPts val="0"/>
              </a:spcBef>
              <a:buSzPct val="100000"/>
              <a:tabLst>
                <a:tab pos="457200" algn="l"/>
              </a:tabLst>
            </a:pPr>
            <a:r>
              <a:rPr lang="ru-RU" sz="2200" b="1" dirty="0"/>
              <a:t>Сотрудничество по схеме «всё или ничего»;</a:t>
            </a:r>
          </a:p>
          <a:p>
            <a:pPr algn="just">
              <a:lnSpc>
                <a:spcPct val="110000"/>
              </a:lnSpc>
              <a:spcBef>
                <a:spcPts val="0"/>
              </a:spcBef>
              <a:buSzPct val="100000"/>
              <a:tabLst>
                <a:tab pos="457200" algn="l"/>
              </a:tabLst>
            </a:pPr>
            <a:r>
              <a:rPr lang="ru-RU" sz="2200" b="1" dirty="0"/>
              <a:t>Ограничения по минимальным пожертвованиям. </a:t>
            </a:r>
          </a:p>
        </p:txBody>
      </p:sp>
    </p:spTree>
    <p:extLst>
      <p:ext uri="{BB962C8B-B14F-4D97-AF65-F5344CB8AC3E}">
        <p14:creationId xmlns:p14="http://schemas.microsoft.com/office/powerpoint/2010/main" val="40955711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3423A8-615E-429D-9AB3-9F11BAC8BCE1}"/>
              </a:ext>
            </a:extLst>
          </p:cNvPr>
          <p:cNvSpPr>
            <a:spLocks noGrp="1"/>
          </p:cNvSpPr>
          <p:nvPr>
            <p:ph type="title"/>
          </p:nvPr>
        </p:nvSpPr>
        <p:spPr>
          <a:xfrm>
            <a:off x="2592925" y="624110"/>
            <a:ext cx="8911687" cy="776427"/>
          </a:xfrm>
        </p:spPr>
        <p:txBody>
          <a:bodyPr>
            <a:normAutofit/>
          </a:bodyPr>
          <a:lstStyle/>
          <a:p>
            <a:r>
              <a:rPr lang="ru-RU" sz="3200" b="1" dirty="0"/>
              <a:t>Краудфандинг</a:t>
            </a:r>
          </a:p>
        </p:txBody>
      </p:sp>
      <p:sp>
        <p:nvSpPr>
          <p:cNvPr id="3" name="Объект 2">
            <a:extLst>
              <a:ext uri="{FF2B5EF4-FFF2-40B4-BE49-F238E27FC236}">
                <a16:creationId xmlns:a16="http://schemas.microsoft.com/office/drawing/2014/main" id="{1D84E82C-4124-46B2-9126-05FB052F90E2}"/>
              </a:ext>
            </a:extLst>
          </p:cNvPr>
          <p:cNvSpPr>
            <a:spLocks noGrp="1"/>
          </p:cNvSpPr>
          <p:nvPr>
            <p:ph idx="1"/>
          </p:nvPr>
        </p:nvSpPr>
        <p:spPr>
          <a:xfrm>
            <a:off x="2592925" y="1534568"/>
            <a:ext cx="8669242" cy="4699322"/>
          </a:xfrm>
        </p:spPr>
        <p:txBody>
          <a:bodyPr>
            <a:noAutofit/>
          </a:bodyPr>
          <a:lstStyle/>
          <a:p>
            <a:pPr marL="0" indent="0" algn="just">
              <a:lnSpc>
                <a:spcPct val="110000"/>
              </a:lnSpc>
              <a:spcBef>
                <a:spcPts val="0"/>
              </a:spcBef>
              <a:buSzPct val="100000"/>
              <a:buNone/>
              <a:tabLst>
                <a:tab pos="457200" algn="l"/>
              </a:tabLst>
            </a:pPr>
            <a:r>
              <a:rPr lang="ru-RU" sz="2200" b="1" dirty="0">
                <a:solidFill>
                  <a:schemeClr val="accent1">
                    <a:lumMod val="75000"/>
                  </a:schemeClr>
                </a:solidFill>
              </a:rPr>
              <a:t>«Планета» </a:t>
            </a:r>
            <a:r>
              <a:rPr lang="ru-RU" sz="2200" b="1" dirty="0">
                <a:hlinkClick r:id="rId2">
                  <a:extLst>
                    <a:ext uri="{A12FA001-AC4F-418D-AE19-62706E023703}">
                      <ahyp:hlinkClr xmlns:ahyp="http://schemas.microsoft.com/office/drawing/2018/hyperlinkcolor" val="tx"/>
                    </a:ext>
                  </a:extLst>
                </a:hlinkClick>
              </a:rPr>
              <a:t>https://planeta.ru</a:t>
            </a:r>
            <a:r>
              <a:rPr lang="ru-RU" sz="2200" b="1" dirty="0"/>
              <a:t> </a:t>
            </a:r>
          </a:p>
          <a:p>
            <a:pPr algn="just">
              <a:lnSpc>
                <a:spcPct val="110000"/>
              </a:lnSpc>
              <a:spcBef>
                <a:spcPts val="0"/>
              </a:spcBef>
              <a:buSzPct val="100000"/>
              <a:tabLst>
                <a:tab pos="457200" algn="l"/>
              </a:tabLst>
            </a:pPr>
            <a:r>
              <a:rPr lang="ru-RU" sz="2200" b="1" dirty="0"/>
              <a:t>Творческие, образовательные, благотворительные и социальные проекты; можно собрать деньги на выпуск книги, реставрацию городского памятника или спектакль.</a:t>
            </a:r>
          </a:p>
          <a:p>
            <a:pPr algn="just">
              <a:lnSpc>
                <a:spcPct val="110000"/>
              </a:lnSpc>
              <a:spcBef>
                <a:spcPts val="0"/>
              </a:spcBef>
              <a:buSzPct val="100000"/>
              <a:tabLst>
                <a:tab pos="457200" algn="l"/>
              </a:tabLst>
            </a:pPr>
            <a:r>
              <a:rPr lang="ru-RU" sz="2200" b="1" dirty="0"/>
              <a:t>Проекты нельзя одновременно размещать на других площадках. </a:t>
            </a:r>
          </a:p>
          <a:p>
            <a:pPr algn="just">
              <a:lnSpc>
                <a:spcPct val="110000"/>
              </a:lnSpc>
              <a:spcBef>
                <a:spcPts val="0"/>
              </a:spcBef>
              <a:buSzPct val="100000"/>
              <a:tabLst>
                <a:tab pos="457200" algn="l"/>
              </a:tabLst>
            </a:pPr>
            <a:r>
              <a:rPr lang="ru-RU" sz="2200" b="1" dirty="0"/>
              <a:t>Регистрация для спонсоров обязательна.</a:t>
            </a:r>
          </a:p>
          <a:p>
            <a:pPr algn="just">
              <a:lnSpc>
                <a:spcPct val="110000"/>
              </a:lnSpc>
              <a:spcBef>
                <a:spcPts val="0"/>
              </a:spcBef>
              <a:buSzPct val="100000"/>
              <a:tabLst>
                <a:tab pos="457200" algn="l"/>
              </a:tabLst>
            </a:pPr>
            <a:r>
              <a:rPr lang="ru-RU" sz="2200" b="1" dirty="0"/>
              <a:t>Срок денежных сборов можно продлевать только один раз.</a:t>
            </a:r>
          </a:p>
          <a:p>
            <a:pPr algn="just">
              <a:lnSpc>
                <a:spcPct val="110000"/>
              </a:lnSpc>
              <a:spcBef>
                <a:spcPts val="0"/>
              </a:spcBef>
              <a:buSzPct val="100000"/>
              <a:tabLst>
                <a:tab pos="457200" algn="l"/>
              </a:tabLst>
            </a:pPr>
            <a:r>
              <a:rPr lang="ru-RU" sz="2200" b="1" dirty="0"/>
              <a:t>Комиссия ресурса – стандартные 5%, ещё 13% – налог государству.</a:t>
            </a:r>
          </a:p>
        </p:txBody>
      </p:sp>
    </p:spTree>
    <p:extLst>
      <p:ext uri="{BB962C8B-B14F-4D97-AF65-F5344CB8AC3E}">
        <p14:creationId xmlns:p14="http://schemas.microsoft.com/office/powerpoint/2010/main" val="1061954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3423A8-615E-429D-9AB3-9F11BAC8BCE1}"/>
              </a:ext>
            </a:extLst>
          </p:cNvPr>
          <p:cNvSpPr>
            <a:spLocks noGrp="1"/>
          </p:cNvSpPr>
          <p:nvPr>
            <p:ph type="title"/>
          </p:nvPr>
        </p:nvSpPr>
        <p:spPr>
          <a:xfrm>
            <a:off x="2592925" y="624110"/>
            <a:ext cx="8911687" cy="776427"/>
          </a:xfrm>
        </p:spPr>
        <p:txBody>
          <a:bodyPr>
            <a:normAutofit/>
          </a:bodyPr>
          <a:lstStyle/>
          <a:p>
            <a:r>
              <a:rPr lang="ru-RU" sz="3200" b="1" dirty="0"/>
              <a:t>Краудфандинг</a:t>
            </a:r>
          </a:p>
        </p:txBody>
      </p:sp>
      <p:sp>
        <p:nvSpPr>
          <p:cNvPr id="3" name="Объект 2">
            <a:extLst>
              <a:ext uri="{FF2B5EF4-FFF2-40B4-BE49-F238E27FC236}">
                <a16:creationId xmlns:a16="http://schemas.microsoft.com/office/drawing/2014/main" id="{1D84E82C-4124-46B2-9126-05FB052F90E2}"/>
              </a:ext>
            </a:extLst>
          </p:cNvPr>
          <p:cNvSpPr>
            <a:spLocks noGrp="1"/>
          </p:cNvSpPr>
          <p:nvPr>
            <p:ph idx="1"/>
          </p:nvPr>
        </p:nvSpPr>
        <p:spPr>
          <a:xfrm>
            <a:off x="2592925" y="1747777"/>
            <a:ext cx="8669242" cy="4699322"/>
          </a:xfrm>
        </p:spPr>
        <p:txBody>
          <a:bodyPr>
            <a:noAutofit/>
          </a:bodyPr>
          <a:lstStyle/>
          <a:p>
            <a:pPr marL="0" indent="0" algn="just">
              <a:lnSpc>
                <a:spcPct val="110000"/>
              </a:lnSpc>
              <a:spcBef>
                <a:spcPts val="0"/>
              </a:spcBef>
              <a:buSzPct val="100000"/>
              <a:buNone/>
              <a:tabLst>
                <a:tab pos="457200" algn="l"/>
              </a:tabLst>
            </a:pPr>
            <a:r>
              <a:rPr lang="ru-RU" sz="2200" b="1" dirty="0">
                <a:solidFill>
                  <a:schemeClr val="accent1">
                    <a:lumMod val="75000"/>
                  </a:schemeClr>
                </a:solidFill>
              </a:rPr>
              <a:t>Риски:</a:t>
            </a:r>
            <a:endParaRPr lang="ru-RU" sz="2200" b="1" dirty="0"/>
          </a:p>
          <a:p>
            <a:pPr algn="just">
              <a:lnSpc>
                <a:spcPct val="110000"/>
              </a:lnSpc>
              <a:spcBef>
                <a:spcPts val="0"/>
              </a:spcBef>
              <a:buSzPct val="100000"/>
              <a:tabLst>
                <a:tab pos="457200" algn="l"/>
              </a:tabLst>
            </a:pPr>
            <a:r>
              <a:rPr lang="ru-RU" sz="2200" b="1" dirty="0"/>
              <a:t>Мошенничество или неисполнение обязательств со стороны авторов</a:t>
            </a:r>
          </a:p>
          <a:p>
            <a:pPr algn="just">
              <a:lnSpc>
                <a:spcPct val="110000"/>
              </a:lnSpc>
              <a:spcBef>
                <a:spcPts val="0"/>
              </a:spcBef>
              <a:buSzPct val="100000"/>
              <a:tabLst>
                <a:tab pos="457200" algn="l"/>
              </a:tabLst>
            </a:pPr>
            <a:r>
              <a:rPr lang="ru-RU" sz="2200" b="1" dirty="0"/>
              <a:t>Плохой бизнес-план: проблемы с расчётом инвестиций в бизнес и прогнозируемой прибыли</a:t>
            </a:r>
          </a:p>
          <a:p>
            <a:pPr algn="just">
              <a:lnSpc>
                <a:spcPct val="110000"/>
              </a:lnSpc>
              <a:spcBef>
                <a:spcPts val="0"/>
              </a:spcBef>
              <a:buSzPct val="100000"/>
              <a:tabLst>
                <a:tab pos="457200" algn="l"/>
              </a:tabLst>
            </a:pPr>
            <a:r>
              <a:rPr lang="ru-RU" sz="2200" b="1" dirty="0"/>
              <a:t>Плагиат</a:t>
            </a:r>
          </a:p>
          <a:p>
            <a:pPr algn="just">
              <a:lnSpc>
                <a:spcPct val="110000"/>
              </a:lnSpc>
              <a:spcBef>
                <a:spcPts val="0"/>
              </a:spcBef>
              <a:buSzPct val="100000"/>
              <a:tabLst>
                <a:tab pos="457200" algn="l"/>
              </a:tabLst>
            </a:pPr>
            <a:r>
              <a:rPr lang="ru-RU" sz="2200" b="1" dirty="0"/>
              <a:t>Недостаточное финансирование: нет гарантий, что нужная сумма будет собрана. </a:t>
            </a:r>
          </a:p>
          <a:p>
            <a:pPr algn="just">
              <a:lnSpc>
                <a:spcPct val="110000"/>
              </a:lnSpc>
              <a:spcBef>
                <a:spcPts val="0"/>
              </a:spcBef>
              <a:buSzPct val="100000"/>
              <a:tabLst>
                <a:tab pos="457200" algn="l"/>
              </a:tabLst>
            </a:pPr>
            <a:r>
              <a:rPr lang="ru-RU" sz="2200" b="1" dirty="0"/>
              <a:t>Риск прекращения работы площадки.</a:t>
            </a:r>
          </a:p>
        </p:txBody>
      </p:sp>
    </p:spTree>
    <p:extLst>
      <p:ext uri="{BB962C8B-B14F-4D97-AF65-F5344CB8AC3E}">
        <p14:creationId xmlns:p14="http://schemas.microsoft.com/office/powerpoint/2010/main" val="1703441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37A61F-C5A9-4A99-AA2C-E28D46351E2D}"/>
              </a:ext>
            </a:extLst>
          </p:cNvPr>
          <p:cNvSpPr>
            <a:spLocks noGrp="1"/>
          </p:cNvSpPr>
          <p:nvPr>
            <p:ph type="title"/>
          </p:nvPr>
        </p:nvSpPr>
        <p:spPr>
          <a:xfrm>
            <a:off x="2592925" y="624110"/>
            <a:ext cx="8911687" cy="654274"/>
          </a:xfrm>
        </p:spPr>
        <p:txBody>
          <a:bodyPr>
            <a:normAutofit/>
          </a:bodyPr>
          <a:lstStyle/>
          <a:p>
            <a:r>
              <a:rPr lang="ru-RU" sz="3200" b="1" dirty="0"/>
              <a:t>Другие методы</a:t>
            </a:r>
          </a:p>
        </p:txBody>
      </p:sp>
      <p:sp>
        <p:nvSpPr>
          <p:cNvPr id="3" name="Объект 2">
            <a:extLst>
              <a:ext uri="{FF2B5EF4-FFF2-40B4-BE49-F238E27FC236}">
                <a16:creationId xmlns:a16="http://schemas.microsoft.com/office/drawing/2014/main" id="{B23E569B-F944-421B-87E9-9D4E8FB700DB}"/>
              </a:ext>
            </a:extLst>
          </p:cNvPr>
          <p:cNvSpPr>
            <a:spLocks noGrp="1"/>
          </p:cNvSpPr>
          <p:nvPr>
            <p:ph idx="1"/>
          </p:nvPr>
        </p:nvSpPr>
        <p:spPr>
          <a:xfrm>
            <a:off x="2589212" y="1731146"/>
            <a:ext cx="8915400" cy="4502744"/>
          </a:xfrm>
        </p:spPr>
        <p:txBody>
          <a:bodyPr>
            <a:normAutofit/>
          </a:bodyPr>
          <a:lstStyle/>
          <a:p>
            <a:pPr algn="just"/>
            <a:r>
              <a:rPr lang="ru-RU" sz="2000" b="1" dirty="0">
                <a:effectLst/>
                <a:ea typeface="Times New Roman" panose="02020603050405020304" pitchFamily="18" charset="0"/>
              </a:rPr>
              <a:t>Факторинг: Продажа дебиторской задолженности банку для быстрого получения денег (ставки 1–3% в месяц).</a:t>
            </a:r>
          </a:p>
          <a:p>
            <a:pPr algn="just"/>
            <a:r>
              <a:rPr lang="ru-RU" sz="2000" b="1" dirty="0">
                <a:effectLst/>
                <a:ea typeface="Times New Roman" panose="02020603050405020304" pitchFamily="18" charset="0"/>
              </a:rPr>
              <a:t>Лизинг: Аренда оборудования (серверов, складов) с возможностью выкупа.</a:t>
            </a:r>
          </a:p>
          <a:p>
            <a:pPr algn="just"/>
            <a:r>
              <a:rPr lang="ru-RU" sz="2000" b="1" dirty="0">
                <a:effectLst/>
                <a:ea typeface="Times New Roman" panose="02020603050405020304" pitchFamily="18" charset="0"/>
              </a:rPr>
              <a:t>Партнерства: Сотрудничество с крупными платформами (например, интеграция с </a:t>
            </a:r>
            <a:r>
              <a:rPr lang="ru-RU" sz="2000" b="1" dirty="0" err="1">
                <a:effectLst/>
                <a:ea typeface="Times New Roman" panose="02020603050405020304" pitchFamily="18" charset="0"/>
              </a:rPr>
              <a:t>Ozon</a:t>
            </a:r>
            <a:r>
              <a:rPr lang="ru-RU" sz="2000" b="1" dirty="0">
                <a:effectLst/>
                <a:ea typeface="Times New Roman" panose="02020603050405020304" pitchFamily="18" charset="0"/>
              </a:rPr>
              <a:t> для финансирования через их программы).</a:t>
            </a:r>
          </a:p>
          <a:p>
            <a:pPr algn="just"/>
            <a:endParaRPr lang="ru-RU" sz="2000" b="1" dirty="0">
              <a:ea typeface="Times New Roman" panose="02020603050405020304" pitchFamily="18" charset="0"/>
            </a:endParaRPr>
          </a:p>
          <a:p>
            <a:pPr algn="just"/>
            <a:r>
              <a:rPr lang="ru-RU" sz="2000" b="1" dirty="0"/>
              <a:t>Для зрелых компаний эл. Коммерции – выход на IPO (первичное размещение акций)</a:t>
            </a:r>
          </a:p>
          <a:p>
            <a:pPr marL="0" indent="0" algn="just">
              <a:buNone/>
            </a:pPr>
            <a:endParaRPr lang="ru-RU" sz="2000" b="1" dirty="0">
              <a:effectLst/>
              <a:ea typeface="Times New Roman" panose="02020603050405020304" pitchFamily="18" charset="0"/>
            </a:endParaRPr>
          </a:p>
          <a:p>
            <a:endParaRPr lang="ru-RU" dirty="0"/>
          </a:p>
        </p:txBody>
      </p:sp>
    </p:spTree>
    <p:extLst>
      <p:ext uri="{BB962C8B-B14F-4D97-AF65-F5344CB8AC3E}">
        <p14:creationId xmlns:p14="http://schemas.microsoft.com/office/powerpoint/2010/main" val="23425625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11768F5-DE4B-4125-F1E9-6158D3F1DF09}"/>
              </a:ext>
            </a:extLst>
          </p:cNvPr>
          <p:cNvSpPr>
            <a:spLocks noGrp="1"/>
          </p:cNvSpPr>
          <p:nvPr>
            <p:ph idx="1"/>
          </p:nvPr>
        </p:nvSpPr>
        <p:spPr>
          <a:xfrm>
            <a:off x="2570739" y="1402671"/>
            <a:ext cx="8915400" cy="5193437"/>
          </a:xfrm>
        </p:spPr>
        <p:txBody>
          <a:bodyPr>
            <a:noAutofit/>
          </a:bodyPr>
          <a:lstStyle/>
          <a:p>
            <a:pPr marL="0" indent="0">
              <a:spcBef>
                <a:spcPts val="600"/>
              </a:spcBef>
              <a:buNone/>
            </a:pPr>
            <a:r>
              <a:rPr lang="ru-RU" sz="2000" b="1" dirty="0">
                <a:solidFill>
                  <a:srgbClr val="C00000"/>
                </a:solidFill>
              </a:rPr>
              <a:t>1. Дисконтирование это:</a:t>
            </a:r>
          </a:p>
          <a:p>
            <a:pPr marL="0" indent="0">
              <a:spcBef>
                <a:spcPts val="600"/>
              </a:spcBef>
              <a:buNone/>
            </a:pPr>
            <a:r>
              <a:rPr lang="ru-RU" sz="2000" b="1" dirty="0"/>
              <a:t>A. Процесс расчета будущей стоимости денежных средств, инвестируемых сегодня</a:t>
            </a:r>
          </a:p>
          <a:p>
            <a:pPr marL="0" indent="0">
              <a:spcBef>
                <a:spcPts val="600"/>
              </a:spcBef>
              <a:buNone/>
            </a:pPr>
            <a:r>
              <a:rPr lang="ru-RU" sz="2000" b="1" dirty="0"/>
              <a:t>B. Определение текущей стоимости денежных средств, планируемых к получению в будущих периодах</a:t>
            </a:r>
          </a:p>
          <a:p>
            <a:pPr marL="0" indent="0">
              <a:spcBef>
                <a:spcPts val="600"/>
              </a:spcBef>
              <a:buNone/>
            </a:pPr>
            <a:r>
              <a:rPr lang="ru-RU" sz="2000" b="1" dirty="0"/>
              <a:t>C. Финансовая операция, предполагающая регулярный взнос денежных средств для накопления определенной суммы в будущем</a:t>
            </a:r>
          </a:p>
          <a:p>
            <a:pPr marL="0" indent="0">
              <a:spcBef>
                <a:spcPts val="600"/>
              </a:spcBef>
              <a:buNone/>
            </a:pPr>
            <a:endParaRPr lang="ru-RU" sz="2000" b="1" dirty="0"/>
          </a:p>
          <a:p>
            <a:pPr marL="0" indent="0">
              <a:spcBef>
                <a:spcPts val="600"/>
              </a:spcBef>
              <a:buNone/>
            </a:pPr>
            <a:r>
              <a:rPr lang="ru-RU" sz="2000" b="1" dirty="0">
                <a:solidFill>
                  <a:srgbClr val="C00000"/>
                </a:solidFill>
              </a:rPr>
              <a:t>2. Рентабельность инвестиций определяется как отношение:</a:t>
            </a:r>
          </a:p>
          <a:p>
            <a:pPr marL="0" indent="0">
              <a:spcBef>
                <a:spcPts val="600"/>
              </a:spcBef>
              <a:buNone/>
            </a:pPr>
            <a:r>
              <a:rPr lang="ru-RU" sz="2000" b="1" dirty="0"/>
              <a:t>A. выручки к сумме инвестиций</a:t>
            </a:r>
          </a:p>
          <a:p>
            <a:pPr marL="0" indent="0">
              <a:spcBef>
                <a:spcPts val="600"/>
              </a:spcBef>
              <a:buNone/>
            </a:pPr>
            <a:r>
              <a:rPr lang="ru-RU" sz="2000" b="1" dirty="0"/>
              <a:t>B. среднегодовой прибыли к сумме инвестиций</a:t>
            </a:r>
          </a:p>
          <a:p>
            <a:pPr marL="0" indent="0">
              <a:spcBef>
                <a:spcPts val="600"/>
              </a:spcBef>
              <a:buNone/>
            </a:pPr>
            <a:r>
              <a:rPr lang="ru-RU" sz="2000" b="1" dirty="0"/>
              <a:t>C. суммы чистых дисконтированных денежных потоков к сумме инвестиций</a:t>
            </a:r>
          </a:p>
          <a:p>
            <a:pPr marL="0" indent="0">
              <a:spcBef>
                <a:spcPts val="600"/>
              </a:spcBef>
              <a:buNone/>
            </a:pPr>
            <a:endParaRPr lang="ru-RU" sz="2000" b="1" dirty="0"/>
          </a:p>
          <a:p>
            <a:endParaRPr lang="ru-RU" sz="2000" b="1" dirty="0"/>
          </a:p>
        </p:txBody>
      </p:sp>
      <p:sp>
        <p:nvSpPr>
          <p:cNvPr id="4" name="Заголовок 1">
            <a:extLst>
              <a:ext uri="{FF2B5EF4-FFF2-40B4-BE49-F238E27FC236}">
                <a16:creationId xmlns:a16="http://schemas.microsoft.com/office/drawing/2014/main" id="{53D6A1C8-D59E-4994-A7ED-9603421A1C4D}"/>
              </a:ext>
            </a:extLst>
          </p:cNvPr>
          <p:cNvSpPr>
            <a:spLocks noGrp="1"/>
          </p:cNvSpPr>
          <p:nvPr>
            <p:ph type="title"/>
          </p:nvPr>
        </p:nvSpPr>
        <p:spPr>
          <a:xfrm>
            <a:off x="2592925" y="624110"/>
            <a:ext cx="8911687" cy="654274"/>
          </a:xfrm>
        </p:spPr>
        <p:txBody>
          <a:bodyPr>
            <a:normAutofit/>
          </a:bodyPr>
          <a:lstStyle/>
          <a:p>
            <a:r>
              <a:rPr lang="ru-RU" sz="3200" b="1" dirty="0"/>
              <a:t>Вопросы</a:t>
            </a:r>
          </a:p>
        </p:txBody>
      </p:sp>
    </p:spTree>
    <p:extLst>
      <p:ext uri="{BB962C8B-B14F-4D97-AF65-F5344CB8AC3E}">
        <p14:creationId xmlns:p14="http://schemas.microsoft.com/office/powerpoint/2010/main" val="29257183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A47717D-D428-4B52-8896-F0D80D6F3907}"/>
              </a:ext>
            </a:extLst>
          </p:cNvPr>
          <p:cNvSpPr>
            <a:spLocks noGrp="1"/>
          </p:cNvSpPr>
          <p:nvPr>
            <p:ph idx="1"/>
          </p:nvPr>
        </p:nvSpPr>
        <p:spPr>
          <a:xfrm>
            <a:off x="2660233" y="1526960"/>
            <a:ext cx="8915400" cy="5184559"/>
          </a:xfrm>
        </p:spPr>
        <p:txBody>
          <a:bodyPr>
            <a:normAutofit/>
          </a:bodyPr>
          <a:lstStyle/>
          <a:p>
            <a:pPr marL="0" indent="0">
              <a:spcBef>
                <a:spcPts val="600"/>
              </a:spcBef>
              <a:buNone/>
            </a:pPr>
            <a:r>
              <a:rPr lang="ru-RU" sz="2000" b="1" dirty="0">
                <a:solidFill>
                  <a:srgbClr val="C00000"/>
                </a:solidFill>
                <a:effectLst/>
                <a:ea typeface="Calibri" panose="020F0502020204030204" pitchFamily="34" charset="0"/>
                <a:cs typeface="Times New Roman" panose="02020603050405020304" pitchFamily="18" charset="0"/>
              </a:rPr>
              <a:t>3. Что из перечисленного </a:t>
            </a:r>
            <a:r>
              <a:rPr lang="ru-RU" sz="2000" b="1" dirty="0">
                <a:cs typeface="Times New Roman" panose="02020603050405020304" pitchFamily="18" charset="0"/>
              </a:rPr>
              <a:t>НЕ</a:t>
            </a:r>
            <a:r>
              <a:rPr lang="ru-RU" sz="2000" b="1" dirty="0">
                <a:solidFill>
                  <a:srgbClr val="C00000"/>
                </a:solidFill>
                <a:effectLst/>
                <a:ea typeface="Calibri" panose="020F0502020204030204" pitchFamily="34" charset="0"/>
                <a:cs typeface="Times New Roman" panose="02020603050405020304" pitchFamily="18" charset="0"/>
              </a:rPr>
              <a:t> является особенностью краудфандинга как источника финансирования?</a:t>
            </a:r>
          </a:p>
          <a:p>
            <a:pPr marL="0" indent="0">
              <a:spcBef>
                <a:spcPts val="600"/>
              </a:spcBef>
              <a:buNone/>
            </a:pPr>
            <a:r>
              <a:rPr lang="ru-RU" sz="2000" b="1" dirty="0">
                <a:effectLst/>
                <a:ea typeface="Calibri" panose="020F0502020204030204" pitchFamily="34" charset="0"/>
                <a:cs typeface="Times New Roman" panose="02020603050405020304" pitchFamily="18" charset="0"/>
              </a:rPr>
              <a:t>A. Отсутствие географических ограничений</a:t>
            </a:r>
          </a:p>
          <a:p>
            <a:pPr marL="0" indent="0">
              <a:spcBef>
                <a:spcPts val="600"/>
              </a:spcBef>
              <a:buNone/>
            </a:pPr>
            <a:r>
              <a:rPr lang="ru-RU" sz="2000" b="1" dirty="0">
                <a:effectLst/>
                <a:ea typeface="Calibri" panose="020F0502020204030204" pitchFamily="34" charset="0"/>
                <a:cs typeface="Times New Roman" panose="02020603050405020304" pitchFamily="18" charset="0"/>
              </a:rPr>
              <a:t>B. Контрольный пакет всегда остается за предпринимателем</a:t>
            </a:r>
          </a:p>
          <a:p>
            <a:pPr marL="0" indent="0">
              <a:spcBef>
                <a:spcPts val="600"/>
              </a:spcBef>
              <a:buNone/>
            </a:pPr>
            <a:r>
              <a:rPr lang="ru-RU" sz="2000" b="1" dirty="0">
                <a:effectLst/>
                <a:ea typeface="Calibri" panose="020F0502020204030204" pitchFamily="34" charset="0"/>
                <a:cs typeface="Times New Roman" panose="02020603050405020304" pitchFamily="18" charset="0"/>
              </a:rPr>
              <a:t>C. Эффективность на ранних стадиях развития проекта</a:t>
            </a:r>
          </a:p>
          <a:p>
            <a:pPr marL="0" indent="0">
              <a:spcBef>
                <a:spcPts val="600"/>
              </a:spcBef>
              <a:buNone/>
            </a:pPr>
            <a:endParaRPr lang="ru-RU" sz="2000" b="1" dirty="0">
              <a:ea typeface="Calibri" panose="020F0502020204030204" pitchFamily="34" charset="0"/>
              <a:cs typeface="Times New Roman" panose="02020603050405020304" pitchFamily="18" charset="0"/>
            </a:endParaRPr>
          </a:p>
          <a:p>
            <a:pPr marL="0" indent="0" algn="just">
              <a:lnSpc>
                <a:spcPct val="110000"/>
              </a:lnSpc>
              <a:spcBef>
                <a:spcPts val="600"/>
              </a:spcBef>
              <a:buNone/>
            </a:pPr>
            <a:r>
              <a:rPr lang="ru-RU" sz="2000" b="1" dirty="0">
                <a:solidFill>
                  <a:srgbClr val="C00000"/>
                </a:solidFill>
                <a:effectLst/>
                <a:ea typeface="Calibri" panose="020F0502020204030204" pitchFamily="34" charset="0"/>
                <a:cs typeface="Times New Roman" panose="02020603050405020304" pitchFamily="18" charset="0"/>
              </a:rPr>
              <a:t>4. Венчурное финансирование относится к:</a:t>
            </a:r>
            <a:endParaRPr lang="ru-RU" sz="2000" dirty="0">
              <a:solidFill>
                <a:srgbClr val="C00000"/>
              </a:solidFill>
              <a:effectLst/>
              <a:ea typeface="Calibri" panose="020F0502020204030204" pitchFamily="34" charset="0"/>
              <a:cs typeface="Times New Roman" panose="02020603050405020304" pitchFamily="18" charset="0"/>
            </a:endParaRPr>
          </a:p>
          <a:p>
            <a:pPr marL="0" indent="0" algn="just">
              <a:lnSpc>
                <a:spcPct val="110000"/>
              </a:lnSpc>
              <a:spcBef>
                <a:spcPts val="600"/>
              </a:spcBef>
              <a:buNone/>
            </a:pPr>
            <a:r>
              <a:rPr lang="ru-RU" sz="2000" b="1" dirty="0">
                <a:effectLst/>
                <a:ea typeface="Calibri" panose="020F0502020204030204" pitchFamily="34" charset="0"/>
                <a:cs typeface="Times New Roman" panose="02020603050405020304" pitchFamily="18" charset="0"/>
              </a:rPr>
              <a:t>A. Собственным финансовым средствам</a:t>
            </a:r>
          </a:p>
          <a:p>
            <a:pPr marL="0" indent="0" algn="just">
              <a:lnSpc>
                <a:spcPct val="110000"/>
              </a:lnSpc>
              <a:spcBef>
                <a:spcPts val="600"/>
              </a:spcBef>
              <a:buNone/>
            </a:pPr>
            <a:r>
              <a:rPr lang="ru-RU" sz="2000" b="1" dirty="0">
                <a:effectLst/>
                <a:ea typeface="Calibri" panose="020F0502020204030204" pitchFamily="34" charset="0"/>
                <a:cs typeface="Times New Roman" panose="02020603050405020304" pitchFamily="18" charset="0"/>
              </a:rPr>
              <a:t>B. Заемным финансовым средствам</a:t>
            </a:r>
          </a:p>
          <a:p>
            <a:pPr marL="0" indent="0" algn="just">
              <a:lnSpc>
                <a:spcPct val="110000"/>
              </a:lnSpc>
              <a:spcBef>
                <a:spcPts val="600"/>
              </a:spcBef>
              <a:buNone/>
            </a:pPr>
            <a:r>
              <a:rPr lang="ru-RU" sz="2000" b="1" dirty="0">
                <a:effectLst/>
                <a:ea typeface="Calibri" panose="020F0502020204030204" pitchFamily="34" charset="0"/>
                <a:cs typeface="Times New Roman" panose="02020603050405020304" pitchFamily="18" charset="0"/>
              </a:rPr>
              <a:t>C. Привлеченным финансовым средствам</a:t>
            </a:r>
          </a:p>
          <a:p>
            <a:pPr marL="0" indent="0">
              <a:spcBef>
                <a:spcPts val="600"/>
              </a:spcBef>
              <a:buNone/>
            </a:pPr>
            <a:endParaRPr lang="ru-RU" sz="2000" b="1" dirty="0">
              <a:effectLst/>
              <a:ea typeface="Calibri" panose="020F0502020204030204" pitchFamily="34" charset="0"/>
              <a:cs typeface="Times New Roman" panose="02020603050405020304" pitchFamily="18" charset="0"/>
            </a:endParaRPr>
          </a:p>
          <a:p>
            <a:endParaRPr lang="ru-RU" sz="2000" dirty="0"/>
          </a:p>
        </p:txBody>
      </p:sp>
    </p:spTree>
    <p:extLst>
      <p:ext uri="{BB962C8B-B14F-4D97-AF65-F5344CB8AC3E}">
        <p14:creationId xmlns:p14="http://schemas.microsoft.com/office/powerpoint/2010/main" val="20914983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1123</TotalTime>
  <Words>3807</Words>
  <Application>Microsoft Office PowerPoint</Application>
  <PresentationFormat>Широкоэкранный</PresentationFormat>
  <Paragraphs>359</Paragraphs>
  <Slides>49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49</vt:i4>
      </vt:variant>
    </vt:vector>
  </HeadingPairs>
  <TitlesOfParts>
    <vt:vector size="55" baseType="lpstr">
      <vt:lpstr>Arial</vt:lpstr>
      <vt:lpstr>Cambria Math</vt:lpstr>
      <vt:lpstr>Century Gothic</vt:lpstr>
      <vt:lpstr>Times New Roman</vt:lpstr>
      <vt:lpstr>Wingdings 3</vt:lpstr>
      <vt:lpstr>Легкий дым</vt:lpstr>
      <vt:lpstr>Финансовая модель инвестиционного проекта</vt:lpstr>
      <vt:lpstr>Временная стоимость денег</vt:lpstr>
      <vt:lpstr>Формулы расчета</vt:lpstr>
      <vt:lpstr>Пример</vt:lpstr>
      <vt:lpstr>Концепция дисконтирования, формула расчета</vt:lpstr>
      <vt:lpstr>Пример</vt:lpstr>
      <vt:lpstr>Важность для принятия финансовых решений</vt:lpstr>
      <vt:lpstr>Пример</vt:lpstr>
      <vt:lpstr>Денежные потоки</vt:lpstr>
      <vt:lpstr>Инвестиционные денежные потоки</vt:lpstr>
      <vt:lpstr>Операционные денежные потоки</vt:lpstr>
      <vt:lpstr>Финансовые потоки</vt:lpstr>
      <vt:lpstr>Расчетный период проекта</vt:lpstr>
      <vt:lpstr>Оценка эффективности бизнеса на ранних стадиях его развития: нефинансовые показатели  </vt:lpstr>
      <vt:lpstr>Оценка эффективности бизнеса на ранних стадиях его развития: нефинансовые показатели  </vt:lpstr>
      <vt:lpstr>Оценка финансовых показателей эффективности бизнес-проектов</vt:lpstr>
      <vt:lpstr>Статические методы оценки эффективности: Точка безубыточности </vt:lpstr>
      <vt:lpstr>Статические методы оценки эффективности: Точка безубыточности</vt:lpstr>
      <vt:lpstr>Статические методы оценки эффективности: Срок окупаемости </vt:lpstr>
      <vt:lpstr>Динамические методы оценки эффективности</vt:lpstr>
      <vt:lpstr>Чистая приведенная стоимость (NPV)</vt:lpstr>
      <vt:lpstr>Чистая приведенная стоимость (NPV)</vt:lpstr>
      <vt:lpstr>Внутренняя норма доходности (IRR)</vt:lpstr>
      <vt:lpstr>Индекс рентабельности инвестиций (PI)</vt:lpstr>
      <vt:lpstr>Дисконтированный срок окупаемости (DPP)</vt:lpstr>
      <vt:lpstr>Источники финансирования: Собственные средства и реинвестирование</vt:lpstr>
      <vt:lpstr>Финансирование 3F : недостатки</vt:lpstr>
      <vt:lpstr>Финансирование 3F : преимущества</vt:lpstr>
      <vt:lpstr>Бутстрэппинг - «затягивание ремешков на обуви»</vt:lpstr>
      <vt:lpstr>Бутстрэппинг</vt:lpstr>
      <vt:lpstr>Бутстрэппинг</vt:lpstr>
      <vt:lpstr>Бутстрэппинг</vt:lpstr>
      <vt:lpstr>Бутстрэппинг</vt:lpstr>
      <vt:lpstr>Банковские кредиты и займы</vt:lpstr>
      <vt:lpstr>Банковские кредиты и займы</vt:lpstr>
      <vt:lpstr>Государственные программы и субсидии</vt:lpstr>
      <vt:lpstr>Государственные программы и субсидии</vt:lpstr>
      <vt:lpstr>Государственные программы и субсидии</vt:lpstr>
      <vt:lpstr>Венчурные инвестиции и бизнес-ангелы</vt:lpstr>
      <vt:lpstr>Краудфандинг</vt:lpstr>
      <vt:lpstr>Краудфандинг</vt:lpstr>
      <vt:lpstr>Краудфандинг</vt:lpstr>
      <vt:lpstr>Краудфандинг</vt:lpstr>
      <vt:lpstr>Краудфандинг</vt:lpstr>
      <vt:lpstr>Краудфандинг</vt:lpstr>
      <vt:lpstr>Краудфандинг</vt:lpstr>
      <vt:lpstr>Другие методы</vt:lpstr>
      <vt:lpstr>Вопросы</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Финансовое моделирование инновационного проекта</dc:title>
  <dc:creator>Анна Корниенко</dc:creator>
  <cp:lastModifiedBy>Анна</cp:lastModifiedBy>
  <cp:revision>53</cp:revision>
  <dcterms:created xsi:type="dcterms:W3CDTF">2021-03-28T09:52:57Z</dcterms:created>
  <dcterms:modified xsi:type="dcterms:W3CDTF">2025-11-23T15:36:32Z</dcterms:modified>
</cp:coreProperties>
</file>