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75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6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95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345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10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06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18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1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48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431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64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9839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12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16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01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E1559-2D04-4393-A832-D7E354203F98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441C16E-9DBD-4BE9-9523-885B65D17F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B22D8-392C-4460-B5A8-4144E1D5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8539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Интеллектуальная собственность и нематериальные активы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7D28B-624B-47C7-B6E2-AA3D77089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Интеллектуальная собственность </a:t>
            </a:r>
            <a:r>
              <a:rPr lang="en-US" sz="2000" b="1" dirty="0">
                <a:solidFill>
                  <a:srgbClr val="C00000"/>
                </a:solidFill>
              </a:rPr>
              <a:t>(</a:t>
            </a:r>
            <a:r>
              <a:rPr lang="ru-RU" sz="2000" b="1" dirty="0">
                <a:solidFill>
                  <a:srgbClr val="C00000"/>
                </a:solidFill>
              </a:rPr>
              <a:t>ИС) </a:t>
            </a:r>
            <a:r>
              <a:rPr lang="ru-RU" sz="2000" b="1" dirty="0"/>
              <a:t>— это результаты интеллектуальной деятельности, защищенные законом: идеи, изобретения, бренды и контент.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Нематериальные активы (НМА) </a:t>
            </a:r>
            <a:r>
              <a:rPr lang="ru-RU" sz="2000" b="1" dirty="0"/>
              <a:t>— это те же ИС, но в форме активов компании, которые можно оценить и монетизировать.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8828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D737E-B879-41FC-9985-87A5E66B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интеллектуальной собственности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FD0A0-9286-4017-B40B-7EDC97461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96147" cy="4628965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Авторские права </a:t>
            </a:r>
            <a:r>
              <a:rPr lang="ru-RU" sz="2000" b="1" dirty="0"/>
              <a:t>автоматически возникают при создании оригинального произведения и защищают его от несанкционированного копирования, распространения или модификации.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ru-RU" sz="2000" b="1" dirty="0"/>
              <a:t>В эл. коммерции это касается контента: текстов описаний товаров, фотографий, видеореклам, музыки в фоновых треках или пользовательского контента (отзывы, блоги). </a:t>
            </a:r>
          </a:p>
          <a:p>
            <a:pPr>
              <a:spcAft>
                <a:spcPts val="800"/>
              </a:spcAft>
            </a:pPr>
            <a:r>
              <a:rPr lang="ru-RU" sz="2000" b="1" dirty="0"/>
              <a:t>Водяные знаки</a:t>
            </a:r>
          </a:p>
          <a:p>
            <a:pPr>
              <a:spcAft>
                <a:spcPts val="800"/>
              </a:spcAft>
            </a:pPr>
            <a:r>
              <a:rPr lang="en-US" sz="2000" b="1" dirty="0"/>
              <a:t>DRM</a:t>
            </a:r>
            <a:r>
              <a:rPr lang="ru-RU" sz="2000" b="1" dirty="0"/>
              <a:t> (цифровое управление правами)</a:t>
            </a:r>
          </a:p>
          <a:p>
            <a:pPr>
              <a:spcAft>
                <a:spcPts val="800"/>
              </a:spcAft>
            </a:pPr>
            <a:r>
              <a:rPr lang="ru-RU" sz="2000" b="1" dirty="0"/>
              <a:t>Алгоритмы, блокирующие пиратский контент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0165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D737E-B879-41FC-9985-87A5E66B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интеллектуальной собственности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FD0A0-9286-4017-B40B-7EDC97461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96147" cy="462896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Товарные знаки </a:t>
            </a:r>
            <a:r>
              <a:rPr lang="ru-RU" sz="2000" b="1" dirty="0"/>
              <a:t>– уникальные обозначения (бренды, логотипы, слоганы, доменные имена), которые позволяют потребителям отличать товары или услуги одной компании от другой.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000" b="1" dirty="0"/>
              <a:t>В эл. коммерции они защищают репутацию платформы и предотвращают путаницу или подделки.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000" b="1" dirty="0"/>
              <a:t>Товарные знаки интегрируются в домены (например, amazon.com) и используются в маркетинге.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000" b="1" dirty="0"/>
              <a:t>Регистрация в национальных ведомствах (в России — Роспатент) дает эксклюзивные права. Защита действует бессрочно при продлении каждые 10 лет.</a:t>
            </a:r>
          </a:p>
        </p:txBody>
      </p:sp>
    </p:spTree>
    <p:extLst>
      <p:ext uri="{BB962C8B-B14F-4D97-AF65-F5344CB8AC3E}">
        <p14:creationId xmlns:p14="http://schemas.microsoft.com/office/powerpoint/2010/main" val="83635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D737E-B879-41FC-9985-87A5E66B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интеллектуальной собственности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FD0A0-9286-4017-B40B-7EDC97461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96147" cy="462896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Патенты </a:t>
            </a:r>
            <a:r>
              <a:rPr lang="ru-RU" sz="2000" b="1" dirty="0"/>
              <a:t>– защищают изобретения, процессы или технологии, предоставляя монополию на их использование на 20 лет (в России – до 25 лет для некоторых видов). 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В эл. коммерции патенты нужны для инноваций (алгоритмов рекомендаций, систем оплаты, </a:t>
            </a:r>
            <a:r>
              <a:rPr lang="ru-RU" sz="2000" b="1" dirty="0" err="1"/>
              <a:t>блокчейн</a:t>
            </a:r>
            <a:r>
              <a:rPr lang="ru-RU" sz="2000" b="1" dirty="0"/>
              <a:t>-технологий или AI). Используются для блокировки конкурентов или продажи лицензий.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sz="2000" b="1" dirty="0"/>
              <a:t>Регистрация – в патентных ведомствах. В России – Роспатент, на международном уровне – WIPO (</a:t>
            </a:r>
            <a:r>
              <a:rPr lang="en-US" sz="2000" b="1" dirty="0"/>
              <a:t>World Intellectual Property Organization</a:t>
            </a:r>
            <a:r>
              <a:rPr lang="ru-RU" sz="2000" b="1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3359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D737E-B879-41FC-9985-87A5E66B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интеллектуальной собственности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FD0A0-9286-4017-B40B-7EDC97461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4999"/>
            <a:ext cx="8996147" cy="462896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Коммерческая тайна </a:t>
            </a:r>
            <a:r>
              <a:rPr lang="ru-RU" sz="2000" b="1" dirty="0"/>
              <a:t>– конфиденциальная информация, которая не регистрируется публично, но дает конкурентное преимущество (рецепты, алгоритмы, стратегии маркетинга, базы данных клиентов и т.д.).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Защита бессрочна, но требует мер по сохранению секретности (договор о неразглашении, ограничение доступа, шифрование).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В эл. коммерции компании используют договор о неразглашении в контрактах с сотрудниками и партнерами. </a:t>
            </a:r>
          </a:p>
        </p:txBody>
      </p:sp>
    </p:spTree>
    <p:extLst>
      <p:ext uri="{BB962C8B-B14F-4D97-AF65-F5344CB8AC3E}">
        <p14:creationId xmlns:p14="http://schemas.microsoft.com/office/powerpoint/2010/main" val="418439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69F3B-B622-489F-BB86-58AD4E29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9280"/>
          </a:xfrm>
        </p:spPr>
        <p:txBody>
          <a:bodyPr>
            <a:normAutofit/>
          </a:bodyPr>
          <a:lstStyle/>
          <a:p>
            <a:r>
              <a:rPr lang="ru-RU" sz="3200" b="1" dirty="0"/>
              <a:t>Нематериальные активы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42D5E6-9D8A-4599-A442-03A5DF44E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53087"/>
            <a:ext cx="8915400" cy="3958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Нематериальные активы (НМА) </a:t>
            </a:r>
            <a:r>
              <a:rPr lang="ru-RU" sz="2000" b="1" dirty="0"/>
              <a:t>– это все неосязаемые ресурсы, генерирующие доход: 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ИС (авторские права, товарные знаки, патенты, тайны)</a:t>
            </a:r>
          </a:p>
          <a:p>
            <a:pPr lvl="0">
              <a:spcBef>
                <a:spcPts val="0"/>
              </a:spcBef>
            </a:pPr>
            <a:r>
              <a:rPr lang="ru-RU" sz="2000" b="1" dirty="0" err="1"/>
              <a:t>goodwill</a:t>
            </a:r>
            <a:r>
              <a:rPr lang="ru-RU" sz="2000" b="1" dirty="0"/>
              <a:t> (репутация бренда, лояльность клиентов)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ПО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базы данных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лицензии и цифровые продукты (приложения, AI-ассистенты)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В эл. коммерции НМА включают цифровые сервисы (облачные платформы, AI для рекомендаций или </a:t>
            </a:r>
            <a:r>
              <a:rPr lang="ru-RU" sz="2000" b="1" dirty="0" err="1"/>
              <a:t>финтех</a:t>
            </a:r>
            <a:r>
              <a:rPr lang="ru-RU" sz="2000" b="1" dirty="0"/>
              <a:t>-решения), позволяют масштабироваться без физических активов.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1640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EB1A9-2A33-48A6-922E-43781B2E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6737506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Общее применение ИС и НМА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1C058A-3F23-42ED-AC5C-8914B3A46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9297988" cy="4328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Создание уникальных предложений</a:t>
            </a:r>
            <a:r>
              <a:rPr lang="ru-RU" sz="2000" b="1" dirty="0"/>
              <a:t>: Компании разрабатывают инновационные технологии (патенты), бренды (товарные знаки) и контент (авторские права), чтобы привлечь и удержать клиентов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</a:rPr>
              <a:t>Монетизация активов</a:t>
            </a:r>
            <a:r>
              <a:rPr lang="ru-RU" sz="2000" b="1" dirty="0"/>
              <a:t>: Продажа лицензий на ПО, подписки на сервисы или франшизы генерируют доход. НМА, такие как базы данных клиентов или </a:t>
            </a:r>
            <a:r>
              <a:rPr lang="ru-RU" sz="2000" b="1" dirty="0" err="1"/>
              <a:t>goodwill</a:t>
            </a:r>
            <a:r>
              <a:rPr lang="ru-RU" sz="2000" b="1" dirty="0"/>
              <a:t> (репутация), оцениваются в миллиарды долларов и используются для привлечения инвесторов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</a:rPr>
              <a:t>Защита от конкурентов</a:t>
            </a:r>
            <a:r>
              <a:rPr lang="ru-RU" sz="2000" b="1" dirty="0"/>
              <a:t>: ИС предотвращает копирование идей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</a:rPr>
              <a:t>Управление данными и доверием</a:t>
            </a:r>
            <a:r>
              <a:rPr lang="ru-RU" sz="2000" b="1" dirty="0"/>
              <a:t>: НМА включают пользовательские данные, которые анализируются для таргетинга. Это повышает эффективность маркетинга, но требует защиты приватности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6099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111C5-55E6-49B6-BAC8-7FA75435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0807"/>
          </a:xfrm>
        </p:spPr>
        <p:txBody>
          <a:bodyPr>
            <a:normAutofit/>
          </a:bodyPr>
          <a:lstStyle/>
          <a:p>
            <a:r>
              <a:rPr lang="ru-RU" sz="3200" b="1" dirty="0"/>
              <a:t>Вызовы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A518C4-EC2D-430B-A020-169A91FB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6959"/>
            <a:ext cx="8915400" cy="509578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000" b="1" dirty="0"/>
              <a:t>Цифровая природа электронной коммерции упрощает копирование, что создает уникальные вызовы для ИС и НМА: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Пиратство контента: ущерб наносит легкость распространения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Клонирование сайтов и подделки: это приводит к потере трафика и репутации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Споры о данных: Кто владеет данными клиентов? Компании собирают информацию (куки, история покупок). Споры возникают при утечках или продаже данных третьей стороне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Международные барьеры: различия в законах (слабая защита в некоторых странах) усложняют глобальный бизнес.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21857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54500-9C2A-4021-919D-F1DE8FD4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Решения для преодоления вызовов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E1681-E30E-4894-B2B1-55F6B696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331651"/>
            <a:ext cx="9196621" cy="490224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/>
              <a:t>Компании используют комбинацию юридических, технологических и стратегических инструментов: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solidFill>
                  <a:srgbClr val="C00000"/>
                </a:solidFill>
              </a:rPr>
              <a:t>Регистрация ИС</a:t>
            </a:r>
            <a:r>
              <a:rPr lang="ru-RU" sz="2000" b="1" dirty="0"/>
              <a:t>: Регистрация в международных или национальных органах (дает юридическую защиту)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solidFill>
                  <a:srgbClr val="C00000"/>
                </a:solidFill>
              </a:rPr>
              <a:t>Технологии защиты</a:t>
            </a:r>
            <a:r>
              <a:rPr lang="ru-RU" sz="2000" b="1" dirty="0"/>
              <a:t>: Шифрование контента для предотвращения копирования; контракты о неразглашении; сканирование интернета с помощью AI для выявления подделок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solidFill>
                  <a:srgbClr val="C00000"/>
                </a:solidFill>
              </a:rPr>
              <a:t>Международные соглашения</a:t>
            </a:r>
            <a:r>
              <a:rPr lang="ru-RU" sz="2000" b="1" dirty="0"/>
              <a:t>: Соглашения для стандартизации защиты; сотрудничество компаний с властями (как </a:t>
            </a:r>
            <a:r>
              <a:rPr lang="ru-RU" sz="2000" b="1" dirty="0" err="1"/>
              <a:t>Alibaba</a:t>
            </a:r>
            <a:r>
              <a:rPr lang="ru-RU" sz="2000" b="1" dirty="0"/>
              <a:t> с китайскими судами) и платформами (eBay блокирует подделки)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</a:rPr>
              <a:t>Дополнительные меры</a:t>
            </a:r>
            <a:r>
              <a:rPr lang="ru-RU" sz="2000" b="1" dirty="0"/>
              <a:t>: Мониторинг, судебные иски и кампании против пиратства. В России Роспатент упрощает регистрацию ИС онлайн, компании используют шифрование для данных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2131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76C9B-A6C2-4146-8ACA-456BC0B7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9303153" cy="787440"/>
          </a:xfrm>
        </p:spPr>
        <p:txBody>
          <a:bodyPr>
            <a:normAutofit/>
          </a:bodyPr>
          <a:lstStyle/>
          <a:p>
            <a:r>
              <a:rPr lang="ru-RU" sz="3200" b="1" dirty="0"/>
              <a:t>Сайт и мобильное приложение: виды 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E3E1E-C7DC-4F38-B83B-90B3E937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1551"/>
            <a:ext cx="9303152" cy="4499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/>
              <a:t>Авторские права</a:t>
            </a:r>
            <a:r>
              <a:rPr lang="ru-RU" sz="2000" b="1" dirty="0"/>
              <a:t>: защищаются оригинальные творческие работы, выраженные в материальной форме</a:t>
            </a:r>
          </a:p>
          <a:p>
            <a:r>
              <a:rPr lang="ru-RU" sz="2000" b="1" dirty="0"/>
              <a:t>Исходный и объектный код</a:t>
            </a:r>
          </a:p>
          <a:p>
            <a:pPr lvl="0"/>
            <a:r>
              <a:rPr lang="ru-RU" sz="2000" b="1" dirty="0"/>
              <a:t>Графический дизайн (UI/UX, иконки, макеты страниц, логотипы как художественные произведения)</a:t>
            </a:r>
          </a:p>
          <a:p>
            <a:pPr lvl="0"/>
            <a:r>
              <a:rPr lang="ru-RU" sz="2000" b="1" dirty="0"/>
              <a:t>Контент: тексты (описания товаров, статьи), изображения, видео, аудио (например, подкасты в приложении)</a:t>
            </a:r>
          </a:p>
          <a:p>
            <a:pPr lvl="0"/>
            <a:r>
              <a:rPr lang="ru-RU" sz="2000" b="1" dirty="0"/>
              <a:t>Базы данных: структурированные сборники данных (каталоги товаров, пользовательские профили), если они оригинальны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37378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76C9B-A6C2-4146-8ACA-456BC0B7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9303153" cy="787440"/>
          </a:xfrm>
        </p:spPr>
        <p:txBody>
          <a:bodyPr>
            <a:normAutofit/>
          </a:bodyPr>
          <a:lstStyle/>
          <a:p>
            <a:r>
              <a:rPr lang="ru-RU" sz="3200" b="1" dirty="0"/>
              <a:t>Сайт и мобильное приложение: виды 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E3E1E-C7DC-4F38-B83B-90B3E937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1551"/>
            <a:ext cx="9303152" cy="4499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/>
              <a:t>Патенты</a:t>
            </a:r>
            <a:r>
              <a:rPr lang="ru-RU" sz="2000" b="1" dirty="0"/>
              <a:t>: защищаются технические изобретения и полезные модели</a:t>
            </a:r>
          </a:p>
          <a:p>
            <a:pPr algn="just"/>
            <a:r>
              <a:rPr lang="ru-RU" sz="2000" b="1" dirty="0"/>
              <a:t>Уникальные алгоритмы или функции (например, AI для персонализации покупок, система чат-ботов или AR-фильтры в приложении для виртуальной примерки).</a:t>
            </a:r>
          </a:p>
          <a:p>
            <a:pPr algn="just"/>
            <a:r>
              <a:rPr lang="ru-RU" sz="2000" b="1" dirty="0"/>
              <a:t>Полезные модели: улучшения в ПО (например, оптимизированный алгоритм поиска).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Дизайн (промышленный образец): внешний вид приложения (иконки, анимации), если он новый и оригинальный.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dirty="0"/>
              <a:t>Патенты дают исключительное право на использование изобретения на 20 лет (для полезных моделей — 10 лет).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0054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76C9B-A6C2-4146-8ACA-456BC0B7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9303153" cy="787440"/>
          </a:xfrm>
        </p:spPr>
        <p:txBody>
          <a:bodyPr>
            <a:normAutofit/>
          </a:bodyPr>
          <a:lstStyle/>
          <a:p>
            <a:r>
              <a:rPr lang="ru-RU" sz="3200" b="1" dirty="0"/>
              <a:t>Сайт и мобильное приложение: виды 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E3E1E-C7DC-4F38-B83B-90B3E937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1551"/>
            <a:ext cx="9200334" cy="4499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/>
              <a:t>Товарные знаки</a:t>
            </a:r>
            <a:r>
              <a:rPr lang="ru-RU" sz="2000" b="1" dirty="0"/>
              <a:t>: защищаются отличительные знаки, идентифицирующие источник товаров/услуг. </a:t>
            </a:r>
          </a:p>
          <a:p>
            <a:pPr algn="just"/>
            <a:r>
              <a:rPr lang="ru-RU" sz="2000" b="1" dirty="0"/>
              <a:t>Названия и бренды</a:t>
            </a:r>
          </a:p>
          <a:p>
            <a:pPr algn="just"/>
            <a:r>
              <a:rPr lang="ru-RU" sz="2000" b="1" dirty="0"/>
              <a:t>Логотипы, слоганы</a:t>
            </a:r>
          </a:p>
          <a:p>
            <a:pPr algn="just"/>
            <a:r>
              <a:rPr lang="ru-RU" sz="2000" b="1" dirty="0"/>
              <a:t>Доменные имена </a:t>
            </a:r>
          </a:p>
          <a:p>
            <a:pPr algn="just"/>
            <a:r>
              <a:rPr lang="ru-RU" sz="2000" b="1" dirty="0"/>
              <a:t>Иконки приложения </a:t>
            </a:r>
          </a:p>
          <a:p>
            <a:pPr marL="0" indent="0" algn="just">
              <a:buNone/>
            </a:pPr>
            <a:r>
              <a:rPr lang="ru-RU" sz="2000" b="1" dirty="0"/>
              <a:t>Регистрация товарных знаков предотвращает путаницу у потребителей и доменный </a:t>
            </a:r>
            <a:r>
              <a:rPr lang="ru-RU" sz="2000" b="1" dirty="0" err="1"/>
              <a:t>сквоттинг</a:t>
            </a:r>
            <a:r>
              <a:rPr lang="ru-RU" sz="2000" b="1" dirty="0"/>
              <a:t>. Срок – 10 лет с продлением.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51716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76C9B-A6C2-4146-8ACA-456BC0B7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1"/>
            <a:ext cx="9303153" cy="787440"/>
          </a:xfrm>
        </p:spPr>
        <p:txBody>
          <a:bodyPr>
            <a:normAutofit/>
          </a:bodyPr>
          <a:lstStyle/>
          <a:p>
            <a:r>
              <a:rPr lang="ru-RU" sz="3200" b="1" dirty="0"/>
              <a:t>Сайт и мобильное приложение: виды ИС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E3E1E-C7DC-4F38-B83B-90B3E937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11551"/>
            <a:ext cx="9067169" cy="4499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/>
              <a:t>Коммерческая тайна</a:t>
            </a:r>
            <a:r>
              <a:rPr lang="ru-RU" sz="2000" b="1" dirty="0"/>
              <a:t>: конфиденциальная информация, имеющая коммерческую ценность. </a:t>
            </a:r>
          </a:p>
          <a:p>
            <a:r>
              <a:rPr lang="ru-RU" sz="2000" b="1" dirty="0"/>
              <a:t>Алгоритмы (например, секретные формулы рекомендаций)</a:t>
            </a:r>
          </a:p>
          <a:p>
            <a:r>
              <a:rPr lang="ru-RU" sz="2000" b="1" dirty="0"/>
              <a:t>Бизнес-логика (стратегии ценообразования, данные о поставщиках)</a:t>
            </a:r>
          </a:p>
          <a:p>
            <a:pPr>
              <a:spcAft>
                <a:spcPts val="800"/>
              </a:spcAft>
            </a:pPr>
            <a:r>
              <a:rPr lang="ru-RU" sz="2000" b="1" dirty="0"/>
              <a:t>Исходный код, если не раскрыт публично</a:t>
            </a:r>
          </a:p>
          <a:p>
            <a:pPr marL="0" indent="0">
              <a:buNone/>
            </a:pPr>
            <a:r>
              <a:rPr lang="ru-RU" sz="2000" b="1" dirty="0"/>
              <a:t>Защищается бессрочно, пока тайна сохраняется (через договоры о неразглашении и меры конфиденциальности). Не требует регистрации, но уязвима к утечкам (например, хакинг).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59834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A2DE2-F5AF-4789-ABB6-B2444BAC2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143355" cy="743051"/>
          </a:xfrm>
        </p:spPr>
        <p:txBody>
          <a:bodyPr>
            <a:normAutofit/>
          </a:bodyPr>
          <a:lstStyle/>
          <a:p>
            <a:r>
              <a:rPr lang="ru-RU" sz="3200" b="1" dirty="0"/>
              <a:t>Сайт и мобильное приложение: виды НМА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F037DC-50BF-415F-BC19-C00A00ADF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67161"/>
            <a:ext cx="9369009" cy="533548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000" b="1" dirty="0"/>
              <a:t>НМА – более широкий класс, не всегда подпадающий под ИС, но часто с ней пересекающийся. Отражаются в бухгалтерском учете и оцениваются для баланса компании.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u="sng" dirty="0" err="1"/>
              <a:t>Goodwill</a:t>
            </a:r>
            <a:r>
              <a:rPr lang="ru-RU" sz="2000" b="1" u="sng" dirty="0"/>
              <a:t> (деловая репутация)</a:t>
            </a:r>
            <a:r>
              <a:rPr lang="ru-RU" sz="2000" b="1" dirty="0"/>
              <a:t>: ценность бренда, лояльности пользователей и рыночной позиции. Для сайта/приложения — это отзывы, рейтинг в магазинах приложений и трафик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u="sng" dirty="0"/>
              <a:t>Базы данных и клиентские данные</a:t>
            </a:r>
            <a:r>
              <a:rPr lang="ru-RU" sz="2000" b="1" dirty="0"/>
              <a:t>: сборники информации о пользователях (</a:t>
            </a:r>
            <a:r>
              <a:rPr lang="ru-RU" sz="2000" b="1" dirty="0" err="1"/>
              <a:t>email</a:t>
            </a:r>
            <a:r>
              <a:rPr lang="ru-RU" sz="2000" b="1" dirty="0"/>
              <a:t>, предпочтения), защищенные как НМА (и частично авторским правом). В эл. коммерции клиентские данные – ключ к персонализации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u="sng" dirty="0"/>
              <a:t>Лицензии и контракты</a:t>
            </a:r>
            <a:r>
              <a:rPr lang="ru-RU" sz="2000" b="1" dirty="0"/>
              <a:t>: права на использование чужой ИС (например, взаимодействие с Google Maps в мобильном приложении) или франшизы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u="sng" dirty="0"/>
              <a:t>Ноу-хау</a:t>
            </a:r>
            <a:r>
              <a:rPr lang="ru-RU" sz="2000" b="1" dirty="0"/>
              <a:t>: Накопленный опыт разработки (например, оптимизация для мобильных устройств)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91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EEA7A-1CD0-4ADC-8394-C093EFDAC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149056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Регистрация авторских прав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595BE-ED86-49BC-A5E0-0F724C5F5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58283"/>
            <a:ext cx="9377888" cy="537986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Автоматическая защита: права возникают с момента создания (фиксации кода/дизайна). Для сайта/приложения рекомендуется депонировать код и дизайн отдельно.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Подготовка материалов: Соберите доказательства создания: исходный код, скриншоты, даты. Укажите авторов.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Подача заявки: 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В России: через Роспатент (rospatent.gov.ru) или нотариуса/депозитарий (например, Всероссийская патентно-техническая библиотека). Форма: «Депозит произведения».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Документы: Заявление, копии произведения (код на флешке/USB), паспорт/ИНН автора.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Стоимость: 1–2 тыс. руб. (госпошлина).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Экспертиза: Формальная проверка (1–2 месяца). Выдается свидетельство о депонировании.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После регистрации добавьте ©-знак (© 2023 </a:t>
            </a:r>
            <a:r>
              <a:rPr lang="ru-RU" sz="2000" b="1" dirty="0" err="1"/>
              <a:t>CompanyName</a:t>
            </a:r>
            <a:r>
              <a:rPr lang="ru-RU" sz="20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69592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1471D-1483-42B7-907D-164F03A70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Регистрация патентов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549501-22DD-4AA3-8D44-991625060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31649"/>
            <a:ext cx="9365296" cy="537099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1. </a:t>
            </a:r>
            <a:r>
              <a:rPr lang="ru-RU" sz="2000" b="1" dirty="0"/>
              <a:t>Патентный поиск. Проверьте новизну на базах Роспатента, </a:t>
            </a:r>
            <a:r>
              <a:rPr lang="ru-RU" sz="2000" b="1" dirty="0" err="1"/>
              <a:t>Espacenet</a:t>
            </a:r>
            <a:r>
              <a:rPr lang="ru-RU" sz="2000" b="1" dirty="0"/>
              <a:t> (ЕС) или USPTO (США).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2. </a:t>
            </a:r>
            <a:r>
              <a:rPr lang="ru-RU" sz="2000" b="1" dirty="0"/>
              <a:t>Подготовка заявки. Описание: формула (что охраняется), описание (как работает в приложении), чертежи (</a:t>
            </a:r>
            <a:r>
              <a:rPr lang="en-US" sz="2000" b="1" dirty="0"/>
              <a:t>UI-</a:t>
            </a:r>
            <a:r>
              <a:rPr lang="ru-RU" sz="2000" b="1" dirty="0"/>
              <a:t>схемы). Для ПО – акцент на технический эффект (ускорение обработки данных).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Документы: заявление, описание, формула, реферат, чертежи. Укажите дату подачи.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3. </a:t>
            </a:r>
            <a:r>
              <a:rPr lang="ru-RU" sz="2000" b="1" dirty="0"/>
              <a:t>Подача. Онлайн через Роспатент (gosuslugi.ru или rospatent.gov.ru). Госпошлина: 1,5–8 тыс. руб. + экспертиза (20–50 тыс. руб.).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/>
              <a:t>Экспертиза. Формальная (1 месяц): проверка документов.</a:t>
            </a:r>
            <a:r>
              <a:rPr lang="en-US" sz="2000" b="1" dirty="0"/>
              <a:t> </a:t>
            </a:r>
            <a:r>
              <a:rPr lang="ru-RU" sz="2000" b="1" dirty="0"/>
              <a:t>По существу (12–18 месяцев): анализ новизны, изобретательского уровня.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5. </a:t>
            </a:r>
            <a:r>
              <a:rPr lang="ru-RU" sz="2000" b="1" dirty="0"/>
              <a:t>Регистрация: патент (срок действия: 20 лет для изобретений). Ежегодные пошлины за поддержание (от 1 тыс. руб.).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Специфика: Приложения патентуют редко (из-за сложности процедуры); чаще – полезные модели (упрощенная процедура, 8–12 месяцев).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21509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24177-656F-428F-AD0D-BC20F291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663"/>
          </a:xfrm>
        </p:spPr>
        <p:txBody>
          <a:bodyPr>
            <a:normAutofit/>
          </a:bodyPr>
          <a:lstStyle/>
          <a:p>
            <a:r>
              <a:rPr lang="ru-RU" sz="3200" b="1" dirty="0"/>
              <a:t>Регистрация товарных знаков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D3547-63A2-4916-AA39-D72FFDAA0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2772"/>
            <a:ext cx="8915400" cy="528221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1. </a:t>
            </a:r>
            <a:r>
              <a:rPr lang="ru-RU" sz="2200" b="1" dirty="0"/>
              <a:t>Поиск: Проверьте на схожесть в реестре Роспатента (fips.ru) и WIPO (wipo.int). Определите классы МКТУ.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2. </a:t>
            </a:r>
            <a:r>
              <a:rPr lang="ru-RU" sz="2200" b="1" dirty="0"/>
              <a:t>Подготовка: Опишите знак (словесный, изобразительный). Для сайта также включите домен; для приложения – иконку.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/>
              <a:t>Документы: Заявление, изображение знака, список товаров/услуг (по МКТУ), паспорт/ИНН.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3. </a:t>
            </a:r>
            <a:r>
              <a:rPr lang="ru-RU" sz="2200" b="1" dirty="0"/>
              <a:t>Подача: Онлайн Роспатент (gosuslugi.ru). Госпошлина: 2,5–12 тыс. руб. за класс МКТУ + 2,5 тыс. за каждый дополнительный.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4. </a:t>
            </a:r>
            <a:r>
              <a:rPr lang="ru-RU" sz="2200" b="1" dirty="0"/>
              <a:t>Экспертиза: Формальная (1 месяц) + по существу (8–12 месяцев). Проверка на абсолютные (</a:t>
            </a:r>
            <a:r>
              <a:rPr lang="ru-RU" sz="2200" b="1" dirty="0" err="1"/>
              <a:t>незащищаемость</a:t>
            </a:r>
            <a:r>
              <a:rPr lang="ru-RU" sz="2200" b="1" dirty="0"/>
              <a:t>) и относительные (сходство) основания для отказа.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5. </a:t>
            </a:r>
            <a:r>
              <a:rPr lang="ru-RU" sz="2200" b="1" dirty="0"/>
              <a:t>Регистрация: Свидетельство на 10 лет (продление каждые 10 лет, пошлина 20 тыс. руб.). Добавьте ®-знак после регистрации.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200" b="1" dirty="0"/>
              <a:t>Специфика для сайта/приложения: Регистрируйте название приложения в </a:t>
            </a:r>
            <a:r>
              <a:rPr lang="ru-RU" sz="2200" b="1" dirty="0" err="1"/>
              <a:t>App</a:t>
            </a:r>
            <a:r>
              <a:rPr lang="ru-RU" sz="2200" b="1" dirty="0"/>
              <a:t> Store / Google Play как часть бренда. Для домена – мониторьте через WHOIS.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945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9E231-03DA-4F8E-AFD4-C15FB59CD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2400" b="1" i="1" dirty="0"/>
              <a:t>Мониторинг доменов через </a:t>
            </a:r>
            <a:r>
              <a:rPr lang="en-US" sz="2400" b="1" i="1" dirty="0"/>
              <a:t>WHOIS</a:t>
            </a:r>
            <a:endParaRPr lang="ru-RU" sz="24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A3369F-BB66-4FD1-A828-732D3E2AF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8915400" cy="50513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/>
              <a:t>WHOIS – база данных и протокол, который предоставляет информацию о регистрации доменных имен. </a:t>
            </a:r>
          </a:p>
          <a:p>
            <a:pPr marL="0" indent="0">
              <a:buNone/>
            </a:pPr>
            <a:r>
              <a:rPr lang="ru-RU" sz="2000" b="1" dirty="0"/>
              <a:t>Содержит данные:</a:t>
            </a:r>
          </a:p>
          <a:p>
            <a:r>
              <a:rPr lang="ru-RU" sz="2000" b="1" dirty="0"/>
              <a:t>Владелец домена (</a:t>
            </a:r>
            <a:r>
              <a:rPr lang="ru-RU" sz="2000" b="1" dirty="0" err="1"/>
              <a:t>регистрант</a:t>
            </a:r>
            <a:r>
              <a:rPr lang="ru-RU" sz="2000" b="1" dirty="0"/>
              <a:t>)</a:t>
            </a:r>
          </a:p>
          <a:p>
            <a:r>
              <a:rPr lang="ru-RU" sz="2000" b="1" dirty="0"/>
              <a:t>Регистратор (компания, через которую зарегистрирован домен, например, Reg.ru или </a:t>
            </a:r>
            <a:r>
              <a:rPr lang="ru-RU" sz="2000" b="1" dirty="0" err="1"/>
              <a:t>GoDaddy</a:t>
            </a:r>
            <a:endParaRPr lang="ru-RU" sz="2000" b="1" dirty="0"/>
          </a:p>
          <a:p>
            <a:r>
              <a:rPr lang="ru-RU" sz="2000" b="1" dirty="0"/>
              <a:t>Дата регистрации/истечения</a:t>
            </a:r>
          </a:p>
          <a:p>
            <a:r>
              <a:rPr lang="ru-RU" sz="2000" b="1" dirty="0"/>
              <a:t>Контактные данные (часто скрытые для приватности)</a:t>
            </a:r>
          </a:p>
          <a:p>
            <a:r>
              <a:rPr lang="ru-RU" sz="2000" b="1" dirty="0"/>
              <a:t>Технические детали вроде DNS-серверов</a:t>
            </a:r>
          </a:p>
          <a:p>
            <a:pPr marL="0" indent="0">
              <a:buNone/>
            </a:pPr>
            <a:r>
              <a:rPr lang="ru-RU" sz="2000" b="1" dirty="0"/>
              <a:t>В России WHOIS для .</a:t>
            </a:r>
            <a:r>
              <a:rPr lang="ru-RU" sz="2000" b="1" dirty="0" err="1"/>
              <a:t>ru</a:t>
            </a:r>
            <a:r>
              <a:rPr lang="ru-RU" sz="2000" b="1" dirty="0"/>
              <a:t>-доменов доступен через nic.ru (Координационный центр), но данные могут быть частично скрыты по желанию владельца. </a:t>
            </a:r>
          </a:p>
          <a:p>
            <a:pPr marL="0" indent="0">
              <a:buNone/>
            </a:pPr>
            <a:r>
              <a:rPr lang="ru-RU" sz="2000" b="1" dirty="0"/>
              <a:t>Для международных доменов – whois.icann.org </a:t>
            </a:r>
          </a:p>
        </p:txBody>
      </p:sp>
    </p:spTree>
    <p:extLst>
      <p:ext uri="{BB962C8B-B14F-4D97-AF65-F5344CB8AC3E}">
        <p14:creationId xmlns:p14="http://schemas.microsoft.com/office/powerpoint/2010/main" val="2685040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9E231-03DA-4F8E-AFD4-C15FB59CD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2400" b="1" i="1" dirty="0"/>
              <a:t>Мониторинг доменов через </a:t>
            </a:r>
            <a:r>
              <a:rPr lang="en-US" sz="2400" b="1" i="1" dirty="0"/>
              <a:t>WHOIS</a:t>
            </a:r>
            <a:endParaRPr lang="ru-RU" sz="24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A3369F-BB66-4FD1-A828-732D3E2AF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5"/>
            <a:ext cx="8915400" cy="493598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200" b="1" dirty="0"/>
              <a:t>Защита от </a:t>
            </a:r>
            <a:r>
              <a:rPr lang="ru-RU" sz="2200" b="1" dirty="0" err="1"/>
              <a:t>киберсквоттинга</a:t>
            </a:r>
            <a:r>
              <a:rPr lang="ru-RU" sz="2200" b="1" dirty="0"/>
              <a:t> – регистрации домена, похожего на ваш (amaz0n.com), чтобы шантажировать или продавать дороже.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200" b="1" dirty="0"/>
              <a:t>Обнаружение пиратства: проверка, не использует ли конкурент ваш бренд в домене (нарушение товарного знака).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200" b="1" dirty="0"/>
              <a:t>Контроль за </a:t>
            </a:r>
            <a:r>
              <a:rPr lang="ru-RU" sz="2200" b="1" dirty="0" err="1"/>
              <a:t>субдоменами</a:t>
            </a:r>
            <a:r>
              <a:rPr lang="ru-RU" sz="2200" b="1" dirty="0"/>
              <a:t> и вариациями: </a:t>
            </a:r>
            <a:r>
              <a:rPr lang="ru-RU" sz="2200" b="1" dirty="0" err="1"/>
              <a:t>пониторинг</a:t>
            </a:r>
            <a:r>
              <a:rPr lang="ru-RU" sz="2200" b="1" dirty="0"/>
              <a:t> помогает отслеживать домены вроде shop.yourbrand.com, если они зарегистрированы третьими лицами.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200" b="1" dirty="0"/>
              <a:t>Юридическая подготовка: данные из WHOIS могут служить доказательством в спорах (например, в Роспатенте для регистрации товарного знака или в суде по ст. 1252 ГК РФ о защите ИС).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200" b="1" dirty="0"/>
              <a:t>Предотвращение фишинга или подделок.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208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1DDBF-F188-46E9-A1F4-E23EAC83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9886"/>
          </a:xfrm>
        </p:spPr>
        <p:txBody>
          <a:bodyPr>
            <a:normAutofit/>
          </a:bodyPr>
          <a:lstStyle/>
          <a:p>
            <a:r>
              <a:rPr lang="ru-RU" sz="2400" b="1" i="1" dirty="0"/>
              <a:t>Шаги для базового </a:t>
            </a:r>
            <a:r>
              <a:rPr lang="en-US" sz="2400" b="1" i="1" dirty="0"/>
              <a:t>WHOIS</a:t>
            </a:r>
            <a:r>
              <a:rPr lang="ru-RU" sz="2400" b="1" i="1" dirty="0"/>
              <a:t>-мониторинга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3BA327-D517-4B44-A35D-DDC767754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3794"/>
            <a:ext cx="9395642" cy="533548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/>
              <a:t>1. Выберите </a:t>
            </a:r>
            <a:r>
              <a:rPr lang="en-US" b="1" dirty="0"/>
              <a:t>WHOIS</a:t>
            </a:r>
            <a:r>
              <a:rPr lang="ru-RU" b="1" dirty="0"/>
              <a:t>-сервис</a:t>
            </a:r>
          </a:p>
          <a:p>
            <a:pPr algn="just">
              <a:spcBef>
                <a:spcPts val="0"/>
              </a:spcBef>
            </a:pPr>
            <a:r>
              <a:rPr lang="ru-RU" b="1" dirty="0"/>
              <a:t>Для глобальных доменов (.</a:t>
            </a:r>
            <a:r>
              <a:rPr lang="ru-RU" b="1" dirty="0" err="1"/>
              <a:t>com</a:t>
            </a:r>
            <a:r>
              <a:rPr lang="ru-RU" b="1" dirty="0"/>
              <a:t>, .</a:t>
            </a:r>
            <a:r>
              <a:rPr lang="ru-RU" b="1" dirty="0" err="1"/>
              <a:t>net</a:t>
            </a:r>
            <a:r>
              <a:rPr lang="ru-RU" b="1" dirty="0"/>
              <a:t>): whois.icann.org или whois.com (бесплатно).</a:t>
            </a:r>
          </a:p>
          <a:p>
            <a:pPr algn="just">
              <a:spcBef>
                <a:spcPts val="0"/>
              </a:spcBef>
            </a:pPr>
            <a:r>
              <a:rPr lang="ru-RU" b="1" dirty="0"/>
              <a:t>Для .</a:t>
            </a:r>
            <a:r>
              <a:rPr lang="ru-RU" b="1" dirty="0" err="1"/>
              <a:t>ru</a:t>
            </a:r>
            <a:r>
              <a:rPr lang="ru-RU" b="1" dirty="0"/>
              <a:t>/.</a:t>
            </a:r>
            <a:r>
              <a:rPr lang="ru-RU" b="1" dirty="0" err="1"/>
              <a:t>рф</a:t>
            </a:r>
            <a:r>
              <a:rPr lang="ru-RU" b="1" dirty="0"/>
              <a:t>: whois.tcinet.ru или nic.ru (бесплатно, данные могут быть на русском).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Для других (.</a:t>
            </a:r>
            <a:r>
              <a:rPr lang="ru-RU" b="1" dirty="0" err="1"/>
              <a:t>org</a:t>
            </a:r>
            <a:r>
              <a:rPr lang="ru-RU" b="1" dirty="0"/>
              <a:t>, .</a:t>
            </a:r>
            <a:r>
              <a:rPr lang="ru-RU" b="1" dirty="0" err="1"/>
              <a:t>eu</a:t>
            </a:r>
            <a:r>
              <a:rPr lang="ru-RU" b="1" dirty="0"/>
              <a:t>): Используйте whois.nic.org или специфические сайты (например, whois.nic.eu для .</a:t>
            </a:r>
            <a:r>
              <a:rPr lang="ru-RU" b="1" dirty="0" err="1"/>
              <a:t>eu</a:t>
            </a:r>
            <a:r>
              <a:rPr lang="ru-RU" b="1" dirty="0"/>
              <a:t>).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/>
              <a:t>2. Введите домен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3. Проанализируйте результаты</a:t>
            </a:r>
          </a:p>
          <a:p>
            <a:pPr algn="just">
              <a:spcBef>
                <a:spcPts val="0"/>
              </a:spcBef>
            </a:pPr>
            <a:r>
              <a:rPr lang="ru-RU" b="1" dirty="0" err="1"/>
              <a:t>Registrant</a:t>
            </a:r>
            <a:r>
              <a:rPr lang="ru-RU" b="1" dirty="0"/>
              <a:t> (Владелец): Имя, организация, адрес, </a:t>
            </a:r>
            <a:r>
              <a:rPr lang="ru-RU" b="1" dirty="0" err="1"/>
              <a:t>email</a:t>
            </a:r>
            <a:r>
              <a:rPr lang="ru-RU" b="1" dirty="0"/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Скрыто (</a:t>
            </a:r>
            <a:r>
              <a:rPr lang="ru-RU" b="1" dirty="0" err="1"/>
              <a:t>privacy</a:t>
            </a:r>
            <a:r>
              <a:rPr lang="ru-RU" b="1" dirty="0"/>
              <a:t> </a:t>
            </a:r>
            <a:r>
              <a:rPr lang="ru-RU" b="1" dirty="0" err="1"/>
              <a:t>protection</a:t>
            </a:r>
            <a:r>
              <a:rPr lang="ru-RU" b="1" dirty="0"/>
              <a:t>) – признак подозрительной активности.</a:t>
            </a:r>
          </a:p>
          <a:p>
            <a:pPr algn="just">
              <a:spcBef>
                <a:spcPts val="0"/>
              </a:spcBef>
            </a:pPr>
            <a:r>
              <a:rPr lang="ru-RU" b="1" dirty="0" err="1"/>
              <a:t>Registrar</a:t>
            </a:r>
            <a:r>
              <a:rPr lang="ru-RU" b="1" dirty="0"/>
              <a:t> (Регистратор): Компания, через которую зарегистрирован.</a:t>
            </a:r>
          </a:p>
          <a:p>
            <a:pPr algn="just">
              <a:spcBef>
                <a:spcPts val="0"/>
              </a:spcBef>
            </a:pPr>
            <a:r>
              <a:rPr lang="ru-RU" b="1" dirty="0" err="1"/>
              <a:t>Creation</a:t>
            </a:r>
            <a:r>
              <a:rPr lang="ru-RU" b="1" dirty="0"/>
              <a:t> </a:t>
            </a:r>
            <a:r>
              <a:rPr lang="ru-RU" b="1" dirty="0" err="1"/>
              <a:t>Date</a:t>
            </a:r>
            <a:r>
              <a:rPr lang="ru-RU" b="1" dirty="0"/>
              <a:t> (Дата создания) и </a:t>
            </a:r>
            <a:r>
              <a:rPr lang="ru-RU" b="1" dirty="0" err="1"/>
              <a:t>Expiration</a:t>
            </a:r>
            <a:r>
              <a:rPr lang="ru-RU" b="1" dirty="0"/>
              <a:t> </a:t>
            </a:r>
            <a:r>
              <a:rPr lang="ru-RU" b="1" dirty="0" err="1"/>
              <a:t>Date</a:t>
            </a:r>
            <a:r>
              <a:rPr lang="ru-RU" b="1" dirty="0"/>
              <a:t> (Истечение).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Проверьте, не истекает ли – это шанс выкупить.</a:t>
            </a:r>
          </a:p>
          <a:p>
            <a:pPr algn="just">
              <a:spcBef>
                <a:spcPts val="0"/>
              </a:spcBef>
            </a:pPr>
            <a:r>
              <a:rPr lang="ru-RU" b="1" dirty="0"/>
              <a:t>Name </a:t>
            </a:r>
            <a:r>
              <a:rPr lang="ru-RU" b="1" dirty="0" err="1"/>
              <a:t>Servers</a:t>
            </a:r>
            <a:r>
              <a:rPr lang="ru-RU" b="1" dirty="0"/>
              <a:t> (Серверы имен): где </a:t>
            </a:r>
            <a:r>
              <a:rPr lang="ru-RU" b="1" dirty="0" err="1"/>
              <a:t>хостится</a:t>
            </a:r>
            <a:r>
              <a:rPr lang="ru-RU" b="1" dirty="0"/>
              <a:t> сайт (например, ns1.google.com).</a:t>
            </a:r>
          </a:p>
          <a:p>
            <a:pPr algn="just">
              <a:spcBef>
                <a:spcPts val="0"/>
              </a:spcBef>
            </a:pPr>
            <a:r>
              <a:rPr lang="en-US" b="1" dirty="0"/>
              <a:t>Status: </a:t>
            </a:r>
            <a:r>
              <a:rPr lang="ru-RU" b="1" dirty="0"/>
              <a:t>«</a:t>
            </a:r>
            <a:r>
              <a:rPr lang="en-US" b="1" dirty="0"/>
              <a:t>Active</a:t>
            </a:r>
            <a:r>
              <a:rPr lang="ru-RU" b="1" dirty="0"/>
              <a:t>»</a:t>
            </a:r>
            <a:r>
              <a:rPr lang="en-US" b="1" dirty="0"/>
              <a:t> </a:t>
            </a:r>
            <a:r>
              <a:rPr lang="ru-RU" b="1" dirty="0"/>
              <a:t>или</a:t>
            </a:r>
            <a:r>
              <a:rPr lang="en-US" b="1" dirty="0"/>
              <a:t> </a:t>
            </a:r>
            <a:r>
              <a:rPr lang="ru-RU" b="1" dirty="0"/>
              <a:t>«</a:t>
            </a:r>
            <a:r>
              <a:rPr lang="en-US" b="1" dirty="0"/>
              <a:t>Pending</a:t>
            </a:r>
            <a:r>
              <a:rPr lang="ru-RU" b="1" dirty="0"/>
              <a:t>»</a:t>
            </a:r>
            <a:r>
              <a:rPr lang="en-US" b="1" dirty="0"/>
              <a:t> </a:t>
            </a:r>
            <a:r>
              <a:rPr lang="ru-RU" b="1" dirty="0"/>
              <a:t>–</a:t>
            </a:r>
            <a:r>
              <a:rPr lang="en-US" b="1" dirty="0"/>
              <a:t> </a:t>
            </a:r>
            <a:r>
              <a:rPr lang="ru-RU" b="1" dirty="0"/>
              <a:t>если</a:t>
            </a:r>
            <a:r>
              <a:rPr lang="en-US" b="1" dirty="0"/>
              <a:t> </a:t>
            </a:r>
            <a:r>
              <a:rPr lang="ru-RU" b="1" dirty="0"/>
              <a:t>«</a:t>
            </a:r>
            <a:r>
              <a:rPr lang="en-US" b="1" dirty="0"/>
              <a:t>Suspended</a:t>
            </a:r>
            <a:r>
              <a:rPr lang="ru-RU" b="1" dirty="0"/>
              <a:t>»</a:t>
            </a:r>
            <a:r>
              <a:rPr lang="en-US" b="1" dirty="0"/>
              <a:t>, </a:t>
            </a:r>
            <a:r>
              <a:rPr lang="ru-RU" b="1" dirty="0"/>
              <a:t>домен заблокирован</a:t>
            </a:r>
            <a:r>
              <a:rPr lang="en-US" b="1" dirty="0"/>
              <a:t>.</a:t>
            </a:r>
            <a:endParaRPr lang="ru-RU" b="1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97247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FCB23-F41F-4837-9104-5F4D56ACF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Защита коммерческой тайны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823B58-2A15-4EC8-ABEF-FACD38F3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8915400" cy="441089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/>
              <a:t>Нет регистрации: Защищается по ст. 1465 ГК РФ через меры: договор о неразглашении с сотрудниками/партнерами, маркировка «Конфиденциально», ограничение доступа (шифрование кода в </a:t>
            </a:r>
            <a:r>
              <a:rPr lang="ru-RU" sz="2000" b="1" dirty="0" err="1"/>
              <a:t>GitHub</a:t>
            </a:r>
            <a:r>
              <a:rPr lang="ru-RU" sz="2000" b="1" dirty="0"/>
              <a:t>).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/>
              <a:t>Процедура фиксации: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Внутренний регламент: Политика конфиденциальности в компании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ru-RU" sz="2000" b="1" dirty="0"/>
              <a:t>Договоры о неразглашении при найме разработчиков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Мониторинг: Аудит утечек (например, через инструменты вроде </a:t>
            </a:r>
            <a:r>
              <a:rPr lang="ru-RU" sz="2000" b="1" dirty="0" err="1"/>
              <a:t>GitGuardian</a:t>
            </a:r>
            <a:r>
              <a:rPr lang="ru-RU" sz="2000" b="1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574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A38B8-EDE8-4342-98D2-3F728F95E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2400" b="1" i="1" dirty="0"/>
              <a:t>Что такое </a:t>
            </a:r>
            <a:r>
              <a:rPr lang="en-US" sz="2400" b="1" i="1" dirty="0" err="1"/>
              <a:t>GitGuardian</a:t>
            </a:r>
            <a:r>
              <a:rPr lang="en-US" sz="2400" b="1" i="1" dirty="0"/>
              <a:t> </a:t>
            </a:r>
            <a:r>
              <a:rPr lang="ru-RU" sz="2400" b="1" i="1" dirty="0"/>
              <a:t>и подобные инструменты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6F47F-4B1C-47DD-8FC4-905216201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76039"/>
            <a:ext cx="8915400" cy="45351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err="1"/>
              <a:t>GitGuardian</a:t>
            </a:r>
            <a:r>
              <a:rPr lang="ru-RU" sz="2000" b="1" dirty="0"/>
              <a:t> – специализированный инструмент (</a:t>
            </a:r>
            <a:r>
              <a:rPr lang="ru-RU" sz="2000" b="1" dirty="0" err="1"/>
              <a:t>SaaS</a:t>
            </a:r>
            <a:r>
              <a:rPr lang="ru-RU" sz="2000" b="1" dirty="0"/>
              <a:t>-платформа) для сканирования и мониторинга </a:t>
            </a:r>
            <a:r>
              <a:rPr lang="ru-RU" sz="2000" b="1" dirty="0" err="1"/>
              <a:t>Git</a:t>
            </a:r>
            <a:r>
              <a:rPr lang="ru-RU" sz="2000" b="1" dirty="0"/>
              <a:t>-репозиториев (например, на </a:t>
            </a:r>
            <a:r>
              <a:rPr lang="ru-RU" sz="2000" b="1" dirty="0" err="1"/>
              <a:t>GitHub</a:t>
            </a:r>
            <a:r>
              <a:rPr lang="ru-RU" sz="2000" b="1" dirty="0"/>
              <a:t>, </a:t>
            </a:r>
            <a:r>
              <a:rPr lang="ru-RU" sz="2000" b="1" dirty="0" err="1"/>
              <a:t>GitLab</a:t>
            </a:r>
            <a:r>
              <a:rPr lang="ru-RU" sz="2000" b="1" dirty="0"/>
              <a:t> или </a:t>
            </a:r>
            <a:r>
              <a:rPr lang="ru-RU" sz="2000" b="1" dirty="0" err="1"/>
              <a:t>Bitbucket</a:t>
            </a:r>
            <a:r>
              <a:rPr lang="ru-RU" sz="2000" b="1" dirty="0"/>
              <a:t>) на предмет утечек чувствительной информации. </a:t>
            </a:r>
          </a:p>
          <a:p>
            <a:pPr marL="0" indent="0">
              <a:buNone/>
            </a:pPr>
            <a:r>
              <a:rPr lang="ru-RU" sz="2000" b="1" dirty="0"/>
              <a:t>Помогает разработчикам и компаниям выявлять и предотвращать случайные или преднамеренные разглашения секретов, таких как пароли, токены аутентификации, сертификаты, базы данных или фрагменты кода, содержащие коммерческую тайну.</a:t>
            </a:r>
            <a:endParaRPr lang="en-US" sz="2000" b="1" dirty="0"/>
          </a:p>
          <a:p>
            <a:pPr marL="0" indent="0">
              <a:buNone/>
            </a:pPr>
            <a:r>
              <a:rPr lang="ru-RU" sz="2000" b="1" dirty="0" err="1"/>
              <a:t>GitGuardian</a:t>
            </a:r>
            <a:r>
              <a:rPr lang="ru-RU" sz="2000" b="1" dirty="0"/>
              <a:t> использует ИИ и машинное обучение для автоматизированного анализа миллионов строк кода в публичных и приватных репозиториях. </a:t>
            </a:r>
          </a:p>
          <a:p>
            <a:pPr marL="0" indent="0">
              <a:buNone/>
            </a:pPr>
            <a:r>
              <a:rPr lang="ru-RU" sz="2000" b="1" dirty="0"/>
              <a:t>Базовая версия бесплатна для личного использования. Корпоративные планы стоят от 20–100 USD/пользователь/месяц. </a:t>
            </a:r>
          </a:p>
        </p:txBody>
      </p:sp>
    </p:spTree>
    <p:extLst>
      <p:ext uri="{BB962C8B-B14F-4D97-AF65-F5344CB8AC3E}">
        <p14:creationId xmlns:p14="http://schemas.microsoft.com/office/powerpoint/2010/main" val="3997191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8E602-432C-4765-A1F9-3A26108D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5498"/>
          </a:xfrm>
        </p:spPr>
        <p:txBody>
          <a:bodyPr>
            <a:normAutofit/>
          </a:bodyPr>
          <a:lstStyle/>
          <a:p>
            <a:r>
              <a:rPr lang="ru-RU" sz="2400" b="1" i="1" dirty="0"/>
              <a:t>Как работает </a:t>
            </a:r>
            <a:r>
              <a:rPr lang="en-US" sz="2400" b="1" i="1" dirty="0" err="1"/>
              <a:t>GitGuardian</a:t>
            </a:r>
            <a:endParaRPr lang="ru-RU" sz="24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C3FE5C-D0A7-444B-8B79-777DCCAF7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6959"/>
            <a:ext cx="8915400" cy="5024761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Сканирование репозиториев: Инструмент подключается к вашей </a:t>
            </a:r>
            <a:r>
              <a:rPr lang="ru-RU" sz="2000" b="1" dirty="0" err="1"/>
              <a:t>Git</a:t>
            </a:r>
            <a:r>
              <a:rPr lang="ru-RU" sz="2000" b="1" dirty="0"/>
              <a:t>-платформе и сканирует сохранения и ветки на наличие «секретов». Он ищет паттерны, такие как</a:t>
            </a:r>
            <a:r>
              <a:rPr lang="en-US" sz="2000" b="1" dirty="0"/>
              <a:t> </a:t>
            </a:r>
            <a:r>
              <a:rPr lang="ru-RU" sz="2000" b="1" dirty="0"/>
              <a:t>ключи, пароли и хэши, конфиденциальные данные (номера карт, </a:t>
            </a:r>
            <a:r>
              <a:rPr lang="ru-RU" sz="2000" b="1" dirty="0" err="1"/>
              <a:t>email'ы</a:t>
            </a:r>
            <a:r>
              <a:rPr lang="ru-RU" sz="2000" b="1" dirty="0"/>
              <a:t> клиентов).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Мониторинг в реальном времени: Инструмент отслеживает публичные репозитории на упоминания вашего бренда или домена, или, например, появление фрагмента вашего кода: вы получите оповещение.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Отчеты и аналитика: Генерирует </a:t>
            </a:r>
            <a:r>
              <a:rPr lang="ru-RU" sz="2000" b="1" dirty="0" err="1"/>
              <a:t>дашборды</a:t>
            </a:r>
            <a:r>
              <a:rPr lang="ru-RU" sz="2000" b="1" dirty="0"/>
              <a:t> с рисками, статистикой инцидентов и рекомендациями.</a:t>
            </a:r>
          </a:p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 err="1"/>
              <a:t>GitGuardian</a:t>
            </a:r>
            <a:r>
              <a:rPr lang="ru-RU" sz="2000" b="1" dirty="0"/>
              <a:t> предотвращает «утечки в коде», которые составляют до 70% инцидентов безопасности.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8363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2BA08-15A6-47D5-A91D-5E978993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6216"/>
          </a:xfrm>
        </p:spPr>
        <p:txBody>
          <a:bodyPr>
            <a:noAutofit/>
          </a:bodyPr>
          <a:lstStyle/>
          <a:p>
            <a:r>
              <a:rPr lang="ru-RU" sz="2400" b="1" i="1" dirty="0"/>
              <a:t>Сервисы для сканирования </a:t>
            </a:r>
            <a:r>
              <a:rPr lang="en-US" sz="2400" b="1" i="1" dirty="0"/>
              <a:t>git-</a:t>
            </a:r>
            <a:r>
              <a:rPr lang="ru-RU" sz="2400" b="1" i="1" dirty="0"/>
              <a:t>репозиториев на утечки секретов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6BEEC6-7DC7-42D7-BF82-B72FB3A53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89103"/>
            <a:ext cx="9164823" cy="51579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Международные сервисы</a:t>
            </a:r>
          </a:p>
          <a:p>
            <a:pPr>
              <a:spcBef>
                <a:spcPts val="0"/>
              </a:spcBef>
            </a:pPr>
            <a:r>
              <a:rPr lang="ru-RU" sz="2000" b="1" dirty="0" err="1"/>
              <a:t>GitGuardian</a:t>
            </a:r>
            <a:r>
              <a:rPr lang="ru-RU" sz="2000" b="1" dirty="0"/>
              <a:t>: Доступен в РФ через сайт gitguardian.io.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Цены: бесплатно для личного пользования, корпоративный – от 20–100 USD/мес.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Интегрируется с </a:t>
            </a:r>
            <a:r>
              <a:rPr lang="ru-RU" sz="2000" b="1" dirty="0" err="1"/>
              <a:t>GitHub</a:t>
            </a:r>
            <a:r>
              <a:rPr lang="ru-RU" sz="2000" b="1" dirty="0"/>
              <a:t>/</a:t>
            </a:r>
            <a:r>
              <a:rPr lang="ru-RU" sz="2000" b="1" dirty="0" err="1"/>
              <a:t>GitLab</a:t>
            </a:r>
            <a:r>
              <a:rPr lang="ru-RU" sz="2000" b="1" dirty="0"/>
              <a:t>, мониторит секреты в реальном времени. Подходит для эл. коммерции, где важна защита платежных ключей.</a:t>
            </a:r>
          </a:p>
          <a:p>
            <a:pPr>
              <a:spcBef>
                <a:spcPts val="0"/>
              </a:spcBef>
            </a:pPr>
            <a:r>
              <a:rPr lang="ru-RU" sz="2000" b="1" dirty="0" err="1"/>
              <a:t>Snyk</a:t>
            </a:r>
            <a:r>
              <a:rPr lang="ru-RU" sz="2000" b="1" dirty="0"/>
              <a:t>: Платформа для безопасности кода, включая сканирование секретов и уязвимостей. Доступна в РФ (snyk.io).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Бесплатно для проектов с открытым кодом, платно от 25 USD/месяц. Уведомляет о рисках.</a:t>
            </a:r>
          </a:p>
          <a:p>
            <a:pPr>
              <a:spcBef>
                <a:spcPts val="0"/>
              </a:spcBef>
            </a:pPr>
            <a:r>
              <a:rPr lang="en-US" sz="2000" b="1" dirty="0"/>
              <a:t>GitHub Advanced Security: </a:t>
            </a:r>
            <a:r>
              <a:rPr lang="ru-RU" sz="2000" b="1" dirty="0"/>
              <a:t>Встроено в</a:t>
            </a:r>
            <a:r>
              <a:rPr lang="en-US" sz="2000" b="1" dirty="0"/>
              <a:t> GitHub (github.com). </a:t>
            </a: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Цена: 49 USD/пользователь/месяц.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Сканирует секреты и уязвимости в репозиториях. Доступно в РФ для пользователей </a:t>
            </a:r>
            <a:r>
              <a:rPr lang="ru-RU" sz="2000" b="1" dirty="0" err="1"/>
              <a:t>GitHub</a:t>
            </a:r>
            <a:r>
              <a:rPr lang="ru-RU" sz="2000" b="1" dirty="0"/>
              <a:t>, с поддержкой русского интерфейса. </a:t>
            </a:r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59035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2BA08-15A6-47D5-A91D-5E978993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6216"/>
          </a:xfrm>
        </p:spPr>
        <p:txBody>
          <a:bodyPr>
            <a:noAutofit/>
          </a:bodyPr>
          <a:lstStyle/>
          <a:p>
            <a:r>
              <a:rPr lang="ru-RU" sz="2400" b="1" i="1" dirty="0"/>
              <a:t>Сервисы для сканирования </a:t>
            </a:r>
            <a:r>
              <a:rPr lang="en-US" sz="2400" b="1" i="1" dirty="0"/>
              <a:t>git-</a:t>
            </a:r>
            <a:r>
              <a:rPr lang="ru-RU" sz="2400" b="1" i="1" dirty="0"/>
              <a:t>репозиториев на утечки секретов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6BEEC6-7DC7-42D7-BF82-B72FB3A53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89103"/>
            <a:ext cx="9164823" cy="51579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Российские аналоги и локальные решения</a:t>
            </a:r>
          </a:p>
          <a:p>
            <a:pPr algn="just">
              <a:spcBef>
                <a:spcPts val="1200"/>
              </a:spcBef>
            </a:pPr>
            <a:r>
              <a:rPr lang="en-US" sz="2000" b="1" dirty="0"/>
              <a:t>PT Application Inspector (PT AI): </a:t>
            </a:r>
            <a:r>
              <a:rPr lang="ru-RU" sz="2000" b="1" dirty="0"/>
              <a:t>для статического анализа кода, включая поиск секретов, уязвимостей и ИС-рисков.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Цена: от 500 000 руб./год (корпоративная лицензия).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Поддерживает русский, интегрируется с </a:t>
            </a:r>
            <a:r>
              <a:rPr lang="ru-RU" sz="2000" b="1" dirty="0" err="1"/>
              <a:t>GitLab</a:t>
            </a:r>
            <a:r>
              <a:rPr lang="ru-RU" sz="2000" b="1" dirty="0"/>
              <a:t>/</a:t>
            </a:r>
            <a:r>
              <a:rPr lang="ru-RU" sz="2000" b="1" dirty="0" err="1"/>
              <a:t>GitHub</a:t>
            </a:r>
            <a:r>
              <a:rPr lang="ru-RU" sz="2000" b="1" dirty="0"/>
              <a:t>. Для защиты алгоритмов и данных.</a:t>
            </a:r>
          </a:p>
          <a:p>
            <a:pPr algn="just">
              <a:spcBef>
                <a:spcPts val="1200"/>
              </a:spcBef>
            </a:pPr>
            <a:r>
              <a:rPr lang="ru-RU" sz="2000" b="1" dirty="0"/>
              <a:t>Kaspersky Hybrid </a:t>
            </a:r>
            <a:r>
              <a:rPr lang="ru-RU" sz="2000" b="1" dirty="0" err="1"/>
              <a:t>Cloud</a:t>
            </a:r>
            <a:r>
              <a:rPr lang="ru-RU" sz="2000" b="1" dirty="0"/>
              <a:t> Security: Сканирование репозиториев на секреты и уязвимости.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Цена: от 100 000 руб./год.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Работает в облаке или локально, с русским интерфейсом. Для мониторинга утечек в мобильных приложениях.</a:t>
            </a:r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85123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2BA08-15A6-47D5-A91D-5E978993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6216"/>
          </a:xfrm>
        </p:spPr>
        <p:txBody>
          <a:bodyPr>
            <a:noAutofit/>
          </a:bodyPr>
          <a:lstStyle/>
          <a:p>
            <a:r>
              <a:rPr lang="ru-RU" sz="2400" b="1" i="1" dirty="0"/>
              <a:t>Сервисы для сканирования </a:t>
            </a:r>
            <a:r>
              <a:rPr lang="en-US" sz="2400" b="1" i="1" dirty="0"/>
              <a:t>git-</a:t>
            </a:r>
            <a:r>
              <a:rPr lang="ru-RU" sz="2400" b="1" i="1" dirty="0"/>
              <a:t>репозиториев на утечки секретов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6BEEC6-7DC7-42D7-BF82-B72FB3A53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89103"/>
            <a:ext cx="9164823" cy="51579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Российские аналоги и локальные решения</a:t>
            </a:r>
          </a:p>
          <a:p>
            <a:pPr algn="just">
              <a:spcBef>
                <a:spcPts val="1200"/>
              </a:spcBef>
            </a:pPr>
            <a:r>
              <a:rPr lang="ru-RU" sz="2000" b="1" dirty="0"/>
              <a:t>Инструменты ФСТЭК: Государственные сканеры вроде «Сканер» (fstec.ru) для проверки на соответствие требованиям безопасности.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Бесплатно для аккредитованных организаций, фокус на госсекторе. Для коммерческих проектов можно использовать как дополнение. </a:t>
            </a:r>
          </a:p>
          <a:p>
            <a:pPr algn="just">
              <a:spcBef>
                <a:spcPts val="1200"/>
              </a:spcBef>
            </a:pPr>
            <a:r>
              <a:rPr lang="en-US" sz="2000" b="1" dirty="0"/>
              <a:t>Group-IB Digital Risk Protection: </a:t>
            </a:r>
            <a:r>
              <a:rPr lang="ru-RU" sz="2000" b="1" dirty="0"/>
              <a:t>Платформа для защиты от цифровых угроз, включая мониторинг репозиториев на утечки ИС.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Цена: от 1 млн руб./год.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000" b="1" dirty="0"/>
              <a:t>Поддерживает русский, ориентирована на бизнес (эл. коммерцию), с акцентом на предотвращении кражи секретов.</a:t>
            </a:r>
          </a:p>
          <a:p>
            <a:pPr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30041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9E554-4832-4D53-9F4B-FB1344FA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/>
          <a:lstStyle/>
          <a:p>
            <a:r>
              <a:rPr lang="ru-RU" b="1" dirty="0"/>
              <a:t>Учет НМА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35E3F-48C9-44CC-8B55-7202E343A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2672"/>
            <a:ext cx="8915400" cy="450855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b="1" dirty="0"/>
              <a:t>Нет государственной регистрации нематериальных активов: фиксируются в бухгалтерском учете.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b="1" dirty="0"/>
              <a:t>Процедура: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3200" b="1" dirty="0"/>
              <a:t>Оценка: При создании – себестоимость (зарплаты разработчиков, лицензии). Для приобретения – рыночная цена. Используйте экспертов для оценки </a:t>
            </a:r>
            <a:r>
              <a:rPr lang="ru-RU" sz="3200" b="1" dirty="0" err="1"/>
              <a:t>goodwill</a:t>
            </a:r>
            <a:r>
              <a:rPr lang="ru-RU" sz="3200" b="1" dirty="0"/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3200" b="1" dirty="0"/>
              <a:t>Бухгалтерский учет: В балансе как НМА (амортизация 2–20 лет). Документы: Акт приема-передачи, договор на разработку.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3200" b="1" dirty="0"/>
              <a:t>Налоги: амортизация НМА для снижения налога на прибыль.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3200" b="1" dirty="0"/>
              <a:t>Для сайта/приложения: Оцените домен, код (как ПО) и базу данных отдельно. При продаже – передача прав через договор.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610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FC0C2-49DA-474E-880C-9B4CB17D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663"/>
          </a:xfrm>
        </p:spPr>
        <p:txBody>
          <a:bodyPr>
            <a:normAutofit/>
          </a:bodyPr>
          <a:lstStyle/>
          <a:p>
            <a:r>
              <a:rPr lang="en-US" sz="3200" b="1" dirty="0"/>
              <a:t>Open-source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9325FD-3634-4EAE-AB63-F078CBCDE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2773"/>
            <a:ext cx="9404520" cy="458844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Open-</a:t>
            </a:r>
            <a:r>
              <a:rPr lang="ru-RU" sz="2000" b="1" dirty="0" err="1"/>
              <a:t>source</a:t>
            </a:r>
            <a:r>
              <a:rPr lang="ru-RU" sz="2000" b="1" dirty="0"/>
              <a:t> (открытый исходный код) </a:t>
            </a:r>
            <a:r>
              <a:rPr lang="en-US" sz="2000" b="1" dirty="0"/>
              <a:t>–</a:t>
            </a:r>
            <a:r>
              <a:rPr lang="ru-RU" sz="2000" b="1" dirty="0"/>
              <a:t> ПО с исходным кодом, доступным для свободного использования, модификации и распространения. </a:t>
            </a:r>
            <a:endParaRPr lang="en-US" sz="2000" b="1" dirty="0"/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/>
              <a:t>В продуктах электронной коммерции </a:t>
            </a:r>
            <a:r>
              <a:rPr lang="ru-RU" sz="2000" b="1" dirty="0" err="1"/>
              <a:t>open-source</a:t>
            </a:r>
            <a:r>
              <a:rPr lang="ru-RU" sz="2000" b="1" dirty="0"/>
              <a:t> часто используется для ускорения разработки. Условия использования такого ПО определяют лицензии:</a:t>
            </a:r>
          </a:p>
          <a:p>
            <a:pPr algn="just">
              <a:spcBef>
                <a:spcPts val="600"/>
              </a:spcBef>
            </a:pPr>
            <a:r>
              <a:rPr lang="en-US" sz="2000" b="1" dirty="0"/>
              <a:t>MIT (Massachusetts Institute of Technology): </a:t>
            </a:r>
            <a:r>
              <a:rPr lang="ru-RU" sz="2000" b="1" dirty="0"/>
              <a:t>Разрешительная лицензия</a:t>
            </a:r>
            <a:r>
              <a:rPr lang="en-US" sz="2000" b="1" dirty="0"/>
              <a:t>. </a:t>
            </a:r>
            <a:r>
              <a:rPr lang="ru-RU" sz="2000" b="1" dirty="0"/>
              <a:t>Позволяет использовать, модифицировать и распространять код свободно, с обязательной атрибуцией (указанием автора). Нет требований к открытию вашего кода. Идеальна для коммерческих продуктов – минимум ограничений.</a:t>
            </a:r>
          </a:p>
          <a:p>
            <a:pPr algn="just">
              <a:spcBef>
                <a:spcPts val="600"/>
              </a:spcBef>
            </a:pPr>
            <a:r>
              <a:rPr lang="en-US" sz="2000" b="1" dirty="0"/>
              <a:t>GPL (General Public License): Copyleft-</a:t>
            </a:r>
            <a:r>
              <a:rPr lang="ru-RU" sz="2000" b="1" dirty="0"/>
              <a:t>лицензия</a:t>
            </a:r>
            <a:r>
              <a:rPr lang="en-US" sz="2000" b="1" dirty="0"/>
              <a:t>. </a:t>
            </a:r>
            <a:r>
              <a:rPr lang="ru-RU" sz="2000" b="1" dirty="0"/>
              <a:t>Требует, чтобы весь продукт (включая ваш код) был открыт под той же лицензией. Если вы используете GPL-компонент (например, Linux-ядро), весь проект должен быть </a:t>
            </a:r>
            <a:r>
              <a:rPr lang="ru-RU" sz="2000" b="1" dirty="0" err="1"/>
              <a:t>open-source</a:t>
            </a:r>
            <a:r>
              <a:rPr lang="ru-RU" sz="2000" b="1" dirty="0"/>
              <a:t>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dirty="0"/>
              <a:t>Другие: Apache 2.0, свободная, без атрибуции.</a:t>
            </a:r>
          </a:p>
          <a:p>
            <a:pPr>
              <a:spcBef>
                <a:spcPts val="60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95625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7E334-8590-433A-864F-033C6340C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9179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 технологий и лицензирование в эл.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247E2-FF7C-454D-B5B9-1E435D04F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800"/>
              </a:spcAft>
            </a:pPr>
            <a:r>
              <a:rPr lang="ru-RU" sz="2000" b="1" dirty="0"/>
              <a:t>Трансфер технологий – процесс передачи знаний, изобретений, патентов или ноу-хау от одного субъекта (компании, университета или государства) к другому. </a:t>
            </a:r>
          </a:p>
          <a:p>
            <a:pPr algn="just">
              <a:spcAft>
                <a:spcPts val="800"/>
              </a:spcAft>
            </a:pPr>
            <a:r>
              <a:rPr lang="ru-RU" sz="2000" b="1" dirty="0"/>
              <a:t>Лицензирование – форма трансфера, при которой владелец ИС предоставляет права на её использование за плату или на определенных условиях, без передачи собственности.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234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EB359-8363-4F23-8880-D7425A25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907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F921BC-218A-4EF6-9D1F-62EC6FAB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5837"/>
            <a:ext cx="9351254" cy="499812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3200" b="1" dirty="0"/>
              <a:t>Прямой трансфер: Продажа патентов, технологий или оборудования. Например, компания может продать свой алгоритм другой фирме.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3200" b="1" dirty="0"/>
              <a:t>Косвенный трансфер: Через обучение, совместные проекты или публикации. В e-</a:t>
            </a:r>
            <a:r>
              <a:rPr lang="ru-RU" sz="3200" b="1" dirty="0" err="1"/>
              <a:t>commerce</a:t>
            </a:r>
            <a:r>
              <a:rPr lang="ru-RU" sz="3200" b="1" dirty="0"/>
              <a:t> это часто происходит в экосистемах, где стартапы делятся знаниями с крупными игроками.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3200" b="1" dirty="0"/>
              <a:t>Лицензирование: Контракт, где лицензиар (владелец ИС) разрешает лицензиату использовать технологию. Виды лицензий: </a:t>
            </a:r>
          </a:p>
          <a:p>
            <a:pPr marL="720000"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3200" b="1" dirty="0"/>
              <a:t>Эксклюзивная: Только лицензиат имеет право использовать</a:t>
            </a:r>
          </a:p>
          <a:p>
            <a:pPr marL="720000"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3200" b="1" dirty="0" err="1"/>
              <a:t>Неэксклюзивная</a:t>
            </a:r>
            <a:r>
              <a:rPr lang="ru-RU" sz="3200" b="1" dirty="0"/>
              <a:t>: Несколько лицензиатов могут использовать</a:t>
            </a:r>
          </a:p>
          <a:p>
            <a:pPr marL="720000"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3200" b="1" dirty="0"/>
              <a:t>Патентные лицензии: На изобретения</a:t>
            </a:r>
          </a:p>
          <a:p>
            <a:pPr marL="720000" lvl="0" algn="just"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3200" b="1" dirty="0"/>
              <a:t>Авторские лицензии: На контент или ПО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820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7CBCD-3FD2-4151-A6DA-6F47B5A1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1424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Применение трансфера технологий и лицензирования в </a:t>
            </a:r>
            <a:r>
              <a:rPr lang="ru-RU" sz="3200" b="1" dirty="0" err="1"/>
              <a:t>эл.коммерции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27F1AD-1C65-41F5-8518-B1CD84510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5533"/>
            <a:ext cx="8915400" cy="4918229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ru-RU" sz="2000" b="1" dirty="0"/>
              <a:t>Лицензирование ПО и технологий: Платформы лицензируют свои инструменты (</a:t>
            </a:r>
            <a:r>
              <a:rPr lang="ru-RU" sz="2000" b="1" dirty="0" err="1"/>
              <a:t>темплейты</a:t>
            </a:r>
            <a:r>
              <a:rPr lang="ru-RU" sz="2000" b="1" dirty="0"/>
              <a:t>, платежные системы) тысячам продавцов. Это позволяет малому бизнесу быстро запускаться без разработки с нуля.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Трансфер через партнерства: Компании передают технологии логистики и AI, ноу-хау через совместные предприятия.</a:t>
            </a:r>
          </a:p>
          <a:p>
            <a:pPr algn="just">
              <a:spcBef>
                <a:spcPts val="600"/>
              </a:spcBef>
            </a:pPr>
            <a:r>
              <a:rPr lang="ru-RU" sz="2000" b="1" dirty="0" err="1"/>
              <a:t>Франшизинг</a:t>
            </a:r>
            <a:r>
              <a:rPr lang="ru-RU" sz="2000" b="1" dirty="0"/>
              <a:t> и бренд-лицензирование: Компании лицензируют свой бренд для онлайн-магазинов, позволяя им продавать товары под лицензией.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Международный трансфер. Помогает преодолевать барьеры, но требует соблюдения экспортного контроля (например, санкции на технологии). Например, технологии из США (например, патенты на </a:t>
            </a:r>
            <a:r>
              <a:rPr lang="ru-RU" sz="2000" b="1" dirty="0" err="1"/>
              <a:t>блокчейн</a:t>
            </a:r>
            <a:r>
              <a:rPr lang="ru-RU" sz="2000" b="1" dirty="0"/>
              <a:t> от IBM) лицензируются азиатским e-</a:t>
            </a:r>
            <a:r>
              <a:rPr lang="ru-RU" sz="2000" b="1" dirty="0" err="1"/>
              <a:t>commerce</a:t>
            </a:r>
            <a:r>
              <a:rPr lang="ru-RU" sz="2000" b="1" dirty="0"/>
              <a:t> гигантам.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25131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657D5-013F-4053-A616-1774FB17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17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28BB52-CC47-4B1B-8A95-558AF5D36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1449"/>
            <a:ext cx="8915400" cy="4419773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Какое из следующих понятий относится к нематериальным активам, но не всегда является частью интеллектуальной собственности? 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Авторские права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</a:t>
            </a:r>
            <a:r>
              <a:rPr lang="ru-RU" sz="2000" b="1" dirty="0" err="1"/>
              <a:t>Goodwill</a:t>
            </a:r>
            <a:r>
              <a:rPr lang="ru-RU" sz="2000" b="1" dirty="0"/>
              <a:t> (деловая репутация)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Патенты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Товарные знаки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Что такое лицензирование в контексте трансфера технологий в электронной коммерции? 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Передача собственности на технологию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Владелец ИС предоставляет права на ее использование за плату или на условиях, без передачи собственности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Международные соглашения без контрактов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069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32B9EB-6E58-49B5-B2D1-066E41B45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641" y="757722"/>
            <a:ext cx="9235844" cy="523651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3. Установите соответствие между видами интеллектуальной собственности и их ключевыми характеристиками в электронной коммерции.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dk1"/>
              </a:solidFill>
            </a:endParaRPr>
          </a:p>
          <a:p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C70D054-5579-455C-B946-3A9FEA0A3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453696"/>
              </p:ext>
            </p:extLst>
          </p:nvPr>
        </p:nvGraphicFramePr>
        <p:xfrm>
          <a:off x="2634641" y="1973742"/>
          <a:ext cx="8924085" cy="3674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652">
                  <a:extLst>
                    <a:ext uri="{9D8B030D-6E8A-4147-A177-3AD203B41FA5}">
                      <a16:colId xmlns:a16="http://schemas.microsoft.com/office/drawing/2014/main" val="2587354400"/>
                    </a:ext>
                  </a:extLst>
                </a:gridCol>
                <a:gridCol w="6427433">
                  <a:extLst>
                    <a:ext uri="{9D8B030D-6E8A-4147-A177-3AD203B41FA5}">
                      <a16:colId xmlns:a16="http://schemas.microsoft.com/office/drawing/2014/main" val="1482183845"/>
                    </a:ext>
                  </a:extLst>
                </a:gridCol>
              </a:tblGrid>
              <a:tr h="123713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1. Авторские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А. Защищают изобретения и технологии на 20 лет, предоставляя монополию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0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2. Патенты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Возникают автоматически при создании оригинального произведения, защищая от копирования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9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3. Товарные знаки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Защищает конфиденциальную информацию бессрочно, без регистрации, через меры секретности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9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4. Коммерческая тайна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Защищают уникальные обозначения (бренды, логотипы) бессрочно при продлении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06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351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5ECEA0-FA67-4F96-9F72-5E73CA403C51}"/>
              </a:ext>
            </a:extLst>
          </p:cNvPr>
          <p:cNvSpPr txBox="1"/>
          <p:nvPr/>
        </p:nvSpPr>
        <p:spPr>
          <a:xfrm>
            <a:off x="2354800" y="603655"/>
            <a:ext cx="91595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4. </a:t>
            </a:r>
            <a:r>
              <a:rPr lang="ru-RU" sz="2000" b="1" dirty="0">
                <a:solidFill>
                  <a:srgbClr val="C00000"/>
                </a:solidFill>
              </a:rPr>
              <a:t>Установите соответствие между понятиями нематериальных активов и их примерами в электронной коммерции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4C14CE10-EAD5-4436-BE76-916C9B561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241373"/>
              </p:ext>
            </p:extLst>
          </p:nvPr>
        </p:nvGraphicFramePr>
        <p:xfrm>
          <a:off x="2423604" y="1462245"/>
          <a:ext cx="9001957" cy="2455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8176">
                  <a:extLst>
                    <a:ext uri="{9D8B030D-6E8A-4147-A177-3AD203B41FA5}">
                      <a16:colId xmlns:a16="http://schemas.microsoft.com/office/drawing/2014/main" val="2587354400"/>
                    </a:ext>
                  </a:extLst>
                </a:gridCol>
                <a:gridCol w="6723781">
                  <a:extLst>
                    <a:ext uri="{9D8B030D-6E8A-4147-A177-3AD203B41FA5}">
                      <a16:colId xmlns:a16="http://schemas.microsoft.com/office/drawing/2014/main" val="1482183845"/>
                    </a:ext>
                  </a:extLst>
                </a:gridCol>
              </a:tblGrid>
              <a:tr h="123713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0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1. </a:t>
                      </a:r>
                      <a:r>
                        <a:rPr lang="ru-RU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Goodwill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А. Права на использование чужой ИС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0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2. Базы данных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Накопленный опыт разработки, например, оптимизация для мобильных устройств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9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3. Лицензии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Репутация бренда и лояльность клиентов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9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4. Ноу-хау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Структурированные сборники данных о пользователях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06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45368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360</TotalTime>
  <Words>3340</Words>
  <Application>Microsoft Office PowerPoint</Application>
  <PresentationFormat>Широкоэкранный</PresentationFormat>
  <Paragraphs>230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Интеллектуальная собственность и нематериальные активы в эл. коммерции</vt:lpstr>
      <vt:lpstr>Основные виды интеллектуальной собственности в эл. коммерции</vt:lpstr>
      <vt:lpstr>Основные виды интеллектуальной собственности в эл. коммерции</vt:lpstr>
      <vt:lpstr>Основные виды интеллектуальной собственности в эл. коммерции</vt:lpstr>
      <vt:lpstr>Основные виды интеллектуальной собственности в эл. коммерции</vt:lpstr>
      <vt:lpstr>Нематериальные активы в электронной коммерции</vt:lpstr>
      <vt:lpstr>Общее применение ИС и НМА в электронной коммерции</vt:lpstr>
      <vt:lpstr>Вызовы в электронной коммерции</vt:lpstr>
      <vt:lpstr>Решения для преодоления вызовов</vt:lpstr>
      <vt:lpstr>Сайт и мобильное приложение: виды ИС</vt:lpstr>
      <vt:lpstr>Сайт и мобильное приложение: виды ИС</vt:lpstr>
      <vt:lpstr>Сайт и мобильное приложение: виды ИС</vt:lpstr>
      <vt:lpstr>Сайт и мобильное приложение: виды ИС</vt:lpstr>
      <vt:lpstr>Сайт и мобильное приложение: виды НМА</vt:lpstr>
      <vt:lpstr>Регистрация авторских прав</vt:lpstr>
      <vt:lpstr>Регистрация патентов</vt:lpstr>
      <vt:lpstr>Регистрация товарных знаков</vt:lpstr>
      <vt:lpstr>Мониторинг доменов через WHOIS</vt:lpstr>
      <vt:lpstr>Мониторинг доменов через WHOIS</vt:lpstr>
      <vt:lpstr>Шаги для базового WHOIS-мониторинга</vt:lpstr>
      <vt:lpstr>Защита коммерческой тайны</vt:lpstr>
      <vt:lpstr>Что такое GitGuardian и подобные инструменты</vt:lpstr>
      <vt:lpstr>Как работает GitGuardian</vt:lpstr>
      <vt:lpstr>Сервисы для сканирования git-репозиториев на утечки секретов в России</vt:lpstr>
      <vt:lpstr>Сервисы для сканирования git-репозиториев на утечки секретов в России</vt:lpstr>
      <vt:lpstr>Сервисы для сканирования git-репозиториев на утечки секретов в России</vt:lpstr>
      <vt:lpstr>Учет НМА</vt:lpstr>
      <vt:lpstr>Open-source</vt:lpstr>
      <vt:lpstr>Трансфер технологий и лицензирование в эл. коммерции</vt:lpstr>
      <vt:lpstr>Виды трансфера технологий</vt:lpstr>
      <vt:lpstr>Применение трансфера технологий и лицензирования в эл.коммерции</vt:lpstr>
      <vt:lpstr>Вопросы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25</cp:revision>
  <dcterms:created xsi:type="dcterms:W3CDTF">2025-11-09T07:04:33Z</dcterms:created>
  <dcterms:modified xsi:type="dcterms:W3CDTF">2025-11-09T13:05:03Z</dcterms:modified>
</cp:coreProperties>
</file>