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8" r:id="rId3"/>
    <p:sldId id="280" r:id="rId4"/>
    <p:sldId id="307" r:id="rId5"/>
    <p:sldId id="282" r:id="rId6"/>
    <p:sldId id="283" r:id="rId7"/>
    <p:sldId id="311" r:id="rId8"/>
    <p:sldId id="312" r:id="rId9"/>
    <p:sldId id="313" r:id="rId10"/>
    <p:sldId id="289" r:id="rId11"/>
    <p:sldId id="290" r:id="rId12"/>
    <p:sldId id="291" r:id="rId13"/>
    <p:sldId id="292" r:id="rId14"/>
    <p:sldId id="293" r:id="rId15"/>
    <p:sldId id="314" r:id="rId16"/>
    <p:sldId id="315" r:id="rId17"/>
    <p:sldId id="316" r:id="rId18"/>
    <p:sldId id="317" r:id="rId19"/>
    <p:sldId id="318" r:id="rId20"/>
    <p:sldId id="308" r:id="rId21"/>
    <p:sldId id="31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3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16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564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59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797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84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45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68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00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5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0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2638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27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4685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808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058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13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62904-B4AC-48EE-BC47-2B5C093E48CD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5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F6802-D47D-48D7-8E49-92F9A5272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9684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1352D9-157E-4FB0-9BB1-A648C1C71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9002"/>
            <a:ext cx="8915400" cy="42422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/>
              <a:t>Александр </a:t>
            </a:r>
            <a:r>
              <a:rPr lang="ru-RU" sz="2200" b="1" dirty="0" err="1"/>
              <a:t>Остервальдер</a:t>
            </a:r>
            <a:r>
              <a:rPr lang="ru-RU" sz="2200" b="1" dirty="0"/>
              <a:t>:</a:t>
            </a:r>
          </a:p>
          <a:p>
            <a:pPr marL="0" indent="0">
              <a:buNone/>
            </a:pP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Бизнес-модель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 — это концептуальная модель бизнеса, которая иллюстрирует логику создания добавленной стоимости (прибыли).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М. Джонсон, К. Кристенсен и Х. </a:t>
            </a:r>
            <a:r>
              <a:rPr lang="ru-RU" sz="2200" b="1" dirty="0" err="1">
                <a:effectLst/>
                <a:ea typeface="Times New Roman" panose="02020603050405020304" pitchFamily="18" charset="0"/>
              </a:rPr>
              <a:t>Кегерманн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:</a:t>
            </a:r>
            <a:endParaRPr lang="en-US" sz="2200" b="1" dirty="0"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b="1" u="sng" dirty="0">
                <a:ea typeface="Times New Roman" panose="02020603050405020304" pitchFamily="18" charset="0"/>
              </a:rPr>
              <a:t>Основные </a:t>
            </a:r>
            <a:r>
              <a:rPr lang="ru-RU" sz="2200" b="1" u="sng" dirty="0">
                <a:effectLst/>
                <a:ea typeface="Times New Roman" panose="02020603050405020304" pitchFamily="18" charset="0"/>
              </a:rPr>
              <a:t>элементы любой бизнес-модели</a:t>
            </a:r>
          </a:p>
          <a:p>
            <a:pPr algn="just">
              <a:buFont typeface="+mj-lt"/>
              <a:buAutoNum type="arabicPeriod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Ценностное предложение</a:t>
            </a:r>
          </a:p>
          <a:p>
            <a:pPr algn="just">
              <a:buFont typeface="+mj-lt"/>
              <a:buAutoNum type="arabicPeriod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Формула прибыли</a:t>
            </a:r>
          </a:p>
          <a:p>
            <a:pPr algn="just">
              <a:buFont typeface="+mj-lt"/>
              <a:buAutoNum type="arabicPeriod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Ключевые ресурсы</a:t>
            </a:r>
          </a:p>
          <a:p>
            <a:pPr algn="just">
              <a:buFont typeface="+mj-lt"/>
              <a:buAutoNum type="arabicPeriod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Ключевые процессы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60350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D5573-FD37-4610-BA17-38AD1C4AB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4207AA-E24C-4DC2-BF7E-0EF6B185B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71347"/>
            <a:ext cx="8756451" cy="4749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Ценностное предложение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customer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value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proposition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/>
              <a:t>- </a:t>
            </a:r>
            <a:r>
              <a:rPr lang="ru-RU" sz="2200" b="1" dirty="0"/>
              <a:t>уникальный набор преимуществ, который компания предоставляет клиентам, чтобы решить их проблемы или удовлетворить нужды. </a:t>
            </a:r>
          </a:p>
          <a:p>
            <a:pPr marL="0" indent="0">
              <a:buNone/>
            </a:pPr>
            <a:r>
              <a:rPr lang="ru-RU" sz="2200" b="1" dirty="0"/>
              <a:t>Ценностное предложение может быть функциональным, эмоциональным или социальным. </a:t>
            </a:r>
            <a:endParaRPr lang="en-US" sz="2200" b="1" dirty="0"/>
          </a:p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Формула прибыли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profit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formula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ru-RU" sz="2200" b="1" dirty="0"/>
              <a:t>способ, с помощью которого компания генерирует денежный поток, превращая ценностное предложение в доход. </a:t>
            </a:r>
          </a:p>
          <a:p>
            <a:pPr marL="0" indent="0">
              <a:buNone/>
            </a:pPr>
            <a:r>
              <a:rPr lang="ru-RU" sz="2200" b="1" dirty="0"/>
              <a:t>Включает не только источники дохода (продажи, подписки, реклама), но и структуру затрат, ценообразование и масштабируемость. </a:t>
            </a:r>
          </a:p>
        </p:txBody>
      </p:sp>
    </p:spTree>
    <p:extLst>
      <p:ext uri="{BB962C8B-B14F-4D97-AF65-F5344CB8AC3E}">
        <p14:creationId xmlns:p14="http://schemas.microsoft.com/office/powerpoint/2010/main" val="2352161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73C81-08E0-4CBE-B5B7-0B7BE9C4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5D185-215E-459B-A59B-DDA08C726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6858"/>
            <a:ext cx="8915400" cy="4304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Ключевые ресурсы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key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resources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) - </a:t>
            </a:r>
            <a:r>
              <a:rPr lang="ru-RU" sz="2200" b="1" dirty="0"/>
              <a:t>важнейшие активы, необходимые для создания и доставки продукта или услуги, - физические, интеллектуальные, человеческие и финансовые. </a:t>
            </a:r>
          </a:p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Ключевые процессы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key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processes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) - </a:t>
            </a:r>
            <a:r>
              <a:rPr lang="ru-RU" sz="2200" b="1" dirty="0"/>
              <a:t>основные виды деятельности и операции, которые обеспечивают функционирование бизнес-модели. </a:t>
            </a:r>
          </a:p>
          <a:p>
            <a:pPr marL="0" indent="0">
              <a:buNone/>
            </a:pPr>
            <a:r>
              <a:rPr lang="ru-RU" sz="2200" b="1" dirty="0"/>
              <a:t>Включают производство, маркетинг, продажи, обслуживание клиентов, логистику и управление. </a:t>
            </a:r>
          </a:p>
        </p:txBody>
      </p:sp>
    </p:spTree>
    <p:extLst>
      <p:ext uri="{BB962C8B-B14F-4D97-AF65-F5344CB8AC3E}">
        <p14:creationId xmlns:p14="http://schemas.microsoft.com/office/powerpoint/2010/main" val="929419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79FA3-884F-408A-BE21-3BCF23FD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321693"/>
            <a:ext cx="8911687" cy="1126313"/>
          </a:xfrm>
        </p:spPr>
        <p:txBody>
          <a:bodyPr>
            <a:normAutofit/>
          </a:bodyPr>
          <a:lstStyle/>
          <a:p>
            <a:r>
              <a:rPr lang="ru-RU" sz="3200" b="1" dirty="0"/>
              <a:t>Канва бизнес-модели</a:t>
            </a:r>
            <a:br>
              <a:rPr lang="ru-RU" sz="3200" b="1" dirty="0"/>
            </a:br>
            <a:r>
              <a:rPr lang="ru-RU" sz="3200" b="1" dirty="0"/>
              <a:t>(</a:t>
            </a:r>
            <a:r>
              <a:rPr lang="ru-RU" sz="3200" b="1" dirty="0" err="1"/>
              <a:t>А.Остервальдер</a:t>
            </a:r>
            <a:r>
              <a:rPr lang="ru-RU" sz="3200" b="1" dirty="0"/>
              <a:t>, </a:t>
            </a:r>
            <a:r>
              <a:rPr lang="ru-RU" sz="3200" b="1" dirty="0" err="1"/>
              <a:t>И.Пинье</a:t>
            </a:r>
            <a:r>
              <a:rPr lang="ru-RU" sz="3200" b="1" dirty="0"/>
              <a:t>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56C0ECA-C3FB-4921-A197-130282595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4" y="1448005"/>
            <a:ext cx="8973911" cy="5088301"/>
          </a:xfrm>
        </p:spPr>
      </p:pic>
    </p:spTree>
    <p:extLst>
      <p:ext uri="{BB962C8B-B14F-4D97-AF65-F5344CB8AC3E}">
        <p14:creationId xmlns:p14="http://schemas.microsoft.com/office/powerpoint/2010/main" val="416241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526" y="624110"/>
            <a:ext cx="9889957" cy="675301"/>
          </a:xfrm>
        </p:spPr>
        <p:txBody>
          <a:bodyPr>
            <a:normAutofit/>
          </a:bodyPr>
          <a:lstStyle/>
          <a:p>
            <a:r>
              <a:rPr lang="ru-RU" sz="2800" b="1" dirty="0">
                <a:ea typeface="Times New Roman" panose="02020603050405020304" pitchFamily="18" charset="0"/>
              </a:rPr>
              <a:t>Ш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аблон бизнес-модели (А.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2800" b="1" dirty="0">
                <a:ea typeface="Times New Roman" panose="02020603050405020304" pitchFamily="18" charset="0"/>
              </a:rPr>
              <a:t>)</a:t>
            </a:r>
            <a:endParaRPr lang="ru-RU" sz="4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526" y="1418557"/>
            <a:ext cx="9666264" cy="510653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1. Ценностное предложение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</a:t>
            </a:r>
            <a:r>
              <a:rPr lang="ru-RU" sz="2200" b="1" dirty="0">
                <a:ea typeface="Times New Roman" panose="02020603050405020304" pitchFamily="18" charset="0"/>
              </a:rPr>
              <a:t> </a:t>
            </a:r>
            <a:r>
              <a:rPr lang="ru-RU" sz="2200" b="1" dirty="0"/>
              <a:t>то, что компания предлагает клиентам для решения их проблем или удовлетворения нужд.</a:t>
            </a:r>
            <a:endParaRPr lang="ru-RU" sz="2200" b="1" dirty="0">
              <a:ea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2. Целевые (потребительские) сегменты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те</a:t>
            </a:r>
            <a:r>
              <a:rPr lang="ru-RU" sz="2200" b="1" dirty="0"/>
              <a:t>, кто пользуется вашими продуктами/услугами.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3. Каналы сбыта (продвижения)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</a:t>
            </a:r>
            <a:r>
              <a:rPr lang="ru-RU" sz="2200" b="1" dirty="0"/>
              <a:t>способы, которыми компания доставляет ценность до клиентов;  прямые (собственные магазины или сайт) или косвенные (через партнёров). Этапы сбыта: привлечение внимания, оценка продукта, покупка, доставка и поддержка.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4.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Взаимоотношения с клиентами </a:t>
            </a:r>
            <a:r>
              <a:rPr lang="ru-RU" sz="2200" b="1" dirty="0"/>
              <a:t>— то, как компания выстраивает лояльность: персонализация (личные консультации), самообслуживание (онлайн-порталы), сообщества (форумы, соцсети). Цель — удержать клиентов и стимулировать повторные покупки.</a:t>
            </a:r>
            <a:endParaRPr lang="ru-RU" sz="2200" b="1" dirty="0">
              <a:effectLst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017134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697" y="622241"/>
            <a:ext cx="9752471" cy="723427"/>
          </a:xfrm>
        </p:spPr>
        <p:txBody>
          <a:bodyPr>
            <a:normAutofit/>
          </a:bodyPr>
          <a:lstStyle/>
          <a:p>
            <a:r>
              <a:rPr lang="ru-RU" sz="2800" b="1" dirty="0">
                <a:ea typeface="Times New Roman" panose="02020603050405020304" pitchFamily="18" charset="0"/>
              </a:rPr>
              <a:t>Ш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аблон бизнес-модели (А.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2800" b="1" dirty="0">
                <a:ea typeface="Times New Roman" panose="02020603050405020304" pitchFamily="18" charset="0"/>
              </a:rPr>
              <a:t>)</a:t>
            </a:r>
            <a:endParaRPr lang="ru-RU" sz="4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697" y="1551724"/>
            <a:ext cx="9657971" cy="445658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5.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Потоки доходов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то, </a:t>
            </a:r>
            <a:r>
              <a:rPr lang="ru-RU" sz="2200" b="1" dirty="0"/>
              <a:t>как компания генерирует прибыль: одноразовые (продажа товара) или рекуррентные (ежемесячные платежи).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6. Ключевые ресурсы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</a:t>
            </a:r>
            <a:r>
              <a:rPr lang="ru-RU" sz="2200" b="1" dirty="0"/>
              <a:t>активы, необходимые для работы бизнеса: физические (оборудование, склады), интеллектуальные (патенты, бренд), человеческие (сотрудники, эксперты), финансовые (капитал, инвестиции).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7.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Ключевые процессы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</a:t>
            </a:r>
            <a:r>
              <a:rPr lang="ru-RU" sz="2200" b="1" dirty="0"/>
              <a:t>основные действия, которые компания выполняет для создания ценности: производство, маркетинг, разработка продуктов (R&amp;D), управление платформой, обслуживание клиентов.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73982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013" y="624110"/>
            <a:ext cx="9752471" cy="723427"/>
          </a:xfrm>
        </p:spPr>
        <p:txBody>
          <a:bodyPr>
            <a:normAutofit/>
          </a:bodyPr>
          <a:lstStyle/>
          <a:p>
            <a:r>
              <a:rPr lang="ru-RU" sz="2800" b="1" dirty="0">
                <a:ea typeface="Times New Roman" panose="02020603050405020304" pitchFamily="18" charset="0"/>
              </a:rPr>
              <a:t>Ш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аблон бизнес-модели (А.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2800" b="1" dirty="0">
                <a:ea typeface="Times New Roman" panose="02020603050405020304" pitchFamily="18" charset="0"/>
              </a:rPr>
              <a:t>)</a:t>
            </a:r>
            <a:endParaRPr lang="ru-RU" sz="4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013" y="1562470"/>
            <a:ext cx="9590921" cy="424165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8.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Ключевые партнеры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</a:t>
            </a:r>
            <a:r>
              <a:rPr lang="ru-RU" sz="2200" b="1" dirty="0"/>
              <a:t>внешние связи, которые помогают оптимизировать бизнес — снизить затраты, риски или получить доступ к ресурсам: поставщики, стратегические партнёры, совместные предприятия, аутсорсинг.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9.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Структура издержек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</a:t>
            </a:r>
            <a:r>
              <a:rPr lang="ru-RU" sz="2200" b="1" dirty="0"/>
              <a:t>основные расходы, необходимые для поддержания бизнеса: на фиксированные (аренда, зарплаты) и переменные (сырьё, комиссия). 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029308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46F3D-DBF6-4DCA-920A-37A4911A5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929" y="286758"/>
            <a:ext cx="9499106" cy="1621940"/>
          </a:xfrm>
        </p:spPr>
        <p:txBody>
          <a:bodyPr>
            <a:noAutofit/>
          </a:bodyPr>
          <a:lstStyle/>
          <a:p>
            <a:r>
              <a:rPr lang="ru-RU" sz="3000" b="1" dirty="0"/>
              <a:t>Различия в подходах к описанию бизнес-модели: </a:t>
            </a:r>
            <a:r>
              <a:rPr lang="ru-RU" sz="3000" b="1" dirty="0" err="1"/>
              <a:t>Остервальдер</a:t>
            </a:r>
            <a:r>
              <a:rPr lang="ru-RU" sz="3000" b="1" dirty="0"/>
              <a:t> и </a:t>
            </a:r>
            <a:r>
              <a:rPr lang="ru-RU" sz="3000" b="1" dirty="0" err="1"/>
              <a:t>Пинье</a:t>
            </a:r>
            <a:r>
              <a:rPr lang="ru-RU" sz="3000" b="1" dirty="0"/>
              <a:t> </a:t>
            </a:r>
            <a:r>
              <a:rPr lang="ru-RU" sz="3000" b="1" dirty="0" err="1"/>
              <a:t>vs</a:t>
            </a:r>
            <a:r>
              <a:rPr lang="ru-RU" sz="3000" b="1" dirty="0"/>
              <a:t>. Джонсон, Кристенсен и </a:t>
            </a:r>
            <a:r>
              <a:rPr lang="ru-RU" sz="3000" b="1" dirty="0" err="1"/>
              <a:t>Кегерманн</a:t>
            </a:r>
            <a:br>
              <a:rPr lang="ru-RU" sz="3000" b="1" dirty="0">
                <a:effectLst/>
                <a:ea typeface="Times New Roman" panose="02020603050405020304" pitchFamily="18" charset="0"/>
              </a:rPr>
            </a:br>
            <a:endParaRPr lang="ru-RU" sz="3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D944ED-94B2-46F1-B8C2-8E37ABFC2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929" y="1908698"/>
            <a:ext cx="9632271" cy="4564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1. Структура и компоненты</a:t>
            </a:r>
          </a:p>
          <a:p>
            <a:pPr marL="0" indent="0">
              <a:buNone/>
            </a:pPr>
            <a:r>
              <a:rPr lang="ru-RU" sz="2200" b="1" dirty="0" err="1"/>
              <a:t>Остервальдер</a:t>
            </a:r>
            <a:r>
              <a:rPr lang="ru-RU" sz="2200" b="1" dirty="0"/>
              <a:t> и </a:t>
            </a:r>
            <a:r>
              <a:rPr lang="ru-RU" sz="2200" b="1" dirty="0" err="1"/>
              <a:t>Пинье</a:t>
            </a:r>
            <a:r>
              <a:rPr lang="ru-RU" sz="2200" b="1" dirty="0"/>
              <a:t>: "карта" с многими деталями для повседневного использования.</a:t>
            </a:r>
          </a:p>
          <a:p>
            <a:pPr marL="0" indent="0">
              <a:buNone/>
            </a:pPr>
            <a:r>
              <a:rPr lang="ru-RU" sz="2200" b="1" dirty="0"/>
              <a:t>Джонсон, Кристенсен и </a:t>
            </a:r>
            <a:r>
              <a:rPr lang="ru-RU" sz="2200" b="1" dirty="0" err="1"/>
              <a:t>Кегерманн</a:t>
            </a:r>
            <a:r>
              <a:rPr lang="ru-RU" sz="2200" b="1" dirty="0"/>
              <a:t>: "архитектура" с фокусом на ядре (ценность и прибыль), без избыточных блоков вроде каналов или партнёров (включены в процессы)</a:t>
            </a:r>
          </a:p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2. Фокус и глубина анализа</a:t>
            </a:r>
          </a:p>
          <a:p>
            <a:pPr marL="0" indent="0">
              <a:buNone/>
            </a:pPr>
            <a:r>
              <a:rPr lang="ru-RU" sz="2200" b="1" dirty="0" err="1"/>
              <a:t>Остервальдер</a:t>
            </a:r>
            <a:r>
              <a:rPr lang="ru-RU" sz="2200" b="1" dirty="0"/>
              <a:t> и </a:t>
            </a:r>
            <a:r>
              <a:rPr lang="ru-RU" sz="2200" b="1" dirty="0" err="1"/>
              <a:t>Пинье</a:t>
            </a:r>
            <a:r>
              <a:rPr lang="ru-RU" sz="2200" b="1" dirty="0"/>
              <a:t>: инструмент для генерации идей (больше тактики)</a:t>
            </a:r>
          </a:p>
          <a:p>
            <a:pPr marL="0" indent="0">
              <a:buNone/>
            </a:pPr>
            <a:r>
              <a:rPr lang="ru-RU" sz="2200" b="1" dirty="0"/>
              <a:t>Джонсон, Кристенсен и </a:t>
            </a:r>
            <a:r>
              <a:rPr lang="ru-RU" sz="2200" b="1" dirty="0" err="1"/>
              <a:t>Кегерманн</a:t>
            </a:r>
            <a:r>
              <a:rPr lang="ru-RU" sz="2200" b="1" dirty="0"/>
              <a:t>: для диагностики и  переосмысления (больше стратегии)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007199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46F3D-DBF6-4DCA-920A-37A4911A5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929" y="286758"/>
            <a:ext cx="9499106" cy="1621940"/>
          </a:xfrm>
        </p:spPr>
        <p:txBody>
          <a:bodyPr>
            <a:noAutofit/>
          </a:bodyPr>
          <a:lstStyle/>
          <a:p>
            <a:r>
              <a:rPr lang="ru-RU" sz="3000" b="1" dirty="0"/>
              <a:t>Различия в подходах к описанию бизнес-модели: </a:t>
            </a:r>
            <a:r>
              <a:rPr lang="ru-RU" sz="3000" b="1" dirty="0" err="1"/>
              <a:t>Остервальдер</a:t>
            </a:r>
            <a:r>
              <a:rPr lang="ru-RU" sz="3000" b="1" dirty="0"/>
              <a:t> и </a:t>
            </a:r>
            <a:r>
              <a:rPr lang="ru-RU" sz="3000" b="1" dirty="0" err="1"/>
              <a:t>Пинье</a:t>
            </a:r>
            <a:r>
              <a:rPr lang="ru-RU" sz="3000" b="1" dirty="0"/>
              <a:t> </a:t>
            </a:r>
            <a:r>
              <a:rPr lang="ru-RU" sz="3000" b="1" dirty="0" err="1"/>
              <a:t>vs</a:t>
            </a:r>
            <a:r>
              <a:rPr lang="ru-RU" sz="3000" b="1" dirty="0"/>
              <a:t>. Джонсон, Кристенсен и </a:t>
            </a:r>
            <a:r>
              <a:rPr lang="ru-RU" sz="3000" b="1" dirty="0" err="1"/>
              <a:t>Кегерманн</a:t>
            </a:r>
            <a:br>
              <a:rPr lang="ru-RU" sz="3000" b="1" dirty="0">
                <a:effectLst/>
                <a:ea typeface="Times New Roman" panose="02020603050405020304" pitchFamily="18" charset="0"/>
              </a:rPr>
            </a:br>
            <a:endParaRPr lang="ru-RU" sz="3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D944ED-94B2-46F1-B8C2-8E37ABFC2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929" y="1802167"/>
            <a:ext cx="9721048" cy="47690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3. Применение и целевая аудитория</a:t>
            </a:r>
          </a:p>
          <a:p>
            <a:pPr marL="0" indent="0">
              <a:buNone/>
            </a:pPr>
            <a:r>
              <a:rPr lang="ru-RU" sz="2200" b="1" dirty="0" err="1"/>
              <a:t>Остервальдер</a:t>
            </a:r>
            <a:r>
              <a:rPr lang="ru-RU" sz="2200" b="1" dirty="0"/>
              <a:t> и </a:t>
            </a:r>
            <a:r>
              <a:rPr lang="ru-RU" sz="2200" b="1" dirty="0" err="1"/>
              <a:t>Пинье</a:t>
            </a:r>
            <a:r>
              <a:rPr lang="ru-RU" sz="2200" b="1" dirty="0"/>
              <a:t>: для быстрых экспериментов, стартапов, малого бизнеса (практика).</a:t>
            </a:r>
          </a:p>
          <a:p>
            <a:pPr marL="0" indent="0">
              <a:buNone/>
            </a:pPr>
            <a:r>
              <a:rPr lang="ru-RU" sz="2200" b="1" dirty="0"/>
              <a:t>Джонсон, Кристенсен и </a:t>
            </a:r>
            <a:r>
              <a:rPr lang="ru-RU" sz="2200" b="1" dirty="0" err="1"/>
              <a:t>Кегерманн</a:t>
            </a:r>
            <a:r>
              <a:rPr lang="ru-RU" sz="2200" b="1" dirty="0"/>
              <a:t>: для крупных корпораций (бизнес-модель уже существует, но нуждается в обновлении); для стратегического планирования, слияний и поглощений либо в ситуации кризиса. </a:t>
            </a:r>
          </a:p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4. Преимущества и ограничения</a:t>
            </a:r>
          </a:p>
          <a:p>
            <a:pPr marL="0" indent="0">
              <a:buNone/>
            </a:pPr>
            <a:r>
              <a:rPr lang="ru-RU" sz="2200" b="1" dirty="0" err="1"/>
              <a:t>Остервальдер</a:t>
            </a:r>
            <a:r>
              <a:rPr lang="ru-RU" sz="2200" b="1" dirty="0"/>
              <a:t> и </a:t>
            </a:r>
            <a:r>
              <a:rPr lang="ru-RU" sz="2200" b="1" dirty="0" err="1"/>
              <a:t>Пинье</a:t>
            </a:r>
            <a:r>
              <a:rPr lang="ru-RU" sz="2200" b="1" dirty="0"/>
              <a:t>: плюсы — простота, визуальность, гибкость; минусы — </a:t>
            </a:r>
            <a:r>
              <a:rPr lang="ru-RU" sz="2200" b="1" dirty="0" err="1"/>
              <a:t>м.б</a:t>
            </a:r>
            <a:r>
              <a:rPr lang="ru-RU" sz="2200" b="1" dirty="0"/>
              <a:t>. слишком поверхностным для сложных стратегий, игнорируя внешние факторы (госрегулирование)</a:t>
            </a:r>
          </a:p>
          <a:p>
            <a:pPr marL="0" indent="0">
              <a:buNone/>
            </a:pPr>
            <a:r>
              <a:rPr lang="ru-RU" sz="2200" b="1" dirty="0"/>
              <a:t>Джонсон, Кристенсен и </a:t>
            </a:r>
            <a:r>
              <a:rPr lang="ru-RU" sz="2200" b="1" dirty="0" err="1"/>
              <a:t>Кегерманн</a:t>
            </a:r>
            <a:r>
              <a:rPr lang="ru-RU" sz="2200" b="1" dirty="0"/>
              <a:t>: плюсы — фокус на устойчивости и инновациях; минусы — не визуализирован, требует больше экспертизы</a:t>
            </a:r>
          </a:p>
        </p:txBody>
      </p:sp>
    </p:spTree>
    <p:extLst>
      <p:ext uri="{BB962C8B-B14F-4D97-AF65-F5344CB8AC3E}">
        <p14:creationId xmlns:p14="http://schemas.microsoft.com/office/powerpoint/2010/main" val="2571376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5323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5784"/>
            <a:ext cx="9342376" cy="49125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1. Реклама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/>
              <a:t>Модель строится вокруг создания контента, который люди хотят читать или смотреть, и показа рекламы своим читателям или зрителям.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В рекламной бизнес-модели нужно удовлетворить потребности двух групп клиентов: читателей или зрителей, а также рекламодателей.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2. Партнерская программа</a:t>
            </a:r>
          </a:p>
          <a:p>
            <a:pPr marL="0" indent="0" algn="just">
              <a:spcBef>
                <a:spcPts val="200"/>
              </a:spcBef>
              <a:spcAft>
                <a:spcPts val="600"/>
              </a:spcAft>
              <a:buNone/>
            </a:pPr>
            <a:r>
              <a:rPr lang="ru-RU" sz="2000" b="1" dirty="0"/>
              <a:t>В партнерской модели используются ссылки (они встраиваются в контент), а не визуальные рекламные объявления, которые легко идентифицируются.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3. Комиссия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/>
              <a:t>Посреднические бизнесы связывают покупателей и продавцов, тем самым упрощая сделку. Они взимают плату за каждую транзакцию либо с покупателем, либо с продавцом, а иногда с обоими.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84835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1172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87297"/>
            <a:ext cx="8915400" cy="490047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 Кастомизация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/>
              <a:t>Некоторые компании используют существующие продукты или услуги, дополняя их элементами, которые делают каждую продажу уникальной для конкретного клиента.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5. Краудсорсинг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/>
              <a:t>Если вам удалось объединить большое количество людей, которые снабжают ваш сайт контентом, то вы используете модель краудсорсинга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6. Отказ от посредников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/>
              <a:t>Работа без посредников предполагает, что вы обходите всех в цепочке поставок и продаете товары потребителям напрямую. 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7. Дробление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/>
              <a:t>Вместо продажи всего продукта вы можете продавать только часть этого продукта, используя бизнес-модель дробления.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69244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1172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1577"/>
            <a:ext cx="9205498" cy="490047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200"/>
              </a:spcBef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Франшиза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Эта бизнес-модель предполагает продажу стратегии для запуска и ведения успешного бизнеса кому-то другому. 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Freemium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Эта бизнес-модель предполагает, что вы бесплатно предоставляете часть своего продукта или услуги и взимаете плату за дополнительные опции.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Лизинг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/>
              <a:t>Модель лизинга чаще всего используется для дорогостоящих продуктов, когда клиенты не могут позволить себе покупку, но зато им доступна аренда продукта на определенное время.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11.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Low-touch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/>
              <a:t>Благодаря бизнес-модели с низким уровнем обслуживания компании снижают свои цены за счет предоставления меньшего количества услуг. </a:t>
            </a:r>
          </a:p>
          <a:p>
            <a:pPr algn="just">
              <a:spcBef>
                <a:spcPts val="200"/>
              </a:spcBef>
            </a:pPr>
            <a:endParaRPr lang="ru-RU" sz="2000" b="1" dirty="0">
              <a:effectLst/>
              <a:ea typeface="Times New Roman" panose="02020603050405020304" pitchFamily="18" charset="0"/>
            </a:endParaRP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23186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67843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84412"/>
            <a:ext cx="8915400" cy="475354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12. Маркетплейс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Торговые площадки позволяют продавцам выставлять товары для продажи и предоставлять клиентам простые инструменты для контакта с продавцами.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13. Оплата по факту использования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Вместо предварительной покупки определенного количества продуктов клиенты оплачивают фактическое использование в конце расчетного периода. 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14, 15 «Бритва и лезвие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», «Бритва и лезвие наоборот»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Продайте долговечный продукт ниже стоимости, чтобы увеличить объем продаж одноразового компонента этого продукта; либо предложите клиентам продукт с высокой стоимостью и развивайте продажи дополнительных продуктов с низкой стоимостью. </a:t>
            </a:r>
          </a:p>
          <a:p>
            <a:endParaRPr lang="ru-RU" sz="1900" b="1" dirty="0">
              <a:effectLst/>
              <a:ea typeface="Times New Roman" panose="02020603050405020304" pitchFamily="18" charset="0"/>
            </a:endParaRPr>
          </a:p>
          <a:p>
            <a:endParaRPr lang="ru-RU" sz="1900" b="1" dirty="0"/>
          </a:p>
        </p:txBody>
      </p:sp>
    </p:spTree>
    <p:extLst>
      <p:ext uri="{BB962C8B-B14F-4D97-AF65-F5344CB8AC3E}">
        <p14:creationId xmlns:p14="http://schemas.microsoft.com/office/powerpoint/2010/main" val="1826324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1612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11680"/>
            <a:ext cx="8507875" cy="308410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16. Обратный аукцион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Эта бизнес-модель дает возможность покупателям называть продавцам свою цену.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17. Подписка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Суть модели заключается в том, что потребители должны вносить абонентскую плату за доступ к услуге.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64029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F09A6-B588-42F9-8185-25E92147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24791"/>
          </a:xfrm>
        </p:spPr>
        <p:txBody>
          <a:bodyPr>
            <a:normAutofit/>
          </a:bodyPr>
          <a:lstStyle/>
          <a:p>
            <a:r>
              <a:rPr lang="ru-RU" sz="3200" b="1" dirty="0"/>
              <a:t>Особенности бизнес-моделей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494B15-3254-43B4-B70B-868DFCB66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855433"/>
            <a:ext cx="9493297" cy="4055789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20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Ключевые особенности</a:t>
            </a:r>
          </a:p>
          <a:p>
            <a:pPr marL="0" indent="0">
              <a:buNone/>
            </a:pPr>
            <a:r>
              <a:rPr lang="ru-RU" sz="2200" b="1" u="sng" dirty="0"/>
              <a:t>Цифровая природа</a:t>
            </a:r>
            <a:r>
              <a:rPr lang="ru-RU" sz="2200" b="1" dirty="0"/>
              <a:t>: Каналы полностью онлайн — сайты, приложения, соцсети. Это снижает затраты на физические магазины, но требует инвестиций в IT и кибербезопасность.</a:t>
            </a:r>
          </a:p>
          <a:p>
            <a:pPr marL="0" indent="0">
              <a:buNone/>
            </a:pPr>
            <a:r>
              <a:rPr lang="ru-RU" sz="2200" b="1" u="sng" dirty="0"/>
              <a:t>Масштабируемость</a:t>
            </a:r>
            <a:r>
              <a:rPr lang="ru-RU" sz="2200" b="1" dirty="0"/>
              <a:t>: легкость расширения без значительных затрат. </a:t>
            </a:r>
          </a:p>
          <a:p>
            <a:pPr marL="0" indent="0">
              <a:buNone/>
            </a:pPr>
            <a:r>
              <a:rPr lang="ru-RU" sz="2200" b="1" u="sng" dirty="0"/>
              <a:t>Персонализация и данные</a:t>
            </a:r>
            <a:r>
              <a:rPr lang="ru-RU" sz="2200" b="1" dirty="0"/>
              <a:t>: Использование </a:t>
            </a:r>
            <a:r>
              <a:rPr lang="ru-RU" sz="2200" b="1" dirty="0" err="1"/>
              <a:t>big</a:t>
            </a:r>
            <a:r>
              <a:rPr lang="ru-RU" sz="2200" b="1" dirty="0"/>
              <a:t> </a:t>
            </a:r>
            <a:r>
              <a:rPr lang="ru-RU" sz="2200" b="1" dirty="0" err="1"/>
              <a:t>data</a:t>
            </a:r>
            <a:r>
              <a:rPr lang="ru-RU" sz="2200" b="1" dirty="0"/>
              <a:t> для рекомендаций или таргетированной рекламы. </a:t>
            </a:r>
          </a:p>
          <a:p>
            <a:pPr marL="0" indent="0">
              <a:buNone/>
            </a:pPr>
            <a:r>
              <a:rPr lang="ru-RU" sz="2200" b="1" u="sng" dirty="0"/>
              <a:t>Потоки доходов</a:t>
            </a:r>
            <a:r>
              <a:rPr lang="ru-RU" sz="2200" b="1" dirty="0"/>
              <a:t>: Часто комбинированные. Это позволяет диверсифицировать доходы и снижать риски.</a:t>
            </a:r>
          </a:p>
          <a:p>
            <a:pPr marL="0" indent="0">
              <a:buNone/>
            </a:pPr>
            <a:endParaRPr lang="ru-RU" sz="2200" b="1" dirty="0"/>
          </a:p>
          <a:p>
            <a:pPr marL="0" indent="0">
              <a:buNone/>
            </a:pPr>
            <a:endParaRPr lang="ru-RU" sz="2200" b="1" dirty="0"/>
          </a:p>
          <a:p>
            <a:pPr marL="0" indent="0">
              <a:buNone/>
            </a:pPr>
            <a:endParaRPr lang="ru-RU" sz="2200" b="1" dirty="0"/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912006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F09A6-B588-42F9-8185-25E92147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24791"/>
          </a:xfrm>
        </p:spPr>
        <p:txBody>
          <a:bodyPr>
            <a:normAutofit/>
          </a:bodyPr>
          <a:lstStyle/>
          <a:p>
            <a:r>
              <a:rPr lang="ru-RU" sz="3200" b="1" dirty="0"/>
              <a:t>Особенности бизнес-моделей в электронной коммерции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494B15-3254-43B4-B70B-868DFCB66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855433"/>
            <a:ext cx="9493297" cy="4055789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Ключевые особенности</a:t>
            </a:r>
          </a:p>
          <a:p>
            <a:pPr marL="0" indent="0">
              <a:buNone/>
            </a:pPr>
            <a:r>
              <a:rPr lang="ru-RU" sz="2200" b="1" u="sng" dirty="0"/>
              <a:t>Логистика и доставка</a:t>
            </a:r>
            <a:r>
              <a:rPr lang="ru-RU" sz="2200" b="1" dirty="0"/>
              <a:t>: Ключевой вызов — управление цепочками поставок. Компании инвестируют в собственные склады и дроны для быстрой доставки, влияя на ключевые ресурсы и процессы (переход от "</a:t>
            </a:r>
            <a:r>
              <a:rPr lang="ru-RU" sz="2200" b="1" dirty="0" err="1"/>
              <a:t>just-in-time</a:t>
            </a:r>
            <a:r>
              <a:rPr lang="ru-RU" sz="2200" b="1" dirty="0"/>
              <a:t>" к "</a:t>
            </a:r>
            <a:r>
              <a:rPr lang="ru-RU" sz="2200" b="1" dirty="0" err="1"/>
              <a:t>hyper-local</a:t>
            </a:r>
            <a:r>
              <a:rPr lang="ru-RU" sz="2200" b="1" dirty="0"/>
              <a:t>").</a:t>
            </a:r>
          </a:p>
          <a:p>
            <a:pPr marL="0" indent="0">
              <a:buNone/>
            </a:pPr>
            <a:r>
              <a:rPr lang="ru-RU" sz="2200" b="1" u="sng" dirty="0"/>
              <a:t>Платежи и безопасность</a:t>
            </a:r>
            <a:r>
              <a:rPr lang="ru-RU" sz="2200" b="1" dirty="0"/>
              <a:t>: Интеграция платежных систем (PayPal, </a:t>
            </a:r>
            <a:r>
              <a:rPr lang="ru-RU" sz="2200" b="1" dirty="0" err="1"/>
              <a:t>Stripe</a:t>
            </a:r>
            <a:r>
              <a:rPr lang="ru-RU" sz="2200" b="1" dirty="0"/>
              <a:t>) и защита данных. Требования регуляторов включают соблюдение приватности, что ведет к росту затрат.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ru-RU" sz="2200" b="1" u="sng" dirty="0"/>
              <a:t>Конкуренция и инновации</a:t>
            </a:r>
            <a:r>
              <a:rPr lang="ru-RU" sz="2200" b="1" dirty="0"/>
              <a:t>: Рынок e-</a:t>
            </a:r>
            <a:r>
              <a:rPr lang="ru-RU" sz="2200" b="1" dirty="0" err="1"/>
              <a:t>commerce</a:t>
            </a:r>
            <a:r>
              <a:rPr lang="ru-RU" sz="2200" b="1" dirty="0"/>
              <a:t> </a:t>
            </a:r>
            <a:r>
              <a:rPr lang="ru-RU" sz="2200" b="1" dirty="0" err="1"/>
              <a:t>высококонкурентен</a:t>
            </a:r>
            <a:r>
              <a:rPr lang="ru-RU" sz="2200" b="1" dirty="0"/>
              <a:t>. Успех зависит от инноваций, таких как AR для виртуальной примерки или AI для чат-ботов. Партнёрства с платформами позволяют усилить каналы продвижения. </a:t>
            </a:r>
          </a:p>
          <a:p>
            <a:pPr marL="0" indent="0">
              <a:buNone/>
            </a:pPr>
            <a:endParaRPr lang="ru-RU" sz="2200" b="1" dirty="0"/>
          </a:p>
          <a:p>
            <a:pPr marL="0" indent="0">
              <a:buNone/>
            </a:pPr>
            <a:endParaRPr lang="ru-RU" sz="2200" b="1" dirty="0"/>
          </a:p>
          <a:p>
            <a:pPr marL="0" indent="0">
              <a:buNone/>
            </a:pPr>
            <a:endParaRPr lang="ru-RU" sz="2200" b="1" dirty="0"/>
          </a:p>
          <a:p>
            <a:pPr marL="0" indent="0">
              <a:buNone/>
            </a:pPr>
            <a:endParaRPr lang="ru-RU" sz="2200" b="1" dirty="0"/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588787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D0B808-F068-42B3-B550-0DC0B08D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414459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Ключевые отличия бизнес-моделей электронной коммерции от </a:t>
            </a:r>
            <a:r>
              <a:rPr lang="ru-RU" sz="3200" b="1" dirty="0" err="1"/>
              <a:t>оффлайна</a:t>
            </a:r>
            <a:endParaRPr lang="ru-RU" sz="32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71EE3BB-5771-4B3C-AE7A-3A7B40DC4A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03431"/>
              </p:ext>
            </p:extLst>
          </p:nvPr>
        </p:nvGraphicFramePr>
        <p:xfrm>
          <a:off x="2592924" y="1707473"/>
          <a:ext cx="9054579" cy="4095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798">
                  <a:extLst>
                    <a:ext uri="{9D8B030D-6E8A-4147-A177-3AD203B41FA5}">
                      <a16:colId xmlns:a16="http://schemas.microsoft.com/office/drawing/2014/main" val="516267240"/>
                    </a:ext>
                  </a:extLst>
                </a:gridCol>
                <a:gridCol w="3182739">
                  <a:extLst>
                    <a:ext uri="{9D8B030D-6E8A-4147-A177-3AD203B41FA5}">
                      <a16:colId xmlns:a16="http://schemas.microsoft.com/office/drawing/2014/main" val="578508338"/>
                    </a:ext>
                  </a:extLst>
                </a:gridCol>
                <a:gridCol w="3272042">
                  <a:extLst>
                    <a:ext uri="{9D8B030D-6E8A-4147-A177-3AD203B41FA5}">
                      <a16:colId xmlns:a16="http://schemas.microsoft.com/office/drawing/2014/main" val="1133027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Аспект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Электронная Коммерция (E-Commerce)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Оффлайн-Бизнес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52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81915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Каналы и Доступность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1915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Полностью онлайн: сайты, 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apps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соцсети. Доступ 24/7, глобально. Снижает затраты на недвижимость (экономия до 50% по сравнению с оффлайн)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1915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Физические локации: магазины, офисы. Ограничено временем работы и географией. Высокие затраты на аренду и персонал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95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7625" marR="8191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Масштабируемость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Легко масштабировать: один сайт обслуживает миллионы. Глобальный рост без новых магазинов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Ограничена: открытие нового филиала требует инвестиций (миллионы на франшизу). Рост медленный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383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150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D0B808-F068-42B3-B550-0DC0B08D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357780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Ключевые отличия бизнес-моделей электронной коммерции от </a:t>
            </a:r>
            <a:r>
              <a:rPr lang="ru-RU" sz="3200" b="1" dirty="0" err="1"/>
              <a:t>оффлайна</a:t>
            </a:r>
            <a:endParaRPr lang="ru-RU" sz="32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71EE3BB-5771-4B3C-AE7A-3A7B40DC4A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7576788"/>
              </p:ext>
            </p:extLst>
          </p:nvPr>
        </p:nvGraphicFramePr>
        <p:xfrm>
          <a:off x="2592924" y="1707473"/>
          <a:ext cx="9054579" cy="449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798">
                  <a:extLst>
                    <a:ext uri="{9D8B030D-6E8A-4147-A177-3AD203B41FA5}">
                      <a16:colId xmlns:a16="http://schemas.microsoft.com/office/drawing/2014/main" val="516267240"/>
                    </a:ext>
                  </a:extLst>
                </a:gridCol>
                <a:gridCol w="3320963">
                  <a:extLst>
                    <a:ext uri="{9D8B030D-6E8A-4147-A177-3AD203B41FA5}">
                      <a16:colId xmlns:a16="http://schemas.microsoft.com/office/drawing/2014/main" val="578508338"/>
                    </a:ext>
                  </a:extLst>
                </a:gridCol>
                <a:gridCol w="3133818">
                  <a:extLst>
                    <a:ext uri="{9D8B030D-6E8A-4147-A177-3AD203B41FA5}">
                      <a16:colId xmlns:a16="http://schemas.microsoft.com/office/drawing/2014/main" val="1133027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Аспект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Электронная Коммерция (E-Commerce)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Оффлайн-Бизнес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52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Персонализация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Big 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AI для точных рекомендаций и рекламы. </a:t>
                      </a:r>
                    </a:p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Клиенты ожидают персонализации (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Netflix's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алгоритмы удерживают 80% пользователей)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Основана на личных взаимодействиях: продавцы-консультанты. Менее точная, зависит от опыта персонала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95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Затраты и риски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Высокие IT-затраты (разработка, кибербезопасность), логистика (доставка). Риски: хаки, возвраты, обеспечение приватности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Высокие операционные затраты (аренда, инвентарь). Риски: кражи, сезонность, локальные кризисы (пандемии закрывают магазины)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383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536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D0B808-F068-42B3-B550-0DC0B08D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322269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/>
              <a:t>Ключевые отличия бизнес-моделей электронной коммерции от </a:t>
            </a:r>
            <a:r>
              <a:rPr lang="ru-RU" sz="3200" b="1" dirty="0" err="1"/>
              <a:t>оффлайна</a:t>
            </a:r>
            <a:endParaRPr lang="ru-RU" sz="32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71EE3BB-5771-4B3C-AE7A-3A7B40DC4A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130397"/>
              </p:ext>
            </p:extLst>
          </p:nvPr>
        </p:nvGraphicFramePr>
        <p:xfrm>
          <a:off x="2592925" y="1538797"/>
          <a:ext cx="9027946" cy="5045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443">
                  <a:extLst>
                    <a:ext uri="{9D8B030D-6E8A-4147-A177-3AD203B41FA5}">
                      <a16:colId xmlns:a16="http://schemas.microsoft.com/office/drawing/2014/main" val="516267240"/>
                    </a:ext>
                  </a:extLst>
                </a:gridCol>
                <a:gridCol w="3606327">
                  <a:extLst>
                    <a:ext uri="{9D8B030D-6E8A-4147-A177-3AD203B41FA5}">
                      <a16:colId xmlns:a16="http://schemas.microsoft.com/office/drawing/2014/main" val="578508338"/>
                    </a:ext>
                  </a:extLst>
                </a:gridCol>
                <a:gridCol w="3519176">
                  <a:extLst>
                    <a:ext uri="{9D8B030D-6E8A-4147-A177-3AD203B41FA5}">
                      <a16:colId xmlns:a16="http://schemas.microsoft.com/office/drawing/2014/main" val="1133027988"/>
                    </a:ext>
                  </a:extLst>
                </a:gridCol>
              </a:tblGrid>
              <a:tr h="602697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Аспект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Электронная Коммерция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(E-Commerce)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Оффлайн-Бизнес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526456"/>
                  </a:ext>
                </a:extLst>
              </a:tr>
              <a:tr h="1513640"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Доходы и Монетизация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Комбинированные потоки: подписки, реклама, комиссии. Легче диверсифицировать (многоуровневый доход)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Основной доход от продаж/услуг. Менее гибкий (зависит от трафика в магазин)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953796"/>
                  </a:ext>
                </a:extLst>
              </a:tr>
              <a:tr h="906344"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Логистика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Ключевой вызов: цепочки поставок, доставка. Инновации вроде дронов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Простая: товар на полке. Но проблемы с инвентарем и потерями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383037"/>
                  </a:ext>
                </a:extLst>
              </a:tr>
              <a:tr h="906344"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Конкуренция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Глобальная, высокая. Инновации (AR, AI) критичны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Локальная, но насыщенная. Зависит от локации и бренда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0493296"/>
                  </a:ext>
                </a:extLst>
              </a:tr>
              <a:tr h="906344"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Отношения с Клиентами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Цифровые: 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чат-боты. Лояльность через данные (CRM-системы – сбор данных, персонализация)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81915"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Личные: улыбки, разговоры. Доверие через опыт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279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638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5CC93-6ABC-D01C-E36F-75307CC37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962" y="624109"/>
            <a:ext cx="8911687" cy="66315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Вопросы</a:t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7D4C49-F379-4141-4825-9697EE089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9962" y="1287261"/>
            <a:ext cx="9031658" cy="523782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1. Что отличает бизнес-модель от бизнес-плана?</a:t>
            </a:r>
            <a:br>
              <a:rPr lang="ru-RU" sz="2000" dirty="0">
                <a:effectLst/>
                <a:ea typeface="Times New Roman" panose="02020603050405020304" pitchFamily="18" charset="0"/>
              </a:rPr>
            </a:br>
            <a:r>
              <a:rPr lang="en-US" sz="2000" b="1" dirty="0">
                <a:solidFill>
                  <a:srgbClr val="C00000"/>
                </a:solidFill>
              </a:rPr>
              <a:t>A. </a:t>
            </a:r>
            <a:r>
              <a:rPr lang="ru-RU" sz="2000" b="1" dirty="0"/>
              <a:t>Бизнес-модель фокусируется на финансовых прогнозах, а бизнес-план — на логике бизнеса.</a:t>
            </a:r>
            <a:br>
              <a:rPr lang="ru-RU" sz="2000" b="1" dirty="0"/>
            </a:br>
            <a:r>
              <a:rPr lang="en-US" sz="2000" b="1" dirty="0">
                <a:solidFill>
                  <a:srgbClr val="C00000"/>
                </a:solidFill>
              </a:rPr>
              <a:t>B. </a:t>
            </a:r>
            <a:r>
              <a:rPr lang="ru-RU" sz="2000" b="1" dirty="0"/>
              <a:t>Бизнес-модель описывает логику создания ценности и прибыли, а бизнес-план — детальные расчёты и стратегии.</a:t>
            </a:r>
            <a:br>
              <a:rPr lang="ru-RU" sz="2000" b="1" dirty="0"/>
            </a:br>
            <a:r>
              <a:rPr lang="en-US" sz="2000" b="1" dirty="0">
                <a:solidFill>
                  <a:srgbClr val="C00000"/>
                </a:solidFill>
              </a:rPr>
              <a:t>C. </a:t>
            </a:r>
            <a:r>
              <a:rPr lang="ru-RU" sz="2000" b="1" dirty="0"/>
              <a:t>Бизнес-модель нужна только для стартапов, а бизнес-план — для корпораций.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2. Чем отличается подход </a:t>
            </a:r>
            <a:r>
              <a:rPr lang="ru-RU" sz="2000" b="1" dirty="0" err="1">
                <a:solidFill>
                  <a:srgbClr val="C00000"/>
                </a:solidFill>
              </a:rPr>
              <a:t>Остервальдера</a:t>
            </a:r>
            <a:r>
              <a:rPr lang="ru-RU" sz="2000" b="1" dirty="0">
                <a:solidFill>
                  <a:srgbClr val="C00000"/>
                </a:solidFill>
              </a:rPr>
              <a:t> и </a:t>
            </a:r>
            <a:r>
              <a:rPr lang="ru-RU" sz="2000" b="1" dirty="0" err="1">
                <a:solidFill>
                  <a:srgbClr val="C00000"/>
                </a:solidFill>
              </a:rPr>
              <a:t>Пинье</a:t>
            </a:r>
            <a:r>
              <a:rPr lang="ru-RU" sz="2000" b="1" dirty="0">
                <a:solidFill>
                  <a:srgbClr val="C00000"/>
                </a:solidFill>
              </a:rPr>
              <a:t> от подхода Джонсона, Кристенсена и </a:t>
            </a:r>
            <a:r>
              <a:rPr lang="ru-RU" sz="2000" b="1" dirty="0" err="1">
                <a:solidFill>
                  <a:srgbClr val="C00000"/>
                </a:solidFill>
              </a:rPr>
              <a:t>Кегерманна</a:t>
            </a:r>
            <a:r>
              <a:rPr lang="ru-RU" sz="2000" b="1" dirty="0">
                <a:solidFill>
                  <a:srgbClr val="C00000"/>
                </a:solidFill>
              </a:rPr>
              <a:t>?</a:t>
            </a:r>
            <a:br>
              <a:rPr lang="ru-RU" sz="2000" dirty="0">
                <a:effectLst/>
                <a:ea typeface="Times New Roman" panose="02020603050405020304" pitchFamily="18" charset="0"/>
              </a:rPr>
            </a:br>
            <a:r>
              <a:rPr lang="en-US" sz="2000" b="1" dirty="0">
                <a:solidFill>
                  <a:srgbClr val="C00000"/>
                </a:solidFill>
              </a:rPr>
              <a:t>A. </a:t>
            </a:r>
            <a:r>
              <a:rPr lang="ru-RU" sz="2000" b="1" dirty="0"/>
              <a:t>Первый — для стратегического анализа корпораций, второй — для быстрого прототипирования стартапов.</a:t>
            </a:r>
            <a:br>
              <a:rPr lang="ru-RU" sz="2000" b="1" dirty="0"/>
            </a:br>
            <a:r>
              <a:rPr lang="en-US" sz="2000" b="1" dirty="0">
                <a:solidFill>
                  <a:srgbClr val="C00000"/>
                </a:solidFill>
              </a:rPr>
              <a:t>B. </a:t>
            </a:r>
            <a:r>
              <a:rPr lang="ru-RU" sz="2000" b="1" dirty="0"/>
              <a:t>Первый фокусируется на визуальной карте с 9 блоками для тактики, второй — на концептуальном каркасе с 4 элементами для стратегии.</a:t>
            </a:r>
            <a:br>
              <a:rPr lang="ru-RU" sz="2000" b="1" dirty="0"/>
            </a:br>
            <a:r>
              <a:rPr lang="en-US" sz="2000" b="1" dirty="0">
                <a:solidFill>
                  <a:srgbClr val="C00000"/>
                </a:solidFill>
              </a:rPr>
              <a:t>C. </a:t>
            </a:r>
            <a:r>
              <a:rPr lang="ru-RU" sz="2000" b="1" dirty="0"/>
              <a:t>Первый подходит только для инноваций, второй — только для описания уже существующего бизнеса.</a:t>
            </a:r>
            <a:br>
              <a:rPr lang="ru-RU" sz="2000" b="1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50345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9C7A6-7C5E-ADE7-7E19-8C9207344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228" y="593008"/>
            <a:ext cx="8911687" cy="7075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Вопросы</a:t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CA1641-A753-9983-AEBF-48FE2172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228" y="1420427"/>
            <a:ext cx="9093802" cy="449079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3. В контексте логистики e-</a:t>
            </a:r>
            <a:r>
              <a:rPr lang="ru-RU" sz="2000" b="1" dirty="0" err="1">
                <a:solidFill>
                  <a:srgbClr val="C00000"/>
                </a:solidFill>
              </a:rPr>
              <a:t>commerce</a:t>
            </a:r>
            <a:r>
              <a:rPr lang="ru-RU" sz="2000" b="1" dirty="0">
                <a:solidFill>
                  <a:srgbClr val="C00000"/>
                </a:solidFill>
              </a:rPr>
              <a:t>, что означает переход от "</a:t>
            </a:r>
            <a:r>
              <a:rPr lang="ru-RU" sz="2000" b="1" dirty="0" err="1">
                <a:solidFill>
                  <a:srgbClr val="C00000"/>
                </a:solidFill>
              </a:rPr>
              <a:t>just-in-time</a:t>
            </a:r>
            <a:r>
              <a:rPr lang="ru-RU" sz="2000" b="1" dirty="0">
                <a:solidFill>
                  <a:srgbClr val="C00000"/>
                </a:solidFill>
              </a:rPr>
              <a:t>" к "</a:t>
            </a:r>
            <a:r>
              <a:rPr lang="ru-RU" sz="2000" b="1" dirty="0" err="1">
                <a:solidFill>
                  <a:srgbClr val="C00000"/>
                </a:solidFill>
              </a:rPr>
              <a:t>hyper-local</a:t>
            </a:r>
            <a:r>
              <a:rPr lang="ru-RU" sz="2000" b="1" dirty="0">
                <a:solidFill>
                  <a:srgbClr val="C00000"/>
                </a:solidFill>
              </a:rPr>
              <a:t>"?</a:t>
            </a:r>
            <a:br>
              <a:rPr lang="ru-RU" sz="1800" dirty="0">
                <a:effectLst/>
                <a:latin typeface="inherit"/>
                <a:ea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</a:rPr>
              <a:t>A. </a:t>
            </a:r>
            <a:r>
              <a:rPr lang="ru-RU" sz="2000" b="1" dirty="0"/>
              <a:t>От синхронизации производства к локальной доставке в реальном времени</a:t>
            </a:r>
            <a:br>
              <a:rPr lang="ru-RU" sz="2000" b="1" dirty="0"/>
            </a:br>
            <a:r>
              <a:rPr lang="en-US" sz="2000" b="1" dirty="0">
                <a:solidFill>
                  <a:srgbClr val="C00000"/>
                </a:solidFill>
              </a:rPr>
              <a:t>B. </a:t>
            </a:r>
            <a:r>
              <a:rPr lang="ru-RU" sz="2000" b="1" dirty="0"/>
              <a:t>От физических торговых точек к цифровым платформам</a:t>
            </a:r>
            <a:br>
              <a:rPr lang="ru-RU" sz="2000" b="1" dirty="0"/>
            </a:br>
            <a:r>
              <a:rPr lang="en-US" sz="2000" b="1" dirty="0">
                <a:solidFill>
                  <a:srgbClr val="C00000"/>
                </a:solidFill>
              </a:rPr>
              <a:t>C. </a:t>
            </a:r>
            <a:r>
              <a:rPr lang="ru-RU" sz="2000" b="1" dirty="0"/>
              <a:t>От комиссий к подпискам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4. Сопоставьте аспекты бизнес-моделей в e-</a:t>
            </a:r>
            <a:r>
              <a:rPr lang="ru-RU" sz="2000" b="1" dirty="0" err="1">
                <a:solidFill>
                  <a:srgbClr val="C00000"/>
                </a:solidFill>
              </a:rPr>
              <a:t>commerce</a:t>
            </a:r>
            <a:r>
              <a:rPr lang="ru-RU" sz="2000" b="1" dirty="0">
                <a:solidFill>
                  <a:srgbClr val="C00000"/>
                </a:solidFill>
              </a:rPr>
              <a:t> и оффлайн-бизнесе с их ключевыми особенностями 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154F5BF-09EC-4675-9CFC-9DCFFDFD9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716417"/>
              </p:ext>
            </p:extLst>
          </p:nvPr>
        </p:nvGraphicFramePr>
        <p:xfrm>
          <a:off x="2353229" y="4062102"/>
          <a:ext cx="9596115" cy="2469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7936">
                  <a:extLst>
                    <a:ext uri="{9D8B030D-6E8A-4147-A177-3AD203B41FA5}">
                      <a16:colId xmlns:a16="http://schemas.microsoft.com/office/drawing/2014/main" val="534563800"/>
                    </a:ext>
                  </a:extLst>
                </a:gridCol>
                <a:gridCol w="6988179">
                  <a:extLst>
                    <a:ext uri="{9D8B030D-6E8A-4147-A177-3AD203B41FA5}">
                      <a16:colId xmlns:a16="http://schemas.microsoft.com/office/drawing/2014/main" val="2568499309"/>
                    </a:ext>
                  </a:extLst>
                </a:gridCol>
              </a:tblGrid>
              <a:tr h="135260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50000"/>
                        </a:lnSpc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50000"/>
                        </a:lnSpc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58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C00000"/>
                          </a:solidFill>
                        </a:rPr>
                        <a:t>1. 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Е-</a:t>
                      </a:r>
                      <a:r>
                        <a:rPr lang="ru-RU" sz="1800" b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commerce</a:t>
                      </a:r>
                      <a:endParaRPr lang="ru-RU" sz="18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A. 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Конкуренция — глобальная, требует инноваций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8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C00000"/>
                          </a:solidFill>
                        </a:rPr>
                        <a:t>2. 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Оффлайн-бизнес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B. 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Персонализация — через Big </a:t>
                      </a:r>
                      <a:r>
                        <a:rPr lang="ru-RU" sz="1800" b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и AI, рекомендации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4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Высокие операционные затраты и риски вроде краж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8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D. 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Экономия на недвижимости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40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E. 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Отношения с клиентами – личные, доверие через опыт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9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F. 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Доступность ограничена временем работы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669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65976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1841</TotalTime>
  <Words>1894</Words>
  <Application>Microsoft Office PowerPoint</Application>
  <PresentationFormat>Широкоэкранный</PresentationFormat>
  <Paragraphs>151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inherit</vt:lpstr>
      <vt:lpstr>Wingdings 3</vt:lpstr>
      <vt:lpstr>Легкий дым</vt:lpstr>
      <vt:lpstr>Бизнес-модель</vt:lpstr>
      <vt:lpstr>Бизнес-модель</vt:lpstr>
      <vt:lpstr>Бизнес-модель</vt:lpstr>
      <vt:lpstr>Канва бизнес-модели (А.Остервальдер, И.Пинье)</vt:lpstr>
      <vt:lpstr>Шаблон бизнес-модели (А. Остервальдер, И. Пинье)</vt:lpstr>
      <vt:lpstr>Шаблон бизнес-модели (А. Остервальдер, И. Пинье)</vt:lpstr>
      <vt:lpstr>Шаблон бизнес-модели (А. Остервальдер, И. Пинье)</vt:lpstr>
      <vt:lpstr>Различия в подходах к описанию бизнес-модели: Остервальдер и Пинье vs. Джонсон, Кристенсен и Кегерманн </vt:lpstr>
      <vt:lpstr>Различия в подходах к описанию бизнес-модели: Остервальдер и Пинье vs. Джонсон, Кристенсен и Кегерманн </vt:lpstr>
      <vt:lpstr>17 наиболее распространенных моделей создания прибыли</vt:lpstr>
      <vt:lpstr>17 наиболее распространенных моделей создания прибыли</vt:lpstr>
      <vt:lpstr>17 наиболее распространенных моделей создания прибыли</vt:lpstr>
      <vt:lpstr>17 наиболее распространенных моделей создания прибыли</vt:lpstr>
      <vt:lpstr>17 наиболее распространенных моделей создания прибыли</vt:lpstr>
      <vt:lpstr>Особенности бизнес-моделей в электронной коммерции</vt:lpstr>
      <vt:lpstr>Особенности бизнес-моделей в электронной коммерции</vt:lpstr>
      <vt:lpstr>Ключевые отличия бизнес-моделей электронной коммерции от оффлайна</vt:lpstr>
      <vt:lpstr>Ключевые отличия бизнес-моделей электронной коммерции от оффлайна</vt:lpstr>
      <vt:lpstr>Ключевые отличия бизнес-моделей электронной коммерции от оффлайна</vt:lpstr>
      <vt:lpstr>Вопросы </vt:lpstr>
      <vt:lpstr>Вопросы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</dc:title>
  <dc:creator>Анна Корниенко</dc:creator>
  <cp:lastModifiedBy>Анна</cp:lastModifiedBy>
  <cp:revision>53</cp:revision>
  <dcterms:created xsi:type="dcterms:W3CDTF">2021-02-19T03:20:06Z</dcterms:created>
  <dcterms:modified xsi:type="dcterms:W3CDTF">2025-10-26T12:53:30Z</dcterms:modified>
</cp:coreProperties>
</file>