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61" r:id="rId4"/>
    <p:sldId id="262" r:id="rId5"/>
    <p:sldId id="263" r:id="rId6"/>
    <p:sldId id="264" r:id="rId7"/>
    <p:sldId id="269" r:id="rId8"/>
    <p:sldId id="289" r:id="rId9"/>
    <p:sldId id="265" r:id="rId10"/>
    <p:sldId id="266" r:id="rId11"/>
    <p:sldId id="270" r:id="rId12"/>
    <p:sldId id="271" r:id="rId13"/>
    <p:sldId id="272" r:id="rId14"/>
    <p:sldId id="29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90" r:id="rId32"/>
    <p:sldId id="291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224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595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635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153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835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0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598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751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344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6563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224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9835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84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4056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739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3E258-C478-4A02-AAD8-8D7052842263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D76504A-FCA5-43A5-809D-364A59E1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482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9970D-5047-4D2B-86F2-516E1B5B7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1929"/>
          </a:xfrm>
        </p:spPr>
        <p:txBody>
          <a:bodyPr>
            <a:normAutofit/>
          </a:bodyPr>
          <a:lstStyle/>
          <a:p>
            <a:r>
              <a:rPr lang="ru-RU" sz="3200" b="1" dirty="0"/>
              <a:t>Специфика продвижения в интернете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335F5E-1CCE-4E90-A9A4-A655BC9EC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2570"/>
            <a:ext cx="9306866" cy="442865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Интернет-маркетинг </a:t>
            </a:r>
            <a:r>
              <a:rPr lang="ru-RU" sz="2400" b="1" dirty="0"/>
              <a:t>– набор цифровых инструментов и стратегий для продвижения товаров и услуг в онлайн-среде.</a:t>
            </a:r>
          </a:p>
          <a:p>
            <a:pPr marL="0" indent="0">
              <a:buNone/>
            </a:pPr>
            <a:r>
              <a:rPr lang="ru-RU" sz="2400" b="1" dirty="0"/>
              <a:t>Ключевые преимущества:</a:t>
            </a:r>
          </a:p>
          <a:p>
            <a:pPr>
              <a:buAutoNum type="arabicPeriod"/>
            </a:pPr>
            <a:r>
              <a:rPr lang="ru-RU" sz="2400" b="1" dirty="0">
                <a:solidFill>
                  <a:srgbClr val="C00000"/>
                </a:solidFill>
              </a:rPr>
              <a:t>Таргетирование</a:t>
            </a:r>
            <a:r>
              <a:rPr lang="ru-RU" sz="2400" b="1" dirty="0"/>
              <a:t> – С помощью интернет-маркетинга можно точно определить и охватить целевую аудиторию, показывая рекламу только тем, кто действительно заинтересован</a:t>
            </a:r>
          </a:p>
          <a:p>
            <a:pPr>
              <a:buAutoNum type="arabicPeriod"/>
            </a:pPr>
            <a:r>
              <a:rPr lang="ru-RU" sz="2400" b="1" dirty="0">
                <a:solidFill>
                  <a:srgbClr val="C00000"/>
                </a:solidFill>
              </a:rPr>
              <a:t>Интерактивность</a:t>
            </a:r>
            <a:r>
              <a:rPr lang="ru-RU" sz="2400" b="1" dirty="0"/>
              <a:t> – Цифровые инструменты позволяют вести прямой диалог с клиентами в реальном времени</a:t>
            </a:r>
          </a:p>
          <a:p>
            <a:pPr>
              <a:buAutoNum type="arabicPeriod"/>
            </a:pPr>
            <a:r>
              <a:rPr lang="ru-RU" sz="2400" b="1" dirty="0">
                <a:solidFill>
                  <a:srgbClr val="C00000"/>
                </a:solidFill>
              </a:rPr>
              <a:t>Веб-аналитика</a:t>
            </a:r>
            <a:r>
              <a:rPr lang="ru-RU" sz="2400" b="1" dirty="0"/>
              <a:t> – Цифровые платформы позволяют отслеживать весь путь пользователя — от клика по рекламе до покупки — и быстро корректировать стратегию, останавливая неэффективные каналы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294680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F4EF88-1E54-4D60-8558-75B04C12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4274"/>
          </a:xfrm>
        </p:spPr>
        <p:txBody>
          <a:bodyPr>
            <a:normAutofit/>
          </a:bodyPr>
          <a:lstStyle/>
          <a:p>
            <a:r>
              <a:rPr lang="ru-RU" sz="3200" b="1" dirty="0"/>
              <a:t>Особенности рекламы в интернете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CB55C2-9ED3-47F4-B635-1E4BEA069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93794"/>
            <a:ext cx="9147068" cy="4944862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 err="1"/>
              <a:t>Таргетированность</a:t>
            </a:r>
            <a:endParaRPr lang="ru-RU" sz="2400" b="1" dirty="0"/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/>
              <a:t>Интерактивность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/>
              <a:t>Измеримость и аналитика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/>
              <a:t>Гибкость и оперативность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/>
              <a:t>Многообразие форматов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/>
              <a:t>Низкая стоимость входа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/>
              <a:t>Вирусный эффект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/>
              <a:t>Персонализация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b="1" dirty="0"/>
              <a:t>Мобильность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400" b="1" dirty="0"/>
              <a:t>Риск «рекламной слепоты»</a:t>
            </a:r>
          </a:p>
        </p:txBody>
      </p:sp>
    </p:spTree>
    <p:extLst>
      <p:ext uri="{BB962C8B-B14F-4D97-AF65-F5344CB8AC3E}">
        <p14:creationId xmlns:p14="http://schemas.microsoft.com/office/powerpoint/2010/main" val="3260293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1FD833-ACF9-6A98-51FC-191BB9673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1" y="612287"/>
            <a:ext cx="8911687" cy="668981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рекламы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DFAEA4-36F5-2914-8062-498A1AB9A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81268"/>
            <a:ext cx="9270280" cy="2699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Контекстная реклама</a:t>
            </a:r>
          </a:p>
          <a:p>
            <a:pPr marL="0" indent="0">
              <a:buNone/>
            </a:pPr>
            <a:r>
              <a:rPr lang="ru-RU" sz="2000" b="1" dirty="0"/>
              <a:t>Текстовое рекламное объявление в поисковых системах (таких, как Яндекс, Google, Mail, Rambler), а также на сайтах их партнеров.</a:t>
            </a:r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DE53BA-2A77-5269-9519-0CA33D1D2B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995" y="2425869"/>
            <a:ext cx="6539423" cy="40765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E71D65-B197-E292-975E-D89F8D00CE5A}"/>
              </a:ext>
            </a:extLst>
          </p:cNvPr>
          <p:cNvSpPr txBox="1"/>
          <p:nvPr/>
        </p:nvSpPr>
        <p:spPr>
          <a:xfrm>
            <a:off x="9270201" y="2879084"/>
            <a:ext cx="24045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Объявления с информацией о товаре или услуге выводятся в поисковых системах после тематического запроса пользователя.</a:t>
            </a:r>
          </a:p>
        </p:txBody>
      </p:sp>
    </p:spTree>
    <p:extLst>
      <p:ext uri="{BB962C8B-B14F-4D97-AF65-F5344CB8AC3E}">
        <p14:creationId xmlns:p14="http://schemas.microsoft.com/office/powerpoint/2010/main" val="161534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776B57-32F7-1F0E-C7E9-62157DB76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рекламы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47ACF9-F07F-CFEE-6B37-8A9D5678E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15736"/>
            <a:ext cx="8915400" cy="429548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u="sng" dirty="0">
                <a:solidFill>
                  <a:srgbClr val="C00000"/>
                </a:solidFill>
              </a:rPr>
              <a:t>Контекстная реклама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/>
              <a:t>Преимущества: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Быстрый результат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Фильтрация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Оплата за результат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/>
              <a:t>Недостаток: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Высокая цена клика при наличии сильной конкуренции.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3000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79F6E-4D57-A5E8-DFF0-50A37668B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2035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рекламы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62776C-7E09-344C-814C-39EF5D006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20801"/>
            <a:ext cx="8915400" cy="5421744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400" b="1" u="sng" dirty="0">
                <a:solidFill>
                  <a:srgbClr val="C00000"/>
                </a:solidFill>
              </a:rPr>
              <a:t>Таргетированная реклама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400" b="1" dirty="0"/>
              <a:t>Точечная доставка сообщений именно тем пользователям, которые соответствуют заданным критериям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2400" b="1" dirty="0"/>
              <a:t>Виды таргетинга:</a:t>
            </a:r>
          </a:p>
          <a:p>
            <a:pPr>
              <a:lnSpc>
                <a:spcPct val="11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400" b="1" u="sng" dirty="0"/>
              <a:t>Социально-демографически</a:t>
            </a:r>
            <a:r>
              <a:rPr lang="ru-RU" sz="2400" b="1" dirty="0"/>
              <a:t>й: возраст, пол, должность, интересы</a:t>
            </a:r>
          </a:p>
          <a:p>
            <a:pPr>
              <a:lnSpc>
                <a:spcPct val="11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400" b="1" u="sng" dirty="0"/>
              <a:t>Географический</a:t>
            </a:r>
            <a:r>
              <a:rPr lang="ru-RU" sz="2400" b="1" dirty="0"/>
              <a:t>: город, район, регион</a:t>
            </a:r>
          </a:p>
          <a:p>
            <a:pPr>
              <a:lnSpc>
                <a:spcPct val="110000"/>
              </a:lnSpc>
              <a:spcBef>
                <a:spcPts val="600"/>
              </a:spcBef>
              <a:buSzPct val="100000"/>
              <a:tabLst>
                <a:tab pos="457200" algn="l"/>
              </a:tabLst>
            </a:pPr>
            <a:r>
              <a:rPr lang="ru-RU" sz="2400" b="1" u="sng" dirty="0"/>
              <a:t>Тематический</a:t>
            </a:r>
            <a:r>
              <a:rPr lang="ru-RU" sz="2400" b="1" dirty="0"/>
              <a:t>: конкретная тематика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ru-RU" sz="2400" b="1" u="sng" dirty="0"/>
              <a:t>Временной</a:t>
            </a:r>
            <a:r>
              <a:rPr lang="ru-RU" sz="2400" b="1" dirty="0"/>
              <a:t>: заданные интервалы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1210636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AAAF0B-EC13-09DA-F963-AD2A2061C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33347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рекламы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101F0CB-D521-B893-9D15-F7BC16BCD7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3808809"/>
              </p:ext>
            </p:extLst>
          </p:nvPr>
        </p:nvGraphicFramePr>
        <p:xfrm>
          <a:off x="2585498" y="1311564"/>
          <a:ext cx="9153919" cy="4787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6589">
                  <a:extLst>
                    <a:ext uri="{9D8B030D-6E8A-4147-A177-3AD203B41FA5}">
                      <a16:colId xmlns:a16="http://schemas.microsoft.com/office/drawing/2014/main" val="2926980475"/>
                    </a:ext>
                  </a:extLst>
                </a:gridCol>
                <a:gridCol w="3252830">
                  <a:extLst>
                    <a:ext uri="{9D8B030D-6E8A-4147-A177-3AD203B41FA5}">
                      <a16:colId xmlns:a16="http://schemas.microsoft.com/office/drawing/2014/main" val="767809832"/>
                    </a:ext>
                  </a:extLst>
                </a:gridCol>
                <a:gridCol w="3254500">
                  <a:extLst>
                    <a:ext uri="{9D8B030D-6E8A-4147-A177-3AD203B41FA5}">
                      <a16:colId xmlns:a16="http://schemas.microsoft.com/office/drawing/2014/main" val="3631009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Параметр сравнения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Контекстная реклама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Таргетированная реклама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8642603"/>
                  </a:ext>
                </a:extLst>
              </a:tr>
              <a:tr h="2478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Критерии отбора целевой аудитории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Интересы пользователя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Параметры пользователя: пол, возраст, место жительства, поведение и т. 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519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Место распространения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«Яндекс», Google и партнерские сайты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Социальные сети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72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Принцип запуска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Объявления демонстрируются пользователям, которые ввели близкий тематике объявления поисковый запрос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Объявления демонстрируются произвольной группе пользователей, которые отвечают заданным критериям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4951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5099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776B57-32F7-1F0E-C7E9-62157DB76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рекламы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47ACF9-F07F-CFEE-6B37-8A9D5678E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39273"/>
            <a:ext cx="8915400" cy="470516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Нативная реклама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/>
              <a:t>Выглядит как обычный контент, но содержит рекламное сообщение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ru-RU" sz="20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5C0714-FE57-4E6D-B3A5-23ABB2CDA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944" y="2537883"/>
            <a:ext cx="6544029" cy="37446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DFF94A-FC41-43DB-8955-5694174A87EC}"/>
              </a:ext>
            </a:extLst>
          </p:cNvPr>
          <p:cNvSpPr txBox="1"/>
          <p:nvPr/>
        </p:nvSpPr>
        <p:spPr>
          <a:xfrm>
            <a:off x="9391726" y="3429000"/>
            <a:ext cx="25487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Кроссовки Nike с автоматической шнуровкой в фильме «Назад в будущее» </a:t>
            </a:r>
          </a:p>
        </p:txBody>
      </p:sp>
    </p:spTree>
    <p:extLst>
      <p:ext uri="{BB962C8B-B14F-4D97-AF65-F5344CB8AC3E}">
        <p14:creationId xmlns:p14="http://schemas.microsoft.com/office/powerpoint/2010/main" val="1347906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776B57-32F7-1F0E-C7E9-62157DB76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5163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рекламы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47ACF9-F07F-CFEE-6B37-8A9D5678E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13316"/>
            <a:ext cx="8915400" cy="470516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u="sng" dirty="0">
                <a:solidFill>
                  <a:srgbClr val="C00000"/>
                </a:solidFill>
              </a:rPr>
              <a:t>Нативная реклама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/>
              <a:t>Преимущества: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Отсутствие «баннерной слепоты»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Таргетирование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Повышение узнаваемости бренда и укрепление лояльности аудитории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/>
              <a:t>Недостатки: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Не дает мгновенных результатов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Пользователи могут с недоверием относиться к спонсорскому контенту: попытка выдать рекламу за полезную информацию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97484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D9D0C-D87E-F879-8679-3C64DB54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рекламы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1FE874-9F85-D150-783A-611CDAC1C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7118"/>
            <a:ext cx="8915400" cy="5680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u="sng" dirty="0">
                <a:solidFill>
                  <a:srgbClr val="C00000"/>
                </a:solidFill>
              </a:rPr>
              <a:t>МКБ – </a:t>
            </a:r>
            <a:r>
              <a:rPr lang="ru-RU" sz="2000" b="1" u="sng" dirty="0" err="1">
                <a:solidFill>
                  <a:srgbClr val="C00000"/>
                </a:solidFill>
              </a:rPr>
              <a:t>медийно</a:t>
            </a:r>
            <a:r>
              <a:rPr lang="ru-RU" sz="2000" b="1" u="sng" dirty="0">
                <a:solidFill>
                  <a:srgbClr val="C00000"/>
                </a:solidFill>
              </a:rPr>
              <a:t>-контекстный баннер</a:t>
            </a:r>
          </a:p>
          <a:p>
            <a:pPr marL="0" indent="0">
              <a:buNone/>
            </a:pPr>
            <a:endParaRPr lang="ru-RU" sz="20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0E1CFC-9F9A-F606-8FFB-AD82F7776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1" y="2115127"/>
            <a:ext cx="3811589" cy="44137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456666-DAF5-4CBA-CF27-56F72E3F3E64}"/>
              </a:ext>
            </a:extLst>
          </p:cNvPr>
          <p:cNvSpPr txBox="1"/>
          <p:nvPr/>
        </p:nvSpPr>
        <p:spPr>
          <a:xfrm>
            <a:off x="7019635" y="3218872"/>
            <a:ext cx="46736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Полезен, когда нужно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повысить популярность бренда, 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добиться устойчивой ассоциации определенной тематики с брендом</a:t>
            </a:r>
          </a:p>
        </p:txBody>
      </p:sp>
    </p:spTree>
    <p:extLst>
      <p:ext uri="{BB962C8B-B14F-4D97-AF65-F5344CB8AC3E}">
        <p14:creationId xmlns:p14="http://schemas.microsoft.com/office/powerpoint/2010/main" val="3893879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D9D0C-D87E-F879-8679-3C64DB54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830" y="598194"/>
            <a:ext cx="8911687" cy="678217"/>
          </a:xfrm>
        </p:spPr>
        <p:txBody>
          <a:bodyPr>
            <a:normAutofit/>
          </a:bodyPr>
          <a:lstStyle/>
          <a:p>
            <a:r>
              <a:rPr lang="ru-RU" sz="3200" b="1" dirty="0"/>
              <a:t>Виды рекламы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1FE874-9F85-D150-783A-611CDAC1C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9830" y="1462842"/>
            <a:ext cx="9852170" cy="522778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u="sng" dirty="0">
                <a:solidFill>
                  <a:srgbClr val="C00000"/>
                </a:solidFill>
              </a:rPr>
              <a:t>МКБ – </a:t>
            </a:r>
            <a:r>
              <a:rPr lang="ru-RU" sz="2400" b="1" u="sng" dirty="0" err="1">
                <a:solidFill>
                  <a:srgbClr val="C00000"/>
                </a:solidFill>
              </a:rPr>
              <a:t>медийно</a:t>
            </a:r>
            <a:r>
              <a:rPr lang="ru-RU" sz="2400" b="1" u="sng" dirty="0">
                <a:solidFill>
                  <a:srgbClr val="C00000"/>
                </a:solidFill>
              </a:rPr>
              <a:t>-контекстный баннер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u="sng" dirty="0"/>
              <a:t>Преимущества</a:t>
            </a:r>
            <a:r>
              <a:rPr lang="ru-RU" sz="2400" b="1" dirty="0"/>
              <a:t>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а) яркий, креативный, динамичный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б) один среди немногих или единственный рекламный баннер на странице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в) можно настроить показ по определенному региону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г) можно ограничить количество показов одному пользователю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д) можно указать контактные данные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u="sng" dirty="0"/>
              <a:t>Недостатки</a:t>
            </a:r>
            <a:r>
              <a:rPr lang="ru-RU" sz="2400" b="1" dirty="0"/>
              <a:t>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а) оплата взимается за показы, нет гарантии перехода на сайт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б) сложно спрогнозировать бюджет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/>
          </a:p>
          <a:p>
            <a:pPr marL="0" indent="0">
              <a:spcBef>
                <a:spcPts val="0"/>
              </a:spcBef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824108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F84503-629C-4E7D-840F-A2DBC745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9785"/>
          </a:xfrm>
        </p:spPr>
        <p:txBody>
          <a:bodyPr>
            <a:normAutofit/>
          </a:bodyPr>
          <a:lstStyle/>
          <a:p>
            <a:r>
              <a:rPr lang="ru-RU" sz="3200" b="1" dirty="0"/>
              <a:t>Продвижение в социальных сетях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E88668-208B-4A0B-AA94-A629E34ED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8183"/>
            <a:ext cx="8915400" cy="4473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Создание страницы бренда</a:t>
            </a:r>
          </a:p>
          <a:p>
            <a:pPr marL="0" indent="0">
              <a:buNone/>
            </a:pPr>
            <a:r>
              <a:rPr lang="ru-RU" sz="2400" b="1" dirty="0"/>
              <a:t>Страница бренда – официальный аккаунт компании или продукта в социальной сети, ключевая площадка для взаимодействия с аудиторией</a:t>
            </a:r>
          </a:p>
          <a:p>
            <a:pPr marL="457200" indent="-457200">
              <a:buAutoNum type="arabicPeriod"/>
            </a:pPr>
            <a:r>
              <a:rPr lang="ru-RU" sz="2400" b="1" dirty="0"/>
              <a:t>Тщательное оформление (имя, логотип, обложка, описание)</a:t>
            </a:r>
          </a:p>
          <a:p>
            <a:pPr marL="457200" indent="-457200">
              <a:buAutoNum type="arabicPeriod"/>
            </a:pPr>
            <a:r>
              <a:rPr lang="ru-RU" sz="2400" b="1" dirty="0"/>
              <a:t>Разработка контент-плана (основы стратегии публикаций)</a:t>
            </a:r>
          </a:p>
          <a:p>
            <a:pPr marL="457200" indent="-457200">
              <a:buAutoNum type="arabicPeriod"/>
            </a:pPr>
            <a:r>
              <a:rPr lang="ru-RU" sz="2400" b="1" dirty="0"/>
              <a:t>Вовлечение аудитории</a:t>
            </a:r>
          </a:p>
          <a:p>
            <a:pPr marL="457200" indent="-457200">
              <a:buAutoNum type="arabicPeriod"/>
            </a:pPr>
            <a:r>
              <a:rPr lang="ru-RU" sz="2400" b="1" dirty="0"/>
              <a:t>Аналитика страницы</a:t>
            </a:r>
          </a:p>
        </p:txBody>
      </p:sp>
    </p:spTree>
    <p:extLst>
      <p:ext uri="{BB962C8B-B14F-4D97-AF65-F5344CB8AC3E}">
        <p14:creationId xmlns:p14="http://schemas.microsoft.com/office/powerpoint/2010/main" val="193339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F84503-629C-4E7D-840F-A2DBC745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9785"/>
          </a:xfrm>
        </p:spPr>
        <p:txBody>
          <a:bodyPr>
            <a:normAutofit/>
          </a:bodyPr>
          <a:lstStyle/>
          <a:p>
            <a:r>
              <a:rPr lang="ru-RU" sz="3200" b="1" dirty="0"/>
              <a:t>Продвижение в социальных сетях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E88668-208B-4A0B-AA94-A629E34ED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8183"/>
            <a:ext cx="8915400" cy="447303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</a:rPr>
              <a:t>Таргетированная реклама в соцсетях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/>
              <a:t>Показ рекламы строго определенной аудитории, отобранной на основе различных параметров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sz="2400" b="1" dirty="0"/>
              <a:t>Настройка аудитории (тщательный выбор целевых сегментов)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sz="2400" b="1" dirty="0"/>
              <a:t>Выбор форматов рекламы («карусели», видео, </a:t>
            </a:r>
            <a:r>
              <a:rPr lang="ru-RU" sz="2400" b="1" dirty="0" err="1"/>
              <a:t>сторис</a:t>
            </a:r>
            <a:r>
              <a:rPr lang="ru-RU" sz="2400" b="1" dirty="0"/>
              <a:t>, обычные посты). Формат подбирается под цели кампании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sz="2400" b="1" dirty="0"/>
              <a:t>Оптимизация кампаний (тестирование объявлений, корректировка бюджета, анализ метрик)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ru-RU" sz="2400" b="1" dirty="0"/>
              <a:t>Ремаркетинг (повторное обращение к пользователям, которые уже взаимодействовали с брендом)</a:t>
            </a:r>
          </a:p>
        </p:txBody>
      </p:sp>
    </p:spTree>
    <p:extLst>
      <p:ext uri="{BB962C8B-B14F-4D97-AF65-F5344CB8AC3E}">
        <p14:creationId xmlns:p14="http://schemas.microsoft.com/office/powerpoint/2010/main" val="1403743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F84503-629C-4E7D-840F-A2DBC745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9785"/>
          </a:xfrm>
        </p:spPr>
        <p:txBody>
          <a:bodyPr>
            <a:normAutofit/>
          </a:bodyPr>
          <a:lstStyle/>
          <a:p>
            <a:r>
              <a:rPr lang="ru-RU" sz="3200" b="1" dirty="0"/>
              <a:t>Продвижение в социальных сетях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E88668-208B-4A0B-AA94-A629E34ED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13895"/>
            <a:ext cx="8915400" cy="5353234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400" b="1" dirty="0">
                <a:solidFill>
                  <a:srgbClr val="C00000"/>
                </a:solidFill>
              </a:rPr>
              <a:t>Работа с блогерами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400" b="1" dirty="0"/>
              <a:t>Сотрудничество с блогерами и </a:t>
            </a:r>
            <a:r>
              <a:rPr lang="ru-RU" sz="2400" b="1" dirty="0" err="1"/>
              <a:t>инфлюэнсерами</a:t>
            </a:r>
            <a:r>
              <a:rPr lang="ru-RU" sz="2400" b="1" dirty="0"/>
              <a:t>: расширение охвата бренда и повышение доверия к нему</a:t>
            </a:r>
          </a:p>
          <a:p>
            <a:pPr marL="457200" indent="-457200">
              <a:spcBef>
                <a:spcPts val="600"/>
              </a:spcBef>
              <a:buAutoNum type="arabicPeriod"/>
            </a:pPr>
            <a:r>
              <a:rPr lang="ru-RU" sz="2400" b="1" dirty="0"/>
              <a:t>Анализ аудитории блогеров и выбор подходящих</a:t>
            </a:r>
          </a:p>
          <a:p>
            <a:pPr marL="457200" indent="-457200">
              <a:spcBef>
                <a:spcPts val="600"/>
              </a:spcBef>
              <a:buAutoNum type="arabicPeriod"/>
            </a:pPr>
            <a:r>
              <a:rPr lang="ru-RU" sz="2400" b="1" dirty="0"/>
              <a:t>Выбор форматов сотрудничества (обзоры продуктов, упоминания в постах и </a:t>
            </a:r>
            <a:r>
              <a:rPr lang="ru-RU" sz="2400" b="1" dirty="0" err="1"/>
              <a:t>сторис</a:t>
            </a:r>
            <a:r>
              <a:rPr lang="ru-RU" sz="2400" b="1" dirty="0"/>
              <a:t>, совместные акции, участие в мероприятиях)</a:t>
            </a:r>
          </a:p>
          <a:p>
            <a:pPr marL="457200" indent="-457200">
              <a:spcBef>
                <a:spcPts val="600"/>
              </a:spcBef>
              <a:buAutoNum type="arabicPeriod"/>
            </a:pPr>
            <a:r>
              <a:rPr lang="ru-RU" sz="2400" b="1" dirty="0"/>
              <a:t>Согласование условий сотрудничества (оплата, сроки выполнения, требования к контенту)</a:t>
            </a:r>
          </a:p>
          <a:p>
            <a:pPr marL="457200" indent="-457200">
              <a:spcBef>
                <a:spcPts val="600"/>
              </a:spcBef>
              <a:buAutoNum type="arabicPeriod"/>
            </a:pPr>
            <a:r>
              <a:rPr lang="ru-RU" sz="2400" b="1" dirty="0"/>
              <a:t>Оценка эффективности сотрудничества (анализ охвата публикаций, уровня вовлеченности и конверсий)</a:t>
            </a:r>
          </a:p>
        </p:txBody>
      </p:sp>
    </p:spTree>
    <p:extLst>
      <p:ext uri="{BB962C8B-B14F-4D97-AF65-F5344CB8AC3E}">
        <p14:creationId xmlns:p14="http://schemas.microsoft.com/office/powerpoint/2010/main" val="1975421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C3DFD8-E1F8-4A1F-830D-7A4360EBA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04514"/>
            <a:ext cx="8911687" cy="1115913"/>
          </a:xfrm>
        </p:spPr>
        <p:txBody>
          <a:bodyPr>
            <a:normAutofit/>
          </a:bodyPr>
          <a:lstStyle/>
          <a:p>
            <a:r>
              <a:rPr lang="ru-RU" sz="3200" b="1" dirty="0"/>
              <a:t>Топ-социальные сети для брендового продвижения в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66F0B6-42EC-4E25-A2B3-5977610F3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499" y="1502092"/>
            <a:ext cx="9150781" cy="5051394"/>
          </a:xfrm>
        </p:spPr>
        <p:txBody>
          <a:bodyPr>
            <a:noAutofit/>
          </a:bodyPr>
          <a:lstStyle/>
          <a:p>
            <a:r>
              <a:rPr lang="en-US" sz="2400" b="1" dirty="0" err="1"/>
              <a:t>Vkontakte</a:t>
            </a:r>
            <a:r>
              <a:rPr lang="en-US" sz="2400" b="1" dirty="0"/>
              <a:t> (VK)</a:t>
            </a:r>
            <a:r>
              <a:rPr lang="ru-RU" sz="2400" b="1" dirty="0"/>
              <a:t> – молодежь и взрослые 18–45 лет, для любых брендов</a:t>
            </a:r>
          </a:p>
          <a:p>
            <a:r>
              <a:rPr lang="ru-RU" sz="2400" b="1" dirty="0"/>
              <a:t>Одноклассники </a:t>
            </a:r>
            <a:r>
              <a:rPr lang="en-US" sz="2400" b="1" dirty="0"/>
              <a:t>(OK.ru</a:t>
            </a:r>
            <a:r>
              <a:rPr lang="ru-RU" sz="2400" b="1" dirty="0"/>
              <a:t>) – аудитория 35+ (семьи, старшее поколение). Бренды: еда, здоровье, ностальгия, локальный бизнес</a:t>
            </a:r>
          </a:p>
          <a:p>
            <a:r>
              <a:rPr lang="en-US" sz="2400" b="1" dirty="0" err="1"/>
              <a:t>TikTok</a:t>
            </a:r>
            <a:r>
              <a:rPr lang="ru-RU" sz="2400" b="1" dirty="0"/>
              <a:t> – 14–24 лет. Креативные, развлекательные бренды</a:t>
            </a:r>
          </a:p>
          <a:p>
            <a:r>
              <a:rPr lang="en-US" sz="2400" b="1" dirty="0"/>
              <a:t>Telegram </a:t>
            </a:r>
            <a:r>
              <a:rPr lang="ru-RU" sz="2400" b="1" dirty="0"/>
              <a:t>– Бренды с лояльной аудиторией, где важен прямой контакт. Эффективен для сообществ</a:t>
            </a:r>
          </a:p>
          <a:p>
            <a:r>
              <a:rPr lang="en-US" sz="2400" b="1" dirty="0"/>
              <a:t>LinkedIn – </a:t>
            </a:r>
            <a:r>
              <a:rPr lang="ru-RU" sz="2400" b="1" dirty="0"/>
              <a:t>для В2В и профессионалов. Корпоративные бренды, </a:t>
            </a:r>
            <a:r>
              <a:rPr lang="en-US" sz="2400" b="1" dirty="0"/>
              <a:t>HR </a:t>
            </a:r>
            <a:r>
              <a:rPr lang="ru-RU" sz="2400" b="1" dirty="0"/>
              <a:t>или </a:t>
            </a:r>
            <a:r>
              <a:rPr lang="en-US" sz="2400" b="1" dirty="0"/>
              <a:t>IT</a:t>
            </a:r>
            <a:r>
              <a:rPr lang="ru-RU" sz="2400" b="1" dirty="0"/>
              <a:t>-компании, ищущие бизнес-контакты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1516507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0FF1EE-D0D2-469C-A3BB-6F3D02938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Поисковое продвижение: </a:t>
            </a:r>
            <a:r>
              <a:rPr lang="en-US" sz="3200" b="1" dirty="0"/>
              <a:t>SEO </a:t>
            </a:r>
            <a:r>
              <a:rPr lang="ru-RU" sz="3200" b="1" dirty="0"/>
              <a:t>(</a:t>
            </a:r>
            <a:r>
              <a:rPr lang="en-US" sz="3200" b="1" dirty="0"/>
              <a:t>Search Engine Optimization</a:t>
            </a:r>
            <a:r>
              <a:rPr lang="ru-RU" sz="3200" b="1" dirty="0"/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35BFAC-F4B4-4C0F-9FC5-6458D3B1F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793289"/>
            <a:ext cx="9022781" cy="46607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SEO</a:t>
            </a:r>
            <a:r>
              <a:rPr lang="ru-RU" sz="2400" b="1" dirty="0">
                <a:solidFill>
                  <a:srgbClr val="C00000"/>
                </a:solidFill>
              </a:rPr>
              <a:t>: поисковая оптимизация</a:t>
            </a:r>
            <a:r>
              <a:rPr lang="ru-RU" sz="2400" b="1" dirty="0"/>
              <a:t>, комплекс мер по улучшению сайта, чтобы он занимал более высокие позиции в результатах поиска (в Google, Яндексе и проч.) по определённым запросам. </a:t>
            </a:r>
          </a:p>
          <a:p>
            <a:pPr marL="0" indent="0">
              <a:buNone/>
            </a:pPr>
            <a:r>
              <a:rPr lang="ru-RU" sz="2400" b="1" dirty="0"/>
              <a:t>Цель SEO — увеличить «условно-бесплатный» трафик на сайт, привлекая больше заинтересованных пользователей.</a:t>
            </a:r>
          </a:p>
          <a:p>
            <a:pPr marL="0" indent="0">
              <a:buNone/>
            </a:pPr>
            <a:r>
              <a:rPr lang="ru-RU" sz="2400" b="1" dirty="0"/>
              <a:t>Ключевые направления:</a:t>
            </a:r>
          </a:p>
          <a:p>
            <a:r>
              <a:rPr lang="ru-RU" sz="2400" b="1" dirty="0"/>
              <a:t>Техническое</a:t>
            </a:r>
            <a:r>
              <a:rPr lang="en-US" sz="2400" b="1" dirty="0"/>
              <a:t> SEO</a:t>
            </a:r>
            <a:endParaRPr lang="ru-RU" sz="2400" b="1" dirty="0"/>
          </a:p>
          <a:p>
            <a:r>
              <a:rPr lang="ru-RU" sz="2400" b="1" dirty="0"/>
              <a:t>Контентное</a:t>
            </a:r>
            <a:r>
              <a:rPr lang="en-US" sz="2400" b="1" dirty="0"/>
              <a:t> SEO</a:t>
            </a:r>
            <a:endParaRPr lang="ru-RU" sz="2400" b="1" dirty="0"/>
          </a:p>
          <a:p>
            <a:r>
              <a:rPr lang="ru-RU" sz="2400" b="1" dirty="0"/>
              <a:t>Внешнее </a:t>
            </a:r>
            <a:r>
              <a:rPr lang="en-US" sz="2400" b="1" dirty="0"/>
              <a:t>SEO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02127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4A698A-0513-455F-AFD4-B91787EE8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9684"/>
          </a:xfrm>
        </p:spPr>
        <p:txBody>
          <a:bodyPr>
            <a:normAutofit/>
          </a:bodyPr>
          <a:lstStyle/>
          <a:p>
            <a:r>
              <a:rPr lang="ru-RU" sz="3200" b="1" dirty="0"/>
              <a:t>Техническое </a:t>
            </a:r>
            <a:r>
              <a:rPr lang="en-US" sz="3200" b="1" dirty="0"/>
              <a:t>SEO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BBD8E-B405-4898-8EA4-280798D02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241307"/>
            <a:ext cx="9365296" cy="5319291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Обеспечивает правильную работу сайта и удобство его индексации поисковыми системами.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u="sng" dirty="0"/>
              <a:t>Оптимизация скорости загрузки</a:t>
            </a:r>
            <a:r>
              <a:rPr lang="ru-RU" sz="2000" b="1" dirty="0"/>
              <a:t>: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b="1" dirty="0" err="1"/>
              <a:t>Минификация</a:t>
            </a:r>
            <a:r>
              <a:rPr lang="ru-RU" sz="2000" b="1" dirty="0"/>
              <a:t> кода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Сжатие изображений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Кэширование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Оптимизация серверной части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Асинхронная загрузка скриптов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u="sng" dirty="0"/>
              <a:t>Другие технические аспекты</a:t>
            </a:r>
            <a:r>
              <a:rPr lang="ru-RU" sz="2000" b="1" dirty="0"/>
              <a:t>: 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Корректная структура URL и карта сайта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Мобильная адаптивность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Исправление ошибок 404 и переадресации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Настройка файла robots.txt и мета-тегов для управления индексацией</a:t>
            </a:r>
          </a:p>
        </p:txBody>
      </p:sp>
    </p:spTree>
    <p:extLst>
      <p:ext uri="{BB962C8B-B14F-4D97-AF65-F5344CB8AC3E}">
        <p14:creationId xmlns:p14="http://schemas.microsoft.com/office/powerpoint/2010/main" val="186741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CDE774-ED42-4894-B7AE-B094DB70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0907"/>
          </a:xfrm>
        </p:spPr>
        <p:txBody>
          <a:bodyPr>
            <a:normAutofit/>
          </a:bodyPr>
          <a:lstStyle/>
          <a:p>
            <a:r>
              <a:rPr lang="ru-RU" sz="3200" b="1" dirty="0"/>
              <a:t>Контентное </a:t>
            </a:r>
            <a:r>
              <a:rPr lang="en-US" sz="3200" b="1" dirty="0"/>
              <a:t>SEO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EFA893-D625-4012-BF16-421FD6B56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73693"/>
            <a:ext cx="8845228" cy="443752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/>
              <a:t>Направлено на создание полезного, уникального и оптимизированного контента, который отвечает на запросы пользователей и привлекает поисковые системы.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/>
              <a:t>Создание полезных статей и описаний: 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Исследование ключевых слов (подбор релевантных запросов)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Оптимизация текста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Уникальность и качество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Регулярное обновление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Внутренняя перелинковка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2000" b="1" dirty="0"/>
              <a:t>Дополнительные форматы контента (видео, инфографика, отзывы, инструкции)</a:t>
            </a:r>
          </a:p>
        </p:txBody>
      </p:sp>
    </p:spTree>
    <p:extLst>
      <p:ext uri="{BB962C8B-B14F-4D97-AF65-F5344CB8AC3E}">
        <p14:creationId xmlns:p14="http://schemas.microsoft.com/office/powerpoint/2010/main" val="2064261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CDDBBB-9014-4821-8C8A-8ECFF0376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41865"/>
            <a:ext cx="8911687" cy="609886"/>
          </a:xfrm>
        </p:spPr>
        <p:txBody>
          <a:bodyPr>
            <a:normAutofit/>
          </a:bodyPr>
          <a:lstStyle/>
          <a:p>
            <a:r>
              <a:rPr lang="ru-RU" sz="3200" b="1" dirty="0"/>
              <a:t>Внешнее </a:t>
            </a:r>
            <a:r>
              <a:rPr lang="en-US" sz="3200" b="1" dirty="0"/>
              <a:t>SEO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914850-D98B-4A28-BA29-DB7A8B1CF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64816"/>
            <a:ext cx="8915400" cy="496261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/>
              <a:t>C</a:t>
            </a:r>
            <a:r>
              <a:rPr lang="ru-RU" sz="2000" b="1" dirty="0"/>
              <a:t>вязано с повышением </a:t>
            </a:r>
            <a:r>
              <a:rPr lang="ru-RU" sz="2000" b="1" dirty="0" err="1"/>
              <a:t>авторита</a:t>
            </a:r>
            <a:r>
              <a:rPr lang="ru-RU" sz="2000" b="1" dirty="0"/>
              <a:t> сайта через получение ссылок с других ресурсов.</a:t>
            </a:r>
            <a:endParaRPr lang="en-US" sz="2000" b="1" dirty="0"/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Получение ссылок (</a:t>
            </a:r>
            <a:r>
              <a:rPr lang="ru-RU" sz="2000" b="1" u="sng" dirty="0" err="1"/>
              <a:t>линкбилдинг</a:t>
            </a:r>
            <a:r>
              <a:rPr lang="ru-RU" sz="2000" b="1" u="sng" dirty="0"/>
              <a:t>): 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Естественные ссылки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Гостевые публикации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Обмен ссылками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Работа с каталогами и справочниками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/>
              <a:t>PR и упоминания в СМИ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Качество ссылок важнее количества:</a:t>
            </a:r>
            <a:r>
              <a:rPr lang="ru-RU" sz="2000" b="1" dirty="0"/>
              <a:t> ссылки с авторитетных, тематически близких и посещаемых сайтов дают больший эффект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u="sng" dirty="0"/>
              <a:t>Мониторинг ссылочного профиля:</a:t>
            </a:r>
            <a:r>
              <a:rPr lang="ru-RU" sz="2000" b="1" dirty="0"/>
              <a:t> проверка и удаление плохих или </a:t>
            </a:r>
            <a:r>
              <a:rPr lang="ru-RU" sz="2000" b="1" dirty="0" err="1"/>
              <a:t>спамных</a:t>
            </a:r>
            <a:r>
              <a:rPr lang="ru-RU" sz="2000" b="1" dirty="0"/>
              <a:t> ссылок для предотвращения санкций поисковиков</a:t>
            </a:r>
          </a:p>
        </p:txBody>
      </p:sp>
    </p:spTree>
    <p:extLst>
      <p:ext uri="{BB962C8B-B14F-4D97-AF65-F5344CB8AC3E}">
        <p14:creationId xmlns:p14="http://schemas.microsoft.com/office/powerpoint/2010/main" val="3448761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CE3EBA-83A4-449E-ADA1-81089477E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4173"/>
          </a:xfrm>
        </p:spPr>
        <p:txBody>
          <a:bodyPr>
            <a:normAutofit/>
          </a:bodyPr>
          <a:lstStyle/>
          <a:p>
            <a:r>
              <a:rPr lang="ru-RU" sz="3200" b="1" dirty="0"/>
              <a:t>Оценка эффективности рекламы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8FD9B6-A8AE-4A1A-9EC3-6269CFFDE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44714"/>
            <a:ext cx="8836349" cy="4552939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 err="1">
                <a:solidFill>
                  <a:srgbClr val="C00000"/>
                </a:solidFill>
              </a:rPr>
              <a:t>Постклик</a:t>
            </a:r>
            <a:r>
              <a:rPr lang="en-US" sz="2400" b="1" dirty="0">
                <a:solidFill>
                  <a:srgbClr val="C00000"/>
                </a:solidFill>
              </a:rPr>
              <a:t>-</a:t>
            </a:r>
            <a:r>
              <a:rPr lang="ru-RU" sz="2400" b="1" dirty="0">
                <a:solidFill>
                  <a:srgbClr val="C00000"/>
                </a:solidFill>
              </a:rPr>
              <a:t>анализ</a:t>
            </a:r>
            <a:r>
              <a:rPr lang="en-US" sz="2400" b="1" dirty="0"/>
              <a:t> (Post-Click Analysis)</a:t>
            </a:r>
            <a:r>
              <a:rPr lang="ru-RU" sz="2400" b="1" dirty="0"/>
              <a:t> – изучает поведение пользователей после того, как они кликнули на рекламное объявление. Цель – понять, насколько клики приводят к желаемым действиям на сайте (конверсиям).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u="sng" dirty="0"/>
              <a:t>Преимущества: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Позволяет оценить реальную ценность кликов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Помогает выявить неэффективные каналы или объявления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Даёт данные для оптимизации рекламных кампаний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u="sng" dirty="0"/>
              <a:t>Ограничения: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Не учитывает влияние рекламы на пользователей, которые не кликнули, но позже совершили действие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Зависит от корректности настройки трекинга</a:t>
            </a: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890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506082-4D77-42CD-80ED-044723FCB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Оценка эффективности рекламы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51B2E2-2B5A-4E98-BA6E-5C3B5BB08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62470"/>
            <a:ext cx="8915400" cy="434875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 err="1">
                <a:solidFill>
                  <a:srgbClr val="C00000"/>
                </a:solidFill>
              </a:rPr>
              <a:t>Поствью</a:t>
            </a:r>
            <a:r>
              <a:rPr lang="en-US" sz="2400" b="1" dirty="0">
                <a:solidFill>
                  <a:srgbClr val="C00000"/>
                </a:solidFill>
              </a:rPr>
              <a:t>-</a:t>
            </a:r>
            <a:r>
              <a:rPr lang="ru-RU" sz="2400" b="1" dirty="0">
                <a:solidFill>
                  <a:srgbClr val="C00000"/>
                </a:solidFill>
              </a:rPr>
              <a:t>анализ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/>
              <a:t>(Post-View Analysis)</a:t>
            </a:r>
            <a:r>
              <a:rPr lang="ru-RU" sz="2400" b="1" dirty="0"/>
              <a:t> – оценивает влияние рекламы на пользователей, которые видели объявление, но не кликнули, а позже совершили целевое действие (конверсию).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u="sng" dirty="0"/>
              <a:t>Преимущества: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Позволяет оценить эффект рекламы на осведомлённость и влияние без прямого клика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Дополняет </a:t>
            </a:r>
            <a:r>
              <a:rPr lang="ru-RU" sz="2400" b="1" dirty="0" err="1"/>
              <a:t>постклик</a:t>
            </a:r>
            <a:r>
              <a:rPr lang="ru-RU" sz="2400" b="1" dirty="0"/>
              <a:t>-анализ, давая более полную картину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u="sng" dirty="0"/>
              <a:t>Ограничения: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Трудно точно определить причинно-следственную связь между просмотром и конверсией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Возможны искажения из-за других маркетинговых каналов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8213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C5FBED-F215-464B-8EEF-9F8FE4467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2030"/>
          </a:xfrm>
        </p:spPr>
        <p:txBody>
          <a:bodyPr>
            <a:normAutofit/>
          </a:bodyPr>
          <a:lstStyle/>
          <a:p>
            <a:r>
              <a:rPr lang="ru-RU" sz="3200" b="1" dirty="0"/>
              <a:t>Оценка эффективности рекламы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D7F6C2-F9B3-4D1E-B94A-CCF42C33E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82571"/>
            <a:ext cx="9218089" cy="499812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400" b="1" dirty="0">
                <a:solidFill>
                  <a:srgbClr val="C00000"/>
                </a:solidFill>
              </a:rPr>
              <a:t>Сплит-тестирование</a:t>
            </a:r>
            <a:r>
              <a:rPr lang="ru-RU" sz="2400" b="1" dirty="0"/>
              <a:t> (A/B тесты) – метод сравнения двух или более вариантов рекламного сообщения, посадочной страницы или другого элемента маркетинга для выбора наиболее эффективного.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u="sng" dirty="0"/>
              <a:t>Преимущества: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</a:pPr>
            <a:r>
              <a:rPr lang="ru-RU" sz="2400" b="1" dirty="0"/>
              <a:t>Позволяет принимать решения на основе данных, а не интуиции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</a:pPr>
            <a:r>
              <a:rPr lang="ru-RU" sz="2400" b="1" dirty="0"/>
              <a:t>Помогает улучшить рекламные креативы и пользовательский опыт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</a:pPr>
            <a:r>
              <a:rPr lang="ru-RU" sz="2400" b="1" dirty="0"/>
              <a:t>Быстро выявляет лучшие варианты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u="sng" dirty="0"/>
              <a:t>Ограничения: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</a:pPr>
            <a:r>
              <a:rPr lang="ru-RU" sz="2400" b="1" dirty="0"/>
              <a:t>Требует достаточного объёма трафика для статистической значимости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</a:pPr>
            <a:r>
              <a:rPr lang="ru-RU" sz="2400" b="1" dirty="0"/>
              <a:t>Нужно контролировать внешние факторы, чтобы тесты были корректными</a:t>
            </a: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4722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4387CF-8A61-4171-8454-1C3F8C9BF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6418"/>
          </a:xfrm>
        </p:spPr>
        <p:txBody>
          <a:bodyPr>
            <a:normAutofit/>
          </a:bodyPr>
          <a:lstStyle/>
          <a:p>
            <a:r>
              <a:rPr lang="ru-RU" sz="3200" b="1" dirty="0"/>
              <a:t>Оценка эффективности рекламы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5DDAB9-D374-4323-8FD8-1A095F082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4816"/>
            <a:ext cx="8915400" cy="483833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CQI </a:t>
            </a:r>
            <a:r>
              <a:rPr lang="ru-RU" sz="2200" b="1" dirty="0"/>
              <a:t>(Click Quality Index) – индекс качества клика, который оценивает «ценность» каждого клика по рекламе с точки зрения вероятности конверсии и качества трафика.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u="sng" dirty="0"/>
              <a:t>Преимущества: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Позволяет выявить и минимизировать трафик с низкой конверсией или мошеннический трафик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Повышает эффективность рекламных расходов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Улучшает таргетинг и сегментацию аудитории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u="sng" dirty="0"/>
              <a:t>Ограничения: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Требует сложной технической реализации и больших данных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Может быть непрозрачным для заказчика без объяснения методологии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700978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4387CF-8A61-4171-8454-1C3F8C9BF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6418"/>
          </a:xfrm>
        </p:spPr>
        <p:txBody>
          <a:bodyPr>
            <a:normAutofit/>
          </a:bodyPr>
          <a:lstStyle/>
          <a:p>
            <a:r>
              <a:rPr lang="ru-RU" sz="3200" b="1" dirty="0"/>
              <a:t>Оценка эффективности рекламы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45471AE-2D3C-426A-902F-2AB02DB6A4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15537"/>
              </p:ext>
            </p:extLst>
          </p:nvPr>
        </p:nvGraphicFramePr>
        <p:xfrm>
          <a:off x="1944210" y="1676913"/>
          <a:ext cx="9436964" cy="3793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9418">
                  <a:extLst>
                    <a:ext uri="{9D8B030D-6E8A-4147-A177-3AD203B41FA5}">
                      <a16:colId xmlns:a16="http://schemas.microsoft.com/office/drawing/2014/main" val="3741557065"/>
                    </a:ext>
                  </a:extLst>
                </a:gridCol>
                <a:gridCol w="2716567">
                  <a:extLst>
                    <a:ext uri="{9D8B030D-6E8A-4147-A177-3AD203B41FA5}">
                      <a16:colId xmlns:a16="http://schemas.microsoft.com/office/drawing/2014/main" val="354910239"/>
                    </a:ext>
                  </a:extLst>
                </a:gridCol>
                <a:gridCol w="2414726">
                  <a:extLst>
                    <a:ext uri="{9D8B030D-6E8A-4147-A177-3AD203B41FA5}">
                      <a16:colId xmlns:a16="http://schemas.microsoft.com/office/drawing/2014/main" val="1640950875"/>
                    </a:ext>
                  </a:extLst>
                </a:gridCol>
                <a:gridCol w="2086253">
                  <a:extLst>
                    <a:ext uri="{9D8B030D-6E8A-4147-A177-3AD203B41FA5}">
                      <a16:colId xmlns:a16="http://schemas.microsoft.com/office/drawing/2014/main" val="873914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Метод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оценивает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Основное преимущество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Основное ограничение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565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Постклик</a:t>
                      </a: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-анализ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Поведение после клика, конверсии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Чёткая связь клика и действия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Не учитывает влияние без клика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424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Поствью</a:t>
                      </a: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-анализ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Влияние просмотра без клика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Оценка брендинга и осведомлённости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Сложно доказать причинность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635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Сплит-тестирование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Эффективность разных вариантов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Принятие решений на основе данных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Требует большого трафика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887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CQI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Качество и ценность каждого клика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Фильтрация некачественного трафика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Сложность реализации и объяснения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2591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3204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C47C32-D762-46C0-B269-B7E5190BD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09886"/>
          </a:xfrm>
        </p:spPr>
        <p:txBody>
          <a:bodyPr>
            <a:normAutofit/>
          </a:bodyPr>
          <a:lstStyle/>
          <a:p>
            <a:r>
              <a:rPr lang="ru-RU" sz="3200" b="1" dirty="0"/>
              <a:t>Системы </a:t>
            </a:r>
            <a:r>
              <a:rPr lang="en-US" sz="3200" b="1" dirty="0"/>
              <a:t>Web</a:t>
            </a:r>
            <a:r>
              <a:rPr lang="ru-RU" sz="3200" b="1" dirty="0"/>
              <a:t>-аналитики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5A1B58-ADC4-47F5-9EDC-D873CF6A7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89103"/>
            <a:ext cx="8915400" cy="483833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Веб-аналитика </a:t>
            </a:r>
            <a:r>
              <a:rPr lang="ru-RU" sz="2200" b="1" dirty="0"/>
              <a:t>– сбор, обработка и анализ данных о поведении пользователей на сайте с целью улучшения маркетинга, повышения конверсий и оптимизации сайта.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Google Analytics – мощный инструмент для комплексного анализа, идеально подходит для международных проектов и крупных сайтов с большим трафиком и сложными задачами. Требует времени на освоение и настройку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200" b="1" dirty="0" err="1"/>
              <a:t>Яндекс.Метрика</a:t>
            </a:r>
            <a:r>
              <a:rPr lang="ru-RU" sz="2200" b="1" dirty="0"/>
              <a:t> – удобный и функциональный сервис для сайтов, ориентированных на русскоязычную аудиторию, с уникальными возможностями по анализу поведения (</a:t>
            </a:r>
            <a:r>
              <a:rPr lang="ru-RU" sz="2200" b="1" dirty="0" err="1"/>
              <a:t>Вебвизор</a:t>
            </a:r>
            <a:r>
              <a:rPr lang="ru-RU" sz="2200" b="1" dirty="0"/>
              <a:t>). Отличный выбор для малого и среднего бизнеса</a:t>
            </a:r>
          </a:p>
          <a:p>
            <a:pPr marL="0" indent="0">
              <a:buNone/>
            </a:pPr>
            <a:endParaRPr lang="ru-RU" sz="2200" dirty="0"/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252489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E0EA1F-6058-4B53-A3C4-ABAB3A706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en-US" sz="3200" b="1" dirty="0"/>
              <a:t>Google Analytics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309123-7BEB-4D00-898A-5603323C1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20427"/>
            <a:ext cx="8915400" cy="449079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Google Analytics (GA) </a:t>
            </a:r>
            <a:r>
              <a:rPr lang="ru-RU" sz="2200" b="1" dirty="0"/>
              <a:t>— бесплатный сервис от компании Google для анализа посещаемости и поведения пользователей на веб-сайтах и в мобильных приложениях. </a:t>
            </a:r>
            <a:endParaRPr lang="en-US" sz="22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u="sng" dirty="0"/>
              <a:t>Основные возможности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Отслеживание трафика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Анализ поведения пользователей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Конверсии и цели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Сегментация аудитории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Интеграция с рекламными сервисами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Отчеты в реальном времени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b="1" dirty="0"/>
              <a:t>API </a:t>
            </a:r>
            <a:r>
              <a:rPr lang="ru-RU" sz="2200" b="1" dirty="0"/>
              <a:t>и экспорт данных</a:t>
            </a:r>
            <a:endParaRPr lang="en-US" sz="22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638452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E0EA1F-6058-4B53-A3C4-ABAB3A706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en-US" sz="3200" b="1" dirty="0"/>
              <a:t>Google Analytics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309123-7BEB-4D00-898A-5603323C1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20427"/>
            <a:ext cx="8915400" cy="449079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2200" b="1" u="sng" dirty="0"/>
              <a:t>Особенности</a:t>
            </a:r>
          </a:p>
          <a:p>
            <a:pPr>
              <a:lnSpc>
                <a:spcPct val="110000"/>
              </a:lnSpc>
            </a:pPr>
            <a:r>
              <a:rPr lang="ru-RU" sz="2200" b="1" dirty="0"/>
              <a:t>Отслеживание трафика</a:t>
            </a:r>
          </a:p>
          <a:p>
            <a:pPr lvl="0">
              <a:lnSpc>
                <a:spcPct val="110000"/>
              </a:lnSpc>
            </a:pPr>
            <a:r>
              <a:rPr lang="ru-RU" sz="2200" b="1" dirty="0"/>
              <a:t>Бесплатная версия имеет ограничения по объёму данных и функционалу</a:t>
            </a:r>
          </a:p>
          <a:p>
            <a:pPr lvl="0">
              <a:lnSpc>
                <a:spcPct val="110000"/>
              </a:lnSpc>
            </a:pPr>
            <a:r>
              <a:rPr lang="ru-RU" sz="2200" b="1" dirty="0"/>
              <a:t>Сложность первоначальной настройки, особенно для сложных проектов</a:t>
            </a:r>
          </a:p>
          <a:p>
            <a:pPr lvl="0">
              <a:lnSpc>
                <a:spcPct val="110000"/>
              </a:lnSpc>
            </a:pPr>
            <a:r>
              <a:rPr lang="ru-RU" sz="2200" b="1" dirty="0"/>
              <a:t>Постоянное развитие и обновления</a:t>
            </a:r>
          </a:p>
          <a:p>
            <a:pPr lvl="0">
              <a:lnSpc>
                <a:spcPct val="110000"/>
              </a:lnSpc>
            </a:pPr>
            <a:r>
              <a:rPr lang="ru-RU" sz="2200" b="1" dirty="0"/>
              <a:t>Высокая популярность и большое сообщество, множество обучающих материалов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3611479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BA583-2B56-4DCA-90C0-05339938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0907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Яндекс.Метрика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53D26B-14D2-4F0F-B507-6DCB75A7A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84917"/>
            <a:ext cx="8915400" cy="452630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 err="1">
                <a:solidFill>
                  <a:srgbClr val="C00000"/>
                </a:solidFill>
              </a:rPr>
              <a:t>Яндекс.Метрика</a:t>
            </a:r>
            <a:r>
              <a:rPr lang="ru-RU" sz="2200" b="1" dirty="0">
                <a:solidFill>
                  <a:srgbClr val="C00000"/>
                </a:solidFill>
              </a:rPr>
              <a:t> </a:t>
            </a:r>
            <a:r>
              <a:rPr lang="ru-RU" sz="2200" b="1" dirty="0"/>
              <a:t>– бесплатный сервис веб-аналитики от Яндекса, популярный в России и странах СНГ.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u="sng" dirty="0"/>
              <a:t>Основные возможности: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Отслеживание трафика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200" b="1" dirty="0" err="1"/>
              <a:t>Вебвизор</a:t>
            </a:r>
            <a:r>
              <a:rPr lang="ru-RU" sz="2200" b="1" dirty="0"/>
              <a:t> </a:t>
            </a:r>
            <a:r>
              <a:rPr lang="en-US" sz="2200" b="1" dirty="0"/>
              <a:t>(</a:t>
            </a:r>
            <a:r>
              <a:rPr lang="en-US" sz="2200" b="1" dirty="0" err="1"/>
              <a:t>Webvisor</a:t>
            </a:r>
            <a:r>
              <a:rPr lang="en-US" sz="2200" b="1" dirty="0"/>
              <a:t>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Анализ поведения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Цели и конверсии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Сегментация аудитории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Отчеты в реальном времени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Интеграция с рекламой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b="1" dirty="0"/>
              <a:t>API </a:t>
            </a:r>
            <a:r>
              <a:rPr lang="ru-RU" sz="2200" b="1" dirty="0"/>
              <a:t>и экспорт данных</a:t>
            </a:r>
          </a:p>
        </p:txBody>
      </p:sp>
    </p:spTree>
    <p:extLst>
      <p:ext uri="{BB962C8B-B14F-4D97-AF65-F5344CB8AC3E}">
        <p14:creationId xmlns:p14="http://schemas.microsoft.com/office/powerpoint/2010/main" val="31235614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BA583-2B56-4DCA-90C0-05339938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0907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Яндекс.Метрика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53D26B-14D2-4F0F-B507-6DCB75A7A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84917"/>
            <a:ext cx="8915400" cy="452630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u="sng" dirty="0"/>
              <a:t>Особенности: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Простота и удобство интерфейса, подходит для начинающих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ru-RU" sz="2200" b="1" dirty="0" err="1"/>
              <a:t>Вебвизор</a:t>
            </a:r>
            <a:r>
              <a:rPr lang="ru-RU" sz="2200" b="1" dirty="0"/>
              <a:t> – мощный инструмент для детального анализа поведения пользователей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Хорошо адаптирована для российского рынка и локальных сервисов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Бесплатна и без существенных ограничений по объёму данных</a:t>
            </a: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Меньшая популярность за пределами русскоязычного сегмента</a:t>
            </a:r>
          </a:p>
        </p:txBody>
      </p:sp>
    </p:spTree>
    <p:extLst>
      <p:ext uri="{BB962C8B-B14F-4D97-AF65-F5344CB8AC3E}">
        <p14:creationId xmlns:p14="http://schemas.microsoft.com/office/powerpoint/2010/main" val="9213918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2C1D9D-D9BC-4111-8CA2-82C7D9A0B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Увеличение конверсии: </a:t>
            </a:r>
            <a:r>
              <a:rPr lang="en-US" sz="3200" b="1" dirty="0"/>
              <a:t>CRO </a:t>
            </a:r>
            <a:r>
              <a:rPr lang="ru-RU" sz="3200" b="1" dirty="0"/>
              <a:t>и оптимизация целевых страниц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D5E9C5-6E62-4318-BEA0-17B25FA3A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48901"/>
            <a:ext cx="8915400" cy="476730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Показатель конверсии (</a:t>
            </a:r>
            <a:r>
              <a:rPr lang="ru-RU" sz="2200" b="1" dirty="0" err="1">
                <a:solidFill>
                  <a:srgbClr val="C00000"/>
                </a:solidFill>
              </a:rPr>
              <a:t>Conversion</a:t>
            </a:r>
            <a:r>
              <a:rPr lang="ru-RU" sz="2200" b="1" dirty="0">
                <a:solidFill>
                  <a:srgbClr val="C00000"/>
                </a:solidFill>
              </a:rPr>
              <a:t> Rate, CR</a:t>
            </a:r>
            <a:r>
              <a:rPr lang="ru-RU" sz="2200" b="1" dirty="0"/>
              <a:t>, конверсия) — отношение количества покупателей (покупок) к количеству посетителей (посещений).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>
                <a:solidFill>
                  <a:srgbClr val="C00000"/>
                </a:solidFill>
              </a:rPr>
              <a:t>CRO (</a:t>
            </a:r>
            <a:r>
              <a:rPr lang="ru-RU" sz="2200" b="1" dirty="0" err="1">
                <a:solidFill>
                  <a:srgbClr val="C00000"/>
                </a:solidFill>
              </a:rPr>
              <a:t>Conversion</a:t>
            </a:r>
            <a:r>
              <a:rPr lang="ru-RU" sz="2200" b="1" dirty="0">
                <a:solidFill>
                  <a:srgbClr val="C00000"/>
                </a:solidFill>
              </a:rPr>
              <a:t> Rate </a:t>
            </a:r>
            <a:r>
              <a:rPr lang="ru-RU" sz="2200" b="1" dirty="0" err="1">
                <a:solidFill>
                  <a:srgbClr val="C00000"/>
                </a:solidFill>
              </a:rPr>
              <a:t>Optimization</a:t>
            </a:r>
            <a:r>
              <a:rPr lang="ru-RU" sz="2200" b="1" dirty="0"/>
              <a:t>, оптимизация показателя конверсии) – деятельность, направленная на увеличение конверсии целевых страниц сайта.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u="sng" dirty="0"/>
              <a:t>Конверсионные действия для коммерческих ресурсов: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покупка (заказ) товаров или услуг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регистрация на сайте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заполнение формы (анкета, контактные данные и т.д.)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200" b="1" dirty="0"/>
              <a:t>подписка на рассылку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843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ADDBA8-7EB7-4836-8465-642BE89F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51424"/>
          </a:xfrm>
        </p:spPr>
        <p:txBody>
          <a:bodyPr>
            <a:normAutofit/>
          </a:bodyPr>
          <a:lstStyle/>
          <a:p>
            <a:r>
              <a:rPr lang="ru-RU" sz="3200" b="1" dirty="0"/>
              <a:t>Основные действия для увеличения конверсии (</a:t>
            </a:r>
            <a:r>
              <a:rPr lang="en-US" sz="3200" b="1" dirty="0"/>
              <a:t>CRO)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D1FE06-BDC2-4860-AA67-5CE5653A9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75535"/>
            <a:ext cx="8915400" cy="4758430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ru-RU" sz="2200" b="1" dirty="0"/>
              <a:t>Анализ целевого рынка и аудитории</a:t>
            </a:r>
          </a:p>
          <a:p>
            <a:pPr>
              <a:buFont typeface="+mj-lt"/>
              <a:buAutoNum type="arabicPeriod"/>
            </a:pPr>
            <a:r>
              <a:rPr lang="ru-RU" sz="2200" b="1" dirty="0"/>
              <a:t>Анализ целевых страниц и действий посетителей на них</a:t>
            </a:r>
          </a:p>
          <a:p>
            <a:pPr>
              <a:buFont typeface="+mj-lt"/>
              <a:buAutoNum type="arabicPeriod"/>
            </a:pPr>
            <a:r>
              <a:rPr lang="ru-RU" sz="2200" b="1" dirty="0"/>
              <a:t>Проверка релевантности целевых страниц</a:t>
            </a:r>
          </a:p>
          <a:p>
            <a:pPr>
              <a:buFont typeface="+mj-lt"/>
              <a:buAutoNum type="arabicPeriod"/>
            </a:pPr>
            <a:r>
              <a:rPr lang="ru-RU" sz="2200" b="1" dirty="0"/>
              <a:t>Работа над первым впечатлением</a:t>
            </a:r>
          </a:p>
          <a:p>
            <a:pPr>
              <a:buFont typeface="+mj-lt"/>
              <a:buAutoNum type="arabicPeriod"/>
            </a:pPr>
            <a:r>
              <a:rPr lang="ru-RU" sz="2200" b="1" dirty="0"/>
              <a:t>Оценка выгодности предложения</a:t>
            </a:r>
          </a:p>
          <a:p>
            <a:pPr>
              <a:buFont typeface="+mj-lt"/>
              <a:buAutoNum type="arabicPeriod"/>
            </a:pPr>
            <a:r>
              <a:rPr lang="ru-RU" sz="2200" b="1" dirty="0"/>
              <a:t>Призыв к действию</a:t>
            </a:r>
          </a:p>
          <a:p>
            <a:pPr>
              <a:buFont typeface="+mj-lt"/>
              <a:buAutoNum type="arabicPeriod"/>
            </a:pPr>
            <a:r>
              <a:rPr lang="ru-RU" sz="2200" b="1" dirty="0"/>
              <a:t>Работа с изображениями</a:t>
            </a:r>
          </a:p>
          <a:p>
            <a:pPr>
              <a:buFont typeface="+mj-lt"/>
              <a:buAutoNum type="arabicPeriod"/>
            </a:pPr>
            <a:r>
              <a:rPr lang="ru-RU" sz="2200" b="1" dirty="0"/>
              <a:t>Размещение видеороликов</a:t>
            </a:r>
          </a:p>
          <a:p>
            <a:pPr>
              <a:buFont typeface="+mj-lt"/>
              <a:buAutoNum type="arabicPeriod"/>
            </a:pPr>
            <a:r>
              <a:rPr lang="ru-RU" sz="2200" b="1" dirty="0"/>
              <a:t>Отзывы на сайте и в соцсетях</a:t>
            </a:r>
          </a:p>
          <a:p>
            <a:pPr>
              <a:buFont typeface="+mj-lt"/>
              <a:buAutoNum type="arabicPeriod"/>
            </a:pPr>
            <a:r>
              <a:rPr lang="ru-RU" sz="2200" b="1" dirty="0"/>
              <a:t>Проведение А/В тестирования (сплит-тестирования)</a:t>
            </a:r>
          </a:p>
        </p:txBody>
      </p:sp>
    </p:spTree>
    <p:extLst>
      <p:ext uri="{BB962C8B-B14F-4D97-AF65-F5344CB8AC3E}">
        <p14:creationId xmlns:p14="http://schemas.microsoft.com/office/powerpoint/2010/main" val="29212971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DFD815-58CC-42B8-9DCC-85BEEC368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65498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Вопросы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1BB5EB-A3C8-4604-9E3C-A6FFBCE96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7060"/>
            <a:ext cx="8915400" cy="44641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rgbClr val="C00000"/>
                </a:solidFill>
              </a:rPr>
              <a:t>1. Контекстная реклама чаще всего основана на:</a:t>
            </a:r>
            <a:br>
              <a:rPr lang="ru-RU" sz="2200" b="1" dirty="0">
                <a:solidFill>
                  <a:srgbClr val="C00000"/>
                </a:solidFill>
              </a:rPr>
            </a:br>
            <a:r>
              <a:rPr lang="ru-RU" sz="2200" b="1" dirty="0"/>
              <a:t>а) Личных данных пользователя (возраст, пол)</a:t>
            </a:r>
            <a:br>
              <a:rPr lang="ru-RU" sz="2200" b="1" dirty="0"/>
            </a:br>
            <a:r>
              <a:rPr lang="ru-RU" sz="2200" b="1" dirty="0"/>
              <a:t>б) Интересах и поисковых запросах пользователя</a:t>
            </a:r>
            <a:br>
              <a:rPr lang="ru-RU" sz="2200" b="1" dirty="0"/>
            </a:br>
            <a:r>
              <a:rPr lang="ru-RU" sz="2200" b="1" dirty="0"/>
              <a:t>в) Географическом местоположении пользователя</a:t>
            </a:r>
            <a:br>
              <a:rPr lang="ru-RU" sz="2200" b="1" dirty="0"/>
            </a:br>
            <a:r>
              <a:rPr lang="ru-RU" sz="2200" b="1" dirty="0"/>
              <a:t>г) Времени суток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C00000"/>
                </a:solidFill>
              </a:rPr>
              <a:t>2. К какому виду рекламы относится статья с упоминанием бренда, выглядящая как обычный контент?</a:t>
            </a:r>
            <a:br>
              <a:rPr lang="ru-RU" sz="2200" b="1" dirty="0">
                <a:solidFill>
                  <a:srgbClr val="C00000"/>
                </a:solidFill>
              </a:rPr>
            </a:br>
            <a:r>
              <a:rPr lang="ru-RU" sz="2200" b="1" dirty="0"/>
              <a:t>а) Контекстная реклама</a:t>
            </a:r>
            <a:br>
              <a:rPr lang="ru-RU" sz="2200" b="1" dirty="0"/>
            </a:br>
            <a:r>
              <a:rPr lang="ru-RU" sz="2200" b="1" dirty="0"/>
              <a:t>б) Таргетированная реклама</a:t>
            </a:r>
            <a:br>
              <a:rPr lang="ru-RU" sz="2200" b="1" dirty="0"/>
            </a:br>
            <a:r>
              <a:rPr lang="ru-RU" sz="2200" b="1" dirty="0"/>
              <a:t>в) Нативная реклама</a:t>
            </a:r>
            <a:br>
              <a:rPr lang="ru-RU" sz="2200" b="1" dirty="0"/>
            </a:br>
            <a:r>
              <a:rPr lang="ru-RU" sz="2200" b="1" dirty="0"/>
              <a:t>г) </a:t>
            </a:r>
            <a:r>
              <a:rPr lang="ru-RU" sz="2200" b="1" dirty="0" err="1"/>
              <a:t>Медийно</a:t>
            </a:r>
            <a:r>
              <a:rPr lang="ru-RU" sz="2200" b="1" dirty="0"/>
              <a:t>-контекстный баннер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4649339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DFD815-58CC-42B8-9DCC-85BEEC368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65498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Вопросы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1BB5EB-A3C8-4604-9E3C-A6FFBCE96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7060"/>
            <a:ext cx="8915400" cy="44641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rgbClr val="C00000"/>
                </a:solidFill>
              </a:rPr>
              <a:t>3. Какой из методов оценки эффективности рекламы учитывает пользователей, которые видели рекламу, но совершили целевое действие не сразу?</a:t>
            </a:r>
            <a:br>
              <a:rPr lang="ru-RU" sz="2200" b="1" dirty="0"/>
            </a:br>
            <a:r>
              <a:rPr lang="ru-RU" sz="2200" b="1" dirty="0"/>
              <a:t>а) </a:t>
            </a:r>
            <a:r>
              <a:rPr lang="ru-RU" sz="2200" b="1" dirty="0" err="1"/>
              <a:t>Постклик</a:t>
            </a:r>
            <a:r>
              <a:rPr lang="ru-RU" sz="2200" b="1" dirty="0"/>
              <a:t>-анализ</a:t>
            </a:r>
            <a:br>
              <a:rPr lang="ru-RU" sz="2200" b="1" dirty="0"/>
            </a:br>
            <a:r>
              <a:rPr lang="ru-RU" sz="2200" b="1" dirty="0"/>
              <a:t>б) </a:t>
            </a:r>
            <a:r>
              <a:rPr lang="ru-RU" sz="2200" b="1" dirty="0" err="1"/>
              <a:t>Поствью</a:t>
            </a:r>
            <a:r>
              <a:rPr lang="ru-RU" sz="2200" b="1" dirty="0"/>
              <a:t>-анализ</a:t>
            </a:r>
            <a:br>
              <a:rPr lang="ru-RU" sz="2200" b="1" dirty="0"/>
            </a:br>
            <a:r>
              <a:rPr lang="ru-RU" sz="2200" b="1" dirty="0"/>
              <a:t>в) Сплит-тестирование</a:t>
            </a:r>
            <a:br>
              <a:rPr lang="ru-RU" sz="2200" b="1" dirty="0"/>
            </a:br>
            <a:r>
              <a:rPr lang="ru-RU" sz="2200" b="1" dirty="0"/>
              <a:t>г) CQI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C00000"/>
                </a:solidFill>
              </a:rPr>
              <a:t>4. Какая система веб-аналитики предлагает функцию </a:t>
            </a:r>
            <a:r>
              <a:rPr lang="en-US" sz="2200" b="1" dirty="0" err="1">
                <a:solidFill>
                  <a:srgbClr val="C00000"/>
                </a:solidFill>
              </a:rPr>
              <a:t>Webvisor</a:t>
            </a:r>
            <a:r>
              <a:rPr lang="ru-RU" sz="2200" b="1" dirty="0">
                <a:solidFill>
                  <a:srgbClr val="C00000"/>
                </a:solidFill>
              </a:rPr>
              <a:t>?</a:t>
            </a:r>
            <a:br>
              <a:rPr lang="ru-RU" sz="2200" b="1" dirty="0">
                <a:solidFill>
                  <a:srgbClr val="C00000"/>
                </a:solidFill>
              </a:rPr>
            </a:br>
            <a:r>
              <a:rPr lang="ru-RU" sz="2200" b="1" dirty="0"/>
              <a:t>а) Google Analytics</a:t>
            </a:r>
            <a:br>
              <a:rPr lang="ru-RU" sz="2200" b="1" dirty="0"/>
            </a:br>
            <a:r>
              <a:rPr lang="ru-RU" sz="2200" b="1" dirty="0"/>
              <a:t>б) </a:t>
            </a:r>
            <a:r>
              <a:rPr lang="ru-RU" sz="2200" b="1" dirty="0" err="1"/>
              <a:t>Яндекс.Метрика</a:t>
            </a:r>
            <a:br>
              <a:rPr lang="ru-RU" sz="2200" b="1" dirty="0"/>
            </a:br>
            <a:r>
              <a:rPr lang="ru-RU" sz="2200" b="1" dirty="0"/>
              <a:t>в) Оба сервиса</a:t>
            </a:r>
            <a:br>
              <a:rPr lang="ru-RU" sz="2200" b="1" dirty="0"/>
            </a:br>
            <a:r>
              <a:rPr lang="ru-RU" sz="2200" b="1" dirty="0"/>
              <a:t>г) Ни один из них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05152343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153</TotalTime>
  <Words>1865</Words>
  <Application>Microsoft Office PowerPoint</Application>
  <PresentationFormat>Широкоэкранный</PresentationFormat>
  <Paragraphs>266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6" baseType="lpstr">
      <vt:lpstr>Arial</vt:lpstr>
      <vt:lpstr>Century Gothic</vt:lpstr>
      <vt:lpstr>Wingdings 3</vt:lpstr>
      <vt:lpstr>Легкий дым</vt:lpstr>
      <vt:lpstr>Специфика продвижения в интернете</vt:lpstr>
      <vt:lpstr>Особенности рекламы в интернете</vt:lpstr>
      <vt:lpstr>Виды рекламы</vt:lpstr>
      <vt:lpstr>Виды рекламы</vt:lpstr>
      <vt:lpstr>Виды рекламы</vt:lpstr>
      <vt:lpstr>Виды рекламы</vt:lpstr>
      <vt:lpstr>Виды рекламы</vt:lpstr>
      <vt:lpstr>Виды рекламы</vt:lpstr>
      <vt:lpstr>Виды рекламы </vt:lpstr>
      <vt:lpstr>Виды рекламы </vt:lpstr>
      <vt:lpstr>Продвижение в социальных сетях</vt:lpstr>
      <vt:lpstr>Продвижение в социальных сетях</vt:lpstr>
      <vt:lpstr>Продвижение в социальных сетях</vt:lpstr>
      <vt:lpstr>Топ-социальные сети для брендового продвижения в России</vt:lpstr>
      <vt:lpstr>Поисковое продвижение: SEO (Search Engine Optimization)</vt:lpstr>
      <vt:lpstr>Техническое SEO</vt:lpstr>
      <vt:lpstr>Контентное SEO</vt:lpstr>
      <vt:lpstr>Внешнее SEO</vt:lpstr>
      <vt:lpstr>Оценка эффективности рекламы</vt:lpstr>
      <vt:lpstr>Оценка эффективности рекламы</vt:lpstr>
      <vt:lpstr>Оценка эффективности рекламы</vt:lpstr>
      <vt:lpstr>Оценка эффективности рекламы</vt:lpstr>
      <vt:lpstr>Оценка эффективности рекламы</vt:lpstr>
      <vt:lpstr>Системы Web-аналитики</vt:lpstr>
      <vt:lpstr>Google Analytics</vt:lpstr>
      <vt:lpstr>Google Analytics</vt:lpstr>
      <vt:lpstr>Яндекс.Метрика</vt:lpstr>
      <vt:lpstr>Яндекс.Метрика</vt:lpstr>
      <vt:lpstr>Увеличение конверсии: CRO и оптимизация целевых страниц</vt:lpstr>
      <vt:lpstr>Основные действия для увеличения конверсии (CRO)</vt:lpstr>
      <vt:lpstr>Вопросы </vt:lpstr>
      <vt:lpstr>Вопросы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18</cp:revision>
  <dcterms:created xsi:type="dcterms:W3CDTF">2025-10-12T11:49:41Z</dcterms:created>
  <dcterms:modified xsi:type="dcterms:W3CDTF">2025-10-13T04:03:26Z</dcterms:modified>
</cp:coreProperties>
</file>