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300" r:id="rId19"/>
    <p:sldId id="301" r:id="rId20"/>
    <p:sldId id="302" r:id="rId21"/>
    <p:sldId id="297" r:id="rId22"/>
    <p:sldId id="298" r:id="rId23"/>
    <p:sldId id="299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303" r:id="rId38"/>
    <p:sldId id="30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21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756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79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501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45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32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7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55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1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5727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873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061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850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964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11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EC89A-852A-444A-81B6-80E4C08976DD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77C578E-62B9-4E06-A860-3F8BC7742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22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.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4A1AD-1291-43D6-89CD-CEA3F0E9D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интернет-магазины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E9E2CF-401F-4854-926F-8BE35D2B0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40023"/>
            <a:ext cx="9395642" cy="490047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Классические сайты для прямых продаж товаров или услуг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Включают: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детальный каталог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корзину покупок с возможностью добавления и удаления товаров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интеграцию платежных систем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личный кабинет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Часто на сайт добавляют: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доставку, возврат и поддержку через чат или </a:t>
            </a:r>
            <a:r>
              <a:rPr lang="ru-RU" sz="2000" b="1" dirty="0" err="1"/>
              <a:t>email</a:t>
            </a:r>
            <a:endParaRPr lang="ru-RU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SEO, мобильную оптимизацию и аналитику для улучшения UX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/>
              <a:t>ЦА:</a:t>
            </a:r>
            <a:r>
              <a:rPr lang="ru-RU" sz="2000" b="1" dirty="0"/>
              <a:t> Конечные потребители (B2C)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Прямые продажи с </a:t>
            </a:r>
            <a:r>
              <a:rPr lang="ru-RU" sz="2000" b="1" dirty="0" err="1"/>
              <a:t>маржой</a:t>
            </a:r>
            <a:r>
              <a:rPr lang="ru-RU" sz="2000" b="1" dirty="0"/>
              <a:t> на товарах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Дополнительные доходы от рекламы, партнерских программ, подписок на премиум-функции или кросс-продаж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6560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EBC72-A604-4DB8-B9C2-00E72CF24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маркетплейсы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81B8CA-CA4B-449D-BE5E-059D58353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7779"/>
            <a:ext cx="9182578" cy="475843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Платформы, объединяющие продавцов и покупателей в едином пространстве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/>
              <a:t>Включают: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систему регистрации продавцов, единый интерфейс для поиска товаров, рейтинги, отзывы и обзоры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централизованную обработку платежей (часто через </a:t>
            </a:r>
            <a:r>
              <a:rPr lang="ru-RU" sz="2000" b="1" dirty="0" err="1"/>
              <a:t>escrow</a:t>
            </a:r>
            <a:r>
              <a:rPr lang="ru-RU" sz="2000" b="1" dirty="0"/>
              <a:t> для защиты)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логистику (самовывоз, доставка продавцами или платформой)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модерацию контента для предотвращения мошенничества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покупатели, ищущие разнообразие товаров по низким ценам; продавцы, расширяющие охват без собственной инфраструктуры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Комиссия с каждой продажи, реклама, премиум-подписки для продавцов или услуги логистики</a:t>
            </a:r>
          </a:p>
        </p:txBody>
      </p:sp>
    </p:spTree>
    <p:extLst>
      <p:ext uri="{BB962C8B-B14F-4D97-AF65-F5344CB8AC3E}">
        <p14:creationId xmlns:p14="http://schemas.microsoft.com/office/powerpoint/2010/main" val="364406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8D718-CC87-40B0-BF85-42F02B238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интернет-аукционы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E13CD6-3D6A-450F-8F7A-1FB9FDD35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7779"/>
            <a:ext cx="8915400" cy="494486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Торги, </a:t>
            </a:r>
            <a:r>
              <a:rPr lang="ru-RU" sz="2000" b="1" dirty="0" err="1">
                <a:solidFill>
                  <a:srgbClr val="C00000"/>
                </a:solidFill>
              </a:rPr>
              <a:t>проводящиеся</a:t>
            </a:r>
            <a:r>
              <a:rPr lang="ru-RU" sz="2000" b="1" dirty="0">
                <a:solidFill>
                  <a:srgbClr val="C00000"/>
                </a:solidFill>
              </a:rPr>
              <a:t> в реальном времени или с таймером, где участники делают ставки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динамическое ценообразование (цена растет с ставками)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ограниченное время аукциона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уведомления о новых ставках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интеграция с платежами и доставкой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защита от мошенничества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Коллекционеры, инвесторы и энтузиасты, ищущие редкие или уникальные товары; покупатели, охотящиеся за скидками; продавцы, желающие максимизировать цену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Комиссия с победителей (5–10% от итоговой цены), плата за листинг или премиум-функции; реклама и партнерства </a:t>
            </a:r>
          </a:p>
        </p:txBody>
      </p:sp>
    </p:spTree>
    <p:extLst>
      <p:ext uri="{BB962C8B-B14F-4D97-AF65-F5344CB8AC3E}">
        <p14:creationId xmlns:p14="http://schemas.microsoft.com/office/powerpoint/2010/main" val="56166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FE556-7707-4877-945D-456215EF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сайты подписки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D4AFC0-C2C2-4EA6-B52F-FF2316BC4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42403"/>
            <a:ext cx="8915400" cy="439148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Регулярный доступ к товарам или услугам с автоматическим списанием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Включают: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управление подписками (пауза, отмена)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персонализацию (например, выбор предпочтений)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доставку по графику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пробный период, гибкий план (базовый/премиум)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Люди, предпочитающие удобство, регулярность, предсказуемость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Регулярные платежи (ежемесячно/ежегодно) с низким оттоком клиентов. Дополнительно: </a:t>
            </a:r>
            <a:r>
              <a:rPr lang="ru-RU" sz="2000" b="1" dirty="0" err="1"/>
              <a:t>апселлы</a:t>
            </a:r>
            <a:r>
              <a:rPr lang="ru-RU" sz="2000" b="1" dirty="0"/>
              <a:t> (расширение подписки), партнерства или продажа данных. </a:t>
            </a:r>
          </a:p>
          <a:p>
            <a:pPr marL="0" indent="0">
              <a:buNone/>
            </a:pP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5164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D42CC-7871-49BF-873D-4794AA41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цифровые магазины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9CEDB3-7CB0-4121-B01B-9DFF06696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4412"/>
            <a:ext cx="8915400" cy="476730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Продажа нематериальных товаров с мгновенной доставкой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/>
              <a:t>Включают: 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лицензирование (DRM для защиты), стриминг или скачивание 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интеграцию с устройствами 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обновления и поддержку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часто – демо-версии и отзывы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ЦА</a:t>
            </a:r>
            <a:r>
              <a:rPr lang="ru-RU" sz="2200" b="1" dirty="0"/>
              <a:t>: Пользователи гаджетов, геймеры, читатели и творцы, ищущие цифровой контент. Аудитория техно-энтузиастов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Бизнес-модель</a:t>
            </a:r>
            <a:r>
              <a:rPr lang="ru-RU" sz="2200" b="1" dirty="0"/>
              <a:t>: Продажа лицензий с высокой </a:t>
            </a:r>
            <a:r>
              <a:rPr lang="ru-RU" sz="2200" b="1" dirty="0" err="1"/>
              <a:t>маржой</a:t>
            </a:r>
            <a:r>
              <a:rPr lang="ru-RU" sz="2200" b="1" dirty="0"/>
              <a:t> (низкие затраты на хранение). Дополнительно: подписки, реклама или партнерства с разработчиками.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969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9EABD-C110-4EA5-9AE1-2D2E0D2E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сайтов электронной коммерции: краудфандинговые 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CC8670-1F38-4742-B539-9078940E5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02167"/>
            <a:ext cx="8915400" cy="473179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Сбор средств на проекты через публичные кампании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Включают: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описание проектов, цели финансирования, вознаграждения (товары, акции)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сроки и обновления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интеграцию платежей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модерацию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</a:t>
            </a:r>
            <a:r>
              <a:rPr lang="ru-RU" sz="2000" b="1" dirty="0" err="1"/>
              <a:t>Инноваторы</a:t>
            </a:r>
            <a:r>
              <a:rPr lang="ru-RU" sz="2000" b="1" dirty="0"/>
              <a:t>, стартаперы и творцы, ищущие поддержку; доноры, мотивированные идеями или вознаграждениями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Комиссия с успешных кампаний (3–5%), плата за премиум-функции, реклама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86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037ED3-27F1-404A-A1E6-7B5F9A9AA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сайтов электронной коммерции: купонные и скидочные сайты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A08E5-19F3-4651-AFAD-E86946F74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7678"/>
            <a:ext cx="8915400" cy="407354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Агрегация скидок и купонов от партнеров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/>
              <a:t>Включают: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таймеры акций, персональные рекомендации, мобильные приложения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b="1" dirty="0"/>
              <a:t>интеграцию с платежами и доставкой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часто – локальные оффлайн-предложения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Экономные покупатели, семьи и студенты, ищущие выгодные сделки. Фокус – на локальные рынки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Комиссия от партнеров или продавцов, реклама, премиум-подписки.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86231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EABE4-D587-4532-9473-4E533B703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социальная коммерция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8D8B5C-4514-4695-8EAD-7E103549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4412"/>
            <a:ext cx="8915400" cy="466965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Интеграция покупок в соцсети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Включают: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шопинг-теги в постах, рекомендации от друзей, чаты для заказов;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аналитику поведения пользователей.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часто – AR для примерки.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Молодежь и активные пользователи соцсетей, покупающие под влиянием сообщества.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Комиссия с продаж, реклама (таргетированная), партнерства с брендами.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28870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951A0F-8241-4BF3-BF05-6E951473A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Виды сайтов электронной коммерции: В2В-платформы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46B93-1616-41DF-91D3-D38EFA0B4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5534"/>
            <a:ext cx="8915400" cy="413568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Торговля между компаниями с оптовыми объемами. </a:t>
            </a:r>
            <a:r>
              <a:rPr lang="ru-RU" sz="2400" b="1" dirty="0"/>
              <a:t>Фокус на контракты и логистику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/>
              <a:t>Включают: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каталоги с B2B-ценами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1" dirty="0"/>
              <a:t>RFQ (</a:t>
            </a:r>
            <a:r>
              <a:rPr lang="ru-RU" sz="2400" b="1" dirty="0" err="1"/>
              <a:t>Request</a:t>
            </a:r>
            <a:r>
              <a:rPr lang="ru-RU" sz="2400" b="1" dirty="0"/>
              <a:t> </a:t>
            </a:r>
            <a:r>
              <a:rPr lang="ru-RU" sz="2400" b="1" dirty="0" err="1"/>
              <a:t>for</a:t>
            </a:r>
            <a:r>
              <a:rPr lang="ru-RU" sz="2400" b="1" dirty="0"/>
              <a:t> </a:t>
            </a:r>
            <a:r>
              <a:rPr lang="ru-RU" sz="2400" b="1" dirty="0" err="1"/>
              <a:t>Quotatio</a:t>
            </a:r>
            <a:r>
              <a:rPr lang="en-US" sz="2400" b="1" dirty="0"/>
              <a:t>n</a:t>
            </a:r>
            <a:r>
              <a:rPr lang="ru-RU" sz="2400" b="1" dirty="0"/>
              <a:t>, или запрос котировок/цен)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интеграцию с ERP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ЦА</a:t>
            </a:r>
            <a:r>
              <a:rPr lang="ru-RU" sz="2400" b="1" dirty="0"/>
              <a:t>: Компании и предприниматели, закупающие сырье, оборудование или услуги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u="sng" dirty="0"/>
              <a:t>Бизнес-модель</a:t>
            </a:r>
            <a:r>
              <a:rPr lang="ru-RU" sz="2400" b="1" dirty="0"/>
              <a:t>: Комиссия, подписки на премиум-доступ, реклама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207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E2946-099C-41A9-A1A3-1CE90891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Создание сайта:</a:t>
            </a:r>
            <a:br>
              <a:rPr lang="ru-RU" sz="3200" b="1" dirty="0"/>
            </a:br>
            <a:r>
              <a:rPr lang="ru-RU" sz="3200" b="1" dirty="0"/>
              <a:t>использование конструкторов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39EC6E-788F-44E3-9584-33E7555A9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48901"/>
            <a:ext cx="8915400" cy="4162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ru-RU" sz="2000" b="1" dirty="0" err="1">
                <a:solidFill>
                  <a:srgbClr val="C00000"/>
                </a:solidFill>
              </a:rPr>
              <a:t>rag-and-drop</a:t>
            </a:r>
            <a:r>
              <a:rPr lang="ru-RU" sz="2000" b="1" dirty="0">
                <a:solidFill>
                  <a:srgbClr val="C00000"/>
                </a:solidFill>
              </a:rPr>
              <a:t> инструменты с готовыми шаблонами, визуальными редакторами и встроенными модулями для e-</a:t>
            </a:r>
            <a:r>
              <a:rPr lang="ru-RU" sz="2000" b="1" dirty="0" err="1">
                <a:solidFill>
                  <a:srgbClr val="C00000"/>
                </a:solidFill>
              </a:rPr>
              <a:t>commerce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(корзина, платежи, инвентарь).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поддерживают интеграцию с популярными сервисами, но ограничивают глубокую кастомизацию — нельзя менять код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мобильная адаптация автоматическая </a:t>
            </a:r>
          </a:p>
          <a:p>
            <a:pPr>
              <a:spcBef>
                <a:spcPts val="0"/>
              </a:spcBef>
            </a:pPr>
            <a:r>
              <a:rPr lang="ru-RU" sz="2000" b="1" dirty="0"/>
              <a:t>безопасность обеспечивается платформой</a:t>
            </a:r>
          </a:p>
          <a:p>
            <a:pPr marL="0" indent="0" algn="just"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Начинающие предприниматели, фрилансеры или малый бизнес, которые не хотят тратить время на технику. Те, кто тестирует идеи или продает ограниченный ассортимент (до 100 товаров).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476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E7279-E9EC-09D0-FE21-7B9507DF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Как выбрать конструктор для создания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48D79C-708F-CCCE-3B76-F45DD6FD6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Цена</a:t>
            </a:r>
          </a:p>
          <a:p>
            <a:r>
              <a:rPr lang="ru-RU" sz="2000" b="1" dirty="0"/>
              <a:t>Пробный период</a:t>
            </a:r>
          </a:p>
          <a:p>
            <a:r>
              <a:rPr lang="ru-RU" sz="2000" b="1" dirty="0"/>
              <a:t>Подключение своего домена</a:t>
            </a:r>
          </a:p>
          <a:p>
            <a:r>
              <a:rPr lang="ru-RU" sz="2000" b="1" dirty="0"/>
              <a:t>Грамотная работа технической поддержки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ФУНКЦИОНАЛ</a:t>
            </a:r>
          </a:p>
        </p:txBody>
      </p:sp>
    </p:spTree>
    <p:extLst>
      <p:ext uri="{BB962C8B-B14F-4D97-AF65-F5344CB8AC3E}">
        <p14:creationId xmlns:p14="http://schemas.microsoft.com/office/powerpoint/2010/main" val="3431580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DD104-4A77-4900-FB98-DA392E23D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7454"/>
          </a:xfrm>
        </p:spPr>
        <p:txBody>
          <a:bodyPr>
            <a:normAutofit/>
          </a:bodyPr>
          <a:lstStyle/>
          <a:p>
            <a:r>
              <a:rPr lang="ru-RU" sz="3200" b="1" dirty="0"/>
              <a:t>Функционал конструктора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CF590-A1B1-394C-96A7-E91ECABD4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0189"/>
            <a:ext cx="8527657" cy="377762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Количество и качество шаблонов. </a:t>
            </a:r>
            <a:r>
              <a:rPr lang="ru-RU" sz="2000" b="1" dirty="0"/>
              <a:t>Чем их больше, тем больше вариантов оформления вашего ресурса, а чем они качественнее, тем красивее и удобнее будет магазин.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Визуальный редактор. </a:t>
            </a:r>
            <a:r>
              <a:rPr lang="ru-RU" sz="2000" b="1" dirty="0"/>
              <a:t>Он позволяет не делать магазин «под копирку», так как дает возможность менять положение и настройки отдельных элементов шаблона.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Правка шаблона и встраивание своих модулей. </a:t>
            </a:r>
            <a:r>
              <a:rPr lang="ru-RU" sz="2000" b="1" dirty="0"/>
              <a:t>Когда магазин станет масштабнее, будет важна возможность привлечения программиста для изменения шаблона «под себя» или интеграции дополнительных элементов.</a:t>
            </a:r>
          </a:p>
          <a:p>
            <a:pPr>
              <a:buSzPct val="100000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750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97708-9119-4E31-B364-6A80D107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Бизнес-модель, плюсы и минусы конструктора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43C16D-E6C9-4174-B972-EB29A921F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5534"/>
            <a:ext cx="9528807" cy="479394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Подписочная: бесплатный тариф для базового сайта (с брендингом платформы), от $10–$30/месяц за премиум (удаление бренда, дополнительные функции)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Дополнительные комиссии: 2–3% за транзакции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Примеры</a:t>
            </a:r>
            <a:r>
              <a:rPr lang="ru-RU" sz="2000" b="1" dirty="0"/>
              <a:t>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b="1" dirty="0" err="1"/>
              <a:t>InSales</a:t>
            </a:r>
            <a:r>
              <a:rPr lang="ru-RU" sz="2000" b="1" dirty="0"/>
              <a:t> — от ~500–700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до ~5000+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b="1" dirty="0" err="1"/>
              <a:t>Tilda</a:t>
            </a:r>
            <a:r>
              <a:rPr lang="ru-RU" sz="2000" b="1" dirty="0"/>
              <a:t> — от ~700–800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до ~4000+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b="1" dirty="0" err="1"/>
              <a:t>Nethouse</a:t>
            </a:r>
            <a:r>
              <a:rPr lang="ru-RU" sz="2000" b="1" dirty="0"/>
              <a:t> — от ~300–500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до ~1500+ </a:t>
            </a:r>
            <a:r>
              <a:rPr lang="ru-RU" sz="2000" b="1" dirty="0" err="1"/>
              <a:t>руб</a:t>
            </a:r>
            <a:r>
              <a:rPr lang="ru-RU" sz="2000" b="1" dirty="0"/>
              <a:t>/мес.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Преимущества</a:t>
            </a:r>
            <a:r>
              <a:rPr lang="ru-RU" sz="2000" b="1" dirty="0"/>
              <a:t>: Быстрая настройка, нет нужды писать код, есть встроенные инструменты</a:t>
            </a:r>
            <a:br>
              <a:rPr lang="ru-RU" sz="2000" b="1" dirty="0"/>
            </a:br>
            <a:r>
              <a:rPr lang="ru-RU" sz="2000" b="1" u="sng" dirty="0"/>
              <a:t>Недостатки</a:t>
            </a:r>
            <a:r>
              <a:rPr lang="ru-RU" sz="2000" b="1" dirty="0"/>
              <a:t>: Ограниченная гибкость, зависимость от платформы, комиссии снижают маржу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23513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9F72B-F26D-4D56-AFCA-C0F4E54DB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Создание сайта: Использование </a:t>
            </a:r>
            <a:r>
              <a:rPr lang="en-US" sz="3200" b="1" dirty="0"/>
              <a:t>CMS</a:t>
            </a:r>
            <a:r>
              <a:rPr lang="ru-RU" sz="3200" b="1" dirty="0"/>
              <a:t> (систем управления контентом)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2DE108-F580-4E14-9FFF-C5AF45DE1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7678"/>
            <a:ext cx="8915400" cy="407354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C00000"/>
                </a:solidFill>
              </a:rPr>
              <a:t>Открытые платформы с модульной архитектурой, где можно устанавливать плагины для e-</a:t>
            </a:r>
            <a:r>
              <a:rPr lang="ru-RU" b="1" dirty="0" err="1">
                <a:solidFill>
                  <a:srgbClr val="C00000"/>
                </a:solidFill>
              </a:rPr>
              <a:t>commerce</a:t>
            </a:r>
            <a:endParaRPr lang="ru-RU" b="1" dirty="0">
              <a:solidFill>
                <a:srgbClr val="C00000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b="1" dirty="0"/>
              <a:t>Позволяют полный контроль: </a:t>
            </a:r>
            <a:r>
              <a:rPr lang="ru-RU" b="1" dirty="0" err="1"/>
              <a:t>кастомный</a:t>
            </a:r>
            <a:r>
              <a:rPr lang="ru-RU" b="1" dirty="0"/>
              <a:t> дизайн, интеграции (CRM, API), но требуют установки на хостинг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b="1" dirty="0"/>
              <a:t>SEO-дружественные (оптимизированы для поисковых систем), с поддержкой </a:t>
            </a:r>
            <a:r>
              <a:rPr lang="ru-RU" b="1" dirty="0" err="1"/>
              <a:t>мультиязычности</a:t>
            </a:r>
            <a:r>
              <a:rPr lang="ru-RU" b="1" dirty="0"/>
              <a:t> и масштабируемости (от малого до крупного магазина)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u="sng" dirty="0"/>
              <a:t>ЦА</a:t>
            </a:r>
            <a:r>
              <a:rPr lang="ru-RU" b="1" dirty="0"/>
              <a:t>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/>
              <a:t>Средний бизнес или энтузиасты с базовыми техническими навыками. Подходит для тех, кто хочет расти и добавлять функции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93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97708-9119-4E31-B364-6A80D1077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5296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Бизнес-модель, плюсы и минусы </a:t>
            </a:r>
            <a:r>
              <a:rPr lang="en-US" sz="3200" b="1" dirty="0"/>
              <a:t>CMS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43C16D-E6C9-4174-B972-EB29A921F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183"/>
            <a:ext cx="9528807" cy="513129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Бесплатно (открытый код), но затраты на хостинг, домен, премиум-плагины и разработчика (от 40 000 </a:t>
            </a:r>
            <a:r>
              <a:rPr lang="ru-RU" sz="2000" b="1" dirty="0" err="1"/>
              <a:t>руб</a:t>
            </a:r>
            <a:r>
              <a:rPr lang="ru-RU" sz="2000" b="1" dirty="0"/>
              <a:t> и выше за настройку).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/>
              <a:t>Примеры</a:t>
            </a:r>
            <a:r>
              <a:rPr lang="ru-RU" sz="2000" b="1" dirty="0"/>
              <a:t>: </a:t>
            </a:r>
          </a:p>
          <a:p>
            <a:pPr algn="just">
              <a:spcBef>
                <a:spcPts val="0"/>
              </a:spcBef>
            </a:pPr>
            <a:r>
              <a:rPr lang="ru-RU" sz="2000" b="1" dirty="0"/>
              <a:t>1C-Bitrix (или Bitrix24): </a:t>
            </a:r>
            <a:r>
              <a:rPr lang="ru-RU" sz="2000" b="1" dirty="0" err="1"/>
              <a:t>SaaS</a:t>
            </a:r>
            <a:r>
              <a:rPr lang="ru-RU" sz="2000" b="1" dirty="0"/>
              <a:t>-модель (облако) с бесплатным тарифом для малого бизнеса. Стоимость: от 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(ограничено), базовый ~2000–3000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(CRM, сайт, до 5 пользователей), корпоративный ~10 000+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UMI.CMS: </a:t>
            </a:r>
            <a:r>
              <a:rPr lang="ru-RU" sz="2000" b="1" dirty="0" err="1"/>
              <a:t>SaaS</a:t>
            </a:r>
            <a:r>
              <a:rPr lang="ru-RU" sz="2000" b="1" dirty="0"/>
              <a:t>-модель с готовыми шаблонами. Стоимость: от ~1000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(базовый, 1 сайт), бизнес ~3000–5000 </a:t>
            </a:r>
            <a:r>
              <a:rPr lang="ru-RU" sz="2000" b="1" dirty="0" err="1"/>
              <a:t>руб</a:t>
            </a:r>
            <a:r>
              <a:rPr lang="ru-RU" sz="2000" b="1" dirty="0"/>
              <a:t>/</a:t>
            </a:r>
            <a:r>
              <a:rPr lang="ru-RU" sz="2000" b="1" dirty="0" err="1"/>
              <a:t>мес</a:t>
            </a:r>
            <a:r>
              <a:rPr lang="ru-RU" sz="2000" b="1" dirty="0"/>
              <a:t> (несколько сайтов, интеграции)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Преимущества</a:t>
            </a:r>
            <a:r>
              <a:rPr lang="ru-RU" sz="2000" b="1" dirty="0"/>
              <a:t>: Гибкость (бесконечные расширения), полный контроль, хорошее SEO.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u="sng" dirty="0"/>
              <a:t>Недостатки</a:t>
            </a:r>
            <a:r>
              <a:rPr lang="ru-RU" sz="2000" b="1" dirty="0"/>
              <a:t>: Требует навыков (или найма), обслуживания (вирусы, обновления); без опыта – риски безопасности.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82004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67C8A-F1FC-4C58-8C49-5ADC86CB7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Создание сайта: заказ разработки </a:t>
            </a:r>
            <a:br>
              <a:rPr lang="ru-RU" sz="3200" b="1" dirty="0"/>
            </a:br>
            <a:r>
              <a:rPr lang="ru-RU" sz="3200" b="1" dirty="0"/>
              <a:t>у профессионалов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884A66-AC87-4B5A-AD14-800F91CB1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28800"/>
            <a:ext cx="8374710" cy="40824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</a:rPr>
              <a:t>Полная </a:t>
            </a:r>
            <a:r>
              <a:rPr lang="ru-RU" sz="2000" b="1" dirty="0" err="1">
                <a:solidFill>
                  <a:srgbClr val="C00000"/>
                </a:solidFill>
              </a:rPr>
              <a:t>кастомная</a:t>
            </a:r>
            <a:r>
              <a:rPr lang="ru-RU" sz="2000" b="1" dirty="0">
                <a:solidFill>
                  <a:srgbClr val="C00000"/>
                </a:solidFill>
              </a:rPr>
              <a:t> разработка с использованием фреймворков или CMS</a:t>
            </a:r>
          </a:p>
          <a:p>
            <a:pPr marL="0" indent="0" algn="just">
              <a:buNone/>
            </a:pPr>
            <a:r>
              <a:rPr lang="ru-RU" sz="2000" b="1" dirty="0"/>
              <a:t>Включает дизайн (UX/UI), тестирование и интеграции</a:t>
            </a:r>
          </a:p>
          <a:p>
            <a:pPr marL="0" indent="0" algn="just"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Крупные компании или бизнесы с уникальными требованиями (например, B2B-платформы, </a:t>
            </a:r>
            <a:r>
              <a:rPr lang="ru-RU" sz="2000" b="1" dirty="0" err="1"/>
              <a:t>кастомные</a:t>
            </a:r>
            <a:r>
              <a:rPr lang="ru-RU" sz="2000" b="1" dirty="0"/>
              <a:t> приложения). Подходит для тех, кто не хочет компромиссов и имеет бюджет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91090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D5C20-A72E-4B9B-A9CA-AB110656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Бизнес-модель, плюсы и минусы заказа разработки сайта у профессионалов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3336D-9D0E-4D21-953D-D8657F777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Проектная: от $5000–$50,000+ (в зависимости от сложности), + поддержка ($500–$2000/месяц).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Примеры</a:t>
            </a:r>
            <a:r>
              <a:rPr lang="ru-RU" sz="2000" b="1" dirty="0"/>
              <a:t>: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малый сайт — $10,000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крупный e-</a:t>
            </a:r>
            <a:r>
              <a:rPr lang="ru-RU" sz="2000" b="1" dirty="0" err="1"/>
              <a:t>commerce</a:t>
            </a:r>
            <a:r>
              <a:rPr lang="ru-RU" sz="2000" b="1" dirty="0"/>
              <a:t> с интеграциями — $30,000+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Преимущества</a:t>
            </a:r>
            <a:r>
              <a:rPr lang="ru-RU" sz="2000" b="1" dirty="0"/>
              <a:t>: Уникальность, полный контроль, интеграции</a:t>
            </a:r>
            <a:br>
              <a:rPr lang="ru-RU" sz="2000" b="1" dirty="0"/>
            </a:br>
            <a:r>
              <a:rPr lang="ru-RU" sz="2000" b="1" u="sng" dirty="0"/>
              <a:t>Недостатки</a:t>
            </a:r>
            <a:r>
              <a:rPr lang="ru-RU" sz="2000" b="1" dirty="0"/>
              <a:t>: Дорого, долго, зависимость от подрядчиков (риск задержек)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710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D990E-C5A9-4EED-8D08-7E7B5AC36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Создание сайта: Использование </a:t>
            </a:r>
            <a:r>
              <a:rPr lang="en-US" sz="3200" b="1" dirty="0"/>
              <a:t>SaaS-</a:t>
            </a:r>
            <a:r>
              <a:rPr lang="ru-RU" sz="3200" b="1" dirty="0"/>
              <a:t>платформ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B80599-63F5-437E-985F-AF6140AA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96249"/>
            <a:ext cx="8915400" cy="37776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C00000"/>
                </a:solidFill>
              </a:rPr>
              <a:t>Облачные сервисы с предустановленными инструментами для магазинов (шаблоны, аналитика, маркетинг) 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Управляют хостингом, обновлениями и безопасностью, но ограничивают кастомизацию</a:t>
            </a:r>
          </a:p>
          <a:p>
            <a:pPr algn="just">
              <a:spcBef>
                <a:spcPts val="600"/>
              </a:spcBef>
            </a:pPr>
            <a:r>
              <a:rPr lang="ru-RU" sz="2000" b="1" dirty="0"/>
              <a:t>Поддержка 24/7</a:t>
            </a:r>
          </a:p>
          <a:p>
            <a:pPr algn="just">
              <a:lnSpc>
                <a:spcPct val="120000"/>
              </a:lnSpc>
            </a:pPr>
            <a:r>
              <a:rPr lang="ru-RU" sz="2000" b="1" dirty="0"/>
              <a:t>Масштабируемость (от малого до </a:t>
            </a:r>
            <a:r>
              <a:rPr lang="ru-RU" sz="2000" b="1" dirty="0" err="1"/>
              <a:t>enterprise</a:t>
            </a:r>
            <a:r>
              <a:rPr lang="ru-RU" sz="2000" b="1" dirty="0"/>
              <a:t>)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b="1" u="sng" dirty="0"/>
              <a:t>ЦА</a:t>
            </a:r>
            <a:r>
              <a:rPr lang="ru-RU" sz="2000" b="1" dirty="0"/>
              <a:t>: Быстрорастущий малый/средний бизнес. Те, кто хочет фокусироваться на продажах, а не на техподдержке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893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C9A0F-97D8-4531-B23A-2B294A53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22445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Бизнес-модель, плюсы и минусы </a:t>
            </a:r>
            <a:r>
              <a:rPr lang="en-US" sz="3200" b="1" dirty="0"/>
              <a:t>SaaS</a:t>
            </a:r>
            <a:r>
              <a:rPr lang="ru-RU" sz="3200" b="1" dirty="0"/>
              <a:t>-платформ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9782BA-8FE8-491F-A6D6-F5C6CAC58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46555"/>
            <a:ext cx="8915400" cy="450097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000" b="1" u="sng" dirty="0"/>
              <a:t>Бизнес-модель</a:t>
            </a:r>
            <a:r>
              <a:rPr lang="ru-RU" sz="2000" b="1" dirty="0"/>
              <a:t>: подписочная: от $29–$299/месяц (зависит от трафика), плюс комиссии (0–2%)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b="1" dirty="0"/>
              <a:t>Примеры: </a:t>
            </a:r>
          </a:p>
          <a:p>
            <a:pPr algn="just">
              <a:lnSpc>
                <a:spcPct val="120000"/>
              </a:lnSpc>
            </a:pPr>
            <a:r>
              <a:rPr lang="ru-RU" sz="2000" b="1" dirty="0" err="1"/>
              <a:t>Shopify</a:t>
            </a:r>
            <a:r>
              <a:rPr lang="ru-RU" sz="2000" b="1" dirty="0"/>
              <a:t> — $29/месяц (Basic)</a:t>
            </a:r>
          </a:p>
          <a:p>
            <a:pPr algn="just">
              <a:lnSpc>
                <a:spcPct val="120000"/>
              </a:lnSpc>
            </a:pPr>
            <a:r>
              <a:rPr lang="ru-RU" sz="2000" b="1" dirty="0" err="1"/>
              <a:t>BigCommerce</a:t>
            </a:r>
            <a:r>
              <a:rPr lang="ru-RU" sz="2000" b="1" dirty="0"/>
              <a:t> — $29.95/месяц</a:t>
            </a:r>
          </a:p>
          <a:p>
            <a:pPr algn="just">
              <a:lnSpc>
                <a:spcPct val="120000"/>
              </a:lnSpc>
            </a:pPr>
            <a:r>
              <a:rPr lang="ru-RU" sz="2000" b="1" dirty="0" err="1"/>
              <a:t>Ecwid</a:t>
            </a:r>
            <a:r>
              <a:rPr lang="ru-RU" sz="2000" b="1" dirty="0"/>
              <a:t> — от $15/месяц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b="1" u="sng" dirty="0"/>
              <a:t>Преимущества</a:t>
            </a:r>
            <a:r>
              <a:rPr lang="ru-RU" sz="2000" b="1" dirty="0"/>
              <a:t>: Быстрый запуск, все включено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b="1" u="sng" dirty="0"/>
              <a:t>Недостатки</a:t>
            </a:r>
            <a:r>
              <a:rPr lang="ru-RU" sz="2000" b="1" dirty="0"/>
              <a:t>: Ежемесячная плата, ограничения (например, нельзя редактировать код), зависимость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783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A561D-F578-48C6-83CD-A94DFDBF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Рекомендации по выбору способа создания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5DEDE3-A081-4BA5-B0E1-8D2C9D197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2041863"/>
            <a:ext cx="8915400" cy="460751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Для старта или тестирования: конструкторы или </a:t>
            </a:r>
            <a:r>
              <a:rPr lang="ru-RU" sz="2000" b="1" dirty="0" err="1"/>
              <a:t>SaaS</a:t>
            </a:r>
            <a:r>
              <a:rPr lang="ru-RU" sz="2000" b="1" dirty="0"/>
              <a:t> (быстро, дешево, минимум рисков)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Для роста и функционала: CMS (баланс контроля и стоимости)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Для уникальности: заказ у профессионалов (если бюджет позволяет)</a:t>
            </a:r>
          </a:p>
          <a:p>
            <a:pPr marL="0" lvl="0" indent="0" algn="just">
              <a:spcBef>
                <a:spcPts val="0"/>
              </a:spcBef>
              <a:spcAft>
                <a:spcPts val="600"/>
              </a:spcAft>
              <a:buSzPct val="100000"/>
              <a:buNone/>
              <a:tabLst>
                <a:tab pos="457200" algn="l"/>
              </a:tabLst>
            </a:pPr>
            <a:endParaRPr lang="en-US" sz="2000" b="1" dirty="0"/>
          </a:p>
          <a:p>
            <a:pPr marL="0" lvl="0" indent="0" algn="just">
              <a:spcBef>
                <a:spcPts val="0"/>
              </a:spcBef>
              <a:spcAft>
                <a:spcPts val="600"/>
              </a:spcAft>
              <a:buSzPct val="100000"/>
              <a:buNone/>
              <a:tabLst>
                <a:tab pos="457200" algn="l"/>
              </a:tabLst>
            </a:pPr>
            <a:r>
              <a:rPr lang="ru-RU" sz="2000" b="1" dirty="0"/>
              <a:t>Общие советы: 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Оцените бюджет, навыки и трафик (для малого количества посетителей – до 10kмесяц – подойдут простые варианты)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Всегда тестируйте на мобильных устройствах, добавьте аналитику</a:t>
            </a:r>
          </a:p>
          <a:p>
            <a:pPr algn="just">
              <a:spcBef>
                <a:spcPts val="0"/>
              </a:spcBef>
              <a:buSzPct val="100000"/>
              <a:tabLst>
                <a:tab pos="457200" algn="l"/>
              </a:tabLst>
            </a:pPr>
            <a:r>
              <a:rPr lang="ru-RU" sz="2000" b="1" dirty="0"/>
              <a:t>Начните с бесплатного тарифа и далее масштабируйте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62325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B5598-19C9-7D3C-EAF7-6FF809FB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Выбор домена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83F58D-5F70-DD94-EF53-DCC88F4DC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5527"/>
            <a:ext cx="9187152" cy="491374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Домен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— это адрес нашего сайта в сети Интернет.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Наиболее подходящие доменные зоны — .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ru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, .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com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, .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net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Проверка доступности домена: </a:t>
            </a:r>
            <a:r>
              <a:rPr lang="en-US" sz="2000" b="1" i="0" dirty="0">
                <a:solidFill>
                  <a:schemeClr val="tx1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www.reg.ru</a:t>
            </a:r>
            <a:r>
              <a:rPr lang="ru-RU" sz="2000" b="1" i="0" dirty="0">
                <a:solidFill>
                  <a:schemeClr val="tx1"/>
                </a:solidFill>
                <a:effectLst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b="1" u="sng" dirty="0">
                <a:solidFill>
                  <a:srgbClr val="333333"/>
                </a:solidFill>
              </a:rPr>
              <a:t>Правила подбора домена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2000" b="1" u="sng" dirty="0">
                <a:solidFill>
                  <a:srgbClr val="333333"/>
                </a:solidFill>
              </a:rPr>
              <a:t>Простота слов</a:t>
            </a:r>
            <a:r>
              <a:rPr lang="ru-RU" sz="2000" b="1" dirty="0">
                <a:solidFill>
                  <a:srgbClr val="333333"/>
                </a:solidFill>
              </a:rPr>
              <a:t>.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Подбираем слова, в которых отсутствует двоякое толкование букв.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www.cvetochki.ru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/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flowers.ru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. </a:t>
            </a:r>
            <a:endParaRPr lang="ru-RU" sz="2000" b="1" dirty="0">
              <a:solidFill>
                <a:srgbClr val="333333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ru-RU" sz="2000" b="1" u="sng" dirty="0">
                <a:solidFill>
                  <a:srgbClr val="333333"/>
                </a:solidFill>
              </a:rPr>
              <a:t>Ассоциативные слова</a:t>
            </a:r>
            <a:r>
              <a:rPr lang="ru-RU" sz="2000" b="1" dirty="0">
                <a:solidFill>
                  <a:srgbClr val="333333"/>
                </a:solidFill>
              </a:rPr>
              <a:t>.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Домен должен быстро вызывать его сравнение с каким-либо предметом или отраслью, с которой связан вид бизнеса.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audiomania.ru (звуковое оборудование), shantea.ru (чай)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/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amulet-td.ru (постельное белье), nuzay.ru (детские товары)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. </a:t>
            </a:r>
            <a:endParaRPr lang="ru-RU" sz="2000" b="1" dirty="0">
              <a:solidFill>
                <a:srgbClr val="333333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ru-RU" sz="2000" b="1" u="sng" dirty="0">
                <a:solidFill>
                  <a:srgbClr val="333333"/>
                </a:solidFill>
              </a:rPr>
              <a:t>Домен-бренд</a:t>
            </a:r>
            <a:r>
              <a:rPr lang="ru-RU" sz="2000" b="1" dirty="0">
                <a:solidFill>
                  <a:srgbClr val="333333"/>
                </a:solidFill>
              </a:rPr>
              <a:t>. Нужны ресурсы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для того, чтобы сделать бренд узнаваемым + в домене должны быть креативность, краткость и ясность, звучность, простота написания и запоминания.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ozon.ru, otto.ru, quelle.ru, darom.ru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и др.</a:t>
            </a:r>
            <a:endParaRPr lang="ru-RU" sz="2000" b="1" dirty="0">
              <a:solidFill>
                <a:srgbClr val="333333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50446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C453C-6D64-6D56-80B6-52D8621F2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Как «разбавить» домен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97D64-85CE-7500-282D-141039B5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50109"/>
            <a:ext cx="9122497" cy="5116946"/>
          </a:xfrm>
        </p:spPr>
        <p:txBody>
          <a:bodyPr>
            <a:noAutofit/>
          </a:bodyPr>
          <a:lstStyle/>
          <a:p>
            <a:r>
              <a:rPr lang="ru-RU" sz="2000" b="1" dirty="0">
                <a:effectLst/>
                <a:ea typeface="Calibri" panose="020F0502020204030204" pitchFamily="34" charset="0"/>
              </a:rPr>
              <a:t>Приставками в конце, например: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shop24.ru   shop‑24.ru 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Приставками в конце слова, например: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shopoz.ru </a:t>
            </a:r>
            <a:endParaRPr lang="ru-RU" sz="2000" b="1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Приставками в начале слова, например: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woshop.ru 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Приставкой </a:t>
            </a:r>
            <a:r>
              <a:rPr lang="ru-RU" sz="2000" b="1" dirty="0" err="1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the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в начале домена. </a:t>
            </a:r>
            <a:endParaRPr lang="ru-RU" sz="2000" b="1" dirty="0">
              <a:ea typeface="Calibri" panose="020F0502020204030204" pitchFamily="34" charset="0"/>
            </a:endParaRP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Приставкой 100 или 1000 в начале домена.   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100buketov.ru     1000instrumentov.ru 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Приставками, обозначающими регион продаж интернет-магазина.  </a:t>
            </a:r>
            <a:r>
              <a:rPr lang="ru-RU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shop77.ru</a:t>
            </a:r>
          </a:p>
          <a:p>
            <a:pPr marL="0" indent="0">
              <a:buNone/>
            </a:pPr>
            <a:r>
              <a:rPr lang="ru-RU" sz="2000" b="1" dirty="0"/>
              <a:t>Не рекомендуется: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делать домен вида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8345340.ru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употреблять в домене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более двух связанных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между собой слов</a:t>
            </a:r>
          </a:p>
          <a:p>
            <a:r>
              <a:rPr lang="ru-RU" sz="2000" b="1" dirty="0">
                <a:effectLst/>
                <a:ea typeface="Calibri" panose="020F0502020204030204" pitchFamily="34" charset="0"/>
              </a:rPr>
              <a:t>использовать в названии домена </a:t>
            </a:r>
            <a:r>
              <a:rPr lang="ru-RU" sz="20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более одного дефиса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453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0FDFF-EEA3-B87C-9C23-7C5B352F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4399"/>
          </a:xfrm>
        </p:spPr>
        <p:txBody>
          <a:bodyPr>
            <a:normAutofit/>
          </a:bodyPr>
          <a:lstStyle/>
          <a:p>
            <a:r>
              <a:rPr lang="ru-RU" sz="3200" b="1" dirty="0"/>
              <a:t>Дизайн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608A53-063E-EA9F-1E41-ABE6ADDC1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0873"/>
            <a:ext cx="8915400" cy="4470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Один из самых важных моментов — логотип.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Стандартный набор макетов дизайна: 5 и более станиц.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Минимальный набор страниц: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главная страница;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страница категории товаров;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страница товара; </a:t>
            </a:r>
          </a:p>
          <a:p>
            <a:pPr lvl="1" algn="just"/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информационная страница (универсальный шаблон); </a:t>
            </a:r>
          </a:p>
          <a:p>
            <a:pPr lvl="1" algn="just">
              <a:spcAft>
                <a:spcPts val="800"/>
              </a:spcAft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единая страница оформления заказа. 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43911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E815E-9931-7803-7CC2-959B107A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8981"/>
          </a:xfrm>
        </p:spPr>
        <p:txBody>
          <a:bodyPr>
            <a:normAutofit/>
          </a:bodyPr>
          <a:lstStyle/>
          <a:p>
            <a:r>
              <a:rPr lang="ru-RU" sz="3200" b="1" dirty="0"/>
              <a:t>Юзабилити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CE04E6-44F5-53FF-947E-637D8AB08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414931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rgbClr val="C00000"/>
                </a:solidFill>
              </a:rPr>
              <a:t>Юзабилити</a:t>
            </a:r>
            <a:r>
              <a:rPr lang="ru-RU" sz="2000" b="1" dirty="0"/>
              <a:t> (</a:t>
            </a:r>
            <a:r>
              <a:rPr lang="en-US" sz="2000" b="1" dirty="0"/>
              <a:t>usability) </a:t>
            </a:r>
            <a:r>
              <a:rPr lang="ru-RU" sz="2000" b="1" dirty="0"/>
              <a:t>—</a:t>
            </a:r>
            <a:r>
              <a:rPr lang="en-US" sz="2000" b="1" dirty="0"/>
              <a:t> </a:t>
            </a:r>
            <a:r>
              <a:rPr lang="ru-RU" sz="2000" b="1" dirty="0"/>
              <a:t>показатель того, насколько легко и удобно пользователю взаимодействовать с интерфейсом сайта. </a:t>
            </a:r>
            <a:endParaRPr lang="en-US" sz="2000" b="1" dirty="0"/>
          </a:p>
          <a:p>
            <a:pPr marL="0" indent="0" algn="just" fontAlgn="base">
              <a:spcBef>
                <a:spcPts val="600"/>
              </a:spcBef>
              <a:buNone/>
            </a:pPr>
            <a:r>
              <a:rPr lang="ru-RU" sz="2000" b="1" dirty="0"/>
              <a:t>UX агентство </a:t>
            </a:r>
            <a:r>
              <a:rPr lang="ru-RU" sz="2000" b="1" dirty="0" err="1"/>
              <a:t>Intechnic</a:t>
            </a:r>
            <a:r>
              <a:rPr lang="ru-RU" sz="2000" b="1" dirty="0"/>
              <a:t>: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70% пользователей могут уйти с сайта, если им не понравится дизайн интерфейса;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62% из них поделится своим негативным опытом с другими пользователями;</a:t>
            </a:r>
          </a:p>
          <a:p>
            <a:pPr algn="just" fontAlgn="base">
              <a:spcBef>
                <a:spcPts val="600"/>
              </a:spcBef>
            </a:pPr>
            <a:r>
              <a:rPr lang="ru-RU" sz="2000" b="1" dirty="0"/>
              <a:t>79% никогда не вернутся на сайт, если им было трудно его использовать в первый раз.</a:t>
            </a:r>
          </a:p>
          <a:p>
            <a:pPr marL="0" indent="0">
              <a:spcBef>
                <a:spcPts val="600"/>
              </a:spcBef>
              <a:buNone/>
            </a:pPr>
            <a:endParaRPr lang="ru-RU" sz="2000" b="1" dirty="0"/>
          </a:p>
          <a:p>
            <a:pPr marL="0" indent="0">
              <a:spcBef>
                <a:spcPts val="600"/>
              </a:spcBef>
              <a:buNone/>
            </a:pPr>
            <a:r>
              <a:rPr lang="ru-RU" sz="2000" b="1" dirty="0"/>
              <a:t>Якоб Нильсен: 10 правил эвристики </a:t>
            </a:r>
          </a:p>
          <a:p>
            <a:pPr>
              <a:spcBef>
                <a:spcPts val="60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19710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5FC52-5D4E-8D83-DADD-6518D5E9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1. Видимость статуса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04C89E-D318-9F08-CA4B-6B20558D8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8582"/>
            <a:ext cx="8915400" cy="4442640"/>
          </a:xfrm>
        </p:spPr>
        <p:txBody>
          <a:bodyPr>
            <a:normAutofit/>
          </a:bodyPr>
          <a:lstStyle/>
          <a:p>
            <a:r>
              <a:rPr lang="ru-RU" sz="2000" b="1" dirty="0"/>
              <a:t>Пользователь всегда должен понимать, что происходит в данный момент в системе. Выполняя какие-то действия, пользователь должен понимать, есть у системы отклик или нет. </a:t>
            </a:r>
          </a:p>
          <a:p>
            <a:endParaRPr lang="ru-RU" sz="2000" b="1" dirty="0"/>
          </a:p>
        </p:txBody>
      </p:sp>
      <p:pic>
        <p:nvPicPr>
          <p:cNvPr id="5" name="Рисунок 4" descr="Изображение выглядит как текст, монитор, электроника&#10;&#10;Автоматически созданное описание">
            <a:extLst>
              <a:ext uri="{FF2B5EF4-FFF2-40B4-BE49-F238E27FC236}">
                <a16:creationId xmlns:a16="http://schemas.microsoft.com/office/drawing/2014/main" id="{E6CCA88E-5644-4C06-AF3C-A6C726718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463" y="2582791"/>
            <a:ext cx="5648325" cy="387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84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2AA01-A9FF-7297-5C86-6628C64B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2. Схожесть системы с реальным миром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76095-5E3B-F58C-996C-4A7BCAF80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40873"/>
            <a:ext cx="9177915" cy="4470349"/>
          </a:xfrm>
        </p:spPr>
        <p:txBody>
          <a:bodyPr>
            <a:normAutofit/>
          </a:bodyPr>
          <a:lstStyle/>
          <a:p>
            <a:r>
              <a:rPr lang="ru-RU" sz="2000" b="1" dirty="0"/>
              <a:t>Система должна быть очень простой и не превращать взаимодействие с ней в головоломку. Символы внутри системы тоже должны быть простыми и схожими с теми, которые используются в реале.</a:t>
            </a:r>
          </a:p>
          <a:p>
            <a:endParaRPr lang="ru-RU" sz="2000" b="1" dirty="0"/>
          </a:p>
        </p:txBody>
      </p:sp>
      <p:pic>
        <p:nvPicPr>
          <p:cNvPr id="5" name="Рисунок 4" descr="Изображение выглядит как ручная тележка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DCA7E9F4-B86E-39FB-EFE7-1AEACD394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1" y="3034518"/>
            <a:ext cx="4189381" cy="271295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монитор, черный&#10;&#10;Автоматически созданное описание">
            <a:extLst>
              <a:ext uri="{FF2B5EF4-FFF2-40B4-BE49-F238E27FC236}">
                <a16:creationId xmlns:a16="http://schemas.microsoft.com/office/drawing/2014/main" id="{477B316B-3399-71BF-63D9-8C122B392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15" y="3034518"/>
            <a:ext cx="4351397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8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33D89-B335-4957-F5BA-EF331D77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3. Свобода действий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433F60-89E6-CC57-0D55-C8517F67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4000"/>
            <a:ext cx="8915400" cy="4387222"/>
          </a:xfrm>
        </p:spPr>
        <p:txBody>
          <a:bodyPr>
            <a:normAutofit/>
          </a:bodyPr>
          <a:lstStyle/>
          <a:p>
            <a:r>
              <a:rPr lang="ru-RU" sz="2000" b="1" dirty="0"/>
              <a:t>Любая система должна предлагать возможность дублировать или отменить последнее совершенное действие.</a:t>
            </a:r>
          </a:p>
          <a:p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0A94A8-F09E-1A92-E266-05D2BD6A1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46037"/>
            <a:ext cx="5197042" cy="408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E58BA9-6042-E424-45F9-07892BA5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631" y="2346037"/>
            <a:ext cx="2633950" cy="408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105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3C712-D4A6-49C3-F849-921643BA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745"/>
          </a:xfrm>
        </p:spPr>
        <p:txBody>
          <a:bodyPr>
            <a:normAutofit/>
          </a:bodyPr>
          <a:lstStyle/>
          <a:p>
            <a:r>
              <a:rPr lang="ru-RU" sz="3200" b="1" dirty="0"/>
              <a:t>4. Стандарты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A1A48A-19A2-DE67-BF46-A7EAFE17F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83855"/>
            <a:ext cx="9459914" cy="4461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Есть стандарты однотипных систем, которых стоит придерживаться. </a:t>
            </a:r>
          </a:p>
          <a:p>
            <a:pPr marL="0" indent="0">
              <a:buNone/>
            </a:pPr>
            <a:r>
              <a:rPr lang="ru-RU" sz="2000" b="1" dirty="0"/>
              <a:t>Любые отклонения могут привести пользователей в заблуждение.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0F490DF-BD2D-EBCC-DDD3-56D3A3F35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47" y="2432538"/>
            <a:ext cx="5594728" cy="36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0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CCB05-EE1F-6DC4-B9BF-A6F2BA7BC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4. Стандарты</a:t>
            </a:r>
            <a:endParaRPr lang="ru-RU" sz="3200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8FDC986-D0C3-46BC-FA75-79E473B7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09" y="1339273"/>
            <a:ext cx="7472535" cy="306030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657EBA0-A0F8-1834-20EB-4E4E5EA18E29}"/>
              </a:ext>
            </a:extLst>
          </p:cNvPr>
          <p:cNvSpPr txBox="1">
            <a:spLocks/>
          </p:cNvSpPr>
          <p:nvPr/>
        </p:nvSpPr>
        <p:spPr>
          <a:xfrm>
            <a:off x="2592925" y="4535710"/>
            <a:ext cx="8911687" cy="7151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5. Предотвращение ошибок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7E1192-02F7-A826-3495-96F9CFB5C1E4}"/>
              </a:ext>
            </a:extLst>
          </p:cNvPr>
          <p:cNvSpPr txBox="1"/>
          <p:nvPr/>
        </p:nvSpPr>
        <p:spPr>
          <a:xfrm>
            <a:off x="2706254" y="5250873"/>
            <a:ext cx="87983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Всегда продумывайте сценарии, в которых может возникнуть ошибка, и старайтесь ее предотвратить.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762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9EB56-3A3E-EA8A-25D2-CEBF3D5F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1272"/>
          </a:xfrm>
        </p:spPr>
        <p:txBody>
          <a:bodyPr>
            <a:normAutofit/>
          </a:bodyPr>
          <a:lstStyle/>
          <a:p>
            <a:r>
              <a:rPr lang="ru-RU" sz="3200" b="1" dirty="0"/>
              <a:t>6. Узнаваемость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1FC4A7-5BA4-ABA1-080A-1018C8E1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5382"/>
            <a:ext cx="8915400" cy="4645840"/>
          </a:xfrm>
        </p:spPr>
        <p:txBody>
          <a:bodyPr/>
          <a:lstStyle/>
          <a:p>
            <a:r>
              <a:rPr lang="ru-RU" sz="2000" b="1" dirty="0"/>
              <a:t>Всё взаимодействия должны происходить на интуитивном уровне.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D95CE-4408-8D49-2B35-FE15AE29CE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109124"/>
            <a:ext cx="3214708" cy="2111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A7281C-3BF2-4FD2-1A26-3EB72CC262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4634464"/>
            <a:ext cx="3214708" cy="153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AE27AD1-0106-AA60-9658-804A515D5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55" y="2109124"/>
            <a:ext cx="4329180" cy="40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64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F8A7C4-4D36-5360-5509-3D5D5A759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6690"/>
          </a:xfrm>
        </p:spPr>
        <p:txBody>
          <a:bodyPr>
            <a:normAutofit/>
          </a:bodyPr>
          <a:lstStyle/>
          <a:p>
            <a:r>
              <a:rPr lang="ru-RU" sz="3200" b="1" dirty="0"/>
              <a:t>7. Гибкость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0CCE1-4B7D-2270-754E-2B31DA203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0800"/>
            <a:ext cx="8915400" cy="21082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Неизвестно, каким опытом обладает пользователь, который будет использовать сайт или приложение, поэтому всегда выигрывают системы, в которых есть ускорители и возможность настраивать действия. </a:t>
            </a:r>
          </a:p>
          <a:p>
            <a:pPr marL="0" indent="0" algn="just">
              <a:buNone/>
            </a:pPr>
            <a:r>
              <a:rPr lang="ru-RU" sz="2000" b="1" dirty="0"/>
              <a:t>Система должна предоставлять пользователю несколько способов совершения действия.</a:t>
            </a:r>
          </a:p>
          <a:p>
            <a:pPr marL="0" indent="0" algn="just">
              <a:buNone/>
            </a:pP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446251-29ED-EAD5-2657-DF249F773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11" y="3568097"/>
            <a:ext cx="3588602" cy="290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868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DAC98-567C-0B70-30C7-B951B26C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0508"/>
          </a:xfrm>
        </p:spPr>
        <p:txBody>
          <a:bodyPr>
            <a:normAutofit/>
          </a:bodyPr>
          <a:lstStyle/>
          <a:p>
            <a:r>
              <a:rPr lang="ru-RU" sz="3200" b="1" dirty="0"/>
              <a:t>8. Простота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E8C405-5CC9-CC75-FC3C-DD2E5961B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325" y="1367842"/>
            <a:ext cx="4438239" cy="1706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/>
              <a:t>Чем проще сайт визуально и функционально, тем быстрее пользователь достигнет своей цели на нем. 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78C9BE-C89A-79A4-5D09-49EFDE60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768" y="795187"/>
            <a:ext cx="4881448" cy="180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E0B60FD5-D7E8-7E8B-F22D-F16109848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2855942"/>
            <a:ext cx="70866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06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793B9-34D5-928D-952F-F3B21FC1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499" y="543747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9. Понимание проблем и их 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51DE4-03B0-B7B5-A740-FBA4598B5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355" y="1028615"/>
            <a:ext cx="8915400" cy="105294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Невозможно избежать ошибок при работе системы.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Главное — правильно объяснить пользователю, почему произошла ошибка и что с этим делать дальше.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973D75F-6D47-7218-8518-4DA0605EF48D}"/>
              </a:ext>
            </a:extLst>
          </p:cNvPr>
          <p:cNvSpPr txBox="1">
            <a:spLocks/>
          </p:cNvSpPr>
          <p:nvPr/>
        </p:nvSpPr>
        <p:spPr>
          <a:xfrm>
            <a:off x="2585499" y="2128482"/>
            <a:ext cx="9506711" cy="7151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/>
              <a:t>10. Справочные материалы и документация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C577737-9A68-653A-710B-EA725CC131DE}"/>
              </a:ext>
            </a:extLst>
          </p:cNvPr>
          <p:cNvSpPr txBox="1">
            <a:spLocks/>
          </p:cNvSpPr>
          <p:nvPr/>
        </p:nvSpPr>
        <p:spPr>
          <a:xfrm>
            <a:off x="2585500" y="2627330"/>
            <a:ext cx="2974792" cy="393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000" b="1" dirty="0"/>
              <a:t>У пользователя должен быть выбор: проходить обучение или нет. </a:t>
            </a:r>
          </a:p>
          <a:p>
            <a:pPr marL="0" indent="0">
              <a:buFont typeface="Wingdings 3" charset="2"/>
              <a:buNone/>
            </a:pPr>
            <a:r>
              <a:rPr lang="ru-RU" sz="2000" b="1" dirty="0"/>
              <a:t>Справочные материалы должны быть доступны, даже если пользователь при первом визите в систему отказался проходить обучение.</a:t>
            </a:r>
          </a:p>
        </p:txBody>
      </p:sp>
      <p:pic>
        <p:nvPicPr>
          <p:cNvPr id="7" name="Рисунок 6" descr="Изображение выглядит как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3F10CFC1-6DFD-9E1B-4A29-082D2BB26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10418"/>
            <a:ext cx="5209309" cy="38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30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1DBEC-F026-1962-0CFD-68A5908CA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Навигация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FB18D-0C9C-2944-EE46-59D5B6772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4691"/>
            <a:ext cx="8300461" cy="4516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Навигационная система </a:t>
            </a:r>
            <a:r>
              <a:rPr lang="ru-RU" sz="2000" b="1" dirty="0"/>
              <a:t>— основной критерий удобства сайта (юзабилити), отвечает за переходы между разными разделами, сортировку товаров, информацию о них, помощь при оформлении заказа.</a:t>
            </a:r>
          </a:p>
          <a:p>
            <a:pPr marL="0" indent="0">
              <a:buNone/>
            </a:pPr>
            <a:r>
              <a:rPr lang="ru-RU" sz="2000" b="1" dirty="0"/>
              <a:t>Влияние навигационной системы на </a:t>
            </a:r>
            <a:r>
              <a:rPr lang="en-US" sz="2000" b="1" dirty="0"/>
              <a:t>SEO</a:t>
            </a:r>
            <a:r>
              <a:rPr lang="ru-RU" sz="2000" b="1" dirty="0"/>
              <a:t>: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формирует поведение пользователя, что оказывает влияние на ранжирование при поиске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влияет на индексацию в поисковиках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позволяет отображать в поисковой выдаче несколько ссылок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40496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A7A4F-2B8B-12AF-85B0-75AB9B91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Способы улучшения навигации сайта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AA6061-144A-47C3-6B5D-E636C81F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10326"/>
            <a:ext cx="8915400" cy="4100895"/>
          </a:xfrm>
        </p:spPr>
        <p:txBody>
          <a:bodyPr>
            <a:normAutofit/>
          </a:bodyPr>
          <a:lstStyle/>
          <a:p>
            <a:r>
              <a:rPr lang="ru-RU" sz="2000" b="1" dirty="0"/>
              <a:t>Тщательно разделять товары на категории</a:t>
            </a:r>
          </a:p>
          <a:p>
            <a:r>
              <a:rPr lang="ru-RU" sz="2000" b="1" dirty="0"/>
              <a:t>Создать категорию «Новые товары»</a:t>
            </a:r>
          </a:p>
          <a:p>
            <a:r>
              <a:rPr lang="ru-RU" sz="2000" b="1" dirty="0"/>
              <a:t>Добавить список «Уже просмотрено»</a:t>
            </a:r>
          </a:p>
          <a:p>
            <a:r>
              <a:rPr lang="ru-RU" sz="2000" b="1" dirty="0"/>
              <a:t>Обзавестись расширением типа Cross-</a:t>
            </a:r>
            <a:r>
              <a:rPr lang="ru-RU" sz="2000" b="1" dirty="0" err="1"/>
              <a:t>Selling</a:t>
            </a:r>
            <a:r>
              <a:rPr lang="ru-RU" sz="2000" b="1" dirty="0"/>
              <a:t> и Up-</a:t>
            </a:r>
            <a:r>
              <a:rPr lang="ru-RU" sz="2000" b="1" dirty="0" err="1"/>
              <a:t>selling</a:t>
            </a:r>
            <a:endParaRPr lang="ru-RU" sz="2000" b="1" dirty="0"/>
          </a:p>
          <a:p>
            <a:r>
              <a:rPr lang="ru-RU" sz="2000" b="1" dirty="0"/>
              <a:t>Добавить функцию составных товаров</a:t>
            </a:r>
          </a:p>
          <a:p>
            <a:r>
              <a:rPr lang="ru-RU" sz="2000" b="1" dirty="0"/>
              <a:t>Использовать интерактивные изображения</a:t>
            </a:r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43763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D514B-9E55-A592-CB67-DA5E7B4C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Характеристики удобной и понятной навигации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E08B06-9480-C555-89A0-D64B796F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531370" cy="3777622"/>
          </a:xfrm>
        </p:spPr>
        <p:txBody>
          <a:bodyPr/>
          <a:lstStyle/>
          <a:p>
            <a:pPr algn="just">
              <a:buSzPct val="100000"/>
              <a:tabLst>
                <a:tab pos="457200" algn="l"/>
              </a:tabLst>
            </a:pPr>
            <a:r>
              <a:rPr lang="ru-RU" sz="2000" b="1" dirty="0"/>
              <a:t>Доступность (проработанная система навигации не только на главной странице интернет-магазина, но и на второстепенных)</a:t>
            </a:r>
          </a:p>
          <a:p>
            <a:pPr algn="just">
              <a:buSzPct val="100000"/>
              <a:tabLst>
                <a:tab pos="457200" algn="l"/>
              </a:tabLst>
            </a:pPr>
            <a:r>
              <a:rPr lang="ru-RU" sz="2000" b="1" dirty="0"/>
              <a:t>Ясность (интуитивно понятный интерфейс)</a:t>
            </a:r>
          </a:p>
          <a:p>
            <a:pPr algn="just"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ru-RU" sz="2000" b="1" dirty="0"/>
              <a:t>Продуманный дизайн (учитывающий поведение покупателей на сайте на разных устройствах)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641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CF785-822B-4829-924F-9BEC74FF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3152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9A602F-52F7-49BA-A1D4-52F55E5E9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9305"/>
            <a:ext cx="8915400" cy="4481917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1. Какой вид сайта электронной коммерции объединяет продавцов и покупателей в едином пространстве с централизованной обработкой платежей</a:t>
            </a:r>
            <a:r>
              <a:rPr lang="ru-RU" sz="2000" b="1" dirty="0"/>
              <a:t>?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Интернет-магазин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Маркетплейс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Цифровой магазин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Купонный сайт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2. Какие преимущества у использования конструкторов сайтов для создания интернет-магазина? (Выберите несколько)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Полный контроль над кодом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Быстрая настройка и мобильная адаптация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Низкая стоимость и готовые шаблоны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Ограниченная гибкость и зависимость от платформы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21892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CF785-822B-4829-924F-9BEC74FF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3152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9A602F-52F7-49BA-A1D4-52F55E5E9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9305"/>
            <a:ext cx="8915400" cy="4481917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</a:rPr>
              <a:t>3. Согласно правилам подбора домена, что НЕ рекомендуется делать?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Использовать простые слова без двоякого толкования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Добавлять приставки для освобождения занятого домена (например, "shop24.ru")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Использовать более одного дефиса в названии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Выбирать домен-бренд с креативностью и краткостью</a:t>
            </a:r>
          </a:p>
          <a:p>
            <a:pPr marL="0" lvl="0" indent="0">
              <a:lnSpc>
                <a:spcPct val="107000"/>
              </a:lnSpc>
              <a:buNone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</a:rPr>
              <a:t>4. Что такое Cross-</a:t>
            </a:r>
            <a:r>
              <a:rPr lang="ru-RU" sz="2000" b="1" dirty="0" err="1">
                <a:solidFill>
                  <a:srgbClr val="C00000"/>
                </a:solidFill>
              </a:rPr>
              <a:t>Selling</a:t>
            </a:r>
            <a:r>
              <a:rPr lang="ru-RU" sz="2000" b="1" dirty="0">
                <a:solidFill>
                  <a:srgbClr val="C00000"/>
                </a:solidFill>
              </a:rPr>
              <a:t> в навигации сайта?</a:t>
            </a:r>
            <a:br>
              <a:rPr lang="ru-RU" sz="2000" b="1" dirty="0"/>
            </a:br>
            <a:r>
              <a:rPr lang="en-US" sz="2000" b="1" dirty="0"/>
              <a:t>A</a:t>
            </a:r>
            <a:r>
              <a:rPr lang="ru-RU" sz="2000" b="1" dirty="0"/>
              <a:t>) Рекомендация дополнительных товаров к основному</a:t>
            </a:r>
            <a:br>
              <a:rPr lang="ru-RU" sz="2000" b="1" dirty="0"/>
            </a:br>
            <a:r>
              <a:rPr lang="en-US" sz="2000" b="1" dirty="0"/>
              <a:t>B</a:t>
            </a:r>
            <a:r>
              <a:rPr lang="ru-RU" sz="2000" b="1" dirty="0"/>
              <a:t>) Разделение категорий на "домашние" и "офисные"</a:t>
            </a:r>
            <a:br>
              <a:rPr lang="ru-RU" sz="2000" b="1" dirty="0"/>
            </a:br>
            <a:r>
              <a:rPr lang="en-US" sz="2000" b="1" dirty="0"/>
              <a:t>C</a:t>
            </a:r>
            <a:r>
              <a:rPr lang="ru-RU" sz="2000" b="1" dirty="0"/>
              <a:t>) Добавление списка "уже просмотрено"</a:t>
            </a:r>
            <a:br>
              <a:rPr lang="ru-RU" sz="2000" b="1" dirty="0"/>
            </a:br>
            <a:r>
              <a:rPr lang="en-US" sz="2000" b="1" dirty="0"/>
              <a:t>D</a:t>
            </a:r>
            <a:r>
              <a:rPr lang="ru-RU" sz="2000" b="1" dirty="0"/>
              <a:t>) Использование интерактивных изображений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62583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333</TotalTime>
  <Words>2493</Words>
  <Application>Microsoft Office PowerPoint</Application>
  <PresentationFormat>Широкоэкранный</PresentationFormat>
  <Paragraphs>241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Century Gothic</vt:lpstr>
      <vt:lpstr>Wingdings 3</vt:lpstr>
      <vt:lpstr>Легкий дым</vt:lpstr>
      <vt:lpstr>Виды сайтов электронной коммерции: интернет-магазины</vt:lpstr>
      <vt:lpstr>Виды сайтов электронной коммерции: маркетплейсы</vt:lpstr>
      <vt:lpstr>Виды сайтов электронной коммерции: интернет-аукционы</vt:lpstr>
      <vt:lpstr>Виды сайтов электронной коммерции: сайты подписки</vt:lpstr>
      <vt:lpstr>Виды сайтов электронной коммерции: цифровые магазины</vt:lpstr>
      <vt:lpstr>Виды сайтов электронной коммерции: краудфандинговые платформы</vt:lpstr>
      <vt:lpstr>Виды сайтов электронной коммерции: купонные и скидочные сайты</vt:lpstr>
      <vt:lpstr>Виды сайтов электронной коммерции: социальная коммерция</vt:lpstr>
      <vt:lpstr>Виды сайтов электронной коммерции: В2В-платформы</vt:lpstr>
      <vt:lpstr>Создание сайта: использование конструкторов</vt:lpstr>
      <vt:lpstr>Как выбрать конструктор для создания сайта</vt:lpstr>
      <vt:lpstr>Функционал конструктора </vt:lpstr>
      <vt:lpstr>Бизнес-модель, плюсы и минусы конструктора</vt:lpstr>
      <vt:lpstr>Создание сайта: Использование CMS (систем управления контентом)</vt:lpstr>
      <vt:lpstr>Бизнес-модель, плюсы и минусы CMS</vt:lpstr>
      <vt:lpstr>Создание сайта: заказ разработки  у профессионалов</vt:lpstr>
      <vt:lpstr>Бизнес-модель, плюсы и минусы заказа разработки сайта у профессионалов</vt:lpstr>
      <vt:lpstr>Создание сайта: Использование SaaS-платформ</vt:lpstr>
      <vt:lpstr>Бизнес-модель, плюсы и минусы SaaS-платформ</vt:lpstr>
      <vt:lpstr>Рекомендации по выбору способа создания сайта</vt:lpstr>
      <vt:lpstr>Выбор домена</vt:lpstr>
      <vt:lpstr>Как «разбавить» домен</vt:lpstr>
      <vt:lpstr>Дизайн</vt:lpstr>
      <vt:lpstr>Юзабилити</vt:lpstr>
      <vt:lpstr>1. Видимость статуса системы</vt:lpstr>
      <vt:lpstr>2. Схожесть системы с реальным миром</vt:lpstr>
      <vt:lpstr>3. Свобода действий</vt:lpstr>
      <vt:lpstr>4. Стандарты</vt:lpstr>
      <vt:lpstr>4. Стандарты</vt:lpstr>
      <vt:lpstr>6. Узнаваемость </vt:lpstr>
      <vt:lpstr>7. Гибкость</vt:lpstr>
      <vt:lpstr>8. Простота</vt:lpstr>
      <vt:lpstr>9. Понимание проблем и их решение</vt:lpstr>
      <vt:lpstr>Навигация сайта</vt:lpstr>
      <vt:lpstr>Способы улучшения навигации сайта</vt:lpstr>
      <vt:lpstr>Характеристики удобной и понятной навигации</vt:lpstr>
      <vt:lpstr>Вопросы</vt:lpstr>
      <vt:lpstr>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14</cp:revision>
  <dcterms:created xsi:type="dcterms:W3CDTF">2025-09-28T07:20:15Z</dcterms:created>
  <dcterms:modified xsi:type="dcterms:W3CDTF">2025-09-28T12:53:34Z</dcterms:modified>
</cp:coreProperties>
</file>