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B2608-A714-481E-9FBA-96114EF15120}" type="datetimeFigureOut">
              <a:rPr lang="ru-RU" smtClean="0"/>
              <a:t>14.09.2025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6C9613D-9F57-469C-854C-7276B2BFC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897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B2608-A714-481E-9FBA-96114EF15120}" type="datetimeFigureOut">
              <a:rPr lang="ru-RU" smtClean="0"/>
              <a:t>14.09.2025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613D-9F57-469C-854C-7276B2BFC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548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B2608-A714-481E-9FBA-96114EF15120}" type="datetimeFigureOut">
              <a:rPr lang="ru-RU" smtClean="0"/>
              <a:t>14.09.2025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6C9613D-9F57-469C-854C-7276B2BFC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453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B2608-A714-481E-9FBA-96114EF15120}" type="datetimeFigureOut">
              <a:rPr lang="ru-RU" smtClean="0"/>
              <a:t>14.09.2025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6C9613D-9F57-469C-854C-7276B2BFC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368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B2608-A714-481E-9FBA-96114EF15120}" type="datetimeFigureOut">
              <a:rPr lang="ru-RU" smtClean="0"/>
              <a:t>14.09.2025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6C9613D-9F57-469C-854C-7276B2BFC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33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B2608-A714-481E-9FBA-96114EF15120}" type="datetimeFigureOut">
              <a:rPr lang="ru-RU" smtClean="0"/>
              <a:t>14.09.2025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613D-9F57-469C-854C-7276B2BFC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993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B2608-A714-481E-9FBA-96114EF15120}" type="datetimeFigureOut">
              <a:rPr lang="ru-RU" smtClean="0"/>
              <a:t>14.09.2025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613D-9F57-469C-854C-7276B2BFC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227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B2608-A714-481E-9FBA-96114EF15120}" type="datetimeFigureOut">
              <a:rPr lang="ru-RU" smtClean="0"/>
              <a:t>14.09.2025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613D-9F57-469C-854C-7276B2BFC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469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B2608-A714-481E-9FBA-96114EF15120}" type="datetimeFigureOut">
              <a:rPr lang="ru-RU" smtClean="0"/>
              <a:t>14.09.2025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6C9613D-9F57-469C-854C-7276B2BFC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084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B2608-A714-481E-9FBA-96114EF15120}" type="datetimeFigureOut">
              <a:rPr lang="ru-RU" smtClean="0"/>
              <a:t>14.09.2025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6C9613D-9F57-469C-854C-7276B2BFC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6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B2608-A714-481E-9FBA-96114EF15120}" type="datetimeFigureOut">
              <a:rPr lang="ru-RU" smtClean="0"/>
              <a:t>14.09.2025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6C9613D-9F57-469C-854C-7276B2BFCCA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97145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B2608-A714-481E-9FBA-96114EF15120}" type="datetimeFigureOut">
              <a:rPr lang="ru-RU" smtClean="0"/>
              <a:t>14.09.2025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6C9613D-9F57-469C-854C-7276B2BFC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794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B2608-A714-481E-9FBA-96114EF15120}" type="datetimeFigureOut">
              <a:rPr lang="ru-RU" smtClean="0"/>
              <a:t>14.09.2025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6C9613D-9F57-469C-854C-7276B2BFCCA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28960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B2608-A714-481E-9FBA-96114EF15120}" type="datetimeFigureOut">
              <a:rPr lang="ru-RU" smtClean="0"/>
              <a:t>14.09.2025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6C9613D-9F57-469C-854C-7276B2BFC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917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B2608-A714-481E-9FBA-96114EF15120}" type="datetimeFigureOut">
              <a:rPr lang="ru-RU" smtClean="0"/>
              <a:t>14.09.2025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613D-9F57-469C-854C-7276B2BFC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840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B2608-A714-481E-9FBA-96114EF15120}" type="datetimeFigureOut">
              <a:rPr lang="ru-RU" smtClean="0"/>
              <a:t>14.09.2025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613D-9F57-469C-854C-7276B2BFC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214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B2608-A714-481E-9FBA-96114EF15120}" type="datetimeFigureOut">
              <a:rPr lang="ru-RU" smtClean="0"/>
              <a:t>14.09.2025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6C9613D-9F57-469C-854C-7276B2BFC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273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A9CA62-0D3B-40AE-A893-32BC04D45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89280"/>
          </a:xfrm>
        </p:spPr>
        <p:txBody>
          <a:bodyPr>
            <a:normAutofit/>
          </a:bodyPr>
          <a:lstStyle/>
          <a:p>
            <a:r>
              <a:rPr lang="ru-RU" sz="3200" b="1" dirty="0"/>
              <a:t>Понятие электронного бизнеса и электронной коммерции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46ECF6-3604-4775-B774-43FAAF161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66150"/>
            <a:ext cx="8915400" cy="3745071"/>
          </a:xfrm>
        </p:spPr>
        <p:txBody>
          <a:bodyPr>
            <a:normAutofit/>
          </a:bodyPr>
          <a:lstStyle/>
          <a:p>
            <a:r>
              <a:rPr lang="ru-RU" sz="2200" b="1" dirty="0">
                <a:solidFill>
                  <a:srgbClr val="C00000"/>
                </a:solidFill>
              </a:rPr>
              <a:t>Электронная коммерция </a:t>
            </a:r>
            <a:r>
              <a:rPr lang="ru-RU" sz="2200" b="1" dirty="0"/>
              <a:t>(E-</a:t>
            </a:r>
            <a:r>
              <a:rPr lang="ru-RU" sz="2200" b="1" dirty="0" err="1"/>
              <a:t>commerce</a:t>
            </a:r>
            <a:r>
              <a:rPr lang="ru-RU" sz="2200" b="1" dirty="0"/>
              <a:t>) – покупка и продажа через интернет, включая маркетинг, оплату, доставку и поддержку клиентов.</a:t>
            </a:r>
          </a:p>
          <a:p>
            <a:r>
              <a:rPr lang="ru-RU" sz="2200" b="1" dirty="0">
                <a:solidFill>
                  <a:srgbClr val="C00000"/>
                </a:solidFill>
              </a:rPr>
              <a:t>Электронный бизнес </a:t>
            </a:r>
            <a:r>
              <a:rPr lang="ru-RU" sz="2200" b="1" dirty="0"/>
              <a:t>(E-</a:t>
            </a:r>
            <a:r>
              <a:rPr lang="ru-RU" sz="2200" b="1" dirty="0" err="1"/>
              <a:t>business</a:t>
            </a:r>
            <a:r>
              <a:rPr lang="ru-RU" sz="2200" b="1" dirty="0"/>
              <a:t>) – использование цифровых технологий для управления всеми аспектами бизнеса, включая e-</a:t>
            </a:r>
            <a:r>
              <a:rPr lang="ru-RU" sz="2200" b="1" dirty="0" err="1"/>
              <a:t>commerce</a:t>
            </a:r>
            <a:r>
              <a:rPr lang="ru-RU" sz="2200" b="1" dirty="0"/>
              <a:t>, внутренние процессы и взаимодействие с партнёрами.</a:t>
            </a:r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38999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D5EF01-537A-4D9F-BF55-42F62B98E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107844" cy="778562"/>
          </a:xfrm>
        </p:spPr>
        <p:txBody>
          <a:bodyPr>
            <a:normAutofit/>
          </a:bodyPr>
          <a:lstStyle/>
          <a:p>
            <a:r>
              <a:rPr lang="ru-RU" sz="3200" b="1" dirty="0"/>
              <a:t>Развитие электронной коммерции в мире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0111A0-3C1B-4DF7-B13A-5FD3FFFF9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262395"/>
            <a:ext cx="9191456" cy="5253815"/>
          </a:xfrm>
        </p:spPr>
        <p:txBody>
          <a:bodyPr>
            <a:noAutofit/>
          </a:bodyPr>
          <a:lstStyle/>
          <a:p>
            <a:pPr algn="just"/>
            <a:r>
              <a:rPr lang="ru-RU" sz="2200" b="1" dirty="0"/>
              <a:t>1990-е: первые интернет-магазины и онлайн-платежи (электронная коммерция – нишевое направление). </a:t>
            </a:r>
          </a:p>
          <a:p>
            <a:pPr algn="just"/>
            <a:r>
              <a:rPr lang="ru-RU" sz="2200" b="1" dirty="0"/>
              <a:t>2000-е: массовое распространение интернета, активное развитие платежных систем, появление крупных игроков, развитие B2C- и C2C-сегментов e-</a:t>
            </a:r>
            <a:r>
              <a:rPr lang="ru-RU" sz="2200" b="1" dirty="0" err="1"/>
              <a:t>commerce</a:t>
            </a:r>
            <a:r>
              <a:rPr lang="ru-RU" sz="2200" b="1" dirty="0"/>
              <a:t>.</a:t>
            </a:r>
          </a:p>
          <a:p>
            <a:pPr algn="just"/>
            <a:r>
              <a:rPr lang="ru-RU" sz="2200" b="1" dirty="0"/>
              <a:t>2010-е: рост мобильного интернета, появление смартфонов и приложений как стимул развития электронной коммерции. Внедрение Big Data и </a:t>
            </a:r>
            <a:r>
              <a:rPr lang="en-US" sz="2200" b="1" dirty="0"/>
              <a:t>AI</a:t>
            </a:r>
            <a:r>
              <a:rPr lang="ru-RU" sz="2200" b="1" dirty="0"/>
              <a:t>: персонализация предложений, оптимизация цепочек поставок.</a:t>
            </a:r>
          </a:p>
          <a:p>
            <a:pPr algn="just">
              <a:spcAft>
                <a:spcPts val="800"/>
              </a:spcAft>
            </a:pPr>
            <a:r>
              <a:rPr lang="ru-RU" sz="2200" b="1" dirty="0"/>
              <a:t>2020-е (пандемия COVID-19): ускорение цифровизации, резкий рост онлайн-покупок, активное развитие </a:t>
            </a:r>
            <a:r>
              <a:rPr lang="ru-RU" sz="2200" b="1" dirty="0" err="1"/>
              <a:t>омниканальных</a:t>
            </a:r>
            <a:r>
              <a:rPr lang="ru-RU" sz="2200" b="1" dirty="0"/>
              <a:t> стратегий, социальных продаж и новых платёжных инструментов.</a:t>
            </a: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889379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5C1465-DE2E-489A-9866-E6B90C78F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9318" y="313391"/>
            <a:ext cx="9201582" cy="1124791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Ключевые мировые рынки электронной коммерции (объем, лидеры, факторы роста)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20B4E0-388C-42C3-B6DF-0EF850D7B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5957" y="1305017"/>
            <a:ext cx="10182686" cy="5106426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Китай: Крупнейший рынок (около 2 трлн долларов США); </a:t>
            </a:r>
            <a:r>
              <a:rPr lang="ru-RU" sz="2200" b="1" dirty="0" err="1"/>
              <a:t>Alibaba</a:t>
            </a:r>
            <a:r>
              <a:rPr lang="ru-RU" sz="2200" b="1" dirty="0"/>
              <a:t>, JD.com и </a:t>
            </a:r>
            <a:r>
              <a:rPr lang="ru-RU" sz="2200" b="1" dirty="0" err="1"/>
              <a:t>Pinduoduo</a:t>
            </a:r>
            <a:r>
              <a:rPr lang="ru-RU" sz="2200" b="1" dirty="0"/>
              <a:t>; мобильная торговля и кросс-бордер экспорт.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США: Около 1 трлн долларов; Amazon (40% рынка), </a:t>
            </a:r>
            <a:r>
              <a:rPr lang="ru-RU" sz="2200" b="1" dirty="0" err="1"/>
              <a:t>Walmart</a:t>
            </a:r>
            <a:r>
              <a:rPr lang="ru-RU" sz="2200" b="1" dirty="0"/>
              <a:t> и eBay; логистика и подписки.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Европа: Около 800 млрд долларов; Amazon, </a:t>
            </a:r>
            <a:r>
              <a:rPr lang="ru-RU" sz="2200" b="1" dirty="0" err="1"/>
              <a:t>Zalando</a:t>
            </a:r>
            <a:r>
              <a:rPr lang="ru-RU" sz="2200" b="1" dirty="0"/>
              <a:t> и Otto Group; мобильная торговля и устойчивое потребление.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Индия: Около 70 млрд долларов); </a:t>
            </a:r>
            <a:r>
              <a:rPr lang="ru-RU" sz="2200" b="1" dirty="0" err="1"/>
              <a:t>Flipkart</a:t>
            </a:r>
            <a:r>
              <a:rPr lang="ru-RU" sz="2200" b="1" dirty="0"/>
              <a:t> и Amazon India; цифровая трансформация и мобильные платежи.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Южная Корея: Около 200 млрд долларов; </a:t>
            </a:r>
            <a:r>
              <a:rPr lang="ru-RU" sz="2200" b="1" dirty="0" err="1"/>
              <a:t>Coupang</a:t>
            </a:r>
            <a:r>
              <a:rPr lang="ru-RU" sz="2200" b="1" dirty="0"/>
              <a:t> и </a:t>
            </a:r>
            <a:r>
              <a:rPr lang="ru-RU" sz="2200" b="1" dirty="0" err="1"/>
              <a:t>Naver</a:t>
            </a:r>
            <a:r>
              <a:rPr lang="ru-RU" sz="2200" b="1" dirty="0"/>
              <a:t>; инновации в логистике и AI.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Япония: Около 150 млрд долларов; </a:t>
            </a:r>
            <a:r>
              <a:rPr lang="ru-RU" sz="2200" b="1" dirty="0" err="1"/>
              <a:t>Rakuten</a:t>
            </a:r>
            <a:r>
              <a:rPr lang="ru-RU" sz="2200" b="1" dirty="0"/>
              <a:t> и Amazon; B2B и подписки.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Бразилия и Латинская Америка: Около 100 млрд долларов; </a:t>
            </a:r>
            <a:r>
              <a:rPr lang="ru-RU" sz="2200" b="1" dirty="0" err="1"/>
              <a:t>Mercado</a:t>
            </a:r>
            <a:r>
              <a:rPr lang="ru-RU" sz="2200" b="1" dirty="0"/>
              <a:t> </a:t>
            </a:r>
            <a:r>
              <a:rPr lang="ru-RU" sz="2200" b="1" dirty="0" err="1"/>
              <a:t>Libre</a:t>
            </a:r>
            <a:r>
              <a:rPr lang="ru-RU" sz="2200" b="1" dirty="0"/>
              <a:t>; мобильная коммерция.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Россия и Восточная Европа: Около 50 млрд долларов; </a:t>
            </a:r>
            <a:r>
              <a:rPr lang="ru-RU" sz="2200" b="1" dirty="0" err="1"/>
              <a:t>Wildberries</a:t>
            </a:r>
            <a:r>
              <a:rPr lang="ru-RU" sz="2200" b="1" dirty="0"/>
              <a:t> и </a:t>
            </a:r>
            <a:r>
              <a:rPr lang="ru-RU" sz="2200" b="1" dirty="0" err="1"/>
              <a:t>Ozon</a:t>
            </a:r>
            <a:r>
              <a:rPr lang="ru-RU" sz="2200" b="1" dirty="0"/>
              <a:t>; локальные платформы.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76738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DC686F-5418-4E35-BE51-BCDF42D96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06333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Основные мировые тенденции в электронной коммерции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3C8A96-3C00-41DA-B391-98A77ACCC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0659" y="1764776"/>
            <a:ext cx="9516217" cy="4882665"/>
          </a:xfrm>
        </p:spPr>
        <p:txBody>
          <a:bodyPr>
            <a:noAutofit/>
          </a:bodyPr>
          <a:lstStyle/>
          <a:p>
            <a:pPr lvl="0"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u="sng" dirty="0"/>
              <a:t>Мобильная коммерция (m-</a:t>
            </a:r>
            <a:r>
              <a:rPr lang="ru-RU" sz="2200" b="1" u="sng" dirty="0" err="1"/>
              <a:t>commerce</a:t>
            </a:r>
            <a:r>
              <a:rPr lang="ru-RU" sz="2200" b="1" u="sng" dirty="0"/>
              <a:t>)</a:t>
            </a:r>
            <a:r>
              <a:rPr lang="ru-RU" sz="2200" b="1" dirty="0"/>
              <a:t>: Более 70% онлайн-покупок совершается с мобильных устройств.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u="sng" dirty="0" err="1"/>
              <a:t>Омниканальность</a:t>
            </a:r>
            <a:r>
              <a:rPr lang="ru-RU" sz="2200" b="1" dirty="0"/>
              <a:t>: Интеграция онлайн и офлайн каналов для создания единого клиентского опыта.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u="sng" dirty="0"/>
              <a:t>Персонализация</a:t>
            </a:r>
            <a:r>
              <a:rPr lang="ru-RU" sz="2200" b="1" dirty="0"/>
              <a:t>: Использование AI и аналитики для адаптации предложений под каждого покупателя.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u="sng" dirty="0"/>
              <a:t>Социальная коммерция (</a:t>
            </a:r>
            <a:r>
              <a:rPr lang="ru-RU" sz="2200" b="1" u="sng" dirty="0" err="1"/>
              <a:t>social</a:t>
            </a:r>
            <a:r>
              <a:rPr lang="ru-RU" sz="2200" b="1" u="sng" dirty="0"/>
              <a:t> </a:t>
            </a:r>
            <a:r>
              <a:rPr lang="ru-RU" sz="2200" b="1" u="sng" dirty="0" err="1"/>
              <a:t>commerce</a:t>
            </a:r>
            <a:r>
              <a:rPr lang="ru-RU" sz="2200" b="1" u="sng" dirty="0"/>
              <a:t>)</a:t>
            </a:r>
            <a:r>
              <a:rPr lang="ru-RU" sz="2200" b="1" dirty="0"/>
              <a:t>: Продажи через социальные сети.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u="sng" dirty="0"/>
              <a:t>Новые платёжные технологии</a:t>
            </a:r>
            <a:r>
              <a:rPr lang="ru-RU" sz="2200" b="1" dirty="0"/>
              <a:t>: Электронные кошельки, BNPL (</a:t>
            </a:r>
            <a:r>
              <a:rPr lang="ru-RU" sz="2200" b="1" dirty="0" err="1"/>
              <a:t>Buy</a:t>
            </a:r>
            <a:r>
              <a:rPr lang="ru-RU" sz="2200" b="1" dirty="0"/>
              <a:t> </a:t>
            </a:r>
            <a:r>
              <a:rPr lang="ru-RU" sz="2200" b="1" dirty="0" err="1"/>
              <a:t>Now</a:t>
            </a:r>
            <a:r>
              <a:rPr lang="ru-RU" sz="2200" b="1" dirty="0"/>
              <a:t> </a:t>
            </a:r>
            <a:r>
              <a:rPr lang="ru-RU" sz="2200" b="1" dirty="0" err="1"/>
              <a:t>Pay</a:t>
            </a:r>
            <a:r>
              <a:rPr lang="ru-RU" sz="2200" b="1" dirty="0"/>
              <a:t> </a:t>
            </a:r>
            <a:r>
              <a:rPr lang="ru-RU" sz="2200" b="1" dirty="0" err="1"/>
              <a:t>Later</a:t>
            </a:r>
            <a:r>
              <a:rPr lang="ru-RU" sz="2200" b="1" dirty="0"/>
              <a:t>), криптовалюты.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96690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DC686F-5418-4E35-BE51-BCDF42D96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06333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Основные мировые тенденции в электронной коммерции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3C8A96-3C00-41DA-B391-98A77ACCC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4450" y="1722268"/>
            <a:ext cx="9516217" cy="4747620"/>
          </a:xfrm>
        </p:spPr>
        <p:txBody>
          <a:bodyPr>
            <a:noAutofit/>
          </a:bodyPr>
          <a:lstStyle/>
          <a:p>
            <a:pPr lvl="0"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u="sng" dirty="0"/>
              <a:t>Автоматизация и роботы</a:t>
            </a:r>
            <a:r>
              <a:rPr lang="ru-RU" sz="2200" b="1" dirty="0"/>
              <a:t>: Чат-боты, роботы на складах, автоматизация процессов.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u="sng" dirty="0"/>
              <a:t>Развитие логистики</a:t>
            </a:r>
            <a:r>
              <a:rPr lang="ru-RU" sz="2200" b="1" dirty="0"/>
              <a:t>: Быстрая и гибкая доставка, локальные склады.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u="sng" dirty="0"/>
              <a:t>Безопасность</a:t>
            </a:r>
            <a:r>
              <a:rPr lang="ru-RU" sz="2200" b="1" dirty="0"/>
              <a:t>: усиление кибербезопасности, защита данных.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u="sng" dirty="0"/>
              <a:t>Устойчивое развитие и этика</a:t>
            </a:r>
            <a:r>
              <a:rPr lang="ru-RU" sz="2200" b="1" dirty="0"/>
              <a:t>: Потребители обращают внимание на экологичность и социальную ответственность брендов.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943107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8340FE-636F-414C-AF73-FD3EFCA97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44892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Развитие электронной коммерции в России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D598C5-105F-4323-A69A-BAEAABDE5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6248" y="1660124"/>
            <a:ext cx="8915400" cy="4314548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2000-е: первые онлайн-магазины. Рост электронной коммерции ограничен низким уровнем распространения интернета и недоверием к онлайн-платежам.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2010-е: существенное улучшение инфраструктуры. Развитие логистики и платёжных систем (</a:t>
            </a:r>
            <a:r>
              <a:rPr lang="ru-RU" sz="2200" b="1" dirty="0" err="1"/>
              <a:t>Яндекс.Деньги</a:t>
            </a:r>
            <a:r>
              <a:rPr lang="ru-RU" sz="2200" b="1" dirty="0"/>
              <a:t>, Сбербанк Онлайн), рост интернет-аудитории. Появление крупных маркетплейсов (</a:t>
            </a:r>
            <a:r>
              <a:rPr lang="ru-RU" sz="2200" b="1" dirty="0" err="1"/>
              <a:t>Wildberries</a:t>
            </a:r>
            <a:r>
              <a:rPr lang="ru-RU" sz="2200" b="1" dirty="0"/>
              <a:t>, </a:t>
            </a:r>
            <a:r>
              <a:rPr lang="ru-RU" sz="2200" b="1" dirty="0" err="1"/>
              <a:t>Ozon</a:t>
            </a:r>
            <a:r>
              <a:rPr lang="ru-RU" sz="2200" b="1" dirty="0"/>
              <a:t>).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2020-е, пандемия COVID-19: ускоренный переход потребителей в онлайн. С тех пор – активное развитие мобильных приложений, бесконтактных платежей, сервисов экспресс-доставки.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104325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CE27A8-E5DD-45C5-8976-AB0148101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9684"/>
          </a:xfrm>
        </p:spPr>
        <p:txBody>
          <a:bodyPr>
            <a:normAutofit/>
          </a:bodyPr>
          <a:lstStyle/>
          <a:p>
            <a:r>
              <a:rPr lang="ru-RU" sz="3200" b="1" dirty="0"/>
              <a:t>Российский рынок </a:t>
            </a:r>
            <a:r>
              <a:rPr lang="en-US" sz="3200" b="1" dirty="0"/>
              <a:t>e-commerce</a:t>
            </a:r>
            <a:r>
              <a:rPr lang="ru-RU" sz="3200" b="1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FC3C8B-E3F1-45C7-943E-FFDB4FCA2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5228" y="1624613"/>
            <a:ext cx="8915400" cy="4277731"/>
          </a:xfrm>
        </p:spPr>
        <p:txBody>
          <a:bodyPr>
            <a:noAutofit/>
          </a:bodyPr>
          <a:lstStyle/>
          <a:p>
            <a:pPr lvl="0"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u="sng" dirty="0"/>
              <a:t>Маркетплейсы</a:t>
            </a:r>
            <a:r>
              <a:rPr lang="ru-RU" sz="2200" b="1" dirty="0"/>
              <a:t>: </a:t>
            </a:r>
            <a:r>
              <a:rPr lang="ru-RU" sz="2200" b="1" dirty="0" err="1"/>
              <a:t>Wildberries</a:t>
            </a:r>
            <a:r>
              <a:rPr lang="ru-RU" sz="2200" b="1" dirty="0"/>
              <a:t> и </a:t>
            </a:r>
            <a:r>
              <a:rPr lang="ru-RU" sz="2200" b="1" dirty="0" err="1"/>
              <a:t>Ozon</a:t>
            </a:r>
            <a:r>
              <a:rPr lang="ru-RU" sz="2200" b="1" dirty="0"/>
              <a:t> – лидеры, предоставляющие широкий ассортимент и развитую инфраструктуру для продавцов.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u="sng" dirty="0"/>
              <a:t>Логистика</a:t>
            </a:r>
            <a:r>
              <a:rPr lang="ru-RU" sz="2200" b="1" dirty="0"/>
              <a:t>: Вызов – большая территория страны и удалённые регионы, что стимулирует развитие локальных складов и служб доставки.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u="sng" dirty="0"/>
              <a:t>Платежи</a:t>
            </a:r>
            <a:r>
              <a:rPr lang="ru-RU" sz="2200" b="1" dirty="0"/>
              <a:t>: Широкое распространение электронных кошельков, мобильных банковских приложений, внедрение системы быстрых платежей (СБП).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u="sng" dirty="0"/>
              <a:t>Регулирование</a:t>
            </a:r>
            <a:r>
              <a:rPr lang="ru-RU" sz="2200" b="1" dirty="0"/>
              <a:t>: Активное развитие законодательства в области цифровой экономики, личных данных и электронной торговли.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627093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BE439E-CE94-41A0-83F4-A765D2E3B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1" y="366658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Стратегии перехода корпоративного офлайн-бизнеса в онлайн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13BA7B-36F6-467F-9ECA-A08315A28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571349"/>
            <a:ext cx="9235845" cy="511353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rgbClr val="C00000"/>
                </a:solidFill>
              </a:rPr>
              <a:t>1. Преобразование традиционного офлайн-бизнеса в онлайн-формат с учётом новых возможностей цифрового мира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/>
              <a:t>Компания модернизирует существующий офлайн-бизнес, добавляя цифровые элементы, такие как онлайн-магазины, мобильные приложения и автоматизацию. Это создаёт гибридную модель (</a:t>
            </a:r>
            <a:r>
              <a:rPr lang="ru-RU" sz="2200" b="1" dirty="0" err="1"/>
              <a:t>омниканальный</a:t>
            </a:r>
            <a:r>
              <a:rPr lang="ru-RU" sz="2200" b="1" dirty="0"/>
              <a:t> бизнес), где офлайн и онлайн работают синхронно.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200" b="1" dirty="0"/>
              <a:t>Преимущества: низкие риски, так как опирается на существующие активы; рост продаж за счёт новых каналов. </a:t>
            </a:r>
          </a:p>
          <a:p>
            <a:pPr algn="just">
              <a:spcBef>
                <a:spcPts val="0"/>
              </a:spcBef>
            </a:pPr>
            <a:r>
              <a:rPr lang="ru-RU" sz="2200" b="1" dirty="0"/>
              <a:t>Недостатки: требует инвестиций в IT и обучение персонала, возможны конфликты между офлайн- и онлайн-командами</a:t>
            </a:r>
          </a:p>
        </p:txBody>
      </p:sp>
    </p:spTree>
    <p:extLst>
      <p:ext uri="{BB962C8B-B14F-4D97-AF65-F5344CB8AC3E}">
        <p14:creationId xmlns:p14="http://schemas.microsoft.com/office/powerpoint/2010/main" val="3162535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BE439E-CE94-41A0-83F4-A765D2E3B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57780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Стратегии перехода корпоративного офлайн-бизнеса в онлайн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13BA7B-36F6-467F-9ECA-A08315A28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73692"/>
            <a:ext cx="9235845" cy="5220071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rgbClr val="C00000"/>
                </a:solidFill>
              </a:rPr>
              <a:t>2. Создание дочерней компании, которая будет тесно связана с материнской и заниматься переводом её бизнеса в электронный формат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200" b="1" dirty="0"/>
              <a:t>Материнская компания учреждает отдельное подразделение (дочернюю фирму), чтобы экспериментировать с онлайн-моделями без риска для основного бизнеса. Дочерняя может фокусироваться на e-</a:t>
            </a:r>
            <a:r>
              <a:rPr lang="ru-RU" sz="2200" b="1" dirty="0" err="1"/>
              <a:t>commerce</a:t>
            </a:r>
            <a:r>
              <a:rPr lang="ru-RU" sz="2200" b="1" dirty="0"/>
              <a:t>, цифровом маркетинге или новых сервисах, интегрируясь с материнской через общие ресурсы (например, бренд и поставки). 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200" b="1" dirty="0"/>
              <a:t>Преимущества: изоляция рисков, возможность быстрого масштабирования. </a:t>
            </a:r>
          </a:p>
          <a:p>
            <a:pPr>
              <a:spcBef>
                <a:spcPts val="0"/>
              </a:spcBef>
            </a:pPr>
            <a:r>
              <a:rPr lang="ru-RU" sz="2200" b="1" dirty="0"/>
              <a:t>Недостатки: дополнительные операционные расходы, сложности в координации между компаниями.</a:t>
            </a:r>
          </a:p>
        </p:txBody>
      </p:sp>
    </p:spTree>
    <p:extLst>
      <p:ext uri="{BB962C8B-B14F-4D97-AF65-F5344CB8AC3E}">
        <p14:creationId xmlns:p14="http://schemas.microsoft.com/office/powerpoint/2010/main" val="4146394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BE439E-CE94-41A0-83F4-A765D2E3B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57780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Стратегии перехода корпоративного офлайн-бизнеса в онлайн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13BA7B-36F6-467F-9ECA-A08315A28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638670"/>
            <a:ext cx="9235845" cy="5055093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rgbClr val="C00000"/>
                </a:solidFill>
              </a:rPr>
              <a:t>3. Приобретение уже существующего интернет-проекта для расширения бизнеса в онлайн-среде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/>
              <a:t>Компания покупает готовый онлайн-бизнес (интернет-магазин, платформу или стартап), чтобы быстро войти в цифровой рынок. Это включает интеграцию технологий, клиентской базы и бренда.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Преимущества: мгновенный доступ к аудитории и технологиям, экономия времени на разработку.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Недостатки: высокие затраты на покупку, риски культурной несовместимости и интеграции.</a:t>
            </a:r>
          </a:p>
        </p:txBody>
      </p:sp>
    </p:spTree>
    <p:extLst>
      <p:ext uri="{BB962C8B-B14F-4D97-AF65-F5344CB8AC3E}">
        <p14:creationId xmlns:p14="http://schemas.microsoft.com/office/powerpoint/2010/main" val="3248705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F4A4AB-0A73-435A-821C-AA4CF6585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Стратегии развития интернет-проектов в корпоративном (офлайн) направлении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8A4E8D-B9B3-4232-A623-6FBF55B44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006222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rgbClr val="C00000"/>
                </a:solidFill>
              </a:rPr>
              <a:t>1. Создание собственного офлайн-бизнеса по образцу традиционных компаний аналогичного профиля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/>
              <a:t>Интернет-проект строит физическую инфраструктуру с нуля, например, склады, магазины или сервисы доставки. Это включает аренду помещений, найм персонала и логистику.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Преимущества: полный контроль над процессом, возможность тестировать новые идеи.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Недостатки: высокие стартовые затраты, сложности с ростом (онлайн-продажи растут быстрее офлайн-инфраструктуры), сопротивление конкурентов.</a:t>
            </a:r>
          </a:p>
        </p:txBody>
      </p:sp>
    </p:spTree>
    <p:extLst>
      <p:ext uri="{BB962C8B-B14F-4D97-AF65-F5344CB8AC3E}">
        <p14:creationId xmlns:p14="http://schemas.microsoft.com/office/powerpoint/2010/main" val="3368044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F4A4AB-0A73-435A-821C-AA4CF6585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Стратегии развития интернет-проектов в корпоративном (офлайн) направлении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8A4E8D-B9B3-4232-A623-6FBF55B44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006222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rgbClr val="C00000"/>
                </a:solidFill>
              </a:rPr>
              <a:t>2. Покупка офлайн-компании, чей бизнес дополняет онлайн-деятельность интернет-проекта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/>
              <a:t>Интернет-проект приобретает существующую офлайн-компанию (например, сеть магазинов или логистическую фирму), чтобы интегрировать её активы. Это ускоряет расширение, добавляя физическое присутствие.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Преимущества: готовые активы и клиентская база, снижение рисков интеграции.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Недостатки: высокие затраты, потенциальные конфликты с акционерами или персоналом.</a:t>
            </a:r>
          </a:p>
        </p:txBody>
      </p:sp>
    </p:spTree>
    <p:extLst>
      <p:ext uri="{BB962C8B-B14F-4D97-AF65-F5344CB8AC3E}">
        <p14:creationId xmlns:p14="http://schemas.microsoft.com/office/powerpoint/2010/main" val="753907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B77A1C-22F7-4599-A08B-94254CC35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06333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Типы взаимодействия в электронной коммерции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12B65-E598-4C59-B77B-528FF2BDF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25889"/>
            <a:ext cx="9040536" cy="4006222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rgbClr val="C00000"/>
                </a:solidFill>
              </a:rPr>
              <a:t>B2C (Business </a:t>
            </a:r>
            <a:r>
              <a:rPr lang="ru-RU" sz="2200" b="1" dirty="0" err="1">
                <a:solidFill>
                  <a:srgbClr val="C00000"/>
                </a:solidFill>
              </a:rPr>
              <a:t>to</a:t>
            </a:r>
            <a:r>
              <a:rPr lang="ru-RU" sz="2200" b="1" dirty="0">
                <a:solidFill>
                  <a:srgbClr val="C00000"/>
                </a:solidFill>
              </a:rPr>
              <a:t> Consumer)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/>
              <a:t>Компании напрямую продают товары или услуги конечным потребителям через интернет. 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/>
              <a:t>Ключевые элементы – удобный интерфейс, персонализация (например, рекомендации на основе истории покупок), быстрая доставка и интеграция с мобильными приложениями.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Преимущества: Высокая доступность для широкой аудитории, низкие барьеры входа для покупателей, возможность быстрого масштабирования через цифровые каналы.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Недостатки: высокая конкуренция, риски возвратов и мошенничества, зависимость от логистики (например, задержки доставки снижают лояльность).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627643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B77A1C-22F7-4599-A08B-94254CC35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06333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Типы взаимодействия в электронной коммерции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12B65-E598-4C59-B77B-528FF2BDF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25888"/>
            <a:ext cx="9040536" cy="4539905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rgbClr val="C00000"/>
                </a:solidFill>
              </a:rPr>
              <a:t>B2</a:t>
            </a:r>
            <a:r>
              <a:rPr lang="en-US" sz="2200" b="1" dirty="0">
                <a:solidFill>
                  <a:srgbClr val="C00000"/>
                </a:solidFill>
              </a:rPr>
              <a:t>B</a:t>
            </a:r>
            <a:r>
              <a:rPr lang="ru-RU" sz="2200" b="1" dirty="0">
                <a:solidFill>
                  <a:srgbClr val="C00000"/>
                </a:solidFill>
              </a:rPr>
              <a:t> (Business </a:t>
            </a:r>
            <a:r>
              <a:rPr lang="ru-RU" sz="2200" b="1" dirty="0" err="1">
                <a:solidFill>
                  <a:srgbClr val="C00000"/>
                </a:solidFill>
              </a:rPr>
              <a:t>to</a:t>
            </a:r>
            <a:r>
              <a:rPr lang="ru-RU" sz="2200" b="1" dirty="0">
                <a:solidFill>
                  <a:srgbClr val="C00000"/>
                </a:solidFill>
              </a:rPr>
              <a:t> Business)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/>
              <a:t>Сделки между компаниями, часто оптовые или сервисные, с использованием платформ для автоматизации. Этот тип включает контракты на поставки, интеграцию ERP-систем и цепочек поставок (</a:t>
            </a:r>
            <a:r>
              <a:rPr lang="ru-RU" sz="2200" b="1" dirty="0" err="1"/>
              <a:t>supply</a:t>
            </a:r>
            <a:r>
              <a:rPr lang="ru-RU" sz="2200" b="1" dirty="0"/>
              <a:t> </a:t>
            </a:r>
            <a:r>
              <a:rPr lang="ru-RU" sz="2200" b="1" dirty="0" err="1"/>
              <a:t>chain</a:t>
            </a:r>
            <a:r>
              <a:rPr lang="ru-RU" sz="2200" b="1" dirty="0"/>
              <a:t>). 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Преимущества: Высокие объёмы продаж, стабильные доходы от контрактов, возможность кастомизации (например, индивидуальные решения для клиентов).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Недостатки: Длинные циклы продаж, высокие требования к безопасности данных, зависимость от экономических колебаний.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557584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B77A1C-22F7-4599-A08B-94254CC35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06333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Типы взаимодействия в электронной коммерции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12B65-E598-4C59-B77B-528FF2BDF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87223"/>
            <a:ext cx="9040536" cy="4539905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b="1" dirty="0">
                <a:solidFill>
                  <a:srgbClr val="C00000"/>
                </a:solidFill>
              </a:rPr>
              <a:t>C</a:t>
            </a:r>
            <a:r>
              <a:rPr lang="ru-RU" sz="2200" b="1" dirty="0">
                <a:solidFill>
                  <a:srgbClr val="C00000"/>
                </a:solidFill>
              </a:rPr>
              <a:t>2</a:t>
            </a:r>
            <a:r>
              <a:rPr lang="en-US" sz="2200" b="1" dirty="0">
                <a:solidFill>
                  <a:srgbClr val="C00000"/>
                </a:solidFill>
              </a:rPr>
              <a:t>C</a:t>
            </a:r>
            <a:r>
              <a:rPr lang="ru-RU" sz="2200" b="1" dirty="0">
                <a:solidFill>
                  <a:srgbClr val="C00000"/>
                </a:solidFill>
              </a:rPr>
              <a:t> (</a:t>
            </a:r>
            <a:r>
              <a:rPr lang="en-US" sz="2200" b="1" dirty="0">
                <a:solidFill>
                  <a:srgbClr val="C00000"/>
                </a:solidFill>
              </a:rPr>
              <a:t>Consumer</a:t>
            </a:r>
            <a:r>
              <a:rPr lang="ru-RU" sz="2200" b="1" dirty="0">
                <a:solidFill>
                  <a:srgbClr val="C00000"/>
                </a:solidFill>
              </a:rPr>
              <a:t> </a:t>
            </a:r>
            <a:r>
              <a:rPr lang="ru-RU" sz="2200" b="1" dirty="0" err="1">
                <a:solidFill>
                  <a:srgbClr val="C00000"/>
                </a:solidFill>
              </a:rPr>
              <a:t>to</a:t>
            </a:r>
            <a:r>
              <a:rPr lang="ru-RU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>
                <a:solidFill>
                  <a:srgbClr val="C00000"/>
                </a:solidFill>
              </a:rPr>
              <a:t>Consumer</a:t>
            </a:r>
            <a:r>
              <a:rPr lang="ru-RU" sz="2200" b="1" dirty="0">
                <a:solidFill>
                  <a:srgbClr val="C00000"/>
                </a:solidFill>
              </a:rPr>
              <a:t>)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/>
              <a:t>Потребители торгуют друг с другом через платформы, без участия бизнеса в качестве продавца. 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/>
              <a:t>Ключевые элементы — аукционы, объявления, рейтинги и </a:t>
            </a:r>
            <a:r>
              <a:rPr lang="ru-RU" sz="2200" b="1" dirty="0" err="1"/>
              <a:t>escrow</a:t>
            </a:r>
            <a:r>
              <a:rPr lang="ru-RU" sz="2200" b="1" dirty="0"/>
              <a:t>-системы для безопасности.  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Преимущества: Низкие комиссии для продавцов, доступ к уникальным товарам, гибкость (продажа подержанных вещей).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Недостатки: Риски мошенничества, отсутствие гарантий, зависимость от платформы (например, изменения правил).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092312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B77A1C-22F7-4599-A08B-94254CC35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06333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Типы взаимодействия в электронной коммерции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12B65-E598-4C59-B77B-528FF2BDF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587223"/>
            <a:ext cx="9226967" cy="4849088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b="1" dirty="0">
                <a:solidFill>
                  <a:srgbClr val="C00000"/>
                </a:solidFill>
              </a:rPr>
              <a:t>C</a:t>
            </a:r>
            <a:r>
              <a:rPr lang="ru-RU" sz="2200" b="1" dirty="0">
                <a:solidFill>
                  <a:srgbClr val="C00000"/>
                </a:solidFill>
              </a:rPr>
              <a:t>2</a:t>
            </a:r>
            <a:r>
              <a:rPr lang="en-US" sz="2200" b="1" dirty="0">
                <a:solidFill>
                  <a:srgbClr val="C00000"/>
                </a:solidFill>
              </a:rPr>
              <a:t>B</a:t>
            </a:r>
            <a:r>
              <a:rPr lang="ru-RU" sz="2200" b="1" dirty="0">
                <a:solidFill>
                  <a:srgbClr val="C00000"/>
                </a:solidFill>
              </a:rPr>
              <a:t> (</a:t>
            </a:r>
            <a:r>
              <a:rPr lang="en-US" sz="2200" b="1" dirty="0">
                <a:solidFill>
                  <a:srgbClr val="C00000"/>
                </a:solidFill>
              </a:rPr>
              <a:t>Consumer</a:t>
            </a:r>
            <a:r>
              <a:rPr lang="ru-RU" sz="2200" b="1" dirty="0">
                <a:solidFill>
                  <a:srgbClr val="C00000"/>
                </a:solidFill>
              </a:rPr>
              <a:t> </a:t>
            </a:r>
            <a:r>
              <a:rPr lang="ru-RU" sz="2200" b="1" dirty="0" err="1">
                <a:solidFill>
                  <a:srgbClr val="C00000"/>
                </a:solidFill>
              </a:rPr>
              <a:t>to</a:t>
            </a:r>
            <a:r>
              <a:rPr lang="ru-RU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>
                <a:solidFill>
                  <a:srgbClr val="C00000"/>
                </a:solidFill>
              </a:rPr>
              <a:t>Business</a:t>
            </a:r>
            <a:r>
              <a:rPr lang="ru-RU" sz="2200" b="1" dirty="0">
                <a:solidFill>
                  <a:srgbClr val="C00000"/>
                </a:solidFill>
              </a:rPr>
              <a:t>)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/>
              <a:t>Потребители предлагают свои ресурсы (услуги, идеи, контент) бизнесу. Платформы выступают посредниками, используя краудсорсинг и фриланс.</a:t>
            </a:r>
            <a:endParaRPr lang="en-US" sz="2200" b="1" dirty="0"/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/>
              <a:t>Процессы C2B используют профили, портфолио и аукционы предложений как основные компоненты. Профиль и портфолио</a:t>
            </a:r>
            <a:r>
              <a:rPr lang="en-US" sz="2200" b="1" dirty="0"/>
              <a:t> – </a:t>
            </a:r>
            <a:r>
              <a:rPr lang="ru-RU" sz="2200" b="1" dirty="0"/>
              <a:t>«строительные блоки» для демонстрации навыков; аукционы – механизм выбора.</a:t>
            </a:r>
          </a:p>
          <a:p>
            <a:pPr algn="just">
              <a:spcBef>
                <a:spcPts val="0"/>
              </a:spcBef>
            </a:pPr>
            <a:r>
              <a:rPr lang="ru-RU" sz="2200" b="1" dirty="0"/>
              <a:t>Преимущества: Доступ к талантам по низкой цене, инновации через идеи пользователей, гибкость. </a:t>
            </a:r>
          </a:p>
          <a:p>
            <a:pPr algn="just">
              <a:spcBef>
                <a:spcPts val="0"/>
              </a:spcBef>
            </a:pPr>
            <a:r>
              <a:rPr lang="ru-RU" sz="2200" b="1" dirty="0"/>
              <a:t>Недостатки: Качество нестабильно, риски интеллектуальной собственности, сложности в управлении большим числом участников.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4114199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98597C-88BF-4ADF-B336-6F16A333C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69179"/>
          </a:xfrm>
        </p:spPr>
        <p:txBody>
          <a:bodyPr>
            <a:normAutofit/>
          </a:bodyPr>
          <a:lstStyle/>
          <a:p>
            <a:r>
              <a:rPr lang="ru-RU" sz="3200" b="1" dirty="0"/>
              <a:t>Типы взаимодействия в электронной коммерции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F83AE6-E549-4BFD-A581-B4F7D82D9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93289"/>
            <a:ext cx="8915400" cy="4440601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 err="1">
                <a:solidFill>
                  <a:srgbClr val="C00000"/>
                </a:solidFill>
              </a:rPr>
              <a:t>Gig</a:t>
            </a:r>
            <a:r>
              <a:rPr lang="ru-RU" sz="2200" b="1" dirty="0">
                <a:solidFill>
                  <a:srgbClr val="C00000"/>
                </a:solidFill>
              </a:rPr>
              <a:t>-экономика </a:t>
            </a:r>
            <a:r>
              <a:rPr lang="ru-RU" sz="2200" b="1" dirty="0"/>
              <a:t>(от англ. «</a:t>
            </a:r>
            <a:r>
              <a:rPr lang="ru-RU" sz="2200" b="1" dirty="0" err="1"/>
              <a:t>gig</a:t>
            </a:r>
            <a:r>
              <a:rPr lang="ru-RU" sz="2200" b="1" dirty="0"/>
              <a:t>» – подработка) – экономическая модель, где люди выполняют временные, краткосрочные или проектные задания (</a:t>
            </a:r>
            <a:r>
              <a:rPr lang="ru-RU" sz="2200" b="1" dirty="0" err="1"/>
              <a:t>гиги</a:t>
            </a:r>
            <a:r>
              <a:rPr lang="ru-RU" sz="2200" b="1" dirty="0"/>
              <a:t>) вместо традиционной постоянной работы. 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/>
              <a:t>Модель основана на цифровых платформах, соединяющих исполнителей (фрилансеров, водителей, курьеров) с заказчиками.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dirty="0"/>
              <a:t>Ключевые характеристики: Гибкость, отсутствие долгосрочных контрактов, оплата за задачу.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dirty="0"/>
              <a:t>Преимущества: Для исполнителей – свобода выбора, для заказчиков – доступ к талантам без найма на полный день.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0997438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C57B07-54D7-4325-9337-EE00B22C5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79943"/>
            <a:ext cx="8911687" cy="1133669"/>
          </a:xfrm>
        </p:spPr>
        <p:txBody>
          <a:bodyPr>
            <a:normAutofit/>
          </a:bodyPr>
          <a:lstStyle/>
          <a:p>
            <a:r>
              <a:rPr lang="ru-RU" sz="3200" b="1" dirty="0"/>
              <a:t>Популярные социальные платформы и соцмедиа в России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791E3F-4194-40D5-8407-A73826BA9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13611"/>
            <a:ext cx="8911687" cy="5082497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rgbClr val="C00000"/>
                </a:solidFill>
              </a:rPr>
              <a:t>1. Общие социальные сети (для общения, контента и саморекламы)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dirty="0"/>
              <a:t>VK (ВКонтакте): около 100 млн активных пользователей; используется для создания групп, профилей и портфолио (фото, видео, ссылки). Идеально для </a:t>
            </a:r>
            <a:r>
              <a:rPr lang="ru-RU" sz="2200" b="1" dirty="0" err="1"/>
              <a:t>gig</a:t>
            </a:r>
            <a:r>
              <a:rPr lang="ru-RU" sz="2200" b="1" dirty="0"/>
              <a:t>-работы: фрилансеры размещают проекты, бизнес ищет исполнителей.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dirty="0"/>
              <a:t>Одноклассники (</a:t>
            </a:r>
            <a:r>
              <a:rPr lang="ru-RU" sz="2200" b="1" dirty="0" err="1"/>
              <a:t>Odnoklassniki</a:t>
            </a:r>
            <a:r>
              <a:rPr lang="ru-RU" sz="2200" b="1" dirty="0"/>
              <a:t>): около 50 млн пользователей, фокус на старшее поколение. Подходит для личного брендинга и локальных услуг.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dirty="0" err="1"/>
              <a:t>TikTok</a:t>
            </a:r>
            <a:r>
              <a:rPr lang="ru-RU" sz="2200" b="1" dirty="0"/>
              <a:t>: ~80 млн пользователей, особенно среди молодежи. Видео-контент для демонстрации навыков (танцы, </a:t>
            </a:r>
            <a:r>
              <a:rPr lang="ru-RU" sz="2200" b="1" dirty="0" err="1"/>
              <a:t>туториалы</a:t>
            </a:r>
            <a:r>
              <a:rPr lang="ru-RU" sz="2200" b="1" dirty="0"/>
              <a:t>, ремесла). В </a:t>
            </a:r>
            <a:r>
              <a:rPr lang="ru-RU" sz="2200" b="1" dirty="0" err="1"/>
              <a:t>gig</a:t>
            </a:r>
            <a:r>
              <a:rPr lang="ru-RU" sz="2200" b="1" dirty="0"/>
              <a:t>-экономике –платформа для микро-задач и вирусного маркетинга.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8012989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C57B07-54D7-4325-9337-EE00B22C5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79943"/>
            <a:ext cx="8911687" cy="1133669"/>
          </a:xfrm>
        </p:spPr>
        <p:txBody>
          <a:bodyPr>
            <a:normAutofit/>
          </a:bodyPr>
          <a:lstStyle/>
          <a:p>
            <a:r>
              <a:rPr lang="ru-RU" sz="3200" b="1" dirty="0"/>
              <a:t>Популярные социальные платформы и соцмедиа в России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791E3F-4194-40D5-8407-A73826BA9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3" y="1775534"/>
            <a:ext cx="8649918" cy="4820574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rgbClr val="C00000"/>
                </a:solidFill>
              </a:rPr>
              <a:t>2. Профессиональные и бизнес-платформы (для нетворкинга и поиска работы)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dirty="0" err="1"/>
              <a:t>LinkedIn</a:t>
            </a:r>
            <a:r>
              <a:rPr lang="ru-RU" sz="2200" b="1" dirty="0"/>
              <a:t>: Около 10 млн пользователей в РФ. Фокус на карьере, резюме и связях. В C2B – для фриланса: профили с портфолио, поиск </a:t>
            </a:r>
            <a:r>
              <a:rPr lang="ru-RU" sz="2200" b="1" dirty="0" err="1"/>
              <a:t>gig</a:t>
            </a:r>
            <a:r>
              <a:rPr lang="ru-RU" sz="2200" b="1" dirty="0"/>
              <a:t>-задач.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dirty="0" err="1"/>
              <a:t>Habr</a:t>
            </a:r>
            <a:r>
              <a:rPr lang="ru-RU" sz="2200" b="1" dirty="0"/>
              <a:t> (</a:t>
            </a:r>
            <a:r>
              <a:rPr lang="en-US" sz="2200" b="1" dirty="0"/>
              <a:t>habr.com</a:t>
            </a:r>
            <a:r>
              <a:rPr lang="ru-RU" sz="2200" b="1" dirty="0"/>
              <a:t>): Не совсем соцсеть, но платформа для IT-сообщества (блоги, вакансии). Используется разработчиками для демонстрации проектов и поиска заказов.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7163369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C57B07-54D7-4325-9337-EE00B22C5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79943"/>
            <a:ext cx="8911687" cy="1133669"/>
          </a:xfrm>
        </p:spPr>
        <p:txBody>
          <a:bodyPr>
            <a:normAutofit/>
          </a:bodyPr>
          <a:lstStyle/>
          <a:p>
            <a:r>
              <a:rPr lang="ru-RU" sz="3200" b="1" dirty="0"/>
              <a:t>Популярные социальные платформы и соцмедиа в России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791E3F-4194-40D5-8407-A73826BA9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3" y="1775534"/>
            <a:ext cx="8649918" cy="4820574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rgbClr val="C00000"/>
                </a:solidFill>
              </a:rPr>
              <a:t>3. Мессенджеры с социальными функциями (для быстрой коммуникации и групп)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dirty="0" err="1"/>
              <a:t>Telegram</a:t>
            </a:r>
            <a:r>
              <a:rPr lang="ru-RU" sz="2200" b="1" dirty="0"/>
              <a:t>: ~70 млн пользователей, не только чат, но и каналы, боты для услуг. В </a:t>
            </a:r>
            <a:r>
              <a:rPr lang="ru-RU" sz="2200" b="1" dirty="0" err="1"/>
              <a:t>gig</a:t>
            </a:r>
            <a:r>
              <a:rPr lang="ru-RU" sz="2200" b="1" dirty="0"/>
              <a:t>-экономике – группы для фрилансеров, аукционы и портфолио через ботов.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dirty="0" err="1"/>
              <a:t>WhatsApp</a:t>
            </a:r>
            <a:r>
              <a:rPr lang="ru-RU" sz="2200" b="1" dirty="0"/>
              <a:t>: Популярно для личных связей, но не основной для публичного продвижения.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1581467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8D0639-4C3D-4206-8439-B94044F8D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232131" cy="716418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Бизнес-операции электронной коммерции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84FC3F-2042-4993-8D2D-FEC576E65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02672"/>
            <a:ext cx="9232131" cy="516680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1. Управление запасами – контроль количества товаров на складе, чтобы избежать дефицита или избытка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Ключевые инструменты: сканеры штрих-кодов, </a:t>
            </a:r>
            <a:r>
              <a:rPr lang="ru-RU" sz="2000" b="1" dirty="0" err="1"/>
              <a:t>IoT</a:t>
            </a:r>
            <a:r>
              <a:rPr lang="ru-RU" sz="2000" b="1" dirty="0"/>
              <a:t>-сенсоры для отслеживания остатков в реальном времени и прогнозов на основе данных о продажах.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/>
              <a:t>В России: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000" b="1" dirty="0"/>
              <a:t>1С:Предприятие: Управляет запасами в реальном времени, интегрирована с налоговой (ФНС). Автоматизация отчетов, снижение ошибок на 30%. Цена: от 10 000 руб./месяц.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000" b="1" dirty="0" err="1"/>
              <a:t>МойСклад</a:t>
            </a:r>
            <a:r>
              <a:rPr lang="ru-RU" sz="2000" b="1" dirty="0"/>
              <a:t>: Облачная система от 1С, ориентирована на малый бизнес. Отслеживает остатки через мобильное приложение, с интеграцией в </a:t>
            </a:r>
            <a:r>
              <a:rPr lang="ru-RU" sz="2000" b="1" dirty="0" err="1"/>
              <a:t>Wildberries</a:t>
            </a:r>
            <a:r>
              <a:rPr lang="ru-RU" sz="2000" b="1" dirty="0"/>
              <a:t>/</a:t>
            </a:r>
            <a:r>
              <a:rPr lang="ru-RU" sz="2000" b="1" dirty="0" err="1"/>
              <a:t>Ozon</a:t>
            </a:r>
            <a:r>
              <a:rPr lang="ru-RU" sz="2000" b="1" dirty="0"/>
              <a:t>. Простота, прогноз спроса. Цена: от 500 руб./месяц.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000" b="1" dirty="0"/>
              <a:t>SAP: Используется крупными игроками (например, X5 Retail). Глобальная система с AI для оптимизации. Масштабируемость для сетей. Цена: от 100 000 руб./месяц.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/>
          </a:p>
          <a:p>
            <a:pPr marL="0" indent="0">
              <a:spcBef>
                <a:spcPts val="0"/>
              </a:spcBef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0836043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8D0639-4C3D-4206-8439-B94044F8D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3" y="464312"/>
            <a:ext cx="9232131" cy="716418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Бизнес-операции электронной коммерции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84FC3F-2042-4993-8D2D-FEC576E65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3" y="1226883"/>
            <a:ext cx="9232131" cy="5458001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2. Обработка заказов – полный цикл от получения заказа до отправки: подтверждение, сборка, упаковка и отгрузка.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/>
              <a:t>Ключевые инструменты: Платформы с интеграцией в CRM. Автоматизация включает роботов для упаковки и системы отслеживания.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/>
              <a:t>В России: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000" b="1" dirty="0" err="1"/>
              <a:t>InSales</a:t>
            </a:r>
            <a:r>
              <a:rPr lang="ru-RU" sz="2000" b="1" dirty="0"/>
              <a:t>: платформа для создания интернет-магазинов, интегрирует обработку заказов с доставкой. Автоматизирует сборку и упаковку. Интеграция с </a:t>
            </a:r>
            <a:r>
              <a:rPr lang="ru-RU" sz="2000" b="1" dirty="0" err="1"/>
              <a:t>Яндекс.Маркетом</a:t>
            </a:r>
            <a:r>
              <a:rPr lang="ru-RU" sz="2000" b="1" dirty="0"/>
              <a:t>, снижение времени обработки на 50%. Цена: от 990 руб./месяц.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000" b="1" dirty="0"/>
              <a:t>Bitrix24: CRM с модулем для обработки заказов. Связывает заказы с клиентами и задачами. Бесплатная версия для малого бизнеса, аналитика. Цена: от 0 (базовая) до 10 000 руб./месяц.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000" b="1" dirty="0"/>
              <a:t>1С:Торговля и склад: Модуль 1С для автоматизации заказов, с интеграцией в платежные системы. Соответствие российскому законодательству, отчетность в ФНС. Цена: входит в 1С:Предприятие.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000" b="1" dirty="0"/>
          </a:p>
          <a:p>
            <a:pPr marL="0" indent="0" algn="just">
              <a:spcBef>
                <a:spcPts val="0"/>
              </a:spcBef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58424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8D0639-4C3D-4206-8439-B94044F8D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3" y="464312"/>
            <a:ext cx="9232131" cy="716418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Бизнес-операции электронной коммерции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84FC3F-2042-4993-8D2D-FEC576E65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1313895"/>
            <a:ext cx="9152234" cy="5370989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3. Обслуживание клиентов – поддержка на всех этапах: от консультации до </a:t>
            </a:r>
            <a:r>
              <a:rPr lang="ru-RU" sz="2000" b="1" dirty="0" err="1">
                <a:solidFill>
                  <a:srgbClr val="C00000"/>
                </a:solidFill>
              </a:rPr>
              <a:t>постпродажного</a:t>
            </a:r>
            <a:r>
              <a:rPr lang="ru-RU" sz="2000" b="1" dirty="0">
                <a:solidFill>
                  <a:srgbClr val="C00000"/>
                </a:solidFill>
              </a:rPr>
              <a:t> сопровождения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effectLst/>
                <a:ea typeface="Calibri" panose="020F0502020204030204" pitchFamily="34" charset="0"/>
              </a:rPr>
              <a:t>Ключевые инструменты</a:t>
            </a:r>
            <a:r>
              <a:rPr lang="ru-RU" sz="2000" b="1" dirty="0"/>
              <a:t>: многоканальные платформы для чатов, </a:t>
            </a:r>
            <a:r>
              <a:rPr lang="ru-RU" sz="2000" b="1" dirty="0" err="1"/>
              <a:t>email</a:t>
            </a:r>
            <a:r>
              <a:rPr lang="ru-RU" sz="2000" b="1" dirty="0"/>
              <a:t>, соцсетей и ботов на базе AI.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/>
              <a:t>В России:</a:t>
            </a:r>
          </a:p>
          <a:p>
            <a:pPr lvl="0" algn="just">
              <a:spcBef>
                <a:spcPts val="0"/>
              </a:spcBef>
            </a:pPr>
            <a:r>
              <a:rPr lang="ru-RU" sz="2000" b="1" dirty="0" err="1"/>
              <a:t>JivoSite</a:t>
            </a:r>
            <a:r>
              <a:rPr lang="ru-RU" sz="2000" b="1" dirty="0"/>
              <a:t>: российская платформа для чатов и звонков, интегрируется с сайтами и соцсетями (VK, </a:t>
            </a:r>
            <a:r>
              <a:rPr lang="ru-RU" sz="2000" b="1" dirty="0" err="1"/>
              <a:t>Telegram</a:t>
            </a:r>
            <a:r>
              <a:rPr lang="ru-RU" sz="2000" b="1" dirty="0"/>
              <a:t>). Боты на базе AI для автоматизации. Бесплатный тариф, повышение удовлетворенности на 25%. Цена: от 0 до 1 500 руб./месяц.</a:t>
            </a:r>
          </a:p>
          <a:p>
            <a:pPr lvl="0" algn="just">
              <a:spcBef>
                <a:spcPts val="0"/>
              </a:spcBef>
            </a:pPr>
            <a:r>
              <a:rPr lang="ru-RU" sz="2000" b="1" dirty="0" err="1"/>
              <a:t>Chatra</a:t>
            </a:r>
            <a:r>
              <a:rPr lang="ru-RU" sz="2000" b="1" dirty="0"/>
              <a:t>: Международная, но популярна в РФ для онлайн-чата. Поддерживает видео-звонки и интеграцию с CRM. Простота, аналитика отзывов. Цена: от 10 $/месяц.</a:t>
            </a:r>
          </a:p>
          <a:p>
            <a:pPr lvl="0" algn="just">
              <a:spcBef>
                <a:spcPts val="0"/>
              </a:spcBef>
            </a:pPr>
            <a:r>
              <a:rPr lang="ru-RU" sz="2000" b="1" dirty="0" err="1"/>
              <a:t>Zendesk</a:t>
            </a:r>
            <a:r>
              <a:rPr lang="ru-RU" sz="2000" b="1" dirty="0"/>
              <a:t>: Используется крупными компаниями (например, </a:t>
            </a:r>
            <a:r>
              <a:rPr lang="ru-RU" sz="2000" b="1" dirty="0" err="1"/>
              <a:t>Ozon</a:t>
            </a:r>
            <a:r>
              <a:rPr lang="ru-RU" sz="2000" b="1" dirty="0"/>
              <a:t>). Многоканальная поддержка (</a:t>
            </a:r>
            <a:r>
              <a:rPr lang="ru-RU" sz="2000" b="1" dirty="0" err="1"/>
              <a:t>email</a:t>
            </a:r>
            <a:r>
              <a:rPr lang="ru-RU" sz="2000" b="1" dirty="0"/>
              <a:t>, чат). AI для маршрутизации запросов, снижение нагрузки на операторов. Цена: от 20 $/месяц.</a:t>
            </a:r>
          </a:p>
          <a:p>
            <a:pPr algn="just">
              <a:spcAft>
                <a:spcPts val="800"/>
              </a:spcAft>
            </a:pPr>
            <a:endParaRPr lang="ru-RU" sz="2000" b="1" dirty="0"/>
          </a:p>
          <a:p>
            <a:pPr marL="0" indent="0" algn="just">
              <a:spcBef>
                <a:spcPts val="0"/>
              </a:spcBef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8110108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8D0639-4C3D-4206-8439-B94044F8D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3" y="464312"/>
            <a:ext cx="9232131" cy="716418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Бизнес-операции электронной коммерции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84FC3F-2042-4993-8D2D-FEC576E65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1313895"/>
            <a:ext cx="9152234" cy="5370989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4. Логистика и доставка – выбор транспорта, партнерство с курьерами и управление возвратами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effectLst/>
                <a:ea typeface="Calibri" panose="020F0502020204030204" pitchFamily="34" charset="0"/>
              </a:rPr>
              <a:t>Ключевые инструменты</a:t>
            </a:r>
            <a:r>
              <a:rPr lang="ru-RU" sz="2000" b="1" dirty="0"/>
              <a:t>: Системы вроде </a:t>
            </a:r>
            <a:r>
              <a:rPr lang="ru-RU" sz="2000" b="1" dirty="0" err="1"/>
              <a:t>ShipStation</a:t>
            </a:r>
            <a:r>
              <a:rPr lang="ru-RU" sz="2000" b="1" dirty="0"/>
              <a:t> или собственные API для отслеживания (GPS, QR-коды).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/>
              <a:t>В России: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CDEK: Российский сервис доставки с API для интеграции в магазины. Отслеживание через сайт/приложение, пункты выдачи по РФ. Скорость (1–3 дня), интеграция с </a:t>
            </a:r>
            <a:r>
              <a:rPr lang="ru-RU" sz="2000" b="1" dirty="0" err="1"/>
              <a:t>Wildberries</a:t>
            </a:r>
            <a:r>
              <a:rPr lang="ru-RU" sz="2000" b="1" dirty="0"/>
              <a:t>. Цена: от 200 руб./посылку.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 err="1"/>
              <a:t>Boxberry</a:t>
            </a:r>
            <a:r>
              <a:rPr lang="ru-RU" sz="2000" b="1" dirty="0"/>
              <a:t>: Фокус на малых отправках, с пунктами в 10 000+ локациях. Интеграция в 1С и платежные системы. Низкая стоимость (от 150 руб.), страховка. Цена: зависит от веса.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 err="1"/>
              <a:t>Яндекс.Доставка</a:t>
            </a:r>
            <a:r>
              <a:rPr lang="ru-RU" sz="2000" b="1" dirty="0"/>
              <a:t>: Сервис от Яндекса для курьерской и </a:t>
            </a:r>
            <a:r>
              <a:rPr lang="ru-RU" sz="2000" b="1" dirty="0" err="1"/>
              <a:t>самовывозной</a:t>
            </a:r>
            <a:r>
              <a:rPr lang="ru-RU" sz="2000" b="1" dirty="0"/>
              <a:t> доставки. Интегрируется с маркетплейсами. Быстрая доставка (в день), аналитика маршрутов. Цена: от 100 руб./заказ.</a:t>
            </a:r>
          </a:p>
          <a:p>
            <a:pPr algn="just">
              <a:spcAft>
                <a:spcPts val="800"/>
              </a:spcAft>
            </a:pPr>
            <a:endParaRPr lang="ru-RU" sz="2000" b="1" dirty="0"/>
          </a:p>
          <a:p>
            <a:pPr marL="0" indent="0" algn="just">
              <a:spcBef>
                <a:spcPts val="0"/>
              </a:spcBef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9864109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8D0639-4C3D-4206-8439-B94044F8D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3" y="464312"/>
            <a:ext cx="9232131" cy="716418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Бизнес-операции электронной коммерции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84FC3F-2042-4993-8D2D-FEC576E65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1313895"/>
            <a:ext cx="9152234" cy="5370989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5. Управление платежами и возвратами – безопасные транзакции и удобные процедуры для возвратов/обменов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effectLst/>
                <a:ea typeface="Calibri" panose="020F0502020204030204" pitchFamily="34" charset="0"/>
              </a:rPr>
              <a:t>Ключевые инструменты</a:t>
            </a:r>
            <a:r>
              <a:rPr lang="ru-RU" sz="2000" b="1" dirty="0"/>
              <a:t>: платежные шлюзы (</a:t>
            </a:r>
            <a:r>
              <a:rPr lang="ru-RU" sz="2000" b="1" dirty="0" err="1"/>
              <a:t>Stripe</a:t>
            </a:r>
            <a:r>
              <a:rPr lang="ru-RU" sz="2000" b="1" dirty="0"/>
              <a:t>, PayPal, </a:t>
            </a:r>
            <a:r>
              <a:rPr lang="ru-RU" sz="2000" b="1" dirty="0" err="1"/>
              <a:t>ЮKassa</a:t>
            </a:r>
            <a:r>
              <a:rPr lang="ru-RU" sz="2000" b="1" dirty="0"/>
              <a:t>) с шифрованием и поддержкой карт/кошельков.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/>
              <a:t>В России:</a:t>
            </a:r>
          </a:p>
          <a:p>
            <a:pPr lvl="0"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 err="1"/>
              <a:t>ЮKassa</a:t>
            </a:r>
            <a:r>
              <a:rPr lang="ru-RU" sz="2000" b="1" dirty="0"/>
              <a:t> (</a:t>
            </a:r>
            <a:r>
              <a:rPr lang="ru-RU" sz="2000" b="1" dirty="0" err="1"/>
              <a:t>Яндекс.Деньги</a:t>
            </a:r>
            <a:r>
              <a:rPr lang="ru-RU" sz="2000" b="1" dirty="0"/>
              <a:t>): Российская платежная система, поддерживает карты, кошельки, QR. Интеграция с возвратами через API. Соответствие 54-ФЗ, низкая комиссия (1–3%). Цена: комиссия на транзакции.</a:t>
            </a:r>
          </a:p>
          <a:p>
            <a:pPr lvl="0"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 err="1"/>
              <a:t>Robokassa</a:t>
            </a:r>
            <a:r>
              <a:rPr lang="ru-RU" sz="2000" b="1" dirty="0"/>
              <a:t>: Агрегатор платежей, используется в РФ для онлайн-магазинов. Поддержка 100+ методов оплаты. Автоматизация возвратов, безопасность. Цена: от 0,8% комиссии.</a:t>
            </a:r>
          </a:p>
          <a:p>
            <a:pPr lvl="0"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Tinkoff Оплата: Банковский сервис для приема платежей, с модулем для возвратов. Интеграция в Bitrix24. Высокая скорость (секунды), аналитика. Цена: комиссия 1–2,5%.</a:t>
            </a:r>
          </a:p>
          <a:p>
            <a:pPr marL="0" indent="0" algn="just">
              <a:spcAft>
                <a:spcPts val="800"/>
              </a:spcAft>
              <a:buNone/>
            </a:pPr>
            <a:endParaRPr lang="ru-RU" sz="2000" b="1" dirty="0"/>
          </a:p>
          <a:p>
            <a:pPr marL="0" indent="0" algn="just">
              <a:spcBef>
                <a:spcPts val="0"/>
              </a:spcBef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3843308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BFDEC7-BFEB-4DE1-B45C-F81F39AF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88821"/>
            <a:ext cx="8911687" cy="1115913"/>
          </a:xfrm>
        </p:spPr>
        <p:txBody>
          <a:bodyPr>
            <a:normAutofit/>
          </a:bodyPr>
          <a:lstStyle/>
          <a:p>
            <a:r>
              <a:rPr lang="ru-RU" sz="3200" b="1" dirty="0"/>
              <a:t>Возможности электронной коммерции для бизнеса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B6042B-C9F0-40C3-B675-0627F817B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06858"/>
            <a:ext cx="8915400" cy="4304364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dirty="0"/>
              <a:t>Расширение географического охвата: бизнес может продавать в 200+ странах без филиалов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dirty="0"/>
              <a:t>Снижение издержек: Экономия на аренде (до 50%) и персонале (автоматизация заменяет 30–40% задач)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dirty="0"/>
              <a:t>Увеличение доступности товаров и услуг: 24/7 доступ повышает продажи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dirty="0"/>
              <a:t>Персонализация и таргетированный маркетинг: Анализ данных (</a:t>
            </a:r>
            <a:r>
              <a:rPr lang="ru-RU" sz="2200" b="1" dirty="0" err="1"/>
              <a:t>cookies</a:t>
            </a:r>
            <a:r>
              <a:rPr lang="ru-RU" sz="2200" b="1" dirty="0"/>
              <a:t>, AI) создает релевантные предложения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dirty="0"/>
              <a:t>Автоматизация бизнес-процессов: Системы снижают ошибки на 50% </a:t>
            </a:r>
          </a:p>
        </p:txBody>
      </p:sp>
    </p:spTree>
    <p:extLst>
      <p:ext uri="{BB962C8B-B14F-4D97-AF65-F5344CB8AC3E}">
        <p14:creationId xmlns:p14="http://schemas.microsoft.com/office/powerpoint/2010/main" val="33206679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BFDEC7-BFEB-4DE1-B45C-F81F39AF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88821"/>
            <a:ext cx="8911687" cy="1115913"/>
          </a:xfrm>
        </p:spPr>
        <p:txBody>
          <a:bodyPr>
            <a:normAutofit/>
          </a:bodyPr>
          <a:lstStyle/>
          <a:p>
            <a:r>
              <a:rPr lang="ru-RU" sz="3200" b="1" dirty="0"/>
              <a:t>Возможности электронной коммерции для бизнеса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B6042B-C9F0-40C3-B675-0627F817B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06858"/>
            <a:ext cx="8915400" cy="495374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dirty="0"/>
              <a:t>Возможность быстрого запуска и масштабирования: Старт с минимальными инвестициями (от $100 на платформе)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dirty="0"/>
              <a:t>Интерактивное взаимодействие с клиентами: Отзывы и чаты улучшают сервис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dirty="0"/>
              <a:t>Аналитика и мониторинг эффективности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dirty="0"/>
              <a:t>Разнообразие моделей монетизации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200" b="1" dirty="0"/>
              <a:t>Участие в глобальных экосистемах и маркетплейсах: Сотрудничество с </a:t>
            </a:r>
            <a:r>
              <a:rPr lang="ru-RU" sz="2200" b="1" dirty="0" err="1"/>
              <a:t>AliExpress</a:t>
            </a:r>
            <a:r>
              <a:rPr lang="ru-RU" sz="2200" b="1" dirty="0"/>
              <a:t> или eBay расширяет аудиторию </a:t>
            </a:r>
          </a:p>
        </p:txBody>
      </p:sp>
    </p:spTree>
    <p:extLst>
      <p:ext uri="{BB962C8B-B14F-4D97-AF65-F5344CB8AC3E}">
        <p14:creationId xmlns:p14="http://schemas.microsoft.com/office/powerpoint/2010/main" val="29123796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2EEE86-2F75-485C-88D3-F17819674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535333"/>
            <a:ext cx="8911687" cy="654274"/>
          </a:xfrm>
        </p:spPr>
        <p:txBody>
          <a:bodyPr>
            <a:normAutofit/>
          </a:bodyPr>
          <a:lstStyle/>
          <a:p>
            <a:r>
              <a:rPr lang="ru-RU" sz="3200" b="1" dirty="0"/>
              <a:t>Основные типы платежных систем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778173-CD01-45BA-87ED-4E4EABA8A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29304"/>
            <a:ext cx="9226967" cy="5131293"/>
          </a:xfrm>
        </p:spPr>
        <p:txBody>
          <a:bodyPr>
            <a:noAutofit/>
          </a:bodyPr>
          <a:lstStyle/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1. Платежные шлюзы </a:t>
            </a:r>
            <a:r>
              <a:rPr lang="ru-RU" sz="2000" b="1" dirty="0"/>
              <a:t>– программные решения, которые обеспечивают безопасный обмен платежной информацией между клиентом, продавцом и банком. Они шифруют данные, проверяют реквизиты, проводят аутентификацию и авторизацию платежа.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/>
              <a:t>Особенности:</a:t>
            </a:r>
          </a:p>
          <a:p>
            <a:pPr lvl="0"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Используют протоколы шифрования (SSL/TLS)</a:t>
            </a:r>
          </a:p>
          <a:p>
            <a:pPr lvl="0"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Поддерживают 3D Secure для дополнительной защиты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Могут интегрироваться с CRM и CMS магазинов</a:t>
            </a:r>
          </a:p>
          <a:p>
            <a:pPr marL="0" indent="0" algn="just">
              <a:spcBef>
                <a:spcPts val="600"/>
              </a:spcBef>
              <a:buSzPct val="100000"/>
              <a:buNone/>
              <a:tabLst>
                <a:tab pos="457200" algn="l"/>
              </a:tabLst>
            </a:pPr>
            <a:r>
              <a:rPr lang="ru-RU" sz="2000" b="1" dirty="0"/>
              <a:t> </a:t>
            </a:r>
          </a:p>
          <a:p>
            <a:pPr lvl="0"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 err="1"/>
              <a:t>CloudPayments</a:t>
            </a:r>
            <a:r>
              <a:rPr lang="ru-RU" sz="2000" b="1" dirty="0"/>
              <a:t> — популярный платежный шлюз с поддержкой карт Visa, MasterCard, МИР, а также Apple </a:t>
            </a:r>
            <a:r>
              <a:rPr lang="ru-RU" sz="2000" b="1" dirty="0" err="1"/>
              <a:t>Pay</a:t>
            </a:r>
            <a:r>
              <a:rPr lang="ru-RU" sz="2000" b="1" dirty="0"/>
              <a:t> и Google </a:t>
            </a:r>
            <a:r>
              <a:rPr lang="ru-RU" sz="2000" b="1" dirty="0" err="1"/>
              <a:t>Pay</a:t>
            </a:r>
            <a:r>
              <a:rPr lang="ru-RU" sz="2000" b="1" dirty="0"/>
              <a:t>.</a:t>
            </a:r>
          </a:p>
          <a:p>
            <a:pPr lvl="0"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 err="1"/>
              <a:t>PayAnyWay</a:t>
            </a:r>
            <a:r>
              <a:rPr lang="ru-RU" sz="2000" b="1" dirty="0"/>
              <a:t> — шлюз с большим набором методов оплаты и возможностью работы с международными картами.</a:t>
            </a:r>
          </a:p>
          <a:p>
            <a:pPr marL="0" indent="0" algn="just"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4178298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2EEE86-2F75-485C-88D3-F17819674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535333"/>
            <a:ext cx="8911687" cy="654274"/>
          </a:xfrm>
        </p:spPr>
        <p:txBody>
          <a:bodyPr>
            <a:normAutofit/>
          </a:bodyPr>
          <a:lstStyle/>
          <a:p>
            <a:r>
              <a:rPr lang="ru-RU" sz="3200" b="1" dirty="0"/>
              <a:t>Основные типы платежных систем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778173-CD01-45BA-87ED-4E4EABA8A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278384"/>
            <a:ext cx="9226967" cy="5450890"/>
          </a:xfrm>
        </p:spPr>
        <p:txBody>
          <a:bodyPr>
            <a:noAutofit/>
          </a:bodyPr>
          <a:lstStyle/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2. Платежные агрегаторы </a:t>
            </a:r>
            <a:r>
              <a:rPr lang="ru-RU" sz="2000" b="1" dirty="0"/>
              <a:t>– компании, которые объединяют множество способов оплаты в одном сервисе.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/>
              <a:t>Особенности:</a:t>
            </a:r>
          </a:p>
          <a:p>
            <a:pPr lvl="0"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Поддержка банковских карт, электронных кошельков, мобильных платежей</a:t>
            </a:r>
          </a:p>
          <a:p>
            <a:pPr lvl="0"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Единая отчетность и управление платежами</a:t>
            </a:r>
          </a:p>
          <a:p>
            <a:pPr lvl="0"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Часто берут комиссию с каждой транзакции</a:t>
            </a:r>
          </a:p>
          <a:p>
            <a:pPr marL="0" indent="0" algn="just">
              <a:spcBef>
                <a:spcPts val="600"/>
              </a:spcBef>
              <a:buSzPct val="100000"/>
              <a:buNone/>
              <a:tabLst>
                <a:tab pos="457200" algn="l"/>
              </a:tabLst>
            </a:pPr>
            <a:r>
              <a:rPr lang="ru-RU" sz="2000" b="1" dirty="0"/>
              <a:t> 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Ю</a:t>
            </a:r>
            <a:r>
              <a:rPr lang="en-US" sz="2000" b="1" dirty="0"/>
              <a:t>k</a:t>
            </a:r>
            <a:r>
              <a:rPr lang="ru-RU" sz="2000" b="1" dirty="0" err="1"/>
              <a:t>assa</a:t>
            </a:r>
            <a:r>
              <a:rPr lang="ru-RU" sz="2000" b="1" dirty="0"/>
              <a:t> – лидер рынка, поддерживает карты МИР, Visa, MasterCard, электронные кошельки (</a:t>
            </a:r>
            <a:r>
              <a:rPr lang="ru-RU" sz="2000" b="1" dirty="0" err="1"/>
              <a:t>ЮMoney</a:t>
            </a:r>
            <a:r>
              <a:rPr lang="ru-RU" sz="2000" b="1" dirty="0"/>
              <a:t>, WebMoney), банковские переводы, рассрочку и др. Интеграция с маркетплейсами, CRM и 1С.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 err="1"/>
              <a:t>Робокасса</a:t>
            </a:r>
            <a:r>
              <a:rPr lang="ru-RU" sz="2000" b="1" dirty="0"/>
              <a:t> — агрегатор с поддержкой более 100 способов оплаты, включая мобильные операторы, интернет-банки и криптовалюты.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 err="1"/>
              <a:t>CloudPayments</a:t>
            </a:r>
            <a:r>
              <a:rPr lang="ru-RU" sz="2000" b="1" dirty="0"/>
              <a:t> — также выступает как агрегатор, удобен для малого и среднего бизнеса.</a:t>
            </a:r>
          </a:p>
          <a:p>
            <a:pPr marL="0" indent="0" algn="just"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9243975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2EEE86-2F75-485C-88D3-F17819674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535333"/>
            <a:ext cx="8911687" cy="654274"/>
          </a:xfrm>
        </p:spPr>
        <p:txBody>
          <a:bodyPr>
            <a:normAutofit/>
          </a:bodyPr>
          <a:lstStyle/>
          <a:p>
            <a:r>
              <a:rPr lang="ru-RU" sz="3200" b="1" dirty="0"/>
              <a:t>Основные типы платежных систем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778173-CD01-45BA-87ED-4E4EABA8A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278384"/>
            <a:ext cx="9226967" cy="5450890"/>
          </a:xfrm>
        </p:spPr>
        <p:txBody>
          <a:bodyPr>
            <a:noAutofit/>
          </a:bodyPr>
          <a:lstStyle/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3. Банковские платежные системы </a:t>
            </a:r>
            <a:r>
              <a:rPr lang="ru-RU" sz="2000" b="1" dirty="0"/>
              <a:t>– традиционные системы для оплаты банковскими картами и банковскими переводами.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/>
              <a:t>Особенности:</a:t>
            </a:r>
          </a:p>
          <a:p>
            <a:pPr lvl="0"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Поддержка банковских карт, электронных кошельков, мобильных платежей</a:t>
            </a:r>
          </a:p>
          <a:p>
            <a:pPr lvl="0"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Единая отчетность и управление платежами</a:t>
            </a:r>
          </a:p>
          <a:p>
            <a:pPr lvl="0"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Часто берут комиссию с каждой транзакции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endParaRPr lang="ru-RU" sz="2000" b="1" dirty="0"/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endParaRPr lang="ru-RU" sz="2000" b="1" dirty="0"/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Сбербанк Онлайн — популярный сервис для оплаты товаров и услуг, интегрируется с интернет-магазинами.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Тинькофф Банк — предлагает решения для приема платежей и эквайринга.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Альфа-Банк — также предоставляет </a:t>
            </a:r>
            <a:r>
              <a:rPr lang="ru-RU" sz="2000" b="1" dirty="0" err="1"/>
              <a:t>эквайринговые</a:t>
            </a:r>
            <a:r>
              <a:rPr lang="ru-RU" sz="2000" b="1" dirty="0"/>
              <a:t> услуги и интернет-эквайринг.</a:t>
            </a:r>
          </a:p>
          <a:p>
            <a:pPr marL="0" indent="0" algn="just"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3211628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2EEE86-2F75-485C-88D3-F17819674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535333"/>
            <a:ext cx="8911687" cy="654274"/>
          </a:xfrm>
        </p:spPr>
        <p:txBody>
          <a:bodyPr>
            <a:normAutofit/>
          </a:bodyPr>
          <a:lstStyle/>
          <a:p>
            <a:r>
              <a:rPr lang="ru-RU" sz="3200" b="1" dirty="0"/>
              <a:t>Основные типы платежных систем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778173-CD01-45BA-87ED-4E4EABA8A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278384"/>
            <a:ext cx="9076047" cy="5450890"/>
          </a:xfrm>
        </p:spPr>
        <p:txBody>
          <a:bodyPr>
            <a:noAutofit/>
          </a:bodyPr>
          <a:lstStyle/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4. Электронные кошельки </a:t>
            </a:r>
            <a:r>
              <a:rPr lang="ru-RU" sz="2000" b="1" dirty="0"/>
              <a:t>– сервисы, позволяющие хранить деньги в электронном виде и быстро оплачивать покупки.</a:t>
            </a:r>
          </a:p>
          <a:p>
            <a:pPr lvl="0"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 err="1"/>
              <a:t>ЮMoney</a:t>
            </a:r>
            <a:r>
              <a:rPr lang="ru-RU" sz="2000" b="1" dirty="0"/>
              <a:t> (бывший </a:t>
            </a:r>
            <a:r>
              <a:rPr lang="ru-RU" sz="2000" b="1" dirty="0" err="1"/>
              <a:t>Яндекс.Деньги</a:t>
            </a:r>
            <a:r>
              <a:rPr lang="ru-RU" sz="2000" b="1" dirty="0"/>
              <a:t>) — один из крупнейших электронных кошельков РФ, интегрирован с </a:t>
            </a:r>
            <a:r>
              <a:rPr lang="ru-RU" sz="2000" b="1" dirty="0" err="1"/>
              <a:t>ЮKassa</a:t>
            </a:r>
            <a:r>
              <a:rPr lang="ru-RU" sz="2000" b="1" dirty="0"/>
              <a:t>.</a:t>
            </a:r>
          </a:p>
          <a:p>
            <a:pPr lvl="0"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WebMoney — старейший электронный кошелек, популярный среди фрилансеров и малого бизнеса.</a:t>
            </a:r>
          </a:p>
          <a:p>
            <a:pPr lvl="0"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PayPal — международный кошелек, ограниченно используется в РФ из-за санкций.</a:t>
            </a:r>
          </a:p>
          <a:p>
            <a:pPr lvl="0"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Apple </a:t>
            </a:r>
            <a:r>
              <a:rPr lang="ru-RU" sz="2000" b="1" dirty="0" err="1"/>
              <a:t>Pay</a:t>
            </a:r>
            <a:r>
              <a:rPr lang="ru-RU" sz="2000" b="1" dirty="0"/>
              <a:t>, Google </a:t>
            </a:r>
            <a:r>
              <a:rPr lang="ru-RU" sz="2000" b="1" dirty="0" err="1"/>
              <a:t>Pay</a:t>
            </a:r>
            <a:r>
              <a:rPr lang="ru-RU" sz="2000" b="1" dirty="0"/>
              <a:t>, Samsung </a:t>
            </a:r>
            <a:r>
              <a:rPr lang="ru-RU" sz="2000" b="1" dirty="0" err="1"/>
              <a:t>Pay</a:t>
            </a:r>
            <a:r>
              <a:rPr lang="ru-RU" sz="2000" b="1" dirty="0"/>
              <a:t> — мобильные кошельки, которые привязываются к банковским картам и позволяют оплатить покупку через смартфон.</a:t>
            </a:r>
          </a:p>
          <a:p>
            <a:pPr marL="0" indent="0" algn="just"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7480298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2EEE86-2F75-485C-88D3-F17819674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535333"/>
            <a:ext cx="8911687" cy="654274"/>
          </a:xfrm>
        </p:spPr>
        <p:txBody>
          <a:bodyPr>
            <a:normAutofit/>
          </a:bodyPr>
          <a:lstStyle/>
          <a:p>
            <a:r>
              <a:rPr lang="ru-RU" sz="3200" b="1" dirty="0"/>
              <a:t>Основные типы платежных систем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778173-CD01-45BA-87ED-4E4EABA8A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278384"/>
            <a:ext cx="9076047" cy="5450890"/>
          </a:xfrm>
        </p:spPr>
        <p:txBody>
          <a:bodyPr>
            <a:noAutofit/>
          </a:bodyPr>
          <a:lstStyle/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5. Мобильные платежи </a:t>
            </a:r>
            <a:r>
              <a:rPr lang="ru-RU" sz="2000" b="1" dirty="0"/>
              <a:t>– оплата через мобильные приложения, SMS или с использованием NFC-технологий.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Оплата через Apple </a:t>
            </a:r>
            <a:r>
              <a:rPr lang="ru-RU" sz="2000" b="1" dirty="0" err="1"/>
              <a:t>Pay</a:t>
            </a:r>
            <a:r>
              <a:rPr lang="ru-RU" sz="2000" b="1" dirty="0"/>
              <a:t>, Google </a:t>
            </a:r>
            <a:r>
              <a:rPr lang="ru-RU" sz="2000" b="1" dirty="0" err="1"/>
              <a:t>Pay</a:t>
            </a:r>
            <a:r>
              <a:rPr lang="ru-RU" sz="2000" b="1" dirty="0"/>
              <a:t>, Samsung </a:t>
            </a:r>
            <a:r>
              <a:rPr lang="ru-RU" sz="2000" b="1" dirty="0" err="1"/>
              <a:t>Pay</a:t>
            </a:r>
            <a:r>
              <a:rPr lang="ru-RU" sz="2000" b="1" dirty="0"/>
              <a:t> — бесконтактная оплата в магазинах и онлайн.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Оплата через мобильный банк (например, в приложениях Сбербанк Онлайн, Тинькофф).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000" b="1" dirty="0"/>
              <a:t>SMS-платежи — менее популярны, но используются в некоторых сферах (игры, подписки).</a:t>
            </a:r>
          </a:p>
          <a:p>
            <a:pPr marL="0" indent="0" algn="just">
              <a:spcBef>
                <a:spcPts val="600"/>
              </a:spcBef>
              <a:buSzPct val="100000"/>
              <a:buNone/>
              <a:tabLst>
                <a:tab pos="457200" algn="l"/>
              </a:tabLst>
            </a:pPr>
            <a:r>
              <a:rPr lang="ru-RU" sz="2000" b="1" dirty="0">
                <a:solidFill>
                  <a:srgbClr val="C00000"/>
                </a:solidFill>
              </a:rPr>
              <a:t>6. Криптовалюты </a:t>
            </a:r>
            <a:r>
              <a:rPr lang="ru-RU" sz="2000" b="1" dirty="0"/>
              <a:t>– оплата цифровыми валютами (биткоин, эфир и др.) пока ограничена в России из-за регулирования, но некоторые магазины и сервисы принимают крипту.</a:t>
            </a:r>
          </a:p>
          <a:p>
            <a:pPr lvl="0"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Платежные шлюзы с поддержкой криптовалют: </a:t>
            </a:r>
            <a:r>
              <a:rPr lang="ru-RU" sz="2000" b="1" dirty="0" err="1"/>
              <a:t>CoinPayments</a:t>
            </a:r>
            <a:r>
              <a:rPr lang="ru-RU" sz="2000" b="1" dirty="0"/>
              <a:t>, </a:t>
            </a:r>
            <a:r>
              <a:rPr lang="ru-RU" sz="2000" b="1" dirty="0" err="1"/>
              <a:t>BTCPay</a:t>
            </a:r>
            <a:r>
              <a:rPr lang="ru-RU" sz="2000" b="1" dirty="0"/>
              <a:t> Server.</a:t>
            </a:r>
          </a:p>
          <a:p>
            <a:pPr lvl="0"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 err="1"/>
              <a:t>Криптовалютные</a:t>
            </a:r>
            <a:r>
              <a:rPr lang="ru-RU" sz="2000" b="1" dirty="0"/>
              <a:t> кошельки и биржи: </a:t>
            </a:r>
            <a:r>
              <a:rPr lang="ru-RU" sz="2000" b="1" dirty="0" err="1"/>
              <a:t>Binance</a:t>
            </a:r>
            <a:r>
              <a:rPr lang="ru-RU" sz="2000" b="1" dirty="0"/>
              <a:t>, EXMO.</a:t>
            </a:r>
          </a:p>
          <a:p>
            <a:pPr marL="0" indent="0" algn="just">
              <a:spcBef>
                <a:spcPts val="600"/>
              </a:spcBef>
              <a:buSzPct val="100000"/>
              <a:buNone/>
              <a:tabLst>
                <a:tab pos="457200" algn="l"/>
              </a:tabLst>
            </a:pPr>
            <a:endParaRPr lang="ru-RU" sz="2000" b="1" dirty="0"/>
          </a:p>
          <a:p>
            <a:pPr marL="0" indent="0" algn="just">
              <a:spcBef>
                <a:spcPts val="600"/>
              </a:spcBef>
              <a:buSzPct val="100000"/>
              <a:buNone/>
              <a:tabLst>
                <a:tab pos="457200" algn="l"/>
              </a:tabLst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5075529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E4243-331B-4F99-9A39-4195F6DFD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6519"/>
          </a:xfrm>
        </p:spPr>
        <p:txBody>
          <a:bodyPr>
            <a:normAutofit/>
          </a:bodyPr>
          <a:lstStyle/>
          <a:p>
            <a:r>
              <a:rPr lang="ru-RU" sz="3200" b="1" dirty="0"/>
              <a:t>Ключевые функции платежных систем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FDBB57-791D-46E3-9DAF-632F36BA6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11550"/>
            <a:ext cx="8915400" cy="4499672"/>
          </a:xfrm>
        </p:spPr>
        <p:txBody>
          <a:bodyPr>
            <a:normAutofit lnSpcReduction="10000"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u="sng" dirty="0"/>
              <a:t>Безопасность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Шифрование данных (SSL, TLS)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Поддержка</a:t>
            </a:r>
            <a:r>
              <a:rPr lang="en-US" sz="2000" b="1" dirty="0"/>
              <a:t> 3D Secure (Verified by Visa, MasterCard </a:t>
            </a:r>
            <a:r>
              <a:rPr lang="en-US" sz="2000" b="1" dirty="0" err="1"/>
              <a:t>SecureCode</a:t>
            </a:r>
            <a:r>
              <a:rPr lang="en-US" sz="2000" b="1" dirty="0"/>
              <a:t>, </a:t>
            </a:r>
            <a:r>
              <a:rPr lang="ru-RU" sz="2000" b="1" dirty="0"/>
              <a:t>МИР</a:t>
            </a:r>
            <a:r>
              <a:rPr lang="en-US" sz="2000" b="1" dirty="0"/>
              <a:t> Secure)</a:t>
            </a:r>
            <a:endParaRPr lang="ru-RU" sz="2000" b="1" dirty="0"/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Соответствие стандартам PCI DSS (международный стандарт безопасности данных платёжных карт)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Двухфакторная аутентификация и </a:t>
            </a:r>
            <a:r>
              <a:rPr lang="ru-RU" sz="2000" b="1" dirty="0" err="1"/>
              <a:t>антифрод</a:t>
            </a:r>
            <a:r>
              <a:rPr lang="ru-RU" sz="2000" b="1" dirty="0"/>
              <a:t>-системы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endParaRPr lang="ru-RU" sz="2000" b="1" u="sng" dirty="0"/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u="sng" dirty="0"/>
              <a:t>Удобство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Быстрая авторизация платежа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Поддержка различных способов оплаты (карты, кошельки, рассрочка)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Автоматическое заполнение реквизитов</a:t>
            </a:r>
          </a:p>
          <a:p>
            <a:pPr lvl="0" algn="just">
              <a:spcBef>
                <a:spcPts val="0"/>
              </a:spcBef>
            </a:pPr>
            <a:endParaRPr lang="ru-RU" sz="2000" b="1" dirty="0"/>
          </a:p>
          <a:p>
            <a:pPr>
              <a:spcBef>
                <a:spcPts val="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222339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E4243-331B-4F99-9A39-4195F6DFD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6519"/>
          </a:xfrm>
        </p:spPr>
        <p:txBody>
          <a:bodyPr>
            <a:normAutofit/>
          </a:bodyPr>
          <a:lstStyle/>
          <a:p>
            <a:r>
              <a:rPr lang="ru-RU" sz="3200" b="1" dirty="0"/>
              <a:t>Ключевые функции платежных систем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FDBB57-791D-46E3-9DAF-632F36BA6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11550"/>
            <a:ext cx="8915400" cy="4499672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u="sng" dirty="0"/>
              <a:t>Интеграция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API и SDK для сайтов, мобильных приложений, CRM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Поддержка популярных CMS (1С-Битрикс, </a:t>
            </a:r>
            <a:r>
              <a:rPr lang="ru-RU" sz="2000" b="1" dirty="0" err="1"/>
              <a:t>InSales</a:t>
            </a:r>
            <a:r>
              <a:rPr lang="ru-RU" sz="2000" b="1" dirty="0"/>
              <a:t>, </a:t>
            </a:r>
            <a:r>
              <a:rPr lang="ru-RU" sz="2000" b="1" dirty="0" err="1"/>
              <a:t>OpenCart</a:t>
            </a:r>
            <a:r>
              <a:rPr lang="ru-RU" sz="2000" b="1" dirty="0"/>
              <a:t>)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Возможность подключения к маркетплейсам (</a:t>
            </a:r>
            <a:r>
              <a:rPr lang="ru-RU" sz="2000" b="1" dirty="0" err="1"/>
              <a:t>Ozon</a:t>
            </a:r>
            <a:r>
              <a:rPr lang="ru-RU" sz="2000" b="1" dirty="0"/>
              <a:t>, </a:t>
            </a:r>
            <a:r>
              <a:rPr lang="ru-RU" sz="2000" b="1" dirty="0" err="1"/>
              <a:t>Wildberries</a:t>
            </a:r>
            <a:r>
              <a:rPr lang="ru-RU" sz="2000" b="1" dirty="0"/>
              <a:t>)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endParaRPr lang="ru-RU" sz="2000" b="1" dirty="0"/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u="sng" dirty="0"/>
              <a:t>Поддержка возвратов и отмен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Автоматизация возвратов (</a:t>
            </a:r>
            <a:r>
              <a:rPr lang="ru-RU" sz="2000" b="1" dirty="0" err="1"/>
              <a:t>чарджбэков</a:t>
            </a:r>
            <a:r>
              <a:rPr lang="ru-RU" sz="2000" b="1" dirty="0"/>
              <a:t>)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Управление спорными транзакциями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Отчеты и аналитика по возвратам</a:t>
            </a:r>
          </a:p>
          <a:p>
            <a:pPr lvl="0" algn="just">
              <a:spcBef>
                <a:spcPts val="0"/>
              </a:spcBef>
            </a:pPr>
            <a:endParaRPr lang="ru-RU" sz="2000" b="1" dirty="0"/>
          </a:p>
          <a:p>
            <a:pPr>
              <a:spcBef>
                <a:spcPts val="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4368798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B9A60A-0D90-4F2D-9CEA-FA6F86F3A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9214" y="215737"/>
            <a:ext cx="9638188" cy="1098158"/>
          </a:xfrm>
        </p:spPr>
        <p:txBody>
          <a:bodyPr>
            <a:normAutofit/>
          </a:bodyPr>
          <a:lstStyle/>
          <a:p>
            <a:r>
              <a:rPr lang="ru-RU" sz="3200" b="1" dirty="0"/>
              <a:t>Популярные платежные системы и сервисы в России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EA543F90-8F81-4AA0-9160-AF87C10635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9199819"/>
              </p:ext>
            </p:extLst>
          </p:nvPr>
        </p:nvGraphicFramePr>
        <p:xfrm>
          <a:off x="2104008" y="1313895"/>
          <a:ext cx="10087992" cy="549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9720">
                  <a:extLst>
                    <a:ext uri="{9D8B030D-6E8A-4147-A177-3AD203B41FA5}">
                      <a16:colId xmlns:a16="http://schemas.microsoft.com/office/drawing/2014/main" val="2183573514"/>
                    </a:ext>
                  </a:extLst>
                </a:gridCol>
                <a:gridCol w="3391270">
                  <a:extLst>
                    <a:ext uri="{9D8B030D-6E8A-4147-A177-3AD203B41FA5}">
                      <a16:colId xmlns:a16="http://schemas.microsoft.com/office/drawing/2014/main" val="76281455"/>
                    </a:ext>
                  </a:extLst>
                </a:gridCol>
                <a:gridCol w="4717002">
                  <a:extLst>
                    <a:ext uri="{9D8B030D-6E8A-4147-A177-3AD203B41FA5}">
                      <a16:colId xmlns:a16="http://schemas.microsoft.com/office/drawing/2014/main" val="1781914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Система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Тип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Особенности и преимущества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241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PayPal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Международный агрегатор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Популярен у экспортеров и фрилансеров, ограничен в РФ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923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Stripe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/>
                        <a:t>Международный агрегатор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Неофициально доступен, используется </a:t>
                      </a:r>
                      <a:r>
                        <a:rPr lang="en-US" b="1" dirty="0"/>
                        <a:t>IT</a:t>
                      </a:r>
                      <a:r>
                        <a:rPr lang="ru-RU" b="1" dirty="0"/>
                        <a:t>-компаниями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3546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Сбербанк Эквайринг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Банковский эквайринг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Широкая сеть терминалов, интеграция с онлайн-магазинами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2351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Тинькофф Эквайринг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/>
                        <a:t>Банковский эквайринг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Быстрая настройка, удобный личный кабинет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5559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/>
                        <a:t>CloudPayments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Шлюз и агрегатор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Поддержка </a:t>
                      </a:r>
                      <a:r>
                        <a:rPr lang="en-US" b="1" dirty="0"/>
                        <a:t>Apple Pay, Google Pay, NFC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1016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/>
                        <a:t>Fondy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Агрегатор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Международные платежи, поддержка криптовалют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4043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Ю</a:t>
                      </a:r>
                      <a:r>
                        <a:rPr lang="en-US" b="1" dirty="0"/>
                        <a:t>money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Электронный кошелек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Интеграция с Ю</a:t>
                      </a:r>
                      <a:r>
                        <a:rPr lang="en-US" b="1" dirty="0" err="1"/>
                        <a:t>kassa</a:t>
                      </a:r>
                      <a:r>
                        <a:rPr lang="ru-RU" b="1" dirty="0"/>
                        <a:t>, популярен у частных лиц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454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/>
                        <a:t>WebMoney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/>
                        <a:t>Электронный кошелек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Широкая аудитория, фокус на фриланс и обмен валют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8592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78960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181226-1BED-43A4-B5C6-A901BD7D6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2030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EDEA48-4C36-4197-A38C-8033ECCD4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959" y="1296140"/>
            <a:ext cx="8911687" cy="46150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1. В чем основное отличие электронного бизнеса (e-</a:t>
            </a:r>
            <a:r>
              <a:rPr lang="ru-RU" sz="2000" b="1" dirty="0" err="1">
                <a:solidFill>
                  <a:srgbClr val="C00000"/>
                </a:solidFill>
              </a:rPr>
              <a:t>business</a:t>
            </a:r>
            <a:r>
              <a:rPr lang="ru-RU" sz="2000" b="1" dirty="0">
                <a:solidFill>
                  <a:srgbClr val="C00000"/>
                </a:solidFill>
              </a:rPr>
              <a:t>) от электронной коммерции (e-</a:t>
            </a:r>
            <a:r>
              <a:rPr lang="ru-RU" sz="2000" b="1" dirty="0" err="1">
                <a:solidFill>
                  <a:srgbClr val="C00000"/>
                </a:solidFill>
              </a:rPr>
              <a:t>commerce</a:t>
            </a:r>
            <a:r>
              <a:rPr lang="ru-RU" sz="2000" b="1" dirty="0">
                <a:solidFill>
                  <a:srgbClr val="C00000"/>
                </a:solidFill>
              </a:rPr>
              <a:t>)?</a:t>
            </a:r>
            <a:br>
              <a:rPr lang="ru-RU" sz="2000" b="1" dirty="0"/>
            </a:br>
            <a:r>
              <a:rPr lang="en-US" sz="2000" b="1" dirty="0"/>
              <a:t>A</a:t>
            </a:r>
            <a:r>
              <a:rPr lang="ru-RU" sz="2000" b="1" dirty="0"/>
              <a:t>) E-</a:t>
            </a:r>
            <a:r>
              <a:rPr lang="ru-RU" sz="2000" b="1" dirty="0" err="1"/>
              <a:t>business</a:t>
            </a:r>
            <a:r>
              <a:rPr lang="ru-RU" sz="2000" b="1" dirty="0"/>
              <a:t> включает только продажи, e-</a:t>
            </a:r>
            <a:r>
              <a:rPr lang="ru-RU" sz="2000" b="1" dirty="0" err="1"/>
              <a:t>commerce</a:t>
            </a:r>
            <a:r>
              <a:rPr lang="ru-RU" sz="2000" b="1" dirty="0"/>
              <a:t> — все бизнес-процессы.</a:t>
            </a:r>
            <a:br>
              <a:rPr lang="ru-RU" sz="2000" b="1" dirty="0"/>
            </a:br>
            <a:r>
              <a:rPr lang="en-US" sz="2000" b="1" dirty="0"/>
              <a:t>B</a:t>
            </a:r>
            <a:r>
              <a:rPr lang="ru-RU" sz="2000" b="1" dirty="0"/>
              <a:t>) E-</a:t>
            </a:r>
            <a:r>
              <a:rPr lang="ru-RU" sz="2000" b="1" dirty="0" err="1"/>
              <a:t>business</a:t>
            </a:r>
            <a:r>
              <a:rPr lang="ru-RU" sz="2000" b="1" dirty="0"/>
              <a:t> шире и включает внутренние процессы, e-</a:t>
            </a:r>
            <a:r>
              <a:rPr lang="ru-RU" sz="2000" b="1" dirty="0" err="1"/>
              <a:t>commerce</a:t>
            </a:r>
            <a:r>
              <a:rPr lang="ru-RU" sz="2000" b="1" dirty="0"/>
              <a:t> фокусируется на транзакциях с клиентами.</a:t>
            </a:r>
            <a:br>
              <a:rPr lang="ru-RU" sz="2000" b="1" dirty="0"/>
            </a:br>
            <a:r>
              <a:rPr lang="en-US" sz="2000" b="1" dirty="0"/>
              <a:t>C</a:t>
            </a:r>
            <a:r>
              <a:rPr lang="ru-RU" sz="2000" b="1" dirty="0"/>
              <a:t>) E-</a:t>
            </a:r>
            <a:r>
              <a:rPr lang="ru-RU" sz="2000" b="1" dirty="0" err="1"/>
              <a:t>business</a:t>
            </a:r>
            <a:r>
              <a:rPr lang="ru-RU" sz="2000" b="1" dirty="0"/>
              <a:t> — это только для B2B, e-</a:t>
            </a:r>
            <a:r>
              <a:rPr lang="ru-RU" sz="2000" b="1" dirty="0" err="1"/>
              <a:t>commerce</a:t>
            </a:r>
            <a:r>
              <a:rPr lang="ru-RU" sz="2000" b="1" dirty="0"/>
              <a:t> — для B2C.</a:t>
            </a:r>
            <a:br>
              <a:rPr lang="ru-RU" sz="2000" b="1" dirty="0"/>
            </a:br>
            <a:r>
              <a:rPr lang="en-US" sz="2000" b="1" dirty="0"/>
              <a:t>D</a:t>
            </a:r>
            <a:r>
              <a:rPr lang="ru-RU" sz="2000" b="1" dirty="0"/>
              <a:t>) E-</a:t>
            </a:r>
            <a:r>
              <a:rPr lang="ru-RU" sz="2000" b="1" dirty="0" err="1"/>
              <a:t>business</a:t>
            </a:r>
            <a:r>
              <a:rPr lang="ru-RU" sz="2000" b="1" dirty="0"/>
              <a:t> не использует интернет, e-</a:t>
            </a:r>
            <a:r>
              <a:rPr lang="ru-RU" sz="2000" b="1" dirty="0" err="1"/>
              <a:t>commerce</a:t>
            </a:r>
            <a:r>
              <a:rPr lang="ru-RU" sz="2000" b="1" dirty="0"/>
              <a:t> — использует.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2. Установите соответствие между типами взаимодействия в e-</a:t>
            </a:r>
            <a:r>
              <a:rPr lang="ru-RU" sz="2000" b="1" dirty="0" err="1">
                <a:solidFill>
                  <a:srgbClr val="C00000"/>
                </a:solidFill>
              </a:rPr>
              <a:t>commerce</a:t>
            </a:r>
            <a:r>
              <a:rPr lang="ru-RU" sz="2000" b="1" dirty="0">
                <a:solidFill>
                  <a:srgbClr val="C00000"/>
                </a:solidFill>
              </a:rPr>
              <a:t> и их описаниями:</a:t>
            </a:r>
          </a:p>
          <a:p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9E027CF-B91C-4877-A18A-4371803F54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265075"/>
              </p:ext>
            </p:extLst>
          </p:nvPr>
        </p:nvGraphicFramePr>
        <p:xfrm>
          <a:off x="2793614" y="4582681"/>
          <a:ext cx="6977850" cy="1958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287">
                  <a:extLst>
                    <a:ext uri="{9D8B030D-6E8A-4147-A177-3AD203B41FA5}">
                      <a16:colId xmlns:a16="http://schemas.microsoft.com/office/drawing/2014/main" val="2273630948"/>
                    </a:ext>
                  </a:extLst>
                </a:gridCol>
                <a:gridCol w="5492563">
                  <a:extLst>
                    <a:ext uri="{9D8B030D-6E8A-4147-A177-3AD203B41FA5}">
                      <a16:colId xmlns:a16="http://schemas.microsoft.com/office/drawing/2014/main" val="1191198943"/>
                    </a:ext>
                  </a:extLst>
                </a:gridCol>
              </a:tblGrid>
              <a:tr h="37339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5631019"/>
                  </a:ext>
                </a:extLst>
              </a:tr>
              <a:tr h="373397">
                <a:tc>
                  <a:txBody>
                    <a:bodyPr/>
                    <a:lstStyle/>
                    <a:p>
                      <a:r>
                        <a:rPr lang="en-US" sz="2000" b="1" dirty="0"/>
                        <a:t>1. B2C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A. </a:t>
                      </a:r>
                      <a:r>
                        <a:rPr lang="ru-RU" sz="2000" b="1" dirty="0"/>
                        <a:t>Продажи между компаниями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0582425"/>
                  </a:ext>
                </a:extLst>
              </a:tr>
              <a:tr h="373397">
                <a:tc>
                  <a:txBody>
                    <a:bodyPr/>
                    <a:lstStyle/>
                    <a:p>
                      <a:r>
                        <a:rPr lang="ru-RU" sz="2000" b="1" dirty="0"/>
                        <a:t>2. </a:t>
                      </a:r>
                      <a:r>
                        <a:rPr lang="en-US" sz="2000" b="1" dirty="0"/>
                        <a:t>B2B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B.</a:t>
                      </a:r>
                      <a:r>
                        <a:rPr lang="ru-RU" sz="2000" b="1" dirty="0"/>
                        <a:t> Потребители торгуют друг с другом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7143408"/>
                  </a:ext>
                </a:extLst>
              </a:tr>
              <a:tr h="373397">
                <a:tc>
                  <a:txBody>
                    <a:bodyPr/>
                    <a:lstStyle/>
                    <a:p>
                      <a:r>
                        <a:rPr lang="ru-RU" sz="2000" b="1" dirty="0"/>
                        <a:t>3. </a:t>
                      </a:r>
                      <a:r>
                        <a:rPr lang="en-US" sz="2000" b="1" dirty="0"/>
                        <a:t>C2C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C.</a:t>
                      </a:r>
                      <a:r>
                        <a:rPr lang="ru-RU" sz="2000" b="1" dirty="0"/>
                        <a:t> Компании продают потребителям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0941029"/>
                  </a:ext>
                </a:extLst>
              </a:tr>
              <a:tr h="373397">
                <a:tc>
                  <a:txBody>
                    <a:bodyPr/>
                    <a:lstStyle/>
                    <a:p>
                      <a:r>
                        <a:rPr lang="ru-RU" sz="2000" b="1" dirty="0"/>
                        <a:t>4. </a:t>
                      </a:r>
                      <a:r>
                        <a:rPr lang="en-US" sz="2000" b="1" dirty="0"/>
                        <a:t>C2B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D.</a:t>
                      </a:r>
                      <a:r>
                        <a:rPr lang="ru-RU" sz="2000" b="1" dirty="0"/>
                        <a:t> Потребители предлагают бизнесу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6912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79378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181226-1BED-43A4-B5C6-A901BD7D6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2030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EDEA48-4C36-4197-A38C-8033ECCD4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96140"/>
            <a:ext cx="8915400" cy="46150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3. Какая бизнес-операция в e-</a:t>
            </a:r>
            <a:r>
              <a:rPr lang="ru-RU" sz="2000" b="1" dirty="0" err="1">
                <a:solidFill>
                  <a:srgbClr val="C00000"/>
                </a:solidFill>
              </a:rPr>
              <a:t>commerce</a:t>
            </a:r>
            <a:r>
              <a:rPr lang="ru-RU" sz="2000" b="1" dirty="0">
                <a:solidFill>
                  <a:srgbClr val="C00000"/>
                </a:solidFill>
              </a:rPr>
              <a:t> включает контроль количества товаров на складе?</a:t>
            </a:r>
            <a:br>
              <a:rPr lang="ru-RU" sz="2000" b="1" dirty="0"/>
            </a:br>
            <a:r>
              <a:rPr lang="ru-RU" sz="2000" b="1" dirty="0"/>
              <a:t>А) Обработка заказов.</a:t>
            </a:r>
            <a:br>
              <a:rPr lang="ru-RU" sz="2000" b="1" dirty="0"/>
            </a:br>
            <a:r>
              <a:rPr lang="en-US" sz="2000" b="1" dirty="0"/>
              <a:t>B</a:t>
            </a:r>
            <a:r>
              <a:rPr lang="ru-RU" sz="2000" b="1" dirty="0"/>
              <a:t>) Управление запасами.</a:t>
            </a:r>
            <a:br>
              <a:rPr lang="ru-RU" sz="2000" b="1" dirty="0"/>
            </a:br>
            <a:r>
              <a:rPr lang="en-US" sz="2000" b="1" dirty="0"/>
              <a:t>C</a:t>
            </a:r>
            <a:r>
              <a:rPr lang="ru-RU" sz="2000" b="1" dirty="0"/>
              <a:t>) Обслуживание клиентов.</a:t>
            </a:r>
            <a:br>
              <a:rPr lang="ru-RU" sz="2000" b="1" dirty="0"/>
            </a:br>
            <a:r>
              <a:rPr lang="en-US" sz="2000" b="1" dirty="0"/>
              <a:t>D</a:t>
            </a:r>
            <a:r>
              <a:rPr lang="ru-RU" sz="2000" b="1" dirty="0"/>
              <a:t>) Логистика и доставка.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4. Что такое платежный шлюз в электронной коммерции?</a:t>
            </a:r>
            <a:br>
              <a:rPr lang="ru-RU" sz="2000" b="1" dirty="0"/>
            </a:br>
            <a:r>
              <a:rPr lang="en-US" sz="2000" b="1" dirty="0"/>
              <a:t>A</a:t>
            </a:r>
            <a:r>
              <a:rPr lang="ru-RU" sz="2000" b="1" dirty="0"/>
              <a:t>) Электронный кошелек для хранения денег.</a:t>
            </a:r>
            <a:br>
              <a:rPr lang="ru-RU" sz="2000" b="1" dirty="0"/>
            </a:br>
            <a:r>
              <a:rPr lang="en-US" sz="2000" b="1" dirty="0"/>
              <a:t>B</a:t>
            </a:r>
            <a:r>
              <a:rPr lang="ru-RU" sz="2000" b="1" dirty="0"/>
              <a:t>) Программное решение для безопасного обмена платежной информацией.</a:t>
            </a:r>
            <a:br>
              <a:rPr lang="ru-RU" sz="2000" b="1" dirty="0"/>
            </a:br>
            <a:r>
              <a:rPr lang="en-US" sz="2000" b="1" dirty="0"/>
              <a:t>C</a:t>
            </a:r>
            <a:r>
              <a:rPr lang="ru-RU" sz="2000" b="1" dirty="0"/>
              <a:t>) Система для доставки товаров.</a:t>
            </a:r>
            <a:br>
              <a:rPr lang="ru-RU" sz="2000" b="1" dirty="0"/>
            </a:br>
            <a:r>
              <a:rPr lang="en-US" sz="2000" b="1" dirty="0"/>
              <a:t>D</a:t>
            </a:r>
            <a:r>
              <a:rPr lang="ru-RU" sz="2000" b="1" dirty="0"/>
              <a:t>) Агрегатор для объединения способов оплаты.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404691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354</TotalTime>
  <Words>3434</Words>
  <Application>Microsoft Office PowerPoint</Application>
  <PresentationFormat>Широкоэкранный</PresentationFormat>
  <Paragraphs>257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1" baseType="lpstr">
      <vt:lpstr>Arial</vt:lpstr>
      <vt:lpstr>Century Gothic</vt:lpstr>
      <vt:lpstr>Wingdings 3</vt:lpstr>
      <vt:lpstr>Легкий дым</vt:lpstr>
      <vt:lpstr>Понятие электронного бизнеса и электронной коммерции</vt:lpstr>
      <vt:lpstr>Развитие электронной коммерции в мире</vt:lpstr>
      <vt:lpstr>Ключевые мировые рынки электронной коммерции (объем, лидеры, факторы роста)</vt:lpstr>
      <vt:lpstr>Основные мировые тенденции в электронной коммерции</vt:lpstr>
      <vt:lpstr>Основные мировые тенденции в электронной коммерции</vt:lpstr>
      <vt:lpstr>Развитие электронной коммерции в России</vt:lpstr>
      <vt:lpstr>Российский рынок e-commerce </vt:lpstr>
      <vt:lpstr>Стратегии перехода корпоративного офлайн-бизнеса в онлайн</vt:lpstr>
      <vt:lpstr>Стратегии перехода корпоративного офлайн-бизнеса в онлайн</vt:lpstr>
      <vt:lpstr>Стратегии перехода корпоративного офлайн-бизнеса в онлайн</vt:lpstr>
      <vt:lpstr>Стратегии развития интернет-проектов в корпоративном (офлайн) направлении</vt:lpstr>
      <vt:lpstr>Стратегии развития интернет-проектов в корпоративном (офлайн) направлении</vt:lpstr>
      <vt:lpstr>Типы взаимодействия в электронной коммерции</vt:lpstr>
      <vt:lpstr>Типы взаимодействия в электронной коммерции</vt:lpstr>
      <vt:lpstr>Типы взаимодействия в электронной коммерции</vt:lpstr>
      <vt:lpstr>Типы взаимодействия в электронной коммерции</vt:lpstr>
      <vt:lpstr>Типы взаимодействия в электронной коммерции</vt:lpstr>
      <vt:lpstr>Популярные социальные платформы и соцмедиа в России</vt:lpstr>
      <vt:lpstr>Популярные социальные платформы и соцмедиа в России</vt:lpstr>
      <vt:lpstr>Популярные социальные платформы и соцмедиа в России</vt:lpstr>
      <vt:lpstr>Бизнес-операции электронной коммерции</vt:lpstr>
      <vt:lpstr>Бизнес-операции электронной коммерции</vt:lpstr>
      <vt:lpstr>Бизнес-операции электронной коммерции</vt:lpstr>
      <vt:lpstr>Бизнес-операции электронной коммерции</vt:lpstr>
      <vt:lpstr>Бизнес-операции электронной коммерции</vt:lpstr>
      <vt:lpstr>Возможности электронной коммерции для бизнеса</vt:lpstr>
      <vt:lpstr>Возможности электронной коммерции для бизнеса</vt:lpstr>
      <vt:lpstr>Основные типы платежных систем</vt:lpstr>
      <vt:lpstr>Основные типы платежных систем</vt:lpstr>
      <vt:lpstr>Основные типы платежных систем</vt:lpstr>
      <vt:lpstr>Основные типы платежных систем</vt:lpstr>
      <vt:lpstr>Основные типы платежных систем</vt:lpstr>
      <vt:lpstr>Ключевые функции платежных систем</vt:lpstr>
      <vt:lpstr>Ключевые функции платежных систем</vt:lpstr>
      <vt:lpstr>Популярные платежные системы и сервисы в России</vt:lpstr>
      <vt:lpstr>Вопросы</vt:lpstr>
      <vt:lpstr>Вопросы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</dc:creator>
  <cp:lastModifiedBy>Анна</cp:lastModifiedBy>
  <cp:revision>24</cp:revision>
  <dcterms:created xsi:type="dcterms:W3CDTF">2025-09-14T09:25:30Z</dcterms:created>
  <dcterms:modified xsi:type="dcterms:W3CDTF">2025-09-14T15:19:48Z</dcterms:modified>
</cp:coreProperties>
</file>