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94" r:id="rId4"/>
    <p:sldId id="295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307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306" r:id="rId32"/>
    <p:sldId id="308" r:id="rId33"/>
    <p:sldId id="310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99" autoAdjust="0"/>
    <p:restoredTop sz="94660"/>
  </p:normalViewPr>
  <p:slideViewPr>
    <p:cSldViewPr snapToGrid="0">
      <p:cViewPr varScale="1">
        <p:scale>
          <a:sx n="86" d="100"/>
          <a:sy n="86" d="100"/>
        </p:scale>
        <p:origin x="98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16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564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594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797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849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45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68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009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5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0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2638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27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4685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808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058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13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62904-B4AC-48EE-BC47-2B5C093E48CD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F6B3588-0560-4480-865C-1ED586A77D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55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82EBC-0B2C-4D2C-9700-DDAB4701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/>
          </a:bodyPr>
          <a:lstStyle/>
          <a:p>
            <a:r>
              <a:rPr lang="ru-RU" sz="3200" b="1" dirty="0"/>
              <a:t>Команда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EAA603-0EDB-4D77-B917-03E9345D3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21205"/>
            <a:ext cx="8915400" cy="51638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Группа (малая группа)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немногочисленная общность людей, обладающая структурой и объединенная общей целью деятельности, члены которой взаимодействуют друг с другом.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Немногочисленность  (численность малой группы составляет от двух до 100 человек; численность проектной группы – 7-10 участников);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Наличие структуры;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Определенность количественного и качественного состава группы;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Наличие у каждого из членов группы статуса/положения в группе;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Непосредственное общение между членами группы.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608517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268794-2158-4BA2-A019-2F6C8B232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3051"/>
          </a:xfrm>
        </p:spPr>
        <p:txBody>
          <a:bodyPr>
            <a:normAutofit/>
          </a:bodyPr>
          <a:lstStyle/>
          <a:p>
            <a:r>
              <a:rPr lang="ru-RU" sz="3200" b="1" dirty="0"/>
              <a:t>Командный лидер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A5827FC3-3663-4655-9FAA-D2DEC23C23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034965"/>
              </p:ext>
            </p:extLst>
          </p:nvPr>
        </p:nvGraphicFramePr>
        <p:xfrm>
          <a:off x="2589213" y="1491450"/>
          <a:ext cx="8915400" cy="4409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>
                  <a:extLst>
                    <a:ext uri="{9D8B030D-6E8A-4147-A177-3AD203B41FA5}">
                      <a16:colId xmlns:a16="http://schemas.microsoft.com/office/drawing/2014/main" val="1391984849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668132290"/>
                    </a:ext>
                  </a:extLst>
                </a:gridCol>
              </a:tblGrid>
              <a:tr h="3766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200" b="1" dirty="0"/>
                        <a:t>Единоличный лидер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200" b="1" dirty="0"/>
                        <a:t>Командный лидер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3593288"/>
                  </a:ext>
                </a:extLst>
              </a:tr>
              <a:tr h="8748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Не ограничивает свою роль рамками (вмешивается во все)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Выбирает предпочтительную для себя роль (делегирует полномочия)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8325342"/>
                  </a:ext>
                </a:extLst>
              </a:tr>
              <a:tr h="8748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Добивается от подчиненных следования заданным им правилам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Извлекает выгоду из множественности мнений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388120"/>
                  </a:ext>
                </a:extLst>
              </a:tr>
              <a:tr h="8748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Собирает вокруг себя сторонников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Превращает коллег в своих сторонников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4176520"/>
                  </a:ext>
                </a:extLst>
              </a:tr>
              <a:tr h="4569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Командует подчиненными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Ищет таланты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064839"/>
                  </a:ext>
                </a:extLst>
              </a:tr>
              <a:tr h="4569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Определяет цели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Формулирует миссию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912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857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BC2753-AB23-4C6B-A4E1-873A98B73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9522"/>
          </a:xfrm>
        </p:spPr>
        <p:txBody>
          <a:bodyPr>
            <a:normAutofit/>
          </a:bodyPr>
          <a:lstStyle/>
          <a:p>
            <a:r>
              <a:rPr lang="ru-RU" sz="3200" b="1" dirty="0"/>
              <a:t>Распределение ролей в команде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2454BD-2253-4C3B-BD14-384533DFE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32547"/>
            <a:ext cx="8915400" cy="417867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Роль</a:t>
            </a:r>
            <a:r>
              <a:rPr lang="ru-RU" sz="2400" b="1" dirty="0"/>
              <a:t> – набор типичных действий и привычное поведение, основанное на компетенциях и психологических особенностях человека.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Роль в команде </a:t>
            </a:r>
            <a:r>
              <a:rPr lang="ru-RU" sz="2400" b="1" dirty="0"/>
              <a:t>– тенденция людей вносить вклад в работу и взаимодействовать с окружающими определенным образом.</a:t>
            </a:r>
          </a:p>
          <a:p>
            <a:pPr marL="0" indent="0" algn="just">
              <a:buNone/>
            </a:pPr>
            <a:r>
              <a:rPr lang="ru-RU" sz="2400" b="1" dirty="0"/>
              <a:t>Люди склонны иметь от 1 до 3 командных ролей, одна из которых, как правило, используется индивидом и преобладает над остальными в моменте.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Проектная функция </a:t>
            </a:r>
            <a:r>
              <a:rPr lang="ru-RU" sz="2400" b="1" dirty="0"/>
              <a:t>– должностные обязанности члена команды.</a:t>
            </a:r>
          </a:p>
        </p:txBody>
      </p:sp>
    </p:spTree>
    <p:extLst>
      <p:ext uri="{BB962C8B-B14F-4D97-AF65-F5344CB8AC3E}">
        <p14:creationId xmlns:p14="http://schemas.microsoft.com/office/powerpoint/2010/main" val="3042251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61A32-A82D-47F1-8B8D-FBDFCFEC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effectLst/>
                <a:ea typeface="Times New Roman" panose="02020603050405020304" pitchFamily="18" charset="0"/>
              </a:rPr>
              <a:t>Основные методы генерирования бизнес-идей</a:t>
            </a:r>
            <a:br>
              <a:rPr lang="ru-RU" sz="3200" dirty="0">
                <a:effectLst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B852B-4182-422F-847E-17B70D20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078788" cy="3777622"/>
          </a:xfrm>
        </p:spPr>
        <p:txBody>
          <a:bodyPr>
            <a:noAutofit/>
          </a:bodyPr>
          <a:lstStyle/>
          <a:p>
            <a:pPr algn="just"/>
            <a:r>
              <a:rPr lang="ru-RU" sz="2200" b="1" u="sng" dirty="0">
                <a:effectLst/>
                <a:ea typeface="Times New Roman" panose="02020603050405020304" pitchFamily="18" charset="0"/>
              </a:rPr>
              <a:t>Мозговой штурм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: все участники группы выдвигают свои идеи, любые идеи записываются, затем их анализируют, развивают, выбирают наилучшую идею.</a:t>
            </a:r>
          </a:p>
          <a:p>
            <a:pPr algn="just"/>
            <a:r>
              <a:rPr lang="ru-RU" sz="2200" b="1" u="sng" dirty="0"/>
              <a:t>Метод «шести шляп» Эдварда де Боно</a:t>
            </a:r>
            <a:r>
              <a:rPr lang="ru-RU" sz="2200" b="1" dirty="0"/>
              <a:t>: разновидность метода мозгового штурма, когда любая проблема или идея рассматривается с разных ракурсов; ролевая игра, где шляпа определенного цвета означает определенный тип мышления. </a:t>
            </a:r>
          </a:p>
          <a:p>
            <a:pPr algn="just"/>
            <a:endParaRPr lang="ru-RU" sz="2200" b="1" dirty="0">
              <a:effectLst/>
              <a:ea typeface="Times New Roman" panose="02020603050405020304" pitchFamily="18" charset="0"/>
            </a:endParaRP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20428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61A32-A82D-47F1-8B8D-FBDFCFEC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effectLst/>
                <a:ea typeface="Times New Roman" panose="02020603050405020304" pitchFamily="18" charset="0"/>
              </a:rPr>
              <a:t>Основные методы генерирования бизнес-идей</a:t>
            </a:r>
            <a:br>
              <a:rPr lang="ru-RU" sz="3200" dirty="0">
                <a:effectLst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B852B-4182-422F-847E-17B70D20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078788" cy="4117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b="1" u="sng" dirty="0"/>
              <a:t>«Метод шести шляп»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«Белая шляпа» </a:t>
            </a:r>
            <a:r>
              <a:rPr lang="ru-RU" sz="2200" b="1" dirty="0"/>
              <a:t>— выявление причинно-следственных связей и закономерностей. 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«Красная шляпа» </a:t>
            </a:r>
            <a:r>
              <a:rPr lang="ru-RU" sz="2200" b="1" dirty="0"/>
              <a:t>— интуитивные догадки и ощущения, эмоции и чувства. 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«Черная шляпа» </a:t>
            </a:r>
            <a:r>
              <a:rPr lang="ru-RU" sz="2200" b="1" dirty="0"/>
              <a:t>— оценка идеи на предмет возможных рисков: выяснение последствий, влияния принятого решения на ценности и приоритеты, недостатков.</a:t>
            </a:r>
          </a:p>
          <a:p>
            <a:pPr marL="0" indent="0" algn="just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528355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61A32-A82D-47F1-8B8D-FBDFCFEC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effectLst/>
                <a:ea typeface="Times New Roman" panose="02020603050405020304" pitchFamily="18" charset="0"/>
              </a:rPr>
              <a:t>Основные методы генерирования бизнес-идей</a:t>
            </a:r>
            <a:br>
              <a:rPr lang="ru-RU" sz="3200" dirty="0">
                <a:effectLst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B852B-4182-422F-847E-17B70D20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078788" cy="4117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b="1" u="sng" dirty="0"/>
              <a:t>«Метод шести шляп»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«Желтая шляпа» </a:t>
            </a:r>
            <a:r>
              <a:rPr lang="ru-RU" sz="2200" b="1" dirty="0"/>
              <a:t>— поиск сильных сторон и преимуществ каждого решения. Это сложно, поскольку для негативного отношения к объекту или явлению причин всегда больше, чем для позитивного.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«Зеленая шляпа» </a:t>
            </a:r>
            <a:r>
              <a:rPr lang="ru-RU" sz="2200" b="1" dirty="0"/>
              <a:t>— неординарный взгляд на идею; нужно позаботиться о создании креативных способов решения проблемы, выйти за рамки привычного.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«Синяя шляпа» </a:t>
            </a:r>
            <a:r>
              <a:rPr lang="ru-RU" sz="2200" b="1" dirty="0"/>
              <a:t>— подведение итогов. На этом этапе принимается решение. Синюю шляпу надевает человек, который руководит процессом. </a:t>
            </a:r>
          </a:p>
        </p:txBody>
      </p:sp>
    </p:spTree>
    <p:extLst>
      <p:ext uri="{BB962C8B-B14F-4D97-AF65-F5344CB8AC3E}">
        <p14:creationId xmlns:p14="http://schemas.microsoft.com/office/powerpoint/2010/main" val="1699023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61A32-A82D-47F1-8B8D-FBDFCFEC0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545119"/>
            <a:ext cx="10363200" cy="724044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Times New Roman" panose="02020603050405020304" pitchFamily="18" charset="0"/>
              </a:rPr>
              <a:t>Основные методы генерирования бизнес-идей</a:t>
            </a:r>
            <a:br>
              <a:rPr lang="ru-RU" sz="3200" dirty="0">
                <a:effectLst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B852B-4182-422F-847E-17B70D20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1" y="1471246"/>
            <a:ext cx="10105292" cy="41175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b="1" u="sng" dirty="0"/>
              <a:t>«Метод шести шляп»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2200" b="1" dirty="0"/>
              <a:t>Процесс начинается с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белой шляпы</a:t>
            </a:r>
            <a:r>
              <a:rPr lang="ru-RU" sz="2200" b="1" dirty="0"/>
              <a:t>. Участники собирают цифры и проверенные факты.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2200" b="1" dirty="0"/>
              <a:t>Следом идет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черная шляпа</a:t>
            </a:r>
            <a:r>
              <a:rPr lang="ru-RU" sz="2200" b="1" dirty="0"/>
              <a:t>. Здесь ту же информацию обсуждают в негативном ключе, цель — найти недостатки.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2200" b="1" dirty="0"/>
              <a:t>Теперь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желтая шляпа</a:t>
            </a:r>
            <a:r>
              <a:rPr lang="ru-RU" sz="2200" b="1" dirty="0"/>
              <a:t>. Это определение положительных сторон.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Зеленую шляпу </a:t>
            </a:r>
            <a:r>
              <a:rPr lang="ru-RU" sz="2200" b="1" dirty="0"/>
              <a:t>надевают только тогда, когда собрано максимально возможное количество данных: важно усилить позитивные свойства и ослабить негативные.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Красная шляпа</a:t>
            </a:r>
            <a:r>
              <a:rPr lang="ru-RU" sz="2200" b="1" dirty="0"/>
              <a:t>, предназначена для разрядки. 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2200" b="1" dirty="0"/>
              <a:t>Последний этап — использование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синей шляпы</a:t>
            </a:r>
            <a:r>
              <a:rPr lang="ru-RU" sz="2200" b="1" dirty="0"/>
              <a:t>. Руководитель подводит итоги.</a:t>
            </a:r>
          </a:p>
        </p:txBody>
      </p:sp>
    </p:spTree>
    <p:extLst>
      <p:ext uri="{BB962C8B-B14F-4D97-AF65-F5344CB8AC3E}">
        <p14:creationId xmlns:p14="http://schemas.microsoft.com/office/powerpoint/2010/main" val="1309508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61A32-A82D-47F1-8B8D-FBDFCFEC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effectLst/>
                <a:ea typeface="Times New Roman" panose="02020603050405020304" pitchFamily="18" charset="0"/>
              </a:rPr>
              <a:t>Основные методы генерирования бизнес-идей</a:t>
            </a:r>
            <a:br>
              <a:rPr lang="ru-RU" sz="3200" dirty="0">
                <a:effectLst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B852B-4182-422F-847E-17B70D20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520552" cy="4117591"/>
          </a:xfrm>
        </p:spPr>
        <p:txBody>
          <a:bodyPr>
            <a:noAutofit/>
          </a:bodyPr>
          <a:lstStyle/>
          <a:p>
            <a:pPr algn="just"/>
            <a:r>
              <a:rPr lang="ru-RU" sz="2200" b="1" u="sng" dirty="0"/>
              <a:t>Составление ментальных, или ассоциативных, карт</a:t>
            </a:r>
          </a:p>
          <a:p>
            <a:pPr marL="0" indent="0" algn="just">
              <a:buNone/>
            </a:pPr>
            <a:r>
              <a:rPr lang="ru-RU" sz="2200" b="1" dirty="0"/>
              <a:t>Ментальная карта — это удобный инструмент для записи мыслей и графического отображения взаимосвязей, который используется для наглядного </a:t>
            </a:r>
            <a:r>
              <a:rPr lang="ru-RU" sz="2200" b="1"/>
              <a:t>решения задач и </a:t>
            </a:r>
            <a:r>
              <a:rPr lang="ru-RU" sz="2200" b="1" dirty="0"/>
              <a:t>помогает визуально структурировать, запоминать и объяснять сложные вещи.</a:t>
            </a:r>
          </a:p>
          <a:p>
            <a:pPr marL="0" indent="0" algn="just">
              <a:buNone/>
            </a:pPr>
            <a:r>
              <a:rPr lang="ru-RU" sz="2200" b="1" dirty="0"/>
              <a:t>В центре всех ментальных карт — главная идея. От нее отходят ключевые мысли, которые можно делить на подпункты до тех пор, пока вы не структурируете всю информацию.</a:t>
            </a:r>
          </a:p>
        </p:txBody>
      </p:sp>
    </p:spTree>
    <p:extLst>
      <p:ext uri="{BB962C8B-B14F-4D97-AF65-F5344CB8AC3E}">
        <p14:creationId xmlns:p14="http://schemas.microsoft.com/office/powerpoint/2010/main" val="1878343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61A32-A82D-47F1-8B8D-FBDFCFEC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effectLst/>
                <a:ea typeface="Times New Roman" panose="02020603050405020304" pitchFamily="18" charset="0"/>
              </a:rPr>
              <a:t>Основные методы генерирования бизнес-идей</a:t>
            </a:r>
            <a:br>
              <a:rPr lang="ru-RU" sz="3200" dirty="0">
                <a:effectLst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B852B-4182-422F-847E-17B70D20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520552" cy="4117591"/>
          </a:xfrm>
        </p:spPr>
        <p:txBody>
          <a:bodyPr>
            <a:noAutofit/>
          </a:bodyPr>
          <a:lstStyle/>
          <a:p>
            <a:pPr marL="114300" indent="0" algn="just">
              <a:spcBef>
                <a:spcPts val="600"/>
              </a:spcBef>
              <a:buNone/>
            </a:pPr>
            <a:r>
              <a:rPr lang="ru-RU" sz="2200" b="1" u="sng" dirty="0"/>
              <a:t>Семь правил ментальных карт</a:t>
            </a:r>
            <a:r>
              <a:rPr lang="ru-RU" sz="2200" b="1" dirty="0"/>
              <a:t>:</a:t>
            </a: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Располагайте лист горизонтально.</a:t>
            </a: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Всегда начинайте с центра.</a:t>
            </a: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Рисуйте ветви от центра в стороны.</a:t>
            </a: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Заключайте каждый ключевой блок в визуальную рамку.</a:t>
            </a: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Показывайте иерархию и связь разными цветами.</a:t>
            </a: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Выбирайте сильные слова для ключевых блоков.</a:t>
            </a:r>
          </a:p>
          <a:p>
            <a:pPr lvl="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Пишите печатными буквами, если работаете на бумаге.</a:t>
            </a:r>
          </a:p>
        </p:txBody>
      </p:sp>
    </p:spTree>
    <p:extLst>
      <p:ext uri="{BB962C8B-B14F-4D97-AF65-F5344CB8AC3E}">
        <p14:creationId xmlns:p14="http://schemas.microsoft.com/office/powerpoint/2010/main" val="161650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61A32-A82D-47F1-8B8D-FBDFCFEC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effectLst/>
                <a:ea typeface="Times New Roman" panose="02020603050405020304" pitchFamily="18" charset="0"/>
              </a:rPr>
              <a:t>Основные методы генерирования бизнес-идей</a:t>
            </a:r>
            <a:br>
              <a:rPr lang="ru-RU" sz="3200" dirty="0">
                <a:effectLst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B852B-4182-422F-847E-17B70D20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905000"/>
            <a:ext cx="9036367" cy="4659923"/>
          </a:xfrm>
        </p:spPr>
        <p:txBody>
          <a:bodyPr>
            <a:noAutofit/>
          </a:bodyPr>
          <a:lstStyle/>
          <a:p>
            <a:pPr algn="just"/>
            <a:r>
              <a:rPr lang="ru-RU" sz="2200" b="1" u="sng" dirty="0" err="1"/>
              <a:t>Синектика</a:t>
            </a:r>
            <a:r>
              <a:rPr lang="ru-RU" sz="2200" b="1" u="sng" dirty="0"/>
              <a:t>, или метод аналогий</a:t>
            </a:r>
          </a:p>
          <a:p>
            <a:pPr marL="114300" indent="0" algn="just">
              <a:buNone/>
            </a:pPr>
            <a:r>
              <a:rPr lang="ru-RU" sz="2200" b="1" dirty="0"/>
              <a:t>метод групповой генерации идей: комбинирование разнородных и даже несовместимых элементов в решении творческих задач. Посредством аналогий всё, даже самое несхожее, оказывается связанным друг с другом, физически, психологически или символически. </a:t>
            </a:r>
          </a:p>
          <a:p>
            <a:pPr marL="114300" indent="0" algn="just">
              <a:buNone/>
            </a:pPr>
            <a:r>
              <a:rPr lang="ru-RU" sz="2200" b="1" dirty="0"/>
              <a:t>В </a:t>
            </a:r>
            <a:r>
              <a:rPr lang="ru-RU" sz="2200" b="1" dirty="0" err="1"/>
              <a:t>синектике</a:t>
            </a:r>
            <a:r>
              <a:rPr lang="ru-RU" sz="2200" b="1" dirty="0"/>
              <a:t> поощряется критика (отличие от мозгового штурма). Анализ проблематики осуществляется уже сработавшейся группой специалистов из 5-7 человек, разных профессий, имеющих от двух специализаций, предпочтительно самых парадоксальных. </a:t>
            </a:r>
          </a:p>
        </p:txBody>
      </p:sp>
    </p:spTree>
    <p:extLst>
      <p:ext uri="{BB962C8B-B14F-4D97-AF65-F5344CB8AC3E}">
        <p14:creationId xmlns:p14="http://schemas.microsoft.com/office/powerpoint/2010/main" val="1957447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61A32-A82D-47F1-8B8D-FBDFCFEC0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739" y="624110"/>
            <a:ext cx="10167620" cy="735767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  <a:ea typeface="Times New Roman" panose="02020603050405020304" pitchFamily="18" charset="0"/>
              </a:rPr>
              <a:t>Основные методы генерирования бизнес-идей</a:t>
            </a:r>
            <a:br>
              <a:rPr lang="ru-RU" sz="3200" dirty="0">
                <a:effectLst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B852B-4182-422F-847E-17B70D20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6738" y="1359877"/>
            <a:ext cx="10070123" cy="377762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200" b="1" u="sng" dirty="0"/>
              <a:t>Метод фокальных объектов</a:t>
            </a:r>
            <a:r>
              <a:rPr lang="ru-RU" sz="2200" b="1" dirty="0"/>
              <a:t>: применение признаков случайно выбранных объектов к объекту, который лежит в фокусе переноса.</a:t>
            </a:r>
          </a:p>
          <a:p>
            <a:pPr lvl="0" algn="just"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Выбираем фокальный объект – то, что мы хотим усовершенствовать.</a:t>
            </a:r>
          </a:p>
          <a:p>
            <a:pPr lvl="0" algn="just"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Выбираем случайные объекты (3-5 понятий, обязательно существительные, разной тематики, отличной от исходного объекта).</a:t>
            </a:r>
          </a:p>
          <a:p>
            <a:pPr lvl="0" algn="just"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Определение и запись в таблицу 6—10 признаков случайных предметов.</a:t>
            </a:r>
          </a:p>
          <a:p>
            <a:pPr lvl="0" algn="just"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Генерация новых технических решений путем соединения признаков случайных предметов с исходным объектом.</a:t>
            </a:r>
          </a:p>
          <a:p>
            <a:pPr lvl="0" algn="just"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Оценка найденных решений и выбор лучшего из них, отвечающего условиям задачи.</a:t>
            </a:r>
          </a:p>
          <a:p>
            <a:pPr marL="0" indent="0" algn="just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39951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61A32-A82D-47F1-8B8D-FBDFCFEC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effectLst/>
                <a:ea typeface="Times New Roman" panose="02020603050405020304" pitchFamily="18" charset="0"/>
              </a:rPr>
              <a:t>Основные методы генерирования бизнес-идей</a:t>
            </a:r>
            <a:br>
              <a:rPr lang="ru-RU" sz="3200" dirty="0">
                <a:effectLst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B852B-4182-422F-847E-17B70D20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090511" cy="3777622"/>
          </a:xfrm>
        </p:spPr>
        <p:txBody>
          <a:bodyPr>
            <a:normAutofit/>
          </a:bodyPr>
          <a:lstStyle/>
          <a:p>
            <a:pPr algn="just"/>
            <a:r>
              <a:rPr lang="ru-RU" sz="2200" b="1" u="sng" dirty="0">
                <a:ea typeface="Times New Roman" panose="02020603050405020304" pitchFamily="18" charset="0"/>
              </a:rPr>
              <a:t>Перечисление признаков</a:t>
            </a:r>
            <a:r>
              <a:rPr lang="ru-RU" sz="2200" b="1" dirty="0">
                <a:ea typeface="Times New Roman" panose="02020603050405020304" pitchFamily="18" charset="0"/>
              </a:rPr>
              <a:t>: составить перечень всех качеств уже существующего товара, а затем попытаться изменить каждое из них для получения усовершенствованного товара.</a:t>
            </a:r>
          </a:p>
          <a:p>
            <a:pPr algn="just"/>
            <a:r>
              <a:rPr lang="ru-RU" sz="2200" b="1" u="sng" dirty="0">
                <a:effectLst/>
                <a:ea typeface="Times New Roman" panose="02020603050405020304" pitchFamily="18" charset="0"/>
              </a:rPr>
              <a:t>Определение нужд и проблем потребителей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. </a:t>
            </a:r>
          </a:p>
          <a:p>
            <a:pPr algn="just"/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045336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0F6802-D47D-48D7-8E49-92F9A5272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9684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1352D9-157E-4FB0-9BB1-A648C1C71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9002"/>
            <a:ext cx="8915400" cy="42422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/>
              <a:t>Александр </a:t>
            </a:r>
            <a:r>
              <a:rPr lang="ru-RU" sz="2200" b="1" dirty="0" err="1"/>
              <a:t>Остервальдер</a:t>
            </a:r>
            <a:r>
              <a:rPr lang="ru-RU" sz="2200" b="1" dirty="0"/>
              <a:t>:</a:t>
            </a:r>
          </a:p>
          <a:p>
            <a:pPr marL="0" indent="0">
              <a:buNone/>
            </a:pPr>
            <a:r>
              <a:rPr lang="ru-RU" sz="2200" b="1" u="sng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Бизнес-модель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 — это концептуальная модель бизнеса, которая иллюстрирует логику создания добавленной стоимости (прибыли).</a:t>
            </a:r>
          </a:p>
          <a:p>
            <a:pPr marL="0" indent="0">
              <a:buNone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М. Джонсон, К. Кристенсен и Х. </a:t>
            </a:r>
            <a:r>
              <a:rPr lang="ru-RU" sz="2200" b="1" dirty="0" err="1">
                <a:effectLst/>
                <a:ea typeface="Times New Roman" panose="02020603050405020304" pitchFamily="18" charset="0"/>
              </a:rPr>
              <a:t>Кегерманн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:</a:t>
            </a:r>
            <a:endParaRPr lang="en-US" sz="2200" b="1" dirty="0"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b="1" u="sng" dirty="0">
                <a:ea typeface="Times New Roman" panose="02020603050405020304" pitchFamily="18" charset="0"/>
              </a:rPr>
              <a:t>Основные </a:t>
            </a:r>
            <a:r>
              <a:rPr lang="ru-RU" sz="2200" b="1" u="sng" dirty="0">
                <a:effectLst/>
                <a:ea typeface="Times New Roman" panose="02020603050405020304" pitchFamily="18" charset="0"/>
              </a:rPr>
              <a:t>элементы любой бизнес-модели</a:t>
            </a:r>
          </a:p>
          <a:p>
            <a:pPr algn="just">
              <a:buFont typeface="+mj-lt"/>
              <a:buAutoNum type="arabicPeriod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Ценностное предложение.</a:t>
            </a:r>
          </a:p>
          <a:p>
            <a:pPr algn="just">
              <a:buFont typeface="+mj-lt"/>
              <a:buAutoNum type="arabicPeriod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Формула прибыли.</a:t>
            </a:r>
          </a:p>
          <a:p>
            <a:pPr algn="just">
              <a:buFont typeface="+mj-lt"/>
              <a:buAutoNum type="arabicPeriod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Ключевые ресурсы.</a:t>
            </a:r>
          </a:p>
          <a:p>
            <a:pPr algn="just">
              <a:buFont typeface="+mj-lt"/>
              <a:buAutoNum type="arabicPeriod"/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Ключевые процессы.</a:t>
            </a: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603508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D5573-FD37-4610-BA17-38AD1C4AB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4207AA-E24C-4DC2-BF7E-0EF6B185B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71348"/>
            <a:ext cx="8275305" cy="4339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Ценностное предложение 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customer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value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proposition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Целевой потребитель</a:t>
            </a:r>
          </a:p>
          <a:p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Работа, которая должна быть сделана для решения ключевых проблем или удовлетворения ключевых потребностей целевых потребителей</a:t>
            </a:r>
          </a:p>
          <a:p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Предложения, удовлетворяющие потребности или решающие проблемы: не только ЧТО, но и КАК можно решить проблемы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352161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73C81-08E0-4CBE-B5B7-0B7BE9C4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45D185-215E-459B-A59B-DDA08C726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276818"/>
            <a:ext cx="9322051" cy="43043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Формула прибыли 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profit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formula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Модель получения дохода (как много денег может быть сделано: цена × объем; объем может быть определен по размеру рынка, частоте покупки, сопутствующим продажам, др.)</a:t>
            </a:r>
          </a:p>
          <a:p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Структура издержек (как распределены издержки, включая стоимость ключевых активов, прямые и косвенные затраты, эффект масштаба, др.)</a:t>
            </a:r>
          </a:p>
          <a:p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Маржинальная модель: сколько должна приносить дохода каждая транзакция (дополнительная единица), чтобы достичь желаемого уровня прибыли</a:t>
            </a:r>
          </a:p>
          <a:p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Скорость обращения ресурсов: время на освоение новой продукции, производительность, оборачиваемость запасов и др.)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702479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73C81-08E0-4CBE-B5B7-0B7BE9C4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45D185-215E-459B-A59B-DDA08C726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6858"/>
            <a:ext cx="8915400" cy="4304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Ключевые ресурсы 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key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resources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):</a:t>
            </a:r>
          </a:p>
          <a:p>
            <a:r>
              <a:rPr lang="ru-RU" sz="2200" b="1" dirty="0"/>
              <a:t>Человеческие ресурсы</a:t>
            </a:r>
          </a:p>
          <a:p>
            <a:r>
              <a:rPr lang="ru-RU" sz="2200" b="1" dirty="0"/>
              <a:t>Технология, продукты</a:t>
            </a:r>
          </a:p>
          <a:p>
            <a:r>
              <a:rPr lang="ru-RU" sz="2200" b="1" dirty="0"/>
              <a:t>Оборудование</a:t>
            </a:r>
          </a:p>
          <a:p>
            <a:r>
              <a:rPr lang="ru-RU" sz="2200" b="1" dirty="0"/>
              <a:t>Информация</a:t>
            </a:r>
          </a:p>
          <a:p>
            <a:r>
              <a:rPr lang="ru-RU" sz="2200" b="1" dirty="0"/>
              <a:t>Каналы</a:t>
            </a:r>
          </a:p>
          <a:p>
            <a:r>
              <a:rPr lang="ru-RU" sz="2200" b="1" dirty="0"/>
              <a:t>Партнеры, альянсы</a:t>
            </a:r>
          </a:p>
          <a:p>
            <a:r>
              <a:rPr lang="ru-RU" sz="2200" b="1" dirty="0"/>
              <a:t>Бренд</a:t>
            </a:r>
          </a:p>
        </p:txBody>
      </p:sp>
    </p:spTree>
    <p:extLst>
      <p:ext uri="{BB962C8B-B14F-4D97-AF65-F5344CB8AC3E}">
        <p14:creationId xmlns:p14="http://schemas.microsoft.com/office/powerpoint/2010/main" val="929419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73C81-08E0-4CBE-B5B7-0B7BE9C4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5397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Бизнес-модель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45D185-215E-459B-A59B-DDA08C726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06858"/>
            <a:ext cx="7921949" cy="4304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Ключевые процессы (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key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</a:rPr>
              <a:t>processes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):</a:t>
            </a:r>
          </a:p>
          <a:p>
            <a:r>
              <a:rPr lang="ru-RU" sz="2200" b="1" dirty="0"/>
              <a:t>Процессы: конструирование и разработка, НИОКР, снабжение, производство, маркетинг, управление персоналом, ИТ</a:t>
            </a:r>
          </a:p>
          <a:p>
            <a:r>
              <a:rPr lang="ru-RU" sz="2200" b="1" dirty="0"/>
              <a:t>Правила и система показателей: маржинальные требования для инвестиций, условия кредитования, условия поставки, проч.</a:t>
            </a:r>
          </a:p>
          <a:p>
            <a:r>
              <a:rPr lang="ru-RU" sz="2200" b="1" dirty="0"/>
              <a:t>Нормы: размер возможностей для инвестиций, подходы к потребителям и каналам продвижения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3407465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C0444-FA7E-46AC-B267-433BB3D1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526" y="624110"/>
            <a:ext cx="9889957" cy="675301"/>
          </a:xfrm>
        </p:spPr>
        <p:txBody>
          <a:bodyPr>
            <a:normAutofit/>
          </a:bodyPr>
          <a:lstStyle/>
          <a:p>
            <a:r>
              <a:rPr lang="ru-RU" sz="2800" b="1" dirty="0">
                <a:ea typeface="Times New Roman" panose="02020603050405020304" pitchFamily="18" charset="0"/>
              </a:rPr>
              <a:t>Ш</a:t>
            </a:r>
            <a:r>
              <a:rPr lang="ru-RU" sz="2800" b="1" dirty="0">
                <a:effectLst/>
                <a:ea typeface="Times New Roman" panose="02020603050405020304" pitchFamily="18" charset="0"/>
              </a:rPr>
              <a:t>аблон бизнес-модели (А. </a:t>
            </a:r>
            <a:r>
              <a:rPr lang="ru-RU" sz="2800" b="1" dirty="0" err="1">
                <a:effectLst/>
                <a:ea typeface="Times New Roman" panose="02020603050405020304" pitchFamily="18" charset="0"/>
              </a:rPr>
              <a:t>Остервальдер</a:t>
            </a:r>
            <a:r>
              <a:rPr lang="ru-RU" sz="2800" b="1" dirty="0">
                <a:effectLst/>
                <a:ea typeface="Times New Roman" panose="02020603050405020304" pitchFamily="18" charset="0"/>
              </a:rPr>
              <a:t>, И. </a:t>
            </a:r>
            <a:r>
              <a:rPr lang="ru-RU" sz="2800" b="1" dirty="0" err="1">
                <a:effectLst/>
                <a:ea typeface="Times New Roman" panose="02020603050405020304" pitchFamily="18" charset="0"/>
              </a:rPr>
              <a:t>Пинье</a:t>
            </a:r>
            <a:r>
              <a:rPr lang="ru-RU" sz="2800" b="1" dirty="0">
                <a:ea typeface="Times New Roman" panose="02020603050405020304" pitchFamily="18" charset="0"/>
              </a:rPr>
              <a:t>)</a:t>
            </a:r>
            <a:endParaRPr lang="ru-RU" sz="4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6409C-550C-4FA3-AED0-D9A2D4C6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8484" y="1489579"/>
            <a:ext cx="10125450" cy="4863095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1.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Потребительские сегменты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те группы потребителей, для которых собирается работать компания.</a:t>
            </a:r>
          </a:p>
          <a:p>
            <a:pPr algn="just">
              <a:spcBef>
                <a:spcPts val="0"/>
              </a:spcBef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2.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Ценностное предложение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– те преимущества, которые получит клиент, воспользовавшись продуктом или услугой данной компании</a:t>
            </a:r>
          </a:p>
          <a:p>
            <a:pPr algn="just">
              <a:spcBef>
                <a:spcPts val="0"/>
              </a:spcBef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3.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Каналы сбыта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то, как компания взаимодействует с потребительскими сегментами и доносит до них свои ценностные предложения.</a:t>
            </a:r>
          </a:p>
          <a:p>
            <a:pPr algn="just">
              <a:spcBef>
                <a:spcPts val="0"/>
              </a:spcBef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4.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Взаимоотношения с клиентами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характер отношений с клиентами в зависимости от решаемых компанией задач: приобретение клиентов; удержание клиентов; увеличение продаж.</a:t>
            </a:r>
          </a:p>
          <a:p>
            <a:pPr algn="just">
              <a:spcBef>
                <a:spcPts val="0"/>
              </a:spcBef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5.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Потоки поступления дохода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материальная прибыль, которую компания получает от каждого потребительского сегмента.</a:t>
            </a:r>
          </a:p>
          <a:p>
            <a:pPr>
              <a:spcBef>
                <a:spcPts val="0"/>
              </a:spcBef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017134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C0444-FA7E-46AC-B267-433BB3D1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013" y="624110"/>
            <a:ext cx="9752471" cy="723427"/>
          </a:xfrm>
        </p:spPr>
        <p:txBody>
          <a:bodyPr>
            <a:normAutofit/>
          </a:bodyPr>
          <a:lstStyle/>
          <a:p>
            <a:r>
              <a:rPr lang="ru-RU" sz="2800" b="1" dirty="0">
                <a:ea typeface="Times New Roman" panose="02020603050405020304" pitchFamily="18" charset="0"/>
              </a:rPr>
              <a:t>Ш</a:t>
            </a:r>
            <a:r>
              <a:rPr lang="ru-RU" sz="2800" b="1" dirty="0">
                <a:effectLst/>
                <a:ea typeface="Times New Roman" panose="02020603050405020304" pitchFamily="18" charset="0"/>
              </a:rPr>
              <a:t>аблон бизнес-модели (А. </a:t>
            </a:r>
            <a:r>
              <a:rPr lang="ru-RU" sz="2800" b="1" dirty="0" err="1">
                <a:effectLst/>
                <a:ea typeface="Times New Roman" panose="02020603050405020304" pitchFamily="18" charset="0"/>
              </a:rPr>
              <a:t>Остервальдер</a:t>
            </a:r>
            <a:r>
              <a:rPr lang="ru-RU" sz="2800" b="1" dirty="0">
                <a:effectLst/>
                <a:ea typeface="Times New Roman" panose="02020603050405020304" pitchFamily="18" charset="0"/>
              </a:rPr>
              <a:t>, И. </a:t>
            </a:r>
            <a:r>
              <a:rPr lang="ru-RU" sz="2800" b="1" dirty="0" err="1">
                <a:effectLst/>
                <a:ea typeface="Times New Roman" panose="02020603050405020304" pitchFamily="18" charset="0"/>
              </a:rPr>
              <a:t>Пинье</a:t>
            </a:r>
            <a:r>
              <a:rPr lang="ru-RU" sz="2800" b="1" dirty="0">
                <a:ea typeface="Times New Roman" panose="02020603050405020304" pitchFamily="18" charset="0"/>
              </a:rPr>
              <a:t>)</a:t>
            </a:r>
            <a:endParaRPr lang="ru-RU" sz="4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6409C-550C-4FA3-AED0-D9A2D4C6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1537" y="1585833"/>
            <a:ext cx="9923631" cy="4456589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>
                <a:effectLst/>
                <a:ea typeface="Times New Roman" panose="02020603050405020304" pitchFamily="18" charset="0"/>
              </a:rPr>
              <a:t>6.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Ключевые ресурсы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наиболее важные активы, необходимые для функционирования бизнес-модели и позволяющие создавать и доставлять до потребителя ценностные предложения.</a:t>
            </a:r>
          </a:p>
          <a:p>
            <a:pPr algn="just"/>
            <a:r>
              <a:rPr lang="ru-RU" sz="2200" b="1" dirty="0">
                <a:effectLst/>
                <a:ea typeface="Times New Roman" panose="02020603050405020304" pitchFamily="18" charset="0"/>
              </a:rPr>
              <a:t>7.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Ключевые виды деятельности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действия компании, которые необходимы для реализации ее бизнес-модели. Это те виды деятельности, без которых невозможна эффективная работа компании.</a:t>
            </a:r>
          </a:p>
          <a:p>
            <a:pPr algn="just"/>
            <a:r>
              <a:rPr lang="ru-RU" sz="2200" b="1" dirty="0">
                <a:effectLst/>
                <a:ea typeface="Times New Roman" panose="02020603050405020304" pitchFamily="18" charset="0"/>
              </a:rPr>
              <a:t>8.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Ключевые партнеры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сеть поставщиков и партнеров, благодаря которым функционирует бизнес-модель.</a:t>
            </a:r>
          </a:p>
          <a:p>
            <a:pPr algn="just"/>
            <a:r>
              <a:rPr lang="ru-RU" sz="2200" b="1" dirty="0">
                <a:effectLst/>
                <a:ea typeface="Times New Roman" panose="02020603050405020304" pitchFamily="18" charset="0"/>
              </a:rPr>
              <a:t>9.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Структура издержек </a:t>
            </a:r>
            <a:r>
              <a:rPr lang="ru-RU" sz="2200" b="1" dirty="0">
                <a:effectLst/>
                <a:ea typeface="Times New Roman" panose="02020603050405020304" pitchFamily="18" charset="0"/>
              </a:rPr>
              <a:t>— расходы, связанные с функционированием бизнес-модели.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739828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C79FA3-884F-408A-BE21-3BCF23FD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321693"/>
            <a:ext cx="8911687" cy="1126313"/>
          </a:xfrm>
        </p:spPr>
        <p:txBody>
          <a:bodyPr>
            <a:normAutofit/>
          </a:bodyPr>
          <a:lstStyle/>
          <a:p>
            <a:r>
              <a:rPr lang="ru-RU" sz="3200" b="1" dirty="0"/>
              <a:t>Канва бизнес-модели</a:t>
            </a:r>
            <a:br>
              <a:rPr lang="ru-RU" sz="3200" b="1" dirty="0"/>
            </a:br>
            <a:r>
              <a:rPr lang="ru-RU" sz="3200" b="1" dirty="0"/>
              <a:t>(</a:t>
            </a:r>
            <a:r>
              <a:rPr lang="ru-RU" sz="3200" b="1" dirty="0" err="1"/>
              <a:t>А.Остервальдер</a:t>
            </a:r>
            <a:r>
              <a:rPr lang="ru-RU" sz="3200" b="1" dirty="0"/>
              <a:t>, </a:t>
            </a:r>
            <a:r>
              <a:rPr lang="ru-RU" sz="3200" b="1" dirty="0" err="1"/>
              <a:t>И.Пинье</a:t>
            </a:r>
            <a:r>
              <a:rPr lang="ru-RU" sz="3200" b="1" dirty="0"/>
              <a:t>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56C0ECA-C3FB-4921-A197-130282595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4" y="1448005"/>
            <a:ext cx="8973911" cy="5088301"/>
          </a:xfrm>
        </p:spPr>
      </p:pic>
    </p:spTree>
    <p:extLst>
      <p:ext uri="{BB962C8B-B14F-4D97-AF65-F5344CB8AC3E}">
        <p14:creationId xmlns:p14="http://schemas.microsoft.com/office/powerpoint/2010/main" val="4162418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C0444-FA7E-46AC-B267-433BB3D1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241009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ea typeface="Times New Roman" panose="02020603050405020304" pitchFamily="18" charset="0"/>
              </a:rPr>
              <a:t>Ш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аблон бизнес-модели </a:t>
            </a:r>
            <a:br>
              <a:rPr lang="ru-RU" sz="3200" b="1" dirty="0">
                <a:effectLst/>
                <a:ea typeface="Times New Roman" panose="02020603050405020304" pitchFamily="18" charset="0"/>
              </a:rPr>
            </a:br>
            <a:r>
              <a:rPr lang="ru-RU" sz="3200" b="1" dirty="0">
                <a:effectLst/>
                <a:ea typeface="Times New Roman" panose="02020603050405020304" pitchFamily="18" charset="0"/>
              </a:rPr>
              <a:t>(А. </a:t>
            </a:r>
            <a:r>
              <a:rPr lang="ru-RU" sz="3200" b="1" dirty="0" err="1">
                <a:effectLst/>
                <a:ea typeface="Times New Roman" panose="02020603050405020304" pitchFamily="18" charset="0"/>
              </a:rPr>
              <a:t>Остервальдер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, И. </a:t>
            </a:r>
            <a:r>
              <a:rPr lang="ru-RU" sz="3200" b="1" dirty="0" err="1">
                <a:effectLst/>
                <a:ea typeface="Times New Roman" panose="02020603050405020304" pitchFamily="18" charset="0"/>
              </a:rPr>
              <a:t>Пинье</a:t>
            </a:r>
            <a:r>
              <a:rPr lang="ru-RU" sz="3200" b="1" dirty="0">
                <a:ea typeface="Times New Roman" panose="02020603050405020304" pitchFamily="18" charset="0"/>
              </a:rPr>
              <a:t>)</a:t>
            </a:r>
            <a:endParaRPr lang="ru-RU" sz="5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6409C-550C-4FA3-AED0-D9A2D4C6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3811588" cy="4456589"/>
          </a:xfrm>
        </p:spPr>
        <p:txBody>
          <a:bodyPr numCol="1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1. Потребительские сегменты</a:t>
            </a:r>
          </a:p>
          <a:p>
            <a:pPr algn="just">
              <a:spcBef>
                <a:spcPts val="600"/>
              </a:spcBef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Массовый рынок</a:t>
            </a:r>
          </a:p>
          <a:p>
            <a:pPr algn="just">
              <a:spcBef>
                <a:spcPts val="600"/>
              </a:spcBef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Нишевой рынок</a:t>
            </a:r>
          </a:p>
          <a:p>
            <a:pPr algn="just">
              <a:spcBef>
                <a:spcPts val="600"/>
              </a:spcBef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Дробное сегментирование</a:t>
            </a:r>
          </a:p>
          <a:p>
            <a:pPr algn="just">
              <a:spcBef>
                <a:spcPts val="600"/>
              </a:spcBef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Многопрофильное предприятие</a:t>
            </a:r>
          </a:p>
          <a:p>
            <a:pPr>
              <a:spcBef>
                <a:spcPts val="600"/>
              </a:spcBef>
            </a:pPr>
            <a:r>
              <a:rPr lang="ru-RU" sz="2200" b="1" dirty="0">
                <a:effectLst/>
                <a:ea typeface="Times New Roman" panose="02020603050405020304" pitchFamily="18" charset="0"/>
              </a:rPr>
              <a:t>Многопрофильные платформы</a:t>
            </a:r>
          </a:p>
          <a:p>
            <a:pPr>
              <a:spcBef>
                <a:spcPts val="600"/>
              </a:spcBef>
            </a:pPr>
            <a:endParaRPr lang="ru-RU" sz="2200" b="1" dirty="0"/>
          </a:p>
          <a:p>
            <a:pPr>
              <a:spcBef>
                <a:spcPts val="600"/>
              </a:spcBef>
            </a:pPr>
            <a:endParaRPr lang="ru-RU" sz="2200" b="1" dirty="0"/>
          </a:p>
          <a:p>
            <a:pPr>
              <a:spcBef>
                <a:spcPts val="600"/>
              </a:spcBef>
            </a:pPr>
            <a:endParaRPr lang="ru-RU" sz="2200" b="1" dirty="0"/>
          </a:p>
          <a:p>
            <a:pPr>
              <a:spcBef>
                <a:spcPts val="600"/>
              </a:spcBef>
            </a:pPr>
            <a:endParaRPr lang="ru-RU" sz="2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9CF401-629D-4A07-8CC4-BFADE36682DE}"/>
              </a:ext>
            </a:extLst>
          </p:cNvPr>
          <p:cNvSpPr txBox="1"/>
          <p:nvPr/>
        </p:nvSpPr>
        <p:spPr>
          <a:xfrm>
            <a:off x="6711517" y="1905000"/>
            <a:ext cx="433230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Clr>
                <a:schemeClr val="accent1"/>
              </a:buClr>
              <a:buFont typeface="Wingdings 3" charset="2"/>
              <a:buNone/>
            </a:pP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2. Ценностное предложение</a:t>
            </a:r>
          </a:p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Новизна.</a:t>
            </a:r>
          </a:p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Производительность.</a:t>
            </a:r>
          </a:p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Изготовление на заказ.</a:t>
            </a:r>
          </a:p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Дизайн.</a:t>
            </a:r>
          </a:p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Бренд/статус.</a:t>
            </a:r>
          </a:p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Цена.</a:t>
            </a:r>
          </a:p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Сокращение расходов.</a:t>
            </a:r>
          </a:p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Снижение рисков.</a:t>
            </a:r>
          </a:p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Доступность.</a:t>
            </a:r>
          </a:p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Удобство при использовании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616955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C0444-FA7E-46AC-B267-433BB3D1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41481"/>
            <a:ext cx="9241009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ea typeface="Times New Roman" panose="02020603050405020304" pitchFamily="18" charset="0"/>
              </a:rPr>
              <a:t>Ш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аблон бизнес-модели </a:t>
            </a:r>
            <a:br>
              <a:rPr lang="ru-RU" sz="3200" b="1" dirty="0">
                <a:effectLst/>
                <a:ea typeface="Times New Roman" panose="02020603050405020304" pitchFamily="18" charset="0"/>
              </a:rPr>
            </a:br>
            <a:r>
              <a:rPr lang="ru-RU" sz="3200" b="1" dirty="0">
                <a:effectLst/>
                <a:ea typeface="Times New Roman" panose="02020603050405020304" pitchFamily="18" charset="0"/>
              </a:rPr>
              <a:t>(А. </a:t>
            </a:r>
            <a:r>
              <a:rPr lang="ru-RU" sz="3200" b="1" dirty="0" err="1">
                <a:effectLst/>
                <a:ea typeface="Times New Roman" panose="02020603050405020304" pitchFamily="18" charset="0"/>
              </a:rPr>
              <a:t>Остервальдер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, И. </a:t>
            </a:r>
            <a:r>
              <a:rPr lang="ru-RU" sz="3200" b="1" dirty="0" err="1">
                <a:effectLst/>
                <a:ea typeface="Times New Roman" panose="02020603050405020304" pitchFamily="18" charset="0"/>
              </a:rPr>
              <a:t>Пинье</a:t>
            </a:r>
            <a:r>
              <a:rPr lang="ru-RU" sz="3200" b="1" dirty="0">
                <a:ea typeface="Times New Roman" panose="02020603050405020304" pitchFamily="18" charset="0"/>
              </a:rPr>
              <a:t>)</a:t>
            </a:r>
            <a:endParaRPr lang="ru-RU" sz="5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6409C-550C-4FA3-AED0-D9A2D4C6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622371"/>
            <a:ext cx="3811588" cy="4456589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3. Основные каналы сбыта: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Прямые (торговые агенты, продажи через Интернет, </a:t>
            </a:r>
            <a:r>
              <a:rPr lang="ru-RU" sz="2000" b="1" dirty="0"/>
              <a:t>фирменные</a:t>
            </a:r>
            <a:r>
              <a:rPr lang="ru-RU" sz="2000" b="1" dirty="0">
                <a:effectLst/>
                <a:ea typeface="Times New Roman" panose="02020603050405020304" pitchFamily="18" charset="0"/>
              </a:rPr>
              <a:t> магазины).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Непрямые (партнерские магазины, оптовики).</a:t>
            </a:r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9CF401-629D-4A07-8CC4-BFADE36682DE}"/>
              </a:ext>
            </a:extLst>
          </p:cNvPr>
          <p:cNvSpPr txBox="1"/>
          <p:nvPr/>
        </p:nvSpPr>
        <p:spPr>
          <a:xfrm>
            <a:off x="6729273" y="1622371"/>
            <a:ext cx="5338401" cy="504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Этапы сбыта: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+mj-lt"/>
              <a:buAutoNum type="arabicParenR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Информационный. Повышаем осведомленность потребителя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+mj-lt"/>
              <a:buAutoNum type="arabicParenR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Оценочный. Помогаем клиентам оценивать ценностные предложения нашей компании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+mj-lt"/>
              <a:buAutoNum type="arabicParenR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Продажный. Предоставляем клиентам возможность приобретения товаров и услуг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+mj-lt"/>
              <a:buAutoNum type="arabicParenR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Доставка. Доставляем клиентам наши ценностные предложения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+mj-lt"/>
              <a:buAutoNum type="arabicParenR"/>
            </a:pPr>
            <a:r>
              <a:rPr lang="ru-RU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Постпродажный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Обеспечиваем клиентам </a:t>
            </a:r>
            <a:r>
              <a:rPr lang="ru-RU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постпродажное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обслуживание</a:t>
            </a:r>
          </a:p>
        </p:txBody>
      </p:sp>
    </p:spTree>
    <p:extLst>
      <p:ext uri="{BB962C8B-B14F-4D97-AF65-F5344CB8AC3E}">
        <p14:creationId xmlns:p14="http://schemas.microsoft.com/office/powerpoint/2010/main" val="554566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C0444-FA7E-46AC-B267-433BB3D1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41481"/>
            <a:ext cx="9241009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ea typeface="Times New Roman" panose="02020603050405020304" pitchFamily="18" charset="0"/>
              </a:rPr>
              <a:t>Ш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аблон бизнес-модели </a:t>
            </a:r>
            <a:br>
              <a:rPr lang="ru-RU" sz="3200" b="1" dirty="0">
                <a:effectLst/>
                <a:ea typeface="Times New Roman" panose="02020603050405020304" pitchFamily="18" charset="0"/>
              </a:rPr>
            </a:br>
            <a:r>
              <a:rPr lang="ru-RU" sz="3200" b="1" dirty="0">
                <a:effectLst/>
                <a:ea typeface="Times New Roman" panose="02020603050405020304" pitchFamily="18" charset="0"/>
              </a:rPr>
              <a:t>(А. </a:t>
            </a:r>
            <a:r>
              <a:rPr lang="ru-RU" sz="3200" b="1" dirty="0" err="1">
                <a:effectLst/>
                <a:ea typeface="Times New Roman" panose="02020603050405020304" pitchFamily="18" charset="0"/>
              </a:rPr>
              <a:t>Остервальдер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, И. </a:t>
            </a:r>
            <a:r>
              <a:rPr lang="ru-RU" sz="3200" b="1" dirty="0" err="1">
                <a:effectLst/>
                <a:ea typeface="Times New Roman" panose="02020603050405020304" pitchFamily="18" charset="0"/>
              </a:rPr>
              <a:t>Пинье</a:t>
            </a:r>
            <a:r>
              <a:rPr lang="ru-RU" sz="3200" b="1" dirty="0">
                <a:ea typeface="Times New Roman" panose="02020603050405020304" pitchFamily="18" charset="0"/>
              </a:rPr>
              <a:t>)</a:t>
            </a:r>
            <a:endParaRPr lang="ru-RU" sz="5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6409C-550C-4FA3-AED0-D9A2D4C6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5202"/>
            <a:ext cx="3811588" cy="4456589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4. Типы взаимоотношений с клиентами: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Персональная поддержка.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Самообслуживание.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Автоматизированное обслуживание.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Сообщества.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Совместное создание</a:t>
            </a:r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9CF401-629D-4A07-8CC4-BFADE36682DE}"/>
              </a:ext>
            </a:extLst>
          </p:cNvPr>
          <p:cNvSpPr txBox="1"/>
          <p:nvPr/>
        </p:nvSpPr>
        <p:spPr>
          <a:xfrm>
            <a:off x="6729273" y="1745202"/>
            <a:ext cx="5104661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5. Потоки доходов:</a:t>
            </a:r>
          </a:p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доход от разовых сделок;</a:t>
            </a:r>
          </a:p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регулярный доход от периодических платежей.</a:t>
            </a:r>
          </a:p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Способы генерирования дохода:</a:t>
            </a:r>
          </a:p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Продажа активов</a:t>
            </a:r>
          </a:p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Плата за использование</a:t>
            </a:r>
          </a:p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Оплата подписки</a:t>
            </a:r>
          </a:p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Аренда/рента/лизинг</a:t>
            </a:r>
          </a:p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Лицензия</a:t>
            </a:r>
          </a:p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Брокерские проценты</a:t>
            </a:r>
          </a:p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Реклама</a:t>
            </a:r>
          </a:p>
        </p:txBody>
      </p:sp>
    </p:spTree>
    <p:extLst>
      <p:ext uri="{BB962C8B-B14F-4D97-AF65-F5344CB8AC3E}">
        <p14:creationId xmlns:p14="http://schemas.microsoft.com/office/powerpoint/2010/main" val="86844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C0444-FA7E-46AC-B267-433BB3D1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41481"/>
            <a:ext cx="9241009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ea typeface="Times New Roman" panose="02020603050405020304" pitchFamily="18" charset="0"/>
              </a:rPr>
              <a:t>Ш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аблон бизнес-модели </a:t>
            </a:r>
            <a:br>
              <a:rPr lang="ru-RU" sz="3200" b="1" dirty="0">
                <a:effectLst/>
                <a:ea typeface="Times New Roman" panose="02020603050405020304" pitchFamily="18" charset="0"/>
              </a:rPr>
            </a:br>
            <a:r>
              <a:rPr lang="ru-RU" sz="3200" b="1" dirty="0">
                <a:effectLst/>
                <a:ea typeface="Times New Roman" panose="02020603050405020304" pitchFamily="18" charset="0"/>
              </a:rPr>
              <a:t>(А. </a:t>
            </a:r>
            <a:r>
              <a:rPr lang="ru-RU" sz="3200" b="1" dirty="0" err="1">
                <a:effectLst/>
                <a:ea typeface="Times New Roman" panose="02020603050405020304" pitchFamily="18" charset="0"/>
              </a:rPr>
              <a:t>Остервальдер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, И. </a:t>
            </a:r>
            <a:r>
              <a:rPr lang="ru-RU" sz="3200" b="1" dirty="0" err="1">
                <a:effectLst/>
                <a:ea typeface="Times New Roman" panose="02020603050405020304" pitchFamily="18" charset="0"/>
              </a:rPr>
              <a:t>Пинье</a:t>
            </a:r>
            <a:r>
              <a:rPr lang="ru-RU" sz="3200" b="1" dirty="0">
                <a:ea typeface="Times New Roman" panose="02020603050405020304" pitchFamily="18" charset="0"/>
              </a:rPr>
              <a:t>)</a:t>
            </a:r>
            <a:endParaRPr lang="ru-RU" sz="5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6409C-550C-4FA3-AED0-D9A2D4C6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5202"/>
            <a:ext cx="3811588" cy="4456589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6. Ключевые ресурсы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dirty="0">
                <a:effectLst/>
                <a:ea typeface="Times New Roman" panose="02020603050405020304" pitchFamily="18" charset="0"/>
              </a:rPr>
              <a:t>Материальные ресурсы</a:t>
            </a:r>
          </a:p>
          <a:p>
            <a:pPr algn="just"/>
            <a:r>
              <a:rPr lang="ru-RU" sz="2000" b="1" dirty="0">
                <a:effectLst/>
                <a:ea typeface="Times New Roman" panose="02020603050405020304" pitchFamily="18" charset="0"/>
              </a:rPr>
              <a:t>Интеллектуальные ресурсы</a:t>
            </a:r>
          </a:p>
          <a:p>
            <a:pPr algn="just"/>
            <a:r>
              <a:rPr lang="ru-RU" sz="2000" b="1" dirty="0">
                <a:effectLst/>
                <a:ea typeface="Times New Roman" panose="02020603050405020304" pitchFamily="18" charset="0"/>
              </a:rPr>
              <a:t>Персонал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Финансы</a:t>
            </a:r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9CF401-629D-4A07-8CC4-BFADE36682DE}"/>
              </a:ext>
            </a:extLst>
          </p:cNvPr>
          <p:cNvSpPr txBox="1"/>
          <p:nvPr/>
        </p:nvSpPr>
        <p:spPr>
          <a:xfrm>
            <a:off x="6729273" y="1745202"/>
            <a:ext cx="51046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7. Ключевые виды деятельности: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Производство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Разрешение проблем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617597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C0444-FA7E-46AC-B267-433BB3D1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41481"/>
            <a:ext cx="9241009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ea typeface="Times New Roman" panose="02020603050405020304" pitchFamily="18" charset="0"/>
              </a:rPr>
              <a:t>Ш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аблон бизнес-модели </a:t>
            </a:r>
            <a:br>
              <a:rPr lang="ru-RU" sz="3200" b="1" dirty="0">
                <a:effectLst/>
                <a:ea typeface="Times New Roman" panose="02020603050405020304" pitchFamily="18" charset="0"/>
              </a:rPr>
            </a:br>
            <a:r>
              <a:rPr lang="ru-RU" sz="3200" b="1" dirty="0">
                <a:effectLst/>
                <a:ea typeface="Times New Roman" panose="02020603050405020304" pitchFamily="18" charset="0"/>
              </a:rPr>
              <a:t>(А. </a:t>
            </a:r>
            <a:r>
              <a:rPr lang="ru-RU" sz="3200" b="1" dirty="0" err="1">
                <a:effectLst/>
                <a:ea typeface="Times New Roman" panose="02020603050405020304" pitchFamily="18" charset="0"/>
              </a:rPr>
              <a:t>Остервальдер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, И. </a:t>
            </a:r>
            <a:r>
              <a:rPr lang="ru-RU" sz="3200" b="1" dirty="0" err="1">
                <a:effectLst/>
                <a:ea typeface="Times New Roman" panose="02020603050405020304" pitchFamily="18" charset="0"/>
              </a:rPr>
              <a:t>Пинье</a:t>
            </a:r>
            <a:r>
              <a:rPr lang="ru-RU" sz="3200" b="1" dirty="0">
                <a:ea typeface="Times New Roman" panose="02020603050405020304" pitchFamily="18" charset="0"/>
              </a:rPr>
              <a:t>)</a:t>
            </a:r>
            <a:endParaRPr lang="ru-RU" sz="5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6409C-550C-4FA3-AED0-D9A2D4C6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5202"/>
            <a:ext cx="3811588" cy="4456589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8. Ключевые партнеры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Основные методы создания партнерских отношений: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Оптимизация и экономия в сфере производства.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Снижение риска и неопределенности.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Поставка ресурсов и совместная деятельность</a:t>
            </a:r>
          </a:p>
          <a:p>
            <a:endParaRPr lang="ru-RU" sz="2000" b="1" dirty="0"/>
          </a:p>
          <a:p>
            <a:endParaRPr lang="ru-RU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9CF401-629D-4A07-8CC4-BFADE36682DE}"/>
              </a:ext>
            </a:extLst>
          </p:cNvPr>
          <p:cNvSpPr txBox="1"/>
          <p:nvPr/>
        </p:nvSpPr>
        <p:spPr>
          <a:xfrm>
            <a:off x="6729273" y="1745202"/>
            <a:ext cx="5104661" cy="3118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9. Структура издержек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Фиксированные издержки — издержки, которые остаются неизменными вне зависимости от объема товаров или услуг.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Переменные издержки — издержки, которые меняются в зависимости от объема товаров или услуг</a:t>
            </a:r>
          </a:p>
        </p:txBody>
      </p:sp>
    </p:spTree>
    <p:extLst>
      <p:ext uri="{BB962C8B-B14F-4D97-AF65-F5344CB8AC3E}">
        <p14:creationId xmlns:p14="http://schemas.microsoft.com/office/powerpoint/2010/main" val="11210413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4451-B1D9-419D-8DC0-B17D5662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5323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17 наиболее распространенных моделей</a:t>
            </a:r>
            <a:r>
              <a:rPr lang="en-US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создания прибыли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A7831-343A-457C-9003-B586DFE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52215"/>
            <a:ext cx="8915400" cy="44819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1. Реклама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Модель строится вокруг создания контента, который люди хотят читать или смотреть, и показа рекламы своим читателям или зрителям.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В рекламной бизнес-модели нужно удовлетворить потребности двух групп клиентов: читателей или зрителей, а также рекламодателей. </a:t>
            </a:r>
          </a:p>
          <a:p>
            <a:pPr marL="0" indent="0"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2. Партнерская программа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В партнерской модели используются ссылки (они встраиваются в контент), а не визуальные рекламные объявления, которые легко идентифицируются.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3. Комиссия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Посреднические бизнесы связывают покупателей и продавцов, тем самым упрощая сделку. Они взимают плату за каждую транзакцию либо с покупателем, либо с продавцом, а иногда с обоими.</a:t>
            </a:r>
          </a:p>
          <a:p>
            <a:endParaRPr lang="ru-RU" sz="1900" b="1" dirty="0"/>
          </a:p>
        </p:txBody>
      </p:sp>
    </p:spTree>
    <p:extLst>
      <p:ext uri="{BB962C8B-B14F-4D97-AF65-F5344CB8AC3E}">
        <p14:creationId xmlns:p14="http://schemas.microsoft.com/office/powerpoint/2010/main" val="2784835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4451-B1D9-419D-8DC0-B17D5662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1172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17 наиболее распространенных моделей</a:t>
            </a:r>
            <a:r>
              <a:rPr lang="en-US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создания прибыли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A7831-343A-457C-9003-B586DFE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87297"/>
            <a:ext cx="8915400" cy="490047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4. Кастомизация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Некоторые компании используют существующие продукты или услуги, дополняя их элементами, которые делают каждую продажу уникальной для конкретного клиента.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5. Краудсорсинг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Если вам удалось объединить большое количество людей, которые снабжают ваш сайт контентом, то вы используете модель краудсорсинга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6. Отказ от посредников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Работа без посредников предполагает, что вы обходите всех в цепочке поставок и продаете товары потребителям напрямую. 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7. Дробление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Вместо продажи всего продукта вы можете продавать только часть этого продукта, используя бизнес-модель дробления.</a:t>
            </a:r>
          </a:p>
          <a:p>
            <a:endParaRPr lang="ru-RU" sz="1900" b="1" dirty="0"/>
          </a:p>
        </p:txBody>
      </p:sp>
    </p:spTree>
    <p:extLst>
      <p:ext uri="{BB962C8B-B14F-4D97-AF65-F5344CB8AC3E}">
        <p14:creationId xmlns:p14="http://schemas.microsoft.com/office/powerpoint/2010/main" val="1869244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4451-B1D9-419D-8DC0-B17D5662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1172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17 наиболее распространенных моделей</a:t>
            </a:r>
            <a:r>
              <a:rPr lang="en-US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создания прибыли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A7831-343A-457C-9003-B586DFE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41577"/>
            <a:ext cx="8915400" cy="490047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200"/>
              </a:spcBef>
              <a:buNone/>
            </a:pP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Франшиза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effectLst/>
                <a:ea typeface="Times New Roman" panose="02020603050405020304" pitchFamily="18" charset="0"/>
              </a:rPr>
              <a:t>Эта бизнес-модель предполагает продажу стратегии для запуска и ведения успешного бизнеса кому-то другому. 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9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Freemium</a:t>
            </a:r>
            <a:endParaRPr lang="ru-RU" sz="19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>
                <a:effectLst/>
                <a:ea typeface="Times New Roman" panose="02020603050405020304" pitchFamily="18" charset="0"/>
              </a:rPr>
              <a:t>Эта бизнес-модель предполагает, что вы бесплатно предоставляете часть своего продукта или услуги и взимаете плату за дополнительные опции.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Лизинг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Модель лизинга чаще всего используется для дорогостоящих продуктов, когда клиенты не могут позволить себе покупку, но зато им доступна аренда продукта на определенное время.</a:t>
            </a:r>
          </a:p>
          <a:p>
            <a:pPr marL="0" indent="0" algn="just"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11. </a:t>
            </a:r>
            <a:r>
              <a:rPr lang="ru-RU" sz="1900" b="1" dirty="0" err="1">
                <a:solidFill>
                  <a:schemeClr val="accent1">
                    <a:lumMod val="75000"/>
                  </a:schemeClr>
                </a:solidFill>
              </a:rPr>
              <a:t>Low-touch</a:t>
            </a:r>
            <a:endParaRPr lang="ru-RU" sz="19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1900" b="1" dirty="0"/>
              <a:t>Благодаря бизнес-модели с низким уровнем обслуживания компании снижают свои цены за счет предоставления меньшего количества услуг. </a:t>
            </a:r>
          </a:p>
          <a:p>
            <a:pPr algn="just">
              <a:spcBef>
                <a:spcPts val="200"/>
              </a:spcBef>
            </a:pPr>
            <a:endParaRPr lang="ru-RU" sz="1900" b="1" dirty="0">
              <a:effectLst/>
              <a:ea typeface="Times New Roman" panose="02020603050405020304" pitchFamily="18" charset="0"/>
            </a:endParaRPr>
          </a:p>
          <a:p>
            <a:endParaRPr lang="ru-RU" sz="1900" b="1" dirty="0"/>
          </a:p>
        </p:txBody>
      </p:sp>
    </p:spTree>
    <p:extLst>
      <p:ext uri="{BB962C8B-B14F-4D97-AF65-F5344CB8AC3E}">
        <p14:creationId xmlns:p14="http://schemas.microsoft.com/office/powerpoint/2010/main" val="723186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4451-B1D9-419D-8DC0-B17D5662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467843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17 наиболее распространенных моделей</a:t>
            </a:r>
            <a:r>
              <a:rPr lang="en-US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создания прибыли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A7831-343A-457C-9003-B586DFE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645920"/>
            <a:ext cx="8915400" cy="489204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12. Маркетплейс</a:t>
            </a:r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1900" b="1" dirty="0"/>
              <a:t>Торговые площадки позволяют продавцам выставлять товары для продажи и предоставлять клиентам простые инструменты для контакта с продавцами.</a:t>
            </a:r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13. Оплата по факту использования</a:t>
            </a:r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1900" b="1" dirty="0"/>
              <a:t>Вместо предварительной покупки определенного количества продуктов клиенты оплачивают фактическое использование в конце расчетного периода. </a:t>
            </a:r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14. «Бритва и лезвие</a:t>
            </a: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», «Бритва и лезвие наоборот»</a:t>
            </a:r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1900" b="1" dirty="0"/>
              <a:t>Продайте долговечный продукт ниже стоимости, чтобы увеличить объем продаж одноразового компонента этого продукта; либо предложите клиентам продукт с высокой стоимостью и развивайте продажи дополнительных продуктов с низкой стоимостью. </a:t>
            </a:r>
          </a:p>
          <a:p>
            <a:endParaRPr lang="ru-RU" sz="1900" b="1" dirty="0">
              <a:effectLst/>
              <a:ea typeface="Times New Roman" panose="02020603050405020304" pitchFamily="18" charset="0"/>
            </a:endParaRPr>
          </a:p>
          <a:p>
            <a:endParaRPr lang="ru-RU" sz="1900" b="1" dirty="0"/>
          </a:p>
        </p:txBody>
      </p:sp>
    </p:spTree>
    <p:extLst>
      <p:ext uri="{BB962C8B-B14F-4D97-AF65-F5344CB8AC3E}">
        <p14:creationId xmlns:p14="http://schemas.microsoft.com/office/powerpoint/2010/main" val="1826324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34451-B1D9-419D-8DC0-B17D5662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1612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17 наиболее распространенных моделей</a:t>
            </a:r>
            <a:r>
              <a:rPr lang="en-US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создания прибыли</a:t>
            </a:r>
            <a:endParaRPr lang="ru-RU" sz="4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A7831-343A-457C-9003-B586DFE3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11679"/>
            <a:ext cx="8507875" cy="4424631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16. Обратный аукцион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Эта бизнес-модель дает возможность покупателям называть продавцам свою цену.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 </a:t>
            </a:r>
          </a:p>
          <a:p>
            <a:pPr marL="0" indent="0" algn="just">
              <a:spcBef>
                <a:spcPts val="200"/>
              </a:spcBef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17. Подписка</a:t>
            </a:r>
          </a:p>
          <a:p>
            <a:pPr marL="0" indent="0">
              <a:buNone/>
            </a:pPr>
            <a:r>
              <a:rPr lang="ru-RU" sz="2000" b="1" dirty="0">
                <a:effectLst/>
                <a:ea typeface="Times New Roman" panose="02020603050405020304" pitchFamily="18" charset="0"/>
              </a:rPr>
              <a:t>Суть модели заключается в том, что потребители должны вносить абонентскую плату за доступ к услуге. 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764029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667DE-27D7-45EA-970C-2E087EA5D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03111"/>
          </a:xfrm>
        </p:spPr>
        <p:txBody>
          <a:bodyPr>
            <a:normAutofit/>
          </a:bodyPr>
          <a:lstStyle/>
          <a:p>
            <a:r>
              <a:rPr lang="ru-RU" sz="3200" b="1" dirty="0"/>
              <a:t>Бизнес-план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0D0F86F-DDAF-4D24-9F63-365A98D3B9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3368794"/>
              </p:ext>
            </p:extLst>
          </p:nvPr>
        </p:nvGraphicFramePr>
        <p:xfrm>
          <a:off x="2592925" y="1339515"/>
          <a:ext cx="9029580" cy="503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302">
                  <a:extLst>
                    <a:ext uri="{9D8B030D-6E8A-4147-A177-3AD203B41FA5}">
                      <a16:colId xmlns:a16="http://schemas.microsoft.com/office/drawing/2014/main" val="4178742452"/>
                    </a:ext>
                  </a:extLst>
                </a:gridCol>
                <a:gridCol w="7085278">
                  <a:extLst>
                    <a:ext uri="{9D8B030D-6E8A-4147-A177-3AD203B41FA5}">
                      <a16:colId xmlns:a16="http://schemas.microsoft.com/office/drawing/2014/main" val="1841131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Элементы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Описание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351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Цели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Краткосрочные цели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Долгосрочные (стратегические) цели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56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Миссия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- Социальная роль и значимость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77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Компетенции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Ключевые виды деятельности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Компетенции по созданию ценностного предложения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6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Планы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Маркетинговый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Привлечения персонала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Материально-технического обеспечения (ресурсов)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Производственный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и проч.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832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Издержки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Структура затрат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Издержки на производство и реализацию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63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Риски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Идентификация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Оценка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/>
                        <a:t>План реагирования и минимизации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12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152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5CC93-6ABC-D01C-E36F-75307CC37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315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Вопросы</a:t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7D4C49-F379-4141-4825-9697EE089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87262"/>
            <a:ext cx="8915400" cy="462396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1. Что из нижеперечисленного характеризует командного лидера: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A. </a:t>
            </a:r>
            <a:r>
              <a:rPr lang="ru-RU" sz="2000" b="1" dirty="0"/>
              <a:t>Харизма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B. </a:t>
            </a:r>
            <a:r>
              <a:rPr lang="ru-RU" sz="2000" b="1" dirty="0"/>
              <a:t>Умение правильно распределять роли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C. </a:t>
            </a:r>
            <a:r>
              <a:rPr lang="ru-RU" sz="2000" b="1" dirty="0"/>
              <a:t>Авторитаризм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2. Работа в команде имеет следующее преимущество: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A. </a:t>
            </a:r>
            <a:r>
              <a:rPr lang="ru-RU" sz="2000" b="1" dirty="0"/>
              <a:t>Уменьшает время, потраченное на принятие решений, т.к. командный лидер принимает решения сам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B. </a:t>
            </a:r>
            <a:r>
              <a:rPr lang="ru-RU" sz="2000" b="1" dirty="0"/>
              <a:t>Упрощает процесс распределения прибыли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C. </a:t>
            </a:r>
            <a:r>
              <a:rPr lang="ru-RU" sz="2000" b="1" dirty="0"/>
              <a:t>Повышает креативность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3451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9C7A6-7C5E-ADE7-7E19-8C9207344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754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Вопросы</a:t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CA1641-A753-9983-AEBF-48FE2172A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0427"/>
            <a:ext cx="8915400" cy="4490795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3. Что является основой возникновения бизнес-идеи?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A. </a:t>
            </a:r>
            <a:r>
              <a:rPr lang="ru-RU" sz="2000" b="1" dirty="0"/>
              <a:t>Возможности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B. </a:t>
            </a:r>
            <a:r>
              <a:rPr lang="ru-RU" sz="2000" b="1" dirty="0"/>
              <a:t>Ценности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C. </a:t>
            </a:r>
            <a:r>
              <a:rPr lang="ru-RU" sz="2000" b="1" dirty="0"/>
              <a:t>Получение прибыли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2000" b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4. Бизнес-модель – это: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A. </a:t>
            </a:r>
            <a:r>
              <a:rPr lang="ru-RU" sz="2000" b="1" dirty="0"/>
              <a:t>Бизнес-идея, оформленная в виде бизнес-плана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B. </a:t>
            </a:r>
            <a:r>
              <a:rPr lang="ru-RU" sz="2000" b="1" dirty="0"/>
              <a:t>Концептуальная модель бизнеса, которая показывает, как в данном бизнесе создается прибыль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solidFill>
                  <a:srgbClr val="C00000"/>
                </a:solidFill>
              </a:rPr>
              <a:t>C. </a:t>
            </a:r>
            <a:r>
              <a:rPr lang="ru-RU" sz="2000" b="1" dirty="0"/>
              <a:t>Соотношение спроса и предложения на ценностное предложение на рынке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65976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1652</TotalTime>
  <Words>2217</Words>
  <Application>Microsoft Office PowerPoint</Application>
  <PresentationFormat>Широкоэкранный</PresentationFormat>
  <Paragraphs>272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Calibri</vt:lpstr>
      <vt:lpstr>Century Gothic</vt:lpstr>
      <vt:lpstr>Wingdings</vt:lpstr>
      <vt:lpstr>Wingdings 3</vt:lpstr>
      <vt:lpstr>Легкий дым</vt:lpstr>
      <vt:lpstr>Команда</vt:lpstr>
      <vt:lpstr>Командный лидер</vt:lpstr>
      <vt:lpstr>Распределение ролей в команде</vt:lpstr>
      <vt:lpstr>Основные методы генерирования бизнес-идей </vt:lpstr>
      <vt:lpstr>Основные методы генерирования бизнес-идей </vt:lpstr>
      <vt:lpstr>Основные методы генерирования бизнес-идей </vt:lpstr>
      <vt:lpstr>Основные методы генерирования бизнес-идей </vt:lpstr>
      <vt:lpstr>Основные методы генерирования бизнес-идей </vt:lpstr>
      <vt:lpstr>Основные методы генерирования бизнес-идей </vt:lpstr>
      <vt:lpstr>Основные методы генерирования бизнес-идей </vt:lpstr>
      <vt:lpstr>Основные методы генерирования бизнес-идей </vt:lpstr>
      <vt:lpstr>Основные методы генерирования бизнес-идей </vt:lpstr>
      <vt:lpstr>Бизнес-модель</vt:lpstr>
      <vt:lpstr>Бизнес-модель</vt:lpstr>
      <vt:lpstr>Бизнес-модель</vt:lpstr>
      <vt:lpstr>Бизнес-модель</vt:lpstr>
      <vt:lpstr>Бизнес-модель</vt:lpstr>
      <vt:lpstr>Шаблон бизнес-модели (А. Остервальдер, И. Пинье)</vt:lpstr>
      <vt:lpstr>Шаблон бизнес-модели (А. Остервальдер, И. Пинье)</vt:lpstr>
      <vt:lpstr>Канва бизнес-модели (А.Остервальдер, И.Пинье)</vt:lpstr>
      <vt:lpstr>Шаблон бизнес-модели  (А. Остервальдер, И. Пинье)</vt:lpstr>
      <vt:lpstr>Шаблон бизнес-модели  (А. Остервальдер, И. Пинье)</vt:lpstr>
      <vt:lpstr>Шаблон бизнес-модели  (А. Остервальдер, И. Пинье)</vt:lpstr>
      <vt:lpstr>Шаблон бизнес-модели  (А. Остервальдер, И. Пинье)</vt:lpstr>
      <vt:lpstr>Шаблон бизнес-модели  (А. Остервальдер, И. Пинье)</vt:lpstr>
      <vt:lpstr>17 наиболее распространенных моделей создания прибыли</vt:lpstr>
      <vt:lpstr>17 наиболее распространенных моделей создания прибыли</vt:lpstr>
      <vt:lpstr>17 наиболее распространенных моделей создания прибыли</vt:lpstr>
      <vt:lpstr>17 наиболее распространенных моделей создания прибыли</vt:lpstr>
      <vt:lpstr>17 наиболее распространенных моделей создания прибыли</vt:lpstr>
      <vt:lpstr>Бизнес-план</vt:lpstr>
      <vt:lpstr>Вопросы </vt:lpstr>
      <vt:lpstr>Вопросы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Команда</dc:title>
  <dc:creator>Анна Корниенко</dc:creator>
  <cp:lastModifiedBy>Анна</cp:lastModifiedBy>
  <cp:revision>38</cp:revision>
  <dcterms:created xsi:type="dcterms:W3CDTF">2021-02-19T03:20:06Z</dcterms:created>
  <dcterms:modified xsi:type="dcterms:W3CDTF">2025-09-15T16:10:46Z</dcterms:modified>
</cp:coreProperties>
</file>