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7D0-D2BC-4EFB-9544-4F036DA4933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4AB7622-4BB1-47C7-9A24-4433DC5F0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319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7D0-D2BC-4EFB-9544-4F036DA4933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7622-4BB1-47C7-9A24-4433DC5F0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22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7D0-D2BC-4EFB-9544-4F036DA4933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4AB7622-4BB1-47C7-9A24-4433DC5F0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747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7D0-D2BC-4EFB-9544-4F036DA4933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4AB7622-4BB1-47C7-9A24-4433DC5F0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19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7D0-D2BC-4EFB-9544-4F036DA4933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4AB7622-4BB1-47C7-9A24-4433DC5F0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138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7D0-D2BC-4EFB-9544-4F036DA4933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7622-4BB1-47C7-9A24-4433DC5F0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837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7D0-D2BC-4EFB-9544-4F036DA4933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7622-4BB1-47C7-9A24-4433DC5F0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144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7D0-D2BC-4EFB-9544-4F036DA4933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7622-4BB1-47C7-9A24-4433DC5F0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29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7D0-D2BC-4EFB-9544-4F036DA4933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4AB7622-4BB1-47C7-9A24-4433DC5F0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689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7D0-D2BC-4EFB-9544-4F036DA4933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4AB7622-4BB1-47C7-9A24-4433DC5F0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515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7D0-D2BC-4EFB-9544-4F036DA4933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4AB7622-4BB1-47C7-9A24-4433DC5F091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446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7D0-D2BC-4EFB-9544-4F036DA4933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4AB7622-4BB1-47C7-9A24-4433DC5F0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077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7D0-D2BC-4EFB-9544-4F036DA4933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4AB7622-4BB1-47C7-9A24-4433DC5F091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4070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7D0-D2BC-4EFB-9544-4F036DA4933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4AB7622-4BB1-47C7-9A24-4433DC5F0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068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7D0-D2BC-4EFB-9544-4F036DA4933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7622-4BB1-47C7-9A24-4433DC5F0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5424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7D0-D2BC-4EFB-9544-4F036DA4933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7622-4BB1-47C7-9A24-4433DC5F0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895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4F7D0-D2BC-4EFB-9544-4F036DA4933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4AB7622-4BB1-47C7-9A24-4433DC5F0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95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Kornienko@tpu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3B6840-19E3-4FAC-864A-AF5AF9DE12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Управление стартапом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A016A9-536F-435F-A47D-4D15F54746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Корниенко Анна Анатольевна</a:t>
            </a:r>
          </a:p>
          <a:p>
            <a:r>
              <a:rPr lang="en-US" dirty="0">
                <a:hlinkClick r:id="rId2"/>
              </a:rPr>
              <a:t>Kornienko@tpu.ru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0317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0154DF-92B4-4A48-925C-BB3883FD7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294275" cy="751929"/>
          </a:xfrm>
        </p:spPr>
        <p:txBody>
          <a:bodyPr>
            <a:normAutofit/>
          </a:bodyPr>
          <a:lstStyle/>
          <a:p>
            <a:r>
              <a:rPr lang="ru-RU" sz="3200" b="1" dirty="0"/>
              <a:t>История возникновения термина «стартап»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D62D9C-5F9D-405C-B98D-CA0498D2A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458896"/>
            <a:ext cx="9072333" cy="4941903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ru-RU" sz="2200" b="1" dirty="0"/>
              <a:t>Слово «</a:t>
            </a:r>
            <a:r>
              <a:rPr lang="ru-RU" sz="2200" b="1" dirty="0" err="1"/>
              <a:t>startup</a:t>
            </a:r>
            <a:r>
              <a:rPr lang="ru-RU" sz="2200" b="1" dirty="0"/>
              <a:t>» происходит от английского глагола </a:t>
            </a:r>
            <a:r>
              <a:rPr lang="ru-RU" sz="2200" b="1" dirty="0" err="1"/>
              <a:t>to</a:t>
            </a:r>
            <a:r>
              <a:rPr lang="ru-RU" sz="2200" b="1" dirty="0"/>
              <a:t> </a:t>
            </a:r>
            <a:r>
              <a:rPr lang="ru-RU" sz="2200" b="1" dirty="0" err="1"/>
              <a:t>start</a:t>
            </a:r>
            <a:r>
              <a:rPr lang="ru-RU" sz="2200" b="1" dirty="0"/>
              <a:t> </a:t>
            </a:r>
            <a:r>
              <a:rPr lang="ru-RU" sz="2200" b="1" dirty="0" err="1"/>
              <a:t>up</a:t>
            </a:r>
            <a:r>
              <a:rPr lang="ru-RU" sz="2200" b="1" dirty="0"/>
              <a:t> – «запускать», «начинать». Изначально термин применялся к запуску механизмов и двигателей, а затем — для обозначения начала любого нового дела или предприятия.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sz="2200" b="1" dirty="0"/>
              <a:t>В деловом контексте «стартап» долгое время означал просто новую компанию или проект, находящийся на начальной стадии развития. </a:t>
            </a:r>
          </a:p>
          <a:p>
            <a:pPr>
              <a:spcBef>
                <a:spcPts val="0"/>
              </a:spcBef>
            </a:pPr>
            <a:r>
              <a:rPr lang="ru-RU" sz="2200" b="1" dirty="0"/>
              <a:t>Современное понимание слова «стартап» как </a:t>
            </a:r>
            <a:r>
              <a:rPr lang="ru-RU" sz="2200" b="1" dirty="0">
                <a:solidFill>
                  <a:srgbClr val="C00000"/>
                </a:solidFill>
              </a:rPr>
              <a:t>молодой технологической компании с высоким потенциалом роста </a:t>
            </a:r>
            <a:r>
              <a:rPr lang="ru-RU" sz="2200" b="1" dirty="0"/>
              <a:t>сформировалось в 1970–1980-х годах в Кремниевой долине — районе в Калифорнии, ставшем центром технологических инноваций и венчурного инвестирования.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794096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0154DF-92B4-4A48-925C-BB3883FD7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294275" cy="751929"/>
          </a:xfrm>
        </p:spPr>
        <p:txBody>
          <a:bodyPr>
            <a:normAutofit/>
          </a:bodyPr>
          <a:lstStyle/>
          <a:p>
            <a:r>
              <a:rPr lang="ru-RU" sz="3200" b="1" dirty="0"/>
              <a:t>История возникновения термина «стартап»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D62D9C-5F9D-405C-B98D-CA0498D2A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458896"/>
            <a:ext cx="9072333" cy="4941903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  <a:spcAft>
                <a:spcPts val="800"/>
              </a:spcAft>
            </a:pPr>
            <a:r>
              <a:rPr lang="ru-RU" sz="2200" b="1" dirty="0"/>
              <a:t>Интернет-бум 1990-х (</a:t>
            </a:r>
            <a:r>
              <a:rPr lang="ru-RU" sz="2200" b="1" dirty="0" err="1"/>
              <a:t>dot-com</a:t>
            </a:r>
            <a:r>
              <a:rPr lang="ru-RU" sz="2200" b="1" dirty="0"/>
              <a:t> </a:t>
            </a:r>
            <a:r>
              <a:rPr lang="ru-RU" sz="2200" b="1" dirty="0" err="1"/>
              <a:t>boom</a:t>
            </a:r>
            <a:r>
              <a:rPr lang="ru-RU" sz="2200" b="1" dirty="0"/>
              <a:t>): В 1990-х годах, с распространением интернета, появились тысячи молодых интернет-компаний, часто работающих без прибыли, но с большими инвестициями венчурных капиталистов. «Стартап» ассоциировался с динамичностью, инновациями и высоким риском.</a:t>
            </a:r>
          </a:p>
          <a:p>
            <a:pPr algn="just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200" b="1" dirty="0"/>
              <a:t>Современное значение: </a:t>
            </a:r>
            <a:r>
              <a:rPr lang="ru-RU" sz="2200" b="1" dirty="0">
                <a:solidFill>
                  <a:srgbClr val="C00000"/>
                </a:solidFill>
              </a:rPr>
              <a:t>Стартап — это</a:t>
            </a:r>
            <a:r>
              <a:rPr lang="ru-RU" sz="2200" b="1" dirty="0"/>
              <a:t>:</a:t>
            </a:r>
          </a:p>
          <a:p>
            <a:pPr marL="342900" lvl="0" indent="-342900" algn="just"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2200" b="1" dirty="0"/>
              <a:t>Молодая компания, обычно в сфере технологий</a:t>
            </a:r>
          </a:p>
          <a:p>
            <a:pPr marL="342900" lvl="0" indent="-342900" algn="just"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2200" b="1" dirty="0"/>
              <a:t>Ориентированная на инновации и решение новых задач</a:t>
            </a:r>
          </a:p>
          <a:p>
            <a:pPr marL="342900" lvl="0" indent="-342900" algn="just"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2200" b="1" dirty="0"/>
              <a:t>Стремящаяся к быстрому росту и масштабированию</a:t>
            </a:r>
          </a:p>
          <a:p>
            <a:pPr marL="342900" lvl="0" indent="-342900" algn="just"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2200" b="1" dirty="0"/>
              <a:t>Часто финансируемая венчурным капиталом или «бизнес-ангелами»</a:t>
            </a:r>
          </a:p>
          <a:p>
            <a:pPr marL="342900" lvl="0" indent="-342900" algn="just"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2200" b="1" dirty="0"/>
              <a:t>Находящаяся на ранних этапах развития (от идеи до первых продаж и роста)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258768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5DE37-D73A-44AF-8706-4CA93C3CB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8663"/>
          </a:xfrm>
        </p:spPr>
        <p:txBody>
          <a:bodyPr>
            <a:normAutofit/>
          </a:bodyPr>
          <a:lstStyle/>
          <a:p>
            <a:r>
              <a:rPr lang="ru-RU" sz="3200" b="1" dirty="0"/>
              <a:t>Ключевые особенности стартапа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55A0E6-0303-4D2E-B0A7-D034789B5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5499" y="1583297"/>
            <a:ext cx="8915400" cy="4650593"/>
          </a:xfrm>
        </p:spPr>
        <p:txBody>
          <a:bodyPr>
            <a:normAutofit fontScale="92500"/>
          </a:bodyPr>
          <a:lstStyle/>
          <a:p>
            <a:r>
              <a:rPr lang="ru-RU" sz="2400" b="1" dirty="0"/>
              <a:t>Инновационность (технологические, бизнес-модельные или маркетинговые инновации)</a:t>
            </a:r>
          </a:p>
          <a:p>
            <a:r>
              <a:rPr lang="ru-RU" sz="2400" b="1" dirty="0"/>
              <a:t>Высокая неопределенность и риск (вероятность неудачи, нехватка ресурсов и изменчивость внешней среды)</a:t>
            </a:r>
          </a:p>
          <a:p>
            <a:r>
              <a:rPr lang="ru-RU" sz="2400" b="1" dirty="0"/>
              <a:t>Поиск и проверка гипотез (с помощью минимально жизнеспособного продукта (MVP))</a:t>
            </a:r>
          </a:p>
          <a:p>
            <a:r>
              <a:rPr lang="ru-RU" sz="2400" b="1" dirty="0"/>
              <a:t>Быстрый рост и масштабирование</a:t>
            </a:r>
          </a:p>
          <a:p>
            <a:r>
              <a:rPr lang="ru-RU" sz="2400" b="1" dirty="0"/>
              <a:t>Ограниченные ресурсы (что заставляет быть максимально эффективными и креативными)</a:t>
            </a:r>
          </a:p>
          <a:p>
            <a:r>
              <a:rPr lang="ru-RU" sz="2400" b="1" dirty="0"/>
              <a:t>Гибкость и адаптивность (быстрое реагирование на обратную связь от рынка)</a:t>
            </a:r>
          </a:p>
        </p:txBody>
      </p:sp>
    </p:spTree>
    <p:extLst>
      <p:ext uri="{BB962C8B-B14F-4D97-AF65-F5344CB8AC3E}">
        <p14:creationId xmlns:p14="http://schemas.microsoft.com/office/powerpoint/2010/main" val="913035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CD0E4-3EE6-4DFC-B951-79C5E4A14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3200" b="1" dirty="0"/>
              <a:t>Жизненный цикл стартапа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344FF2-025C-41F6-8935-ACE634CE0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35837"/>
            <a:ext cx="8915400" cy="4375385"/>
          </a:xfrm>
        </p:spPr>
        <p:txBody>
          <a:bodyPr>
            <a:normAutofit fontScale="92500"/>
          </a:bodyPr>
          <a:lstStyle/>
          <a:p>
            <a:r>
              <a:rPr lang="ru-RU" sz="2200" b="1" dirty="0"/>
              <a:t>Формирование идеи и концепции (предварительная оценка жизнеспособности стартапа)</a:t>
            </a:r>
          </a:p>
          <a:p>
            <a:r>
              <a:rPr lang="ru-RU" sz="2200" b="1" dirty="0"/>
              <a:t>Разработка минимально жизнеспособного продукта (</a:t>
            </a:r>
            <a:r>
              <a:rPr lang="en-US" sz="2200" b="1" dirty="0"/>
              <a:t>MVP</a:t>
            </a:r>
            <a:r>
              <a:rPr lang="ru-RU" sz="2200" b="1" dirty="0"/>
              <a:t>) для тестирования ключевых гипотез</a:t>
            </a:r>
          </a:p>
          <a:p>
            <a:r>
              <a:rPr lang="ru-RU" sz="2200" b="1" dirty="0"/>
              <a:t>Поиск и проверка бизнес-модели</a:t>
            </a:r>
          </a:p>
          <a:p>
            <a:r>
              <a:rPr lang="ru-RU" sz="2200" b="1" dirty="0"/>
              <a:t>Привлечение инвестиций (после подтверждения потенциала)</a:t>
            </a:r>
          </a:p>
          <a:p>
            <a:r>
              <a:rPr lang="ru-RU" sz="2200" b="1" dirty="0"/>
              <a:t>Масштабирование (активное расширение, оптимизация процессов)</a:t>
            </a:r>
          </a:p>
          <a:p>
            <a:r>
              <a:rPr lang="ru-RU" sz="2200" b="1" dirty="0"/>
              <a:t>Стабилизация и зрелость </a:t>
            </a:r>
          </a:p>
          <a:p>
            <a:r>
              <a:rPr lang="ru-RU" sz="2200" b="1" dirty="0"/>
              <a:t>Выход (</a:t>
            </a:r>
            <a:r>
              <a:rPr lang="en-US" sz="2200" b="1" dirty="0"/>
              <a:t>IPO</a:t>
            </a:r>
            <a:r>
              <a:rPr lang="ru-RU" sz="2200" b="1" dirty="0"/>
              <a:t> – публичное размещение акций; продажа инвестору; слияние; самостоятельное развитие)</a:t>
            </a:r>
          </a:p>
        </p:txBody>
      </p:sp>
    </p:spTree>
    <p:extLst>
      <p:ext uri="{BB962C8B-B14F-4D97-AF65-F5344CB8AC3E}">
        <p14:creationId xmlns:p14="http://schemas.microsoft.com/office/powerpoint/2010/main" val="3945737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7B978A-3537-49FF-85A4-173D55303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60302"/>
          </a:xfrm>
        </p:spPr>
        <p:txBody>
          <a:bodyPr>
            <a:normAutofit/>
          </a:bodyPr>
          <a:lstStyle/>
          <a:p>
            <a:r>
              <a:rPr lang="ru-RU" sz="3200" b="1" dirty="0"/>
              <a:t>Отличия стартапов от традиционных предприятий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BDAED9B-2649-4D87-8A3D-81AF4030FF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1402004"/>
              </p:ext>
            </p:extLst>
          </p:nvPr>
        </p:nvGraphicFramePr>
        <p:xfrm>
          <a:off x="2592925" y="1784412"/>
          <a:ext cx="8915400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>
                  <a:extLst>
                    <a:ext uri="{9D8B030D-6E8A-4147-A177-3AD203B41FA5}">
                      <a16:colId xmlns:a16="http://schemas.microsoft.com/office/drawing/2014/main" val="865934093"/>
                    </a:ext>
                  </a:extLst>
                </a:gridCol>
                <a:gridCol w="4457700">
                  <a:extLst>
                    <a:ext uri="{9D8B030D-6E8A-4147-A177-3AD203B41FA5}">
                      <a16:colId xmlns:a16="http://schemas.microsoft.com/office/drawing/2014/main" val="2882808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/>
                        <a:t>Стартапы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/>
                        <a:t>Традиционные предприятия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847483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200" b="1" dirty="0"/>
                        <a:t>Цели и стратегические ориентиры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66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Найти и реализовать масштабируемую бизнес-модель, обеспечить быстрый рост и захват рынка. Высокий риск, высокая степень неопределенности</a:t>
                      </a:r>
                      <a:endParaRPr lang="ru-RU" sz="2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Обеспечить стабильность, постепенное развитие. Риск минимизируется</a:t>
                      </a:r>
                      <a:endParaRPr lang="ru-RU" sz="2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291495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200" b="1" dirty="0"/>
                        <a:t>Организационная структура и управление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916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b="1" dirty="0"/>
                        <a:t>Плоская структура, небольшие команды, высокая степень автономии, гибкое управление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1" dirty="0"/>
                        <a:t>Иерархическая структура, формализованные роли и процессы, высокая степень контроля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4669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5257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7B978A-3537-49FF-85A4-173D55303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60302"/>
          </a:xfrm>
        </p:spPr>
        <p:txBody>
          <a:bodyPr>
            <a:normAutofit/>
          </a:bodyPr>
          <a:lstStyle/>
          <a:p>
            <a:r>
              <a:rPr lang="ru-RU" sz="3200" b="1" dirty="0"/>
              <a:t>Отличия стартапов от традиционных предприятий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BDAED9B-2649-4D87-8A3D-81AF4030FF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1755516"/>
              </p:ext>
            </p:extLst>
          </p:nvPr>
        </p:nvGraphicFramePr>
        <p:xfrm>
          <a:off x="2592923" y="1784412"/>
          <a:ext cx="9374176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7088">
                  <a:extLst>
                    <a:ext uri="{9D8B030D-6E8A-4147-A177-3AD203B41FA5}">
                      <a16:colId xmlns:a16="http://schemas.microsoft.com/office/drawing/2014/main" val="865934093"/>
                    </a:ext>
                  </a:extLst>
                </a:gridCol>
                <a:gridCol w="4687088">
                  <a:extLst>
                    <a:ext uri="{9D8B030D-6E8A-4147-A177-3AD203B41FA5}">
                      <a16:colId xmlns:a16="http://schemas.microsoft.com/office/drawing/2014/main" val="2882808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/>
                        <a:t>Стартапы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/>
                        <a:t>Традиционные предприятия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847483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200" b="1" dirty="0"/>
                        <a:t>Финансирование и денежные потоки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66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Основной источник финансирования – внешние инвесторы. Финансирование направлено на развитие и масштабирование, на ранних этапах убытки.</a:t>
                      </a:r>
                      <a:endParaRPr lang="ru-RU" sz="2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Финансируются за счет собственных средств, кредитов, реинвестирования прибыли. Поддерживается ликвидность, рентабельность.</a:t>
                      </a:r>
                      <a:endParaRPr lang="ru-RU" sz="2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291495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200" b="1" dirty="0"/>
                        <a:t>Инновации и продуктовая стратегия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916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b="1" dirty="0"/>
                        <a:t>Инновации – ядро бизнеса. Рынки создаются с нуля либо радикально меняются существующие.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1" dirty="0"/>
                        <a:t>Инновации внедряются постепенно, рискованные проекты выделяются в отдельные подразделения.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4669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8732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7B978A-3537-49FF-85A4-173D55303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60302"/>
          </a:xfrm>
        </p:spPr>
        <p:txBody>
          <a:bodyPr>
            <a:normAutofit/>
          </a:bodyPr>
          <a:lstStyle/>
          <a:p>
            <a:r>
              <a:rPr lang="ru-RU" sz="3200" b="1" dirty="0"/>
              <a:t>Отличия стартапов от традиционных предприятий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BDAED9B-2649-4D87-8A3D-81AF4030FF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8252895"/>
              </p:ext>
            </p:extLst>
          </p:nvPr>
        </p:nvGraphicFramePr>
        <p:xfrm>
          <a:off x="2592923" y="1784412"/>
          <a:ext cx="9374176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7088">
                  <a:extLst>
                    <a:ext uri="{9D8B030D-6E8A-4147-A177-3AD203B41FA5}">
                      <a16:colId xmlns:a16="http://schemas.microsoft.com/office/drawing/2014/main" val="865934093"/>
                    </a:ext>
                  </a:extLst>
                </a:gridCol>
                <a:gridCol w="4687088">
                  <a:extLst>
                    <a:ext uri="{9D8B030D-6E8A-4147-A177-3AD203B41FA5}">
                      <a16:colId xmlns:a16="http://schemas.microsoft.com/office/drawing/2014/main" val="2882808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/>
                        <a:t>Стартапы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/>
                        <a:t>Традиционные предприятия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847483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200" b="1" dirty="0"/>
                        <a:t>Процессы принятия решений и культура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66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b="1" dirty="0"/>
                        <a:t>Решения принимаются на основе ограниченных данных и интуиции, культура основана на инициативности, креативности.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1" dirty="0"/>
                        <a:t>Решения основаны на анализе, планировании, согласовании. Культура на основе стандартов и процедур.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291495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200" b="1" dirty="0"/>
                        <a:t>Бизнес-модели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916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b="1" dirty="0"/>
                        <a:t>Гибкие модели (подписка, </a:t>
                      </a:r>
                      <a:r>
                        <a:rPr lang="en-US" sz="2200" b="1" dirty="0"/>
                        <a:t>freemium</a:t>
                      </a:r>
                      <a:r>
                        <a:rPr lang="ru-RU" sz="2200" b="1" dirty="0"/>
                        <a:t>, платформы, совместное потребление и т.д.)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1" dirty="0"/>
                        <a:t>Проверенные модели с фиксированными ценами, долгосрочными контрактами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4669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3455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487DF7E-6A01-41F7-AB83-03A28868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624110"/>
            <a:ext cx="8911687" cy="689785"/>
          </a:xfrm>
        </p:spPr>
        <p:txBody>
          <a:bodyPr>
            <a:normAutofit/>
          </a:bodyPr>
          <a:lstStyle/>
          <a:p>
            <a:r>
              <a:rPr lang="ru-RU" sz="3200" b="1" dirty="0"/>
              <a:t>Экосистема стартапов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B6F5C777-9490-4B84-BBB4-73AA240FC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15735"/>
            <a:ext cx="8915400" cy="49182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rgbClr val="C00000"/>
                </a:solidFill>
              </a:rPr>
              <a:t>Экосистема стартапов </a:t>
            </a:r>
            <a:r>
              <a:rPr lang="ru-RU" sz="2200" b="1" dirty="0"/>
              <a:t>– совокупность всех элементов и условий, которые способствуют появлению, развитию и успеху новых инновационных компаний.</a:t>
            </a:r>
          </a:p>
          <a:p>
            <a:r>
              <a:rPr lang="ru-RU" sz="2200" b="1" dirty="0"/>
              <a:t>Предприниматели</a:t>
            </a:r>
          </a:p>
          <a:p>
            <a:r>
              <a:rPr lang="ru-RU" sz="2200" b="1" dirty="0"/>
              <a:t>Инвесторы (венчурные фонды, бизнес-ангелы)</a:t>
            </a:r>
          </a:p>
          <a:p>
            <a:r>
              <a:rPr lang="ru-RU" sz="2200" b="1" dirty="0"/>
              <a:t>Университеты и исследовательские центры</a:t>
            </a:r>
          </a:p>
          <a:p>
            <a:r>
              <a:rPr lang="ru-RU" sz="2200" b="1" dirty="0"/>
              <a:t>Государственные программы поддержки</a:t>
            </a:r>
          </a:p>
          <a:p>
            <a:r>
              <a:rPr lang="ru-RU" sz="2200" b="1" dirty="0"/>
              <a:t>Инфраструктура (акселераторы, бизнес-инкубаторы, технологические парки)</a:t>
            </a:r>
          </a:p>
          <a:p>
            <a:r>
              <a:rPr lang="ru-RU" sz="2200" b="1" dirty="0"/>
              <a:t>Культура предпринимательства</a:t>
            </a:r>
          </a:p>
          <a:p>
            <a:r>
              <a:rPr lang="ru-RU" sz="2200" b="1" dirty="0"/>
              <a:t>Регулирующая среда</a:t>
            </a:r>
          </a:p>
        </p:txBody>
      </p:sp>
    </p:spTree>
    <p:extLst>
      <p:ext uri="{BB962C8B-B14F-4D97-AF65-F5344CB8AC3E}">
        <p14:creationId xmlns:p14="http://schemas.microsoft.com/office/powerpoint/2010/main" val="183349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97B561-39B0-491A-B5AE-DD6495CAC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540"/>
          </a:xfrm>
        </p:spPr>
        <p:txBody>
          <a:bodyPr>
            <a:normAutofit/>
          </a:bodyPr>
          <a:lstStyle/>
          <a:p>
            <a:r>
              <a:rPr lang="ru-RU" sz="3200" b="1" dirty="0"/>
              <a:t>Экосистема стартапов в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9BB2B8-BA68-4C97-9FE6-4B71C071C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62470"/>
            <a:ext cx="8915400" cy="4348752"/>
          </a:xfrm>
        </p:spPr>
        <p:txBody>
          <a:bodyPr>
            <a:normAutofit/>
          </a:bodyPr>
          <a:lstStyle/>
          <a:p>
            <a:r>
              <a:rPr lang="ru-RU" sz="2200" b="1" u="sng" dirty="0"/>
              <a:t>Государственные инициативы</a:t>
            </a:r>
            <a:r>
              <a:rPr lang="ru-RU" sz="2200" b="1" dirty="0"/>
              <a:t>: программы поддержки инноваций и предпринимательства, включая гранты, субсидии, налоговые льготы и создание специализированных площадок.</a:t>
            </a:r>
          </a:p>
          <a:p>
            <a:r>
              <a:rPr lang="ru-RU" sz="2200" b="1" u="sng" dirty="0"/>
              <a:t>Частные инвесторы и венчурные фонды</a:t>
            </a:r>
            <a:r>
              <a:rPr lang="ru-RU" sz="2200" b="1" dirty="0"/>
              <a:t>: рост числа венчурных фондов, бизнес-ангелов и корпоративных инвесторов </a:t>
            </a:r>
          </a:p>
          <a:p>
            <a:r>
              <a:rPr lang="ru-RU" sz="2200" b="1" u="sng" dirty="0"/>
              <a:t>Образовательные программы и сообщества</a:t>
            </a:r>
            <a:r>
              <a:rPr lang="ru-RU" sz="2200" b="1" dirty="0"/>
              <a:t>: курсы и программы университетов и частных школ по предпринимательству и инновациям, сообщества стартаперов, менторов и экспертов.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247667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9FCC48-3FB8-4417-A220-85FDC07D0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4173"/>
          </a:xfrm>
        </p:spPr>
        <p:txBody>
          <a:bodyPr>
            <a:normAutofit/>
          </a:bodyPr>
          <a:lstStyle/>
          <a:p>
            <a:r>
              <a:rPr lang="ru-RU" sz="3200" b="1" dirty="0"/>
              <a:t>Инфраструктура экосистемы стартапов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3EC1DB-C51A-4282-B45C-FD6A2573C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06783"/>
            <a:ext cx="9395642" cy="4927107"/>
          </a:xfrm>
        </p:spPr>
        <p:txBody>
          <a:bodyPr>
            <a:noAutofit/>
          </a:bodyPr>
          <a:lstStyle/>
          <a:p>
            <a:pPr marL="0" indent="0" algn="just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Акселераторы</a:t>
            </a:r>
            <a:r>
              <a:rPr lang="ru-RU" sz="2200" b="1" dirty="0"/>
              <a:t>: предоставляют интенсивную, сжатую во времени поддержку для быстрого развития и подготовки к привлечению инвестиций.</a:t>
            </a:r>
          </a:p>
          <a:p>
            <a:pPr marL="0" indent="0" algn="just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/>
              <a:t>Предлагают:</a:t>
            </a:r>
          </a:p>
          <a:p>
            <a:pPr algn="just">
              <a:lnSpc>
                <a:spcPct val="90000"/>
              </a:lnSpc>
              <a:spcBef>
                <a:spcPts val="0"/>
              </a:spcBef>
            </a:pPr>
            <a:r>
              <a:rPr lang="ru-RU" sz="2200" b="1" dirty="0"/>
              <a:t>Менторство от опытных предпринимателей и экспертов.</a:t>
            </a:r>
          </a:p>
          <a:p>
            <a:pPr algn="just">
              <a:lnSpc>
                <a:spcPct val="90000"/>
              </a:lnSpc>
              <a:spcBef>
                <a:spcPts val="0"/>
              </a:spcBef>
            </a:pPr>
            <a:r>
              <a:rPr lang="ru-RU" sz="2200" b="1" dirty="0"/>
              <a:t>Обучающие программы по бизнес-моделированию, маркетингу, финансам и продажам.</a:t>
            </a:r>
          </a:p>
          <a:p>
            <a:pPr algn="just">
              <a:lnSpc>
                <a:spcPct val="90000"/>
              </a:lnSpc>
              <a:spcBef>
                <a:spcPts val="0"/>
              </a:spcBef>
            </a:pPr>
            <a:r>
              <a:rPr lang="ru-RU" sz="2200" b="1" dirty="0"/>
              <a:t>Доступ к сети инвесторов и возможность представить проект на демо-днях.</a:t>
            </a:r>
          </a:p>
          <a:p>
            <a:pPr algn="just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200" b="1" dirty="0"/>
              <a:t>Помощь в юридических, бухгалтерских и маркетинговых вопросах.</a:t>
            </a:r>
          </a:p>
          <a:p>
            <a:pPr marL="0" indent="0" algn="just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/>
              <a:t>Программы акселерации длятся от нескольких недель до нескольких месяцев (3-6 месяцев). Взамен могут брать долю в стартапе.</a:t>
            </a:r>
          </a:p>
          <a:p>
            <a:pPr marL="0" indent="0" algn="just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/>
              <a:t>Примеры в России: ФРИИ (Фонд развития интернет-инициатив), </a:t>
            </a:r>
            <a:r>
              <a:rPr lang="ru-RU" sz="2200" b="1" dirty="0" err="1"/>
              <a:t>GenerationS</a:t>
            </a:r>
            <a:r>
              <a:rPr lang="ru-RU" sz="2200" b="1" dirty="0"/>
              <a:t>, Акселератор Сколково.</a:t>
            </a:r>
          </a:p>
          <a:p>
            <a:pPr>
              <a:lnSpc>
                <a:spcPct val="90000"/>
              </a:lnSpc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875154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9FCC48-3FB8-4417-A220-85FDC07D0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90946"/>
            <a:ext cx="8911687" cy="734173"/>
          </a:xfrm>
        </p:spPr>
        <p:txBody>
          <a:bodyPr>
            <a:normAutofit/>
          </a:bodyPr>
          <a:lstStyle/>
          <a:p>
            <a:r>
              <a:rPr lang="ru-RU" sz="3200" b="1" dirty="0"/>
              <a:t>Инфраструктура экосистемы стартапов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3EC1DB-C51A-4282-B45C-FD6A2573C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225119"/>
            <a:ext cx="9369009" cy="4864963"/>
          </a:xfrm>
        </p:spPr>
        <p:txBody>
          <a:bodyPr>
            <a:noAutofit/>
          </a:bodyPr>
          <a:lstStyle/>
          <a:p>
            <a:pPr marL="0" indent="0" algn="just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Бизнес-инкубаторы</a:t>
            </a:r>
            <a:r>
              <a:rPr lang="ru-RU" sz="2200" b="1" dirty="0"/>
              <a:t>: обеспечивают длительную поддержку стартапов на ранних стадиях.</a:t>
            </a:r>
          </a:p>
          <a:p>
            <a:pPr marL="0" indent="0" algn="just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/>
              <a:t>Предлагают:</a:t>
            </a:r>
          </a:p>
          <a:p>
            <a:pPr algn="just">
              <a:lnSpc>
                <a:spcPct val="90000"/>
              </a:lnSpc>
              <a:spcBef>
                <a:spcPts val="0"/>
              </a:spcBef>
            </a:pPr>
            <a:r>
              <a:rPr lang="ru-RU" sz="2200" b="1" dirty="0"/>
              <a:t>Офисные помещения и инфраструктуру по льготным ценам или бесплатно.</a:t>
            </a:r>
          </a:p>
          <a:p>
            <a:pPr algn="just">
              <a:lnSpc>
                <a:spcPct val="90000"/>
              </a:lnSpc>
              <a:spcBef>
                <a:spcPts val="0"/>
              </a:spcBef>
            </a:pPr>
            <a:r>
              <a:rPr lang="ru-RU" sz="2200" b="1" dirty="0"/>
              <a:t>Консультации по управлению, маркетингу, финансам и юридическим вопросам.</a:t>
            </a:r>
          </a:p>
          <a:p>
            <a:pPr algn="just">
              <a:lnSpc>
                <a:spcPct val="90000"/>
              </a:lnSpc>
              <a:spcBef>
                <a:spcPts val="0"/>
              </a:spcBef>
            </a:pPr>
            <a:r>
              <a:rPr lang="ru-RU" sz="2200" b="1" dirty="0"/>
              <a:t>Помощь в поиске партнеров и клиентов.</a:t>
            </a:r>
          </a:p>
          <a:p>
            <a:pPr algn="just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200" b="1" dirty="0"/>
              <a:t>Организацию образовательных и </a:t>
            </a:r>
            <a:r>
              <a:rPr lang="ru-RU" sz="2200" b="1" dirty="0" err="1"/>
              <a:t>нетворкинговых</a:t>
            </a:r>
            <a:r>
              <a:rPr lang="ru-RU" sz="2200" b="1" dirty="0"/>
              <a:t> мероприятий.</a:t>
            </a:r>
          </a:p>
          <a:p>
            <a:pPr marL="0" indent="0" algn="just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/>
              <a:t>Работают с проектами на долгосрочной основе (от нескольких месяцев до нескольких лет). Не всегда требуют долю в бизнесе.</a:t>
            </a:r>
          </a:p>
          <a:p>
            <a:pPr marL="0" indent="0" algn="just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b="1" dirty="0"/>
              <a:t>Примеры в России: Московский инновационный бизнес-инкубатор, Иннополис, технопарки при университетах.</a:t>
            </a:r>
          </a:p>
          <a:p>
            <a:pPr>
              <a:lnSpc>
                <a:spcPct val="90000"/>
              </a:lnSpc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345609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9FCC48-3FB8-4417-A220-85FDC07D0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4173"/>
          </a:xfrm>
        </p:spPr>
        <p:txBody>
          <a:bodyPr>
            <a:normAutofit/>
          </a:bodyPr>
          <a:lstStyle/>
          <a:p>
            <a:r>
              <a:rPr lang="ru-RU" sz="3200" b="1" dirty="0"/>
              <a:t>Инфраструктура экосистемы стартапов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3EC1DB-C51A-4282-B45C-FD6A2573C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58283"/>
            <a:ext cx="9377887" cy="4698053"/>
          </a:xfrm>
        </p:spPr>
        <p:txBody>
          <a:bodyPr>
            <a:noAutofit/>
          </a:bodyPr>
          <a:lstStyle/>
          <a:p>
            <a:pPr marL="0" indent="0" algn="just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</a:rPr>
              <a:t>Технологические центры</a:t>
            </a:r>
            <a:r>
              <a:rPr lang="ru-RU" sz="2200" b="1" dirty="0"/>
              <a:t>: сосредоточены на развитии научно-технического потенциала стартапов.</a:t>
            </a:r>
          </a:p>
          <a:p>
            <a:pPr marL="0" indent="0" algn="just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2200" b="1" dirty="0"/>
              <a:t>Предлагают: </a:t>
            </a:r>
          </a:p>
          <a:p>
            <a:pPr algn="just">
              <a:lnSpc>
                <a:spcPct val="90000"/>
              </a:lnSpc>
              <a:spcBef>
                <a:spcPts val="0"/>
              </a:spcBef>
            </a:pPr>
            <a:r>
              <a:rPr lang="ru-RU" sz="2200" b="1" dirty="0"/>
              <a:t>Лабораторные и производственные площадки для прототипирования и тестирования.</a:t>
            </a:r>
          </a:p>
          <a:p>
            <a:pPr algn="just">
              <a:lnSpc>
                <a:spcPct val="90000"/>
              </a:lnSpc>
              <a:spcBef>
                <a:spcPts val="0"/>
              </a:spcBef>
            </a:pPr>
            <a:r>
              <a:rPr lang="ru-RU" sz="2200" b="1" dirty="0"/>
              <a:t>Техническую экспертизу и консультации по инновационным технологиям.</a:t>
            </a:r>
          </a:p>
          <a:p>
            <a:pPr algn="just">
              <a:lnSpc>
                <a:spcPct val="90000"/>
              </a:lnSpc>
              <a:spcBef>
                <a:spcPts val="0"/>
              </a:spcBef>
            </a:pPr>
            <a:r>
              <a:rPr lang="ru-RU" sz="2200" b="1" dirty="0"/>
              <a:t>Возможность сотрудничества с научно-исследовательскими институтами и университетами.</a:t>
            </a:r>
          </a:p>
          <a:p>
            <a:pPr marL="0" indent="0" algn="just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2200" b="1" dirty="0"/>
              <a:t>Технологические центры важны для стартапов из сферы высоких технологий (биотехнологии, IT, нанотехнологии, робототехника и др.), помогают сократить время и затраты на разработку продукта.</a:t>
            </a:r>
          </a:p>
          <a:p>
            <a:pPr marL="0" indent="0" algn="just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2200" b="1" dirty="0"/>
              <a:t>Примеры в России: Технопарк «Сколково», Инновационный центр «Сириус», Центр коллективного пользования «Технопарк МГУ».</a:t>
            </a:r>
          </a:p>
          <a:p>
            <a:pPr>
              <a:lnSpc>
                <a:spcPct val="90000"/>
              </a:lnSpc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872519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094F94-72E3-4A6C-A979-0D378E4AC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9684"/>
          </a:xfrm>
        </p:spPr>
        <p:txBody>
          <a:bodyPr>
            <a:normAutofit/>
          </a:bodyPr>
          <a:lstStyle/>
          <a:p>
            <a:r>
              <a:rPr lang="ru-RU" sz="3200" b="1" dirty="0"/>
              <a:t>Современные тренды в стартапах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AB741C-433A-441D-A655-67E54B596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15736"/>
            <a:ext cx="8915400" cy="4295486"/>
          </a:xfrm>
        </p:spPr>
        <p:txBody>
          <a:bodyPr>
            <a:normAutofit fontScale="25000" lnSpcReduction="20000"/>
          </a:bodyPr>
          <a:lstStyle/>
          <a:p>
            <a:r>
              <a:rPr lang="ru-RU" sz="8800" b="1" dirty="0"/>
              <a:t>Искусственный интеллект (ИИ) и машинное обучение (МО)</a:t>
            </a:r>
          </a:p>
          <a:p>
            <a:r>
              <a:rPr lang="ru-RU" sz="8800" b="1" dirty="0"/>
              <a:t>Зеленые технологии и устойчивое развитие </a:t>
            </a:r>
          </a:p>
          <a:p>
            <a:r>
              <a:rPr lang="ru-RU" sz="8800" b="1" dirty="0" err="1"/>
              <a:t>Финтех</a:t>
            </a:r>
            <a:r>
              <a:rPr lang="ru-RU" sz="8800" b="1" dirty="0"/>
              <a:t> и цифровые платежи</a:t>
            </a:r>
          </a:p>
          <a:p>
            <a:r>
              <a:rPr lang="ru-RU" sz="8800" b="1" dirty="0"/>
              <a:t>Здравоохранение и биотехнологии</a:t>
            </a:r>
          </a:p>
          <a:p>
            <a:r>
              <a:rPr lang="ru-RU" sz="8800" b="1" dirty="0"/>
              <a:t>Образование и </a:t>
            </a:r>
            <a:r>
              <a:rPr lang="en-US" sz="8800" b="1" dirty="0"/>
              <a:t>EdTech</a:t>
            </a:r>
          </a:p>
          <a:p>
            <a:r>
              <a:rPr lang="ru-RU" sz="8800" b="1" dirty="0"/>
              <a:t>Виртуальная и дополненная реальность (</a:t>
            </a:r>
            <a:r>
              <a:rPr lang="en-US" sz="8800" b="1" dirty="0"/>
              <a:t>VR / AR</a:t>
            </a:r>
            <a:r>
              <a:rPr lang="ru-RU" sz="8800" b="1" dirty="0"/>
              <a:t>)</a:t>
            </a:r>
          </a:p>
          <a:p>
            <a:r>
              <a:rPr lang="ru-RU" sz="8800" b="1" dirty="0"/>
              <a:t>Автоматизация и робототехника</a:t>
            </a:r>
          </a:p>
          <a:p>
            <a:r>
              <a:rPr lang="ru-RU" sz="8800" b="1" dirty="0"/>
              <a:t>Кибербезопасность</a:t>
            </a:r>
          </a:p>
          <a:p>
            <a:r>
              <a:rPr lang="ru-RU" sz="8800" b="1" dirty="0"/>
              <a:t>Маркетплейсы и др. платформы</a:t>
            </a:r>
          </a:p>
          <a:p>
            <a:r>
              <a:rPr lang="ru-RU" sz="8800" b="1" dirty="0"/>
              <a:t>Криптовалюты и </a:t>
            </a:r>
            <a:r>
              <a:rPr lang="ru-RU" sz="8800" b="1" dirty="0" err="1"/>
              <a:t>блокчейн</a:t>
            </a:r>
            <a:endParaRPr lang="en-US" sz="8800" b="1" dirty="0"/>
          </a:p>
          <a:p>
            <a:pPr marL="0" indent="0">
              <a:buNone/>
            </a:pPr>
            <a:r>
              <a:rPr lang="ru-RU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0863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440102-46BE-4C0B-AA69-6CCA185D2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07036"/>
          </a:xfrm>
        </p:spPr>
        <p:txBody>
          <a:bodyPr>
            <a:normAutofit/>
          </a:bodyPr>
          <a:lstStyle/>
          <a:p>
            <a:r>
              <a:rPr lang="ru-RU" sz="3200" b="1" dirty="0"/>
              <a:t>Понятие минимально жизнеспособного продукта </a:t>
            </a:r>
            <a:r>
              <a:rPr lang="en-US" sz="3200" b="1" dirty="0"/>
              <a:t>(MVP)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430FA4-49FB-487F-A0D0-839D20B08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61965"/>
            <a:ext cx="8915400" cy="3949257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8800" b="1" dirty="0">
                <a:solidFill>
                  <a:srgbClr val="C00000"/>
                </a:solidFill>
              </a:rPr>
              <a:t>Минимально жизнеспособный продукт (</a:t>
            </a:r>
            <a:r>
              <a:rPr lang="ru-RU" sz="8800" b="1" dirty="0" err="1">
                <a:solidFill>
                  <a:srgbClr val="C00000"/>
                </a:solidFill>
              </a:rPr>
              <a:t>minimum</a:t>
            </a:r>
            <a:r>
              <a:rPr lang="ru-RU" sz="8800" b="1" dirty="0">
                <a:solidFill>
                  <a:srgbClr val="C00000"/>
                </a:solidFill>
              </a:rPr>
              <a:t> </a:t>
            </a:r>
            <a:r>
              <a:rPr lang="ru-RU" sz="8800" b="1" dirty="0" err="1">
                <a:solidFill>
                  <a:srgbClr val="C00000"/>
                </a:solidFill>
              </a:rPr>
              <a:t>viable</a:t>
            </a:r>
            <a:r>
              <a:rPr lang="ru-RU" sz="8800" b="1" dirty="0">
                <a:solidFill>
                  <a:srgbClr val="C00000"/>
                </a:solidFill>
              </a:rPr>
              <a:t> </a:t>
            </a:r>
            <a:r>
              <a:rPr lang="ru-RU" sz="8800" b="1" dirty="0" err="1">
                <a:solidFill>
                  <a:srgbClr val="C00000"/>
                </a:solidFill>
              </a:rPr>
              <a:t>product</a:t>
            </a:r>
            <a:r>
              <a:rPr lang="ru-RU" sz="8800" b="1" dirty="0">
                <a:solidFill>
                  <a:srgbClr val="C00000"/>
                </a:solidFill>
              </a:rPr>
              <a:t>, </a:t>
            </a:r>
            <a:r>
              <a:rPr lang="en-US" sz="8800" b="1" dirty="0">
                <a:solidFill>
                  <a:srgbClr val="C00000"/>
                </a:solidFill>
              </a:rPr>
              <a:t>MVP</a:t>
            </a:r>
            <a:r>
              <a:rPr lang="ru-RU" sz="8800" b="1" dirty="0">
                <a:solidFill>
                  <a:srgbClr val="C00000"/>
                </a:solidFill>
              </a:rPr>
              <a:t>) </a:t>
            </a:r>
            <a:r>
              <a:rPr lang="ru-RU" sz="8800" b="1" dirty="0"/>
              <a:t>– продукт или сервис, обладающий достаточными качествами для того, чтобы привлечь первых пользователей.</a:t>
            </a:r>
          </a:p>
          <a:p>
            <a:pPr algn="just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8800" b="1" dirty="0"/>
              <a:t>Важно для получения обратной связи и понимания того, в какую сторону стоит двигаться (и стоит ли двигаться вообще)</a:t>
            </a:r>
          </a:p>
          <a:p>
            <a:pPr algn="just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8800" b="1" dirty="0"/>
              <a:t>Сбор информации через MVP обходится намного дешевле, чем разработка полноценного продукта</a:t>
            </a:r>
          </a:p>
          <a:p>
            <a:pPr marL="0" indent="0" algn="just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8800" b="1" dirty="0"/>
              <a:t>Термин «минимально жизнеспособный продукт» придуман Фрэнком Робинсом в 2001 г., популяризован Эриком Рисом в 2009 г., описавшем его в бестселлере </a:t>
            </a:r>
            <a:r>
              <a:rPr lang="ru-RU" sz="8800" b="1" dirty="0" err="1"/>
              <a:t>Lean</a:t>
            </a:r>
            <a:r>
              <a:rPr lang="ru-RU" sz="8800" b="1" dirty="0"/>
              <a:t> </a:t>
            </a:r>
            <a:r>
              <a:rPr lang="ru-RU" sz="8800" b="1" dirty="0" err="1"/>
              <a:t>Startup</a:t>
            </a:r>
            <a:r>
              <a:rPr lang="ru-RU" sz="8800" b="1" dirty="0"/>
              <a:t> (русский перевод – «Бизнес с нуля»).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7062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440102-46BE-4C0B-AA69-6CCA185D2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3051"/>
          </a:xfrm>
        </p:spPr>
        <p:txBody>
          <a:bodyPr>
            <a:normAutofit/>
          </a:bodyPr>
          <a:lstStyle/>
          <a:p>
            <a:r>
              <a:rPr lang="ru-RU" sz="3200" b="1" dirty="0"/>
              <a:t>Цели </a:t>
            </a:r>
            <a:r>
              <a:rPr lang="en-US" sz="3200" b="1" dirty="0"/>
              <a:t>MVP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430FA4-49FB-487F-A0D0-839D20B08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6" y="1606859"/>
            <a:ext cx="8726104" cy="4259976"/>
          </a:xfrm>
        </p:spPr>
        <p:txBody>
          <a:bodyPr>
            <a:normAutofit fontScale="25000" lnSpcReduction="20000"/>
          </a:bodyPr>
          <a:lstStyle/>
          <a:p>
            <a:pPr algn="just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8800" b="1" dirty="0"/>
              <a:t>Проверить гипотезу успешности продукта, затратив минимальные ресурсы</a:t>
            </a:r>
          </a:p>
          <a:p>
            <a:pPr algn="just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8800" b="1" dirty="0"/>
              <a:t>Сократить затраты времени, быстро довести проект до «работоспособного» состояния</a:t>
            </a:r>
          </a:p>
          <a:p>
            <a:pPr algn="just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8800" b="1" dirty="0"/>
              <a:t>Как можно раньше открыть продукт для ранних клиентов</a:t>
            </a:r>
          </a:p>
          <a:p>
            <a:pPr algn="just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8800" b="1" dirty="0"/>
              <a:t>Создать базу для анализа поведения и потребностей пользователей</a:t>
            </a:r>
          </a:p>
          <a:p>
            <a:pPr algn="just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8800" b="1" dirty="0"/>
              <a:t>Получить внимание инвесторов или открыть возможности для краудфандинга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endParaRPr lang="ru-RU" sz="2000" b="1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3789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440102-46BE-4C0B-AA69-6CCA185D2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1" y="579691"/>
            <a:ext cx="8911687" cy="769715"/>
          </a:xfrm>
        </p:spPr>
        <p:txBody>
          <a:bodyPr>
            <a:normAutofit/>
          </a:bodyPr>
          <a:lstStyle/>
          <a:p>
            <a:r>
              <a:rPr lang="ru-RU" sz="3200" b="1" dirty="0"/>
              <a:t>Ключевые аспекты </a:t>
            </a:r>
            <a:r>
              <a:rPr lang="en-US" sz="3200" b="1" dirty="0"/>
              <a:t>MVP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430FA4-49FB-487F-A0D0-839D20B08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00296"/>
            <a:ext cx="8720940" cy="4927106"/>
          </a:xfrm>
        </p:spPr>
        <p:txBody>
          <a:bodyPr>
            <a:normAutofit fontScale="25000" lnSpcReduction="20000"/>
          </a:bodyPr>
          <a:lstStyle/>
          <a:p>
            <a:pPr algn="just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8800" b="1" dirty="0"/>
              <a:t>MVP не является по-настоящему жизнеспособным продуктом, пока он не «продаёт»</a:t>
            </a:r>
          </a:p>
          <a:p>
            <a:pPr algn="just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8800" b="1" dirty="0"/>
              <a:t>Он должен показывать достаточно перспективы на будущее, чтобы удержать первых клиентов </a:t>
            </a:r>
          </a:p>
          <a:p>
            <a:pPr algn="just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8800" b="1" dirty="0"/>
              <a:t>В нем должна быть обеспечена обратная связь</a:t>
            </a:r>
          </a:p>
          <a:p>
            <a:pPr algn="just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en-US" sz="8800" b="1" dirty="0"/>
              <a:t>MVP</a:t>
            </a:r>
            <a:r>
              <a:rPr lang="ru-RU" sz="8800" b="1" dirty="0"/>
              <a:t> – это больше о процессе, чем о продукте</a:t>
            </a:r>
          </a:p>
          <a:p>
            <a:pPr algn="just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en-US" sz="8800" b="1" dirty="0"/>
              <a:t>MVP</a:t>
            </a:r>
            <a:r>
              <a:rPr lang="ru-RU" sz="8800" b="1" dirty="0"/>
              <a:t> – не обязательно продукт с минимально возможным числом элементов; в нем должны быть ключевые функции, нужные для реализации идеи и удержания пользователей</a:t>
            </a:r>
          </a:p>
          <a:p>
            <a:pPr algn="just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ru-RU" sz="8800" b="1" dirty="0"/>
              <a:t>Концепт </a:t>
            </a:r>
            <a:r>
              <a:rPr lang="en-US" sz="8800" b="1" dirty="0"/>
              <a:t>MVP</a:t>
            </a:r>
            <a:r>
              <a:rPr lang="ru-RU" sz="8800" b="1" dirty="0"/>
              <a:t> подразумевает циклический процесс построения – измерения – обучения</a:t>
            </a:r>
          </a:p>
          <a:p>
            <a:pPr algn="just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en-US" sz="8800" b="1" dirty="0"/>
              <a:t>MVP</a:t>
            </a:r>
            <a:r>
              <a:rPr lang="ru-RU" sz="8800" b="1" dirty="0"/>
              <a:t> – для </a:t>
            </a:r>
            <a:r>
              <a:rPr lang="ru-RU" sz="8800" b="1" dirty="0" err="1"/>
              <a:t>избежания</a:t>
            </a:r>
            <a:r>
              <a:rPr lang="ru-RU" sz="8800" b="1" dirty="0"/>
              <a:t> создания ненужных продуктов, для получения информации о потребностях и интересах ЦА</a:t>
            </a:r>
          </a:p>
          <a:p>
            <a:pPr algn="just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tabLst>
                <a:tab pos="457200" algn="l"/>
              </a:tabLst>
            </a:pPr>
            <a:endParaRPr lang="ru-RU" sz="8800" b="1" dirty="0"/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endParaRPr lang="ru-RU" sz="2000" b="1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47058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B630FF-180F-4AED-A04F-B25E8F4D9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6519"/>
          </a:xfrm>
        </p:spPr>
        <p:txBody>
          <a:bodyPr>
            <a:normAutofit/>
          </a:bodyPr>
          <a:lstStyle/>
          <a:p>
            <a:r>
              <a:rPr lang="ru-RU" sz="3200" b="1" dirty="0"/>
              <a:t>Модель </a:t>
            </a:r>
            <a:r>
              <a:rPr lang="en-US" sz="3200" b="1" dirty="0"/>
              <a:t>SPACE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F9D05F-3234-4669-BD3F-6AE052149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84917"/>
            <a:ext cx="8561142" cy="4526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rgbClr val="C00000"/>
                </a:solidFill>
              </a:rPr>
              <a:t>Модель </a:t>
            </a:r>
            <a:r>
              <a:rPr lang="en-US" sz="2200" b="1" dirty="0">
                <a:solidFill>
                  <a:srgbClr val="C00000"/>
                </a:solidFill>
              </a:rPr>
              <a:t>SPACE</a:t>
            </a:r>
            <a:r>
              <a:rPr lang="ru-RU" sz="2200" b="1" dirty="0">
                <a:solidFill>
                  <a:srgbClr val="C00000"/>
                </a:solidFill>
              </a:rPr>
              <a:t> </a:t>
            </a:r>
            <a:r>
              <a:rPr lang="ru-RU" sz="2200" b="1" dirty="0"/>
              <a:t>(англ. </a:t>
            </a:r>
            <a:r>
              <a:rPr lang="en-US" sz="2200" b="1" dirty="0"/>
              <a:t>supplier</a:t>
            </a:r>
            <a:r>
              <a:rPr lang="ru-RU" sz="2200" b="1" dirty="0"/>
              <a:t> — </a:t>
            </a:r>
            <a:r>
              <a:rPr lang="en-US" sz="2200" b="1" dirty="0"/>
              <a:t>product</a:t>
            </a:r>
            <a:r>
              <a:rPr lang="ru-RU" sz="2200" b="1" dirty="0"/>
              <a:t> — </a:t>
            </a:r>
            <a:r>
              <a:rPr lang="en-US" sz="2200" b="1" dirty="0"/>
              <a:t>average price</a:t>
            </a:r>
            <a:r>
              <a:rPr lang="ru-RU" sz="2200" b="1" dirty="0"/>
              <a:t> — </a:t>
            </a:r>
            <a:r>
              <a:rPr lang="en-US" sz="2200" b="1" dirty="0"/>
              <a:t>customer</a:t>
            </a:r>
            <a:r>
              <a:rPr lang="ru-RU" sz="2200" b="1" dirty="0"/>
              <a:t> — </a:t>
            </a:r>
            <a:r>
              <a:rPr lang="en-US" sz="2200" b="1" dirty="0"/>
              <a:t>evaluation</a:t>
            </a:r>
            <a:r>
              <a:rPr lang="ru-RU" sz="2200" b="1" dirty="0"/>
              <a:t>) — модель, отражающая пространство, в котором работает бизнес, и сбалансированность бизнеса. </a:t>
            </a:r>
          </a:p>
          <a:p>
            <a:pPr marL="0" indent="0">
              <a:buNone/>
            </a:pPr>
            <a:r>
              <a:rPr lang="ru-RU" sz="2200" b="1" dirty="0"/>
              <a:t>Три концентрические окружности, разделенные на пять секторов, характеризующие: стартап как поставщика продукта, сложность предлагаемого продукта, среднюю цену продукта, количество потенциальных покупателей и особенности принятия решения о покупке. </a:t>
            </a:r>
          </a:p>
          <a:p>
            <a:pPr marL="0" indent="0">
              <a:buNone/>
            </a:pPr>
            <a:r>
              <a:rPr lang="ru-RU" sz="2200" b="1" u="sng" dirty="0"/>
              <a:t>Если по этим параметрам стартап не попадает на одну «орбиту», компания при масштабировании может стать неуправляемой.</a:t>
            </a:r>
          </a:p>
        </p:txBody>
      </p:sp>
    </p:spTree>
    <p:extLst>
      <p:ext uri="{BB962C8B-B14F-4D97-AF65-F5344CB8AC3E}">
        <p14:creationId xmlns:p14="http://schemas.microsoft.com/office/powerpoint/2010/main" val="3261977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B630FF-180F-4AED-A04F-B25E8F4D9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6519"/>
          </a:xfrm>
        </p:spPr>
        <p:txBody>
          <a:bodyPr>
            <a:normAutofit/>
          </a:bodyPr>
          <a:lstStyle/>
          <a:p>
            <a:r>
              <a:rPr lang="ru-RU" sz="3200" b="1" dirty="0"/>
              <a:t>Модель </a:t>
            </a:r>
            <a:r>
              <a:rPr lang="en-US" sz="3200" b="1" dirty="0"/>
              <a:t>SPACE</a:t>
            </a:r>
            <a:endParaRPr lang="ru-RU" sz="32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EA88C87-DAEB-4622-A8B7-63292C971EF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5" y="1260629"/>
            <a:ext cx="7324652" cy="524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502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B630FF-180F-4AED-A04F-B25E8F4D9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6519"/>
          </a:xfrm>
        </p:spPr>
        <p:txBody>
          <a:bodyPr>
            <a:normAutofit/>
          </a:bodyPr>
          <a:lstStyle/>
          <a:p>
            <a:r>
              <a:rPr lang="ru-RU" sz="3200" b="1" dirty="0"/>
              <a:t>Модель </a:t>
            </a:r>
            <a:r>
              <a:rPr lang="en-US" sz="3200" b="1" dirty="0"/>
              <a:t>SPACE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F9D05F-3234-4669-BD3F-6AE052149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84917"/>
            <a:ext cx="8561142" cy="45263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C00000"/>
                </a:solidFill>
              </a:rPr>
              <a:t>S</a:t>
            </a:r>
            <a:r>
              <a:rPr lang="en-US" sz="2200" b="1" dirty="0"/>
              <a:t>upplier</a:t>
            </a:r>
            <a:r>
              <a:rPr lang="ru-RU" sz="2200" b="1" dirty="0"/>
              <a:t> — это вы как поставщик, ваши специалисты, ваша команда и уровень экспертности</a:t>
            </a:r>
            <a:endParaRPr lang="en-US" sz="2200" b="1" dirty="0"/>
          </a:p>
          <a:p>
            <a:pPr marL="0" indent="0">
              <a:buNone/>
            </a:pPr>
            <a:r>
              <a:rPr lang="en-US" sz="2200" b="1" dirty="0">
                <a:solidFill>
                  <a:srgbClr val="C00000"/>
                </a:solidFill>
              </a:rPr>
              <a:t>P</a:t>
            </a:r>
            <a:r>
              <a:rPr lang="en-US" sz="2200" b="1" dirty="0"/>
              <a:t>roduct</a:t>
            </a:r>
            <a:r>
              <a:rPr lang="ru-RU" sz="2200" b="1" dirty="0"/>
              <a:t> — это продукт, который вы представляете на рынке</a:t>
            </a:r>
            <a:endParaRPr lang="en-US" sz="2200" b="1" dirty="0"/>
          </a:p>
          <a:p>
            <a:pPr marL="0" indent="0">
              <a:buNone/>
            </a:pPr>
            <a:r>
              <a:rPr lang="en-US" sz="2200" b="1" dirty="0">
                <a:solidFill>
                  <a:srgbClr val="C00000"/>
                </a:solidFill>
              </a:rPr>
              <a:t>A</a:t>
            </a:r>
            <a:r>
              <a:rPr lang="en-US" sz="2200" b="1" dirty="0"/>
              <a:t>verage price</a:t>
            </a:r>
            <a:r>
              <a:rPr lang="ru-RU" sz="2200" b="1" dirty="0"/>
              <a:t> — это стоимость продукта на рынке</a:t>
            </a:r>
            <a:endParaRPr lang="en-US" sz="2200" b="1" dirty="0"/>
          </a:p>
          <a:p>
            <a:pPr marL="0" indent="0">
              <a:buNone/>
            </a:pPr>
            <a:r>
              <a:rPr lang="en-US" sz="2200" b="1" dirty="0">
                <a:solidFill>
                  <a:srgbClr val="C00000"/>
                </a:solidFill>
              </a:rPr>
              <a:t>C</a:t>
            </a:r>
            <a:r>
              <a:rPr lang="en-US" sz="2200" b="1" dirty="0"/>
              <a:t>ustomer</a:t>
            </a:r>
            <a:r>
              <a:rPr lang="ru-RU" sz="2200" b="1" dirty="0"/>
              <a:t> — это ваши клиенты, их количество на рынке сбыта</a:t>
            </a:r>
            <a:endParaRPr lang="en-US" sz="2200" b="1" dirty="0"/>
          </a:p>
          <a:p>
            <a:pPr marL="0" indent="0" algn="just">
              <a:spcAft>
                <a:spcPts val="800"/>
              </a:spcAft>
              <a:buNone/>
            </a:pPr>
            <a:r>
              <a:rPr lang="en-US" sz="2200" b="1" dirty="0">
                <a:solidFill>
                  <a:srgbClr val="C00000"/>
                </a:solidFill>
              </a:rPr>
              <a:t>E</a:t>
            </a:r>
            <a:r>
              <a:rPr lang="en-US" sz="2200" b="1" dirty="0"/>
              <a:t>valuation </a:t>
            </a:r>
            <a:r>
              <a:rPr lang="ru-RU" sz="2200" b="1" dirty="0"/>
              <a:t>— это количество времени, которое затрачивает покупатель на приобретение продукта, особенности принятия решения (внезапно, по совету друзей или знакомых, коллегия (семейные советы))</a:t>
            </a:r>
          </a:p>
        </p:txBody>
      </p:sp>
    </p:spTree>
    <p:extLst>
      <p:ext uri="{BB962C8B-B14F-4D97-AF65-F5344CB8AC3E}">
        <p14:creationId xmlns:p14="http://schemas.microsoft.com/office/powerpoint/2010/main" val="1044447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92D24-1F96-4291-9323-163CFB6AA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285397" cy="672030"/>
          </a:xfrm>
        </p:spPr>
        <p:txBody>
          <a:bodyPr>
            <a:normAutofit/>
          </a:bodyPr>
          <a:lstStyle/>
          <a:p>
            <a:r>
              <a:rPr lang="ru-RU" sz="3200" b="1" dirty="0"/>
              <a:t>Характеристики трех орбит модели </a:t>
            </a:r>
            <a:r>
              <a:rPr lang="en-US" sz="3200" b="1" dirty="0"/>
              <a:t>SPACE</a:t>
            </a:r>
            <a:endParaRPr lang="ru-RU" sz="3200" b="1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636D19A-B055-4E74-9BAE-77D8D638F3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8665103"/>
              </p:ext>
            </p:extLst>
          </p:nvPr>
        </p:nvGraphicFramePr>
        <p:xfrm>
          <a:off x="2592924" y="1296140"/>
          <a:ext cx="9090089" cy="5218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1422">
                  <a:extLst>
                    <a:ext uri="{9D8B030D-6E8A-4147-A177-3AD203B41FA5}">
                      <a16:colId xmlns:a16="http://schemas.microsoft.com/office/drawing/2014/main" val="922427791"/>
                    </a:ext>
                  </a:extLst>
                </a:gridCol>
                <a:gridCol w="2149676">
                  <a:extLst>
                    <a:ext uri="{9D8B030D-6E8A-4147-A177-3AD203B41FA5}">
                      <a16:colId xmlns:a16="http://schemas.microsoft.com/office/drawing/2014/main" val="112920099"/>
                    </a:ext>
                  </a:extLst>
                </a:gridCol>
                <a:gridCol w="2552557">
                  <a:extLst>
                    <a:ext uri="{9D8B030D-6E8A-4147-A177-3AD203B41FA5}">
                      <a16:colId xmlns:a16="http://schemas.microsoft.com/office/drawing/2014/main" val="3347843682"/>
                    </a:ext>
                  </a:extLst>
                </a:gridCol>
                <a:gridCol w="2506434">
                  <a:extLst>
                    <a:ext uri="{9D8B030D-6E8A-4147-A177-3AD203B41FA5}">
                      <a16:colId xmlns:a16="http://schemas.microsoft.com/office/drawing/2014/main" val="483964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Первая – внешняя орбита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Вторая орбита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Третья – внутренняя орбита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237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Примеры </a:t>
                      </a:r>
                      <a:r>
                        <a:rPr lang="en-US" b="1" dirty="0"/>
                        <a:t>B2C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Еда, массовое ПО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Смартфоны, предметы роскоши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Машины, самолеты, кухни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0821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Примеры В2В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Канцелярия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Инфраструктура БД, простой софт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производства, ПО уровня предприятия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473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Потребности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Одна, понятна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Несколько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Много – требуется выявление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047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Что покупают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Продукт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Продукт и преимущества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Преимущества, бизнес-модель, обещание улучшения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8906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Мотивация к покупке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Функционал и продукт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Функционал – по умолчанию, продают преимущества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Воспринимаемая ценность, решение проблемы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8418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19603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92D24-1F96-4291-9323-163CFB6AA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285397" cy="672030"/>
          </a:xfrm>
        </p:spPr>
        <p:txBody>
          <a:bodyPr>
            <a:normAutofit/>
          </a:bodyPr>
          <a:lstStyle/>
          <a:p>
            <a:r>
              <a:rPr lang="ru-RU" sz="3200" b="1" dirty="0"/>
              <a:t>Характеристики трех орбит модели </a:t>
            </a:r>
            <a:r>
              <a:rPr lang="en-US" sz="3200" b="1" dirty="0"/>
              <a:t>SPACE</a:t>
            </a:r>
            <a:endParaRPr lang="ru-RU" sz="3200" b="1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636D19A-B055-4E74-9BAE-77D8D638F3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5391093"/>
              </p:ext>
            </p:extLst>
          </p:nvPr>
        </p:nvGraphicFramePr>
        <p:xfrm>
          <a:off x="2610035" y="1296140"/>
          <a:ext cx="9072978" cy="4385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497">
                  <a:extLst>
                    <a:ext uri="{9D8B030D-6E8A-4147-A177-3AD203B41FA5}">
                      <a16:colId xmlns:a16="http://schemas.microsoft.com/office/drawing/2014/main" val="922427791"/>
                    </a:ext>
                  </a:extLst>
                </a:gridCol>
                <a:gridCol w="2414726">
                  <a:extLst>
                    <a:ext uri="{9D8B030D-6E8A-4147-A177-3AD203B41FA5}">
                      <a16:colId xmlns:a16="http://schemas.microsoft.com/office/drawing/2014/main" val="112920099"/>
                    </a:ext>
                  </a:extLst>
                </a:gridCol>
                <a:gridCol w="2041864">
                  <a:extLst>
                    <a:ext uri="{9D8B030D-6E8A-4147-A177-3AD203B41FA5}">
                      <a16:colId xmlns:a16="http://schemas.microsoft.com/office/drawing/2014/main" val="3347843682"/>
                    </a:ext>
                  </a:extLst>
                </a:gridCol>
                <a:gridCol w="2547891">
                  <a:extLst>
                    <a:ext uri="{9D8B030D-6E8A-4147-A177-3AD203B41FA5}">
                      <a16:colId xmlns:a16="http://schemas.microsoft.com/office/drawing/2014/main" val="483964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Первая – внешняя орбита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Вторая орбита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Третья – внутренняя орбита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237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Демонстрация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Самого продукта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Возможностей продукта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Преимуществ и возможностей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0821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Система продаж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требуется, достаточно правильно разрекламировать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Важен личный или телефонный контакт с продавцом. Важна активная позиция продавца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Требуется участие продавца на всех этапах совершения покупки. Необходимо отслеживать удовлетворенность результатом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473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Бюджет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Сформирован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всегда существует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Формируется для совершения покупки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0477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2695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92D24-1F96-4291-9323-163CFB6AA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285397" cy="672030"/>
          </a:xfrm>
        </p:spPr>
        <p:txBody>
          <a:bodyPr>
            <a:normAutofit/>
          </a:bodyPr>
          <a:lstStyle/>
          <a:p>
            <a:r>
              <a:rPr lang="ru-RU" sz="3200" b="1" dirty="0"/>
              <a:t>Характеристики трех орбит модели </a:t>
            </a:r>
            <a:r>
              <a:rPr lang="en-US" sz="3200" b="1" dirty="0"/>
              <a:t>SPACE</a:t>
            </a:r>
            <a:endParaRPr lang="ru-RU" sz="3200" b="1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636D19A-B055-4E74-9BAE-77D8D638F3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6829803"/>
              </p:ext>
            </p:extLst>
          </p:nvPr>
        </p:nvGraphicFramePr>
        <p:xfrm>
          <a:off x="2610035" y="1296140"/>
          <a:ext cx="9072978" cy="5342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3188">
                  <a:extLst>
                    <a:ext uri="{9D8B030D-6E8A-4147-A177-3AD203B41FA5}">
                      <a16:colId xmlns:a16="http://schemas.microsoft.com/office/drawing/2014/main" val="922427791"/>
                    </a:ext>
                  </a:extLst>
                </a:gridCol>
                <a:gridCol w="2139519">
                  <a:extLst>
                    <a:ext uri="{9D8B030D-6E8A-4147-A177-3AD203B41FA5}">
                      <a16:colId xmlns:a16="http://schemas.microsoft.com/office/drawing/2014/main" val="112920099"/>
                    </a:ext>
                  </a:extLst>
                </a:gridCol>
                <a:gridCol w="2618912">
                  <a:extLst>
                    <a:ext uri="{9D8B030D-6E8A-4147-A177-3AD203B41FA5}">
                      <a16:colId xmlns:a16="http://schemas.microsoft.com/office/drawing/2014/main" val="3347843682"/>
                    </a:ext>
                  </a:extLst>
                </a:gridCol>
                <a:gridCol w="2441359">
                  <a:extLst>
                    <a:ext uri="{9D8B030D-6E8A-4147-A177-3AD203B41FA5}">
                      <a16:colId xmlns:a16="http://schemas.microsoft.com/office/drawing/2014/main" val="483964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Первая – внешняя орбита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Вторая орбита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Третья – внутренняя орбита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237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ЛПР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Одно лицо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Добавляется влияющий на решение советчик / лицо, одобряющее решение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Группа лиц, компания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0821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Отстройка от конкурентов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Цена, заметный ценник, удобство оплаты, быстрая поставка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Цена, уникальность, качество, сервис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Воспринимаемая ценность. Качество, уникальность, сервис. Поставка под ключ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473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Цикл принятия решения о покупке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Мгновенный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Короткий. Требуется понимание бюджета и цепочки принятия решений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Долгий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047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Цена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Низкая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Средняя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Высокая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5661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6452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8A315-CA49-4A8C-9D74-791474DE7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3152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9852AE-0CD3-4B62-BB76-6BFF76D51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287262"/>
            <a:ext cx="9294275" cy="5353235"/>
          </a:xfrm>
        </p:spPr>
        <p:txBody>
          <a:bodyPr>
            <a:normAutofit fontScale="25000" lnSpcReduction="20000"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8800" b="1" dirty="0">
                <a:solidFill>
                  <a:schemeClr val="dk1"/>
                </a:solidFill>
              </a:rPr>
              <a:t>1</a:t>
            </a:r>
            <a:r>
              <a:rPr lang="ru-RU" sz="8800" b="1" dirty="0">
                <a:solidFill>
                  <a:schemeClr val="dk1"/>
                </a:solidFill>
              </a:rPr>
              <a:t>. Какая особенность НЕ относится к стартапам?</a:t>
            </a:r>
          </a:p>
          <a:p>
            <a:pPr marL="742950" lvl="1" indent="-285750">
              <a:lnSpc>
                <a:spcPct val="120000"/>
              </a:lnSpc>
              <a:spcBef>
                <a:spcPts val="0"/>
              </a:spcBef>
              <a:buSzPct val="100000"/>
              <a:buFont typeface="+mj-lt"/>
              <a:buAutoNum type="alphaUcPeriod"/>
              <a:tabLst>
                <a:tab pos="914400" algn="l"/>
              </a:tabLst>
            </a:pPr>
            <a:r>
              <a:rPr lang="ru-RU" sz="8800" b="1" dirty="0">
                <a:solidFill>
                  <a:schemeClr val="dk1"/>
                </a:solidFill>
              </a:rPr>
              <a:t>Высокая неопределённость и риск</a:t>
            </a:r>
          </a:p>
          <a:p>
            <a:pPr marL="742950" lvl="1" indent="-285750">
              <a:lnSpc>
                <a:spcPct val="120000"/>
              </a:lnSpc>
              <a:spcBef>
                <a:spcPts val="0"/>
              </a:spcBef>
              <a:buSzPct val="100000"/>
              <a:buFont typeface="+mj-lt"/>
              <a:buAutoNum type="alphaUcPeriod"/>
              <a:tabLst>
                <a:tab pos="914400" algn="l"/>
              </a:tabLst>
            </a:pPr>
            <a:r>
              <a:rPr lang="ru-RU" sz="8800" b="1" dirty="0">
                <a:solidFill>
                  <a:schemeClr val="dk1"/>
                </a:solidFill>
              </a:rPr>
              <a:t>Плоская организационная структура</a:t>
            </a:r>
          </a:p>
          <a:p>
            <a:pPr marL="742950" lvl="1" indent="-285750">
              <a:lnSpc>
                <a:spcPct val="120000"/>
              </a:lnSpc>
              <a:spcBef>
                <a:spcPts val="0"/>
              </a:spcBef>
              <a:buSzPct val="100000"/>
              <a:buFont typeface="+mj-lt"/>
              <a:buAutoNum type="alphaUcPeriod"/>
              <a:tabLst>
                <a:tab pos="914400" algn="l"/>
              </a:tabLst>
            </a:pPr>
            <a:r>
              <a:rPr lang="ru-RU" sz="8800" b="1" dirty="0">
                <a:solidFill>
                  <a:schemeClr val="dk1"/>
                </a:solidFill>
              </a:rPr>
              <a:t>Стабильность, долгосрочные контракты</a:t>
            </a:r>
          </a:p>
          <a:p>
            <a:pPr marL="742950" lvl="1" indent="-2857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lphaUcPeriod"/>
              <a:tabLst>
                <a:tab pos="914400" algn="l"/>
              </a:tabLst>
            </a:pPr>
            <a:r>
              <a:rPr lang="ru-RU" sz="8800" b="1" dirty="0">
                <a:solidFill>
                  <a:schemeClr val="dk1"/>
                </a:solidFill>
              </a:rPr>
              <a:t>Быстрый рост и масштабирование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800" b="1" dirty="0">
                <a:solidFill>
                  <a:schemeClr val="dk1"/>
                </a:solidFill>
              </a:rPr>
              <a:t>2. Какие функции выполняют акселераторы?</a:t>
            </a:r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buSzPct val="100000"/>
              <a:buFont typeface="+mj-lt"/>
              <a:buAutoNum type="alphaUcPeriod"/>
              <a:tabLst>
                <a:tab pos="914400" algn="l"/>
              </a:tabLst>
            </a:pPr>
            <a:r>
              <a:rPr lang="ru-RU" sz="8800" b="1" dirty="0">
                <a:solidFill>
                  <a:schemeClr val="dk1"/>
                </a:solidFill>
              </a:rPr>
              <a:t>Предоставляют интенсивную поддержку и менторство</a:t>
            </a:r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buSzPct val="100000"/>
              <a:buFont typeface="+mj-lt"/>
              <a:buAutoNum type="alphaUcPeriod"/>
              <a:tabLst>
                <a:tab pos="914400" algn="l"/>
              </a:tabLst>
            </a:pPr>
            <a:r>
              <a:rPr lang="ru-RU" sz="8800" b="1" dirty="0">
                <a:solidFill>
                  <a:schemeClr val="dk1"/>
                </a:solidFill>
              </a:rPr>
              <a:t>Предоставляют офисные помещения на долгий срок</a:t>
            </a:r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buSzPct val="100000"/>
              <a:buFont typeface="+mj-lt"/>
              <a:buAutoNum type="alphaUcPeriod"/>
              <a:tabLst>
                <a:tab pos="914400" algn="l"/>
              </a:tabLst>
            </a:pPr>
            <a:r>
              <a:rPr lang="ru-RU" sz="8800" b="1" dirty="0">
                <a:solidFill>
                  <a:schemeClr val="dk1"/>
                </a:solidFill>
              </a:rPr>
              <a:t>Помогают подготовиться к привлечению инвестиций</a:t>
            </a:r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+mj-lt"/>
              <a:buAutoNum type="alphaUcPeriod"/>
              <a:tabLst>
                <a:tab pos="914400" algn="l"/>
              </a:tabLst>
            </a:pPr>
            <a:r>
              <a:rPr lang="ru-RU" sz="8800" b="1" dirty="0">
                <a:solidFill>
                  <a:schemeClr val="dk1"/>
                </a:solidFill>
              </a:rPr>
              <a:t>Обеспечивают научно-техническую экспертизу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8800" b="1" dirty="0">
                <a:solidFill>
                  <a:schemeClr val="dk1"/>
                </a:solidFill>
              </a:rPr>
              <a:t>3. В чем основная задача модели SPACE?</a:t>
            </a:r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buSzPct val="100000"/>
              <a:buFont typeface="+mj-lt"/>
              <a:buAutoNum type="alphaUcPeriod"/>
              <a:tabLst>
                <a:tab pos="914400" algn="l"/>
              </a:tabLst>
            </a:pPr>
            <a:r>
              <a:rPr lang="ru-RU" sz="8800" b="1" dirty="0">
                <a:solidFill>
                  <a:schemeClr val="dk1"/>
                </a:solidFill>
              </a:rPr>
              <a:t>Оценить финансовую прибыль стартапа</a:t>
            </a:r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buSzPct val="100000"/>
              <a:buFont typeface="+mj-lt"/>
              <a:buAutoNum type="alphaUcPeriod"/>
              <a:tabLst>
                <a:tab pos="914400" algn="l"/>
              </a:tabLst>
            </a:pPr>
            <a:r>
              <a:rPr lang="ru-RU" sz="8800" b="1" dirty="0">
                <a:solidFill>
                  <a:schemeClr val="dk1"/>
                </a:solidFill>
              </a:rPr>
              <a:t>Определить пространство и орбиту бизнеса по ключевым параметрам</a:t>
            </a:r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buSzPct val="100000"/>
              <a:buFont typeface="+mj-lt"/>
              <a:buAutoNum type="alphaUcPeriod"/>
              <a:tabLst>
                <a:tab pos="914400" algn="l"/>
              </a:tabLst>
            </a:pPr>
            <a:r>
              <a:rPr lang="ru-RU" sz="8800" b="1" dirty="0">
                <a:solidFill>
                  <a:schemeClr val="dk1"/>
                </a:solidFill>
              </a:rPr>
              <a:t>Разработать маркетинговую стратегию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18256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45C26D-6EBD-4E79-A255-5ECF4106D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8663"/>
          </a:xfrm>
        </p:spPr>
        <p:txBody>
          <a:bodyPr>
            <a:normAutofit/>
          </a:bodyPr>
          <a:lstStyle/>
          <a:p>
            <a:r>
              <a:rPr lang="ru-RU" sz="3200" b="1" dirty="0"/>
              <a:t>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BA5188-9F65-4A86-9C73-1FC8E3E66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02672"/>
            <a:ext cx="8915400" cy="4508550"/>
          </a:xfrm>
        </p:spPr>
        <p:txBody>
          <a:bodyPr/>
          <a:lstStyle/>
          <a:p>
            <a:pPr marL="0" indent="0">
              <a:buNone/>
            </a:pPr>
            <a:r>
              <a:rPr lang="en-US" sz="2200" b="1" dirty="0">
                <a:solidFill>
                  <a:schemeClr val="dk1"/>
                </a:solidFill>
              </a:rPr>
              <a:t>4. </a:t>
            </a:r>
            <a:r>
              <a:rPr lang="ru-RU" sz="2200" b="1" dirty="0">
                <a:solidFill>
                  <a:schemeClr val="dk1"/>
                </a:solidFill>
              </a:rPr>
              <a:t>Соотнесите этапы жизненного цикла стартапа с их описанием</a:t>
            </a:r>
          </a:p>
          <a:p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12CA5F5-40D2-410A-8100-1ECDE4EE17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69897"/>
              </p:ext>
            </p:extLst>
          </p:nvPr>
        </p:nvGraphicFramePr>
        <p:xfrm>
          <a:off x="2589212" y="2173587"/>
          <a:ext cx="8128000" cy="3258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43097533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964530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Этап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Описание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271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Формирование идеи и концепции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А. Создание прототипа для тестирования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44928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Разработка MVP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B. </a:t>
                      </a:r>
                      <a:r>
                        <a:rPr lang="ru-RU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Активное расширение рынка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7160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Масштабирование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C. </a:t>
                      </a:r>
                      <a:r>
                        <a:rPr lang="ru-RU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Эксперименты с ценой и каналами продаж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97817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 Поиск и проверка бизнес-модели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D. </a:t>
                      </a:r>
                      <a:r>
                        <a:rPr lang="ru-RU" sz="2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Предварительная оценка жизнеспособности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64632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685594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558</TotalTime>
  <Words>1754</Words>
  <Application>Microsoft Office PowerPoint</Application>
  <PresentationFormat>Широкоэкранный</PresentationFormat>
  <Paragraphs>226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Century Gothic</vt:lpstr>
      <vt:lpstr>Symbol</vt:lpstr>
      <vt:lpstr>Wingdings 3</vt:lpstr>
      <vt:lpstr>Легкий дым</vt:lpstr>
      <vt:lpstr>Управление стартапом</vt:lpstr>
      <vt:lpstr>История возникновения термина «стартап»</vt:lpstr>
      <vt:lpstr>История возникновения термина «стартап»</vt:lpstr>
      <vt:lpstr>Ключевые особенности стартапа</vt:lpstr>
      <vt:lpstr>Жизненный цикл стартапа</vt:lpstr>
      <vt:lpstr>Отличия стартапов от традиционных предприятий</vt:lpstr>
      <vt:lpstr>Отличия стартапов от традиционных предприятий</vt:lpstr>
      <vt:lpstr>Отличия стартапов от традиционных предприятий</vt:lpstr>
      <vt:lpstr>Экосистема стартапов</vt:lpstr>
      <vt:lpstr>Экосистема стартапов в России</vt:lpstr>
      <vt:lpstr>Инфраструктура экосистемы стартапов</vt:lpstr>
      <vt:lpstr>Инфраструктура экосистемы стартапов</vt:lpstr>
      <vt:lpstr>Инфраструктура экосистемы стартапов</vt:lpstr>
      <vt:lpstr>Современные тренды в стартапах</vt:lpstr>
      <vt:lpstr>Понятие минимально жизнеспособного продукта (MVP)</vt:lpstr>
      <vt:lpstr>Цели MVP</vt:lpstr>
      <vt:lpstr>Ключевые аспекты MVP</vt:lpstr>
      <vt:lpstr>Модель SPACE</vt:lpstr>
      <vt:lpstr>Модель SPACE</vt:lpstr>
      <vt:lpstr>Модель SPACE</vt:lpstr>
      <vt:lpstr>Характеристики трех орбит модели SPACE</vt:lpstr>
      <vt:lpstr>Характеристики трех орбит модели SPACE</vt:lpstr>
      <vt:lpstr>Характеристики трех орбит модели SPACE</vt:lpstr>
      <vt:lpstr>Вопросы</vt:lpstr>
      <vt:lpstr>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Анна</cp:lastModifiedBy>
  <cp:revision>18</cp:revision>
  <dcterms:created xsi:type="dcterms:W3CDTF">2025-09-01T07:14:38Z</dcterms:created>
  <dcterms:modified xsi:type="dcterms:W3CDTF">2025-09-01T16:32:54Z</dcterms:modified>
</cp:coreProperties>
</file>