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315" r:id="rId2"/>
    <p:sldId id="297" r:id="rId3"/>
    <p:sldId id="298" r:id="rId4"/>
    <p:sldId id="299" r:id="rId5"/>
    <p:sldId id="300" r:id="rId6"/>
    <p:sldId id="276" r:id="rId7"/>
    <p:sldId id="277" r:id="rId8"/>
    <p:sldId id="278" r:id="rId9"/>
    <p:sldId id="279" r:id="rId10"/>
    <p:sldId id="293" r:id="rId11"/>
    <p:sldId id="280" r:id="rId12"/>
    <p:sldId id="294" r:id="rId13"/>
    <p:sldId id="281" r:id="rId14"/>
    <p:sldId id="295" r:id="rId15"/>
    <p:sldId id="308" r:id="rId16"/>
    <p:sldId id="309" r:id="rId17"/>
    <p:sldId id="301" r:id="rId18"/>
    <p:sldId id="302" r:id="rId19"/>
    <p:sldId id="303" r:id="rId20"/>
    <p:sldId id="285" r:id="rId21"/>
    <p:sldId id="306" r:id="rId22"/>
    <p:sldId id="307" r:id="rId23"/>
    <p:sldId id="304" r:id="rId24"/>
    <p:sldId id="305" r:id="rId25"/>
    <p:sldId id="287" r:id="rId26"/>
    <p:sldId id="310" r:id="rId27"/>
    <p:sldId id="311" r:id="rId28"/>
    <p:sldId id="296" r:id="rId29"/>
    <p:sldId id="312" r:id="rId30"/>
    <p:sldId id="313" r:id="rId31"/>
    <p:sldId id="31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24" autoAdjust="0"/>
    <p:restoredTop sz="94660"/>
  </p:normalViewPr>
  <p:slideViewPr>
    <p:cSldViewPr>
      <p:cViewPr varScale="1">
        <p:scale>
          <a:sx n="79" d="100"/>
          <a:sy n="79" d="100"/>
        </p:scale>
        <p:origin x="100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877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57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99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208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57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085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083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35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712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67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6935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586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599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235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312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39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473DE-607A-4AF8-98EB-504CF39DD6DD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141D519-28B9-4948-8B21-ADE7582F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17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Риск в инновационной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988841"/>
            <a:ext cx="875965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Риск в инновационной деятельности </a:t>
            </a:r>
            <a:r>
              <a:rPr lang="ru-RU" sz="2400" b="1" dirty="0"/>
              <a:t>- вероятность потерь, возникающих при вложении компанией средств в производство новых товаров и услуг, разработку новой техники и технологий, разработку управленческих инноваций.</a:t>
            </a:r>
          </a:p>
        </p:txBody>
      </p:sp>
    </p:spTree>
    <p:extLst>
      <p:ext uri="{BB962C8B-B14F-4D97-AF65-F5344CB8AC3E}">
        <p14:creationId xmlns:p14="http://schemas.microsoft.com/office/powerpoint/2010/main" val="698119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Ситуации возникновения инновационного риска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9201" y="1988841"/>
            <a:ext cx="6751943" cy="4525963"/>
          </a:xfrm>
        </p:spPr>
        <p:txBody>
          <a:bodyPr>
            <a:normAutofit/>
          </a:bodyPr>
          <a:lstStyle/>
          <a:p>
            <a:r>
              <a:rPr lang="ru-RU" sz="2400" b="1" dirty="0"/>
              <a:t>создание нового товара или услуги, внедрение нового метода производства</a:t>
            </a:r>
          </a:p>
          <a:p>
            <a:r>
              <a:rPr lang="ru-RU" sz="2400" b="1" dirty="0"/>
              <a:t>создание нового товара или оказание новой услуги на старом оборудовании</a:t>
            </a:r>
          </a:p>
          <a:p>
            <a:r>
              <a:rPr lang="ru-RU" sz="2400" b="1" dirty="0"/>
              <a:t>производство нового товара или оказание услуги с помощью новой техники и технологии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7155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Основные виды рисков в инновационной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9201" y="1844825"/>
            <a:ext cx="6751943" cy="4525963"/>
          </a:xfrm>
        </p:spPr>
        <p:txBody>
          <a:bodyPr>
            <a:normAutofit/>
          </a:bodyPr>
          <a:lstStyle/>
          <a:p>
            <a:r>
              <a:rPr lang="ru-RU" sz="2400" b="1" dirty="0"/>
              <a:t>Риск ошибочного выбора инновационного проекта </a:t>
            </a:r>
          </a:p>
          <a:p>
            <a:r>
              <a:rPr lang="ru-RU" sz="2400" b="1" dirty="0"/>
              <a:t>Риск недостаточного финансирования инновационного проекта</a:t>
            </a:r>
          </a:p>
          <a:p>
            <a:r>
              <a:rPr lang="ru-RU" sz="2400" b="1" dirty="0"/>
              <a:t>Маркетинговый риск текущего снабжения проекта ресурсами и сбыта результатов инновационного проекта</a:t>
            </a:r>
          </a:p>
          <a:p>
            <a:pPr lvl="0"/>
            <a:r>
              <a:rPr lang="ru-RU" sz="2400" b="1" dirty="0"/>
              <a:t>Риск неисполнения контрактов </a:t>
            </a:r>
          </a:p>
          <a:p>
            <a:pPr lvl="0"/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56357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Основные виды рисков в инновационной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9201" y="1988841"/>
            <a:ext cx="6751943" cy="4525963"/>
          </a:xfrm>
        </p:spPr>
        <p:txBody>
          <a:bodyPr>
            <a:normAutofit/>
          </a:bodyPr>
          <a:lstStyle/>
          <a:p>
            <a:pPr lvl="0"/>
            <a:r>
              <a:rPr lang="ru-RU" sz="2400" b="1" dirty="0"/>
              <a:t>Риск возникновения непредвиденных затрат и снижения доходов</a:t>
            </a:r>
          </a:p>
          <a:p>
            <a:r>
              <a:rPr lang="ru-RU" sz="2400" b="1" dirty="0"/>
              <a:t>Риск усиления конкуренции</a:t>
            </a:r>
          </a:p>
          <a:p>
            <a:r>
              <a:rPr lang="ru-RU" sz="2400" b="1" dirty="0"/>
              <a:t>Риск недостатка квалифицированных кадров</a:t>
            </a:r>
          </a:p>
          <a:p>
            <a:r>
              <a:rPr lang="ru-RU" sz="2400" b="1" dirty="0"/>
              <a:t>Риск, связанный с обеспечением прав собственности на инновационный проект</a:t>
            </a:r>
          </a:p>
          <a:p>
            <a:pPr lvl="0"/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8328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Анализ проектных рисков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9201" y="1600201"/>
            <a:ext cx="6947279" cy="4525963"/>
          </a:xfrm>
        </p:spPr>
        <p:txBody>
          <a:bodyPr>
            <a:normAutofit/>
          </a:bodyPr>
          <a:lstStyle/>
          <a:p>
            <a:r>
              <a:rPr lang="ru-RU" sz="2400" b="1" dirty="0"/>
              <a:t>Качественный анализ: описание рисков проекта; стоимостная оценка последствий воздействия рисков; меры по снижению рисков</a:t>
            </a:r>
          </a:p>
          <a:p>
            <a:endParaRPr lang="ru-RU" sz="2400" b="1" dirty="0"/>
          </a:p>
          <a:p>
            <a:r>
              <a:rPr lang="ru-RU" sz="2400" b="1" dirty="0"/>
              <a:t>Количественный анализ: расчеты изменений эффективности проекта в связи с рисками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15085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Распределение вероятностей для движений наличности</a:t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4604916"/>
              </p:ext>
            </p:extLst>
          </p:nvPr>
        </p:nvGraphicFramePr>
        <p:xfrm>
          <a:off x="3469201" y="1916771"/>
          <a:ext cx="6803262" cy="3091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94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4843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Приток наличности, $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Вероятность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913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3000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0,1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4000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0,2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5000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0,4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743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6000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0,2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4843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7000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0,1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732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1880" y="410788"/>
            <a:ext cx="6589199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Распределение вероятностей</a:t>
            </a:r>
            <a:br>
              <a:rPr lang="ru-RU" sz="3200" dirty="0"/>
            </a:br>
            <a:endParaRPr lang="ru-RU" sz="3200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3061101" y="1196754"/>
            <a:ext cx="7405399" cy="5430327"/>
            <a:chOff x="131840" y="904364"/>
            <a:chExt cx="8824111" cy="554723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899592" y="1196752"/>
              <a:ext cx="0" cy="4536504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899592" y="5733256"/>
              <a:ext cx="7632848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4211960" y="1700808"/>
              <a:ext cx="864096" cy="4032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419872" y="3717032"/>
              <a:ext cx="792088" cy="20162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076056" y="3717032"/>
              <a:ext cx="792088" cy="20162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868144" y="4725144"/>
              <a:ext cx="792088" cy="10081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652121" y="4730493"/>
              <a:ext cx="792088" cy="10081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68729" y="5757975"/>
              <a:ext cx="6338741" cy="408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 1       2        3       4        5        6       7     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31828" y="5791349"/>
              <a:ext cx="1624123" cy="660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Приток, </a:t>
              </a:r>
              <a:r>
                <a:rPr lang="ru-RU" b="1" dirty="0" err="1"/>
                <a:t>тыс</a:t>
              </a:r>
              <a:r>
                <a:rPr lang="ru-RU" b="1" dirty="0"/>
                <a:t> </a:t>
              </a:r>
              <a:r>
                <a:rPr lang="en-US" b="1" dirty="0"/>
                <a:t>$</a:t>
              </a:r>
              <a:endParaRPr lang="ru-RU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1840" y="1484784"/>
              <a:ext cx="744229" cy="3552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0,4</a:t>
              </a:r>
            </a:p>
            <a:p>
              <a:endParaRPr lang="ru-RU" sz="2000" b="1" dirty="0"/>
            </a:p>
            <a:p>
              <a:endParaRPr lang="ru-RU" sz="2000" b="1" dirty="0"/>
            </a:p>
            <a:p>
              <a:r>
                <a:rPr lang="ru-RU" sz="2000" b="1" dirty="0"/>
                <a:t>0,3</a:t>
              </a:r>
            </a:p>
            <a:p>
              <a:endParaRPr lang="ru-RU" sz="2000" b="1" dirty="0"/>
            </a:p>
            <a:p>
              <a:endParaRPr lang="ru-RU" sz="2000" b="1" dirty="0"/>
            </a:p>
            <a:p>
              <a:endParaRPr lang="ru-RU" sz="2000" b="1" dirty="0"/>
            </a:p>
            <a:p>
              <a:r>
                <a:rPr lang="ru-RU" sz="2000" b="1" dirty="0"/>
                <a:t>0,2</a:t>
              </a:r>
            </a:p>
            <a:p>
              <a:endParaRPr lang="ru-RU" sz="2000" b="1" dirty="0"/>
            </a:p>
            <a:p>
              <a:endParaRPr lang="ru-RU" sz="2000" b="1" dirty="0"/>
            </a:p>
            <a:p>
              <a:r>
                <a:rPr lang="ru-RU" sz="2000" b="1" dirty="0"/>
                <a:t>0,1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7597" y="904364"/>
              <a:ext cx="576064" cy="597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/>
                <a:t>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140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Ожидаемое значение</a:t>
            </a:r>
            <a:br>
              <a:rPr lang="ru-RU" sz="3200" dirty="0"/>
            </a:b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sz="3200" b="1">
                              <a:latin typeface="Cambria Math"/>
                            </a:rPr>
                            <m:t>𝐑</m:t>
                          </m:r>
                        </m:e>
                      </m:acc>
                      <m:r>
                        <a:rPr lang="ru-RU" sz="3200" b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sz="3200" b="1">
                              <a:latin typeface="Cambria Math"/>
                            </a:rPr>
                            <m:t>𝐢</m:t>
                          </m:r>
                          <m:r>
                            <a:rPr lang="ru-RU" sz="3200" b="1">
                              <a:latin typeface="Cambria Math"/>
                            </a:rPr>
                            <m:t>=</m:t>
                          </m:r>
                          <m:r>
                            <a:rPr lang="ru-RU" sz="3200" b="1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ru-RU" sz="3200" b="1">
                              <a:latin typeface="Cambria Math"/>
                            </a:rPr>
                            <m:t>𝐧</m:t>
                          </m:r>
                        </m:sup>
                        <m:e>
                          <m:sSub>
                            <m:sSubPr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b="1">
                                  <a:latin typeface="Cambria Math"/>
                                </a:rPr>
                                <m:t>𝐑</m:t>
                              </m:r>
                            </m:e>
                            <m:sub>
                              <m:r>
                                <a:rPr lang="ru-RU" sz="3200" b="1">
                                  <a:latin typeface="Cambria Math"/>
                                </a:rPr>
                                <m:t>𝐢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b="1">
                                  <a:latin typeface="Cambria Math"/>
                                </a:rPr>
                                <m:t>𝐩</m:t>
                              </m:r>
                            </m:e>
                            <m:sub>
                              <m:r>
                                <a:rPr lang="ru-RU" sz="3200" b="1">
                                  <a:latin typeface="Cambria Math"/>
                                </a:rPr>
                                <m:t>𝐢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ru-RU" sz="2400" b="1" dirty="0"/>
              </a:p>
              <a:p>
                <a:pPr marL="0" indent="0">
                  <a:buNone/>
                </a:pPr>
                <a:r>
                  <a:rPr lang="ru-RU" sz="2400" b="1" dirty="0"/>
                  <a:t>где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>
                            <a:latin typeface="Cambria Math"/>
                          </a:rPr>
                          <m:t>𝐑</m:t>
                        </m:r>
                      </m:e>
                    </m:acc>
                  </m:oMath>
                </a14:m>
                <a:r>
                  <a:rPr lang="ru-RU" sz="2400" b="1" dirty="0"/>
                  <a:t> — ожидаемое значение; </a:t>
                </a:r>
              </a:p>
              <a:p>
                <a:pPr marL="0" indent="0">
                  <a:buNone/>
                </a:pPr>
                <a:r>
                  <a:rPr lang="ru-RU" sz="2400" b="1" dirty="0" err="1"/>
                  <a:t>R</a:t>
                </a:r>
                <a:r>
                  <a:rPr lang="ru-RU" sz="2400" b="1" baseline="-25000" dirty="0" err="1"/>
                  <a:t>i</a:t>
                </a:r>
                <a:r>
                  <a:rPr lang="ru-RU" sz="2400" b="1" dirty="0"/>
                  <a:t> — значение в случае i; </a:t>
                </a:r>
              </a:p>
              <a:p>
                <a:pPr marL="0" indent="0">
                  <a:buNone/>
                </a:pPr>
                <a:r>
                  <a:rPr lang="ru-RU" sz="2400" b="1" dirty="0" err="1"/>
                  <a:t>p</a:t>
                </a:r>
                <a:r>
                  <a:rPr lang="ru-RU" sz="2400" b="1" baseline="-25000" dirty="0" err="1"/>
                  <a:t>i</a:t>
                </a:r>
                <a:r>
                  <a:rPr lang="ru-RU" sz="2400" b="1" dirty="0"/>
                  <a:t> — вероятность в случае i; </a:t>
                </a:r>
              </a:p>
              <a:p>
                <a:pPr marL="0" indent="0">
                  <a:buNone/>
                </a:pPr>
                <a:r>
                  <a:rPr lang="ru-RU" sz="2400" b="1" dirty="0"/>
                  <a:t>n — число возможных исходов развития событий.</a:t>
                </a:r>
              </a:p>
              <a:p>
                <a:pPr marL="0" indent="0">
                  <a:buNone/>
                </a:pPr>
                <a:endParaRPr lang="ru-RU" sz="2400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80" r="-740" b="-161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5075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Среднее квадратичное отклонение</a:t>
            </a:r>
            <a:br>
              <a:rPr lang="ru-RU" sz="3200" dirty="0"/>
            </a:b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1544" y="2204865"/>
                <a:ext cx="7499176" cy="208823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>
                          <a:latin typeface="Cambria Math"/>
                          <a:ea typeface="Cambria Math"/>
                        </a:rPr>
                        <m:t>𝛔</m:t>
                      </m:r>
                      <m:r>
                        <a:rPr lang="ru-RU" sz="3200" b="1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ctrlPr>
                                <a:rPr lang="ru-RU" sz="32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ru-RU" sz="3200" b="1">
                                  <a:latin typeface="Cambria Math"/>
                                  <a:ea typeface="Cambria Math"/>
                                </a:rPr>
                                <m:t>𝐢</m:t>
                              </m:r>
                              <m:r>
                                <a:rPr lang="ru-RU" sz="3200" b="1">
                                  <a:latin typeface="Cambria Math"/>
                                  <a:ea typeface="Cambria Math"/>
                                </a:rPr>
                                <m:t>=</m:t>
                              </m:r>
                              <m:r>
                                <a:rPr lang="ru-RU" sz="3200" b="1"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sz="3200" b="1">
                                  <a:latin typeface="Cambria Math"/>
                                  <a:ea typeface="Cambria Math"/>
                                </a:rPr>
                                <m:t>𝐧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ru-RU" sz="3200" b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ru-RU" sz="3200" b="1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3200" b="1">
                                          <a:latin typeface="Cambria Math"/>
                                          <a:ea typeface="Cambria Math"/>
                                        </a:rPr>
                                        <m:t>𝐑</m:t>
                                      </m:r>
                                    </m:e>
                                    <m:sub>
                                      <m:r>
                                        <a:rPr lang="ru-RU" sz="3200" b="1">
                                          <a:latin typeface="Cambria Math"/>
                                          <a:ea typeface="Cambria Math"/>
                                        </a:rPr>
                                        <m:t>𝐢</m:t>
                                      </m:r>
                                    </m:sub>
                                  </m:sSub>
                                  <m:r>
                                    <a:rPr lang="ru-RU" sz="3200" b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ru-RU" sz="3200" b="1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ru-RU" sz="3200" b="1">
                                          <a:latin typeface="Cambria Math"/>
                                          <a:ea typeface="Cambria Math"/>
                                        </a:rPr>
                                        <m:t>𝐑</m:t>
                                      </m:r>
                                    </m:e>
                                  </m:acc>
                                  <m:r>
                                    <a:rPr lang="ru-RU" sz="3200" b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ru-RU" sz="3200" b="1"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b="1">
                                      <a:latin typeface="Cambria Math"/>
                                      <a:ea typeface="Cambria Math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ru-RU" sz="3200" b="1">
                                      <a:latin typeface="Cambria Math"/>
                                      <a:ea typeface="Cambria Math"/>
                                    </a:rPr>
                                    <m:t>𝐢</m:t>
                                  </m:r>
                                </m:sub>
                              </m:sSub>
                            </m:e>
                          </m:nary>
                        </m:e>
                      </m:rad>
                    </m:oMath>
                  </m:oMathPara>
                </a14:m>
                <a:endParaRPr lang="ru-RU" sz="3200" b="1" dirty="0"/>
              </a:p>
              <a:p>
                <a:pPr marL="0" indent="0">
                  <a:buNone/>
                </a:pPr>
                <a:endParaRPr lang="ru-RU" sz="3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1544" y="2204865"/>
                <a:ext cx="7499176" cy="208823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4005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43064" y="836712"/>
                <a:ext cx="8424936" cy="547260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latin typeface="Cambria Math"/>
                            </a:rPr>
                            <m:t>𝑹</m:t>
                          </m:r>
                        </m:e>
                      </m:acc>
                      <m:r>
                        <a:rPr lang="en-US" sz="2800" b="1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/>
                            </a:rPr>
                            <m:t>𝟑𝟎𝟎𝟎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∗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,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𝟏</m:t>
                          </m:r>
                        </m:e>
                      </m:d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/>
                            </a:rPr>
                            <m:t>𝟒𝟎𝟎𝟎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∗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,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𝟐</m:t>
                          </m:r>
                        </m:e>
                      </m:d>
                    </m:oMath>
                  </m:oMathPara>
                </a14:m>
                <a:endParaRPr lang="ru-RU" sz="2800" b="1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/>
                            </a:rPr>
                            <m:t>𝟓𝟎𝟎𝟎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∗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,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𝟒</m:t>
                          </m:r>
                        </m:e>
                      </m:d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/>
                            </a:rPr>
                            <m:t>𝟔𝟎𝟎𝟎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∗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,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𝟐</m:t>
                          </m:r>
                        </m:e>
                      </m:d>
                    </m:oMath>
                  </m:oMathPara>
                </a14:m>
                <a:endParaRPr lang="ru-RU" sz="2800" b="1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/>
                            </a:rPr>
                            <m:t>𝟕𝟎𝟎𝟎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∗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2800" b="1" i="1">
                              <a:latin typeface="Cambria Math"/>
                            </a:rPr>
                            <m:t>,</m:t>
                          </m:r>
                          <m:r>
                            <a:rPr lang="en-US" sz="2800" b="1" i="1">
                              <a:latin typeface="Cambria Math"/>
                            </a:rPr>
                            <m:t>𝟏</m:t>
                          </m:r>
                        </m:e>
                      </m:d>
                      <m:r>
                        <a:rPr lang="en-US" sz="28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2800" b="1" i="1" dirty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latin typeface="Cambria Math"/>
                        </a:rPr>
                        <m:t>=</m:t>
                      </m:r>
                      <m:r>
                        <a:rPr lang="en-US" sz="2800" b="1" i="1">
                          <a:latin typeface="Cambria Math"/>
                        </a:rPr>
                        <m:t>𝟑𝟎𝟎</m:t>
                      </m:r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r>
                        <a:rPr lang="en-US" sz="2800" b="1" i="1">
                          <a:latin typeface="Cambria Math"/>
                        </a:rPr>
                        <m:t>𝟖𝟎𝟎</m:t>
                      </m:r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r>
                        <a:rPr lang="en-US" sz="2800" b="1" i="1">
                          <a:latin typeface="Cambria Math"/>
                        </a:rPr>
                        <m:t>𝟐𝟎𝟎𝟎</m:t>
                      </m:r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r>
                        <a:rPr lang="en-US" sz="2800" b="1" i="1">
                          <a:latin typeface="Cambria Math"/>
                        </a:rPr>
                        <m:t>𝟏𝟐𝟎𝟎</m:t>
                      </m:r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r>
                        <a:rPr lang="en-US" sz="2800" b="1" i="1">
                          <a:latin typeface="Cambria Math"/>
                        </a:rPr>
                        <m:t>𝟕𝟎𝟎</m:t>
                      </m:r>
                      <m:r>
                        <a:rPr lang="en-US" sz="2800" b="1" i="1">
                          <a:latin typeface="Cambria Math"/>
                        </a:rPr>
                        <m:t>=</m:t>
                      </m:r>
                      <m:r>
                        <a:rPr lang="en-US" sz="2800" b="1" i="1">
                          <a:latin typeface="Cambria Math"/>
                        </a:rPr>
                        <m:t>𝟓𝟎𝟎𝟎</m:t>
                      </m:r>
                    </m:oMath>
                  </m:oMathPara>
                </a14:m>
                <a:endParaRPr lang="ru-RU" sz="2800" b="1" dirty="0"/>
              </a:p>
              <a:p>
                <a:pPr marL="0" indent="0" algn="ctr">
                  <a:buNone/>
                </a:pPr>
                <a:endParaRPr lang="ru-RU" sz="2800" b="1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𝝈</m:t>
                          </m:r>
                        </m:e>
                        <m:sup>
                          <m:r>
                            <a:rPr lang="ru-RU" sz="28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ru-RU" sz="28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sz="28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(−</m:t>
                          </m:r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𝟐𝟎𝟎𝟎</m:t>
                          </m:r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  <m:r>
                        <a:rPr lang="ru-RU" sz="2800" b="1" i="1">
                          <a:latin typeface="Cambria Math"/>
                          <a:ea typeface="Cambria Math"/>
                        </a:rPr>
                        <m:t>∗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𝟎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ru-RU" sz="28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8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ru-RU" sz="2800" b="1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ru-RU" sz="2800" b="1" i="1">
                                  <a:latin typeface="Cambria Math"/>
                                  <a:ea typeface="Cambria Math"/>
                                </a:rPr>
                                <m:t>𝟏𝟎𝟎𝟎</m:t>
                              </m:r>
                            </m:e>
                          </m:d>
                        </m:e>
                        <m:sup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  <m:r>
                        <a:rPr lang="ru-RU" sz="2800" b="1" i="1">
                          <a:latin typeface="Cambria Math"/>
                          <a:ea typeface="Cambria Math"/>
                        </a:rPr>
                        <m:t>∗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𝟎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ru-RU" sz="2800" b="1" i="1" dirty="0">
                  <a:latin typeface="Cambria Math"/>
                  <a:ea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ru-RU" sz="28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ru-RU" sz="28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ru-RU" sz="2800" b="1" i="1">
                                      <a:latin typeface="Cambria Math"/>
                                      <a:ea typeface="Cambria Math"/>
                                    </a:rPr>
                                    <m:t>𝟎</m:t>
                                  </m:r>
                                </m:e>
                              </m:d>
                            </m:e>
                            <m:sup>
                              <m:r>
                                <a:rPr lang="ru-RU" sz="2800" b="1" i="1"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∗</m:t>
                          </m:r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𝟒</m:t>
                          </m:r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+</m:t>
                          </m:r>
                          <m:d>
                            <m:dPr>
                              <m:ctrlPr>
                                <a:rPr lang="ru-RU" sz="28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ru-RU" sz="2800" b="1" i="1">
                                  <a:latin typeface="Cambria Math"/>
                                  <a:ea typeface="Cambria Math"/>
                                </a:rPr>
                                <m:t>𝟏𝟎𝟎𝟎</m:t>
                              </m:r>
                            </m:e>
                          </m:d>
                        </m:e>
                        <m:sup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  <m:r>
                        <a:rPr lang="ru-RU" sz="2800" b="1" i="1">
                          <a:latin typeface="Cambria Math"/>
                          <a:ea typeface="Cambria Math"/>
                        </a:rPr>
                        <m:t>∗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𝟎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ru-RU" sz="2800" b="1" i="1" dirty="0">
                  <a:latin typeface="Cambria Math"/>
                  <a:ea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sz="2800" b="1" i="1"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ru-RU" sz="28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28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ru-RU" sz="2800" b="1" i="1">
                                <a:latin typeface="Cambria Math"/>
                                <a:ea typeface="Cambria Math"/>
                              </a:rPr>
                              <m:t>𝟐𝟎𝟎𝟎</m:t>
                            </m:r>
                          </m:e>
                        </m:d>
                      </m:e>
                      <m:sup>
                        <m:r>
                          <a:rPr lang="ru-RU" sz="2800" b="1" i="1"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  <m:r>
                      <a:rPr lang="ru-RU" sz="2800" b="1" i="1">
                        <a:latin typeface="Cambria Math"/>
                        <a:ea typeface="Cambria Math"/>
                      </a:rPr>
                      <m:t>∗</m:t>
                    </m:r>
                    <m:r>
                      <a:rPr lang="ru-RU" sz="2800" b="1" i="1">
                        <a:latin typeface="Cambria Math"/>
                        <a:ea typeface="Cambria Math"/>
                      </a:rPr>
                      <m:t>𝟎</m:t>
                    </m:r>
                    <m:r>
                      <a:rPr lang="ru-RU" sz="2800" b="1" i="1">
                        <a:latin typeface="Cambria Math"/>
                        <a:ea typeface="Cambria Math"/>
                      </a:rPr>
                      <m:t>,</m:t>
                    </m:r>
                    <m:r>
                      <a:rPr lang="ru-RU" sz="2800" b="1" i="1">
                        <a:latin typeface="Cambria Math"/>
                        <a:ea typeface="Cambria Math"/>
                      </a:rPr>
                      <m:t>𝟏</m:t>
                    </m:r>
                    <m:r>
                      <a:rPr lang="ru-RU" sz="2800" b="1" i="1"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2800" b="1" i="1">
                        <a:latin typeface="Cambria Math"/>
                        <a:ea typeface="Cambria Math"/>
                      </a:rPr>
                      <m:t>𝟏𝟐𝟎𝟎𝟎𝟎𝟎</m:t>
                    </m:r>
                  </m:oMath>
                </a14:m>
                <a:r>
                  <a:rPr lang="ru-RU" sz="2800" b="1" dirty="0"/>
                  <a:t>;</a:t>
                </a:r>
              </a:p>
              <a:p>
                <a:pPr marL="0" indent="0" algn="ctr">
                  <a:buNone/>
                </a:pPr>
                <a:endParaRPr lang="ru-RU" sz="2800" b="1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>
                          <a:latin typeface="Cambria Math"/>
                          <a:ea typeface="Cambria Math"/>
                        </a:rPr>
                        <m:t>𝝈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8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800" b="1" i="1">
                              <a:latin typeface="Cambria Math"/>
                              <a:ea typeface="Cambria Math"/>
                            </a:rPr>
                            <m:t>𝟏𝟐𝟎𝟎𝟎𝟎𝟎</m:t>
                          </m:r>
                        </m:e>
                      </m:rad>
                      <m:r>
                        <a:rPr lang="ru-RU" sz="2800" b="1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ru-RU" sz="2800" b="1" i="1">
                          <a:latin typeface="Cambria Math"/>
                          <a:ea typeface="Cambria Math"/>
                        </a:rPr>
                        <m:t>𝟏𝟎𝟗𝟔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43064" y="836712"/>
                <a:ext cx="8424936" cy="547260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014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Распределение вероятностей для движений наличности проекта 2</a:t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9684735"/>
              </p:ext>
            </p:extLst>
          </p:nvPr>
        </p:nvGraphicFramePr>
        <p:xfrm>
          <a:off x="3469202" y="2276873"/>
          <a:ext cx="6803263" cy="3756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1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082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Приток наличности, $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Вероятность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067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2000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0,10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3500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0,25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5000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0,30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6500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0,25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082"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8000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08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0,10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388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Сравнительный анализ проектов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39827898"/>
                  </p:ext>
                </p:extLst>
              </p:nvPr>
            </p:nvGraphicFramePr>
            <p:xfrm>
              <a:off x="3467100" y="2133600"/>
              <a:ext cx="6591300" cy="3779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956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2956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0367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b="1" dirty="0"/>
                            <a:t>Проект 1</a:t>
                          </a:r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b="1" dirty="0"/>
                            <a:t>Проект 2</a:t>
                          </a:r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i="1" dirty="0"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ru-RU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>
                                      <a:latin typeface="Cambria Math"/>
                                    </a:rPr>
                                    <m:t>𝑹</m:t>
                                  </m:r>
                                </m:e>
                              </m:acc>
                              <m:r>
                                <a:rPr lang="en-US" sz="2800" b="1" i="1">
                                  <a:latin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ru-RU" sz="2800" b="1" dirty="0"/>
                            <a:t>5000</a:t>
                          </a:r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latin typeface="Cambria Math"/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ru-RU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>
                                      <a:latin typeface="Cambria Math"/>
                                    </a:rPr>
                                    <m:t>𝑹</m:t>
                                  </m:r>
                                </m:e>
                              </m:acc>
                              <m:r>
                                <a:rPr lang="en-US" sz="2800" b="1" i="1">
                                  <a:latin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ru-RU" sz="2800" b="1" dirty="0"/>
                            <a:t>5000</a:t>
                          </a:r>
                        </a:p>
                        <a:p>
                          <a:pPr algn="ctr"/>
                          <a:endParaRPr lang="ru-RU" sz="2800" b="1" dirty="0"/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latin typeface="Cambria Math"/>
                            <a:ea typeface="Cambria Math"/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b="1" i="1" smtClean="0">
                                    <a:latin typeface="Cambria Math"/>
                                    <a:ea typeface="Cambria Math"/>
                                  </a:rPr>
                                  <m:t>𝝈</m:t>
                                </m:r>
                                <m:r>
                                  <a:rPr lang="ru-RU" sz="2800" b="1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ru-RU" sz="2800" b="1" i="1" smtClean="0">
                                    <a:latin typeface="Cambria Math"/>
                                    <a:ea typeface="Cambria Math"/>
                                  </a:rPr>
                                  <m:t>𝟏𝟎𝟗𝟔</m:t>
                                </m:r>
                              </m:oMath>
                            </m:oMathPara>
                          </a14:m>
                          <a:endParaRPr lang="ru-RU" sz="2800" b="1" dirty="0"/>
                        </a:p>
                        <a:p>
                          <a:pPr algn="ctr"/>
                          <a:endParaRPr lang="ru-RU" sz="2800" b="1" dirty="0"/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latin typeface="Cambria Math"/>
                            <a:ea typeface="Cambria Math"/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b="1" i="1" smtClean="0">
                                    <a:latin typeface="Cambria Math"/>
                                    <a:ea typeface="Cambria Math"/>
                                  </a:rPr>
                                  <m:t>𝝈</m:t>
                                </m:r>
                                <m:r>
                                  <a:rPr lang="ru-RU" sz="2800" b="1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ru-RU" sz="2800" b="1" i="1" smtClean="0">
                                    <a:latin typeface="Cambria Math"/>
                                    <a:ea typeface="Cambria Math"/>
                                  </a:rPr>
                                  <m:t>𝟏𝟕𝟏𝟎</m:t>
                                </m:r>
                              </m:oMath>
                            </m:oMathPara>
                          </a14:m>
                          <a:endParaRPr lang="ru-RU" sz="2800" b="1" dirty="0"/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39827898"/>
                  </p:ext>
                </p:extLst>
              </p:nvPr>
            </p:nvGraphicFramePr>
            <p:xfrm>
              <a:off x="3467100" y="2133600"/>
              <a:ext cx="6591300" cy="3779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956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2956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0367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b="1" dirty="0"/>
                            <a:t>Проект 1</a:t>
                          </a:r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b="1" dirty="0"/>
                            <a:t>Проект 2</a:t>
                          </a:r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" t="-79646" r="-100555" b="-100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185" t="-79646" r="-555" b="-1004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" t="-180444" r="-100555" b="-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73237" marR="73237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185" t="-180444" r="-555" b="-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44259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664" y="559557"/>
            <a:ext cx="6505874" cy="922114"/>
          </a:xfrm>
        </p:spPr>
        <p:txBody>
          <a:bodyPr>
            <a:noAutofit/>
          </a:bodyPr>
          <a:lstStyle/>
          <a:p>
            <a:r>
              <a:rPr lang="ru-RU" b="1" dirty="0"/>
              <a:t>Коэффициент вариации</a:t>
            </a:r>
            <a:br>
              <a:rPr lang="ru-RU" dirty="0"/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4799856" y="4437112"/>
                <a:ext cx="2736303" cy="16101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ru-RU" sz="3600" b="1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1" i="1">
                          <a:latin typeface="Cambria Math"/>
                        </a:rPr>
                        <m:t>𝐂𝐕</m:t>
                      </m:r>
                      <m:r>
                        <a:rPr lang="ru-RU" sz="3600" b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1" i="1">
                              <a:latin typeface="Cambria Math"/>
                            </a:rPr>
                            <m:t>𝝈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ru-RU" sz="3600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3600" b="1" i="1">
                                  <a:latin typeface="Cambria Math"/>
                                </a:rPr>
                                <m:t>𝑹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ru-RU" sz="3600" b="1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856" y="4437112"/>
                <a:ext cx="2736303" cy="16101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802377"/>
              </p:ext>
            </p:extLst>
          </p:nvPr>
        </p:nvGraphicFramePr>
        <p:xfrm>
          <a:off x="3071665" y="1449853"/>
          <a:ext cx="6984775" cy="3079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50485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2700" indent="-88900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2700" indent="-88900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98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Ожидаемое значение, $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100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50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898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Среднее квадратичное отклонение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30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20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5677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0573215"/>
              </p:ext>
            </p:extLst>
          </p:nvPr>
        </p:nvGraphicFramePr>
        <p:xfrm>
          <a:off x="3143672" y="1052736"/>
          <a:ext cx="7344816" cy="4680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2700" indent="-88900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2700" indent="-88900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Ожидаемое значение, $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100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50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6184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Среднее квадратичное отклонение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30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</a:rPr>
                        <a:t>20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CV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30/100 = 0,30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9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20/50 = 0,40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122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B4080-1465-4EA6-A9EC-34F16E8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Ожидаемая чистая дисконтированная стоимость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A3E129A7-B881-4C4C-952C-0A6D150C83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2133600"/>
                <a:ext cx="8915400" cy="4247728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𝑵𝑷𝑽</m:t>
                          </m:r>
                        </m:e>
                      </m:acc>
                      <m:r>
                        <a:rPr lang="ru-RU" sz="32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ru-RU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sup>
                        <m:e>
                          <m:f>
                            <m:fPr>
                              <m:ctrlPr>
                                <a:rPr lang="ru-RU" sz="3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sz="32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𝑹</m:t>
                                      </m:r>
                                    </m:e>
                                    <m:sub>
                                      <m:r>
                                        <a:rPr lang="en-US" sz="32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e>
                              </m:acc>
                            </m:num>
                            <m:den>
                              <m:sSup>
                                <m:sSup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3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sz="3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32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𝑹</m:t>
                                      </m:r>
                                    </m:e>
                                    <m:sub>
                                      <m:r>
                                        <a:rPr lang="en-US" sz="32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𝒇</m:t>
                                      </m:r>
                                    </m:sub>
                                  </m:sSub>
                                  <m:r>
                                    <a:rPr lang="en-US" sz="3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3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</m:sup>
                              </m:sSup>
                            </m:den>
                          </m:f>
                          <m:r>
                            <a:rPr lang="ru-RU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endParaRPr lang="en-US" b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𝑵𝑷𝑽</m:t>
                        </m:r>
                      </m:e>
                    </m:acc>
                  </m:oMath>
                </a14:m>
                <a:r>
                  <a:rPr lang="en-US" sz="2600" b="1" dirty="0"/>
                  <a:t> - </a:t>
                </a:r>
                <a:r>
                  <a:rPr lang="ru-RU" sz="2600" b="1" dirty="0"/>
                  <a:t>ожидаемая чистая дисконтированная стоимость</a:t>
                </a:r>
              </a:p>
              <a:p>
                <a:pPr marL="0" indent="0">
                  <a:buNone/>
                </a:pPr>
                <a:r>
                  <a:rPr lang="en-US" sz="2600" b="1" dirty="0"/>
                  <a:t>R</a:t>
                </a:r>
                <a:r>
                  <a:rPr lang="en-US" sz="1900" b="1" dirty="0"/>
                  <a:t>i</a:t>
                </a:r>
                <a:r>
                  <a:rPr lang="ru-RU" sz="2600" b="1" dirty="0"/>
                  <a:t> – ожидаемые значения годового притока наличности</a:t>
                </a:r>
              </a:p>
              <a:p>
                <a:pPr marL="0" indent="0">
                  <a:buNone/>
                </a:pPr>
                <a:r>
                  <a:rPr lang="en-US" sz="2600" b="1" dirty="0"/>
                  <a:t>O</a:t>
                </a:r>
                <a:r>
                  <a:rPr lang="en-US" sz="1400" b="1" dirty="0"/>
                  <a:t>0</a:t>
                </a:r>
                <a:r>
                  <a:rPr lang="en-US" sz="2600" b="1" dirty="0"/>
                  <a:t> – </a:t>
                </a:r>
                <a:r>
                  <a:rPr lang="ru-RU" sz="2600" b="1" dirty="0"/>
                  <a:t>начальная инвестиция</a:t>
                </a:r>
              </a:p>
              <a:p>
                <a:pPr marL="0" indent="0">
                  <a:buNone/>
                </a:pPr>
                <a:r>
                  <a:rPr lang="en-US" sz="2600" b="1" dirty="0"/>
                  <a:t>R</a:t>
                </a:r>
                <a:r>
                  <a:rPr lang="en-US" sz="1900" b="1" dirty="0"/>
                  <a:t>f </a:t>
                </a:r>
                <a:r>
                  <a:rPr lang="en-US" sz="2600" b="1" dirty="0"/>
                  <a:t>– </a:t>
                </a:r>
                <a:r>
                  <a:rPr lang="ru-RU" sz="2600" b="1" dirty="0"/>
                  <a:t>безрисковая ставка процента</a:t>
                </a:r>
              </a:p>
              <a:p>
                <a:pPr marL="0" indent="0">
                  <a:buNone/>
                </a:pPr>
                <a:r>
                  <a:rPr lang="ru-RU" sz="2200" b="1" i="1" dirty="0"/>
                  <a:t>Ставка рефинансирования ЦБ РФ (27.11.2024): 21 %</a:t>
                </a:r>
                <a:endParaRPr lang="en-US" sz="2200" b="1" i="1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A3E129A7-B881-4C4C-952C-0A6D150C83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2133600"/>
                <a:ext cx="8915400" cy="4247728"/>
              </a:xfrm>
              <a:blipFill>
                <a:blip r:embed="rId2"/>
                <a:stretch>
                  <a:fillRect l="-1094" r="-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5136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83DAC-2DA5-42F1-A46D-AD2DC2EF8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Среднее квадратичное отклонение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5517A470-1147-457E-B6E7-08DC905E59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r>
                        <a:rPr lang="ru-RU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ctrlPr>
                                <a:rPr lang="ru-RU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ru-RU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ru-RU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𝒏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ru-RU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r>
                                        <a:rPr lang="en-US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  <m:sup>
                                      <m:r>
                                        <a:rPr lang="en-US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bSup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𝟏</m:t>
                                      </m:r>
                                      <m:r>
                                        <a:rPr lang="en-US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sz="28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sz="28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𝒇</m:t>
                                          </m:r>
                                        </m:sub>
                                      </m:sSub>
                                      <m:r>
                                        <a:rPr lang="en-US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𝟐</m:t>
                                      </m:r>
                                      <m:r>
                                        <a:rPr lang="en-US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𝒊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nary>
                        </m:e>
                      </m:rad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r>
                  <a:rPr lang="ru-RU" sz="2400" b="1" dirty="0"/>
                  <a:t>σ</a:t>
                </a:r>
                <a:r>
                  <a:rPr lang="en-US" sz="2400" b="1" dirty="0"/>
                  <a:t> – </a:t>
                </a:r>
                <a:r>
                  <a:rPr lang="ru-RU" sz="2400" b="1" dirty="0"/>
                  <a:t>среднее квадратичное отклонение </a:t>
                </a:r>
                <a:r>
                  <a:rPr lang="en-US" sz="2400" b="1" dirty="0"/>
                  <a:t>NPV</a:t>
                </a:r>
              </a:p>
              <a:p>
                <a:pPr marL="0" indent="0">
                  <a:buNone/>
                </a:pPr>
                <a:endParaRPr lang="ru-RU" b="1" dirty="0"/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5517A470-1147-457E-B6E7-08DC905E59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680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Анализ чувствительности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B887D27-D0B9-4041-AC14-0E52281D7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6416" y="1905000"/>
            <a:ext cx="6591985" cy="4006222"/>
          </a:xfrm>
        </p:spPr>
        <p:txBody>
          <a:bodyPr>
            <a:normAutofit/>
          </a:bodyPr>
          <a:lstStyle/>
          <a:p>
            <a:r>
              <a:rPr lang="ru-RU" sz="2400" b="1" dirty="0"/>
              <a:t>Либо уже отобран базовый сценарий (проектный сценарий)</a:t>
            </a:r>
          </a:p>
          <a:p>
            <a:r>
              <a:rPr lang="ru-RU" sz="2400" b="1" dirty="0"/>
              <a:t>Либо существует единственный сценарий</a:t>
            </a:r>
          </a:p>
          <a:p>
            <a:pPr marL="0" indent="0">
              <a:buNone/>
            </a:pPr>
            <a:endParaRPr lang="ru-RU" sz="2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Риск </a:t>
            </a:r>
            <a:r>
              <a:rPr lang="ru-RU" sz="2400" b="1" dirty="0"/>
              <a:t>– степень чувствительности основных результирующих показателей проекта к изменению основных условий функционирования.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529329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Анализ чувствительности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B887D27-D0B9-4041-AC14-0E52281D7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6416" y="1484784"/>
            <a:ext cx="6591985" cy="44264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Метод вариации параметров: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Выбирается ключевой показатель эффективности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Выбираются неопределенные факторы (относительно которых аналитик не имеет суждения)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Устанавливаются предельные значения для неопределенных факторов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Рассчитываются значения ключевого показателя для нескольких значений неопределенного фактора</a:t>
            </a:r>
          </a:p>
        </p:txBody>
      </p:sp>
    </p:spTree>
    <p:extLst>
      <p:ext uri="{BB962C8B-B14F-4D97-AF65-F5344CB8AC3E}">
        <p14:creationId xmlns:p14="http://schemas.microsoft.com/office/powerpoint/2010/main" val="4140082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Анализ чувствительности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B887D27-D0B9-4041-AC14-0E52281D7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6416" y="1905000"/>
            <a:ext cx="6591985" cy="4006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Метод критических точек:</a:t>
            </a:r>
          </a:p>
          <a:p>
            <a:pPr marL="0" indent="0">
              <a:buNone/>
            </a:pPr>
            <a:r>
              <a:rPr lang="ru-RU" sz="2400" b="1" dirty="0"/>
              <a:t>Поиск такого значения одного из входных параметров, при котором ключевой показатель эффективности равен нулю.</a:t>
            </a:r>
          </a:p>
        </p:txBody>
      </p:sp>
    </p:spTree>
    <p:extLst>
      <p:ext uri="{BB962C8B-B14F-4D97-AF65-F5344CB8AC3E}">
        <p14:creationId xmlns:p14="http://schemas.microsoft.com/office/powerpoint/2010/main" val="2934577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Анализ чувствительности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ABFFFF5-4663-441D-A6E2-4AFC7CCD6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1717" y="1628800"/>
            <a:ext cx="6591985" cy="4392488"/>
          </a:xfrm>
        </p:spPr>
        <p:txBody>
          <a:bodyPr>
            <a:normAutofit/>
          </a:bodyPr>
          <a:lstStyle/>
          <a:p>
            <a:r>
              <a:rPr lang="ru-RU" sz="2400" b="1" dirty="0"/>
              <a:t>Применяется при экспресс-оценке устойчивости проекта</a:t>
            </a:r>
          </a:p>
          <a:p>
            <a:r>
              <a:rPr lang="ru-RU" sz="2400" b="1" dirty="0"/>
              <a:t>Недостаток: изменения параметров анализируются независимо друг от друга, а не меняются комплексно</a:t>
            </a:r>
          </a:p>
        </p:txBody>
      </p:sp>
    </p:spTree>
    <p:extLst>
      <p:ext uri="{BB962C8B-B14F-4D97-AF65-F5344CB8AC3E}">
        <p14:creationId xmlns:p14="http://schemas.microsoft.com/office/powerpoint/2010/main" val="2939004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Метод альтернативных сценариев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ABFFFF5-4663-441D-A6E2-4AFC7CCD6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1717" y="2060848"/>
            <a:ext cx="6591985" cy="3960440"/>
          </a:xfrm>
        </p:spPr>
        <p:txBody>
          <a:bodyPr>
            <a:normAutofit/>
          </a:bodyPr>
          <a:lstStyle/>
          <a:p>
            <a:r>
              <a:rPr lang="ru-RU" sz="2400" b="1" dirty="0"/>
              <a:t>Выбираются изменяемые переменные</a:t>
            </a:r>
          </a:p>
          <a:p>
            <a:r>
              <a:rPr lang="ru-RU" sz="2400" b="1" dirty="0"/>
              <a:t>Проектируются различные исходы сценариев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Пессимистичный, оптимистичный, умеренный</a:t>
            </a:r>
          </a:p>
        </p:txBody>
      </p:sp>
    </p:spTree>
    <p:extLst>
      <p:ext uri="{BB962C8B-B14F-4D97-AF65-F5344CB8AC3E}">
        <p14:creationId xmlns:p14="http://schemas.microsoft.com/office/powerpoint/2010/main" val="1636532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135" y="591188"/>
            <a:ext cx="6840759" cy="128089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Метод альтернативных сценариев</a:t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7424239"/>
              </p:ext>
            </p:extLst>
          </p:nvPr>
        </p:nvGraphicFramePr>
        <p:xfrm>
          <a:off x="3215680" y="1628801"/>
          <a:ext cx="6840759" cy="3997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4623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Оценки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Пессимист.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Базовая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Оптимист.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592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Начальная инвестиция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$50000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$50000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$50000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Движение наличности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8000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10000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12000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5239"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Дисконт. стоимость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$843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$11446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88900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$23735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950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Метод Монте-Карло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ABFFFF5-4663-441D-A6E2-4AFC7CCD6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56792"/>
            <a:ext cx="8022895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1. </a:t>
            </a:r>
            <a:r>
              <a:rPr lang="ru-RU" sz="2400" b="1" dirty="0"/>
              <a:t>Строится финансовая модель и определяются ключевые факторы риска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2. </a:t>
            </a:r>
            <a:r>
              <a:rPr lang="ru-RU" sz="2400" b="1" dirty="0"/>
              <a:t>Для каждого ключевого фактора риска задается свое распределение вероятностей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3. </a:t>
            </a:r>
            <a:r>
              <a:rPr lang="ru-RU" sz="2400" b="1" dirty="0"/>
              <a:t>По каждому ключевому фактору формируется возможный сценарий реализации проекта, соответствующий случайной реализации этого фактора</a:t>
            </a:r>
          </a:p>
        </p:txBody>
      </p:sp>
    </p:spTree>
    <p:extLst>
      <p:ext uri="{BB962C8B-B14F-4D97-AF65-F5344CB8AC3E}">
        <p14:creationId xmlns:p14="http://schemas.microsoft.com/office/powerpoint/2010/main" val="2003768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Метод Монте-Карло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ABFFFF5-4663-441D-A6E2-4AFC7CCD6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56792"/>
            <a:ext cx="7726851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4. Для каждого сценария рассчитываются показатели эффективности инвестиций</a:t>
            </a:r>
          </a:p>
          <a:p>
            <a:pPr marL="0" indent="0">
              <a:buNone/>
            </a:pPr>
            <a:r>
              <a:rPr lang="ru-RU" sz="2400" b="1" dirty="0"/>
              <a:t>5. Действия 3 и 4 повторяются многократно, что позволяет построить гистограммы распределения вероятностей </a:t>
            </a:r>
          </a:p>
          <a:p>
            <a:pPr marL="0" indent="0">
              <a:buNone/>
            </a:pPr>
            <a:r>
              <a:rPr lang="ru-RU" sz="2400" b="1" dirty="0"/>
              <a:t>6. Проводится анализ результирующих гистограмм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48188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5680" y="274638"/>
            <a:ext cx="6995120" cy="850106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Дерево решений</a:t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017438"/>
              </p:ext>
            </p:extLst>
          </p:nvPr>
        </p:nvGraphicFramePr>
        <p:xfrm>
          <a:off x="2783632" y="1074451"/>
          <a:ext cx="7776865" cy="52210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24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972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528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t=0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t=1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t=2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t=3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t=4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t=5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t=6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Совм. Вер-</a:t>
                      </a:r>
                      <a:r>
                        <a:rPr lang="ru-RU" sz="1800" dirty="0" err="1">
                          <a:effectLst/>
                        </a:rPr>
                        <a:t>ть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NPV,</a:t>
                      </a:r>
                      <a:r>
                        <a:rPr lang="ru-RU" sz="1800" baseline="0" dirty="0">
                          <a:effectLst/>
                        </a:rPr>
                        <a:t> $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Итого, $: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Prob</a:t>
                      </a:r>
                      <a:r>
                        <a:rPr lang="ru-RU" sz="1800" dirty="0">
                          <a:effectLst/>
                        </a:rPr>
                        <a:t>*</a:t>
                      </a:r>
                      <a:endParaRPr lang="en-US" sz="18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</a:t>
                      </a:r>
                      <a:r>
                        <a:rPr lang="ru-RU" sz="1800" dirty="0">
                          <a:effectLst/>
                        </a:rPr>
                        <a:t>NPV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0,3</a:t>
                      </a:r>
                    </a:p>
                  </a:txBody>
                  <a:tcPr marL="68580" marR="68580" marT="0" marB="0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0,144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15,25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2,196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9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-10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0,4</a:t>
                      </a: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0,192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0,436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0,084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2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-1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0,6</a:t>
                      </a: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0,3</a:t>
                      </a: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0,144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-14,379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-20,71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-0,5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0,8 </a:t>
                      </a:r>
                      <a:endParaRPr lang="ru-RU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Стоп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0,4</a:t>
                      </a: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0,320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-1,397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-0,447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Стоп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0,2</a:t>
                      </a: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0,200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-0,5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-0,1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NPV=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</a:rPr>
                        <a:t> - </a:t>
                      </a:r>
                      <a:r>
                        <a:rPr lang="ru-RU" sz="1800" b="1" u="sng" dirty="0">
                          <a:solidFill>
                            <a:srgbClr val="C00000"/>
                          </a:solidFill>
                          <a:effectLst/>
                        </a:rPr>
                        <a:t>0,338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3230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AD0AA-E9FE-4CC6-B26E-72FEC57D8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658"/>
          </a:xfrm>
        </p:spPr>
        <p:txBody>
          <a:bodyPr>
            <a:normAutofit/>
          </a:bodyPr>
          <a:lstStyle/>
          <a:p>
            <a:r>
              <a:rPr lang="ru-RU" sz="3200" b="1" dirty="0"/>
              <a:t>«Роза» («спираль») рисков проекта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672526-1B83-40F9-8ABF-3383FA499F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6" y="1340768"/>
            <a:ext cx="587491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5486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EF445-82BB-473A-9967-AB9B8DDB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658"/>
          </a:xfrm>
        </p:spPr>
        <p:txBody>
          <a:bodyPr>
            <a:normAutofit/>
          </a:bodyPr>
          <a:lstStyle/>
          <a:p>
            <a:r>
              <a:rPr lang="ru-RU" sz="3200" b="1" dirty="0"/>
              <a:t>Карта рисков</a:t>
            </a:r>
            <a:r>
              <a:rPr lang="en-US" sz="3200" b="1" dirty="0"/>
              <a:t> </a:t>
            </a:r>
            <a:r>
              <a:rPr lang="ru-RU" sz="3200" b="1" dirty="0"/>
              <a:t>инновационного</a:t>
            </a:r>
            <a:r>
              <a:rPr lang="en-US" sz="3200" b="1" dirty="0"/>
              <a:t> </a:t>
            </a:r>
            <a:r>
              <a:rPr lang="ru-RU" sz="3200" b="1" dirty="0"/>
              <a:t>проекта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AA7589-54D0-4158-B513-8298B603DE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484784"/>
            <a:ext cx="7272808" cy="483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550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6367" y="260648"/>
            <a:ext cx="6589199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Способы снижения инновационного риска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9201" y="1844825"/>
            <a:ext cx="6751943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Диверсификация инновационной деятельности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Передача (трансфер) риска путем заключения контрактов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Страхование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Прямые управленческие воздействия на факторы риска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/>
              <a:t>Организация защиты коммерческой тайны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3252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06D78-0287-485E-B686-BB947587E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4650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B3EB49-0D0B-4292-BDED-D9297C533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56792"/>
            <a:ext cx="8915400" cy="435443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Анализ рисков инновационного проекта представляет собой: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Часть маркетинговой стратегии компании.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Блок стратегического позиционирования будущего бизнеса.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Вид анализа, позволяющий компании оценить вероятности ухудшения итоговых показателей бизнеса.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16844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2F42C8-D372-413F-A432-60AF7EC34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658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2DDD7C-7280-43C3-BD7D-FB34E231A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44824"/>
            <a:ext cx="8915400" cy="406639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Цель управления рисками заключается в том, чтобы: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Обеспечить ситуацию, при которой неопределенность не сможет повлиять на бизнес-цели.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Нивелировать негативные эффекты рисковых ситуаций, возникающих в рамках реализации проекта.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Обеспечить условия невозможности наступления форс-мажорных ситуаций в проекте.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15838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A7717-173F-461D-B731-4CE00EF60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8666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 3,4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95ED78-0633-4C94-B92C-204B79979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В чем смысл показателя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среднего квадратичного отклонения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 Поясните своими словами.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В чем преимущество использования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коэффициента вариации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по сравнению с показателем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ожидаемого значения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 Поясните своими словами.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1493948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924</TotalTime>
  <Words>946</Words>
  <Application>Microsoft Office PowerPoint</Application>
  <PresentationFormat>Широкоэкранный</PresentationFormat>
  <Paragraphs>267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Cambria Math</vt:lpstr>
      <vt:lpstr>Century Gothic</vt:lpstr>
      <vt:lpstr>Times New Roman</vt:lpstr>
      <vt:lpstr>Wingdings 3</vt:lpstr>
      <vt:lpstr>Легкий дым</vt:lpstr>
      <vt:lpstr>Риск в инновационной деятельности</vt:lpstr>
      <vt:lpstr>Ситуации возникновения инновационного риска</vt:lpstr>
      <vt:lpstr>Основные виды рисков в инновационной деятельности</vt:lpstr>
      <vt:lpstr>Основные виды рисков в инновационной деятельности</vt:lpstr>
      <vt:lpstr>Анализ проектных рисков </vt:lpstr>
      <vt:lpstr>Распределение вероятностей для движений наличности </vt:lpstr>
      <vt:lpstr>Распределение вероятностей </vt:lpstr>
      <vt:lpstr>Ожидаемое значение </vt:lpstr>
      <vt:lpstr>Среднее квадратичное отклонение </vt:lpstr>
      <vt:lpstr>Презентация PowerPoint</vt:lpstr>
      <vt:lpstr>Распределение вероятностей для движений наличности проекта 2 </vt:lpstr>
      <vt:lpstr>Сравнительный анализ проектов</vt:lpstr>
      <vt:lpstr>Коэффициент вариации </vt:lpstr>
      <vt:lpstr>Презентация PowerPoint</vt:lpstr>
      <vt:lpstr>Ожидаемая чистая дисконтированная стоимость</vt:lpstr>
      <vt:lpstr>Среднее квадратичное отклонение</vt:lpstr>
      <vt:lpstr>Анализ чувствительности </vt:lpstr>
      <vt:lpstr>Анализ чувствительности </vt:lpstr>
      <vt:lpstr>Анализ чувствительности </vt:lpstr>
      <vt:lpstr>Анализ чувствительности </vt:lpstr>
      <vt:lpstr>Метод альтернативных сценариев </vt:lpstr>
      <vt:lpstr>Метод альтернативных сценариев </vt:lpstr>
      <vt:lpstr>Метод Монте-Карло </vt:lpstr>
      <vt:lpstr>Метод Монте-Карло </vt:lpstr>
      <vt:lpstr>Дерево решений </vt:lpstr>
      <vt:lpstr>«Роза» («спираль») рисков проекта</vt:lpstr>
      <vt:lpstr>Карта рисков инновационного проекта</vt:lpstr>
      <vt:lpstr>Способы снижения инновационного риска</vt:lpstr>
      <vt:lpstr>Вопрос 1</vt:lpstr>
      <vt:lpstr>Вопрос 2</vt:lpstr>
      <vt:lpstr>Вопросы 3,4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Стоимость капитала</dc:title>
  <dc:creator>Anna</dc:creator>
  <cp:lastModifiedBy>Meta Morph</cp:lastModifiedBy>
  <cp:revision>55</cp:revision>
  <dcterms:created xsi:type="dcterms:W3CDTF">2012-05-22T13:49:39Z</dcterms:created>
  <dcterms:modified xsi:type="dcterms:W3CDTF">2024-11-28T04:34:10Z</dcterms:modified>
</cp:coreProperties>
</file>