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316" r:id="rId25"/>
    <p:sldId id="317" r:id="rId26"/>
    <p:sldId id="301" r:id="rId27"/>
    <p:sldId id="303" r:id="rId28"/>
    <p:sldId id="304" r:id="rId29"/>
    <p:sldId id="305" r:id="rId30"/>
    <p:sldId id="306" r:id="rId31"/>
    <p:sldId id="307" r:id="rId32"/>
    <p:sldId id="308" r:id="rId33"/>
    <p:sldId id="309" r:id="rId34"/>
    <p:sldId id="310" r:id="rId35"/>
    <p:sldId id="311" r:id="rId36"/>
    <p:sldId id="312" r:id="rId37"/>
    <p:sldId id="315" r:id="rId38"/>
    <p:sldId id="318" r:id="rId39"/>
    <p:sldId id="319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2" autoAdjust="0"/>
    <p:restoredTop sz="94660"/>
  </p:normalViewPr>
  <p:slideViewPr>
    <p:cSldViewPr snapToGrid="0">
      <p:cViewPr varScale="1">
        <p:scale>
          <a:sx n="83" d="100"/>
          <a:sy n="83" d="100"/>
        </p:scale>
        <p:origin x="59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4E39-F365-4294-BF37-E26EE79CCE75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274BF80-45D8-48A3-8E93-6B7D4E8B2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28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4E39-F365-4294-BF37-E26EE79CCE75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4BF80-45D8-48A3-8E93-6B7D4E8B2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6334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4E39-F365-4294-BF37-E26EE79CCE75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274BF80-45D8-48A3-8E93-6B7D4E8B2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301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4E39-F365-4294-BF37-E26EE79CCE75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274BF80-45D8-48A3-8E93-6B7D4E8B2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493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4E39-F365-4294-BF37-E26EE79CCE75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274BF80-45D8-48A3-8E93-6B7D4E8B2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081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4E39-F365-4294-BF37-E26EE79CCE75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4BF80-45D8-48A3-8E93-6B7D4E8B2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671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4E39-F365-4294-BF37-E26EE79CCE75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4BF80-45D8-48A3-8E93-6B7D4E8B2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336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4E39-F365-4294-BF37-E26EE79CCE75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4BF80-45D8-48A3-8E93-6B7D4E8B2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363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4E39-F365-4294-BF37-E26EE79CCE75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274BF80-45D8-48A3-8E93-6B7D4E8B2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084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4E39-F365-4294-BF37-E26EE79CCE75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274BF80-45D8-48A3-8E93-6B7D4E8B2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624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4E39-F365-4294-BF37-E26EE79CCE75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274BF80-45D8-48A3-8E93-6B7D4E8B26A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61595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4E39-F365-4294-BF37-E26EE79CCE75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274BF80-45D8-48A3-8E93-6B7D4E8B2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5549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4E39-F365-4294-BF37-E26EE79CCE75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274BF80-45D8-48A3-8E93-6B7D4E8B26A7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887621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4E39-F365-4294-BF37-E26EE79CCE75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274BF80-45D8-48A3-8E93-6B7D4E8B2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0484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4E39-F365-4294-BF37-E26EE79CCE75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4BF80-45D8-48A3-8E93-6B7D4E8B2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7854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4E39-F365-4294-BF37-E26EE79CCE75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4BF80-45D8-48A3-8E93-6B7D4E8B2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08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BE4E39-F365-4294-BF37-E26EE79CCE75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274BF80-45D8-48A3-8E93-6B7D4E8B2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69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F55CB2-7C9D-401B-AAD1-D8CD8FD48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36963"/>
          </a:xfrm>
        </p:spPr>
        <p:txBody>
          <a:bodyPr>
            <a:normAutofit/>
          </a:bodyPr>
          <a:lstStyle/>
          <a:p>
            <a:r>
              <a:rPr lang="ru-RU" sz="3200" b="1" dirty="0"/>
              <a:t>Финансовое моделирование инновационного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3DCCA9-B0D8-428D-AD1C-F12B514C9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269864"/>
            <a:ext cx="8915400" cy="364135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Финансовая модель 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— система, в которой отражаются все финансовые потоки предприятия (доходы, расходы), а также изменения в стоимости материальных активов бизнеса (амортизация, капитальные вложения); которая дает представление о финансовом состоянии бизнеса и служит цели принятия управленческих решений.</a:t>
            </a:r>
          </a:p>
          <a:p>
            <a:pPr>
              <a:lnSpc>
                <a:spcPct val="150000"/>
              </a:lnSpc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207674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F55CB2-7C9D-401B-AAD1-D8CD8FD48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36963"/>
          </a:xfrm>
        </p:spPr>
        <p:txBody>
          <a:bodyPr>
            <a:normAutofit/>
          </a:bodyPr>
          <a:lstStyle/>
          <a:p>
            <a:r>
              <a:rPr lang="ru-RU" sz="3200" b="1" dirty="0"/>
              <a:t>Финансовое моделирование инновационного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3DCCA9-B0D8-428D-AD1C-F12B514C9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68649"/>
            <a:ext cx="8915400" cy="394257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000" b="1" dirty="0">
                <a:cs typeface="Times New Roman" panose="02020603050405020304" pitchFamily="18" charset="0"/>
              </a:rPr>
              <a:t>Финансовая модель позволяет:</a:t>
            </a:r>
          </a:p>
          <a:p>
            <a:pPr lvl="0">
              <a:lnSpc>
                <a:spcPct val="140000"/>
              </a:lnSpc>
              <a:spcBef>
                <a:spcPts val="0"/>
              </a:spcBef>
            </a:pPr>
            <a:r>
              <a:rPr lang="ru-RU" sz="2000" b="1" dirty="0">
                <a:cs typeface="Times New Roman" panose="02020603050405020304" pitchFamily="18" charset="0"/>
              </a:rPr>
              <a:t>Определить денежные потоки фирмы</a:t>
            </a:r>
          </a:p>
          <a:p>
            <a:pPr lvl="0">
              <a:lnSpc>
                <a:spcPct val="140000"/>
              </a:lnSpc>
              <a:spcBef>
                <a:spcPts val="0"/>
              </a:spcBef>
            </a:pPr>
            <a:r>
              <a:rPr lang="ru-RU" sz="2000" b="1" dirty="0">
                <a:cs typeface="Times New Roman" panose="02020603050405020304" pitchFamily="18" charset="0"/>
              </a:rPr>
              <a:t>Оценить экономическую эффективность проекта</a:t>
            </a:r>
          </a:p>
          <a:p>
            <a:pPr lvl="0">
              <a:lnSpc>
                <a:spcPct val="140000"/>
              </a:lnSpc>
              <a:spcBef>
                <a:spcPts val="0"/>
              </a:spcBef>
            </a:pPr>
            <a:r>
              <a:rPr lang="ru-RU" sz="2000" b="1" dirty="0">
                <a:cs typeface="Times New Roman" panose="02020603050405020304" pitchFamily="18" charset="0"/>
              </a:rPr>
              <a:t>Оценить стоимость бизнеса</a:t>
            </a:r>
          </a:p>
          <a:p>
            <a:pPr lvl="0">
              <a:lnSpc>
                <a:spcPct val="140000"/>
              </a:lnSpc>
              <a:spcBef>
                <a:spcPts val="0"/>
              </a:spcBef>
            </a:pPr>
            <a:r>
              <a:rPr lang="ru-RU" sz="2000" b="1" dirty="0">
                <a:cs typeface="Times New Roman" panose="02020603050405020304" pitchFamily="18" charset="0"/>
              </a:rPr>
              <a:t>Оценить влияние факторов внешней среды на деятельность фирмы</a:t>
            </a:r>
          </a:p>
          <a:p>
            <a:pPr lvl="0">
              <a:lnSpc>
                <a:spcPct val="140000"/>
              </a:lnSpc>
              <a:spcBef>
                <a:spcPts val="0"/>
              </a:spcBef>
            </a:pPr>
            <a:r>
              <a:rPr lang="ru-RU" sz="2000" b="1" dirty="0">
                <a:cs typeface="Times New Roman" panose="02020603050405020304" pitchFamily="18" charset="0"/>
              </a:rPr>
              <a:t>Провести анализ различных вариантов управленческих решений</a:t>
            </a:r>
          </a:p>
          <a:p>
            <a:pPr lvl="0">
              <a:lnSpc>
                <a:spcPct val="140000"/>
              </a:lnSpc>
              <a:spcBef>
                <a:spcPts val="0"/>
              </a:spcBef>
            </a:pPr>
            <a:r>
              <a:rPr lang="ru-RU" sz="2000" b="1" dirty="0">
                <a:cs typeface="Times New Roman" panose="02020603050405020304" pitchFamily="18" charset="0"/>
              </a:rPr>
              <a:t>Оценить потребность в источниках финансирования</a:t>
            </a:r>
          </a:p>
          <a:p>
            <a:pPr lvl="0">
              <a:lnSpc>
                <a:spcPct val="140000"/>
              </a:lnSpc>
              <a:spcBef>
                <a:spcPts val="0"/>
              </a:spcBef>
            </a:pPr>
            <a:r>
              <a:rPr lang="ru-RU" sz="2000" b="1" dirty="0">
                <a:cs typeface="Times New Roman" panose="02020603050405020304" pitchFamily="18" charset="0"/>
              </a:rPr>
              <a:t>Оценить </a:t>
            </a:r>
            <a:r>
              <a:rPr lang="ru-RU" sz="2000" b="1" dirty="0" err="1">
                <a:cs typeface="Times New Roman" panose="02020603050405020304" pitchFamily="18" charset="0"/>
              </a:rPr>
              <a:t>платежеспобность</a:t>
            </a:r>
            <a:r>
              <a:rPr lang="ru-RU" sz="2000" b="1" dirty="0">
                <a:cs typeface="Times New Roman" panose="02020603050405020304" pitchFamily="18" charset="0"/>
              </a:rPr>
              <a:t> бизнеса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654061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F55CB2-7C9D-401B-AAD1-D8CD8FD48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36963"/>
          </a:xfrm>
        </p:spPr>
        <p:txBody>
          <a:bodyPr>
            <a:normAutofit/>
          </a:bodyPr>
          <a:lstStyle/>
          <a:p>
            <a:r>
              <a:rPr lang="ru-RU" sz="3200" b="1" dirty="0"/>
              <a:t>Финансовое моделирование инновационного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3DCCA9-B0D8-428D-AD1C-F12B514C9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68649"/>
            <a:ext cx="8915400" cy="394257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Классические пользователи 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финансовой модели: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Менеджмент компании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Банки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Акционеры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Потенциальные инвесторы, в т. ч. инвестиционные фонды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Инвестиционные банки, консультанты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037672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058536-88CC-4AF0-804F-986D30C46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7998" y="597238"/>
            <a:ext cx="9326548" cy="634535"/>
          </a:xfrm>
        </p:spPr>
        <p:txBody>
          <a:bodyPr>
            <a:noAutofit/>
          </a:bodyPr>
          <a:lstStyle/>
          <a:p>
            <a:r>
              <a:rPr lang="ru-RU" sz="2800" b="1" dirty="0"/>
              <a:t>Финансовая модель: </a:t>
            </a:r>
            <a:r>
              <a:rPr lang="ru-RU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Прогноз по персоналу </a:t>
            </a:r>
            <a:br>
              <a:rPr lang="ru-RU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(в людях) </a:t>
            </a:r>
            <a:br>
              <a:rPr lang="ru-RU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b="1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8268001-2C5F-4550-B3E6-E0459D2369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4079771"/>
              </p:ext>
            </p:extLst>
          </p:nvPr>
        </p:nvGraphicFramePr>
        <p:xfrm>
          <a:off x="2032987" y="1845986"/>
          <a:ext cx="9456185" cy="45225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0833">
                  <a:extLst>
                    <a:ext uri="{9D8B030D-6E8A-4147-A177-3AD203B41FA5}">
                      <a16:colId xmlns:a16="http://schemas.microsoft.com/office/drawing/2014/main" val="1660392938"/>
                    </a:ext>
                  </a:extLst>
                </a:gridCol>
                <a:gridCol w="580386">
                  <a:extLst>
                    <a:ext uri="{9D8B030D-6E8A-4147-A177-3AD203B41FA5}">
                      <a16:colId xmlns:a16="http://schemas.microsoft.com/office/drawing/2014/main" val="3666905131"/>
                    </a:ext>
                  </a:extLst>
                </a:gridCol>
                <a:gridCol w="581393">
                  <a:extLst>
                    <a:ext uri="{9D8B030D-6E8A-4147-A177-3AD203B41FA5}">
                      <a16:colId xmlns:a16="http://schemas.microsoft.com/office/drawing/2014/main" val="1976012852"/>
                    </a:ext>
                  </a:extLst>
                </a:gridCol>
                <a:gridCol w="581393">
                  <a:extLst>
                    <a:ext uri="{9D8B030D-6E8A-4147-A177-3AD203B41FA5}">
                      <a16:colId xmlns:a16="http://schemas.microsoft.com/office/drawing/2014/main" val="4130860998"/>
                    </a:ext>
                  </a:extLst>
                </a:gridCol>
                <a:gridCol w="579382">
                  <a:extLst>
                    <a:ext uri="{9D8B030D-6E8A-4147-A177-3AD203B41FA5}">
                      <a16:colId xmlns:a16="http://schemas.microsoft.com/office/drawing/2014/main" val="696529413"/>
                    </a:ext>
                  </a:extLst>
                </a:gridCol>
                <a:gridCol w="579382">
                  <a:extLst>
                    <a:ext uri="{9D8B030D-6E8A-4147-A177-3AD203B41FA5}">
                      <a16:colId xmlns:a16="http://schemas.microsoft.com/office/drawing/2014/main" val="1096342662"/>
                    </a:ext>
                  </a:extLst>
                </a:gridCol>
                <a:gridCol w="579382">
                  <a:extLst>
                    <a:ext uri="{9D8B030D-6E8A-4147-A177-3AD203B41FA5}">
                      <a16:colId xmlns:a16="http://schemas.microsoft.com/office/drawing/2014/main" val="1604546857"/>
                    </a:ext>
                  </a:extLst>
                </a:gridCol>
                <a:gridCol w="579382">
                  <a:extLst>
                    <a:ext uri="{9D8B030D-6E8A-4147-A177-3AD203B41FA5}">
                      <a16:colId xmlns:a16="http://schemas.microsoft.com/office/drawing/2014/main" val="965839569"/>
                    </a:ext>
                  </a:extLst>
                </a:gridCol>
                <a:gridCol w="579382">
                  <a:extLst>
                    <a:ext uri="{9D8B030D-6E8A-4147-A177-3AD203B41FA5}">
                      <a16:colId xmlns:a16="http://schemas.microsoft.com/office/drawing/2014/main" val="2490419780"/>
                    </a:ext>
                  </a:extLst>
                </a:gridCol>
                <a:gridCol w="580386">
                  <a:extLst>
                    <a:ext uri="{9D8B030D-6E8A-4147-A177-3AD203B41FA5}">
                      <a16:colId xmlns:a16="http://schemas.microsoft.com/office/drawing/2014/main" val="1418552010"/>
                    </a:ext>
                  </a:extLst>
                </a:gridCol>
                <a:gridCol w="580386">
                  <a:extLst>
                    <a:ext uri="{9D8B030D-6E8A-4147-A177-3AD203B41FA5}">
                      <a16:colId xmlns:a16="http://schemas.microsoft.com/office/drawing/2014/main" val="1407445586"/>
                    </a:ext>
                  </a:extLst>
                </a:gridCol>
                <a:gridCol w="580386">
                  <a:extLst>
                    <a:ext uri="{9D8B030D-6E8A-4147-A177-3AD203B41FA5}">
                      <a16:colId xmlns:a16="http://schemas.microsoft.com/office/drawing/2014/main" val="26898223"/>
                    </a:ext>
                  </a:extLst>
                </a:gridCol>
                <a:gridCol w="634704">
                  <a:extLst>
                    <a:ext uri="{9D8B030D-6E8A-4147-A177-3AD203B41FA5}">
                      <a16:colId xmlns:a16="http://schemas.microsoft.com/office/drawing/2014/main" val="3261275278"/>
                    </a:ext>
                  </a:extLst>
                </a:gridCol>
                <a:gridCol w="634704">
                  <a:extLst>
                    <a:ext uri="{9D8B030D-6E8A-4147-A177-3AD203B41FA5}">
                      <a16:colId xmlns:a16="http://schemas.microsoft.com/office/drawing/2014/main" val="1556485955"/>
                    </a:ext>
                  </a:extLst>
                </a:gridCol>
                <a:gridCol w="634704">
                  <a:extLst>
                    <a:ext uri="{9D8B030D-6E8A-4147-A177-3AD203B41FA5}">
                      <a16:colId xmlns:a16="http://schemas.microsoft.com/office/drawing/2014/main" val="4191476131"/>
                    </a:ext>
                  </a:extLst>
                </a:gridCol>
              </a:tblGrid>
              <a:tr h="412046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Разработка и производство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Год 1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Год 2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720327"/>
                  </a:ext>
                </a:extLst>
              </a:tr>
              <a:tr h="13872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01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02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03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04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05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06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07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08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09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10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11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12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01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02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503973"/>
                  </a:ext>
                </a:extLst>
              </a:tr>
              <a:tr h="89850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Главный инженер</a:t>
                      </a:r>
                      <a:endParaRPr lang="ru-RU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1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1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3769533"/>
                  </a:ext>
                </a:extLst>
              </a:tr>
              <a:tr h="58771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Инженер</a:t>
                      </a:r>
                      <a:endParaRPr lang="ru-RU" sz="16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2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2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2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3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4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5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6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7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8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9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10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11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12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12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5947723"/>
                  </a:ext>
                </a:extLst>
              </a:tr>
              <a:tr h="41233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Техник</a:t>
                      </a:r>
                      <a:endParaRPr lang="ru-RU" sz="16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-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-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-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2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2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2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2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3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3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6274209"/>
                  </a:ext>
                </a:extLst>
              </a:tr>
              <a:tr h="41233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Другое</a:t>
                      </a:r>
                      <a:endParaRPr lang="ru-RU" sz="16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-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-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-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-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-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-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-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-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1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6895460"/>
                  </a:ext>
                </a:extLst>
              </a:tr>
              <a:tr h="41233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Всего </a:t>
                      </a:r>
                      <a:endParaRPr lang="ru-RU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3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3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3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5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6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7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9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10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12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13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14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15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17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17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66397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8398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C3A8EE-214A-4AAB-BA3C-7426E40EA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18259"/>
          </a:xfrm>
        </p:spPr>
        <p:txBody>
          <a:bodyPr>
            <a:noAutofit/>
          </a:bodyPr>
          <a:lstStyle/>
          <a:p>
            <a:r>
              <a:rPr lang="ru-RU" sz="2800" b="1" dirty="0"/>
              <a:t>Финансовая модель: </a:t>
            </a:r>
            <a:r>
              <a:rPr lang="ru-RU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Прогноз по персоналу </a:t>
            </a:r>
            <a:br>
              <a:rPr lang="ru-RU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(в людях)</a:t>
            </a:r>
            <a:endParaRPr lang="ru-RU" sz="28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CA8EC5B-E919-4ED0-83E6-DAA5B6FCF9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8498397"/>
              </p:ext>
            </p:extLst>
          </p:nvPr>
        </p:nvGraphicFramePr>
        <p:xfrm>
          <a:off x="2476870" y="1784412"/>
          <a:ext cx="8753382" cy="45573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5118">
                  <a:extLst>
                    <a:ext uri="{9D8B030D-6E8A-4147-A177-3AD203B41FA5}">
                      <a16:colId xmlns:a16="http://schemas.microsoft.com/office/drawing/2014/main" val="3820533389"/>
                    </a:ext>
                  </a:extLst>
                </a:gridCol>
                <a:gridCol w="412634">
                  <a:extLst>
                    <a:ext uri="{9D8B030D-6E8A-4147-A177-3AD203B41FA5}">
                      <a16:colId xmlns:a16="http://schemas.microsoft.com/office/drawing/2014/main" val="683032050"/>
                    </a:ext>
                  </a:extLst>
                </a:gridCol>
                <a:gridCol w="547916">
                  <a:extLst>
                    <a:ext uri="{9D8B030D-6E8A-4147-A177-3AD203B41FA5}">
                      <a16:colId xmlns:a16="http://schemas.microsoft.com/office/drawing/2014/main" val="4140214066"/>
                    </a:ext>
                  </a:extLst>
                </a:gridCol>
                <a:gridCol w="547916">
                  <a:extLst>
                    <a:ext uri="{9D8B030D-6E8A-4147-A177-3AD203B41FA5}">
                      <a16:colId xmlns:a16="http://schemas.microsoft.com/office/drawing/2014/main" val="1649337585"/>
                    </a:ext>
                  </a:extLst>
                </a:gridCol>
                <a:gridCol w="546020">
                  <a:extLst>
                    <a:ext uri="{9D8B030D-6E8A-4147-A177-3AD203B41FA5}">
                      <a16:colId xmlns:a16="http://schemas.microsoft.com/office/drawing/2014/main" val="2115340433"/>
                    </a:ext>
                  </a:extLst>
                </a:gridCol>
                <a:gridCol w="546020">
                  <a:extLst>
                    <a:ext uri="{9D8B030D-6E8A-4147-A177-3AD203B41FA5}">
                      <a16:colId xmlns:a16="http://schemas.microsoft.com/office/drawing/2014/main" val="1198283163"/>
                    </a:ext>
                  </a:extLst>
                </a:gridCol>
                <a:gridCol w="546020">
                  <a:extLst>
                    <a:ext uri="{9D8B030D-6E8A-4147-A177-3AD203B41FA5}">
                      <a16:colId xmlns:a16="http://schemas.microsoft.com/office/drawing/2014/main" val="3377202945"/>
                    </a:ext>
                  </a:extLst>
                </a:gridCol>
                <a:gridCol w="546020">
                  <a:extLst>
                    <a:ext uri="{9D8B030D-6E8A-4147-A177-3AD203B41FA5}">
                      <a16:colId xmlns:a16="http://schemas.microsoft.com/office/drawing/2014/main" val="3501634399"/>
                    </a:ext>
                  </a:extLst>
                </a:gridCol>
                <a:gridCol w="546020">
                  <a:extLst>
                    <a:ext uri="{9D8B030D-6E8A-4147-A177-3AD203B41FA5}">
                      <a16:colId xmlns:a16="http://schemas.microsoft.com/office/drawing/2014/main" val="2574298334"/>
                    </a:ext>
                  </a:extLst>
                </a:gridCol>
                <a:gridCol w="546968">
                  <a:extLst>
                    <a:ext uri="{9D8B030D-6E8A-4147-A177-3AD203B41FA5}">
                      <a16:colId xmlns:a16="http://schemas.microsoft.com/office/drawing/2014/main" val="2008266174"/>
                    </a:ext>
                  </a:extLst>
                </a:gridCol>
                <a:gridCol w="546968">
                  <a:extLst>
                    <a:ext uri="{9D8B030D-6E8A-4147-A177-3AD203B41FA5}">
                      <a16:colId xmlns:a16="http://schemas.microsoft.com/office/drawing/2014/main" val="2382702943"/>
                    </a:ext>
                  </a:extLst>
                </a:gridCol>
                <a:gridCol w="546968">
                  <a:extLst>
                    <a:ext uri="{9D8B030D-6E8A-4147-A177-3AD203B41FA5}">
                      <a16:colId xmlns:a16="http://schemas.microsoft.com/office/drawing/2014/main" val="476308820"/>
                    </a:ext>
                  </a:extLst>
                </a:gridCol>
                <a:gridCol w="598157">
                  <a:extLst>
                    <a:ext uri="{9D8B030D-6E8A-4147-A177-3AD203B41FA5}">
                      <a16:colId xmlns:a16="http://schemas.microsoft.com/office/drawing/2014/main" val="3582766020"/>
                    </a:ext>
                  </a:extLst>
                </a:gridCol>
                <a:gridCol w="598157">
                  <a:extLst>
                    <a:ext uri="{9D8B030D-6E8A-4147-A177-3AD203B41FA5}">
                      <a16:colId xmlns:a16="http://schemas.microsoft.com/office/drawing/2014/main" val="1729912459"/>
                    </a:ext>
                  </a:extLst>
                </a:gridCol>
                <a:gridCol w="452480">
                  <a:extLst>
                    <a:ext uri="{9D8B030D-6E8A-4147-A177-3AD203B41FA5}">
                      <a16:colId xmlns:a16="http://schemas.microsoft.com/office/drawing/2014/main" val="493919265"/>
                    </a:ext>
                  </a:extLst>
                </a:gridCol>
              </a:tblGrid>
              <a:tr h="301792"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Продажи и маркетинг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Год 1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Год 2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910622"/>
                  </a:ext>
                </a:extLst>
              </a:tr>
              <a:tr h="10160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01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03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05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06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07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08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09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8490827"/>
                  </a:ext>
                </a:extLst>
              </a:tr>
              <a:tr h="131786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Директор по маркетингу</a:t>
                      </a:r>
                      <a:endParaRPr lang="ru-RU" sz="14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1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4935230"/>
                  </a:ext>
                </a:extLst>
              </a:tr>
              <a:tr h="64048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Менеджер проекта</a:t>
                      </a:r>
                      <a:endParaRPr lang="ru-RU" sz="14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3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3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9796758"/>
                  </a:ext>
                </a:extLst>
              </a:tr>
              <a:tr h="97917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Агент по продажам</a:t>
                      </a:r>
                      <a:endParaRPr lang="ru-RU" sz="14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3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3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3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6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6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9125570"/>
                  </a:ext>
                </a:extLst>
              </a:tr>
              <a:tr h="30200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Всего </a:t>
                      </a:r>
                      <a:endParaRPr lang="ru-RU" sz="14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3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3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3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6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6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6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7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7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7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10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2113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0780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735529-C04C-416C-B45C-1CE782073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Финансовая модель: </a:t>
            </a:r>
            <a:r>
              <a:rPr lang="ru-RU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Прогноз по персоналу </a:t>
            </a:r>
            <a:br>
              <a:rPr lang="ru-RU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(в людях)</a:t>
            </a:r>
            <a:endParaRPr lang="ru-RU" sz="28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7494F71-7AA2-4AA6-A141-E02E5D171F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9267084"/>
              </p:ext>
            </p:extLst>
          </p:nvPr>
        </p:nvGraphicFramePr>
        <p:xfrm>
          <a:off x="2327442" y="1905000"/>
          <a:ext cx="9177166" cy="44336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82740">
                  <a:extLst>
                    <a:ext uri="{9D8B030D-6E8A-4147-A177-3AD203B41FA5}">
                      <a16:colId xmlns:a16="http://schemas.microsoft.com/office/drawing/2014/main" val="2199623420"/>
                    </a:ext>
                  </a:extLst>
                </a:gridCol>
                <a:gridCol w="581891">
                  <a:extLst>
                    <a:ext uri="{9D8B030D-6E8A-4147-A177-3AD203B41FA5}">
                      <a16:colId xmlns:a16="http://schemas.microsoft.com/office/drawing/2014/main" val="3811077565"/>
                    </a:ext>
                  </a:extLst>
                </a:gridCol>
                <a:gridCol w="572654">
                  <a:extLst>
                    <a:ext uri="{9D8B030D-6E8A-4147-A177-3AD203B41FA5}">
                      <a16:colId xmlns:a16="http://schemas.microsoft.com/office/drawing/2014/main" val="959322715"/>
                    </a:ext>
                  </a:extLst>
                </a:gridCol>
                <a:gridCol w="572655">
                  <a:extLst>
                    <a:ext uri="{9D8B030D-6E8A-4147-A177-3AD203B41FA5}">
                      <a16:colId xmlns:a16="http://schemas.microsoft.com/office/drawing/2014/main" val="3685571787"/>
                    </a:ext>
                  </a:extLst>
                </a:gridCol>
                <a:gridCol w="535709">
                  <a:extLst>
                    <a:ext uri="{9D8B030D-6E8A-4147-A177-3AD203B41FA5}">
                      <a16:colId xmlns:a16="http://schemas.microsoft.com/office/drawing/2014/main" val="1438766683"/>
                    </a:ext>
                  </a:extLst>
                </a:gridCol>
                <a:gridCol w="526473">
                  <a:extLst>
                    <a:ext uri="{9D8B030D-6E8A-4147-A177-3AD203B41FA5}">
                      <a16:colId xmlns:a16="http://schemas.microsoft.com/office/drawing/2014/main" val="2094969944"/>
                    </a:ext>
                  </a:extLst>
                </a:gridCol>
                <a:gridCol w="517236">
                  <a:extLst>
                    <a:ext uri="{9D8B030D-6E8A-4147-A177-3AD203B41FA5}">
                      <a16:colId xmlns:a16="http://schemas.microsoft.com/office/drawing/2014/main" val="1397263830"/>
                    </a:ext>
                  </a:extLst>
                </a:gridCol>
                <a:gridCol w="544945">
                  <a:extLst>
                    <a:ext uri="{9D8B030D-6E8A-4147-A177-3AD203B41FA5}">
                      <a16:colId xmlns:a16="http://schemas.microsoft.com/office/drawing/2014/main" val="1267832428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554292471"/>
                    </a:ext>
                  </a:extLst>
                </a:gridCol>
                <a:gridCol w="526473">
                  <a:extLst>
                    <a:ext uri="{9D8B030D-6E8A-4147-A177-3AD203B41FA5}">
                      <a16:colId xmlns:a16="http://schemas.microsoft.com/office/drawing/2014/main" val="1408433816"/>
                    </a:ext>
                  </a:extLst>
                </a:gridCol>
                <a:gridCol w="526473">
                  <a:extLst>
                    <a:ext uri="{9D8B030D-6E8A-4147-A177-3AD203B41FA5}">
                      <a16:colId xmlns:a16="http://schemas.microsoft.com/office/drawing/2014/main" val="3593853506"/>
                    </a:ext>
                  </a:extLst>
                </a:gridCol>
                <a:gridCol w="535709">
                  <a:extLst>
                    <a:ext uri="{9D8B030D-6E8A-4147-A177-3AD203B41FA5}">
                      <a16:colId xmlns:a16="http://schemas.microsoft.com/office/drawing/2014/main" val="46509776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433280676"/>
                    </a:ext>
                  </a:extLst>
                </a:gridCol>
                <a:gridCol w="461818">
                  <a:extLst>
                    <a:ext uri="{9D8B030D-6E8A-4147-A177-3AD203B41FA5}">
                      <a16:colId xmlns:a16="http://schemas.microsoft.com/office/drawing/2014/main" val="4200558693"/>
                    </a:ext>
                  </a:extLst>
                </a:gridCol>
                <a:gridCol w="430208">
                  <a:extLst>
                    <a:ext uri="{9D8B030D-6E8A-4147-A177-3AD203B41FA5}">
                      <a16:colId xmlns:a16="http://schemas.microsoft.com/office/drawing/2014/main" val="2965196951"/>
                    </a:ext>
                  </a:extLst>
                </a:gridCol>
              </a:tblGrid>
              <a:tr h="348148"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err="1">
                          <a:effectLst/>
                        </a:rPr>
                        <a:t>Администрат</a:t>
                      </a:r>
                      <a:r>
                        <a:rPr lang="en-US" sz="1400" b="1" dirty="0">
                          <a:effectLst/>
                        </a:rPr>
                        <a:t>-</a:t>
                      </a:r>
                      <a:r>
                        <a:rPr lang="ru-RU" sz="1400" b="1" dirty="0">
                          <a:effectLst/>
                        </a:rPr>
                        <a:t>е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Год 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Год 2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707"/>
                  </a:ext>
                </a:extLst>
              </a:tr>
              <a:tr h="3907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03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05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06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07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08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09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0284656"/>
                  </a:ext>
                </a:extLst>
              </a:tr>
              <a:tr h="112957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Генеральный директор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9416006"/>
                  </a:ext>
                </a:extLst>
              </a:tr>
              <a:tr h="112957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Финансовый директор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0682469"/>
                  </a:ext>
                </a:extLst>
              </a:tr>
              <a:tr h="34838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Бухгалтер 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2341690"/>
                  </a:ext>
                </a:extLst>
              </a:tr>
              <a:tr h="73886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Секретарь 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2404924"/>
                  </a:ext>
                </a:extLst>
              </a:tr>
              <a:tr h="34838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Всего </a:t>
                      </a:r>
                      <a:endParaRPr lang="ru-RU" sz="14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5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5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5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5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5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5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5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6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6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06569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5089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E79011-82C8-403A-ADB1-EF2C57370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Финансовая модель: </a:t>
            </a:r>
            <a:r>
              <a:rPr lang="ru-RU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Прогноз по персоналу </a:t>
            </a:r>
            <a:br>
              <a:rPr lang="ru-RU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(в людях)</a:t>
            </a:r>
            <a:endParaRPr lang="ru-RU" sz="28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257FE89-0080-4B08-838B-6A2AA269F7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5148487"/>
              </p:ext>
            </p:extLst>
          </p:nvPr>
        </p:nvGraphicFramePr>
        <p:xfrm>
          <a:off x="2592925" y="1905000"/>
          <a:ext cx="8140177" cy="18682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9617">
                  <a:extLst>
                    <a:ext uri="{9D8B030D-6E8A-4147-A177-3AD203B41FA5}">
                      <a16:colId xmlns:a16="http://schemas.microsoft.com/office/drawing/2014/main" val="676403535"/>
                    </a:ext>
                  </a:extLst>
                </a:gridCol>
                <a:gridCol w="443027">
                  <a:extLst>
                    <a:ext uri="{9D8B030D-6E8A-4147-A177-3AD203B41FA5}">
                      <a16:colId xmlns:a16="http://schemas.microsoft.com/office/drawing/2014/main" val="673452457"/>
                    </a:ext>
                  </a:extLst>
                </a:gridCol>
                <a:gridCol w="461639">
                  <a:extLst>
                    <a:ext uri="{9D8B030D-6E8A-4147-A177-3AD203B41FA5}">
                      <a16:colId xmlns:a16="http://schemas.microsoft.com/office/drawing/2014/main" val="651765332"/>
                    </a:ext>
                  </a:extLst>
                </a:gridCol>
                <a:gridCol w="399495">
                  <a:extLst>
                    <a:ext uri="{9D8B030D-6E8A-4147-A177-3AD203B41FA5}">
                      <a16:colId xmlns:a16="http://schemas.microsoft.com/office/drawing/2014/main" val="1809225717"/>
                    </a:ext>
                  </a:extLst>
                </a:gridCol>
                <a:gridCol w="559293">
                  <a:extLst>
                    <a:ext uri="{9D8B030D-6E8A-4147-A177-3AD203B41FA5}">
                      <a16:colId xmlns:a16="http://schemas.microsoft.com/office/drawing/2014/main" val="3230954637"/>
                    </a:ext>
                  </a:extLst>
                </a:gridCol>
                <a:gridCol w="380888">
                  <a:extLst>
                    <a:ext uri="{9D8B030D-6E8A-4147-A177-3AD203B41FA5}">
                      <a16:colId xmlns:a16="http://schemas.microsoft.com/office/drawing/2014/main" val="1733444214"/>
                    </a:ext>
                  </a:extLst>
                </a:gridCol>
                <a:gridCol w="511520">
                  <a:extLst>
                    <a:ext uri="{9D8B030D-6E8A-4147-A177-3AD203B41FA5}">
                      <a16:colId xmlns:a16="http://schemas.microsoft.com/office/drawing/2014/main" val="1520775047"/>
                    </a:ext>
                  </a:extLst>
                </a:gridCol>
                <a:gridCol w="511520">
                  <a:extLst>
                    <a:ext uri="{9D8B030D-6E8A-4147-A177-3AD203B41FA5}">
                      <a16:colId xmlns:a16="http://schemas.microsoft.com/office/drawing/2014/main" val="3569377329"/>
                    </a:ext>
                  </a:extLst>
                </a:gridCol>
                <a:gridCol w="511520">
                  <a:extLst>
                    <a:ext uri="{9D8B030D-6E8A-4147-A177-3AD203B41FA5}">
                      <a16:colId xmlns:a16="http://schemas.microsoft.com/office/drawing/2014/main" val="2433835170"/>
                    </a:ext>
                  </a:extLst>
                </a:gridCol>
                <a:gridCol w="512408">
                  <a:extLst>
                    <a:ext uri="{9D8B030D-6E8A-4147-A177-3AD203B41FA5}">
                      <a16:colId xmlns:a16="http://schemas.microsoft.com/office/drawing/2014/main" val="3518840408"/>
                    </a:ext>
                  </a:extLst>
                </a:gridCol>
                <a:gridCol w="512408">
                  <a:extLst>
                    <a:ext uri="{9D8B030D-6E8A-4147-A177-3AD203B41FA5}">
                      <a16:colId xmlns:a16="http://schemas.microsoft.com/office/drawing/2014/main" val="3063691485"/>
                    </a:ext>
                  </a:extLst>
                </a:gridCol>
                <a:gridCol w="512408">
                  <a:extLst>
                    <a:ext uri="{9D8B030D-6E8A-4147-A177-3AD203B41FA5}">
                      <a16:colId xmlns:a16="http://schemas.microsoft.com/office/drawing/2014/main" val="3932879880"/>
                    </a:ext>
                  </a:extLst>
                </a:gridCol>
                <a:gridCol w="560362">
                  <a:extLst>
                    <a:ext uri="{9D8B030D-6E8A-4147-A177-3AD203B41FA5}">
                      <a16:colId xmlns:a16="http://schemas.microsoft.com/office/drawing/2014/main" val="588065918"/>
                    </a:ext>
                  </a:extLst>
                </a:gridCol>
                <a:gridCol w="560362">
                  <a:extLst>
                    <a:ext uri="{9D8B030D-6E8A-4147-A177-3AD203B41FA5}">
                      <a16:colId xmlns:a16="http://schemas.microsoft.com/office/drawing/2014/main" val="2549921450"/>
                    </a:ext>
                  </a:extLst>
                </a:gridCol>
                <a:gridCol w="353710">
                  <a:extLst>
                    <a:ext uri="{9D8B030D-6E8A-4147-A177-3AD203B41FA5}">
                      <a16:colId xmlns:a16="http://schemas.microsoft.com/office/drawing/2014/main" val="3907769805"/>
                    </a:ext>
                  </a:extLst>
                </a:gridCol>
              </a:tblGrid>
              <a:tr h="356143"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Всего сотрудников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Год 1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Год 2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784501"/>
                  </a:ext>
                </a:extLst>
              </a:tr>
              <a:tr h="7560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03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05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06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07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08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09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01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02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5066882"/>
                  </a:ext>
                </a:extLst>
              </a:tr>
              <a:tr h="7560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13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16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23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25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26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27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33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33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61877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3809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317877-8D37-429E-BE6F-5AAA9C36E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effectLst/>
                <a:ea typeface="Calibri" panose="020F0502020204030204" pitchFamily="34" charset="0"/>
              </a:rPr>
              <a:t>Финансовая модель: прогноз по персоналу </a:t>
            </a:r>
            <a:br>
              <a:rPr lang="ru-RU" sz="2800" b="1" dirty="0">
                <a:effectLst/>
                <a:ea typeface="Calibri" panose="020F0502020204030204" pitchFamily="34" charset="0"/>
              </a:rPr>
            </a:br>
            <a:r>
              <a:rPr lang="ru-RU" sz="2800" b="1" dirty="0">
                <a:effectLst/>
                <a:ea typeface="Calibri" panose="020F0502020204030204" pitchFamily="34" charset="0"/>
              </a:rPr>
              <a:t>(в денежных единицах)</a:t>
            </a:r>
            <a:endParaRPr lang="ru-RU" sz="4800" b="1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60B8544-C108-4B51-B326-A126904FB6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3472295"/>
              </p:ext>
            </p:extLst>
          </p:nvPr>
        </p:nvGraphicFramePr>
        <p:xfrm>
          <a:off x="2592925" y="1819923"/>
          <a:ext cx="8859269" cy="40597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01522">
                  <a:extLst>
                    <a:ext uri="{9D8B030D-6E8A-4147-A177-3AD203B41FA5}">
                      <a16:colId xmlns:a16="http://schemas.microsoft.com/office/drawing/2014/main" val="2494844979"/>
                    </a:ext>
                  </a:extLst>
                </a:gridCol>
                <a:gridCol w="825623">
                  <a:extLst>
                    <a:ext uri="{9D8B030D-6E8A-4147-A177-3AD203B41FA5}">
                      <a16:colId xmlns:a16="http://schemas.microsoft.com/office/drawing/2014/main" val="4280254762"/>
                    </a:ext>
                  </a:extLst>
                </a:gridCol>
                <a:gridCol w="612559">
                  <a:extLst>
                    <a:ext uri="{9D8B030D-6E8A-4147-A177-3AD203B41FA5}">
                      <a16:colId xmlns:a16="http://schemas.microsoft.com/office/drawing/2014/main" val="1284646492"/>
                    </a:ext>
                  </a:extLst>
                </a:gridCol>
                <a:gridCol w="967666">
                  <a:extLst>
                    <a:ext uri="{9D8B030D-6E8A-4147-A177-3AD203B41FA5}">
                      <a16:colId xmlns:a16="http://schemas.microsoft.com/office/drawing/2014/main" val="2365292399"/>
                    </a:ext>
                  </a:extLst>
                </a:gridCol>
                <a:gridCol w="958788">
                  <a:extLst>
                    <a:ext uri="{9D8B030D-6E8A-4147-A177-3AD203B41FA5}">
                      <a16:colId xmlns:a16="http://schemas.microsoft.com/office/drawing/2014/main" val="2052296238"/>
                    </a:ext>
                  </a:extLst>
                </a:gridCol>
                <a:gridCol w="896645">
                  <a:extLst>
                    <a:ext uri="{9D8B030D-6E8A-4147-A177-3AD203B41FA5}">
                      <a16:colId xmlns:a16="http://schemas.microsoft.com/office/drawing/2014/main" val="3986510281"/>
                    </a:ext>
                  </a:extLst>
                </a:gridCol>
                <a:gridCol w="896645">
                  <a:extLst>
                    <a:ext uri="{9D8B030D-6E8A-4147-A177-3AD203B41FA5}">
                      <a16:colId xmlns:a16="http://schemas.microsoft.com/office/drawing/2014/main" val="319090913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693320488"/>
                    </a:ext>
                  </a:extLst>
                </a:gridCol>
                <a:gridCol w="985421">
                  <a:extLst>
                    <a:ext uri="{9D8B030D-6E8A-4147-A177-3AD203B41FA5}">
                      <a16:colId xmlns:a16="http://schemas.microsoft.com/office/drawing/2014/main" val="1733155648"/>
                    </a:ext>
                  </a:extLst>
                </a:gridCol>
              </a:tblGrid>
              <a:tr h="324940"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Разработка и производство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algn="just" defTabSz="4572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З/п в месяц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just" defTabSz="4572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687942"/>
                  </a:ext>
                </a:extLst>
              </a:tr>
              <a:tr h="3251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8816596"/>
                  </a:ext>
                </a:extLst>
              </a:tr>
              <a:tr h="6898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ЕСН и др.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6604808"/>
                  </a:ext>
                </a:extLst>
              </a:tr>
              <a:tr h="32516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Главный инженер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$ 3,000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$ 3,</a:t>
                      </a:r>
                      <a:r>
                        <a:rPr lang="ru-RU" sz="1400" b="1" dirty="0">
                          <a:effectLst/>
                        </a:rPr>
                        <a:t>90</a:t>
                      </a:r>
                      <a:r>
                        <a:rPr lang="en-US" sz="1400" b="1" dirty="0">
                          <a:effectLst/>
                        </a:rPr>
                        <a:t>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$ 3,</a:t>
                      </a:r>
                      <a:r>
                        <a:rPr lang="ru-RU" sz="1400" b="1" dirty="0">
                          <a:effectLst/>
                        </a:rPr>
                        <a:t>90</a:t>
                      </a:r>
                      <a:r>
                        <a:rPr lang="en-US" sz="1400" b="1" dirty="0">
                          <a:effectLst/>
                        </a:rPr>
                        <a:t>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$ 3,</a:t>
                      </a:r>
                      <a:r>
                        <a:rPr lang="ru-RU" sz="1400" b="1" dirty="0">
                          <a:effectLst/>
                        </a:rPr>
                        <a:t>90</a:t>
                      </a:r>
                      <a:r>
                        <a:rPr lang="en-US" sz="1400" b="1" dirty="0">
                          <a:effectLst/>
                        </a:rPr>
                        <a:t>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$ 3,</a:t>
                      </a:r>
                      <a:r>
                        <a:rPr lang="ru-RU" sz="1400" b="1" dirty="0">
                          <a:effectLst/>
                        </a:rPr>
                        <a:t>90</a:t>
                      </a:r>
                      <a:r>
                        <a:rPr lang="en-US" sz="1400" b="1" dirty="0">
                          <a:effectLst/>
                        </a:rPr>
                        <a:t>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$ 3,</a:t>
                      </a:r>
                      <a:r>
                        <a:rPr lang="ru-RU" sz="1400" b="1" dirty="0">
                          <a:effectLst/>
                        </a:rPr>
                        <a:t>90</a:t>
                      </a:r>
                      <a:r>
                        <a:rPr lang="en-US" sz="1400" b="1" dirty="0">
                          <a:effectLst/>
                        </a:rPr>
                        <a:t>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$ 3,</a:t>
                      </a:r>
                      <a:r>
                        <a:rPr lang="ru-RU" sz="1400" b="1" dirty="0">
                          <a:effectLst/>
                        </a:rPr>
                        <a:t>90</a:t>
                      </a:r>
                      <a:r>
                        <a:rPr lang="en-US" sz="1400" b="1" dirty="0">
                          <a:effectLst/>
                        </a:rPr>
                        <a:t>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6925726"/>
                  </a:ext>
                </a:extLst>
              </a:tr>
              <a:tr h="68983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Инженер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$ 1,600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$ 4,</a:t>
                      </a:r>
                      <a:r>
                        <a:rPr lang="ru-RU" sz="1400" b="1" dirty="0">
                          <a:effectLst/>
                        </a:rPr>
                        <a:t>160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$ 4,</a:t>
                      </a:r>
                      <a:r>
                        <a:rPr lang="ru-RU" sz="1400" b="1" dirty="0">
                          <a:effectLst/>
                        </a:rPr>
                        <a:t>160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$ 4,</a:t>
                      </a:r>
                      <a:r>
                        <a:rPr lang="ru-RU" sz="1400" b="1" dirty="0">
                          <a:effectLst/>
                        </a:rPr>
                        <a:t>160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$ 6,</a:t>
                      </a:r>
                      <a:r>
                        <a:rPr lang="ru-RU" sz="1400" b="1" dirty="0">
                          <a:effectLst/>
                        </a:rPr>
                        <a:t>240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$ 8,</a:t>
                      </a:r>
                      <a:r>
                        <a:rPr lang="ru-RU" sz="1400" b="1" dirty="0">
                          <a:effectLst/>
                        </a:rPr>
                        <a:t>320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$ 10,</a:t>
                      </a:r>
                      <a:r>
                        <a:rPr lang="ru-RU" sz="1400" b="1" dirty="0">
                          <a:effectLst/>
                        </a:rPr>
                        <a:t>400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7855238"/>
                  </a:ext>
                </a:extLst>
              </a:tr>
              <a:tr h="68983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Техник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$ 9,000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$ 11,</a:t>
                      </a:r>
                      <a:r>
                        <a:rPr lang="ru-RU" sz="1400" b="1" dirty="0">
                          <a:effectLst/>
                        </a:rPr>
                        <a:t>700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$ 11,</a:t>
                      </a:r>
                      <a:r>
                        <a:rPr lang="ru-RU" sz="1400" b="1" dirty="0">
                          <a:effectLst/>
                        </a:rPr>
                        <a:t>70</a:t>
                      </a:r>
                      <a:r>
                        <a:rPr lang="en-US" sz="1400" b="1" dirty="0">
                          <a:effectLst/>
                        </a:rPr>
                        <a:t>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$ 11,</a:t>
                      </a:r>
                      <a:r>
                        <a:rPr lang="ru-RU" sz="1400" b="1" dirty="0">
                          <a:effectLst/>
                        </a:rPr>
                        <a:t>70</a:t>
                      </a:r>
                      <a:r>
                        <a:rPr lang="en-US" sz="1400" b="1" dirty="0">
                          <a:effectLst/>
                        </a:rPr>
                        <a:t>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9438924"/>
                  </a:ext>
                </a:extLst>
              </a:tr>
              <a:tr h="32516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Другое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$ 1,000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-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-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9674666"/>
                  </a:ext>
                </a:extLst>
              </a:tr>
              <a:tr h="68983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Всего </a:t>
                      </a:r>
                      <a:endParaRPr lang="ru-RU" sz="14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8,060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8,060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8,060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$ 21,</a:t>
                      </a:r>
                      <a:r>
                        <a:rPr lang="ru-RU" sz="1400" b="1" dirty="0">
                          <a:effectLst/>
                        </a:rPr>
                        <a:t>840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$ 23,</a:t>
                      </a:r>
                      <a:r>
                        <a:rPr lang="ru-RU" sz="1400" b="1" dirty="0">
                          <a:effectLst/>
                        </a:rPr>
                        <a:t>920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$ 26,</a:t>
                      </a:r>
                      <a:r>
                        <a:rPr lang="ru-RU" sz="1400" b="1" dirty="0">
                          <a:effectLst/>
                        </a:rPr>
                        <a:t>000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46085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3484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5EB1E1-C85D-4880-81F4-B914B75D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33669"/>
          </a:xfrm>
        </p:spPr>
        <p:txBody>
          <a:bodyPr>
            <a:noAutofit/>
          </a:bodyPr>
          <a:lstStyle/>
          <a:p>
            <a:r>
              <a:rPr lang="ru-RU" sz="2800" b="1" dirty="0">
                <a:effectLst/>
                <a:ea typeface="Calibri" panose="020F0502020204030204" pitchFamily="34" charset="0"/>
              </a:rPr>
              <a:t>Финансовая модель: прогноз по персоналу </a:t>
            </a:r>
            <a:br>
              <a:rPr lang="ru-RU" sz="2800" b="1" dirty="0">
                <a:effectLst/>
                <a:ea typeface="Calibri" panose="020F0502020204030204" pitchFamily="34" charset="0"/>
              </a:rPr>
            </a:br>
            <a:r>
              <a:rPr lang="ru-RU" sz="2800" b="1" dirty="0">
                <a:effectLst/>
                <a:ea typeface="Calibri" panose="020F0502020204030204" pitchFamily="34" charset="0"/>
              </a:rPr>
              <a:t>(в денежных единицах)</a:t>
            </a:r>
            <a:endParaRPr lang="ru-RU" sz="28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ADC3B52-7E4B-4227-B9AC-3F53803CC2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8150716"/>
              </p:ext>
            </p:extLst>
          </p:nvPr>
        </p:nvGraphicFramePr>
        <p:xfrm>
          <a:off x="2512379" y="1757779"/>
          <a:ext cx="8708995" cy="39949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08533">
                  <a:extLst>
                    <a:ext uri="{9D8B030D-6E8A-4147-A177-3AD203B41FA5}">
                      <a16:colId xmlns:a16="http://schemas.microsoft.com/office/drawing/2014/main" val="2019352074"/>
                    </a:ext>
                  </a:extLst>
                </a:gridCol>
                <a:gridCol w="925220">
                  <a:extLst>
                    <a:ext uri="{9D8B030D-6E8A-4147-A177-3AD203B41FA5}">
                      <a16:colId xmlns:a16="http://schemas.microsoft.com/office/drawing/2014/main" val="1580791970"/>
                    </a:ext>
                  </a:extLst>
                </a:gridCol>
                <a:gridCol w="669740">
                  <a:extLst>
                    <a:ext uri="{9D8B030D-6E8A-4147-A177-3AD203B41FA5}">
                      <a16:colId xmlns:a16="http://schemas.microsoft.com/office/drawing/2014/main" val="624665927"/>
                    </a:ext>
                  </a:extLst>
                </a:gridCol>
                <a:gridCol w="896939">
                  <a:extLst>
                    <a:ext uri="{9D8B030D-6E8A-4147-A177-3AD203B41FA5}">
                      <a16:colId xmlns:a16="http://schemas.microsoft.com/office/drawing/2014/main" val="307796160"/>
                    </a:ext>
                  </a:extLst>
                </a:gridCol>
                <a:gridCol w="806071">
                  <a:extLst>
                    <a:ext uri="{9D8B030D-6E8A-4147-A177-3AD203B41FA5}">
                      <a16:colId xmlns:a16="http://schemas.microsoft.com/office/drawing/2014/main" val="2919203419"/>
                    </a:ext>
                  </a:extLst>
                </a:gridCol>
                <a:gridCol w="816745">
                  <a:extLst>
                    <a:ext uri="{9D8B030D-6E8A-4147-A177-3AD203B41FA5}">
                      <a16:colId xmlns:a16="http://schemas.microsoft.com/office/drawing/2014/main" val="718154042"/>
                    </a:ext>
                  </a:extLst>
                </a:gridCol>
                <a:gridCol w="807868">
                  <a:extLst>
                    <a:ext uri="{9D8B030D-6E8A-4147-A177-3AD203B41FA5}">
                      <a16:colId xmlns:a16="http://schemas.microsoft.com/office/drawing/2014/main" val="4188975636"/>
                    </a:ext>
                  </a:extLst>
                </a:gridCol>
                <a:gridCol w="807868">
                  <a:extLst>
                    <a:ext uri="{9D8B030D-6E8A-4147-A177-3AD203B41FA5}">
                      <a16:colId xmlns:a16="http://schemas.microsoft.com/office/drawing/2014/main" val="1097578473"/>
                    </a:ext>
                  </a:extLst>
                </a:gridCol>
                <a:gridCol w="870011">
                  <a:extLst>
                    <a:ext uri="{9D8B030D-6E8A-4147-A177-3AD203B41FA5}">
                      <a16:colId xmlns:a16="http://schemas.microsoft.com/office/drawing/2014/main" val="3470753409"/>
                    </a:ext>
                  </a:extLst>
                </a:gridCol>
              </a:tblGrid>
              <a:tr h="431980">
                <a:tc rowSpan="3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Продажи и маркетинг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З/п в месяц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Год 1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389133"/>
                  </a:ext>
                </a:extLst>
              </a:tr>
              <a:tr h="4322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01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02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03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04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05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06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4239690"/>
                  </a:ext>
                </a:extLst>
              </a:tr>
              <a:tr h="9170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ЕСН и др.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130%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130%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130%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130%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130%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130%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871377"/>
                  </a:ext>
                </a:extLst>
              </a:tr>
              <a:tr h="9167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Директор по маркетингу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2,500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$ 3,</a:t>
                      </a:r>
                      <a:r>
                        <a:rPr lang="ru-RU" sz="1400" b="1" dirty="0">
                          <a:effectLst/>
                        </a:rPr>
                        <a:t>250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$ 3,</a:t>
                      </a:r>
                      <a:r>
                        <a:rPr lang="ru-RU" sz="1400" b="1" dirty="0">
                          <a:effectLst/>
                        </a:rPr>
                        <a:t>250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$ 3,</a:t>
                      </a:r>
                      <a:r>
                        <a:rPr lang="ru-RU" sz="1400" b="1" dirty="0">
                          <a:effectLst/>
                        </a:rPr>
                        <a:t>250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$ 3,</a:t>
                      </a:r>
                      <a:r>
                        <a:rPr lang="ru-RU" sz="1400" b="1" dirty="0">
                          <a:effectLst/>
                        </a:rPr>
                        <a:t>250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$ 3,</a:t>
                      </a:r>
                      <a:r>
                        <a:rPr lang="ru-RU" sz="1400" b="1" dirty="0">
                          <a:effectLst/>
                        </a:rPr>
                        <a:t>250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$ 3,</a:t>
                      </a:r>
                      <a:r>
                        <a:rPr lang="ru-RU" sz="1400" b="1" dirty="0">
                          <a:effectLst/>
                        </a:rPr>
                        <a:t>250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1548818"/>
                  </a:ext>
                </a:extLst>
              </a:tr>
              <a:tr h="4322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Менеджер проекта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2,000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2,600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2,600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2,600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2,600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2,600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2,600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3489280"/>
                  </a:ext>
                </a:extLst>
              </a:tr>
              <a:tr h="4322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Агент по продажам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500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650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650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650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1,300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1,300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1,300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4065173"/>
                  </a:ext>
                </a:extLst>
              </a:tr>
              <a:tr h="4322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Всего </a:t>
                      </a:r>
                      <a:endParaRPr lang="ru-RU" sz="14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6,500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6,500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6,500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7,150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7,150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7,150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20024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3915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8831E-DA6E-405E-ABF2-347ABD2A3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44892"/>
          </a:xfrm>
        </p:spPr>
        <p:txBody>
          <a:bodyPr>
            <a:noAutofit/>
          </a:bodyPr>
          <a:lstStyle/>
          <a:p>
            <a:r>
              <a:rPr lang="ru-RU" sz="2800" b="1" dirty="0">
                <a:effectLst/>
                <a:ea typeface="Calibri" panose="020F0502020204030204" pitchFamily="34" charset="0"/>
              </a:rPr>
              <a:t>Финансовая модель: прогноз по персоналу </a:t>
            </a:r>
            <a:br>
              <a:rPr lang="ru-RU" sz="2800" b="1" dirty="0">
                <a:effectLst/>
                <a:ea typeface="Calibri" panose="020F0502020204030204" pitchFamily="34" charset="0"/>
              </a:rPr>
            </a:br>
            <a:r>
              <a:rPr lang="ru-RU" sz="2800" b="1" dirty="0">
                <a:effectLst/>
                <a:ea typeface="Calibri" panose="020F0502020204030204" pitchFamily="34" charset="0"/>
              </a:rPr>
              <a:t>(в денежных единицах)</a:t>
            </a:r>
            <a:endParaRPr lang="ru-RU" sz="28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A4E8962D-632B-4E21-8411-AC8CE949F7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3847913"/>
              </p:ext>
            </p:extLst>
          </p:nvPr>
        </p:nvGraphicFramePr>
        <p:xfrm>
          <a:off x="2725445" y="1864311"/>
          <a:ext cx="8984203" cy="41865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6353">
                  <a:extLst>
                    <a:ext uri="{9D8B030D-6E8A-4147-A177-3AD203B41FA5}">
                      <a16:colId xmlns:a16="http://schemas.microsoft.com/office/drawing/2014/main" val="222481195"/>
                    </a:ext>
                  </a:extLst>
                </a:gridCol>
                <a:gridCol w="843379">
                  <a:extLst>
                    <a:ext uri="{9D8B030D-6E8A-4147-A177-3AD203B41FA5}">
                      <a16:colId xmlns:a16="http://schemas.microsoft.com/office/drawing/2014/main" val="2555588958"/>
                    </a:ext>
                  </a:extLst>
                </a:gridCol>
                <a:gridCol w="594804">
                  <a:extLst>
                    <a:ext uri="{9D8B030D-6E8A-4147-A177-3AD203B41FA5}">
                      <a16:colId xmlns:a16="http://schemas.microsoft.com/office/drawing/2014/main" val="677073912"/>
                    </a:ext>
                  </a:extLst>
                </a:gridCol>
                <a:gridCol w="896644">
                  <a:extLst>
                    <a:ext uri="{9D8B030D-6E8A-4147-A177-3AD203B41FA5}">
                      <a16:colId xmlns:a16="http://schemas.microsoft.com/office/drawing/2014/main" val="38722519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62944525"/>
                    </a:ext>
                  </a:extLst>
                </a:gridCol>
                <a:gridCol w="923278">
                  <a:extLst>
                    <a:ext uri="{9D8B030D-6E8A-4147-A177-3AD203B41FA5}">
                      <a16:colId xmlns:a16="http://schemas.microsoft.com/office/drawing/2014/main" val="1530302016"/>
                    </a:ext>
                  </a:extLst>
                </a:gridCol>
                <a:gridCol w="852256">
                  <a:extLst>
                    <a:ext uri="{9D8B030D-6E8A-4147-A177-3AD203B41FA5}">
                      <a16:colId xmlns:a16="http://schemas.microsoft.com/office/drawing/2014/main" val="1169185102"/>
                    </a:ext>
                  </a:extLst>
                </a:gridCol>
                <a:gridCol w="870012">
                  <a:extLst>
                    <a:ext uri="{9D8B030D-6E8A-4147-A177-3AD203B41FA5}">
                      <a16:colId xmlns:a16="http://schemas.microsoft.com/office/drawing/2014/main" val="2982255175"/>
                    </a:ext>
                  </a:extLst>
                </a:gridCol>
                <a:gridCol w="1083077">
                  <a:extLst>
                    <a:ext uri="{9D8B030D-6E8A-4147-A177-3AD203B41FA5}">
                      <a16:colId xmlns:a16="http://schemas.microsoft.com/office/drawing/2014/main" val="1889742796"/>
                    </a:ext>
                  </a:extLst>
                </a:gridCol>
              </a:tblGrid>
              <a:tr h="323693"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Административные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З/п в месяц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Год 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643082"/>
                  </a:ext>
                </a:extLst>
              </a:tr>
              <a:tr h="3239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01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02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</a:rPr>
                        <a:t>03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</a:rPr>
                        <a:t>04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</a:rPr>
                        <a:t>05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06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668038"/>
                  </a:ext>
                </a:extLst>
              </a:tr>
              <a:tr h="6871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</a:rPr>
                        <a:t>ЕСН и др.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130%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130%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130%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130%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130%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130%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304139"/>
                  </a:ext>
                </a:extLst>
              </a:tr>
              <a:tr h="46510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Генеральный директор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5</a:t>
                      </a:r>
                      <a:r>
                        <a:rPr lang="en-US" sz="1400" b="1">
                          <a:effectLst/>
                        </a:rPr>
                        <a:t>,000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6,500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6,500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6,500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6,500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6,500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6,500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612166"/>
                  </a:ext>
                </a:extLst>
              </a:tr>
              <a:tr h="46510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Финансовый директор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3,500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$ 4,</a:t>
                      </a:r>
                      <a:r>
                        <a:rPr lang="ru-RU" sz="1400" b="1" dirty="0">
                          <a:effectLst/>
                        </a:rPr>
                        <a:t>550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$ 4,</a:t>
                      </a:r>
                      <a:r>
                        <a:rPr lang="ru-RU" sz="1400" b="1" dirty="0">
                          <a:effectLst/>
                        </a:rPr>
                        <a:t>550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$ 4,</a:t>
                      </a:r>
                      <a:r>
                        <a:rPr lang="ru-RU" sz="1400" b="1" dirty="0">
                          <a:effectLst/>
                        </a:rPr>
                        <a:t>550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$ 4,</a:t>
                      </a:r>
                      <a:r>
                        <a:rPr lang="ru-RU" sz="1400" b="1" dirty="0">
                          <a:effectLst/>
                        </a:rPr>
                        <a:t>550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$ 4,</a:t>
                      </a:r>
                      <a:r>
                        <a:rPr lang="ru-RU" sz="1400" b="1" dirty="0">
                          <a:effectLst/>
                        </a:rPr>
                        <a:t>550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$ 4,</a:t>
                      </a:r>
                      <a:r>
                        <a:rPr lang="ru-RU" sz="1400" b="1" dirty="0">
                          <a:effectLst/>
                        </a:rPr>
                        <a:t>550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7110394"/>
                  </a:ext>
                </a:extLst>
              </a:tr>
              <a:tr h="46510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Бухгалтер 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1,500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1,950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1,950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1,950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1,950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1,950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1,950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7678987"/>
                  </a:ext>
                </a:extLst>
              </a:tr>
              <a:tr h="46510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Секретарь 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800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1,040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1,040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1,040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1,040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1,040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1,040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738721"/>
                  </a:ext>
                </a:extLst>
              </a:tr>
              <a:tr h="71097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Всего </a:t>
                      </a:r>
                      <a:endParaRPr lang="ru-RU" sz="14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14,040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14,040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14,040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14,040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14,040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14,040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0890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6178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21490-CB90-4C93-94B9-EE617A969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27137"/>
          </a:xfrm>
        </p:spPr>
        <p:txBody>
          <a:bodyPr>
            <a:normAutofit/>
          </a:bodyPr>
          <a:lstStyle/>
          <a:p>
            <a:r>
              <a:rPr lang="ru-RU" sz="2800" b="1" dirty="0">
                <a:effectLst/>
                <a:ea typeface="Calibri" panose="020F0502020204030204" pitchFamily="34" charset="0"/>
              </a:rPr>
              <a:t>Финансовая модель: прогноз по персоналу </a:t>
            </a:r>
            <a:br>
              <a:rPr lang="ru-RU" sz="2800" b="1" dirty="0">
                <a:effectLst/>
                <a:ea typeface="Calibri" panose="020F0502020204030204" pitchFamily="34" charset="0"/>
              </a:rPr>
            </a:br>
            <a:r>
              <a:rPr lang="ru-RU" sz="2800" b="1" dirty="0">
                <a:effectLst/>
                <a:ea typeface="Calibri" panose="020F0502020204030204" pitchFamily="34" charset="0"/>
              </a:rPr>
              <a:t>(в денежных единицах)</a:t>
            </a:r>
            <a:endParaRPr lang="ru-RU" sz="28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3E19B84-944E-4233-96D7-E3A317AFC9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968703"/>
              </p:ext>
            </p:extLst>
          </p:nvPr>
        </p:nvGraphicFramePr>
        <p:xfrm>
          <a:off x="2681056" y="1890944"/>
          <a:ext cx="8300622" cy="20596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80226">
                  <a:extLst>
                    <a:ext uri="{9D8B030D-6E8A-4147-A177-3AD203B41FA5}">
                      <a16:colId xmlns:a16="http://schemas.microsoft.com/office/drawing/2014/main" val="2435662477"/>
                    </a:ext>
                  </a:extLst>
                </a:gridCol>
                <a:gridCol w="870011">
                  <a:extLst>
                    <a:ext uri="{9D8B030D-6E8A-4147-A177-3AD203B41FA5}">
                      <a16:colId xmlns:a16="http://schemas.microsoft.com/office/drawing/2014/main" val="1137852160"/>
                    </a:ext>
                  </a:extLst>
                </a:gridCol>
                <a:gridCol w="994299">
                  <a:extLst>
                    <a:ext uri="{9D8B030D-6E8A-4147-A177-3AD203B41FA5}">
                      <a16:colId xmlns:a16="http://schemas.microsoft.com/office/drawing/2014/main" val="1508886042"/>
                    </a:ext>
                  </a:extLst>
                </a:gridCol>
                <a:gridCol w="967666">
                  <a:extLst>
                    <a:ext uri="{9D8B030D-6E8A-4147-A177-3AD203B41FA5}">
                      <a16:colId xmlns:a16="http://schemas.microsoft.com/office/drawing/2014/main" val="3608884448"/>
                    </a:ext>
                  </a:extLst>
                </a:gridCol>
                <a:gridCol w="905523">
                  <a:extLst>
                    <a:ext uri="{9D8B030D-6E8A-4147-A177-3AD203B41FA5}">
                      <a16:colId xmlns:a16="http://schemas.microsoft.com/office/drawing/2014/main" val="352308359"/>
                    </a:ext>
                  </a:extLst>
                </a:gridCol>
                <a:gridCol w="967666">
                  <a:extLst>
                    <a:ext uri="{9D8B030D-6E8A-4147-A177-3AD203B41FA5}">
                      <a16:colId xmlns:a16="http://schemas.microsoft.com/office/drawing/2014/main" val="3031567715"/>
                    </a:ext>
                  </a:extLst>
                </a:gridCol>
                <a:gridCol w="976543">
                  <a:extLst>
                    <a:ext uri="{9D8B030D-6E8A-4147-A177-3AD203B41FA5}">
                      <a16:colId xmlns:a16="http://schemas.microsoft.com/office/drawing/2014/main" val="3586343351"/>
                    </a:ext>
                  </a:extLst>
                </a:gridCol>
                <a:gridCol w="1038688">
                  <a:extLst>
                    <a:ext uri="{9D8B030D-6E8A-4147-A177-3AD203B41FA5}">
                      <a16:colId xmlns:a16="http://schemas.microsoft.com/office/drawing/2014/main" val="3524564353"/>
                    </a:ext>
                  </a:extLst>
                </a:gridCol>
              </a:tblGrid>
              <a:tr h="485161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З/п в месяц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Год 1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750714"/>
                  </a:ext>
                </a:extLst>
              </a:tr>
              <a:tr h="5444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03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05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06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053764"/>
                  </a:ext>
                </a:extLst>
              </a:tr>
              <a:tr h="102997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Всего сотрудников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Всего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28,600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28,600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28,600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43,030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45,110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47,190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044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592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5CA38C-C003-4143-9364-8155297AE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397"/>
          </a:xfrm>
        </p:spPr>
        <p:txBody>
          <a:bodyPr>
            <a:normAutofit/>
          </a:bodyPr>
          <a:lstStyle/>
          <a:p>
            <a:r>
              <a:rPr lang="ru-RU" sz="2800" b="1" dirty="0">
                <a:effectLst/>
                <a:ea typeface="Calibri" panose="020F0502020204030204" pitchFamily="34" charset="0"/>
              </a:rPr>
              <a:t>Финансовая модель: прогноз по продажам</a:t>
            </a:r>
            <a:endParaRPr lang="ru-RU" sz="28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44D506E-346C-4498-A6E3-FCB0C190F2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162010"/>
              </p:ext>
            </p:extLst>
          </p:nvPr>
        </p:nvGraphicFramePr>
        <p:xfrm>
          <a:off x="2592925" y="1429305"/>
          <a:ext cx="8911687" cy="40855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49707">
                  <a:extLst>
                    <a:ext uri="{9D8B030D-6E8A-4147-A177-3AD203B41FA5}">
                      <a16:colId xmlns:a16="http://schemas.microsoft.com/office/drawing/2014/main" val="1559604736"/>
                    </a:ext>
                  </a:extLst>
                </a:gridCol>
                <a:gridCol w="641422">
                  <a:extLst>
                    <a:ext uri="{9D8B030D-6E8A-4147-A177-3AD203B41FA5}">
                      <a16:colId xmlns:a16="http://schemas.microsoft.com/office/drawing/2014/main" val="4170966168"/>
                    </a:ext>
                  </a:extLst>
                </a:gridCol>
                <a:gridCol w="834501">
                  <a:extLst>
                    <a:ext uri="{9D8B030D-6E8A-4147-A177-3AD203B41FA5}">
                      <a16:colId xmlns:a16="http://schemas.microsoft.com/office/drawing/2014/main" val="282781981"/>
                    </a:ext>
                  </a:extLst>
                </a:gridCol>
                <a:gridCol w="879320">
                  <a:extLst>
                    <a:ext uri="{9D8B030D-6E8A-4147-A177-3AD203B41FA5}">
                      <a16:colId xmlns:a16="http://schemas.microsoft.com/office/drawing/2014/main" val="359756629"/>
                    </a:ext>
                  </a:extLst>
                </a:gridCol>
                <a:gridCol w="785081">
                  <a:extLst>
                    <a:ext uri="{9D8B030D-6E8A-4147-A177-3AD203B41FA5}">
                      <a16:colId xmlns:a16="http://schemas.microsoft.com/office/drawing/2014/main" val="1068525383"/>
                    </a:ext>
                  </a:extLst>
                </a:gridCol>
                <a:gridCol w="785081">
                  <a:extLst>
                    <a:ext uri="{9D8B030D-6E8A-4147-A177-3AD203B41FA5}">
                      <a16:colId xmlns:a16="http://schemas.microsoft.com/office/drawing/2014/main" val="553235018"/>
                    </a:ext>
                  </a:extLst>
                </a:gridCol>
                <a:gridCol w="785081">
                  <a:extLst>
                    <a:ext uri="{9D8B030D-6E8A-4147-A177-3AD203B41FA5}">
                      <a16:colId xmlns:a16="http://schemas.microsoft.com/office/drawing/2014/main" val="1004739183"/>
                    </a:ext>
                  </a:extLst>
                </a:gridCol>
                <a:gridCol w="784159">
                  <a:extLst>
                    <a:ext uri="{9D8B030D-6E8A-4147-A177-3AD203B41FA5}">
                      <a16:colId xmlns:a16="http://schemas.microsoft.com/office/drawing/2014/main" val="3310804930"/>
                    </a:ext>
                  </a:extLst>
                </a:gridCol>
                <a:gridCol w="1067335">
                  <a:extLst>
                    <a:ext uri="{9D8B030D-6E8A-4147-A177-3AD203B41FA5}">
                      <a16:colId xmlns:a16="http://schemas.microsoft.com/office/drawing/2014/main" val="3200494897"/>
                    </a:ext>
                  </a:extLst>
                </a:gridCol>
              </a:tblGrid>
              <a:tr h="222490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План продаж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Год 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804822"/>
                  </a:ext>
                </a:extLst>
              </a:tr>
              <a:tr h="2226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03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05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06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07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08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8010485"/>
                  </a:ext>
                </a:extLst>
              </a:tr>
              <a:tr h="22264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Единицы продукции</a:t>
                      </a:r>
                      <a:endParaRPr lang="ru-RU" sz="14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1515913"/>
                  </a:ext>
                </a:extLst>
              </a:tr>
              <a:tr h="22264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Продукт 1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40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3151741"/>
                  </a:ext>
                </a:extLst>
              </a:tr>
              <a:tr h="22264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Продукт 2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5502802"/>
                  </a:ext>
                </a:extLst>
              </a:tr>
              <a:tr h="22264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Всего единиц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10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20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50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4095070"/>
                  </a:ext>
                </a:extLst>
              </a:tr>
              <a:tr h="22264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9270938"/>
                  </a:ext>
                </a:extLst>
              </a:tr>
              <a:tr h="47218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Цена за единицу продукта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3802171"/>
                  </a:ext>
                </a:extLst>
              </a:tr>
              <a:tr h="22264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Продукт 1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4154980"/>
                  </a:ext>
                </a:extLst>
              </a:tr>
              <a:tr h="22264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Продукт 2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$ 200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524399"/>
                  </a:ext>
                </a:extLst>
              </a:tr>
              <a:tr h="22264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8414178"/>
                  </a:ext>
                </a:extLst>
              </a:tr>
              <a:tr h="22264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Продажи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6990162"/>
                  </a:ext>
                </a:extLst>
              </a:tr>
              <a:tr h="47233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Продукт 1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</a:t>
                      </a:r>
                      <a:r>
                        <a:rPr lang="ru-RU" sz="1400" b="1">
                          <a:effectLst/>
                        </a:rPr>
                        <a:t>,000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</a:t>
                      </a:r>
                      <a:r>
                        <a:rPr lang="ru-RU" sz="1400" b="1">
                          <a:effectLst/>
                        </a:rPr>
                        <a:t>,000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</a:t>
                      </a:r>
                      <a:r>
                        <a:rPr lang="ru-RU" sz="1400" b="1">
                          <a:effectLst/>
                        </a:rPr>
                        <a:t>,000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6,000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6,000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6,000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12,000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9557720"/>
                  </a:ext>
                </a:extLst>
              </a:tr>
              <a:tr h="21976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Продукт 2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2,000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9345611"/>
                  </a:ext>
                </a:extLst>
              </a:tr>
              <a:tr h="47233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Всего продаж</a:t>
                      </a:r>
                      <a:endParaRPr lang="ru-RU" sz="14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</a:t>
                      </a:r>
                      <a:r>
                        <a:rPr lang="ru-RU" sz="1400" b="1">
                          <a:effectLst/>
                        </a:rPr>
                        <a:t>,000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</a:t>
                      </a:r>
                      <a:r>
                        <a:rPr lang="ru-RU" sz="1400" b="1">
                          <a:effectLst/>
                        </a:rPr>
                        <a:t>,000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</a:t>
                      </a:r>
                      <a:r>
                        <a:rPr lang="ru-RU" sz="1400" b="1">
                          <a:effectLst/>
                        </a:rPr>
                        <a:t>,000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6,000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6,000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6,000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$ 14,000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53559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1529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9EBB24-62AC-41DC-AE4F-F5DC0B874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397"/>
          </a:xfrm>
        </p:spPr>
        <p:txBody>
          <a:bodyPr>
            <a:normAutofit/>
          </a:bodyPr>
          <a:lstStyle/>
          <a:p>
            <a:r>
              <a:rPr lang="ru-RU" sz="2800" b="1" dirty="0">
                <a:effectLst/>
                <a:ea typeface="Calibri" panose="020F0502020204030204" pitchFamily="34" charset="0"/>
              </a:rPr>
              <a:t>Финансовая модель: прогноз по продажам</a:t>
            </a:r>
            <a:endParaRPr lang="ru-RU" sz="28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7621578-294B-49A3-8879-856A6BE380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9502671"/>
              </p:ext>
            </p:extLst>
          </p:nvPr>
        </p:nvGraphicFramePr>
        <p:xfrm>
          <a:off x="2592924" y="1509204"/>
          <a:ext cx="8477528" cy="35431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02116">
                  <a:extLst>
                    <a:ext uri="{9D8B030D-6E8A-4147-A177-3AD203B41FA5}">
                      <a16:colId xmlns:a16="http://schemas.microsoft.com/office/drawing/2014/main" val="1361943203"/>
                    </a:ext>
                  </a:extLst>
                </a:gridCol>
                <a:gridCol w="760208">
                  <a:extLst>
                    <a:ext uri="{9D8B030D-6E8A-4147-A177-3AD203B41FA5}">
                      <a16:colId xmlns:a16="http://schemas.microsoft.com/office/drawing/2014/main" val="3168997892"/>
                    </a:ext>
                  </a:extLst>
                </a:gridCol>
                <a:gridCol w="760208">
                  <a:extLst>
                    <a:ext uri="{9D8B030D-6E8A-4147-A177-3AD203B41FA5}">
                      <a16:colId xmlns:a16="http://schemas.microsoft.com/office/drawing/2014/main" val="911542140"/>
                    </a:ext>
                  </a:extLst>
                </a:gridCol>
                <a:gridCol w="760208">
                  <a:extLst>
                    <a:ext uri="{9D8B030D-6E8A-4147-A177-3AD203B41FA5}">
                      <a16:colId xmlns:a16="http://schemas.microsoft.com/office/drawing/2014/main" val="1823909022"/>
                    </a:ext>
                  </a:extLst>
                </a:gridCol>
                <a:gridCol w="760208">
                  <a:extLst>
                    <a:ext uri="{9D8B030D-6E8A-4147-A177-3AD203B41FA5}">
                      <a16:colId xmlns:a16="http://schemas.microsoft.com/office/drawing/2014/main" val="1799033148"/>
                    </a:ext>
                  </a:extLst>
                </a:gridCol>
                <a:gridCol w="760208">
                  <a:extLst>
                    <a:ext uri="{9D8B030D-6E8A-4147-A177-3AD203B41FA5}">
                      <a16:colId xmlns:a16="http://schemas.microsoft.com/office/drawing/2014/main" val="3881119357"/>
                    </a:ext>
                  </a:extLst>
                </a:gridCol>
                <a:gridCol w="760208">
                  <a:extLst>
                    <a:ext uri="{9D8B030D-6E8A-4147-A177-3AD203B41FA5}">
                      <a16:colId xmlns:a16="http://schemas.microsoft.com/office/drawing/2014/main" val="396722528"/>
                    </a:ext>
                  </a:extLst>
                </a:gridCol>
                <a:gridCol w="759316">
                  <a:extLst>
                    <a:ext uri="{9D8B030D-6E8A-4147-A177-3AD203B41FA5}">
                      <a16:colId xmlns:a16="http://schemas.microsoft.com/office/drawing/2014/main" val="2810663431"/>
                    </a:ext>
                  </a:extLst>
                </a:gridCol>
                <a:gridCol w="754848">
                  <a:extLst>
                    <a:ext uri="{9D8B030D-6E8A-4147-A177-3AD203B41FA5}">
                      <a16:colId xmlns:a16="http://schemas.microsoft.com/office/drawing/2014/main" val="1202375272"/>
                    </a:ext>
                  </a:extLst>
                </a:gridCol>
              </a:tblGrid>
              <a:tr h="318406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Год 1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81590"/>
                  </a:ext>
                </a:extLst>
              </a:tr>
              <a:tr h="3186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03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04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05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06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07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08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926994"/>
                  </a:ext>
                </a:extLst>
              </a:tr>
              <a:tr h="67574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Себестоимость единицы продукта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6655374"/>
                  </a:ext>
                </a:extLst>
              </a:tr>
              <a:tr h="31862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Продукт 1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15</a:t>
                      </a:r>
                      <a:r>
                        <a:rPr lang="en-US" sz="1400" b="1">
                          <a:effectLst/>
                        </a:rPr>
                        <a:t>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15</a:t>
                      </a:r>
                      <a:r>
                        <a:rPr lang="en-US" sz="1400" b="1">
                          <a:effectLst/>
                        </a:rPr>
                        <a:t>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15</a:t>
                      </a:r>
                      <a:r>
                        <a:rPr lang="en-US" sz="1400" b="1">
                          <a:effectLst/>
                        </a:rPr>
                        <a:t>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15</a:t>
                      </a:r>
                      <a:r>
                        <a:rPr lang="en-US" sz="1400" b="1">
                          <a:effectLst/>
                        </a:rPr>
                        <a:t>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15</a:t>
                      </a:r>
                      <a:r>
                        <a:rPr lang="en-US" sz="1400" b="1">
                          <a:effectLst/>
                        </a:rPr>
                        <a:t>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15</a:t>
                      </a:r>
                      <a:r>
                        <a:rPr lang="en-US" sz="1400" b="1">
                          <a:effectLst/>
                        </a:rPr>
                        <a:t>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110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9082102"/>
                  </a:ext>
                </a:extLst>
              </a:tr>
              <a:tr h="31862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Продукт 2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14</a:t>
                      </a:r>
                      <a:r>
                        <a:rPr lang="en-US" sz="1400" b="1">
                          <a:effectLst/>
                        </a:rPr>
                        <a:t>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179380"/>
                  </a:ext>
                </a:extLst>
              </a:tr>
              <a:tr h="31862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4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1781679"/>
                  </a:ext>
                </a:extLst>
              </a:tr>
              <a:tr h="31862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Себестоимость</a:t>
                      </a:r>
                      <a:endParaRPr lang="ru-RU" sz="14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9405883"/>
                  </a:ext>
                </a:extLst>
              </a:tr>
              <a:tr h="31862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Продукт 1</a:t>
                      </a:r>
                      <a:endParaRPr lang="ru-RU" sz="14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1,5</a:t>
                      </a:r>
                      <a:r>
                        <a:rPr lang="en-US" sz="1400" b="1">
                          <a:effectLst/>
                        </a:rPr>
                        <a:t>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1,5</a:t>
                      </a:r>
                      <a:r>
                        <a:rPr lang="en-US" sz="1400" b="1">
                          <a:effectLst/>
                        </a:rPr>
                        <a:t>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1,5</a:t>
                      </a:r>
                      <a:r>
                        <a:rPr lang="en-US" sz="1400" b="1">
                          <a:effectLst/>
                        </a:rPr>
                        <a:t>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</a:t>
                      </a:r>
                      <a:r>
                        <a:rPr lang="ru-RU" sz="1400" b="1">
                          <a:effectLst/>
                        </a:rPr>
                        <a:t>,0</a:t>
                      </a:r>
                      <a:r>
                        <a:rPr lang="en-US" sz="1400" b="1">
                          <a:effectLst/>
                        </a:rPr>
                        <a:t>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</a:t>
                      </a:r>
                      <a:r>
                        <a:rPr lang="ru-RU" sz="1400" b="1">
                          <a:effectLst/>
                        </a:rPr>
                        <a:t>,0</a:t>
                      </a:r>
                      <a:r>
                        <a:rPr lang="en-US" sz="1400" b="1">
                          <a:effectLst/>
                        </a:rPr>
                        <a:t>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</a:t>
                      </a:r>
                      <a:r>
                        <a:rPr lang="ru-RU" sz="1400" b="1">
                          <a:effectLst/>
                        </a:rPr>
                        <a:t>,0</a:t>
                      </a:r>
                      <a:r>
                        <a:rPr lang="en-US" sz="1400" b="1">
                          <a:effectLst/>
                        </a:rPr>
                        <a:t>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4,400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8979321"/>
                  </a:ext>
                </a:extLst>
              </a:tr>
              <a:tr h="31862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Продукт 2 </a:t>
                      </a:r>
                      <a:endParaRPr lang="ru-RU" sz="14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1,400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3274686"/>
                  </a:ext>
                </a:extLst>
              </a:tr>
              <a:tr h="31862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Полная себестоимость</a:t>
                      </a:r>
                      <a:endParaRPr lang="ru-RU" sz="14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1,5</a:t>
                      </a:r>
                      <a:r>
                        <a:rPr lang="en-US" sz="1400" b="1">
                          <a:effectLst/>
                        </a:rPr>
                        <a:t>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1,5</a:t>
                      </a:r>
                      <a:r>
                        <a:rPr lang="en-US" sz="1400" b="1">
                          <a:effectLst/>
                        </a:rPr>
                        <a:t>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1,5</a:t>
                      </a:r>
                      <a:r>
                        <a:rPr lang="en-US" sz="1400" b="1">
                          <a:effectLst/>
                        </a:rPr>
                        <a:t>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</a:t>
                      </a:r>
                      <a:r>
                        <a:rPr lang="ru-RU" sz="1400" b="1">
                          <a:effectLst/>
                        </a:rPr>
                        <a:t>,0</a:t>
                      </a:r>
                      <a:r>
                        <a:rPr lang="en-US" sz="1400" b="1">
                          <a:effectLst/>
                        </a:rPr>
                        <a:t>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</a:t>
                      </a:r>
                      <a:r>
                        <a:rPr lang="ru-RU" sz="1400" b="1">
                          <a:effectLst/>
                        </a:rPr>
                        <a:t>,0</a:t>
                      </a:r>
                      <a:r>
                        <a:rPr lang="en-US" sz="1400" b="1">
                          <a:effectLst/>
                        </a:rPr>
                        <a:t>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</a:t>
                      </a:r>
                      <a:r>
                        <a:rPr lang="ru-RU" sz="1400" b="1">
                          <a:effectLst/>
                        </a:rPr>
                        <a:t>,0</a:t>
                      </a:r>
                      <a:r>
                        <a:rPr lang="en-US" sz="1400" b="1">
                          <a:effectLst/>
                        </a:rPr>
                        <a:t>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5,800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40006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4755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E71F56-71F8-4480-B2C4-8A2173E95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8651" y="437678"/>
            <a:ext cx="8911687" cy="911727"/>
          </a:xfrm>
        </p:spPr>
        <p:txBody>
          <a:bodyPr>
            <a:noAutofit/>
          </a:bodyPr>
          <a:lstStyle/>
          <a:p>
            <a:r>
              <a:rPr lang="ru-RU" sz="2800" b="1" dirty="0">
                <a:effectLst/>
                <a:ea typeface="Calibri" panose="020F0502020204030204" pitchFamily="34" charset="0"/>
              </a:rPr>
              <a:t>Финансовая модель: расходы по подразделениям технологического проекта</a:t>
            </a:r>
            <a:endParaRPr lang="ru-RU" sz="28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AFD5DF8-FFFF-40D7-884F-B529376F2E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9354974"/>
              </p:ext>
            </p:extLst>
          </p:nvPr>
        </p:nvGraphicFramePr>
        <p:xfrm>
          <a:off x="2218651" y="1513042"/>
          <a:ext cx="9579770" cy="49602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29542">
                  <a:extLst>
                    <a:ext uri="{9D8B030D-6E8A-4147-A177-3AD203B41FA5}">
                      <a16:colId xmlns:a16="http://schemas.microsoft.com/office/drawing/2014/main" val="2871245057"/>
                    </a:ext>
                  </a:extLst>
                </a:gridCol>
                <a:gridCol w="859684">
                  <a:extLst>
                    <a:ext uri="{9D8B030D-6E8A-4147-A177-3AD203B41FA5}">
                      <a16:colId xmlns:a16="http://schemas.microsoft.com/office/drawing/2014/main" val="1549569868"/>
                    </a:ext>
                  </a:extLst>
                </a:gridCol>
                <a:gridCol w="859684">
                  <a:extLst>
                    <a:ext uri="{9D8B030D-6E8A-4147-A177-3AD203B41FA5}">
                      <a16:colId xmlns:a16="http://schemas.microsoft.com/office/drawing/2014/main" val="3322128497"/>
                    </a:ext>
                  </a:extLst>
                </a:gridCol>
                <a:gridCol w="859684">
                  <a:extLst>
                    <a:ext uri="{9D8B030D-6E8A-4147-A177-3AD203B41FA5}">
                      <a16:colId xmlns:a16="http://schemas.microsoft.com/office/drawing/2014/main" val="2714241799"/>
                    </a:ext>
                  </a:extLst>
                </a:gridCol>
                <a:gridCol w="859684">
                  <a:extLst>
                    <a:ext uri="{9D8B030D-6E8A-4147-A177-3AD203B41FA5}">
                      <a16:colId xmlns:a16="http://schemas.microsoft.com/office/drawing/2014/main" val="4162604544"/>
                    </a:ext>
                  </a:extLst>
                </a:gridCol>
                <a:gridCol w="859684">
                  <a:extLst>
                    <a:ext uri="{9D8B030D-6E8A-4147-A177-3AD203B41FA5}">
                      <a16:colId xmlns:a16="http://schemas.microsoft.com/office/drawing/2014/main" val="4028850694"/>
                    </a:ext>
                  </a:extLst>
                </a:gridCol>
                <a:gridCol w="859684">
                  <a:extLst>
                    <a:ext uri="{9D8B030D-6E8A-4147-A177-3AD203B41FA5}">
                      <a16:colId xmlns:a16="http://schemas.microsoft.com/office/drawing/2014/main" val="2018828597"/>
                    </a:ext>
                  </a:extLst>
                </a:gridCol>
                <a:gridCol w="996062">
                  <a:extLst>
                    <a:ext uri="{9D8B030D-6E8A-4147-A177-3AD203B41FA5}">
                      <a16:colId xmlns:a16="http://schemas.microsoft.com/office/drawing/2014/main" val="3304477309"/>
                    </a:ext>
                  </a:extLst>
                </a:gridCol>
                <a:gridCol w="996062">
                  <a:extLst>
                    <a:ext uri="{9D8B030D-6E8A-4147-A177-3AD203B41FA5}">
                      <a16:colId xmlns:a16="http://schemas.microsoft.com/office/drawing/2014/main" val="2863295838"/>
                    </a:ext>
                  </a:extLst>
                </a:gridCol>
              </a:tblGrid>
              <a:tr h="174946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Расходы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Год 1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761742"/>
                  </a:ext>
                </a:extLst>
              </a:tr>
              <a:tr h="1749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01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02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03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04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05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06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effectLst/>
                        </a:rPr>
                        <a:t>07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effectLst/>
                        </a:rPr>
                        <a:t>08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7141963"/>
                  </a:ext>
                </a:extLst>
              </a:tr>
              <a:tr h="47967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Разработка и производство</a:t>
                      </a:r>
                      <a:endParaRPr lang="ru-RU" sz="16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effectLst/>
                        </a:rPr>
                        <a:t> 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>
                          <a:effectLst/>
                        </a:rPr>
                        <a:t> 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1537811"/>
                  </a:ext>
                </a:extLst>
              </a:tr>
              <a:tr h="17494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Зарплата и соцпакет</a:t>
                      </a:r>
                      <a:endParaRPr lang="ru-RU" sz="16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8,060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8,060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8,060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$ 21,</a:t>
                      </a:r>
                      <a:r>
                        <a:rPr lang="ru-RU" sz="1400" b="1" dirty="0">
                          <a:effectLst/>
                        </a:rPr>
                        <a:t>840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$ 23,</a:t>
                      </a:r>
                      <a:r>
                        <a:rPr lang="ru-RU" sz="1400" b="1" dirty="0">
                          <a:effectLst/>
                        </a:rPr>
                        <a:t>920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$ 2</a:t>
                      </a:r>
                      <a:r>
                        <a:rPr lang="ru-RU" sz="1400" b="1" dirty="0">
                          <a:effectLst/>
                        </a:rPr>
                        <a:t>6,000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$ 38,556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>
                          <a:effectLst/>
                        </a:rPr>
                        <a:t>$ 40,572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2622618"/>
                  </a:ext>
                </a:extLst>
              </a:tr>
              <a:tr h="17494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Расходные материалы</a:t>
                      </a:r>
                      <a:endParaRPr lang="ru-RU" sz="16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$ 1,500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$ 1,500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$ 1,500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$ 2,500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$ 3,000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$ 3,500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$ 4,500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>
                          <a:effectLst/>
                        </a:rPr>
                        <a:t>$ 5,000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2112281"/>
                  </a:ext>
                </a:extLst>
              </a:tr>
              <a:tr h="17494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Другое</a:t>
                      </a:r>
                      <a:endParaRPr lang="ru-RU" sz="16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$ 15,000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-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$ 10,000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3164791"/>
                  </a:ext>
                </a:extLst>
              </a:tr>
              <a:tr h="17494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Всего</a:t>
                      </a:r>
                      <a:endParaRPr lang="ru-RU" sz="16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$ 9,</a:t>
                      </a:r>
                      <a:r>
                        <a:rPr lang="ru-RU" sz="1400" b="1" dirty="0">
                          <a:effectLst/>
                        </a:rPr>
                        <a:t>560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$ 9,</a:t>
                      </a:r>
                      <a:r>
                        <a:rPr lang="ru-RU" sz="1400" b="1" dirty="0">
                          <a:effectLst/>
                        </a:rPr>
                        <a:t>560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$ 9,</a:t>
                      </a:r>
                      <a:r>
                        <a:rPr lang="ru-RU" sz="1400" b="1" dirty="0">
                          <a:effectLst/>
                        </a:rPr>
                        <a:t>560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$ 3</a:t>
                      </a:r>
                      <a:r>
                        <a:rPr lang="ru-RU" sz="1400" b="1" dirty="0">
                          <a:effectLst/>
                        </a:rPr>
                        <a:t>9,340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$ 26,</a:t>
                      </a:r>
                      <a:r>
                        <a:rPr lang="ru-RU" sz="1400" b="1" dirty="0">
                          <a:effectLst/>
                        </a:rPr>
                        <a:t>920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$ 2</a:t>
                      </a:r>
                      <a:r>
                        <a:rPr lang="ru-RU" sz="1400" b="1" dirty="0">
                          <a:effectLst/>
                        </a:rPr>
                        <a:t>9,5</a:t>
                      </a:r>
                      <a:r>
                        <a:rPr lang="en-US" sz="1400" b="1" dirty="0">
                          <a:effectLst/>
                        </a:rPr>
                        <a:t>00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>
                          <a:effectLst/>
                        </a:rPr>
                        <a:t>$ 43,056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$ 55,572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44231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6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>
                          <a:effectLst/>
                        </a:rPr>
                        <a:t> 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effectLst/>
                        </a:rPr>
                        <a:t> 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661475"/>
                  </a:ext>
                </a:extLst>
              </a:tr>
              <a:tr h="17494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Продажи и маркетинг</a:t>
                      </a:r>
                      <a:endParaRPr lang="ru-RU" sz="16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effectLst/>
                        </a:rPr>
                        <a:t> 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effectLst/>
                        </a:rPr>
                        <a:t> 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1179007"/>
                  </a:ext>
                </a:extLst>
              </a:tr>
              <a:tr h="17494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Зарплата и соцпакет</a:t>
                      </a:r>
                      <a:endParaRPr lang="ru-RU" sz="16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$ 6,</a:t>
                      </a:r>
                      <a:r>
                        <a:rPr lang="ru-RU" sz="1400" b="1" dirty="0">
                          <a:effectLst/>
                        </a:rPr>
                        <a:t>5</a:t>
                      </a:r>
                      <a:r>
                        <a:rPr lang="en-US" sz="1400" b="1" dirty="0">
                          <a:effectLst/>
                        </a:rPr>
                        <a:t>00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$ 6,</a:t>
                      </a:r>
                      <a:r>
                        <a:rPr lang="ru-RU" sz="1400" b="1" dirty="0">
                          <a:effectLst/>
                        </a:rPr>
                        <a:t>5</a:t>
                      </a:r>
                      <a:r>
                        <a:rPr lang="en-US" sz="1400" b="1" dirty="0">
                          <a:effectLst/>
                        </a:rPr>
                        <a:t>00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$ 6,</a:t>
                      </a:r>
                      <a:r>
                        <a:rPr lang="ru-RU" sz="1400" b="1" dirty="0">
                          <a:effectLst/>
                        </a:rPr>
                        <a:t>5</a:t>
                      </a:r>
                      <a:r>
                        <a:rPr lang="en-US" sz="1400" b="1" dirty="0">
                          <a:effectLst/>
                        </a:rPr>
                        <a:t>00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7,150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7,15</a:t>
                      </a:r>
                      <a:r>
                        <a:rPr lang="en-US" sz="1400" b="1" dirty="0">
                          <a:effectLst/>
                        </a:rPr>
                        <a:t>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7,15</a:t>
                      </a:r>
                      <a:r>
                        <a:rPr lang="en-US" sz="1400" b="1" dirty="0">
                          <a:effectLst/>
                        </a:rPr>
                        <a:t>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$ 10,080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$ 10,080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3485485"/>
                  </a:ext>
                </a:extLst>
              </a:tr>
              <a:tr h="17494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Комиссионные</a:t>
                      </a:r>
                      <a:endParaRPr lang="ru-RU" sz="16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2,000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2,000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2,000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2,000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2,000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2,000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>
                          <a:effectLst/>
                        </a:rPr>
                        <a:t>$</a:t>
                      </a:r>
                      <a:r>
                        <a:rPr lang="ru-RU" sz="1400" b="0">
                          <a:effectLst/>
                        </a:rPr>
                        <a:t> 4,000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$ 4,000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6044270"/>
                  </a:ext>
                </a:extLst>
              </a:tr>
              <a:tr h="17494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Выставки и реклама</a:t>
                      </a:r>
                      <a:endParaRPr lang="ru-RU" sz="16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-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-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4300363"/>
                  </a:ext>
                </a:extLst>
              </a:tr>
              <a:tr h="17494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Всего</a:t>
                      </a:r>
                      <a:endParaRPr lang="ru-RU" sz="16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$ 8,</a:t>
                      </a:r>
                      <a:r>
                        <a:rPr lang="ru-RU" sz="1400" b="1" dirty="0">
                          <a:effectLst/>
                        </a:rPr>
                        <a:t>5</a:t>
                      </a:r>
                      <a:r>
                        <a:rPr lang="en-US" sz="1400" b="1" dirty="0">
                          <a:effectLst/>
                        </a:rPr>
                        <a:t>00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$ 8,</a:t>
                      </a:r>
                      <a:r>
                        <a:rPr lang="ru-RU" sz="1400" b="1" dirty="0">
                          <a:effectLst/>
                        </a:rPr>
                        <a:t>5</a:t>
                      </a:r>
                      <a:r>
                        <a:rPr lang="en-US" sz="1400" b="1" dirty="0">
                          <a:effectLst/>
                        </a:rPr>
                        <a:t>00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$ 8,</a:t>
                      </a:r>
                      <a:r>
                        <a:rPr lang="ru-RU" sz="1400" b="1" dirty="0">
                          <a:effectLst/>
                        </a:rPr>
                        <a:t>5</a:t>
                      </a:r>
                      <a:r>
                        <a:rPr lang="en-US" sz="1400" b="1" dirty="0">
                          <a:effectLst/>
                        </a:rPr>
                        <a:t>00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9,150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9,150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9,150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$ 14,080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$ 14,080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9884643"/>
                  </a:ext>
                </a:extLst>
              </a:tr>
              <a:tr h="17494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6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0250956"/>
                  </a:ext>
                </a:extLst>
              </a:tr>
              <a:tr h="17494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Административные</a:t>
                      </a:r>
                      <a:endParaRPr lang="ru-RU" sz="16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effectLst/>
                        </a:rPr>
                        <a:t> 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effectLst/>
                        </a:rPr>
                        <a:t> 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6805467"/>
                  </a:ext>
                </a:extLst>
              </a:tr>
              <a:tr h="17494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Зарплата и соцпакет</a:t>
                      </a:r>
                      <a:endParaRPr lang="ru-RU" sz="16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14,040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14,040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14,040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14,040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14,040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14,040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$ 14,616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$ 14,616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986678"/>
                  </a:ext>
                </a:extLst>
              </a:tr>
              <a:tr h="17494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Аренда </a:t>
                      </a:r>
                      <a:endParaRPr lang="ru-RU" sz="16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$ 15,000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$ 15,000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$ 15,000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$ 15,000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$ 15,000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$ 15,000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>
                          <a:effectLst/>
                        </a:rPr>
                        <a:t>$ 15,000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$ 15,000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96844"/>
                  </a:ext>
                </a:extLst>
              </a:tr>
              <a:tr h="17494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Другое </a:t>
                      </a:r>
                      <a:endParaRPr lang="ru-RU" sz="16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$ 2,000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$ 2,000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$ 2,000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$ 2,600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$ 2,800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</a:t>
                      </a:r>
                      <a:r>
                        <a:rPr lang="ru-RU" sz="1400" b="1" dirty="0">
                          <a:effectLst/>
                        </a:rPr>
                        <a:t> </a:t>
                      </a:r>
                      <a:r>
                        <a:rPr lang="en-US" sz="1400" b="1" dirty="0">
                          <a:effectLst/>
                        </a:rPr>
                        <a:t>3,000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>
                          <a:effectLst/>
                        </a:rPr>
                        <a:t>$ 4,000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$ 4,200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1731389"/>
                  </a:ext>
                </a:extLst>
              </a:tr>
              <a:tr h="17494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Всего </a:t>
                      </a:r>
                      <a:endParaRPr lang="ru-RU" sz="16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$ 3</a:t>
                      </a:r>
                      <a:r>
                        <a:rPr lang="ru-RU" sz="1400" b="1" dirty="0">
                          <a:effectLst/>
                        </a:rPr>
                        <a:t>1,040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$ 3</a:t>
                      </a:r>
                      <a:r>
                        <a:rPr lang="ru-RU" sz="1400" b="1" dirty="0">
                          <a:effectLst/>
                        </a:rPr>
                        <a:t>1,040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$ 3</a:t>
                      </a:r>
                      <a:r>
                        <a:rPr lang="ru-RU" sz="1400" b="1" dirty="0">
                          <a:effectLst/>
                        </a:rPr>
                        <a:t>1,040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$ 31,</a:t>
                      </a:r>
                      <a:r>
                        <a:rPr lang="ru-RU" sz="1400" b="1" dirty="0">
                          <a:effectLst/>
                        </a:rPr>
                        <a:t>640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$ 31,</a:t>
                      </a:r>
                      <a:r>
                        <a:rPr lang="ru-RU" sz="1400" b="1" dirty="0">
                          <a:effectLst/>
                        </a:rPr>
                        <a:t>840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$ 3</a:t>
                      </a:r>
                      <a:r>
                        <a:rPr lang="ru-RU" sz="1400" b="1" dirty="0">
                          <a:effectLst/>
                        </a:rPr>
                        <a:t>2</a:t>
                      </a:r>
                      <a:r>
                        <a:rPr lang="en-US" sz="1400" b="1" dirty="0">
                          <a:effectLst/>
                        </a:rPr>
                        <a:t>,</a:t>
                      </a:r>
                      <a:r>
                        <a:rPr lang="ru-RU" sz="1400" b="1" dirty="0">
                          <a:effectLst/>
                        </a:rPr>
                        <a:t>040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>
                          <a:effectLst/>
                        </a:rPr>
                        <a:t>$ 33,616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$ 33,816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3447824"/>
                  </a:ext>
                </a:extLst>
              </a:tr>
              <a:tr h="17494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6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 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7809503"/>
                  </a:ext>
                </a:extLst>
              </a:tr>
              <a:tr h="37080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Всего операционных расходов</a:t>
                      </a:r>
                      <a:endParaRPr lang="ru-RU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$ 4</a:t>
                      </a:r>
                      <a:r>
                        <a:rPr lang="ru-RU" sz="1400" b="1" dirty="0">
                          <a:effectLst/>
                        </a:rPr>
                        <a:t>9,100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$ 4</a:t>
                      </a:r>
                      <a:r>
                        <a:rPr lang="ru-RU" sz="1400" b="1" dirty="0">
                          <a:effectLst/>
                        </a:rPr>
                        <a:t>9,100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$ 4</a:t>
                      </a:r>
                      <a:r>
                        <a:rPr lang="ru-RU" sz="1400" b="1" dirty="0">
                          <a:effectLst/>
                        </a:rPr>
                        <a:t>9,100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80,130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$ 6</a:t>
                      </a:r>
                      <a:r>
                        <a:rPr lang="ru-RU" sz="1400" b="1" dirty="0">
                          <a:effectLst/>
                        </a:rPr>
                        <a:t>7,910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70,690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>
                          <a:effectLst/>
                        </a:rPr>
                        <a:t>$ 90,752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$ 103,468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7" marR="652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2001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04698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E0795D-0F53-493F-A684-4D3FF25E6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4552" y="485766"/>
            <a:ext cx="9214376" cy="1280890"/>
          </a:xfrm>
        </p:spPr>
        <p:txBody>
          <a:bodyPr>
            <a:noAutofit/>
          </a:bodyPr>
          <a:lstStyle/>
          <a:p>
            <a:r>
              <a:rPr lang="ru-RU" sz="2400" b="1" dirty="0"/>
              <a:t>Финансовая модель: п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рогноз по прибылям и убыткам технологического проекта (помесячно) </a:t>
            </a:r>
            <a:r>
              <a:rPr lang="en-US" sz="2400" b="1" dirty="0">
                <a:effectLst/>
                <a:ea typeface="Calibri" panose="020F0502020204030204" pitchFamily="34" charset="0"/>
              </a:rPr>
              <a:t>P&amp;L (Profit &amp; Loss)</a:t>
            </a:r>
            <a:endParaRPr lang="ru-RU" sz="2400" b="1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B82833D-D299-4003-9F34-ECEF13806C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736520"/>
              </p:ext>
            </p:extLst>
          </p:nvPr>
        </p:nvGraphicFramePr>
        <p:xfrm>
          <a:off x="2184552" y="1518083"/>
          <a:ext cx="9356416" cy="47133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40777">
                  <a:extLst>
                    <a:ext uri="{9D8B030D-6E8A-4147-A177-3AD203B41FA5}">
                      <a16:colId xmlns:a16="http://schemas.microsoft.com/office/drawing/2014/main" val="1457485329"/>
                    </a:ext>
                  </a:extLst>
                </a:gridCol>
                <a:gridCol w="959230">
                  <a:extLst>
                    <a:ext uri="{9D8B030D-6E8A-4147-A177-3AD203B41FA5}">
                      <a16:colId xmlns:a16="http://schemas.microsoft.com/office/drawing/2014/main" val="29416400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265981052"/>
                    </a:ext>
                  </a:extLst>
                </a:gridCol>
                <a:gridCol w="923278">
                  <a:extLst>
                    <a:ext uri="{9D8B030D-6E8A-4147-A177-3AD203B41FA5}">
                      <a16:colId xmlns:a16="http://schemas.microsoft.com/office/drawing/2014/main" val="3429252440"/>
                    </a:ext>
                  </a:extLst>
                </a:gridCol>
                <a:gridCol w="878889">
                  <a:extLst>
                    <a:ext uri="{9D8B030D-6E8A-4147-A177-3AD203B41FA5}">
                      <a16:colId xmlns:a16="http://schemas.microsoft.com/office/drawing/2014/main" val="285667708"/>
                    </a:ext>
                  </a:extLst>
                </a:gridCol>
                <a:gridCol w="896645">
                  <a:extLst>
                    <a:ext uri="{9D8B030D-6E8A-4147-A177-3AD203B41FA5}">
                      <a16:colId xmlns:a16="http://schemas.microsoft.com/office/drawing/2014/main" val="1852046680"/>
                    </a:ext>
                  </a:extLst>
                </a:gridCol>
                <a:gridCol w="878889">
                  <a:extLst>
                    <a:ext uri="{9D8B030D-6E8A-4147-A177-3AD203B41FA5}">
                      <a16:colId xmlns:a16="http://schemas.microsoft.com/office/drawing/2014/main" val="1928619522"/>
                    </a:ext>
                  </a:extLst>
                </a:gridCol>
                <a:gridCol w="878890">
                  <a:extLst>
                    <a:ext uri="{9D8B030D-6E8A-4147-A177-3AD203B41FA5}">
                      <a16:colId xmlns:a16="http://schemas.microsoft.com/office/drawing/2014/main" val="3107062260"/>
                    </a:ext>
                  </a:extLst>
                </a:gridCol>
                <a:gridCol w="985418">
                  <a:extLst>
                    <a:ext uri="{9D8B030D-6E8A-4147-A177-3AD203B41FA5}">
                      <a16:colId xmlns:a16="http://schemas.microsoft.com/office/drawing/2014/main" val="3987082314"/>
                    </a:ext>
                  </a:extLst>
                </a:gridCol>
              </a:tblGrid>
              <a:tr h="172974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Прибыли и убытки помесячно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Год 1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493826"/>
                  </a:ext>
                </a:extLst>
              </a:tr>
              <a:tr h="1936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01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02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03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05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06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effectLst/>
                        </a:rPr>
                        <a:t>07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effectLst/>
                        </a:rPr>
                        <a:t>08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1610425"/>
                  </a:ext>
                </a:extLst>
              </a:tr>
              <a:tr h="1729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Продажи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effectLst/>
                        </a:rPr>
                        <a:t> 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>
                          <a:effectLst/>
                        </a:rPr>
                        <a:t> </a:t>
                      </a:r>
                      <a:endParaRPr lang="ru-RU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7769649"/>
                  </a:ext>
                </a:extLst>
              </a:tr>
              <a:tr h="36662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Продукт 1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</a:t>
                      </a:r>
                      <a:r>
                        <a:rPr lang="ru-RU" sz="1400" b="1">
                          <a:effectLst/>
                        </a:rPr>
                        <a:t>,000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</a:t>
                      </a:r>
                      <a:r>
                        <a:rPr lang="ru-RU" sz="1400" b="1">
                          <a:effectLst/>
                        </a:rPr>
                        <a:t>,000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</a:t>
                      </a:r>
                      <a:r>
                        <a:rPr lang="ru-RU" sz="1400" b="1">
                          <a:effectLst/>
                        </a:rPr>
                        <a:t>,000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6,000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6,000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</a:t>
                      </a:r>
                      <a:r>
                        <a:rPr lang="ru-RU" sz="1400" b="0" dirty="0">
                          <a:effectLst/>
                        </a:rPr>
                        <a:t>6,000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>
                          <a:effectLst/>
                        </a:rPr>
                        <a:t>$ </a:t>
                      </a:r>
                      <a:r>
                        <a:rPr lang="ru-RU" sz="1400" b="0">
                          <a:effectLst/>
                        </a:rPr>
                        <a:t>12,000</a:t>
                      </a:r>
                      <a:endParaRPr lang="ru-RU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6092805"/>
                  </a:ext>
                </a:extLst>
              </a:tr>
              <a:tr h="1729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Продукт 2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-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>
                          <a:effectLst/>
                        </a:rPr>
                        <a:t>$ </a:t>
                      </a:r>
                      <a:r>
                        <a:rPr lang="ru-RU" sz="1400" b="0">
                          <a:effectLst/>
                        </a:rPr>
                        <a:t>2,000</a:t>
                      </a:r>
                      <a:endParaRPr lang="ru-RU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4997277"/>
                  </a:ext>
                </a:extLst>
              </a:tr>
              <a:tr h="36662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Всего продаж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</a:t>
                      </a:r>
                      <a:r>
                        <a:rPr lang="ru-RU" sz="1400" b="1">
                          <a:effectLst/>
                        </a:rPr>
                        <a:t>,000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</a:t>
                      </a:r>
                      <a:r>
                        <a:rPr lang="ru-RU" sz="1400" b="1">
                          <a:effectLst/>
                        </a:rPr>
                        <a:t>,000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</a:t>
                      </a:r>
                      <a:r>
                        <a:rPr lang="ru-RU" sz="1400" b="1">
                          <a:effectLst/>
                        </a:rPr>
                        <a:t>,000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6,000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6,000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</a:t>
                      </a:r>
                      <a:r>
                        <a:rPr lang="ru-RU" sz="1400" b="0" dirty="0">
                          <a:effectLst/>
                        </a:rPr>
                        <a:t>6,000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>
                          <a:effectLst/>
                        </a:rPr>
                        <a:t>$ 14,000</a:t>
                      </a:r>
                      <a:endParaRPr lang="ru-RU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8151841"/>
                  </a:ext>
                </a:extLst>
              </a:tr>
              <a:tr h="1729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Себестоимость 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1,5</a:t>
                      </a:r>
                      <a:r>
                        <a:rPr lang="en-US" sz="1400" b="1">
                          <a:effectLst/>
                        </a:rPr>
                        <a:t>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1,5</a:t>
                      </a:r>
                      <a:r>
                        <a:rPr lang="en-US" sz="1400" b="1">
                          <a:effectLst/>
                        </a:rPr>
                        <a:t>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1,5</a:t>
                      </a:r>
                      <a:r>
                        <a:rPr lang="en-US" sz="1400" b="1">
                          <a:effectLst/>
                        </a:rPr>
                        <a:t>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$ 3</a:t>
                      </a:r>
                      <a:r>
                        <a:rPr lang="ru-RU" sz="1400" b="1" dirty="0">
                          <a:effectLst/>
                        </a:rPr>
                        <a:t>,0</a:t>
                      </a:r>
                      <a:r>
                        <a:rPr lang="en-US" sz="1400" b="1" dirty="0">
                          <a:effectLst/>
                        </a:rPr>
                        <a:t>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</a:t>
                      </a:r>
                      <a:r>
                        <a:rPr lang="ru-RU" sz="1400" b="1">
                          <a:effectLst/>
                        </a:rPr>
                        <a:t>,0</a:t>
                      </a:r>
                      <a:r>
                        <a:rPr lang="en-US" sz="1400" b="1">
                          <a:effectLst/>
                        </a:rPr>
                        <a:t>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>
                          <a:effectLst/>
                        </a:rPr>
                        <a:t>$ 3</a:t>
                      </a:r>
                      <a:r>
                        <a:rPr lang="ru-RU" sz="1400" b="0">
                          <a:effectLst/>
                        </a:rPr>
                        <a:t>,0</a:t>
                      </a:r>
                      <a:r>
                        <a:rPr lang="en-US" sz="1400" b="0">
                          <a:effectLst/>
                        </a:rPr>
                        <a:t>00</a:t>
                      </a:r>
                      <a:endParaRPr lang="ru-RU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</a:t>
                      </a:r>
                      <a:r>
                        <a:rPr lang="ru-RU" sz="1400" b="0" dirty="0">
                          <a:effectLst/>
                        </a:rPr>
                        <a:t>5,800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569879"/>
                  </a:ext>
                </a:extLst>
              </a:tr>
              <a:tr h="1729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Валовая прибыль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1,5</a:t>
                      </a:r>
                      <a:r>
                        <a:rPr lang="en-US" sz="1400" b="1">
                          <a:effectLst/>
                        </a:rPr>
                        <a:t>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1,5</a:t>
                      </a:r>
                      <a:r>
                        <a:rPr lang="en-US" sz="1400" b="1">
                          <a:effectLst/>
                        </a:rPr>
                        <a:t>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</a:t>
                      </a:r>
                      <a:r>
                        <a:rPr lang="ru-RU" sz="1400" b="1">
                          <a:effectLst/>
                        </a:rPr>
                        <a:t>1,5</a:t>
                      </a:r>
                      <a:r>
                        <a:rPr lang="en-US" sz="1400" b="1">
                          <a:effectLst/>
                        </a:rPr>
                        <a:t>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$ 3</a:t>
                      </a:r>
                      <a:r>
                        <a:rPr lang="ru-RU" sz="1400" b="1">
                          <a:effectLst/>
                        </a:rPr>
                        <a:t>,0</a:t>
                      </a:r>
                      <a:r>
                        <a:rPr lang="en-US" sz="1400" b="1">
                          <a:effectLst/>
                        </a:rPr>
                        <a:t>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$ 3</a:t>
                      </a:r>
                      <a:r>
                        <a:rPr lang="ru-RU" sz="1400" b="1" dirty="0">
                          <a:effectLst/>
                        </a:rPr>
                        <a:t>,0</a:t>
                      </a:r>
                      <a:r>
                        <a:rPr lang="en-US" sz="1400" b="1" dirty="0">
                          <a:effectLst/>
                        </a:rPr>
                        <a:t>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>
                          <a:effectLst/>
                        </a:rPr>
                        <a:t>$ 3</a:t>
                      </a:r>
                      <a:r>
                        <a:rPr lang="ru-RU" sz="1400" b="0">
                          <a:effectLst/>
                        </a:rPr>
                        <a:t>,0</a:t>
                      </a:r>
                      <a:r>
                        <a:rPr lang="en-US" sz="1400" b="0">
                          <a:effectLst/>
                        </a:rPr>
                        <a:t>00</a:t>
                      </a:r>
                      <a:endParaRPr lang="ru-RU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>
                          <a:effectLst/>
                        </a:rPr>
                        <a:t>$ 8,200</a:t>
                      </a:r>
                      <a:endParaRPr lang="ru-RU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915816"/>
                  </a:ext>
                </a:extLst>
              </a:tr>
              <a:tr h="1729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>
                          <a:effectLst/>
                        </a:rPr>
                        <a:t> </a:t>
                      </a:r>
                      <a:endParaRPr lang="ru-RU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effectLst/>
                        </a:rPr>
                        <a:t> 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038266"/>
                  </a:ext>
                </a:extLst>
              </a:tr>
              <a:tr h="1729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Расходы 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>
                          <a:effectLst/>
                        </a:rPr>
                        <a:t> </a:t>
                      </a:r>
                      <a:endParaRPr lang="ru-RU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effectLst/>
                        </a:rPr>
                        <a:t> 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0761506"/>
                  </a:ext>
                </a:extLst>
              </a:tr>
              <a:tr h="36662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Производство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$ 9,</a:t>
                      </a:r>
                      <a:r>
                        <a:rPr lang="ru-RU" sz="1400" b="1" dirty="0">
                          <a:effectLst/>
                        </a:rPr>
                        <a:t>560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$ 9,</a:t>
                      </a:r>
                      <a:r>
                        <a:rPr lang="ru-RU" sz="1400" b="1" dirty="0">
                          <a:effectLst/>
                        </a:rPr>
                        <a:t>560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$ 9,</a:t>
                      </a:r>
                      <a:r>
                        <a:rPr lang="ru-RU" sz="1400" b="1" dirty="0">
                          <a:effectLst/>
                        </a:rPr>
                        <a:t>560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39,340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$ 26,</a:t>
                      </a:r>
                      <a:r>
                        <a:rPr lang="ru-RU" sz="1400" b="1" dirty="0">
                          <a:effectLst/>
                        </a:rPr>
                        <a:t>920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$ 2</a:t>
                      </a:r>
                      <a:r>
                        <a:rPr lang="ru-RU" sz="1400" b="1" dirty="0">
                          <a:effectLst/>
                        </a:rPr>
                        <a:t>9,500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>
                          <a:effectLst/>
                        </a:rPr>
                        <a:t>$ 43,056</a:t>
                      </a:r>
                      <a:endParaRPr lang="ru-RU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$ 55,572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5371568"/>
                  </a:ext>
                </a:extLst>
              </a:tr>
              <a:tr h="36662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Продажи и маркетинг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$ 8,</a:t>
                      </a:r>
                      <a:r>
                        <a:rPr lang="ru-RU" sz="1400" b="1" dirty="0">
                          <a:effectLst/>
                        </a:rPr>
                        <a:t>5</a:t>
                      </a:r>
                      <a:r>
                        <a:rPr lang="en-US" sz="1400" b="1" dirty="0">
                          <a:effectLst/>
                        </a:rPr>
                        <a:t>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$ 8,</a:t>
                      </a:r>
                      <a:r>
                        <a:rPr lang="ru-RU" sz="1400" b="1" dirty="0">
                          <a:effectLst/>
                        </a:rPr>
                        <a:t>5</a:t>
                      </a:r>
                      <a:r>
                        <a:rPr lang="en-US" sz="1400" b="1" dirty="0">
                          <a:effectLst/>
                        </a:rPr>
                        <a:t>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$ 8,</a:t>
                      </a:r>
                      <a:r>
                        <a:rPr lang="ru-RU" sz="1400" b="1" dirty="0">
                          <a:effectLst/>
                        </a:rPr>
                        <a:t>5</a:t>
                      </a:r>
                      <a:r>
                        <a:rPr lang="en-US" sz="1400" b="1" dirty="0">
                          <a:effectLst/>
                        </a:rPr>
                        <a:t>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9,150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9,150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9,150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>
                          <a:effectLst/>
                        </a:rPr>
                        <a:t>$ 14,080</a:t>
                      </a:r>
                      <a:endParaRPr lang="ru-RU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$ 14,080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1724246"/>
                  </a:ext>
                </a:extLst>
              </a:tr>
              <a:tr h="36662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Административные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31,040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31,040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31,040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$ 31,</a:t>
                      </a:r>
                      <a:r>
                        <a:rPr lang="ru-RU" sz="1400" b="1" dirty="0">
                          <a:effectLst/>
                        </a:rPr>
                        <a:t>640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$ 31,</a:t>
                      </a:r>
                      <a:r>
                        <a:rPr lang="ru-RU" sz="1400" b="1" dirty="0">
                          <a:effectLst/>
                        </a:rPr>
                        <a:t>840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$ 3</a:t>
                      </a:r>
                      <a:r>
                        <a:rPr lang="ru-RU" sz="1400" b="1" dirty="0">
                          <a:effectLst/>
                        </a:rPr>
                        <a:t>2,040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>
                          <a:effectLst/>
                        </a:rPr>
                        <a:t>$ 33,616</a:t>
                      </a:r>
                      <a:endParaRPr lang="ru-RU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$ 33,816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5753558"/>
                  </a:ext>
                </a:extLst>
              </a:tr>
              <a:tr h="36662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Всего расходов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$ 4</a:t>
                      </a:r>
                      <a:r>
                        <a:rPr lang="ru-RU" sz="1400" b="1" dirty="0">
                          <a:effectLst/>
                        </a:rPr>
                        <a:t>9,100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$ 4</a:t>
                      </a:r>
                      <a:r>
                        <a:rPr lang="ru-RU" sz="1400" b="1" dirty="0">
                          <a:effectLst/>
                        </a:rPr>
                        <a:t>9,100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$ 4</a:t>
                      </a:r>
                      <a:r>
                        <a:rPr lang="ru-RU" sz="1400" b="1" dirty="0">
                          <a:effectLst/>
                        </a:rPr>
                        <a:t>9,100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80,130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$ 6</a:t>
                      </a:r>
                      <a:r>
                        <a:rPr lang="ru-RU" sz="1400" b="1" dirty="0">
                          <a:effectLst/>
                        </a:rPr>
                        <a:t>7,910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70,690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>
                          <a:effectLst/>
                        </a:rPr>
                        <a:t>$ 90,752</a:t>
                      </a:r>
                      <a:endParaRPr lang="ru-RU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$ 103,468</a:t>
                      </a:r>
                      <a:r>
                        <a:rPr lang="ru-RU" sz="1400" b="0" dirty="0">
                          <a:effectLst/>
                        </a:rPr>
                        <a:t> 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1578592"/>
                  </a:ext>
                </a:extLst>
              </a:tr>
              <a:tr h="1729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ru-RU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 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0688131"/>
                  </a:ext>
                </a:extLst>
              </a:tr>
              <a:tr h="53324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Операционная прибыль</a:t>
                      </a:r>
                      <a:endParaRPr lang="ru-RU" sz="14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(4</a:t>
                      </a:r>
                      <a:r>
                        <a:rPr lang="ru-RU" sz="1400" b="1" dirty="0">
                          <a:effectLst/>
                        </a:rPr>
                        <a:t>9,100</a:t>
                      </a:r>
                      <a:r>
                        <a:rPr lang="en-US" sz="1400" b="1" dirty="0">
                          <a:effectLst/>
                        </a:rPr>
                        <a:t>)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(4</a:t>
                      </a:r>
                      <a:r>
                        <a:rPr lang="ru-RU" sz="1400" b="1" dirty="0">
                          <a:effectLst/>
                        </a:rPr>
                        <a:t>7,600</a:t>
                      </a:r>
                      <a:r>
                        <a:rPr lang="en-US" sz="1400" b="1" dirty="0">
                          <a:effectLst/>
                        </a:rPr>
                        <a:t>)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(4</a:t>
                      </a:r>
                      <a:r>
                        <a:rPr lang="ru-RU" sz="1400" b="1" dirty="0">
                          <a:effectLst/>
                        </a:rPr>
                        <a:t>7,600</a:t>
                      </a:r>
                      <a:r>
                        <a:rPr lang="en-US" sz="1400" b="1" dirty="0">
                          <a:effectLst/>
                        </a:rPr>
                        <a:t>)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(7</a:t>
                      </a:r>
                      <a:r>
                        <a:rPr lang="ru-RU" sz="1400" b="1" dirty="0">
                          <a:effectLst/>
                        </a:rPr>
                        <a:t>8,630</a:t>
                      </a:r>
                      <a:r>
                        <a:rPr lang="en-US" sz="1400" b="1" dirty="0">
                          <a:effectLst/>
                        </a:rPr>
                        <a:t>)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(</a:t>
                      </a:r>
                      <a:r>
                        <a:rPr lang="ru-RU" sz="1400" b="1" dirty="0">
                          <a:effectLst/>
                        </a:rPr>
                        <a:t>64,910</a:t>
                      </a:r>
                      <a:r>
                        <a:rPr lang="en-US" sz="1400" b="1" dirty="0">
                          <a:effectLst/>
                        </a:rPr>
                        <a:t>)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(</a:t>
                      </a:r>
                      <a:r>
                        <a:rPr lang="ru-RU" sz="1400" b="1" dirty="0">
                          <a:effectLst/>
                        </a:rPr>
                        <a:t>67,690</a:t>
                      </a:r>
                      <a:r>
                        <a:rPr lang="en-US" sz="1400" b="1" dirty="0">
                          <a:effectLst/>
                        </a:rPr>
                        <a:t>)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>
                          <a:effectLst/>
                        </a:rPr>
                        <a:t>$ (87,752)</a:t>
                      </a:r>
                      <a:endParaRPr lang="ru-RU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(95,268)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5" marR="64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03160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6983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68E9FA-C2F4-4204-BC5A-F92DABFED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18764"/>
          </a:xfrm>
        </p:spPr>
        <p:txBody>
          <a:bodyPr>
            <a:normAutofit/>
          </a:bodyPr>
          <a:lstStyle/>
          <a:p>
            <a:r>
              <a:rPr lang="ru-RU" sz="2800" b="1" dirty="0"/>
              <a:t>Финансовая модель: денежный поток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45B9AF-3AC2-45C7-A285-83F863BD8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26959"/>
            <a:ext cx="8915400" cy="4384263"/>
          </a:xfrm>
        </p:spPr>
        <p:txBody>
          <a:bodyPr>
            <a:normAutofit/>
          </a:bodyPr>
          <a:lstStyle/>
          <a:p>
            <a:pPr marL="0" indent="0" algn="just">
              <a:spcAft>
                <a:spcPts val="800"/>
              </a:spcAft>
              <a:buNone/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Денежный поток (</a:t>
            </a:r>
            <a:r>
              <a:rPr lang="ru-RU" sz="20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cash-flow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«сальдо реальных денег») – разность между притоком (поступлением) и оттоком (выплатами) денежных средств на каждом шаге расчета.</a:t>
            </a:r>
          </a:p>
          <a:p>
            <a:pPr marL="0" indent="0" algn="ctr">
              <a:spcAft>
                <a:spcPts val="800"/>
              </a:spcAft>
              <a:buNone/>
            </a:pPr>
            <a:r>
              <a:rPr lang="ru-RU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NCF</a:t>
            </a:r>
            <a:r>
              <a:rPr lang="ru-RU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ru-RU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CIF</a:t>
            </a:r>
            <a:r>
              <a:rPr lang="ru-RU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COF</a:t>
            </a:r>
            <a:r>
              <a:rPr lang="ru-RU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algn="just">
              <a:spcAft>
                <a:spcPts val="800"/>
              </a:spcAft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где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NCF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— чистый денежный поток (сальдо денежных средств); </a:t>
            </a:r>
          </a:p>
          <a:p>
            <a:pPr algn="just">
              <a:spcAft>
                <a:spcPts val="800"/>
              </a:spcAft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CIF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COF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— денежные поступления и выплаты по проекту.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718023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F5727D-CFE6-4FF4-9CBD-39090EA96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388" y="428801"/>
            <a:ext cx="8911687" cy="956116"/>
          </a:xfrm>
        </p:spPr>
        <p:txBody>
          <a:bodyPr>
            <a:noAutofit/>
          </a:bodyPr>
          <a:lstStyle/>
          <a:p>
            <a:r>
              <a:rPr lang="ru-RU" sz="2800" b="1" dirty="0"/>
              <a:t>Финансовая модель: </a:t>
            </a:r>
            <a:r>
              <a:rPr lang="ru-RU" sz="2800" b="1" dirty="0">
                <a:cs typeface="Times New Roman" panose="02020603050405020304" pitchFamily="18" charset="0"/>
              </a:rPr>
              <a:t>п</a:t>
            </a:r>
            <a:r>
              <a:rPr lang="ru-RU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рогнозные денежные потоки технологического проекта (помесячно)</a:t>
            </a:r>
            <a:br>
              <a:rPr lang="ru-RU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b="1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267A1177-3C88-4E0C-9664-D14DB81B6C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8549975"/>
              </p:ext>
            </p:extLst>
          </p:nvPr>
        </p:nvGraphicFramePr>
        <p:xfrm>
          <a:off x="2051388" y="1535923"/>
          <a:ext cx="9622749" cy="45103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1578">
                  <a:extLst>
                    <a:ext uri="{9D8B030D-6E8A-4147-A177-3AD203B41FA5}">
                      <a16:colId xmlns:a16="http://schemas.microsoft.com/office/drawing/2014/main" val="1743076186"/>
                    </a:ext>
                  </a:extLst>
                </a:gridCol>
                <a:gridCol w="997916">
                  <a:extLst>
                    <a:ext uri="{9D8B030D-6E8A-4147-A177-3AD203B41FA5}">
                      <a16:colId xmlns:a16="http://schemas.microsoft.com/office/drawing/2014/main" val="3990760820"/>
                    </a:ext>
                  </a:extLst>
                </a:gridCol>
                <a:gridCol w="980561">
                  <a:extLst>
                    <a:ext uri="{9D8B030D-6E8A-4147-A177-3AD203B41FA5}">
                      <a16:colId xmlns:a16="http://schemas.microsoft.com/office/drawing/2014/main" val="768903932"/>
                    </a:ext>
                  </a:extLst>
                </a:gridCol>
                <a:gridCol w="1006593">
                  <a:extLst>
                    <a:ext uri="{9D8B030D-6E8A-4147-A177-3AD203B41FA5}">
                      <a16:colId xmlns:a16="http://schemas.microsoft.com/office/drawing/2014/main" val="474349302"/>
                    </a:ext>
                  </a:extLst>
                </a:gridCol>
                <a:gridCol w="1023948">
                  <a:extLst>
                    <a:ext uri="{9D8B030D-6E8A-4147-A177-3AD203B41FA5}">
                      <a16:colId xmlns:a16="http://schemas.microsoft.com/office/drawing/2014/main" val="891116863"/>
                    </a:ext>
                  </a:extLst>
                </a:gridCol>
                <a:gridCol w="1023948">
                  <a:extLst>
                    <a:ext uri="{9D8B030D-6E8A-4147-A177-3AD203B41FA5}">
                      <a16:colId xmlns:a16="http://schemas.microsoft.com/office/drawing/2014/main" val="1073136900"/>
                    </a:ext>
                  </a:extLst>
                </a:gridCol>
                <a:gridCol w="1006594">
                  <a:extLst>
                    <a:ext uri="{9D8B030D-6E8A-4147-A177-3AD203B41FA5}">
                      <a16:colId xmlns:a16="http://schemas.microsoft.com/office/drawing/2014/main" val="1230995687"/>
                    </a:ext>
                  </a:extLst>
                </a:gridCol>
                <a:gridCol w="1102046">
                  <a:extLst>
                    <a:ext uri="{9D8B030D-6E8A-4147-A177-3AD203B41FA5}">
                      <a16:colId xmlns:a16="http://schemas.microsoft.com/office/drawing/2014/main" val="667591433"/>
                    </a:ext>
                  </a:extLst>
                </a:gridCol>
                <a:gridCol w="1249565">
                  <a:extLst>
                    <a:ext uri="{9D8B030D-6E8A-4147-A177-3AD203B41FA5}">
                      <a16:colId xmlns:a16="http://schemas.microsoft.com/office/drawing/2014/main" val="4140433412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Денежный поток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Год 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309030"/>
                  </a:ext>
                </a:extLst>
              </a:tr>
              <a:tr h="3104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01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03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05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06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effectLst/>
                        </a:rPr>
                        <a:t>07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effectLst/>
                        </a:rPr>
                        <a:t>08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476790"/>
                  </a:ext>
                </a:extLst>
              </a:tr>
              <a:tr h="75633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Начальный баланс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$ 100,000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50,900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503,300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455,700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$ 3</a:t>
                      </a:r>
                      <a:r>
                        <a:rPr lang="ru-RU" sz="1400" b="1" dirty="0">
                          <a:effectLst/>
                        </a:rPr>
                        <a:t>77,070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312,160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</a:t>
                      </a:r>
                      <a:r>
                        <a:rPr lang="ru-RU" sz="1400" b="0" dirty="0">
                          <a:effectLst/>
                        </a:rPr>
                        <a:t>244,470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$ 1</a:t>
                      </a:r>
                      <a:r>
                        <a:rPr lang="ru-RU" sz="1400" b="0" dirty="0">
                          <a:effectLst/>
                        </a:rPr>
                        <a:t>56,718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5995971"/>
                  </a:ext>
                </a:extLst>
              </a:tr>
              <a:tr h="23322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>
                          <a:effectLst/>
                        </a:rPr>
                        <a:t> </a:t>
                      </a:r>
                      <a:endParaRPr lang="ru-RU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effectLst/>
                        </a:rPr>
                        <a:t> 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7862714"/>
                  </a:ext>
                </a:extLst>
              </a:tr>
              <a:tr h="75633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Прибыль (убыток)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(4</a:t>
                      </a:r>
                      <a:r>
                        <a:rPr lang="ru-RU" sz="1400" b="1" dirty="0">
                          <a:effectLst/>
                        </a:rPr>
                        <a:t>9,100</a:t>
                      </a:r>
                      <a:r>
                        <a:rPr lang="en-US" sz="1400" b="1" dirty="0">
                          <a:effectLst/>
                        </a:rPr>
                        <a:t>)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(4</a:t>
                      </a:r>
                      <a:r>
                        <a:rPr lang="ru-RU" sz="1400" b="1" dirty="0">
                          <a:effectLst/>
                        </a:rPr>
                        <a:t>7,600</a:t>
                      </a:r>
                      <a:r>
                        <a:rPr lang="en-US" sz="1400" b="1" dirty="0">
                          <a:effectLst/>
                        </a:rPr>
                        <a:t>)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(4</a:t>
                      </a:r>
                      <a:r>
                        <a:rPr lang="ru-RU" sz="1400" b="1" dirty="0">
                          <a:effectLst/>
                        </a:rPr>
                        <a:t>7,600</a:t>
                      </a:r>
                      <a:r>
                        <a:rPr lang="en-US" sz="1400" b="1" dirty="0">
                          <a:effectLst/>
                        </a:rPr>
                        <a:t>)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(7</a:t>
                      </a:r>
                      <a:r>
                        <a:rPr lang="ru-RU" sz="1400" b="1" dirty="0">
                          <a:effectLst/>
                        </a:rPr>
                        <a:t>8,630</a:t>
                      </a:r>
                      <a:r>
                        <a:rPr lang="en-US" sz="1400" b="1" dirty="0">
                          <a:effectLst/>
                        </a:rPr>
                        <a:t>)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(6</a:t>
                      </a:r>
                      <a:r>
                        <a:rPr lang="ru-RU" sz="1400" b="1" dirty="0">
                          <a:effectLst/>
                        </a:rPr>
                        <a:t>4,910</a:t>
                      </a:r>
                      <a:r>
                        <a:rPr lang="en-US" sz="1400" b="1" dirty="0">
                          <a:effectLst/>
                        </a:rPr>
                        <a:t>)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(6</a:t>
                      </a:r>
                      <a:r>
                        <a:rPr lang="ru-RU" sz="1400" b="1" dirty="0">
                          <a:effectLst/>
                        </a:rPr>
                        <a:t>7,690</a:t>
                      </a:r>
                      <a:r>
                        <a:rPr lang="en-US" sz="1400" b="1" dirty="0">
                          <a:effectLst/>
                        </a:rPr>
                        <a:t>)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>
                          <a:effectLst/>
                        </a:rPr>
                        <a:t>$ (87,752)</a:t>
                      </a:r>
                      <a:endParaRPr lang="ru-RU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(95,268)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4759662"/>
                  </a:ext>
                </a:extLst>
              </a:tr>
              <a:tr h="49478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Инвестиции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$ 500,000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$ -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>
                          <a:effectLst/>
                        </a:rPr>
                        <a:t>$ -</a:t>
                      </a:r>
                      <a:endParaRPr lang="ru-RU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-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4437694"/>
                  </a:ext>
                </a:extLst>
              </a:tr>
              <a:tr h="75633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Изменение баланса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(4</a:t>
                      </a:r>
                      <a:r>
                        <a:rPr lang="ru-RU" sz="1400" b="1" dirty="0">
                          <a:effectLst/>
                        </a:rPr>
                        <a:t>9,100</a:t>
                      </a:r>
                      <a:r>
                        <a:rPr lang="en-US" sz="1400" b="1" dirty="0">
                          <a:effectLst/>
                        </a:rPr>
                        <a:t>)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$ 45</a:t>
                      </a:r>
                      <a:r>
                        <a:rPr lang="ru-RU" sz="1400" b="1" dirty="0">
                          <a:effectLst/>
                        </a:rPr>
                        <a:t>2,400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(4</a:t>
                      </a:r>
                      <a:r>
                        <a:rPr lang="ru-RU" sz="1400" b="1" dirty="0">
                          <a:effectLst/>
                        </a:rPr>
                        <a:t>7,600</a:t>
                      </a:r>
                      <a:r>
                        <a:rPr lang="en-US" sz="1400" b="1" dirty="0">
                          <a:effectLst/>
                        </a:rPr>
                        <a:t>)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(</a:t>
                      </a:r>
                      <a:r>
                        <a:rPr lang="ru-RU" sz="1400" b="1" dirty="0">
                          <a:effectLst/>
                        </a:rPr>
                        <a:t>78,630</a:t>
                      </a:r>
                      <a:r>
                        <a:rPr lang="en-US" sz="1400" b="1" dirty="0">
                          <a:effectLst/>
                        </a:rPr>
                        <a:t>)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(6</a:t>
                      </a:r>
                      <a:r>
                        <a:rPr lang="ru-RU" sz="1400" b="1" dirty="0">
                          <a:effectLst/>
                        </a:rPr>
                        <a:t>4,910</a:t>
                      </a:r>
                      <a:r>
                        <a:rPr lang="en-US" sz="1400" b="1" dirty="0">
                          <a:effectLst/>
                        </a:rPr>
                        <a:t>)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(6</a:t>
                      </a:r>
                      <a:r>
                        <a:rPr lang="ru-RU" sz="1400" b="1" dirty="0">
                          <a:effectLst/>
                        </a:rPr>
                        <a:t>7,690</a:t>
                      </a:r>
                      <a:r>
                        <a:rPr lang="en-US" sz="1400" b="1" dirty="0">
                          <a:effectLst/>
                        </a:rPr>
                        <a:t>)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>
                          <a:effectLst/>
                        </a:rPr>
                        <a:t>$ (87,752)</a:t>
                      </a:r>
                      <a:endParaRPr lang="ru-RU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(95,268)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2733544"/>
                  </a:ext>
                </a:extLst>
              </a:tr>
              <a:tr h="23322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>
                          <a:effectLst/>
                        </a:rPr>
                        <a:t> </a:t>
                      </a:r>
                      <a:endParaRPr lang="ru-RU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effectLst/>
                        </a:rPr>
                        <a:t> 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2394494"/>
                  </a:ext>
                </a:extLst>
              </a:tr>
              <a:tr h="75633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Конечный баланс</a:t>
                      </a:r>
                      <a:endParaRPr lang="ru-RU" sz="14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</a:t>
                      </a:r>
                      <a:r>
                        <a:rPr lang="ru-RU" sz="1400" b="1" dirty="0">
                          <a:effectLst/>
                        </a:rPr>
                        <a:t>50,900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$ 50</a:t>
                      </a:r>
                      <a:r>
                        <a:rPr lang="ru-RU" sz="1400" b="1" dirty="0">
                          <a:effectLst/>
                        </a:rPr>
                        <a:t>3,300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$ 45</a:t>
                      </a:r>
                      <a:r>
                        <a:rPr lang="ru-RU" sz="1400" b="1" dirty="0">
                          <a:effectLst/>
                        </a:rPr>
                        <a:t>5,700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$ 3</a:t>
                      </a:r>
                      <a:r>
                        <a:rPr lang="ru-RU" sz="1400" b="1" dirty="0">
                          <a:effectLst/>
                        </a:rPr>
                        <a:t>77,070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$ 31</a:t>
                      </a:r>
                      <a:r>
                        <a:rPr lang="ru-RU" sz="1400" b="1" dirty="0">
                          <a:effectLst/>
                        </a:rPr>
                        <a:t>2,160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$ 2</a:t>
                      </a:r>
                      <a:r>
                        <a:rPr lang="ru-RU" sz="1400" b="1" dirty="0">
                          <a:effectLst/>
                        </a:rPr>
                        <a:t>44,470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$ 1</a:t>
                      </a:r>
                      <a:r>
                        <a:rPr lang="ru-RU" sz="1400" b="0" dirty="0">
                          <a:effectLst/>
                        </a:rPr>
                        <a:t>56,718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effectLst/>
                        </a:rPr>
                        <a:t>$ </a:t>
                      </a:r>
                      <a:r>
                        <a:rPr lang="ru-RU" sz="1400" b="0" dirty="0">
                          <a:effectLst/>
                        </a:rPr>
                        <a:t>61,450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60401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4133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D0D7B3-E73C-4047-AE8C-852EFD77D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36519"/>
          </a:xfrm>
        </p:spPr>
        <p:txBody>
          <a:bodyPr>
            <a:normAutofit/>
          </a:bodyPr>
          <a:lstStyle/>
          <a:p>
            <a:r>
              <a:rPr lang="ru-RU" sz="2800" b="1" dirty="0"/>
              <a:t>Ключевые игроки инновационного проекта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AEE91F30-8536-4468-8835-E58DC20211D0}"/>
              </a:ext>
            </a:extLst>
          </p:cNvPr>
          <p:cNvGrpSpPr/>
          <p:nvPr/>
        </p:nvGrpSpPr>
        <p:grpSpPr>
          <a:xfrm>
            <a:off x="2661140" y="1759718"/>
            <a:ext cx="8089209" cy="4151504"/>
            <a:chOff x="3007369" y="1853214"/>
            <a:chExt cx="8089209" cy="4151504"/>
          </a:xfrm>
        </p:grpSpPr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32F56A2C-7C3A-4323-8D58-595DB3D6E749}"/>
                </a:ext>
              </a:extLst>
            </p:cNvPr>
            <p:cNvGrpSpPr/>
            <p:nvPr/>
          </p:nvGrpSpPr>
          <p:grpSpPr>
            <a:xfrm>
              <a:off x="5493319" y="1853214"/>
              <a:ext cx="3107185" cy="3151572"/>
              <a:chOff x="5450889" y="2432482"/>
              <a:chExt cx="3107185" cy="3151572"/>
            </a:xfrm>
          </p:grpSpPr>
          <p:sp>
            <p:nvSpPr>
              <p:cNvPr id="4" name="Овал 3">
                <a:extLst>
                  <a:ext uri="{FF2B5EF4-FFF2-40B4-BE49-F238E27FC236}">
                    <a16:creationId xmlns:a16="http://schemas.microsoft.com/office/drawing/2014/main" id="{9DC8AF59-5329-47C2-A975-13C7BC315453}"/>
                  </a:ext>
                </a:extLst>
              </p:cNvPr>
              <p:cNvSpPr/>
              <p:nvPr/>
            </p:nvSpPr>
            <p:spPr>
              <a:xfrm>
                <a:off x="5450889" y="2432482"/>
                <a:ext cx="3107185" cy="315157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6" name="Прямая соединительная линия 5">
                <a:extLst>
                  <a:ext uri="{FF2B5EF4-FFF2-40B4-BE49-F238E27FC236}">
                    <a16:creationId xmlns:a16="http://schemas.microsoft.com/office/drawing/2014/main" id="{1466F64E-EE0F-4561-9BEA-3235F64143E5}"/>
                  </a:ext>
                </a:extLst>
              </p:cNvPr>
              <p:cNvCxnSpPr>
                <a:cxnSpLocks/>
                <a:endCxn id="19" idx="2"/>
              </p:cNvCxnSpPr>
              <p:nvPr/>
            </p:nvCxnSpPr>
            <p:spPr>
              <a:xfrm flipH="1">
                <a:off x="7004481" y="4039340"/>
                <a:ext cx="8880" cy="1544713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Прямая соединительная линия 6">
                <a:extLst>
                  <a:ext uri="{FF2B5EF4-FFF2-40B4-BE49-F238E27FC236}">
                    <a16:creationId xmlns:a16="http://schemas.microsoft.com/office/drawing/2014/main" id="{796AB63D-E843-4AD8-9AF2-7DA89CA989A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013362" y="3620150"/>
                <a:ext cx="1544712" cy="388118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Прямая соединительная линия 8">
                <a:extLst>
                  <a:ext uri="{FF2B5EF4-FFF2-40B4-BE49-F238E27FC236}">
                    <a16:creationId xmlns:a16="http://schemas.microsoft.com/office/drawing/2014/main" id="{401212A0-BE1E-4A7A-92A1-D1F8E07017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0889" y="3620150"/>
                <a:ext cx="1562471" cy="388118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00BE23F-C7E2-4C2C-BC73-086916D09DF9}"/>
                  </a:ext>
                </a:extLst>
              </p:cNvPr>
              <p:cNvSpPr txBox="1"/>
              <p:nvPr/>
            </p:nvSpPr>
            <p:spPr>
              <a:xfrm>
                <a:off x="6059009" y="2690336"/>
                <a:ext cx="1890944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b="1" dirty="0">
                    <a:solidFill>
                      <a:schemeClr val="bg1"/>
                    </a:solidFill>
                  </a:rPr>
                  <a:t>Ликвидность </a:t>
                </a:r>
              </a:p>
              <a:p>
                <a:pPr algn="ctr"/>
                <a:r>
                  <a:rPr lang="ru-RU" sz="1400" b="1" dirty="0">
                    <a:solidFill>
                      <a:schemeClr val="bg1"/>
                    </a:solidFill>
                  </a:rPr>
                  <a:t>и оборачиваемость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7925F2A-02D5-453D-BE31-82C1760EF4F2}"/>
                  </a:ext>
                </a:extLst>
              </p:cNvPr>
              <p:cNvSpPr txBox="1"/>
              <p:nvPr/>
            </p:nvSpPr>
            <p:spPr>
              <a:xfrm>
                <a:off x="5566299" y="4072913"/>
                <a:ext cx="121624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ru-RU" sz="1400" b="1" dirty="0">
                    <a:solidFill>
                      <a:schemeClr val="bg1"/>
                    </a:solidFill>
                  </a:rPr>
                  <a:t>Рентабельность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EBD09A9-37AC-4EF3-A2F2-06B5EF1BAA35}"/>
                  </a:ext>
                </a:extLst>
              </p:cNvPr>
              <p:cNvSpPr txBox="1"/>
              <p:nvPr/>
            </p:nvSpPr>
            <p:spPr>
              <a:xfrm>
                <a:off x="7274822" y="4101765"/>
                <a:ext cx="12118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400" b="1" dirty="0" err="1">
                    <a:solidFill>
                      <a:schemeClr val="bg1"/>
                    </a:solidFill>
                  </a:rPr>
                  <a:t>Устойчи</a:t>
                </a:r>
                <a:endParaRPr lang="ru-RU" sz="1400" b="1" dirty="0">
                  <a:solidFill>
                    <a:schemeClr val="bg1"/>
                  </a:solidFill>
                </a:endParaRPr>
              </a:p>
              <a:p>
                <a:r>
                  <a:rPr lang="ru-RU" sz="1400" b="1" dirty="0" err="1">
                    <a:solidFill>
                      <a:schemeClr val="bg1"/>
                    </a:solidFill>
                  </a:rPr>
                  <a:t>вость</a:t>
                </a:r>
                <a:endParaRPr lang="ru-RU" sz="14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E1F8A1BF-8F08-45E9-A49E-B0EFE931B409}"/>
                </a:ext>
              </a:extLst>
            </p:cNvPr>
            <p:cNvSpPr/>
            <p:nvPr/>
          </p:nvSpPr>
          <p:spPr>
            <a:xfrm>
              <a:off x="5894773" y="5478436"/>
              <a:ext cx="2246050" cy="52628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/>
                <a:t>Собственники</a:t>
              </a:r>
            </a:p>
          </p:txBody>
        </p:sp>
        <p:sp>
          <p:nvSpPr>
            <p:cNvPr id="19" name="Стрелка: вниз 18">
              <a:extLst>
                <a:ext uri="{FF2B5EF4-FFF2-40B4-BE49-F238E27FC236}">
                  <a16:creationId xmlns:a16="http://schemas.microsoft.com/office/drawing/2014/main" id="{4525346C-D577-4630-B3C1-28018BF4E036}"/>
                </a:ext>
              </a:extLst>
            </p:cNvPr>
            <p:cNvSpPr/>
            <p:nvPr/>
          </p:nvSpPr>
          <p:spPr>
            <a:xfrm flipV="1">
              <a:off x="6821504" y="5004785"/>
              <a:ext cx="450813" cy="465565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9C265D85-23E4-48B5-9A6E-3C893FF19B23}"/>
                </a:ext>
              </a:extLst>
            </p:cNvPr>
            <p:cNvSpPr/>
            <p:nvPr/>
          </p:nvSpPr>
          <p:spPr>
            <a:xfrm>
              <a:off x="3007369" y="3675356"/>
              <a:ext cx="1760687" cy="65582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/>
                <a:t>Инвесторы</a:t>
              </a:r>
            </a:p>
          </p:txBody>
        </p:sp>
        <p:sp>
          <p:nvSpPr>
            <p:cNvPr id="21" name="Стрелка: вправо 20">
              <a:extLst>
                <a:ext uri="{FF2B5EF4-FFF2-40B4-BE49-F238E27FC236}">
                  <a16:creationId xmlns:a16="http://schemas.microsoft.com/office/drawing/2014/main" id="{7546324E-347D-406C-88B6-88705E166412}"/>
                </a:ext>
              </a:extLst>
            </p:cNvPr>
            <p:cNvSpPr/>
            <p:nvPr/>
          </p:nvSpPr>
          <p:spPr>
            <a:xfrm>
              <a:off x="4757932" y="3739719"/>
              <a:ext cx="833043" cy="5232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035816C3-9B70-40B2-8C4A-21DF965D0425}"/>
                </a:ext>
              </a:extLst>
            </p:cNvPr>
            <p:cNvSpPr/>
            <p:nvPr/>
          </p:nvSpPr>
          <p:spPr>
            <a:xfrm>
              <a:off x="3007369" y="2345095"/>
              <a:ext cx="1760687" cy="59202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/>
                <a:t>Менеджеры</a:t>
              </a:r>
            </a:p>
          </p:txBody>
        </p:sp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id="{5254E2CD-6AB0-4635-A5D1-F285EFF86946}"/>
                </a:ext>
              </a:extLst>
            </p:cNvPr>
            <p:cNvSpPr/>
            <p:nvPr/>
          </p:nvSpPr>
          <p:spPr>
            <a:xfrm>
              <a:off x="9335891" y="2345095"/>
              <a:ext cx="1760687" cy="59202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/>
                <a:t>Кредиторы</a:t>
              </a:r>
            </a:p>
          </p:txBody>
        </p:sp>
        <p:sp>
          <p:nvSpPr>
            <p:cNvPr id="27" name="Стрелка: вправо 26">
              <a:extLst>
                <a:ext uri="{FF2B5EF4-FFF2-40B4-BE49-F238E27FC236}">
                  <a16:creationId xmlns:a16="http://schemas.microsoft.com/office/drawing/2014/main" id="{66410F61-7781-4839-81D7-19ADB7227B96}"/>
                </a:ext>
              </a:extLst>
            </p:cNvPr>
            <p:cNvSpPr/>
            <p:nvPr/>
          </p:nvSpPr>
          <p:spPr>
            <a:xfrm>
              <a:off x="4768056" y="2379954"/>
              <a:ext cx="931408" cy="5232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Стрелка: вправо 27">
              <a:extLst>
                <a:ext uri="{FF2B5EF4-FFF2-40B4-BE49-F238E27FC236}">
                  <a16:creationId xmlns:a16="http://schemas.microsoft.com/office/drawing/2014/main" id="{E78E09F7-6DF3-4D14-BB8D-5857C84626C8}"/>
                </a:ext>
              </a:extLst>
            </p:cNvPr>
            <p:cNvSpPr/>
            <p:nvPr/>
          </p:nvSpPr>
          <p:spPr>
            <a:xfrm flipH="1">
              <a:off x="8404483" y="2379497"/>
              <a:ext cx="931408" cy="5232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620541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DCDC91-50DC-464E-85E3-4CB8B5EB7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397"/>
          </a:xfrm>
        </p:spPr>
        <p:txBody>
          <a:bodyPr>
            <a:normAutofit/>
          </a:bodyPr>
          <a:lstStyle/>
          <a:p>
            <a:r>
              <a:rPr lang="ru-RU" sz="2800" b="1" dirty="0"/>
              <a:t>Эффективность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758E13-259C-4BD6-A6FA-4D028943A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5499" y="1722268"/>
            <a:ext cx="8915400" cy="4446406"/>
          </a:xfrm>
        </p:spPr>
        <p:txBody>
          <a:bodyPr>
            <a:noAutofit/>
          </a:bodyPr>
          <a:lstStyle/>
          <a:p>
            <a:pPr marL="0" indent="0" algn="just">
              <a:spcAft>
                <a:spcPts val="800"/>
              </a:spcAft>
              <a:buNone/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Эффективность рассчитывается на весь срок жизни инновационного проекта, который называется расчетным периодом.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Расчетный период проекта 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— промежуток времени от момента начала реализации проекта до его завершения, за который рассчитываются планируемые затраты и результаты проекта при определении его эффективности. 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Измеряется количеством интервалов планирования или шагов расчета. 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Шагом расчета может быть месяц, квартал или год.</a:t>
            </a:r>
          </a:p>
        </p:txBody>
      </p:sp>
    </p:spTree>
    <p:extLst>
      <p:ext uri="{BB962C8B-B14F-4D97-AF65-F5344CB8AC3E}">
        <p14:creationId xmlns:p14="http://schemas.microsoft.com/office/powerpoint/2010/main" val="2526303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DCDC91-50DC-464E-85E3-4CB8B5EB7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397"/>
          </a:xfrm>
        </p:spPr>
        <p:txBody>
          <a:bodyPr>
            <a:normAutofit/>
          </a:bodyPr>
          <a:lstStyle/>
          <a:p>
            <a:r>
              <a:rPr lang="ru-RU" sz="2800" b="1" dirty="0"/>
              <a:t>Эффективность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758E13-259C-4BD6-A6FA-4D028943A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5499" y="1722267"/>
            <a:ext cx="8915400" cy="4817077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 ранних стадиях развития проект может не иметь финансовых показателей или иметь отрицательные финансовые показатели. 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Тогда оценка его эффективности происходит на основе оценки нефинансовых показателей или на основе прогнозной оценки стоимости проекта.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Нефинансовые показатели:</a:t>
            </a:r>
          </a:p>
          <a:p>
            <a:pPr algn="just">
              <a:spcBef>
                <a:spcPts val="0"/>
              </a:spcBef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маркетинговое сопровождение создания новых продуктов, </a:t>
            </a:r>
          </a:p>
          <a:p>
            <a:pPr algn="just">
              <a:spcBef>
                <a:spcPts val="0"/>
              </a:spcBef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качество персонала и его мотивация, </a:t>
            </a:r>
          </a:p>
          <a:p>
            <a:pPr algn="just">
              <a:spcBef>
                <a:spcPts val="0"/>
              </a:spcBef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общая стратегия компании, </a:t>
            </a:r>
          </a:p>
          <a:p>
            <a:pPr algn="just">
              <a:spcBef>
                <a:spcPts val="0"/>
              </a:spcBef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наличие подтверждений успешности нового товара (повторные покупки клиентов), 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маркетинговые преимущества компании (динамика роста потенциального рынка, технологические преимущества самого проекта и т. д.).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endParaRPr lang="ru-RU" sz="20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169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8F50B8-7626-467C-830C-86A945B38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490945"/>
            <a:ext cx="8911687" cy="1280890"/>
          </a:xfrm>
        </p:spPr>
        <p:txBody>
          <a:bodyPr>
            <a:normAutofit/>
          </a:bodyPr>
          <a:lstStyle/>
          <a:p>
            <a:r>
              <a:rPr lang="ru-RU" sz="2800" b="1" dirty="0">
                <a:ea typeface="Calibri" panose="020F0502020204030204" pitchFamily="34" charset="0"/>
              </a:rPr>
              <a:t>Кривая наличности по стадиям жизни компании (проекта)</a:t>
            </a:r>
            <a:endParaRPr lang="ru-RU" sz="48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96DCBE-2F25-4447-A2FC-0757B2B2D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5499" y="1558772"/>
            <a:ext cx="8915400" cy="4006222"/>
          </a:xfrm>
        </p:spPr>
        <p:txBody>
          <a:bodyPr/>
          <a:lstStyle/>
          <a:p>
            <a:r>
              <a:rPr lang="ru-RU" b="1" dirty="0"/>
              <a:t>Питер </a:t>
            </a:r>
            <a:r>
              <a:rPr lang="ru-RU" b="1" dirty="0" err="1"/>
              <a:t>Боер</a:t>
            </a:r>
            <a:r>
              <a:rPr lang="ru-RU" b="1" dirty="0"/>
              <a:t>, Фрэнк Уэбстер</a:t>
            </a:r>
          </a:p>
          <a:p>
            <a:endParaRPr lang="ru-RU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2846B3-5450-4279-AF2E-502E61CE504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5499" y="2126207"/>
            <a:ext cx="8406307" cy="40062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1939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623931-C5CA-4DF6-9F53-665500AB0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4274"/>
          </a:xfrm>
        </p:spPr>
        <p:txBody>
          <a:bodyPr>
            <a:normAutofit/>
          </a:bodyPr>
          <a:lstStyle/>
          <a:p>
            <a:r>
              <a:rPr lang="ru-RU" sz="2800" b="1" dirty="0"/>
              <a:t>Методы оценки эффективности проектов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C90912-9C99-42BE-9374-3E6DFF190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47273"/>
            <a:ext cx="8419099" cy="4063949"/>
          </a:xfrm>
        </p:spPr>
        <p:txBody>
          <a:bodyPr>
            <a:normAutofit/>
          </a:bodyPr>
          <a:lstStyle/>
          <a:p>
            <a:pPr algn="just">
              <a:spcAft>
                <a:spcPts val="800"/>
              </a:spcAft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Статические методы — в которых денежные поступления и выплаты, возникающие в разные моменты времени, учитываются как равноценные.</a:t>
            </a:r>
          </a:p>
          <a:p>
            <a:pPr algn="just">
              <a:spcAft>
                <a:spcPts val="800"/>
              </a:spcAft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Динамические методы — в которых финансовые показатели методом дисконтирования приводятся к единому моменту времени, что обеспечивает их сопоставимость. 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6696512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287DD6-A7F1-43E2-8ECC-A98BE119D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411674"/>
            <a:ext cx="9111557" cy="1280890"/>
          </a:xfrm>
        </p:spPr>
        <p:txBody>
          <a:bodyPr>
            <a:normAutofit/>
          </a:bodyPr>
          <a:lstStyle/>
          <a:p>
            <a:r>
              <a:rPr lang="ru-RU" sz="2800" b="1" dirty="0"/>
              <a:t>Статические методы оценки эффективности проектов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126A84-B960-4A93-A192-2979EE3C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95635"/>
            <a:ext cx="8915400" cy="4950691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Статические методы оценки эффективности проектов 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используются для предварительной оценки инвестиционной привлекательности инновационных проектов, и поэтому рекомендуются на ранних этапах их экспертизы.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Метод анализа точки безубыточности (критического объема продаж): для 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расчета абсолютных критериев эффективности, характеризующих доход по проекту (без учета стоимости денег во времени).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Точка безубыточности </a:t>
            </a:r>
            <a:r>
              <a:rPr lang="ru-RU" sz="2000" b="1" dirty="0">
                <a:cs typeface="Times New Roman" panose="02020603050405020304" pitchFamily="18" charset="0"/>
              </a:rPr>
              <a:t>— объем продаж, при котором прибыль бизнеса равна нулю.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/>
              <a:t>Т</a:t>
            </a:r>
            <a:r>
              <a:rPr lang="ru-RU" b="1" dirty="0"/>
              <a:t>б</a:t>
            </a:r>
            <a:r>
              <a:rPr lang="ru-RU" sz="2000" b="1" dirty="0"/>
              <a:t> = </a:t>
            </a:r>
            <a:r>
              <a:rPr lang="en-US" sz="2000" b="1" dirty="0"/>
              <a:t>FC / (P-AVC)</a:t>
            </a:r>
            <a:r>
              <a:rPr lang="ru-RU" sz="2000" b="1" dirty="0"/>
              <a:t>, где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b="1" dirty="0"/>
              <a:t>FC – </a:t>
            </a:r>
            <a:r>
              <a:rPr lang="ru-RU" sz="2000" b="1" dirty="0"/>
              <a:t>постоянные затраты</a:t>
            </a:r>
            <a:endParaRPr lang="en-US" sz="20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b="1" dirty="0"/>
              <a:t>P</a:t>
            </a:r>
            <a:r>
              <a:rPr lang="ru-RU" sz="2000" b="1" dirty="0"/>
              <a:t> - цена</a:t>
            </a:r>
            <a:endParaRPr lang="en-US" sz="20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b="1" dirty="0"/>
              <a:t>AVC</a:t>
            </a:r>
            <a:r>
              <a:rPr lang="ru-RU" sz="2000" b="1" dirty="0"/>
              <a:t> – переменные затраты на единицу продукции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1659721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287DD6-A7F1-43E2-8ECC-A98BE119D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624110"/>
            <a:ext cx="9111557" cy="1280890"/>
          </a:xfrm>
        </p:spPr>
        <p:txBody>
          <a:bodyPr>
            <a:normAutofit/>
          </a:bodyPr>
          <a:lstStyle/>
          <a:p>
            <a:r>
              <a:rPr lang="ru-RU" sz="2800" b="1" dirty="0"/>
              <a:t>Статические методы оценки эффективности проектов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3D93EA4F-00B4-44AA-9131-85F04E73FBD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2" y="1704666"/>
            <a:ext cx="8549550" cy="46428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01533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287DD6-A7F1-43E2-8ECC-A98BE119D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624110"/>
            <a:ext cx="9111557" cy="1280890"/>
          </a:xfrm>
        </p:spPr>
        <p:txBody>
          <a:bodyPr>
            <a:normAutofit/>
          </a:bodyPr>
          <a:lstStyle/>
          <a:p>
            <a:r>
              <a:rPr lang="ru-RU" sz="2800" b="1" dirty="0"/>
              <a:t>Динамические методы оценки эффективности проектов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126A84-B960-4A93-A192-2979EE3C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000548"/>
            <a:ext cx="8915400" cy="4233342"/>
          </a:xfrm>
        </p:spPr>
        <p:txBody>
          <a:bodyPr>
            <a:noAutofit/>
          </a:bodyPr>
          <a:lstStyle/>
          <a:p>
            <a:pPr marL="0" indent="0" algn="just">
              <a:spcAft>
                <a:spcPts val="800"/>
              </a:spcAft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Динамические методы оценки эффективности проектов 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основаны на концепции экономической неравноценности осуществляемых в разное время затрат и получаемых результатов.</a:t>
            </a:r>
          </a:p>
          <a:p>
            <a:pPr marL="0" marR="12700" indent="0" algn="just">
              <a:spcBef>
                <a:spcPts val="600"/>
              </a:spcBef>
              <a:spcAft>
                <a:spcPts val="1800"/>
              </a:spcAft>
              <a:buNone/>
            </a:pPr>
            <a:r>
              <a:rPr lang="ru-RU" sz="2000" b="1" dirty="0">
                <a:effectLst/>
                <a:ea typeface="Times New Roman" panose="02020603050405020304" pitchFamily="18" charset="0"/>
              </a:rPr>
              <a:t>Поскольку отбор инновационных проектов включает оценку денежных потоков, которые будут иметь место в раз­личные периоды в будущем, эти денежные потоки должны быть привязаны к какой-то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конкретной временной точке</a:t>
            </a:r>
            <a:r>
              <a:rPr lang="ru-RU" sz="2000" b="1" dirty="0">
                <a:effectLst/>
                <a:ea typeface="Times New Roman" panose="02020603050405020304" pitchFamily="18" charset="0"/>
              </a:rPr>
              <a:t>.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4563145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0299" y="681384"/>
            <a:ext cx="7443117" cy="640445"/>
          </a:xfrm>
        </p:spPr>
        <p:txBody>
          <a:bodyPr>
            <a:normAutofit/>
          </a:bodyPr>
          <a:lstStyle/>
          <a:p>
            <a:r>
              <a:rPr lang="ru-RU" sz="2800" b="1" dirty="0"/>
              <a:t>Начисление сложных процентов -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60298" y="1714160"/>
            <a:ext cx="8700773" cy="446245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b="1" dirty="0"/>
              <a:t>Очередной годовой доход начисляется не на исходную величину  инвестированного капитала, а на сумму, включающую также и ранее начисленные и не востребованные инвестором проценты. </a:t>
            </a:r>
          </a:p>
          <a:p>
            <a:pPr marL="0" indent="0" algn="ctr">
              <a:buNone/>
            </a:pPr>
            <a:r>
              <a:rPr lang="ru-RU" sz="2000" b="1" dirty="0">
                <a:solidFill>
                  <a:srgbClr val="C00000"/>
                </a:solidFill>
              </a:rPr>
              <a:t>Метод «процент на процент»</a:t>
            </a:r>
          </a:p>
          <a:p>
            <a:pPr marL="0" indent="0">
              <a:buNone/>
            </a:pPr>
            <a:endParaRPr lang="ru-RU" sz="2000" b="1" dirty="0"/>
          </a:p>
          <a:p>
            <a:pPr marL="0" indent="0">
              <a:buNone/>
            </a:pPr>
            <a:r>
              <a:rPr lang="ru-RU" sz="2000" b="1" dirty="0"/>
              <a:t>Исходный инвестируемый капитал равен 20 млн. руб.; </a:t>
            </a:r>
          </a:p>
          <a:p>
            <a:pPr marL="0" indent="0">
              <a:buNone/>
            </a:pPr>
            <a:r>
              <a:rPr lang="ru-RU" sz="2000" b="1" dirty="0"/>
              <a:t>Требуемая доходность – 25% годовых;</a:t>
            </a:r>
          </a:p>
          <a:p>
            <a:r>
              <a:rPr lang="ru-RU" sz="2000" b="1" dirty="0"/>
              <a:t>Через 1 год: 20*(1+0,25) = </a:t>
            </a:r>
            <a:r>
              <a:rPr lang="ru-RU" sz="2000" b="1" dirty="0">
                <a:solidFill>
                  <a:srgbClr val="C00000"/>
                </a:solidFill>
              </a:rPr>
              <a:t>25</a:t>
            </a:r>
            <a:r>
              <a:rPr lang="ru-RU" sz="2000" b="1" dirty="0"/>
              <a:t> </a:t>
            </a:r>
            <a:r>
              <a:rPr lang="ru-RU" sz="2000" b="1" dirty="0" err="1"/>
              <a:t>млн.руб</a:t>
            </a:r>
            <a:r>
              <a:rPr lang="ru-RU" sz="2000" b="1" dirty="0"/>
              <a:t>.</a:t>
            </a:r>
          </a:p>
          <a:p>
            <a:r>
              <a:rPr lang="ru-RU" sz="2000" b="1" dirty="0"/>
              <a:t>Через 2 года: 25*(1+0,25) = 20*(1+0,25)</a:t>
            </a:r>
            <a:r>
              <a:rPr lang="ru-RU" sz="2000" b="1" baseline="30000" dirty="0"/>
              <a:t>2</a:t>
            </a:r>
            <a:r>
              <a:rPr lang="ru-RU" sz="2000" b="1" dirty="0"/>
              <a:t> = </a:t>
            </a:r>
            <a:r>
              <a:rPr lang="ru-RU" sz="2000" b="1" dirty="0">
                <a:solidFill>
                  <a:srgbClr val="C00000"/>
                </a:solidFill>
              </a:rPr>
              <a:t>31,25</a:t>
            </a:r>
            <a:r>
              <a:rPr lang="ru-RU" sz="2000" b="1" dirty="0"/>
              <a:t> млн. руб.</a:t>
            </a:r>
          </a:p>
          <a:p>
            <a:r>
              <a:rPr lang="ru-RU" sz="2000" b="1" dirty="0"/>
              <a:t>Через 3 года: 31,25*(1+0,25)= 20*(1+0,25)</a:t>
            </a:r>
            <a:r>
              <a:rPr lang="ru-RU" sz="2000" b="1" baseline="30000" dirty="0"/>
              <a:t>3</a:t>
            </a:r>
            <a:r>
              <a:rPr lang="ru-RU" sz="2000" b="1" dirty="0"/>
              <a:t> = </a:t>
            </a:r>
            <a:r>
              <a:rPr lang="ru-RU" sz="2000" b="1" dirty="0">
                <a:solidFill>
                  <a:srgbClr val="C00000"/>
                </a:solidFill>
              </a:rPr>
              <a:t>39,063</a:t>
            </a:r>
            <a:r>
              <a:rPr lang="ru-RU" sz="2000" b="1" dirty="0"/>
              <a:t> млн. руб. </a:t>
            </a:r>
          </a:p>
          <a:p>
            <a:r>
              <a:rPr lang="ru-RU" sz="2000" b="1" dirty="0"/>
              <a:t>и т.д.</a:t>
            </a: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9963233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34323" y="635942"/>
            <a:ext cx="8637971" cy="1280890"/>
          </a:xfrm>
        </p:spPr>
        <p:txBody>
          <a:bodyPr>
            <a:noAutofit/>
          </a:bodyPr>
          <a:lstStyle/>
          <a:p>
            <a:r>
              <a:rPr lang="ru-RU" sz="2800" b="1" dirty="0"/>
              <a:t>Расчет наращенной суммы по сложным процентам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215680" y="1916832"/>
                <a:ext cx="6995120" cy="4608512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3200" b="1" i="1">
                        <a:latin typeface="Cambria Math"/>
                      </a:rPr>
                      <m:t>𝑭𝑽</m:t>
                    </m:r>
                    <m:r>
                      <a:rPr lang="en-US" sz="3200" b="1" i="1">
                        <a:latin typeface="Cambria Math"/>
                      </a:rPr>
                      <m:t>=</m:t>
                    </m:r>
                    <m:r>
                      <a:rPr lang="en-US" sz="3200" b="1" i="1">
                        <a:latin typeface="Cambria Math"/>
                      </a:rPr>
                      <m:t>𝑷𝑽</m:t>
                    </m:r>
                    <m:r>
                      <a:rPr lang="en-US" sz="3200" b="1" i="1">
                        <a:latin typeface="Cambria Math"/>
                      </a:rPr>
                      <m:t>∗</m:t>
                    </m:r>
                    <m:sSup>
                      <m:sSupPr>
                        <m:ctrlPr>
                          <a:rPr lang="en-US" sz="32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1" i="1">
                            <a:latin typeface="Cambria Math"/>
                          </a:rPr>
                          <m:t>(</m:t>
                        </m:r>
                        <m:r>
                          <a:rPr lang="en-US" sz="3200" b="1" i="1">
                            <a:latin typeface="Cambria Math"/>
                          </a:rPr>
                          <m:t>𝟏</m:t>
                        </m:r>
                        <m:r>
                          <a:rPr lang="en-US" sz="3200" b="1" i="1">
                            <a:latin typeface="Cambria Math"/>
                          </a:rPr>
                          <m:t>+</m:t>
                        </m:r>
                        <m:r>
                          <a:rPr lang="en-US" sz="3200" b="1" i="1">
                            <a:latin typeface="Cambria Math"/>
                          </a:rPr>
                          <m:t>𝒓</m:t>
                        </m:r>
                        <m:r>
                          <a:rPr lang="en-US" sz="3200" b="1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3200" b="1" i="1"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sz="2000" b="1" dirty="0"/>
                  <a:t> , </a:t>
                </a:r>
                <a:r>
                  <a:rPr lang="ru-RU" sz="2000" b="1" dirty="0"/>
                  <a:t>     где </a:t>
                </a:r>
              </a:p>
              <a:p>
                <a:pPr marL="0" indent="0">
                  <a:buNone/>
                </a:pPr>
                <a:r>
                  <a:rPr lang="en-US" sz="2000" b="1" dirty="0">
                    <a:solidFill>
                      <a:srgbClr val="C00000"/>
                    </a:solidFill>
                  </a:rPr>
                  <a:t>PV</a:t>
                </a:r>
                <a:r>
                  <a:rPr lang="ru-RU" sz="2000" b="1" dirty="0"/>
                  <a:t> – </a:t>
                </a:r>
                <a:r>
                  <a:rPr lang="en-US" sz="2000" b="1" dirty="0"/>
                  <a:t>present value</a:t>
                </a:r>
                <a:r>
                  <a:rPr lang="ru-RU" sz="2000" b="1" dirty="0"/>
                  <a:t>, первоначальная сумма, на которую </a:t>
                </a:r>
                <a:r>
                  <a:rPr lang="ru-RU" b="1" dirty="0"/>
                  <a:t>начисляются</a:t>
                </a:r>
                <a:r>
                  <a:rPr lang="ru-RU" sz="2000" b="1" dirty="0"/>
                  <a:t> проценты;</a:t>
                </a:r>
              </a:p>
              <a:p>
                <a:pPr marL="0" indent="0">
                  <a:buNone/>
                </a:pPr>
                <a:r>
                  <a:rPr lang="en-US" sz="2000" b="1" dirty="0">
                    <a:solidFill>
                      <a:srgbClr val="C00000"/>
                    </a:solidFill>
                  </a:rPr>
                  <a:t>r</a:t>
                </a:r>
                <a:r>
                  <a:rPr lang="ru-RU" sz="2000" b="1" dirty="0"/>
                  <a:t> – ставка доходности на единицу времени (сложных процентов);</a:t>
                </a:r>
              </a:p>
              <a:p>
                <a:pPr marL="0" indent="0">
                  <a:buNone/>
                </a:pPr>
                <a:r>
                  <a:rPr lang="en-US" sz="2000" b="1" dirty="0">
                    <a:solidFill>
                      <a:srgbClr val="C00000"/>
                    </a:solidFill>
                  </a:rPr>
                  <a:t>n</a:t>
                </a:r>
                <a:r>
                  <a:rPr lang="ru-RU" sz="2000" b="1" dirty="0"/>
                  <a:t> – число единичных периодов времени, в течение которых капитал приносит доход (начисляются проценты). </a:t>
                </a:r>
              </a:p>
              <a:p>
                <a:pPr marL="0" indent="0">
                  <a:buNone/>
                </a:pPr>
                <a:r>
                  <a:rPr lang="en-US" sz="2000" b="1" dirty="0">
                    <a:solidFill>
                      <a:srgbClr val="C00000"/>
                    </a:solidFill>
                  </a:rPr>
                  <a:t>FV</a:t>
                </a:r>
                <a:r>
                  <a:rPr lang="ru-RU" sz="2000" b="1" dirty="0"/>
                  <a:t> – </a:t>
                </a:r>
                <a:r>
                  <a:rPr lang="en-US" sz="2000" b="1" dirty="0"/>
                  <a:t>future value</a:t>
                </a:r>
                <a:r>
                  <a:rPr lang="ru-RU" sz="2000" b="1" dirty="0"/>
                  <a:t>, наращенная сумма.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15680" y="1916832"/>
                <a:ext cx="6995120" cy="4608512"/>
              </a:xfrm>
              <a:blipFill>
                <a:blip r:embed="rId2"/>
                <a:stretch>
                  <a:fillRect l="-9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11627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3935" y="602215"/>
            <a:ext cx="6589199" cy="716658"/>
          </a:xfrm>
        </p:spPr>
        <p:txBody>
          <a:bodyPr>
            <a:normAutofit/>
          </a:bodyPr>
          <a:lstStyle/>
          <a:p>
            <a:r>
              <a:rPr lang="ru-RU" sz="2800" b="1" dirty="0"/>
              <a:t>Дисконтирование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73935" y="1438603"/>
            <a:ext cx="8394430" cy="464137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Дисконтирование</a:t>
            </a:r>
            <a:r>
              <a:rPr lang="ru-RU" sz="2000" b="1" dirty="0"/>
              <a:t> – нахождение первоначальной суммы </a:t>
            </a:r>
            <a:r>
              <a:rPr lang="en-US" sz="2000" b="1" dirty="0"/>
              <a:t>PV</a:t>
            </a:r>
            <a:r>
              <a:rPr lang="ru-RU" sz="2000" b="1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на некоторый момент времени при условии,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что в будущем при начислении на нее процентов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она могла бы составить наращенную сумму </a:t>
            </a:r>
            <a:r>
              <a:rPr lang="en-US" sz="2000" b="1" dirty="0"/>
              <a:t>FV</a:t>
            </a:r>
            <a:endParaRPr lang="ru-RU" sz="2000" b="1" dirty="0"/>
          </a:p>
          <a:p>
            <a:pPr marL="0" indent="0">
              <a:spcBef>
                <a:spcPts val="0"/>
              </a:spcBef>
              <a:buNone/>
            </a:pPr>
            <a:endParaRPr lang="ru-RU" sz="2000" b="1" dirty="0"/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Экономически</a:t>
            </a:r>
            <a:r>
              <a:rPr lang="ru-RU" sz="2000" b="1" dirty="0"/>
              <a:t> ставка дисконтирования – это норма прибыли, за которую инвесторы согласны рискнуть и вложить деньги в проект.</a:t>
            </a:r>
          </a:p>
          <a:p>
            <a:pPr>
              <a:spcBef>
                <a:spcPts val="0"/>
              </a:spcBef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8231811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47377" y="641866"/>
            <a:ext cx="6589199" cy="689784"/>
          </a:xfrm>
        </p:spPr>
        <p:txBody>
          <a:bodyPr>
            <a:normAutofit/>
          </a:bodyPr>
          <a:lstStyle/>
          <a:p>
            <a:r>
              <a:rPr lang="ru-RU" sz="2800" b="1" dirty="0"/>
              <a:t>Дисконтирование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947377" y="1535614"/>
                <a:ext cx="7632847" cy="4680520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0" smtClean="0">
                          <a:latin typeface="Cambria Math"/>
                        </a:rPr>
                        <m:t>𝐏𝐕</m:t>
                      </m:r>
                      <m:r>
                        <a:rPr lang="en-US" sz="2800" b="1" i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0">
                              <a:latin typeface="Cambria Math"/>
                            </a:rPr>
                            <m:t>𝐅𝐕</m:t>
                          </m:r>
                        </m:num>
                        <m:den>
                          <m:sSup>
                            <m:sSupPr>
                              <m:ctrlPr>
                                <a:rPr lang="en-US" sz="28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800" b="1" i="0">
                                  <a:latin typeface="Cambria Math"/>
                                </a:rPr>
                                <m:t>𝟏</m:t>
                              </m:r>
                              <m:r>
                                <a:rPr lang="en-US" sz="2800" b="1" i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2800" b="1" i="0">
                                  <a:latin typeface="Cambria Math"/>
                                </a:rPr>
                                <m:t>𝐫</m:t>
                              </m:r>
                              <m:r>
                                <a:rPr lang="en-US" sz="2800" b="1" i="0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800" b="1" i="0">
                                  <a:latin typeface="Cambria Math"/>
                                </a:rPr>
                                <m:t>𝐧</m:t>
                              </m:r>
                            </m:sup>
                          </m:sSup>
                        </m:den>
                      </m:f>
                      <m:r>
                        <a:rPr lang="en-US" sz="2800" b="1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0" smtClean="0">
                          <a:latin typeface="Cambria Math" panose="02040503050406030204" pitchFamily="18" charset="0"/>
                        </a:rPr>
                        <m:t>𝐅𝐕</m:t>
                      </m:r>
                      <m:f>
                        <m:f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0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000" b="1" i="0">
                                  <a:latin typeface="Cambria Math"/>
                                </a:rPr>
                                <m:t>𝟏</m:t>
                              </m:r>
                              <m:r>
                                <a:rPr lang="en-US" sz="2000" b="1" i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2000" b="1" i="0">
                                  <a:latin typeface="Cambria Math"/>
                                </a:rPr>
                                <m:t>𝐫</m:t>
                              </m:r>
                              <m:r>
                                <a:rPr lang="en-US" sz="2000" b="1" i="0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000" b="1" i="0">
                                  <a:latin typeface="Cambria Math"/>
                                </a:rPr>
                                <m:t>𝐧</m:t>
                              </m:r>
                            </m:sup>
                          </m:sSup>
                        </m:den>
                      </m:f>
                      <m:r>
                        <a:rPr lang="en-US" sz="2000" b="1" i="0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1" dirty="0"/>
              </a:p>
              <a:p>
                <a:pPr marL="0" indent="0">
                  <a:buNone/>
                </a:pPr>
                <a:r>
                  <a:rPr lang="ru-RU" sz="2000" b="1" dirty="0"/>
                  <a:t>где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𝟏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+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𝒓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2800" b="1" i="1">
                                <a:latin typeface="Cambria Math"/>
                              </a:rPr>
                              <m:t>𝒏</m:t>
                            </m:r>
                          </m:sup>
                        </m:sSup>
                      </m:den>
                    </m:f>
                  </m:oMath>
                </a14:m>
                <a:r>
                  <a:rPr lang="ru-RU" sz="2800" b="1" dirty="0"/>
                  <a:t> </a:t>
                </a:r>
                <a:r>
                  <a:rPr lang="ru-RU" sz="2000" b="1" dirty="0"/>
                  <a:t>- дисконтный множитель.</a:t>
                </a:r>
                <a:endParaRPr lang="en-US" sz="2000" b="1" dirty="0"/>
              </a:p>
              <a:p>
                <a:pPr marL="0" indent="0">
                  <a:buNone/>
                </a:pPr>
                <a:endParaRPr lang="ru-RU" sz="2000" b="1" dirty="0"/>
              </a:p>
              <a:p>
                <a:pPr marL="0" indent="0">
                  <a:buNone/>
                </a:pPr>
                <a:r>
                  <a:rPr lang="ru-RU" sz="2000" b="1" dirty="0"/>
                  <a:t>20 млн. рублей</a:t>
                </a:r>
                <a:r>
                  <a:rPr lang="en-US" sz="2000" b="1" dirty="0"/>
                  <a:t> </a:t>
                </a:r>
                <a:r>
                  <a:rPr lang="ru-RU" sz="2000" b="1" dirty="0"/>
                  <a:t>должны быть выплачены через 4 года; </a:t>
                </a:r>
              </a:p>
              <a:p>
                <a:pPr marL="0" indent="0">
                  <a:buNone/>
                </a:pPr>
                <a:r>
                  <a:rPr lang="ru-RU" sz="2000" b="1" dirty="0"/>
                  <a:t>в течение этого периода начислялись сложные проценты по ставке 8% годовых.</a:t>
                </a:r>
              </a:p>
              <a:p>
                <a:pPr marL="0" indent="0">
                  <a:buNone/>
                </a:pPr>
                <a:r>
                  <a:rPr lang="ru-RU" sz="2000" b="1" dirty="0"/>
                  <a:t>Современная (текущая) величина составит: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𝑷𝑽</m:t>
                      </m:r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r>
                        <a:rPr lang="en-US" sz="2400" b="1" i="1">
                          <a:latin typeface="Cambria Math"/>
                        </a:rPr>
                        <m:t>𝟐𝟎</m:t>
                      </m:r>
                      <m:r>
                        <a:rPr lang="en-US" sz="2400" b="1" i="1">
                          <a:latin typeface="Cambria Math"/>
                        </a:rPr>
                        <m:t>∗</m:t>
                      </m:r>
                      <m:sSup>
                        <m:sSupPr>
                          <m:ctrlPr>
                            <a:rPr lang="ru-RU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ru-RU" sz="24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ru-RU" sz="2400" b="1" i="1">
                                  <a:latin typeface="Cambria Math"/>
                                </a:rPr>
                                <m:t>𝟏</m:t>
                              </m:r>
                              <m:r>
                                <a:rPr lang="ru-RU" sz="2400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ru-RU" sz="2400" b="1" i="1">
                                  <a:latin typeface="Cambria Math"/>
                                </a:rPr>
                                <m:t>𝟎</m:t>
                              </m:r>
                              <m:r>
                                <a:rPr lang="ru-RU" sz="2400" b="1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ru-RU" sz="2400" b="1" i="1">
                                  <a:latin typeface="Cambria Math"/>
                                </a:rPr>
                                <m:t>𝟎𝟖</m:t>
                              </m:r>
                            </m:e>
                          </m:d>
                        </m:e>
                        <m:sup>
                          <m:r>
                            <a:rPr lang="ru-RU" sz="2400" b="1" i="1">
                              <a:latin typeface="Cambria Math"/>
                            </a:rPr>
                            <m:t>−</m:t>
                          </m:r>
                          <m:r>
                            <a:rPr lang="ru-RU" sz="2400" b="1" i="1">
                              <a:latin typeface="Cambria Math"/>
                            </a:rPr>
                            <m:t>𝟒</m:t>
                          </m:r>
                        </m:sup>
                      </m:sSup>
                      <m:r>
                        <a:rPr lang="ru-RU" sz="2400" b="1">
                          <a:latin typeface="Cambria Math"/>
                        </a:rPr>
                        <m:t>=</m:t>
                      </m:r>
                      <m:r>
                        <a:rPr lang="ru-RU" sz="2400" b="1">
                          <a:latin typeface="Cambria Math"/>
                        </a:rPr>
                        <m:t>𝟐𝟎</m:t>
                      </m:r>
                      <m:r>
                        <a:rPr lang="ru-RU" sz="2400" b="1">
                          <a:latin typeface="Cambria Math"/>
                        </a:rPr>
                        <m:t>∗</m:t>
                      </m:r>
                      <m:r>
                        <a:rPr lang="ru-RU" sz="2400" b="1">
                          <a:latin typeface="Cambria Math"/>
                        </a:rPr>
                        <m:t>𝟎</m:t>
                      </m:r>
                      <m:r>
                        <a:rPr lang="ru-RU" sz="2400" b="1">
                          <a:latin typeface="Cambria Math"/>
                        </a:rPr>
                        <m:t>,</m:t>
                      </m:r>
                      <m:r>
                        <a:rPr lang="ru-RU" sz="2400" b="1">
                          <a:latin typeface="Cambria Math"/>
                        </a:rPr>
                        <m:t>𝟕𝟑𝟓𝟎</m:t>
                      </m:r>
                      <m:r>
                        <a:rPr lang="ru-RU" sz="2400" b="1">
                          <a:latin typeface="Cambria Math"/>
                        </a:rPr>
                        <m:t>=</m:t>
                      </m:r>
                      <m:r>
                        <a:rPr lang="ru-RU" sz="2400" b="1">
                          <a:latin typeface="Cambria Math"/>
                        </a:rPr>
                        <m:t>𝟏𝟒</m:t>
                      </m:r>
                      <m:r>
                        <a:rPr lang="ru-RU" sz="2400" b="1">
                          <a:latin typeface="Cambria Math"/>
                        </a:rPr>
                        <m:t>,</m:t>
                      </m:r>
                      <m:r>
                        <a:rPr lang="ru-RU" sz="2400" b="1">
                          <a:latin typeface="Cambria Math"/>
                        </a:rPr>
                        <m:t>𝟕</m:t>
                      </m:r>
                    </m:oMath>
                  </m:oMathPara>
                </a14:m>
                <a:endParaRPr lang="ru-RU" sz="2400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47377" y="1535614"/>
                <a:ext cx="7632847" cy="4680520"/>
              </a:xfrm>
              <a:blipFill>
                <a:blip r:embed="rId2"/>
                <a:stretch>
                  <a:fillRect l="-79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82483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0504" y="476672"/>
            <a:ext cx="7293968" cy="1280890"/>
          </a:xfrm>
        </p:spPr>
        <p:txBody>
          <a:bodyPr>
            <a:noAutofit/>
          </a:bodyPr>
          <a:lstStyle/>
          <a:p>
            <a:r>
              <a:rPr lang="ru-RU" sz="2800" b="1" dirty="0"/>
              <a:t>Метод чистой дисконтированной стоимости NPV</a:t>
            </a:r>
            <a:endParaRPr lang="ru-RU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054954" y="1777839"/>
                <a:ext cx="7289518" cy="4387465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b="1" i="1">
                          <a:latin typeface="Cambria Math"/>
                        </a:rPr>
                        <m:t>𝑵𝑷𝑽</m:t>
                      </m:r>
                      <m:r>
                        <a:rPr lang="ru-RU" sz="2800" b="1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ru-RU" sz="2800" b="1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ru-RU" sz="2800" b="1" i="1">
                              <a:latin typeface="Cambria Math"/>
                            </a:rPr>
                            <m:t>𝒕</m:t>
                          </m:r>
                          <m:r>
                            <a:rPr lang="ru-RU" sz="2800" b="1" i="1">
                              <a:latin typeface="Cambria Math"/>
                            </a:rPr>
                            <m:t>=</m:t>
                          </m:r>
                          <m:r>
                            <a:rPr lang="ru-RU" sz="2800" b="1" i="1">
                              <a:latin typeface="Cambria Math"/>
                            </a:rPr>
                            <m:t>𝟏</m:t>
                          </m:r>
                        </m:sub>
                        <m:sup>
                          <m:r>
                            <a:rPr lang="ru-RU" sz="2800" b="1" i="1">
                              <a:latin typeface="Cambria Math"/>
                            </a:rPr>
                            <m:t>𝒏</m:t>
                          </m:r>
                        </m:sup>
                        <m:e>
                          <m:f>
                            <m:fPr>
                              <m:ctrlPr>
                                <a:rPr lang="ru-RU" sz="28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ru-RU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800" b="1" i="1">
                                      <a:latin typeface="Cambria Math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ru-RU" sz="2800" b="1" i="1">
                                      <a:latin typeface="Cambria Math"/>
                                    </a:rPr>
                                    <m:t>𝒕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ru-RU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800" b="1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ru-RU" sz="2800" b="1" i="1">
                                      <a:latin typeface="Cambria Math"/>
                                    </a:rPr>
                                    <m:t>𝟏</m:t>
                                  </m:r>
                                  <m:r>
                                    <a:rPr lang="ru-RU" sz="2800" b="1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2800" b="1" i="1">
                                      <a:latin typeface="Cambria Math"/>
                                    </a:rPr>
                                    <m:t>𝒓</m:t>
                                  </m:r>
                                  <m:r>
                                    <a:rPr lang="ru-RU" sz="2800" b="1" i="1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ru-RU" sz="2800" b="1" i="1">
                                      <a:latin typeface="Cambria Math"/>
                                    </a:rPr>
                                    <m:t>𝒕</m:t>
                                  </m:r>
                                </m:sup>
                              </m:sSup>
                            </m:den>
                          </m:f>
                          <m:r>
                            <a:rPr lang="ru-RU" sz="2800" b="1" i="1">
                              <a:latin typeface="Cambria Math"/>
                            </a:rPr>
                            <m:t>−</m:t>
                          </m:r>
                          <m:nary>
                            <m:naryPr>
                              <m:chr m:val="∑"/>
                              <m:limLoc m:val="undOvr"/>
                              <m:ctrlPr>
                                <a:rPr lang="ru-RU" sz="2800" b="1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ru-RU" sz="2800" b="1" i="1">
                                  <a:latin typeface="Cambria Math"/>
                                </a:rPr>
                                <m:t>𝒕</m:t>
                              </m:r>
                              <m:r>
                                <a:rPr lang="ru-RU" sz="2800" b="1" i="1">
                                  <a:latin typeface="Cambria Math"/>
                                </a:rPr>
                                <m:t>=</m:t>
                              </m:r>
                              <m:r>
                                <a:rPr lang="ru-RU" sz="2800" b="1" i="1">
                                  <a:latin typeface="Cambria Math"/>
                                </a:rPr>
                                <m:t>𝟎</m:t>
                              </m:r>
                            </m:sub>
                            <m:sup>
                              <m:r>
                                <a:rPr lang="ru-RU" sz="2800" b="1" i="1">
                                  <a:latin typeface="Cambria Math"/>
                                </a:rPr>
                                <m:t>𝒏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ru-RU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ru-RU" sz="2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2800" b="1" i="1">
                                          <a:latin typeface="Cambria Math"/>
                                        </a:rPr>
                                        <m:t>𝑶</m:t>
                                      </m:r>
                                    </m:e>
                                    <m:sub>
                                      <m:r>
                                        <a:rPr lang="ru-RU" sz="2800" b="1" i="1">
                                          <a:latin typeface="Cambria Math"/>
                                        </a:rPr>
                                        <m:t>𝒕</m:t>
                                      </m:r>
                                    </m:sub>
                                  </m:sSub>
                                </m:num>
                                <m:den>
                                  <m:sSup>
                                    <m:sSupPr>
                                      <m:ctrlPr>
                                        <a:rPr lang="ru-RU" sz="2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ru-RU" sz="2800" b="1" i="1">
                                          <a:latin typeface="Cambria Math"/>
                                        </a:rPr>
                                        <m:t>(</m:t>
                                      </m:r>
                                      <m:r>
                                        <a:rPr lang="ru-RU" sz="2800" b="1" i="1">
                                          <a:latin typeface="Cambria Math"/>
                                        </a:rPr>
                                        <m:t>𝟏</m:t>
                                      </m:r>
                                      <m:r>
                                        <a:rPr lang="ru-RU" sz="2800" b="1" i="1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ru-RU" sz="2800" b="1" i="1">
                                          <a:latin typeface="Cambria Math"/>
                                        </a:rPr>
                                        <m:t>𝒓</m:t>
                                      </m:r>
                                      <m:r>
                                        <a:rPr lang="ru-RU" sz="2800" b="1" i="1">
                                          <a:latin typeface="Cambria Math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ru-RU" sz="2800" b="1" i="1">
                                          <a:latin typeface="Cambria Math"/>
                                        </a:rPr>
                                        <m:t>𝒕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nary>
                        </m:e>
                      </m:nary>
                      <m:r>
                        <a:rPr lang="ru-RU" sz="2800" b="1" i="1">
                          <a:latin typeface="Cambria Math"/>
                        </a:rPr>
                        <m:t> ,</m:t>
                      </m:r>
                    </m:oMath>
                  </m:oMathPara>
                </a14:m>
                <a:endParaRPr lang="en-US" sz="2000" b="1" dirty="0"/>
              </a:p>
              <a:p>
                <a:pPr marL="0" indent="0">
                  <a:buNone/>
                </a:pPr>
                <a:r>
                  <a:rPr lang="ru-RU" sz="2000" b="1" dirty="0"/>
                  <a:t>где</a:t>
                </a:r>
                <a:r>
                  <a:rPr lang="ru-RU" sz="2000" b="1" i="1" dirty="0"/>
                  <a:t> </a:t>
                </a:r>
                <a:endParaRPr lang="en-US" sz="2000" b="1" i="1" dirty="0"/>
              </a:p>
              <a:p>
                <a:pPr marL="0" indent="0">
                  <a:buNone/>
                </a:pPr>
                <a:r>
                  <a:rPr lang="en-US" sz="2000" b="1" dirty="0">
                    <a:solidFill>
                      <a:srgbClr val="C00000"/>
                    </a:solidFill>
                  </a:rPr>
                  <a:t>t</a:t>
                </a:r>
                <a:r>
                  <a:rPr lang="en-US" sz="2000" b="1" dirty="0"/>
                  <a:t> </a:t>
                </a:r>
                <a:r>
                  <a:rPr lang="ru-RU" sz="2000" b="1" dirty="0"/>
                  <a:t>– период времени (например, год); </a:t>
                </a:r>
                <a:endParaRPr lang="en-US" sz="2000" b="1" dirty="0"/>
              </a:p>
              <a:p>
                <a:pPr marL="0" indent="0">
                  <a:buNone/>
                </a:pPr>
                <a:r>
                  <a:rPr lang="ru-RU" sz="2000" b="1" dirty="0">
                    <a:solidFill>
                      <a:srgbClr val="C00000"/>
                    </a:solidFill>
                  </a:rPr>
                  <a:t>n</a:t>
                </a:r>
                <a:r>
                  <a:rPr lang="ru-RU" sz="2000" b="1" dirty="0"/>
                  <a:t> – последний период проекта; </a:t>
                </a:r>
                <a:endParaRPr lang="en-US" sz="2000" b="1" dirty="0"/>
              </a:p>
              <a:p>
                <a:pPr marL="0" indent="0">
                  <a:buNone/>
                </a:pPr>
                <a:r>
                  <a:rPr lang="en-US" sz="2000" b="1" dirty="0">
                    <a:solidFill>
                      <a:srgbClr val="C00000"/>
                    </a:solidFill>
                  </a:rPr>
                  <a:t>R</a:t>
                </a:r>
                <a:r>
                  <a:rPr lang="en-US" sz="2000" b="1" baseline="-25000" dirty="0">
                    <a:solidFill>
                      <a:srgbClr val="C00000"/>
                    </a:solidFill>
                  </a:rPr>
                  <a:t>t</a:t>
                </a:r>
                <a:r>
                  <a:rPr lang="en-US" sz="2000" b="1" dirty="0"/>
                  <a:t> </a:t>
                </a:r>
                <a:r>
                  <a:rPr lang="ru-RU" sz="2000" b="1" dirty="0"/>
                  <a:t>– приток наличных средств в период t; </a:t>
                </a:r>
                <a:endParaRPr lang="en-US" sz="2000" b="1" dirty="0"/>
              </a:p>
              <a:p>
                <a:pPr marL="0" indent="0">
                  <a:buNone/>
                </a:pPr>
                <a:r>
                  <a:rPr lang="ru-RU" sz="2000" b="1" dirty="0" err="1">
                    <a:solidFill>
                      <a:srgbClr val="C00000"/>
                    </a:solidFill>
                  </a:rPr>
                  <a:t>O</a:t>
                </a:r>
                <a:r>
                  <a:rPr lang="ru-RU" sz="2000" b="1" baseline="-25000" dirty="0" err="1">
                    <a:solidFill>
                      <a:srgbClr val="C00000"/>
                    </a:solidFill>
                  </a:rPr>
                  <a:t>t</a:t>
                </a:r>
                <a:r>
                  <a:rPr lang="ru-RU" sz="2000" b="1" dirty="0"/>
                  <a:t> – отток наличных средств в период </a:t>
                </a:r>
                <a:r>
                  <a:rPr lang="en-US" sz="2000" b="1" dirty="0"/>
                  <a:t>t; </a:t>
                </a:r>
              </a:p>
              <a:p>
                <a:pPr marL="0" indent="0">
                  <a:buNone/>
                </a:pPr>
                <a:r>
                  <a:rPr lang="en-US" sz="2000" b="1" dirty="0">
                    <a:solidFill>
                      <a:srgbClr val="C00000"/>
                    </a:solidFill>
                  </a:rPr>
                  <a:t>r</a:t>
                </a:r>
                <a:r>
                  <a:rPr lang="en-US" sz="2000" b="1" dirty="0"/>
                  <a:t> </a:t>
                </a:r>
                <a:r>
                  <a:rPr lang="ru-RU" sz="2000" b="1" dirty="0"/>
                  <a:t>– ставка дисконта (стоимость капитала).</a:t>
                </a: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54954" y="1777839"/>
                <a:ext cx="7289518" cy="4387465"/>
              </a:xfrm>
              <a:blipFill>
                <a:blip r:embed="rId2"/>
                <a:stretch>
                  <a:fillRect l="-8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5924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647510" y="1122119"/>
                <a:ext cx="8884584" cy="521744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2200" b="1" dirty="0"/>
                  <a:t>Первоначальная сумма инвестиций в проект 480 млн. рублей.</a:t>
                </a:r>
                <a:endParaRPr lang="en-US" sz="2200" b="1" dirty="0"/>
              </a:p>
              <a:p>
                <a:pPr marL="0" indent="0">
                  <a:buNone/>
                </a:pPr>
                <a:r>
                  <a:rPr lang="ru-RU" sz="2200" b="1" dirty="0"/>
                  <a:t>Ежегодный приток наличности в течение 3-х лет 160 млн. рублей. </a:t>
                </a:r>
                <a:endParaRPr lang="en-US" sz="2200" b="1" dirty="0"/>
              </a:p>
              <a:p>
                <a:pPr marL="0" indent="0">
                  <a:buNone/>
                </a:pPr>
                <a:r>
                  <a:rPr lang="ru-RU" sz="2200" b="1" dirty="0"/>
                  <a:t>Процентная ставка 10% (</a:t>
                </a:r>
                <a:r>
                  <a:rPr lang="en-US" sz="2200" b="1" dirty="0"/>
                  <a:t>r</a:t>
                </a:r>
                <a:r>
                  <a:rPr lang="ru-RU" sz="2200" b="1" dirty="0"/>
                  <a:t>).</a:t>
                </a:r>
                <a:endParaRPr lang="en-US" sz="2200" b="1" dirty="0"/>
              </a:p>
              <a:p>
                <a:pPr marL="0" indent="0">
                  <a:buNone/>
                </a:pPr>
                <a:r>
                  <a:rPr lang="ru-RU" sz="2200" b="1" dirty="0"/>
                  <a:t>Коэффициенты дисконтирования:</a:t>
                </a:r>
              </a:p>
              <a:p>
                <a:r>
                  <a:rPr lang="ru-RU" sz="2200" b="1" dirty="0"/>
                  <a:t>1 год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2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200" b="1" i="1">
                            <a:latin typeface="Cambria Math"/>
                          </a:rPr>
                          <m:t>(</m:t>
                        </m:r>
                        <m:r>
                          <a:rPr lang="ru-RU" sz="2200" b="1" i="1">
                            <a:latin typeface="Cambria Math"/>
                          </a:rPr>
                          <m:t>𝟏</m:t>
                        </m:r>
                        <m:r>
                          <a:rPr lang="ru-RU" sz="2200" b="1" i="1">
                            <a:latin typeface="Cambria Math"/>
                          </a:rPr>
                          <m:t>+</m:t>
                        </m:r>
                        <m:r>
                          <a:rPr lang="ru-RU" sz="2200" b="1" i="1">
                            <a:latin typeface="Cambria Math"/>
                          </a:rPr>
                          <m:t>𝟎</m:t>
                        </m:r>
                        <m:r>
                          <a:rPr lang="ru-RU" sz="2200" b="1" i="1">
                            <a:latin typeface="Cambria Math"/>
                          </a:rPr>
                          <m:t>,</m:t>
                        </m:r>
                        <m:r>
                          <a:rPr lang="ru-RU" sz="2200" b="1" i="1">
                            <a:latin typeface="Cambria Math"/>
                          </a:rPr>
                          <m:t>𝟏</m:t>
                        </m:r>
                        <m:r>
                          <a:rPr lang="ru-RU" sz="2200" b="1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ru-RU" sz="2200" b="1" i="1">
                            <a:latin typeface="Cambria Math"/>
                          </a:rPr>
                          <m:t>−</m:t>
                        </m:r>
                        <m:r>
                          <a:rPr lang="ru-RU" sz="2200" b="1" i="1">
                            <a:latin typeface="Cambria Math"/>
                          </a:rPr>
                          <m:t>𝟏</m:t>
                        </m:r>
                      </m:sup>
                    </m:sSup>
                    <m:r>
                      <a:rPr lang="ru-RU" sz="2200" b="1" i="1">
                        <a:latin typeface="Cambria Math"/>
                      </a:rPr>
                      <m:t>=</m:t>
                    </m:r>
                    <m:r>
                      <a:rPr lang="ru-RU" sz="2200" b="1" i="1">
                        <a:latin typeface="Cambria Math"/>
                      </a:rPr>
                      <m:t>𝟎</m:t>
                    </m:r>
                    <m:r>
                      <a:rPr lang="ru-RU" sz="2200" b="1" i="1">
                        <a:latin typeface="Cambria Math"/>
                      </a:rPr>
                      <m:t>,</m:t>
                    </m:r>
                    <m:r>
                      <a:rPr lang="ru-RU" sz="2200" b="1" i="1">
                        <a:latin typeface="Cambria Math"/>
                      </a:rPr>
                      <m:t>𝟗𝟎𝟗</m:t>
                    </m:r>
                  </m:oMath>
                </a14:m>
                <a:r>
                  <a:rPr lang="ru-RU" sz="2200" b="1" dirty="0"/>
                  <a:t>;</a:t>
                </a:r>
              </a:p>
              <a:p>
                <a:r>
                  <a:rPr lang="ru-RU" sz="2200" b="1" dirty="0"/>
                  <a:t>2 год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2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200" b="1" i="1">
                            <a:latin typeface="Cambria Math"/>
                          </a:rPr>
                          <m:t>(</m:t>
                        </m:r>
                        <m:r>
                          <a:rPr lang="ru-RU" sz="2200" b="1" i="1">
                            <a:latin typeface="Cambria Math"/>
                          </a:rPr>
                          <m:t>𝟏</m:t>
                        </m:r>
                        <m:r>
                          <a:rPr lang="ru-RU" sz="2200" b="1" i="1">
                            <a:latin typeface="Cambria Math"/>
                          </a:rPr>
                          <m:t>+</m:t>
                        </m:r>
                        <m:r>
                          <a:rPr lang="ru-RU" sz="2200" b="1" i="1">
                            <a:latin typeface="Cambria Math"/>
                          </a:rPr>
                          <m:t>𝟎</m:t>
                        </m:r>
                        <m:r>
                          <a:rPr lang="ru-RU" sz="2200" b="1" i="1">
                            <a:latin typeface="Cambria Math"/>
                          </a:rPr>
                          <m:t>,</m:t>
                        </m:r>
                        <m:r>
                          <a:rPr lang="ru-RU" sz="2200" b="1" i="1">
                            <a:latin typeface="Cambria Math"/>
                          </a:rPr>
                          <m:t>𝟏</m:t>
                        </m:r>
                        <m:r>
                          <a:rPr lang="ru-RU" sz="2200" b="1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ru-RU" sz="2200" b="1" i="1">
                            <a:latin typeface="Cambria Math"/>
                          </a:rPr>
                          <m:t>−</m:t>
                        </m:r>
                        <m:r>
                          <a:rPr lang="ru-RU" sz="22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ru-RU" sz="2200" b="1" i="1">
                        <a:latin typeface="Cambria Math"/>
                      </a:rPr>
                      <m:t>=</m:t>
                    </m:r>
                    <m:r>
                      <a:rPr lang="ru-RU" sz="2200" b="1" i="1">
                        <a:latin typeface="Cambria Math"/>
                      </a:rPr>
                      <m:t>𝟎</m:t>
                    </m:r>
                    <m:r>
                      <a:rPr lang="ru-RU" sz="2200" b="1" i="1">
                        <a:latin typeface="Cambria Math"/>
                      </a:rPr>
                      <m:t>,</m:t>
                    </m:r>
                    <m:r>
                      <a:rPr lang="ru-RU" sz="2200" b="1" i="1">
                        <a:latin typeface="Cambria Math"/>
                      </a:rPr>
                      <m:t>𝟖𝟐𝟔</m:t>
                    </m:r>
                  </m:oMath>
                </a14:m>
                <a:r>
                  <a:rPr lang="ru-RU" sz="2200" b="1" dirty="0"/>
                  <a:t>;</a:t>
                </a:r>
              </a:p>
              <a:p>
                <a:r>
                  <a:rPr lang="ru-RU" sz="2200" b="1" dirty="0"/>
                  <a:t>3 год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2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200" b="1" i="1">
                            <a:latin typeface="Cambria Math"/>
                          </a:rPr>
                          <m:t>(</m:t>
                        </m:r>
                        <m:r>
                          <a:rPr lang="ru-RU" sz="2200" b="1" i="1">
                            <a:latin typeface="Cambria Math"/>
                          </a:rPr>
                          <m:t>𝟏</m:t>
                        </m:r>
                        <m:r>
                          <a:rPr lang="ru-RU" sz="2200" b="1" i="1">
                            <a:latin typeface="Cambria Math"/>
                          </a:rPr>
                          <m:t>+</m:t>
                        </m:r>
                        <m:r>
                          <a:rPr lang="ru-RU" sz="2200" b="1" i="1">
                            <a:latin typeface="Cambria Math"/>
                          </a:rPr>
                          <m:t>𝟎</m:t>
                        </m:r>
                        <m:r>
                          <a:rPr lang="ru-RU" sz="2200" b="1" i="1">
                            <a:latin typeface="Cambria Math"/>
                          </a:rPr>
                          <m:t>,</m:t>
                        </m:r>
                        <m:r>
                          <a:rPr lang="ru-RU" sz="2200" b="1" i="1">
                            <a:latin typeface="Cambria Math"/>
                          </a:rPr>
                          <m:t>𝟏</m:t>
                        </m:r>
                        <m:r>
                          <a:rPr lang="ru-RU" sz="2200" b="1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ru-RU" sz="2200" b="1" i="1">
                            <a:latin typeface="Cambria Math"/>
                          </a:rPr>
                          <m:t>−</m:t>
                        </m:r>
                        <m:r>
                          <a:rPr lang="ru-RU" sz="22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ru-RU" sz="2200" b="1" i="1">
                        <a:latin typeface="Cambria Math"/>
                      </a:rPr>
                      <m:t>=</m:t>
                    </m:r>
                    <m:r>
                      <a:rPr lang="ru-RU" sz="2200" b="1" i="1">
                        <a:latin typeface="Cambria Math"/>
                      </a:rPr>
                      <m:t>𝟎</m:t>
                    </m:r>
                    <m:r>
                      <a:rPr lang="ru-RU" sz="2200" b="1" i="1">
                        <a:latin typeface="Cambria Math"/>
                      </a:rPr>
                      <m:t>,</m:t>
                    </m:r>
                    <m:r>
                      <a:rPr lang="ru-RU" sz="2200" b="1" i="1">
                        <a:latin typeface="Cambria Math"/>
                      </a:rPr>
                      <m:t>𝟕𝟓𝟏</m:t>
                    </m:r>
                  </m:oMath>
                </a14:m>
                <a:r>
                  <a:rPr lang="ru-RU" sz="2200" b="1" dirty="0"/>
                  <a:t>.</a:t>
                </a:r>
              </a:p>
              <a:p>
                <a:pPr marL="0" indent="0">
                  <a:buNone/>
                </a:pPr>
                <a:r>
                  <a:rPr lang="ru-RU" sz="2200" b="1" dirty="0"/>
                  <a:t>(160*0,909) + (160*0,826) + (160*0,751) = 398 млн. </a:t>
                </a:r>
                <a:r>
                  <a:rPr lang="ru-RU" sz="2200" b="1" dirty="0" err="1"/>
                  <a:t>руб</a:t>
                </a:r>
                <a:endParaRPr lang="ru-RU" sz="2200" b="1" dirty="0"/>
              </a:p>
              <a:p>
                <a:endParaRPr lang="ru-RU" sz="2200" b="1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47510" y="1122119"/>
                <a:ext cx="8884584" cy="5217443"/>
              </a:xfrm>
              <a:blipFill>
                <a:blip r:embed="rId2"/>
                <a:stretch>
                  <a:fillRect l="-892" t="-8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06321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42817" y="1135594"/>
            <a:ext cx="8529477" cy="4102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/>
              <a:t>Разность между дисконтированным денежным притоком и первоначальной суммой инвестиций:</a:t>
            </a:r>
          </a:p>
          <a:p>
            <a:pPr marL="0" indent="0">
              <a:buNone/>
            </a:pPr>
            <a:endParaRPr lang="en-US" sz="2200" b="1" dirty="0"/>
          </a:p>
          <a:p>
            <a:pPr marL="0" indent="0">
              <a:buNone/>
            </a:pPr>
            <a:r>
              <a:rPr lang="en-US" sz="2200" b="1" dirty="0"/>
              <a:t>NPV = </a:t>
            </a:r>
            <a:r>
              <a:rPr lang="ru-RU" sz="2200" b="1" dirty="0"/>
              <a:t>(160 * 0,909) + (160 * 0,826) + (160 * 0,751)</a:t>
            </a:r>
            <a:r>
              <a:rPr lang="en-US" sz="2200" b="1" dirty="0"/>
              <a:t> – 480 </a:t>
            </a:r>
            <a:r>
              <a:rPr lang="ru-RU" sz="2200" b="1" dirty="0"/>
              <a:t>= 398 </a:t>
            </a:r>
            <a:r>
              <a:rPr lang="en-US" sz="2200" b="1" dirty="0"/>
              <a:t>– 480 = </a:t>
            </a:r>
            <a:r>
              <a:rPr lang="ru-RU" sz="2200" b="1" dirty="0"/>
              <a:t>= </a:t>
            </a:r>
            <a:r>
              <a:rPr lang="en-US" sz="2200" b="1" dirty="0">
                <a:solidFill>
                  <a:srgbClr val="C00000"/>
                </a:solidFill>
              </a:rPr>
              <a:t>–</a:t>
            </a:r>
            <a:r>
              <a:rPr lang="ru-RU" sz="2200" b="1" dirty="0">
                <a:solidFill>
                  <a:srgbClr val="C00000"/>
                </a:solidFill>
              </a:rPr>
              <a:t> </a:t>
            </a:r>
            <a:r>
              <a:rPr lang="en-US" sz="2200" b="1" dirty="0">
                <a:solidFill>
                  <a:srgbClr val="C00000"/>
                </a:solidFill>
              </a:rPr>
              <a:t>82 </a:t>
            </a:r>
            <a:r>
              <a:rPr lang="ru-RU" sz="2200" b="1" dirty="0"/>
              <a:t>млн. рублей.</a:t>
            </a:r>
          </a:p>
          <a:p>
            <a:pPr marL="0" indent="0">
              <a:buNone/>
            </a:pPr>
            <a:endParaRPr lang="ru-RU" sz="2200" b="1" dirty="0"/>
          </a:p>
          <a:p>
            <a:pPr marL="0" indent="0">
              <a:buNone/>
            </a:pPr>
            <a:r>
              <a:rPr lang="ru-RU" sz="2200" b="1" dirty="0"/>
              <a:t>Проект невыгоден, так как доход меньше, чем инвестиции </a:t>
            </a:r>
          </a:p>
        </p:txBody>
      </p:sp>
    </p:spTree>
    <p:extLst>
      <p:ext uri="{BB962C8B-B14F-4D97-AF65-F5344CB8AC3E}">
        <p14:creationId xmlns:p14="http://schemas.microsoft.com/office/powerpoint/2010/main" val="15007146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31977" y="620688"/>
            <a:ext cx="8460419" cy="1080120"/>
          </a:xfrm>
        </p:spPr>
        <p:txBody>
          <a:bodyPr>
            <a:noAutofit/>
          </a:bodyPr>
          <a:lstStyle/>
          <a:p>
            <a:r>
              <a:rPr lang="ru-RU" sz="2800" b="1" dirty="0"/>
              <a:t>Внутренний коэффициент окупаемости IRR</a:t>
            </a:r>
            <a:br>
              <a:rPr lang="ru-RU" sz="2800" b="1" dirty="0"/>
            </a:br>
            <a:endParaRPr lang="ru-RU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376996" y="1876148"/>
                <a:ext cx="8915400" cy="377762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undOvr"/>
                          <m:ctrlPr>
                            <a:rPr lang="ru-RU" sz="2800" b="1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ru-RU" sz="2800" b="1" i="1">
                              <a:latin typeface="Cambria Math"/>
                            </a:rPr>
                            <m:t>𝒕</m:t>
                          </m:r>
                          <m:r>
                            <a:rPr lang="ru-RU" sz="2800" b="1" i="1">
                              <a:latin typeface="Cambria Math"/>
                            </a:rPr>
                            <m:t>=</m:t>
                          </m:r>
                          <m:r>
                            <a:rPr lang="ru-RU" sz="2800" b="1" i="1">
                              <a:latin typeface="Cambria Math"/>
                            </a:rPr>
                            <m:t>𝟏</m:t>
                          </m:r>
                        </m:sub>
                        <m:sup>
                          <m:r>
                            <a:rPr lang="ru-RU" sz="2800" b="1" i="1">
                              <a:latin typeface="Cambria Math"/>
                            </a:rPr>
                            <m:t>𝒏</m:t>
                          </m:r>
                        </m:sup>
                        <m:e>
                          <m:f>
                            <m:fPr>
                              <m:ctrlPr>
                                <a:rPr lang="ru-RU" sz="28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ru-RU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800" b="1" i="1">
                                      <a:latin typeface="Cambria Math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ru-RU" sz="2800" b="1" i="1">
                                      <a:latin typeface="Cambria Math"/>
                                    </a:rPr>
                                    <m:t>𝒕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ru-RU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800" b="1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ru-RU" sz="2800" b="1" i="1">
                                      <a:latin typeface="Cambria Math"/>
                                    </a:rPr>
                                    <m:t>𝟏</m:t>
                                  </m:r>
                                  <m:r>
                                    <a:rPr lang="ru-RU" sz="2800" b="1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2800" b="1" i="1">
                                      <a:latin typeface="Cambria Math"/>
                                    </a:rPr>
                                    <m:t>𝒓</m:t>
                                  </m:r>
                                  <m:r>
                                    <a:rPr lang="ru-RU" sz="2800" b="1" i="1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ru-RU" sz="2800" b="1" i="1">
                                      <a:latin typeface="Cambria Math"/>
                                    </a:rPr>
                                    <m:t>𝒕</m:t>
                                  </m:r>
                                </m:sup>
                              </m:sSup>
                            </m:den>
                          </m:f>
                          <m:r>
                            <a:rPr lang="ru-RU" sz="2800" b="1" i="1">
                              <a:latin typeface="Cambria Math"/>
                            </a:rPr>
                            <m:t>=</m:t>
                          </m:r>
                          <m:nary>
                            <m:naryPr>
                              <m:chr m:val="∑"/>
                              <m:limLoc m:val="undOvr"/>
                              <m:ctrlPr>
                                <a:rPr lang="ru-RU" sz="2800" b="1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ru-RU" sz="2800" b="1" i="1">
                                  <a:latin typeface="Cambria Math"/>
                                </a:rPr>
                                <m:t>𝒕</m:t>
                              </m:r>
                              <m:r>
                                <a:rPr lang="ru-RU" sz="2800" b="1" i="1">
                                  <a:latin typeface="Cambria Math"/>
                                </a:rPr>
                                <m:t>=</m:t>
                              </m:r>
                              <m:r>
                                <a:rPr lang="ru-RU" sz="2800" b="1" i="1">
                                  <a:latin typeface="Cambria Math"/>
                                </a:rPr>
                                <m:t>𝟎</m:t>
                              </m:r>
                            </m:sub>
                            <m:sup>
                              <m:r>
                                <a:rPr lang="ru-RU" sz="2800" b="1" i="1">
                                  <a:latin typeface="Cambria Math"/>
                                </a:rPr>
                                <m:t>𝒏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ru-RU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ru-RU" sz="2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2800" b="1" i="1">
                                          <a:latin typeface="Cambria Math"/>
                                        </a:rPr>
                                        <m:t>𝑶</m:t>
                                      </m:r>
                                    </m:e>
                                    <m:sub>
                                      <m:r>
                                        <a:rPr lang="ru-RU" sz="2800" b="1" i="1">
                                          <a:latin typeface="Cambria Math"/>
                                        </a:rPr>
                                        <m:t>𝒕</m:t>
                                      </m:r>
                                    </m:sub>
                                  </m:sSub>
                                </m:num>
                                <m:den>
                                  <m:sSup>
                                    <m:sSupPr>
                                      <m:ctrlPr>
                                        <a:rPr lang="ru-RU" sz="2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ru-RU" sz="2800" b="1" i="1">
                                          <a:latin typeface="Cambria Math"/>
                                        </a:rPr>
                                        <m:t>(</m:t>
                                      </m:r>
                                      <m:r>
                                        <a:rPr lang="ru-RU" sz="2800" b="1" i="1">
                                          <a:latin typeface="Cambria Math"/>
                                        </a:rPr>
                                        <m:t>𝟏</m:t>
                                      </m:r>
                                      <m:r>
                                        <a:rPr lang="ru-RU" sz="2800" b="1" i="1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ru-RU" sz="2800" b="1" i="1">
                                          <a:latin typeface="Cambria Math"/>
                                        </a:rPr>
                                        <m:t>𝒓</m:t>
                                      </m:r>
                                      <m:r>
                                        <a:rPr lang="ru-RU" sz="2800" b="1" i="1">
                                          <a:latin typeface="Cambria Math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ru-RU" sz="2800" b="1" i="1">
                                          <a:latin typeface="Cambria Math"/>
                                        </a:rPr>
                                        <m:t>𝒕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nary>
                        </m:e>
                      </m:nary>
                      <m:r>
                        <a:rPr lang="ru-RU" sz="2800" b="1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ru-RU" sz="2800" b="1" dirty="0"/>
              </a:p>
              <a:p>
                <a:pPr marL="0" indent="0">
                  <a:buNone/>
                </a:pPr>
                <a:endParaRPr lang="en-US" sz="2800" b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undOvr"/>
                          <m:ctrlPr>
                            <a:rPr lang="ru-RU" sz="2800" b="1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ru-RU" sz="2800" b="1" i="1">
                              <a:latin typeface="Cambria Math"/>
                            </a:rPr>
                            <m:t>𝒕</m:t>
                          </m:r>
                          <m:r>
                            <a:rPr lang="ru-RU" sz="2800" b="1" i="1">
                              <a:latin typeface="Cambria Math"/>
                            </a:rPr>
                            <m:t>=</m:t>
                          </m:r>
                          <m:r>
                            <a:rPr lang="ru-RU" sz="2800" b="1" i="1">
                              <a:latin typeface="Cambria Math"/>
                            </a:rPr>
                            <m:t>𝟏</m:t>
                          </m:r>
                        </m:sub>
                        <m:sup>
                          <m:r>
                            <a:rPr lang="ru-RU" sz="2800" b="1" i="1">
                              <a:latin typeface="Cambria Math"/>
                            </a:rPr>
                            <m:t>𝒏</m:t>
                          </m:r>
                        </m:sup>
                        <m:e>
                          <m:f>
                            <m:fPr>
                              <m:ctrlPr>
                                <a:rPr lang="ru-RU" sz="28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ru-RU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800" b="1" i="1">
                                      <a:latin typeface="Cambria Math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ru-RU" sz="2800" b="1" i="1">
                                      <a:latin typeface="Cambria Math"/>
                                    </a:rPr>
                                    <m:t>𝒕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ru-RU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800" b="1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ru-RU" sz="2800" b="1" i="1">
                                      <a:latin typeface="Cambria Math"/>
                                    </a:rPr>
                                    <m:t>𝟏</m:t>
                                  </m:r>
                                  <m:r>
                                    <a:rPr lang="ru-RU" sz="2800" b="1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2800" b="1" i="1">
                                      <a:latin typeface="Cambria Math"/>
                                    </a:rPr>
                                    <m:t>𝒓</m:t>
                                  </m:r>
                                  <m:r>
                                    <a:rPr lang="ru-RU" sz="2800" b="1" i="1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ru-RU" sz="2800" b="1" i="1">
                                      <a:latin typeface="Cambria Math"/>
                                    </a:rPr>
                                    <m:t>𝒕</m:t>
                                  </m:r>
                                </m:sup>
                              </m:sSup>
                            </m:den>
                          </m:f>
                          <m:r>
                            <a:rPr lang="ru-RU" sz="2800" b="1" i="1">
                              <a:latin typeface="Cambria Math"/>
                            </a:rPr>
                            <m:t>−</m:t>
                          </m:r>
                          <m:nary>
                            <m:naryPr>
                              <m:chr m:val="∑"/>
                              <m:limLoc m:val="undOvr"/>
                              <m:ctrlPr>
                                <a:rPr lang="ru-RU" sz="2800" b="1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ru-RU" sz="2800" b="1" i="1">
                                  <a:latin typeface="Cambria Math"/>
                                </a:rPr>
                                <m:t>𝒕</m:t>
                              </m:r>
                              <m:r>
                                <a:rPr lang="ru-RU" sz="2800" b="1" i="1">
                                  <a:latin typeface="Cambria Math"/>
                                </a:rPr>
                                <m:t>=</m:t>
                              </m:r>
                              <m:r>
                                <a:rPr lang="ru-RU" sz="2800" b="1" i="1">
                                  <a:latin typeface="Cambria Math"/>
                                </a:rPr>
                                <m:t>𝟎</m:t>
                              </m:r>
                            </m:sub>
                            <m:sup>
                              <m:r>
                                <a:rPr lang="ru-RU" sz="2800" b="1" i="1">
                                  <a:latin typeface="Cambria Math"/>
                                </a:rPr>
                                <m:t>𝒏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ru-RU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ru-RU" sz="2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2800" b="1" i="1">
                                          <a:latin typeface="Cambria Math"/>
                                        </a:rPr>
                                        <m:t>𝑶</m:t>
                                      </m:r>
                                    </m:e>
                                    <m:sub>
                                      <m:r>
                                        <a:rPr lang="ru-RU" sz="2800" b="1" i="1">
                                          <a:latin typeface="Cambria Math"/>
                                        </a:rPr>
                                        <m:t>𝒕</m:t>
                                      </m:r>
                                    </m:sub>
                                  </m:sSub>
                                </m:num>
                                <m:den>
                                  <m:sSup>
                                    <m:sSupPr>
                                      <m:ctrlPr>
                                        <a:rPr lang="ru-RU" sz="2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ru-RU" sz="2800" b="1" i="1">
                                          <a:latin typeface="Cambria Math"/>
                                        </a:rPr>
                                        <m:t>(</m:t>
                                      </m:r>
                                      <m:r>
                                        <a:rPr lang="ru-RU" sz="2800" b="1" i="1">
                                          <a:latin typeface="Cambria Math"/>
                                        </a:rPr>
                                        <m:t>𝟏</m:t>
                                      </m:r>
                                      <m:r>
                                        <a:rPr lang="ru-RU" sz="2800" b="1" i="1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ru-RU" sz="2800" b="1" i="1">
                                          <a:latin typeface="Cambria Math"/>
                                        </a:rPr>
                                        <m:t>𝒓</m:t>
                                      </m:r>
                                      <m:r>
                                        <a:rPr lang="ru-RU" sz="2800" b="1" i="1">
                                          <a:latin typeface="Cambria Math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ru-RU" sz="2800" b="1" i="1">
                                          <a:latin typeface="Cambria Math"/>
                                        </a:rPr>
                                        <m:t>𝒕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nary>
                        </m:e>
                      </m:nary>
                      <m:r>
                        <a:rPr lang="ru-RU" sz="2800" b="1" i="1">
                          <a:latin typeface="Cambria Math"/>
                        </a:rPr>
                        <m:t>=</m:t>
                      </m:r>
                      <m:r>
                        <a:rPr lang="ru-RU" sz="2800" b="1" i="1">
                          <a:latin typeface="Cambria Math"/>
                        </a:rPr>
                        <m:t>𝟎</m:t>
                      </m:r>
                      <m:r>
                        <a:rPr lang="ru-RU" sz="2800" b="1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800" b="1" dirty="0"/>
              </a:p>
              <a:p>
                <a:endParaRPr lang="ru-RU" sz="2800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76996" y="1876148"/>
                <a:ext cx="8915400" cy="3777622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18961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999656" y="548680"/>
            <a:ext cx="8630092" cy="1152128"/>
          </a:xfrm>
        </p:spPr>
        <p:txBody>
          <a:bodyPr>
            <a:noAutofit/>
          </a:bodyPr>
          <a:lstStyle/>
          <a:p>
            <a:r>
              <a:rPr lang="ru-RU" sz="2800" b="1" dirty="0"/>
              <a:t>Внутренний коэффициент окупаемости IRR</a:t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99656" y="1844824"/>
            <a:ext cx="7344816" cy="46085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C00000"/>
                </a:solidFill>
              </a:rPr>
              <a:t>IRR </a:t>
            </a:r>
            <a:r>
              <a:rPr lang="ru-RU" sz="2000" b="1" dirty="0">
                <a:solidFill>
                  <a:srgbClr val="C00000"/>
                </a:solidFill>
              </a:rPr>
              <a:t>про­екта </a:t>
            </a:r>
            <a:r>
              <a:rPr lang="ru-RU" sz="2000" b="1" dirty="0"/>
              <a:t>— это ставка дисконта, при которой чистая дисконтированная стоимость равна нулю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 algn="ctr">
              <a:buNone/>
            </a:pPr>
            <a:r>
              <a:rPr lang="ru-RU" sz="2400" b="1" dirty="0"/>
              <a:t>IRR = r, при котором NPV = 0.</a:t>
            </a:r>
          </a:p>
          <a:p>
            <a:pPr marL="0" indent="0">
              <a:buNone/>
            </a:pPr>
            <a:endParaRPr lang="ru-RU" sz="2000" b="1" dirty="0"/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«Барьерная» ставка</a:t>
            </a:r>
          </a:p>
          <a:p>
            <a:pPr marL="0" indent="0">
              <a:buNone/>
            </a:pPr>
            <a:r>
              <a:rPr lang="ru-RU" sz="2000" b="1" dirty="0"/>
              <a:t>IRR показывает максимально допустимый относительный уровень расходов, которые могут быть связаны с данным проектом. 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4830020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1663" y="548680"/>
            <a:ext cx="8300631" cy="1512168"/>
          </a:xfrm>
        </p:spPr>
        <p:txBody>
          <a:bodyPr>
            <a:noAutofit/>
          </a:bodyPr>
          <a:lstStyle/>
          <a:p>
            <a:r>
              <a:rPr lang="ru-RU" sz="2800" b="1" dirty="0"/>
              <a:t>Метод расчета индекса рентабельности инвестиций</a:t>
            </a:r>
            <a:r>
              <a:rPr lang="en-US" sz="2800" b="1" dirty="0"/>
              <a:t> (Profitability Index - PI)</a:t>
            </a:r>
            <a:br>
              <a:rPr lang="ru-RU" sz="2800" dirty="0"/>
            </a:br>
            <a:endParaRPr lang="ru-RU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071663" y="2060848"/>
                <a:ext cx="7139136" cy="356125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/>
                        </a:rPr>
                        <m:t>𝑷𝑰</m:t>
                      </m:r>
                      <m:r>
                        <a:rPr lang="en-US" sz="2800" b="1" i="1" smtClean="0">
                          <a:latin typeface="Cambria Math"/>
                        </a:rPr>
                        <m:t>=</m:t>
                      </m:r>
                      <m:f>
                        <m:fPr>
                          <m:type m:val="skw"/>
                          <m:ctrlPr>
                            <a:rPr lang="en-US" sz="2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𝑵𝑷𝑽</m:t>
                          </m:r>
                        </m:num>
                        <m:den>
                          <m:r>
                            <a:rPr lang="en-US" sz="2800" b="1" i="1">
                              <a:latin typeface="Cambria Math"/>
                            </a:rPr>
                            <m:t>𝑰𝑪</m:t>
                          </m:r>
                        </m:den>
                      </m:f>
                    </m:oMath>
                  </m:oMathPara>
                </a14:m>
                <a:endParaRPr lang="en-US" sz="2000" b="1" dirty="0"/>
              </a:p>
              <a:p>
                <a:pPr marL="0" indent="0">
                  <a:buNone/>
                </a:pPr>
                <a:endParaRPr lang="en-US" sz="2000" b="1" dirty="0"/>
              </a:p>
              <a:p>
                <a:pPr marL="0" indent="0">
                  <a:buNone/>
                </a:pPr>
                <a:r>
                  <a:rPr lang="ru-RU" sz="2000" b="1" dirty="0"/>
                  <a:t>где </a:t>
                </a:r>
                <a:r>
                  <a:rPr lang="en-US" sz="2000" b="1" dirty="0"/>
                  <a:t>NPV</a:t>
                </a:r>
                <a:r>
                  <a:rPr lang="ru-RU" sz="2000" b="1" dirty="0"/>
                  <a:t> – чистая дисконтированная стоимость;</a:t>
                </a:r>
              </a:p>
              <a:p>
                <a:pPr marL="0" indent="0">
                  <a:buNone/>
                </a:pPr>
                <a:r>
                  <a:rPr lang="ru-RU" sz="2000" b="1" dirty="0"/>
                  <a:t>IC – инвестированный капитал.</a:t>
                </a:r>
              </a:p>
              <a:p>
                <a:pPr marL="0" indent="0">
                  <a:buNone/>
                </a:pPr>
                <a:r>
                  <a:rPr lang="ru-RU" sz="2000" b="1" dirty="0"/>
                  <a:t> </a:t>
                </a:r>
              </a:p>
              <a:p>
                <a:pPr marL="0" indent="0">
                  <a:buNone/>
                </a:pPr>
                <a:endParaRPr lang="ru-RU" sz="2000" b="1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71663" y="2060848"/>
                <a:ext cx="7139136" cy="3561259"/>
              </a:xfrm>
              <a:blipFill>
                <a:blip r:embed="rId2"/>
                <a:stretch>
                  <a:fillRect l="-9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20289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69078" y="731836"/>
            <a:ext cx="8349950" cy="1280890"/>
          </a:xfrm>
        </p:spPr>
        <p:txBody>
          <a:bodyPr>
            <a:noAutofit/>
          </a:bodyPr>
          <a:lstStyle/>
          <a:p>
            <a:r>
              <a:rPr lang="ru-RU" sz="2800" b="1" dirty="0"/>
              <a:t>Дисконтированный срок окупаемости</a:t>
            </a:r>
            <a:r>
              <a:rPr lang="ru-RU" sz="2800" dirty="0"/>
              <a:t> </a:t>
            </a:r>
            <a:r>
              <a:rPr lang="en-US" sz="2800" b="1" dirty="0"/>
              <a:t>DPBP</a:t>
            </a:r>
            <a:endParaRPr lang="ru-RU" sz="28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969078" y="2012726"/>
                <a:ext cx="6851104" cy="3993307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 algn="ctr">
                  <a:buNone/>
                </a:pPr>
                <a:r>
                  <a:rPr lang="en-US" sz="2400" b="1" dirty="0"/>
                  <a:t>DPBP = n</a:t>
                </a:r>
                <a:r>
                  <a:rPr lang="ru-RU" sz="2400" b="1" dirty="0"/>
                  <a:t>, при котором   </a:t>
                </a:r>
              </a:p>
              <a:p>
                <a:pPr marL="0" indent="0" algn="ctr">
                  <a:buNone/>
                </a:pPr>
                <a:r>
                  <a:rPr lang="ru-RU" sz="2400" b="1" dirty="0"/>
                  <a:t>  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undOvr"/>
                          <m:ctrlPr>
                            <a:rPr lang="ru-RU" sz="3200" b="1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ru-RU" sz="3200" b="1" i="1">
                              <a:latin typeface="Cambria Math"/>
                            </a:rPr>
                            <m:t>𝒕</m:t>
                          </m:r>
                          <m:r>
                            <a:rPr lang="ru-RU" sz="3200" b="1" i="1">
                              <a:latin typeface="Cambria Math"/>
                            </a:rPr>
                            <m:t>=</m:t>
                          </m:r>
                          <m:r>
                            <a:rPr lang="ru-RU" sz="3200" b="1" i="1">
                              <a:latin typeface="Cambria Math"/>
                            </a:rPr>
                            <m:t>𝟏</m:t>
                          </m:r>
                        </m:sub>
                        <m:sup>
                          <m:r>
                            <a:rPr lang="ru-RU" sz="3200" b="1" i="1">
                              <a:latin typeface="Cambria Math"/>
                            </a:rPr>
                            <m:t>𝒏</m:t>
                          </m:r>
                        </m:sup>
                        <m:e>
                          <m:f>
                            <m:fPr>
                              <m:ctrlPr>
                                <a:rPr lang="ru-RU" sz="32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ru-RU" sz="3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  <m:t>𝑪𝑭</m:t>
                                  </m:r>
                                </m:e>
                                <m:sub>
                                  <m:r>
                                    <a:rPr lang="ru-RU" sz="3200" b="1" i="1">
                                      <a:latin typeface="Cambria Math"/>
                                    </a:rPr>
                                    <m:t>𝒕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ru-RU" sz="3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3200" b="1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ru-RU" sz="3200" b="1" i="1">
                                      <a:latin typeface="Cambria Math"/>
                                    </a:rPr>
                                    <m:t>𝟏</m:t>
                                  </m:r>
                                  <m:r>
                                    <a:rPr lang="ru-RU" sz="3200" b="1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3200" b="1" i="1">
                                      <a:latin typeface="Cambria Math"/>
                                    </a:rPr>
                                    <m:t>𝒓</m:t>
                                  </m:r>
                                  <m:r>
                                    <a:rPr lang="ru-RU" sz="3200" b="1" i="1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ru-RU" sz="3200" b="1" i="1">
                                      <a:latin typeface="Cambria Math"/>
                                    </a:rPr>
                                    <m:t>𝒕</m:t>
                                  </m:r>
                                </m:sup>
                              </m:sSup>
                            </m:den>
                          </m:f>
                          <m:r>
                            <a:rPr lang="ru-RU" sz="3200" b="1" i="1">
                              <a:latin typeface="Cambria Math"/>
                              <a:ea typeface="Cambria Math"/>
                            </a:rPr>
                            <m:t>&gt;</m:t>
                          </m:r>
                          <m:r>
                            <a:rPr lang="en-US" sz="3200" b="1" i="1">
                              <a:latin typeface="Cambria Math"/>
                              <a:ea typeface="Cambria Math"/>
                            </a:rPr>
                            <m:t>𝑰𝑪</m:t>
                          </m:r>
                        </m:e>
                      </m:nary>
                    </m:oMath>
                  </m:oMathPara>
                </a14:m>
                <a:endParaRPr lang="ru-RU" sz="2400" b="1" dirty="0"/>
              </a:p>
              <a:p>
                <a:pPr marL="0" indent="0" algn="ctr">
                  <a:buNone/>
                </a:pPr>
                <a:endParaRPr lang="ru-RU" sz="2400" b="1" dirty="0"/>
              </a:p>
              <a:p>
                <a:pPr marL="0" indent="0">
                  <a:buNone/>
                </a:pPr>
                <a:r>
                  <a:rPr lang="en-US" sz="2400" b="1" dirty="0"/>
                  <a:t>CF</a:t>
                </a:r>
                <a:r>
                  <a:rPr lang="ru-RU" sz="2400" b="1" dirty="0"/>
                  <a:t> </a:t>
                </a:r>
                <a:r>
                  <a:rPr lang="en-US" sz="2400" b="1" dirty="0"/>
                  <a:t>t - </a:t>
                </a:r>
                <a:r>
                  <a:rPr lang="ru-RU" sz="2400" b="1" dirty="0"/>
                  <a:t>денежный поток за период времени </a:t>
                </a:r>
                <a:r>
                  <a:rPr lang="en-US" sz="2400" b="1" dirty="0"/>
                  <a:t>t </a:t>
                </a:r>
                <a:r>
                  <a:rPr lang="ru-RU" sz="2400" b="1" dirty="0"/>
                  <a:t>(все финансовые поступления и расходы)</a:t>
                </a:r>
                <a:endParaRPr lang="en-US" sz="2400" b="1" dirty="0"/>
              </a:p>
              <a:p>
                <a:pPr marL="0" indent="0">
                  <a:buNone/>
                </a:pPr>
                <a:r>
                  <a:rPr lang="en-US" sz="2400" b="1" dirty="0"/>
                  <a:t>r – </a:t>
                </a:r>
                <a:r>
                  <a:rPr lang="ru-RU" sz="2400" b="1" dirty="0"/>
                  <a:t>ставка дисконтирования</a:t>
                </a:r>
              </a:p>
              <a:p>
                <a:pPr marL="0" indent="0">
                  <a:buNone/>
                </a:pPr>
                <a:r>
                  <a:rPr lang="en-US" sz="2400" b="1" dirty="0"/>
                  <a:t>IC</a:t>
                </a:r>
                <a:r>
                  <a:rPr lang="ru-RU" sz="2400" b="1" dirty="0"/>
                  <a:t> – инвестиции</a:t>
                </a: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69078" y="2012726"/>
                <a:ext cx="6851104" cy="3993307"/>
              </a:xfrm>
              <a:blipFill>
                <a:blip r:embed="rId2"/>
                <a:stretch>
                  <a:fillRect l="-1157" t="-274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32536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5318" y="446557"/>
            <a:ext cx="7019287" cy="1076698"/>
          </a:xfrm>
        </p:spPr>
        <p:txBody>
          <a:bodyPr>
            <a:noAutofit/>
          </a:bodyPr>
          <a:lstStyle/>
          <a:p>
            <a:pPr algn="just">
              <a:spcAft>
                <a:spcPts val="800"/>
              </a:spcAft>
            </a:pPr>
            <a:r>
              <a:rPr lang="ru-RU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Оценка проектов на ранних стадиях инновационного развития</a:t>
            </a:r>
            <a:endParaRPr lang="ru-RU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25317" y="1793532"/>
            <a:ext cx="8480143" cy="4302468"/>
          </a:xfrm>
        </p:spPr>
        <p:txBody>
          <a:bodyPr>
            <a:noAutofit/>
          </a:bodyPr>
          <a:lstStyle/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«Метод венчурного капитала»: оценка либо будущей (</a:t>
            </a:r>
            <a:r>
              <a:rPr lang="ru-RU" sz="20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Future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), либо заключительной, или терминальной (</a:t>
            </a:r>
            <a:r>
              <a:rPr lang="ru-RU" sz="20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Terminal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), стоимости проекта, при этом необходимо учитывать возможные риски.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Метод аналогов (сравнительный подход) основан на сравнении с аналогичными уже реализованными проектами. 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Экспертный метод, основанный на мнениях специалистов, хорошо знающих предметную область проекта и ситуацию на рынке.</a:t>
            </a:r>
          </a:p>
          <a:p>
            <a:pPr marL="342900" lvl="0" indent="-342900" algn="just"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Затратный метод, позволяющий оценить необходимые затраты для разработки проекта. </a:t>
            </a:r>
          </a:p>
        </p:txBody>
      </p:sp>
    </p:spTree>
    <p:extLst>
      <p:ext uri="{BB962C8B-B14F-4D97-AF65-F5344CB8AC3E}">
        <p14:creationId xmlns:p14="http://schemas.microsoft.com/office/powerpoint/2010/main" val="2235418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D9DBD3C-3302-3332-4300-C65EA1EBD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729673"/>
            <a:ext cx="8915400" cy="5181549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buNone/>
            </a:pPr>
            <a:r>
              <a:rPr lang="ru-RU" sz="2000" b="1" dirty="0">
                <a:solidFill>
                  <a:srgbClr val="C00000"/>
                </a:solidFill>
              </a:rPr>
              <a:t>1. Какой показатель отражает экономический интерес инвестора, вкладывающего средства в инновационный проект?</a:t>
            </a:r>
          </a:p>
          <a:p>
            <a:pPr marL="0" indent="0">
              <a:lnSpc>
                <a:spcPct val="107000"/>
              </a:lnSpc>
              <a:buNone/>
            </a:pPr>
            <a:r>
              <a:rPr lang="ru-RU" sz="2000" b="1" dirty="0"/>
              <a:t>A. Выручка</a:t>
            </a:r>
          </a:p>
          <a:p>
            <a:pPr marL="0" indent="0">
              <a:lnSpc>
                <a:spcPct val="107000"/>
              </a:lnSpc>
              <a:buNone/>
            </a:pPr>
            <a:r>
              <a:rPr lang="ru-RU" sz="2000" b="1" dirty="0"/>
              <a:t>B. Прибыль</a:t>
            </a:r>
          </a:p>
          <a:p>
            <a:pPr marL="0" indent="0">
              <a:lnSpc>
                <a:spcPct val="107000"/>
              </a:lnSpc>
              <a:buNone/>
            </a:pPr>
            <a:r>
              <a:rPr lang="ru-RU" sz="2000" b="1" dirty="0"/>
              <a:t>C. Стоимость акций</a:t>
            </a:r>
          </a:p>
          <a:p>
            <a:pPr marL="0" indent="0">
              <a:lnSpc>
                <a:spcPct val="107000"/>
              </a:lnSpc>
              <a:buNone/>
            </a:pPr>
            <a:r>
              <a:rPr lang="ru-RU" sz="2000" b="1" dirty="0">
                <a:solidFill>
                  <a:srgbClr val="C00000"/>
                </a:solidFill>
              </a:rPr>
              <a:t>2. Сальдо денежного потока по шагам расчетного периода составляет: 0, 100, 300, –200, 500. Соответствует ли такой поток денежных средств условиям финансовой реализуемости проекта?</a:t>
            </a:r>
          </a:p>
          <a:p>
            <a:pPr marL="0" indent="0">
              <a:lnSpc>
                <a:spcPct val="107000"/>
              </a:lnSpc>
              <a:buNone/>
            </a:pPr>
            <a:r>
              <a:rPr lang="ru-RU" sz="2000" b="1" dirty="0"/>
              <a:t>A. Да</a:t>
            </a:r>
          </a:p>
          <a:p>
            <a:pPr marL="0" indent="0">
              <a:lnSpc>
                <a:spcPct val="107000"/>
              </a:lnSpc>
              <a:buNone/>
            </a:pPr>
            <a:r>
              <a:rPr lang="ru-RU" sz="2000" b="1" dirty="0"/>
              <a:t>B. Нет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9852040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11768F5-DE4B-4125-F1E9-6158D3F1D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0739" y="561109"/>
            <a:ext cx="8915400" cy="5735782"/>
          </a:xfrm>
        </p:spPr>
        <p:txBody>
          <a:bodyPr>
            <a:noAutofit/>
          </a:bodyPr>
          <a:lstStyle/>
          <a:p>
            <a:pPr marL="0" indent="0">
              <a:lnSpc>
                <a:spcPct val="107000"/>
              </a:lnSpc>
              <a:buNone/>
            </a:pPr>
            <a:r>
              <a:rPr lang="ru-RU" sz="2000" b="1" dirty="0">
                <a:solidFill>
                  <a:srgbClr val="C00000"/>
                </a:solidFill>
              </a:rPr>
              <a:t>3. Рентабельность инвестиций определяется как отношение:</a:t>
            </a:r>
          </a:p>
          <a:p>
            <a:pPr marL="0" indent="0">
              <a:lnSpc>
                <a:spcPct val="107000"/>
              </a:lnSpc>
              <a:buNone/>
            </a:pPr>
            <a:r>
              <a:rPr lang="ru-RU" sz="2000" b="1" dirty="0"/>
              <a:t>A. выручки к сумме инвестиций</a:t>
            </a:r>
          </a:p>
          <a:p>
            <a:pPr marL="0" indent="0">
              <a:lnSpc>
                <a:spcPct val="107000"/>
              </a:lnSpc>
              <a:buNone/>
            </a:pPr>
            <a:r>
              <a:rPr lang="ru-RU" sz="2000" b="1" dirty="0"/>
              <a:t>B. среднегодовой прибыли к сумме инвестиций</a:t>
            </a:r>
          </a:p>
          <a:p>
            <a:pPr marL="0" indent="0">
              <a:lnSpc>
                <a:spcPct val="107000"/>
              </a:lnSpc>
              <a:buNone/>
            </a:pPr>
            <a:r>
              <a:rPr lang="ru-RU" sz="2000" b="1" dirty="0"/>
              <a:t>C. суммы чистых дисконтированных денежных потоков к сумме инвестиций</a:t>
            </a:r>
          </a:p>
          <a:p>
            <a:pPr marL="0" indent="0">
              <a:lnSpc>
                <a:spcPct val="107000"/>
              </a:lnSpc>
              <a:buNone/>
            </a:pPr>
            <a:endParaRPr lang="ru-RU" sz="2000" b="1" dirty="0"/>
          </a:p>
          <a:p>
            <a:pPr marL="0" indent="0">
              <a:lnSpc>
                <a:spcPct val="107000"/>
              </a:lnSpc>
              <a:buNone/>
            </a:pPr>
            <a:r>
              <a:rPr lang="ru-RU" sz="2000" b="1" dirty="0">
                <a:solidFill>
                  <a:srgbClr val="C00000"/>
                </a:solidFill>
              </a:rPr>
              <a:t>4. Дисконтирование это:</a:t>
            </a:r>
          </a:p>
          <a:p>
            <a:pPr marL="0" indent="0">
              <a:lnSpc>
                <a:spcPct val="107000"/>
              </a:lnSpc>
              <a:buNone/>
            </a:pPr>
            <a:r>
              <a:rPr lang="ru-RU" sz="2000" b="1" dirty="0"/>
              <a:t>A. Процесс расчета будущей стоимости денежных средств, инвестируемых сегодня</a:t>
            </a:r>
          </a:p>
          <a:p>
            <a:pPr marL="0" indent="0">
              <a:lnSpc>
                <a:spcPct val="107000"/>
              </a:lnSpc>
              <a:buNone/>
            </a:pPr>
            <a:r>
              <a:rPr lang="ru-RU" sz="2000" b="1" dirty="0"/>
              <a:t>B. Определение текущей стоимости денежных средств, планируемых к получению в будущих периодах</a:t>
            </a:r>
          </a:p>
          <a:p>
            <a:pPr marL="0" indent="0">
              <a:lnSpc>
                <a:spcPct val="107000"/>
              </a:lnSpc>
              <a:buNone/>
            </a:pPr>
            <a:r>
              <a:rPr lang="ru-RU" sz="2000" b="1" dirty="0"/>
              <a:t>C. Финансовая операция, предполагающая регулярный взнос денежных средств для накопления определенной суммы в будущем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925718305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619</TotalTime>
  <Words>3344</Words>
  <Application>Microsoft Office PowerPoint</Application>
  <PresentationFormat>Широкоэкранный</PresentationFormat>
  <Paragraphs>1263</Paragraphs>
  <Slides>39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7" baseType="lpstr">
      <vt:lpstr>Arial</vt:lpstr>
      <vt:lpstr>Calibri</vt:lpstr>
      <vt:lpstr>Cambria Math</vt:lpstr>
      <vt:lpstr>Century Gothic</vt:lpstr>
      <vt:lpstr>Symbol</vt:lpstr>
      <vt:lpstr>Times New Roman</vt:lpstr>
      <vt:lpstr>Wingdings 3</vt:lpstr>
      <vt:lpstr>Легкий дым</vt:lpstr>
      <vt:lpstr>Финансовое моделирование инновационного проекта</vt:lpstr>
      <vt:lpstr>Финансовое моделирование инновационного проекта</vt:lpstr>
      <vt:lpstr>Финансовое моделирование инновационного проекта</vt:lpstr>
      <vt:lpstr>Финансовая модель: Прогноз по персоналу  (в людях)  </vt:lpstr>
      <vt:lpstr>Финансовая модель: Прогноз по персоналу  (в людях)</vt:lpstr>
      <vt:lpstr>Финансовая модель: Прогноз по персоналу  (в людях)</vt:lpstr>
      <vt:lpstr>Финансовая модель: Прогноз по персоналу  (в людях)</vt:lpstr>
      <vt:lpstr>Финансовая модель: прогноз по персоналу  (в денежных единицах)</vt:lpstr>
      <vt:lpstr>Финансовая модель: прогноз по персоналу  (в денежных единицах)</vt:lpstr>
      <vt:lpstr>Финансовая модель: прогноз по персоналу  (в денежных единицах)</vt:lpstr>
      <vt:lpstr>Финансовая модель: прогноз по персоналу  (в денежных единицах)</vt:lpstr>
      <vt:lpstr>Финансовая модель: прогноз по продажам</vt:lpstr>
      <vt:lpstr>Финансовая модель: прогноз по продажам</vt:lpstr>
      <vt:lpstr>Финансовая модель: расходы по подразделениям технологического проекта</vt:lpstr>
      <vt:lpstr>Финансовая модель: прогноз по прибылям и убыткам технологического проекта (помесячно) P&amp;L (Profit &amp; Loss)</vt:lpstr>
      <vt:lpstr>Финансовая модель: денежный поток</vt:lpstr>
      <vt:lpstr>Финансовая модель: прогнозные денежные потоки технологического проекта (помесячно) </vt:lpstr>
      <vt:lpstr>Ключевые игроки инновационного проекта</vt:lpstr>
      <vt:lpstr>Эффективность проекта</vt:lpstr>
      <vt:lpstr>Эффективность проекта</vt:lpstr>
      <vt:lpstr>Кривая наличности по стадиям жизни компании (проекта)</vt:lpstr>
      <vt:lpstr>Методы оценки эффективности проектов</vt:lpstr>
      <vt:lpstr>Статические методы оценки эффективности проектов</vt:lpstr>
      <vt:lpstr>Статические методы оценки эффективности проектов</vt:lpstr>
      <vt:lpstr>Динамические методы оценки эффективности проектов</vt:lpstr>
      <vt:lpstr>Начисление сложных процентов - </vt:lpstr>
      <vt:lpstr>Расчет наращенной суммы по сложным процентам </vt:lpstr>
      <vt:lpstr>Дисконтирование</vt:lpstr>
      <vt:lpstr>Дисконтирование</vt:lpstr>
      <vt:lpstr>Метод чистой дисконтированной стоимости NPV</vt:lpstr>
      <vt:lpstr>Презентация PowerPoint</vt:lpstr>
      <vt:lpstr>Презентация PowerPoint</vt:lpstr>
      <vt:lpstr>Внутренний коэффициент окупаемости IRR </vt:lpstr>
      <vt:lpstr>Внутренний коэффициент окупаемости IRR </vt:lpstr>
      <vt:lpstr>Метод расчета индекса рентабельности инвестиций (Profitability Index - PI) </vt:lpstr>
      <vt:lpstr>Дисконтированный срок окупаемости DPBP</vt:lpstr>
      <vt:lpstr>Оценка проектов на ранних стадиях инновационного развития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Финансовое моделирование инновационного проекта</dc:title>
  <dc:creator>Анна Корниенко</dc:creator>
  <cp:lastModifiedBy>Meta Morph</cp:lastModifiedBy>
  <cp:revision>28</cp:revision>
  <dcterms:created xsi:type="dcterms:W3CDTF">2021-03-28T09:52:57Z</dcterms:created>
  <dcterms:modified xsi:type="dcterms:W3CDTF">2024-11-13T16:14:37Z</dcterms:modified>
</cp:coreProperties>
</file>