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1" r:id="rId2"/>
    <p:sldId id="257" r:id="rId3"/>
    <p:sldId id="285" r:id="rId4"/>
    <p:sldId id="258" r:id="rId5"/>
    <p:sldId id="259" r:id="rId6"/>
    <p:sldId id="260" r:id="rId7"/>
    <p:sldId id="261" r:id="rId8"/>
    <p:sldId id="262" r:id="rId9"/>
    <p:sldId id="267" r:id="rId10"/>
    <p:sldId id="263" r:id="rId11"/>
    <p:sldId id="264" r:id="rId12"/>
    <p:sldId id="268" r:id="rId13"/>
    <p:sldId id="269" r:id="rId14"/>
    <p:sldId id="270" r:id="rId15"/>
    <p:sldId id="294" r:id="rId16"/>
    <p:sldId id="272" r:id="rId17"/>
    <p:sldId id="298" r:id="rId18"/>
    <p:sldId id="275" r:id="rId19"/>
    <p:sldId id="296" r:id="rId20"/>
    <p:sldId id="299" r:id="rId21"/>
    <p:sldId id="295" r:id="rId22"/>
    <p:sldId id="276" r:id="rId23"/>
    <p:sldId id="277" r:id="rId24"/>
    <p:sldId id="297" r:id="rId25"/>
    <p:sldId id="278" r:id="rId26"/>
    <p:sldId id="279" r:id="rId27"/>
    <p:sldId id="280" r:id="rId28"/>
    <p:sldId id="281" r:id="rId29"/>
    <p:sldId id="287" r:id="rId30"/>
    <p:sldId id="288" r:id="rId31"/>
    <p:sldId id="289" r:id="rId32"/>
    <p:sldId id="290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3" autoAdjust="0"/>
    <p:restoredTop sz="94660"/>
  </p:normalViewPr>
  <p:slideViewPr>
    <p:cSldViewPr snapToGrid="0">
      <p:cViewPr varScale="1">
        <p:scale>
          <a:sx n="83" d="100"/>
          <a:sy n="83" d="100"/>
        </p:scale>
        <p:origin x="64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160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5906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420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147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339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228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031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006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617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759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5819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891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081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4886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0735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488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35089-3F90-45B0-B897-1EB64E284C4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844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2713A5-3EC6-40E6-9B24-8E07AEA88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1394"/>
          </a:xfrm>
        </p:spPr>
        <p:txBody>
          <a:bodyPr>
            <a:normAutofit/>
          </a:bodyPr>
          <a:lstStyle/>
          <a:p>
            <a:r>
              <a:rPr lang="ru-RU" sz="3200" b="1" dirty="0"/>
              <a:t>Жизненный цикл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2EA2F9-2EB1-47FB-A1BC-64AC1322D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24000"/>
            <a:ext cx="9054148" cy="438722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400" b="1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Концепция жизненного цикла продукта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каждый продукт имеет определенный период рыночной устойчивости, т.е. живет (пребывает на рынке) ограниченное время.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Рано или поздно он вытесняется с рынка другими более совершенными или более дешевыми продуктами. </a:t>
            </a:r>
          </a:p>
          <a:p>
            <a:pPr>
              <a:lnSpc>
                <a:spcPct val="150000"/>
              </a:lnSpc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383391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BE9448-15D9-45C2-B05A-59AB82573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22725"/>
          </a:xfrm>
        </p:spPr>
        <p:txBody>
          <a:bodyPr/>
          <a:lstStyle/>
          <a:p>
            <a:r>
              <a:rPr lang="ru-RU" b="1" dirty="0"/>
              <a:t>Стадии жизненного цикла </a:t>
            </a:r>
            <a:r>
              <a:rPr lang="ru-RU" b="1" dirty="0">
                <a:solidFill>
                  <a:srgbClr val="C00000"/>
                </a:solidFill>
              </a:rPr>
              <a:t>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65E766-1C56-48FC-A82E-47291B530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6900" y="2233914"/>
            <a:ext cx="8807711" cy="3677308"/>
          </a:xfrm>
        </p:spPr>
        <p:txBody>
          <a:bodyPr numCol="2">
            <a:noAutofit/>
          </a:bodyPr>
          <a:lstStyle/>
          <a:p>
            <a:pPr>
              <a:spcAft>
                <a:spcPts val="1000"/>
              </a:spcAft>
              <a:buFont typeface="+mj-lt"/>
              <a:buAutoNum type="arabicPeriod"/>
            </a:pPr>
            <a:r>
              <a:rPr lang="ru-RU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Изучение рынка.</a:t>
            </a:r>
          </a:p>
          <a:p>
            <a:pPr>
              <a:spcAft>
                <a:spcPts val="1000"/>
              </a:spcAft>
              <a:buFont typeface="+mj-lt"/>
              <a:buAutoNum type="arabicPeriod"/>
            </a:pPr>
            <a:r>
              <a:rPr lang="ru-RU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Разработка продукта.</a:t>
            </a:r>
          </a:p>
          <a:p>
            <a:pPr>
              <a:spcAft>
                <a:spcPts val="1000"/>
              </a:spcAft>
              <a:buFont typeface="+mj-lt"/>
              <a:buAutoNum type="arabicPeriod"/>
            </a:pPr>
            <a:r>
              <a:rPr lang="ru-RU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Выход на рынок. Продажи.</a:t>
            </a:r>
          </a:p>
          <a:p>
            <a:pPr>
              <a:spcAft>
                <a:spcPts val="1000"/>
              </a:spcAft>
              <a:buFont typeface="+mj-lt"/>
              <a:buAutoNum type="arabicPeriod"/>
            </a:pP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  <a:buFont typeface="+mj-lt"/>
              <a:buAutoNum type="arabicPeriod"/>
            </a:pPr>
            <a:r>
              <a:rPr lang="ru-RU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Обслуживание.</a:t>
            </a:r>
          </a:p>
          <a:p>
            <a:pPr>
              <a:spcAft>
                <a:spcPts val="1000"/>
              </a:spcAft>
              <a:buFont typeface="+mj-lt"/>
              <a:buAutoNum type="arabicPeriod"/>
            </a:pPr>
            <a:r>
              <a:rPr lang="ru-RU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Утилизация.</a:t>
            </a:r>
          </a:p>
          <a:p>
            <a:pPr>
              <a:buFont typeface="+mj-lt"/>
              <a:buAutoNum type="arabicPeriod"/>
            </a:pP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349353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BE9448-15D9-45C2-B05A-59AB82573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22725"/>
          </a:xfrm>
        </p:spPr>
        <p:txBody>
          <a:bodyPr/>
          <a:lstStyle/>
          <a:p>
            <a:r>
              <a:rPr lang="ru-RU" b="1" dirty="0"/>
              <a:t>Стадии жизненного цикла </a:t>
            </a:r>
            <a:r>
              <a:rPr lang="ru-RU" b="1" dirty="0">
                <a:solidFill>
                  <a:srgbClr val="C00000"/>
                </a:solidFill>
              </a:rPr>
              <a:t>товара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428ADC91-D9A5-4073-9017-ABCF5AB830B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655" y="1446835"/>
            <a:ext cx="8404697" cy="47870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6390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FBA043-AF37-4B37-8036-D9399264D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2255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Методы разработки продукта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B56C4B-FA11-423A-B09D-2C060A0AE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93134"/>
            <a:ext cx="8915400" cy="441808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Каскадный метод 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—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«цепочка» стадий жизненного цикла разработки с последовательным прохождением этапов анализа требований, проектирования, реализации, тестирования, интеграции и поддержки.</a:t>
            </a:r>
          </a:p>
          <a:p>
            <a:pPr marL="0" indent="0" algn="just">
              <a:buNone/>
            </a:pPr>
            <a:r>
              <a:rPr lang="ru-RU" sz="2400" b="1" dirty="0">
                <a:ea typeface="Calibri" panose="020F0502020204030204" pitchFamily="34" charset="0"/>
              </a:rPr>
              <a:t>Стадии 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жестко следуют друг за другом. </a:t>
            </a:r>
          </a:p>
          <a:p>
            <a:pPr marL="0" indent="0" algn="just">
              <a:buNone/>
            </a:pPr>
            <a:r>
              <a:rPr lang="ru-RU" sz="2400" b="1" dirty="0">
                <a:effectLst/>
                <a:ea typeface="Calibri" panose="020F0502020204030204" pitchFamily="34" charset="0"/>
              </a:rPr>
              <a:t>Каждая следующая стадия начинается только тогда, когда заканчивается предыдущая. </a:t>
            </a:r>
          </a:p>
          <a:p>
            <a:pPr marL="0" indent="0" algn="just">
              <a:buNone/>
            </a:pPr>
            <a:endParaRPr lang="ru-RU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340261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FBA043-AF37-4B37-8036-D9399264D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2255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Методы разработки продукта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B56C4B-FA11-423A-B09D-2C060A0AE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93134"/>
            <a:ext cx="8915400" cy="441808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400" b="1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5EB97FA5-4BA0-472C-AC6F-90BABE8A416E}"/>
              </a:ext>
            </a:extLst>
          </p:cNvPr>
          <p:cNvGrpSpPr/>
          <p:nvPr/>
        </p:nvGrpSpPr>
        <p:grpSpPr>
          <a:xfrm>
            <a:off x="3510846" y="1493134"/>
            <a:ext cx="5660020" cy="4618512"/>
            <a:chOff x="3510846" y="1493134"/>
            <a:chExt cx="5660020" cy="461851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9F64A03-653D-468D-99F5-240A9851BE6E}"/>
                </a:ext>
              </a:extLst>
            </p:cNvPr>
            <p:cNvSpPr txBox="1"/>
            <p:nvPr/>
          </p:nvSpPr>
          <p:spPr>
            <a:xfrm>
              <a:off x="3510846" y="1493134"/>
              <a:ext cx="56600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schemeClr val="accent1">
                      <a:lumMod val="75000"/>
                    </a:schemeClr>
                  </a:solidFill>
                </a:rPr>
                <a:t>Анализ требований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04EEA08-F7E3-4091-A7AC-10C3809E57E5}"/>
                </a:ext>
              </a:extLst>
            </p:cNvPr>
            <p:cNvSpPr txBox="1"/>
            <p:nvPr/>
          </p:nvSpPr>
          <p:spPr>
            <a:xfrm>
              <a:off x="4216901" y="2322398"/>
              <a:ext cx="42479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schemeClr val="accent1">
                      <a:lumMod val="75000"/>
                    </a:schemeClr>
                  </a:solidFill>
                </a:rPr>
                <a:t>Планирование</a:t>
              </a:r>
            </a:p>
          </p:txBody>
        </p:sp>
        <p:sp>
          <p:nvSpPr>
            <p:cNvPr id="11" name="Стрелка: вниз 10">
              <a:extLst>
                <a:ext uri="{FF2B5EF4-FFF2-40B4-BE49-F238E27FC236}">
                  <a16:creationId xmlns:a16="http://schemas.microsoft.com/office/drawing/2014/main" id="{273B53F4-84D7-44BC-BEAF-E5608474F42D}"/>
                </a:ext>
              </a:extLst>
            </p:cNvPr>
            <p:cNvSpPr/>
            <p:nvPr/>
          </p:nvSpPr>
          <p:spPr>
            <a:xfrm>
              <a:off x="5727398" y="2025525"/>
              <a:ext cx="1226916" cy="29687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Стрелка: вниз 11">
              <a:extLst>
                <a:ext uri="{FF2B5EF4-FFF2-40B4-BE49-F238E27FC236}">
                  <a16:creationId xmlns:a16="http://schemas.microsoft.com/office/drawing/2014/main" id="{DB9CE64F-1D67-4713-82DB-94F2948B9F4E}"/>
                </a:ext>
              </a:extLst>
            </p:cNvPr>
            <p:cNvSpPr/>
            <p:nvPr/>
          </p:nvSpPr>
          <p:spPr>
            <a:xfrm>
              <a:off x="5727397" y="2853021"/>
              <a:ext cx="1226916" cy="29687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Стрелка: вниз 12">
              <a:extLst>
                <a:ext uri="{FF2B5EF4-FFF2-40B4-BE49-F238E27FC236}">
                  <a16:creationId xmlns:a16="http://schemas.microsoft.com/office/drawing/2014/main" id="{3ACC8F73-4D35-4641-81F5-85E88E9ECE44}"/>
                </a:ext>
              </a:extLst>
            </p:cNvPr>
            <p:cNvSpPr/>
            <p:nvPr/>
          </p:nvSpPr>
          <p:spPr>
            <a:xfrm>
              <a:off x="5727396" y="3666914"/>
              <a:ext cx="1226916" cy="29687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Стрелка: вниз 13">
              <a:extLst>
                <a:ext uri="{FF2B5EF4-FFF2-40B4-BE49-F238E27FC236}">
                  <a16:creationId xmlns:a16="http://schemas.microsoft.com/office/drawing/2014/main" id="{5CCEFAD2-69B6-450D-9E55-C366CE6EBFBC}"/>
                </a:ext>
              </a:extLst>
            </p:cNvPr>
            <p:cNvSpPr/>
            <p:nvPr/>
          </p:nvSpPr>
          <p:spPr>
            <a:xfrm>
              <a:off x="5736898" y="4454734"/>
              <a:ext cx="1226916" cy="29687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Стрелка: вниз 14">
              <a:extLst>
                <a:ext uri="{FF2B5EF4-FFF2-40B4-BE49-F238E27FC236}">
                  <a16:creationId xmlns:a16="http://schemas.microsoft.com/office/drawing/2014/main" id="{32E5225C-4FC0-4F89-85E4-C44588FF279E}"/>
                </a:ext>
              </a:extLst>
            </p:cNvPr>
            <p:cNvSpPr/>
            <p:nvPr/>
          </p:nvSpPr>
          <p:spPr>
            <a:xfrm>
              <a:off x="5736898" y="5278570"/>
              <a:ext cx="1226916" cy="29687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F535D1E-5DD8-4BDE-8D68-384C42A5F85B}"/>
                </a:ext>
              </a:extLst>
            </p:cNvPr>
            <p:cNvSpPr txBox="1"/>
            <p:nvPr/>
          </p:nvSpPr>
          <p:spPr>
            <a:xfrm>
              <a:off x="4587290" y="3126956"/>
              <a:ext cx="35071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schemeClr val="accent1">
                      <a:lumMod val="75000"/>
                    </a:schemeClr>
                  </a:solidFill>
                </a:rPr>
                <a:t>Реализация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AC42C7A-63A2-4740-998C-7F593CB5E91E}"/>
                </a:ext>
              </a:extLst>
            </p:cNvPr>
            <p:cNvSpPr txBox="1"/>
            <p:nvPr/>
          </p:nvSpPr>
          <p:spPr>
            <a:xfrm>
              <a:off x="4731973" y="3931514"/>
              <a:ext cx="32177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schemeClr val="accent1">
                      <a:lumMod val="75000"/>
                    </a:schemeClr>
                  </a:solidFill>
                </a:rPr>
                <a:t>Тестирование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53975A9-2AE5-4C3E-8CDC-30FB75642CA1}"/>
                </a:ext>
              </a:extLst>
            </p:cNvPr>
            <p:cNvSpPr txBox="1"/>
            <p:nvPr/>
          </p:nvSpPr>
          <p:spPr>
            <a:xfrm>
              <a:off x="4502552" y="4735953"/>
              <a:ext cx="35918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schemeClr val="accent1">
                      <a:lumMod val="75000"/>
                    </a:schemeClr>
                  </a:solidFill>
                </a:rPr>
                <a:t>Установка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81FD28E-680E-48CA-AF69-7C9E37982F6B}"/>
                </a:ext>
              </a:extLst>
            </p:cNvPr>
            <p:cNvSpPr txBox="1"/>
            <p:nvPr/>
          </p:nvSpPr>
          <p:spPr>
            <a:xfrm>
              <a:off x="4874584" y="5588426"/>
              <a:ext cx="29515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schemeClr val="accent1">
                      <a:lumMod val="75000"/>
                    </a:schemeClr>
                  </a:solidFill>
                </a:rPr>
                <a:t>Поддержка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9121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33E812-787D-4E47-8543-9E56F2BB1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5404"/>
          </a:xfrm>
        </p:spPr>
        <p:txBody>
          <a:bodyPr>
            <a:normAutofit/>
          </a:bodyPr>
          <a:lstStyle/>
          <a:p>
            <a:r>
              <a:rPr lang="ru-RU" sz="3200" b="1" dirty="0"/>
              <a:t>Методы разработки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687873-0408-422E-AFA5-9BF4BB2F5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81559"/>
            <a:ext cx="8915400" cy="49771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«+»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Подробное документирование процесса на каждой стадии;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Четко определенные требования к продукту;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Страховка от дефектов разработки благодаря жесткому планированию;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Легко измеримые результаты каждой стадии;</a:t>
            </a:r>
          </a:p>
          <a:p>
            <a:pPr marL="342900" lvl="0" indent="-342900" algn="just"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Логичное «встраивание» в полный жизненный цикл продукта.</a:t>
            </a:r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197060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33E812-787D-4E47-8543-9E56F2BB1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5404"/>
          </a:xfrm>
        </p:spPr>
        <p:txBody>
          <a:bodyPr>
            <a:normAutofit/>
          </a:bodyPr>
          <a:lstStyle/>
          <a:p>
            <a:r>
              <a:rPr lang="ru-RU" sz="3200" b="1" dirty="0"/>
              <a:t>Методы разработки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687873-0408-422E-AFA5-9BF4BB2F5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81559"/>
            <a:ext cx="8915400" cy="49771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«-»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Медленная реализация;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Требования трудно поменять оперативно, как и направление разработки;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Продукт для демонстрации появляется только на поздних стадиях;</a:t>
            </a:r>
          </a:p>
          <a:p>
            <a:pPr marL="342900" lvl="0" indent="-342900" algn="just"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Требования клиента могут поменяться радикально в процессе разработки.</a:t>
            </a:r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28998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33E812-787D-4E47-8543-9E56F2BB1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5404"/>
          </a:xfrm>
        </p:spPr>
        <p:txBody>
          <a:bodyPr>
            <a:normAutofit/>
          </a:bodyPr>
          <a:lstStyle/>
          <a:p>
            <a:r>
              <a:rPr lang="ru-RU" sz="3200" b="1" dirty="0"/>
              <a:t>Методы разработки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687873-0408-422E-AFA5-9BF4BB2F5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81559"/>
            <a:ext cx="8724964" cy="49771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Гибкий (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agile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) метод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- короткие итерации с переопределением требований на каждом этапе. 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разработка разбивается на короткие итерации; 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общий «образ» продукта (MVP) возникает достаточно рано, и в процессе доработки и общения с клиентом он уточняется и улучшается;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000" b="1" dirty="0">
                <a:effectLst/>
                <a:ea typeface="Calibri" panose="020F0502020204030204" pitchFamily="34" charset="0"/>
              </a:rPr>
              <a:t>вместо отдельных групп, отвечающих за каждую стадию разработки, работа ведется самоорганизующимися рабочими группами из специалистов различного профиля.</a:t>
            </a:r>
          </a:p>
          <a:p>
            <a:pPr marL="0" indent="0" algn="just">
              <a:buNone/>
            </a:pPr>
            <a:endParaRPr lang="ru-RU" sz="2000" b="1" dirty="0">
              <a:solidFill>
                <a:schemeClr val="accent1">
                  <a:lumMod val="75000"/>
                </a:schemeClr>
              </a:solidFill>
              <a:effectLst/>
              <a:ea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MVP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,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Minimal Viable Product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, или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Minimal Valuable Product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,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— минимальная версия продукта, которая уже имеет для потребителя ценность.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endParaRPr lang="ru-RU" sz="20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893848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33E812-787D-4E47-8543-9E56F2BB1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224" y="699325"/>
            <a:ext cx="8911687" cy="695404"/>
          </a:xfrm>
        </p:spPr>
        <p:txBody>
          <a:bodyPr>
            <a:normAutofit/>
          </a:bodyPr>
          <a:lstStyle/>
          <a:p>
            <a:r>
              <a:rPr lang="ru-RU" sz="3200" b="1" dirty="0"/>
              <a:t>Методы разработки продукта</a:t>
            </a: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7DF38ADE-0E2E-40EA-B6C2-35D55CFD7D51}"/>
              </a:ext>
            </a:extLst>
          </p:cNvPr>
          <p:cNvGrpSpPr/>
          <p:nvPr/>
        </p:nvGrpSpPr>
        <p:grpSpPr>
          <a:xfrm>
            <a:off x="2639224" y="1743170"/>
            <a:ext cx="7982333" cy="3831637"/>
            <a:chOff x="2870521" y="1689904"/>
            <a:chExt cx="7982333" cy="3831637"/>
          </a:xfrm>
        </p:grpSpPr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A11142A5-CA85-4E2E-B8B9-18BBED21FB5D}"/>
                </a:ext>
              </a:extLst>
            </p:cNvPr>
            <p:cNvSpPr/>
            <p:nvPr/>
          </p:nvSpPr>
          <p:spPr>
            <a:xfrm>
              <a:off x="4178461" y="1950314"/>
              <a:ext cx="5532698" cy="3217782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: скругленные углы 3">
              <a:extLst>
                <a:ext uri="{FF2B5EF4-FFF2-40B4-BE49-F238E27FC236}">
                  <a16:creationId xmlns:a16="http://schemas.microsoft.com/office/drawing/2014/main" id="{879D50F8-AD63-41BC-9FE7-291B4B2901E9}"/>
                </a:ext>
              </a:extLst>
            </p:cNvPr>
            <p:cNvSpPr/>
            <p:nvPr/>
          </p:nvSpPr>
          <p:spPr>
            <a:xfrm>
              <a:off x="5578997" y="1689904"/>
              <a:ext cx="2708476" cy="83337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/>
                <a:t>Создание версии продукта</a:t>
              </a:r>
            </a:p>
          </p:txBody>
        </p:sp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2BF3C676-57F6-4CBB-AA10-BA64464714B3}"/>
                </a:ext>
              </a:extLst>
            </p:cNvPr>
            <p:cNvSpPr/>
            <p:nvPr/>
          </p:nvSpPr>
          <p:spPr>
            <a:xfrm>
              <a:off x="2870521" y="3012311"/>
              <a:ext cx="2708476" cy="83337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/>
                <a:t>Изменение требований</a:t>
              </a:r>
            </a:p>
          </p:txBody>
        </p:sp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67DCDFC1-FF3A-4A4F-87CB-989E24F6E98F}"/>
                </a:ext>
              </a:extLst>
            </p:cNvPr>
            <p:cNvSpPr/>
            <p:nvPr/>
          </p:nvSpPr>
          <p:spPr>
            <a:xfrm>
              <a:off x="8144378" y="3012311"/>
              <a:ext cx="2708476" cy="83337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/>
                <a:t>Тестирование </a:t>
              </a:r>
            </a:p>
          </p:txBody>
        </p:sp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2B5B3857-4FEC-4F56-9ED9-741A348C06EC}"/>
                </a:ext>
              </a:extLst>
            </p:cNvPr>
            <p:cNvSpPr/>
            <p:nvPr/>
          </p:nvSpPr>
          <p:spPr>
            <a:xfrm>
              <a:off x="3775275" y="4688163"/>
              <a:ext cx="2708476" cy="83337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/>
                <a:t>Обратная связь от клиента</a:t>
              </a:r>
            </a:p>
          </p:txBody>
        </p:sp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49AA6F8A-4646-4243-B399-9204B56A1987}"/>
                </a:ext>
              </a:extLst>
            </p:cNvPr>
            <p:cNvSpPr/>
            <p:nvPr/>
          </p:nvSpPr>
          <p:spPr>
            <a:xfrm>
              <a:off x="7386577" y="4688164"/>
              <a:ext cx="2708476" cy="83337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/>
                <a:t>Демонстрация клиенту</a:t>
              </a:r>
            </a:p>
          </p:txBody>
        </p:sp>
        <p:sp>
          <p:nvSpPr>
            <p:cNvPr id="21" name="Равнобедренный треугольник 20">
              <a:extLst>
                <a:ext uri="{FF2B5EF4-FFF2-40B4-BE49-F238E27FC236}">
                  <a16:creationId xmlns:a16="http://schemas.microsoft.com/office/drawing/2014/main" id="{DB69E2F4-A726-4D9C-AC22-4436910B77CD}"/>
                </a:ext>
              </a:extLst>
            </p:cNvPr>
            <p:cNvSpPr/>
            <p:nvPr/>
          </p:nvSpPr>
          <p:spPr>
            <a:xfrm rot="4190374">
              <a:off x="5309278" y="2067800"/>
              <a:ext cx="289367" cy="26084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Равнобедренный треугольник 22">
              <a:extLst>
                <a:ext uri="{FF2B5EF4-FFF2-40B4-BE49-F238E27FC236}">
                  <a16:creationId xmlns:a16="http://schemas.microsoft.com/office/drawing/2014/main" id="{C5D3B447-B688-4188-95D1-DEDEEB9E3044}"/>
                </a:ext>
              </a:extLst>
            </p:cNvPr>
            <p:cNvSpPr/>
            <p:nvPr/>
          </p:nvSpPr>
          <p:spPr>
            <a:xfrm rot="8358394">
              <a:off x="9355596" y="2751074"/>
              <a:ext cx="310700" cy="323482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Равнобедренный треугольник 23">
              <a:extLst>
                <a:ext uri="{FF2B5EF4-FFF2-40B4-BE49-F238E27FC236}">
                  <a16:creationId xmlns:a16="http://schemas.microsoft.com/office/drawing/2014/main" id="{E6BF2D6C-2439-4C04-9C29-3F1607D76BBF}"/>
                </a:ext>
              </a:extLst>
            </p:cNvPr>
            <p:cNvSpPr/>
            <p:nvPr/>
          </p:nvSpPr>
          <p:spPr>
            <a:xfrm rot="13215534">
              <a:off x="8872358" y="4425167"/>
              <a:ext cx="379517" cy="271717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Равнобедренный треугольник 24">
              <a:extLst>
                <a:ext uri="{FF2B5EF4-FFF2-40B4-BE49-F238E27FC236}">
                  <a16:creationId xmlns:a16="http://schemas.microsoft.com/office/drawing/2014/main" id="{74EC7BDF-4D47-4DE5-B17B-57D8553D7894}"/>
                </a:ext>
              </a:extLst>
            </p:cNvPr>
            <p:cNvSpPr/>
            <p:nvPr/>
          </p:nvSpPr>
          <p:spPr>
            <a:xfrm rot="16200000">
              <a:off x="6501882" y="4990604"/>
              <a:ext cx="318719" cy="354982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Равнобедренный треугольник 25">
              <a:extLst>
                <a:ext uri="{FF2B5EF4-FFF2-40B4-BE49-F238E27FC236}">
                  <a16:creationId xmlns:a16="http://schemas.microsoft.com/office/drawing/2014/main" id="{C22AB825-FC81-48C7-B24C-8272C03E3D3A}"/>
                </a:ext>
              </a:extLst>
            </p:cNvPr>
            <p:cNvSpPr/>
            <p:nvPr/>
          </p:nvSpPr>
          <p:spPr>
            <a:xfrm rot="20310630">
              <a:off x="4112454" y="3900062"/>
              <a:ext cx="378235" cy="288597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823064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33E812-787D-4E47-8543-9E56F2BB1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5404"/>
          </a:xfrm>
        </p:spPr>
        <p:txBody>
          <a:bodyPr>
            <a:normAutofit/>
          </a:bodyPr>
          <a:lstStyle/>
          <a:p>
            <a:r>
              <a:rPr lang="ru-RU" sz="3200" b="1" dirty="0"/>
              <a:t>Методы разработки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687873-0408-422E-AFA5-9BF4BB2F5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81559"/>
            <a:ext cx="8915400" cy="49771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«+»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Быстрое возникновение «нулевого» приближения к продукту;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Гибкий учет изменяющихся требований клиента на каждой фазе итераций;</a:t>
            </a:r>
          </a:p>
          <a:p>
            <a:pPr marL="342900" lvl="0" indent="-342900" algn="just"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Требует меньше доработок из-за вовлеченности клиента.</a:t>
            </a:r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831722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33E812-787D-4E47-8543-9E56F2BB1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5404"/>
          </a:xfrm>
        </p:spPr>
        <p:txBody>
          <a:bodyPr>
            <a:normAutofit/>
          </a:bodyPr>
          <a:lstStyle/>
          <a:p>
            <a:r>
              <a:rPr lang="ru-RU" sz="3200" b="1" dirty="0"/>
              <a:t>Методы разработки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687873-0408-422E-AFA5-9BF4BB2F5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81559"/>
            <a:ext cx="8915400" cy="49771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«-»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 выглядит так «солидно», как жесткая каскадная схема;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Некоторые клиенты не готовы идти на высокую вовлеченность в процесс разработки;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Нет долгосрочного подробного плана;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</a:rPr>
              <a:t>Менее подробная документация и стандартизация продукта.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985137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F165A9-79D6-42C8-89AD-717183344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Теория решения изобретательских задач (ТРИЗ)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AAD590-3BBA-4245-9720-E56632F8B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077374"/>
            <a:ext cx="8915400" cy="38338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dirty="0">
                <a:effectLst/>
                <a:ea typeface="Calibri" panose="020F0502020204030204" pitchFamily="34" charset="0"/>
              </a:rPr>
              <a:t>Генрих </a:t>
            </a:r>
            <a:r>
              <a:rPr lang="ru-RU" sz="2400" b="1" dirty="0" err="1">
                <a:effectLst/>
                <a:ea typeface="Calibri" panose="020F0502020204030204" pitchFamily="34" charset="0"/>
              </a:rPr>
              <a:t>Альтшуллер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 (1926–1998)</a:t>
            </a:r>
          </a:p>
          <a:p>
            <a:pPr marL="0" indent="0">
              <a:buNone/>
            </a:pPr>
            <a:r>
              <a:rPr lang="ru-RU" sz="2400" b="1" dirty="0">
                <a:effectLst/>
                <a:ea typeface="Calibri" panose="020F0502020204030204" pitchFamily="34" charset="0"/>
              </a:rPr>
              <a:t>ТРИЗ - для ситуаций, в которых требования к продукту содержат противоречия.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Основные понятия </a:t>
            </a:r>
            <a:r>
              <a:rPr lang="ru-RU" sz="2400" b="1" dirty="0"/>
              <a:t>ТРИЗ:</a:t>
            </a:r>
          </a:p>
          <a:p>
            <a:pPr algn="just"/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Изобретательская задача (проблема).</a:t>
            </a:r>
          </a:p>
          <a:p>
            <a:pPr algn="just"/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Изобретательская идея.</a:t>
            </a:r>
          </a:p>
          <a:p>
            <a:pPr algn="just">
              <a:spcAft>
                <a:spcPts val="10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Методология генерации эффективных идей и разрешения проблем на основе моделей противоречий.</a:t>
            </a:r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16534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F165A9-79D6-42C8-89AD-717183344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Теория решения изобретательских задач (ТРИЗ)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AAD590-3BBA-4245-9720-E56632F8B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6" y="1748190"/>
            <a:ext cx="8911686" cy="3833847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0000"/>
              </a:lnSpc>
              <a:spcAft>
                <a:spcPts val="1000"/>
              </a:spcAft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Основные типы противоречий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10000"/>
              </a:lnSpc>
              <a:spcAft>
                <a:spcPts val="10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Административное противоречие. Нужно что-то сделать, а как это сделать — неизвестно.</a:t>
            </a:r>
          </a:p>
          <a:p>
            <a:pPr algn="just">
              <a:lnSpc>
                <a:spcPct val="110000"/>
              </a:lnSpc>
              <a:spcAft>
                <a:spcPts val="10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Техническое противоречие. Если улучшить одну часть системы, недопустимо ухудшится другая часть.</a:t>
            </a:r>
          </a:p>
          <a:p>
            <a:pPr algn="just">
              <a:lnSpc>
                <a:spcPct val="110000"/>
              </a:lnSpc>
              <a:spcAft>
                <a:spcPts val="10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Физическое противоречие. К одной и той же части системы предъявляются взаимно противоположные требования.</a:t>
            </a:r>
          </a:p>
          <a:p>
            <a:pPr marL="0" indent="0">
              <a:lnSpc>
                <a:spcPct val="110000"/>
              </a:lnSpc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019405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5BD9CC-94BE-4379-8097-A80F6C77E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397"/>
          </a:xfrm>
        </p:spPr>
        <p:txBody>
          <a:bodyPr>
            <a:normAutofit/>
          </a:bodyPr>
          <a:lstStyle/>
          <a:p>
            <a:r>
              <a:rPr lang="ru-RU" sz="3200" b="1" dirty="0"/>
              <a:t>Теория ограничений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62C7D4-4120-4FA9-95BB-684B9EA4B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00326"/>
            <a:ext cx="8915400" cy="44108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Элияху</a:t>
            </a: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 Моше </a:t>
            </a:r>
            <a:r>
              <a:rPr lang="ru-RU" sz="2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Голдратт</a:t>
            </a: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 (1947–2011)</a:t>
            </a:r>
          </a:p>
          <a:p>
            <a:pPr marL="0" indent="0">
              <a:buNone/>
            </a:pP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Теория 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ограничений — TOC,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Theory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Constraints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— методология повышения эффективности систем. </a:t>
            </a:r>
          </a:p>
          <a:p>
            <a:pPr marL="0" indent="0"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Теория ограничений оперирует термином «поток», при этом это может быть поток сырья, финансов, продукции и т. п. </a:t>
            </a:r>
          </a:p>
          <a:p>
            <a:pPr marL="0" indent="0">
              <a:buNone/>
            </a:pPr>
            <a:endParaRPr lang="ru-RU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 системе в каждый момент всегда есть только одно ограничение, только одно узкое место.</a:t>
            </a:r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841690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5BD9CC-94BE-4379-8097-A80F6C77E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397"/>
          </a:xfrm>
        </p:spPr>
        <p:txBody>
          <a:bodyPr>
            <a:normAutofit/>
          </a:bodyPr>
          <a:lstStyle/>
          <a:p>
            <a:r>
              <a:rPr lang="ru-RU" sz="3200" b="1" dirty="0"/>
              <a:t>Теория ограничений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62C7D4-4120-4FA9-95BB-684B9EA4B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00326"/>
            <a:ext cx="9127300" cy="441089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400" b="1" dirty="0">
                <a:cs typeface="Times New Roman" panose="02020603050405020304" pitchFamily="18" charset="0"/>
              </a:rPr>
              <a:t>Преимущества применения Теории Ограничений: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Увеличение прибыли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Быстрое улучшение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Улучшенная производительность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Сокращение времени выполнения заказа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Сокращение запасов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976483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3C8145-EBD8-4B19-9B2E-8D814B80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397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Customer development</a:t>
            </a:r>
            <a:br>
              <a:rPr lang="ru-RU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443D04-2430-4A3A-BFA7-C89418CB4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35837"/>
            <a:ext cx="8911687" cy="43753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Customer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development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— методика, согласно которой продукт обязательно должен решать проблему клиента, т. е. сначала выявляется проблема, потом разрабатывается продукт, а не наоборот.</a:t>
            </a:r>
          </a:p>
          <a:p>
            <a:pPr marL="0" indent="0">
              <a:buNone/>
            </a:pPr>
            <a:r>
              <a:rPr lang="ru-RU" sz="2400" b="1" dirty="0">
                <a:ea typeface="Calibri" panose="020F0502020204030204" pitchFamily="34" charset="0"/>
              </a:rPr>
              <a:t>В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заимодействие стартапа с потенциальными потребителями начинается как можно скорее. </a:t>
            </a:r>
          </a:p>
          <a:p>
            <a:pPr marL="0" indent="0">
              <a:buNone/>
            </a:pPr>
            <a:r>
              <a:rPr lang="ru-RU" sz="2400" b="1" dirty="0">
                <a:effectLst/>
                <a:ea typeface="Calibri" panose="020F0502020204030204" pitchFamily="34" charset="0"/>
              </a:rPr>
              <a:t>Вся обратная информация о продукте, каналах сбыта и продвижения, позиционировании товара собирается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в процессе общения с потребителями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 в режиме реального времени. </a:t>
            </a:r>
            <a:endParaRPr lang="ru-RU" sz="24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577432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F1395B-5ACE-8ED9-282F-8F4757215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3635"/>
          </a:xfrm>
        </p:spPr>
        <p:txBody>
          <a:bodyPr/>
          <a:lstStyle/>
          <a:p>
            <a:r>
              <a:rPr lang="ru-RU" b="1" dirty="0"/>
              <a:t>Цели </a:t>
            </a:r>
            <a:r>
              <a:rPr lang="en-US" b="1" dirty="0" err="1"/>
              <a:t>CustDev</a:t>
            </a:r>
            <a:endParaRPr lang="ru-RU" b="1" dirty="0"/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1D6E251B-11D3-C9BF-E037-EC5B1800CC7F}"/>
              </a:ext>
            </a:extLst>
          </p:cNvPr>
          <p:cNvGrpSpPr/>
          <p:nvPr/>
        </p:nvGrpSpPr>
        <p:grpSpPr>
          <a:xfrm>
            <a:off x="2592925" y="1915009"/>
            <a:ext cx="9356438" cy="3887695"/>
            <a:chOff x="2592924" y="1970427"/>
            <a:chExt cx="9356438" cy="388769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107C184-F191-998C-2BDA-645C6BF46620}"/>
                </a:ext>
              </a:extLst>
            </p:cNvPr>
            <p:cNvSpPr txBox="1"/>
            <p:nvPr/>
          </p:nvSpPr>
          <p:spPr>
            <a:xfrm>
              <a:off x="5753007" y="3043403"/>
              <a:ext cx="1893455" cy="175432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/>
                <a:t>CUST</a:t>
              </a:r>
            </a:p>
            <a:p>
              <a:pPr algn="ctr"/>
              <a:r>
                <a:rPr lang="en-US" sz="5400" b="1" dirty="0"/>
                <a:t>DEV</a:t>
              </a:r>
              <a:endParaRPr lang="ru-RU" sz="5400" b="1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A66C83E-7538-B7FD-5A18-02342918EFDB}"/>
                </a:ext>
              </a:extLst>
            </p:cNvPr>
            <p:cNvSpPr txBox="1"/>
            <p:nvPr/>
          </p:nvSpPr>
          <p:spPr>
            <a:xfrm>
              <a:off x="2592924" y="1970428"/>
              <a:ext cx="2496311" cy="83099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accent1">
                      <a:lumMod val="75000"/>
                    </a:schemeClr>
                  </a:solidFill>
                </a:rPr>
                <a:t>ПОНЯТЬ КЛИЕНТА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0029943-72FA-1BFF-1B20-451F8B880EF3}"/>
                </a:ext>
              </a:extLst>
            </p:cNvPr>
            <p:cNvSpPr txBox="1"/>
            <p:nvPr/>
          </p:nvSpPr>
          <p:spPr>
            <a:xfrm>
              <a:off x="2592925" y="3505068"/>
              <a:ext cx="2496310" cy="83099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accent1">
                      <a:lumMod val="75000"/>
                    </a:schemeClr>
                  </a:solidFill>
                </a:rPr>
                <a:t>ПРОВЕРИТЬ ГИПОТЕЗЫ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F7C9510-824A-9DC1-4A3A-86DC8B91819D}"/>
                </a:ext>
              </a:extLst>
            </p:cNvPr>
            <p:cNvSpPr txBox="1"/>
            <p:nvPr/>
          </p:nvSpPr>
          <p:spPr>
            <a:xfrm>
              <a:off x="2592925" y="5027125"/>
              <a:ext cx="2496310" cy="83099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accent1">
                      <a:lumMod val="75000"/>
                    </a:schemeClr>
                  </a:solidFill>
                </a:rPr>
                <a:t>ИЗМЕНИТЬ ГИПОТЕЗЫ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D9DA34B-4A58-FE89-E43C-FFE5762FF83E}"/>
                </a:ext>
              </a:extLst>
            </p:cNvPr>
            <p:cNvSpPr txBox="1"/>
            <p:nvPr/>
          </p:nvSpPr>
          <p:spPr>
            <a:xfrm>
              <a:off x="8310234" y="1970427"/>
              <a:ext cx="3639128" cy="83099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accent1">
                      <a:lumMod val="75000"/>
                    </a:schemeClr>
                  </a:solidFill>
                </a:rPr>
                <a:t>ИЗУЧИТЬ СЦЕНАРИИ ПОЛЬЗОВАТЕЛЕЙ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C2A753D-4104-6E49-9AE3-673FDF1E1D87}"/>
                </a:ext>
              </a:extLst>
            </p:cNvPr>
            <p:cNvSpPr txBox="1"/>
            <p:nvPr/>
          </p:nvSpPr>
          <p:spPr>
            <a:xfrm>
              <a:off x="8310234" y="3505068"/>
              <a:ext cx="3639128" cy="83099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accent1">
                      <a:lumMod val="75000"/>
                    </a:schemeClr>
                  </a:solidFill>
                </a:rPr>
                <a:t>ПРОВЕРИТЬ ПОЗИЦИОНИРОВАНИЕ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4023B76-AB6D-B93F-7032-EAD6442A8BC5}"/>
                </a:ext>
              </a:extLst>
            </p:cNvPr>
            <p:cNvSpPr txBox="1"/>
            <p:nvPr/>
          </p:nvSpPr>
          <p:spPr>
            <a:xfrm>
              <a:off x="8310234" y="5027124"/>
              <a:ext cx="3639128" cy="83099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accent1">
                      <a:lumMod val="75000"/>
                    </a:schemeClr>
                  </a:solidFill>
                </a:rPr>
                <a:t>ВЫЯВИТЬ НОВЫЕ СЕГМЕНТЫ ЦА</a:t>
              </a:r>
            </a:p>
          </p:txBody>
        </p: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17C52069-F2B1-6E94-AE10-EF0ADC6A5EFA}"/>
                </a:ext>
              </a:extLst>
            </p:cNvPr>
            <p:cNvCxnSpPr>
              <a:stCxn id="6" idx="3"/>
              <a:endCxn id="4" idx="1"/>
            </p:cNvCxnSpPr>
            <p:nvPr/>
          </p:nvCxnSpPr>
          <p:spPr>
            <a:xfrm flipV="1">
              <a:off x="5089235" y="3920566"/>
              <a:ext cx="663772" cy="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81F9B3DF-4396-34CD-837D-5A88ACBAF1B5}"/>
                </a:ext>
              </a:extLst>
            </p:cNvPr>
            <p:cNvCxnSpPr>
              <a:cxnSpLocks/>
            </p:cNvCxnSpPr>
            <p:nvPr/>
          </p:nvCxnSpPr>
          <p:spPr>
            <a:xfrm>
              <a:off x="5089235" y="2385925"/>
              <a:ext cx="327891" cy="1258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5C2FDBE6-48CB-18F7-9183-B4D87E14AAD5}"/>
                </a:ext>
              </a:extLst>
            </p:cNvPr>
            <p:cNvCxnSpPr>
              <a:cxnSpLocks/>
            </p:cNvCxnSpPr>
            <p:nvPr/>
          </p:nvCxnSpPr>
          <p:spPr>
            <a:xfrm>
              <a:off x="5089235" y="5490483"/>
              <a:ext cx="32789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5387EC95-D89C-C8C7-E506-9091F8BD1F38}"/>
                </a:ext>
              </a:extLst>
            </p:cNvPr>
            <p:cNvCxnSpPr>
              <a:cxnSpLocks/>
            </p:cNvCxnSpPr>
            <p:nvPr/>
          </p:nvCxnSpPr>
          <p:spPr>
            <a:xfrm>
              <a:off x="7978348" y="2385924"/>
              <a:ext cx="331886" cy="1267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48149547-1CD9-0BB4-5EAE-608778DC102C}"/>
                </a:ext>
              </a:extLst>
            </p:cNvPr>
            <p:cNvCxnSpPr/>
            <p:nvPr/>
          </p:nvCxnSpPr>
          <p:spPr>
            <a:xfrm flipV="1">
              <a:off x="7646462" y="3933243"/>
              <a:ext cx="663772" cy="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5D32F8FA-193B-1EB9-B5B6-7C9EF77464B4}"/>
                </a:ext>
              </a:extLst>
            </p:cNvPr>
            <p:cNvCxnSpPr>
              <a:cxnSpLocks/>
            </p:cNvCxnSpPr>
            <p:nvPr/>
          </p:nvCxnSpPr>
          <p:spPr>
            <a:xfrm>
              <a:off x="7978348" y="5501373"/>
              <a:ext cx="331886" cy="344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ADC03FB0-3F5F-4E84-5B1C-99A95979FB5F}"/>
                </a:ext>
              </a:extLst>
            </p:cNvPr>
            <p:cNvCxnSpPr/>
            <p:nvPr/>
          </p:nvCxnSpPr>
          <p:spPr>
            <a:xfrm>
              <a:off x="5421121" y="2385924"/>
              <a:ext cx="0" cy="308196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3FA4935C-5167-184E-F89D-6582D6CBBE10}"/>
                </a:ext>
              </a:extLst>
            </p:cNvPr>
            <p:cNvCxnSpPr/>
            <p:nvPr/>
          </p:nvCxnSpPr>
          <p:spPr>
            <a:xfrm>
              <a:off x="7982342" y="2398601"/>
              <a:ext cx="0" cy="308196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05152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792D17-99F2-4001-9082-7E6FAF0DB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368166" cy="627641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Этапы 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Customer </a:t>
            </a:r>
            <a:r>
              <a:rPr lang="ru-RU" sz="3200" b="1" dirty="0" err="1">
                <a:effectLst/>
                <a:ea typeface="Calibri" panose="020F0502020204030204" pitchFamily="34" charset="0"/>
              </a:rPr>
              <a:t>development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 (Бланк, Дорф)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37BEA1-9856-41F9-BB67-0E79D1022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731264"/>
            <a:ext cx="8911687" cy="4784945"/>
          </a:xfrm>
        </p:spPr>
        <p:txBody>
          <a:bodyPr>
            <a:noAutofit/>
          </a:bodyPr>
          <a:lstStyle/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Выявление потребителей (определение ЦА)</a:t>
            </a:r>
          </a:p>
          <a:p>
            <a:pPr marL="457200" indent="-457200" algn="just">
              <a:spcBef>
                <a:spcPts val="0"/>
              </a:spcBef>
              <a:buAutoNum type="arabicPeriod"/>
            </a:pP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А. </a:t>
            </a:r>
            <a:r>
              <a:rPr lang="ru-RU" sz="2400" b="1" dirty="0">
                <a:cs typeface="Times New Roman" panose="02020603050405020304" pitchFamily="18" charset="0"/>
              </a:rPr>
              <a:t>Выяснение, кто является клиентом для нового товара и является ли проблема, которую вы предположительно решаете, важной для них.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b="1" dirty="0"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Сегментирование аудитории</a:t>
            </a:r>
          </a:p>
          <a:p>
            <a:pPr algn="just"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Выделение приоритетных сегментов</a:t>
            </a:r>
          </a:p>
          <a:p>
            <a:pPr algn="just">
              <a:spcBef>
                <a:spcPts val="0"/>
              </a:spcBef>
            </a:pPr>
            <a:endParaRPr lang="ru-RU" sz="2400" b="1" dirty="0"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1216127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792D17-99F2-4001-9082-7E6FAF0DB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27641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Этапы 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Customer </a:t>
            </a:r>
            <a:r>
              <a:rPr lang="ru-RU" sz="3200" b="1" dirty="0" err="1">
                <a:effectLst/>
                <a:ea typeface="Calibri" panose="020F0502020204030204" pitchFamily="34" charset="0"/>
              </a:rPr>
              <a:t>development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 (Бланк, Дорф)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37BEA1-9856-41F9-BB67-0E79D1022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440874"/>
            <a:ext cx="8911687" cy="5075336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В. </a:t>
            </a:r>
            <a:r>
              <a:rPr lang="ru-RU" sz="2400" b="1" dirty="0">
                <a:cs typeface="Times New Roman" panose="02020603050405020304" pitchFamily="18" charset="0"/>
              </a:rPr>
              <a:t>Подготовка вопросов и проведение глубинных интервью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cs typeface="Times New Roman" panose="02020603050405020304" pitchFamily="18" charset="0"/>
              </a:rPr>
              <a:t>Правила:</a:t>
            </a:r>
          </a:p>
          <a:p>
            <a:pPr algn="just"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Не спрашивать людей о будущем. Задача – узнать о прошлом опыте</a:t>
            </a:r>
          </a:p>
          <a:p>
            <a:pPr algn="just"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Во время интервью нельзя продавать продукт</a:t>
            </a:r>
          </a:p>
          <a:p>
            <a:pPr algn="just"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Записывать интервью (на диктофон)</a:t>
            </a:r>
          </a:p>
          <a:p>
            <a:pPr algn="just"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Постараться окунуться в среду потенциального пользователя</a:t>
            </a:r>
          </a:p>
          <a:p>
            <a:pPr marL="457200" indent="-457200" algn="just">
              <a:spcBef>
                <a:spcPts val="0"/>
              </a:spcBef>
              <a:buAutoNum type="alphaUcPeriod"/>
            </a:pPr>
            <a:endParaRPr lang="ru-RU" sz="2400" b="1" dirty="0"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cs typeface="Times New Roman" panose="02020603050405020304" pitchFamily="18" charset="0"/>
              </a:rPr>
              <a:t>Первый </a:t>
            </a:r>
            <a:r>
              <a:rPr lang="en-US" sz="2400" b="1" dirty="0" err="1">
                <a:cs typeface="Times New Roman" panose="02020603050405020304" pitchFamily="18" charset="0"/>
              </a:rPr>
              <a:t>CustDev</a:t>
            </a:r>
            <a:r>
              <a:rPr lang="en-US" sz="2400" b="1" dirty="0">
                <a:cs typeface="Times New Roman" panose="02020603050405020304" pitchFamily="18" charset="0"/>
              </a:rPr>
              <a:t> </a:t>
            </a:r>
            <a:r>
              <a:rPr lang="ru-RU" sz="2400" b="1" dirty="0">
                <a:cs typeface="Times New Roman" panose="02020603050405020304" pitchFamily="18" charset="0"/>
              </a:rPr>
              <a:t>делается еще до разработки первого прототипа.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cs typeface="Times New Roman" panose="02020603050405020304" pitchFamily="18" charset="0"/>
              </a:rPr>
              <a:t>Правило «5 почему»</a:t>
            </a:r>
          </a:p>
          <a:p>
            <a:pPr marL="457200" indent="-457200" algn="just">
              <a:spcBef>
                <a:spcPts val="0"/>
              </a:spcBef>
              <a:buAutoNum type="arabicPeriod"/>
            </a:pPr>
            <a:endParaRPr lang="ru-RU" sz="2400" b="1" dirty="0"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0059748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87FD95-C726-10B5-26D8-BD5949D32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587165"/>
            <a:ext cx="8911687" cy="715162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Этапы 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Customer </a:t>
            </a:r>
            <a:r>
              <a:rPr lang="ru-RU" sz="3200" b="1" dirty="0" err="1">
                <a:effectLst/>
                <a:ea typeface="Calibri" panose="020F0502020204030204" pitchFamily="34" charset="0"/>
              </a:rPr>
              <a:t>development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 (Бланк, Дорф)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A1D37C-FB5E-7AC7-D203-F47B02951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59345"/>
            <a:ext cx="9288752" cy="4451877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С. Обработка полученной информации и анализ данных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b="1" dirty="0">
                <a:cs typeface="Times New Roman" panose="02020603050405020304" pitchFamily="18" charset="0"/>
              </a:rPr>
              <a:t>подтвердились ли какие-либо гипотезы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b="1" dirty="0">
                <a:cs typeface="Times New Roman" panose="02020603050405020304" pitchFamily="18" charset="0"/>
              </a:rPr>
              <a:t>оправдались ли ожидания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b="1" dirty="0">
                <a:cs typeface="Times New Roman" panose="02020603050405020304" pitchFamily="18" charset="0"/>
              </a:rPr>
              <a:t>насколько отличаются реальные ответы потребителей от ваших представлений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b="1" dirty="0">
                <a:cs typeface="Times New Roman" panose="02020603050405020304" pitchFamily="18" charset="0"/>
              </a:rPr>
              <a:t>Есть ли инсайты, неочевидные закономерности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28916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792D17-99F2-4001-9082-7E6FAF0DB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27641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Этапы 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Customer </a:t>
            </a:r>
            <a:r>
              <a:rPr lang="ru-RU" sz="3200" b="1" dirty="0" err="1">
                <a:effectLst/>
                <a:ea typeface="Calibri" panose="020F0502020204030204" pitchFamily="34" charset="0"/>
              </a:rPr>
              <a:t>development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 (Бланк, Дорф)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37BEA1-9856-41F9-BB67-0E79D1022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346177"/>
            <a:ext cx="8911687" cy="5086905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</a:rPr>
              <a:t>2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.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Верификация потребителей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оставление «дорожной карты» для продаж и последующих коммуникаций с клиентами: обнаружение повторяющихся сценариев покупки.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асширение клиентской базы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2400" b="1" dirty="0">
                <a:effectLst/>
                <a:ea typeface="Calibri" panose="020F0502020204030204" pitchFamily="34" charset="0"/>
              </a:rPr>
              <a:t>Создание спроса со стороны конечных пользователей и направление этого спроса «в посреднические каналы».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Выстраивание компании</a:t>
            </a:r>
          </a:p>
          <a:p>
            <a:pPr algn="just">
              <a:spcBef>
                <a:spcPts val="0"/>
              </a:spcBef>
            </a:pPr>
            <a:r>
              <a:rPr lang="ru-RU" sz="2400" b="1" dirty="0"/>
              <a:t>Переход от неофициальной стадии развития к системному функционированию; полномочия передаются аппарату управления со своей структурой и топ-менеджментом. 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245399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F71E28-7145-44C8-8025-EAF9741F1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09"/>
            <a:ext cx="8911687" cy="1193539"/>
          </a:xfrm>
        </p:spPr>
        <p:txBody>
          <a:bodyPr>
            <a:normAutofit/>
          </a:bodyPr>
          <a:lstStyle/>
          <a:p>
            <a:r>
              <a:rPr lang="ru-RU" sz="3200" b="1" dirty="0"/>
              <a:t>Моделирование потребностей: </a:t>
            </a:r>
            <a:br>
              <a:rPr lang="ru-RU" sz="3200" b="1" dirty="0"/>
            </a:br>
            <a:r>
              <a:rPr lang="ru-RU" sz="3200" b="1" dirty="0"/>
              <a:t>Подход </a:t>
            </a:r>
            <a:r>
              <a:rPr lang="ru-RU" sz="3200" b="1" dirty="0" err="1"/>
              <a:t>Г.Мюррей</a:t>
            </a:r>
            <a:endParaRPr lang="ru-RU" sz="3200" b="1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CEA221B-66D0-404D-B584-E6F974FFAB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5400980"/>
              </p:ext>
            </p:extLst>
          </p:nvPr>
        </p:nvGraphicFramePr>
        <p:xfrm>
          <a:off x="2592925" y="1965418"/>
          <a:ext cx="8436853" cy="4268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8857">
                  <a:extLst>
                    <a:ext uri="{9D8B030D-6E8A-4147-A177-3AD203B41FA5}">
                      <a16:colId xmlns:a16="http://schemas.microsoft.com/office/drawing/2014/main" val="1982783306"/>
                    </a:ext>
                  </a:extLst>
                </a:gridCol>
                <a:gridCol w="5837996">
                  <a:extLst>
                    <a:ext uri="{9D8B030D-6E8A-4147-A177-3AD203B41FA5}">
                      <a16:colId xmlns:a16="http://schemas.microsoft.com/office/drawing/2014/main" val="1859351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b="1" dirty="0"/>
                        <a:t>Форма потребности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b="1" dirty="0"/>
                        <a:t>Состояние потребности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0732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b="1" dirty="0"/>
                        <a:t>Нужда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Потребность осознана, но не оформлена в конкретных чертах объекта, пригодного для ее удовлетворения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8872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b="1" dirty="0"/>
                        <a:t>Желание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Потребность осознана и оформлена. Может быть либо активизирована, либо нет (разные степени активности потребности)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7615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b="1" dirty="0"/>
                        <a:t>Запрос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Потребность осознана, оформлена и активизирована. Барьеры, препятствующие удовлетворению потребности, преодолены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4395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4636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4905AA-64B5-499E-BAD6-DB7411905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838" y="524889"/>
            <a:ext cx="8911687" cy="1225852"/>
          </a:xfrm>
        </p:spPr>
        <p:txBody>
          <a:bodyPr>
            <a:normAutofit/>
          </a:bodyPr>
          <a:lstStyle/>
          <a:p>
            <a:r>
              <a:rPr lang="ru-RU" sz="3200" b="1" dirty="0"/>
              <a:t>Моделирование потребностей:</a:t>
            </a:r>
            <a:br>
              <a:rPr lang="ru-RU" sz="3200" b="1" dirty="0"/>
            </a:br>
            <a:r>
              <a:rPr lang="ru-RU" sz="3200" b="1" dirty="0"/>
              <a:t>Барьеры формирования запроса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45289B-107A-4063-A031-86A5E1BBC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0838" y="1973766"/>
            <a:ext cx="9791706" cy="467788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Внешние (дальнего окружения)</a:t>
            </a:r>
          </a:p>
          <a:p>
            <a:pPr algn="just">
              <a:spcBef>
                <a:spcPts val="0"/>
              </a:spcBef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Накладываемые социумом</a:t>
            </a:r>
          </a:p>
          <a:p>
            <a:pPr>
              <a:spcBef>
                <a:spcPts val="0"/>
              </a:spcBef>
            </a:pPr>
            <a:r>
              <a:rPr lang="ru-RU" sz="2400" b="1" dirty="0"/>
              <a:t>Накладываемые географическим местоположением</a:t>
            </a:r>
          </a:p>
          <a:p>
            <a:pPr>
              <a:spcBef>
                <a:spcPts val="0"/>
              </a:spcBef>
            </a:pPr>
            <a:r>
              <a:rPr lang="ru-RU" sz="2400" b="1" dirty="0">
                <a:effectLst/>
                <a:ea typeface="Calibri" panose="020F0502020204030204" pitchFamily="34" charset="0"/>
              </a:rPr>
              <a:t>Накладываемые отсутствием товара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b="1" dirty="0">
              <a:effectLst/>
              <a:ea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Внешние (ближнего окружения)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a typeface="Calibri" panose="020F050202020403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Накладываемые семьей, близкими, друзьями.</a:t>
            </a:r>
          </a:p>
          <a:p>
            <a:pPr>
              <a:spcBef>
                <a:spcPts val="0"/>
              </a:spcBef>
            </a:pPr>
            <a:r>
              <a:rPr lang="ru-RU" sz="2400" b="1" dirty="0"/>
              <a:t>Накладываемые ближайшим социальным окружением, группой.</a:t>
            </a:r>
          </a:p>
          <a:p>
            <a:pPr>
              <a:spcBef>
                <a:spcPts val="0"/>
              </a:spcBef>
            </a:pPr>
            <a:r>
              <a:rPr lang="ru-RU" sz="2400" b="1" dirty="0">
                <a:effectLst/>
                <a:ea typeface="Calibri" panose="020F0502020204030204" pitchFamily="34" charset="0"/>
              </a:rPr>
              <a:t>Накладываемые самим производителем</a:t>
            </a:r>
          </a:p>
          <a:p>
            <a:pPr>
              <a:spcBef>
                <a:spcPts val="0"/>
              </a:spcBef>
            </a:pPr>
            <a:endParaRPr lang="ru-RU" sz="2400" b="1" dirty="0">
              <a:effectLst/>
              <a:ea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4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0796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4905AA-64B5-499E-BAD6-DB7411905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838" y="524889"/>
            <a:ext cx="8911687" cy="1096647"/>
          </a:xfrm>
        </p:spPr>
        <p:txBody>
          <a:bodyPr>
            <a:normAutofit/>
          </a:bodyPr>
          <a:lstStyle/>
          <a:p>
            <a:r>
              <a:rPr lang="ru-RU" sz="3200" b="1" dirty="0"/>
              <a:t>Моделирование потребностей:</a:t>
            </a:r>
            <a:br>
              <a:rPr lang="ru-RU" sz="3200" b="1" dirty="0"/>
            </a:br>
            <a:r>
              <a:rPr lang="ru-RU" sz="3200" b="1" dirty="0"/>
              <a:t>Барьеры формирования запроса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45289B-107A-4063-A031-86A5E1BBC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0838" y="1843648"/>
            <a:ext cx="9483338" cy="501896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Внутренние, присущие потребителю</a:t>
            </a:r>
          </a:p>
          <a:p>
            <a:pPr algn="just"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Неплатежеспособность</a:t>
            </a:r>
          </a:p>
          <a:p>
            <a:pPr algn="just"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Барьер несоответствия воспринимаемых выгод и цены товара</a:t>
            </a:r>
          </a:p>
          <a:p>
            <a:pPr algn="just"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Невозможность приобретения товара, связанная с физическими характеристиками потребителя, состоянием здоровья</a:t>
            </a:r>
          </a:p>
          <a:p>
            <a:pPr algn="just"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Дефицит времени</a:t>
            </a:r>
          </a:p>
          <a:p>
            <a:pPr algn="just"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Ощущение высоких рисков, связанных с товаром, и сомнения в оправданности покупки</a:t>
            </a:r>
          </a:p>
          <a:p>
            <a:pPr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Психологические ограничения</a:t>
            </a:r>
          </a:p>
        </p:txBody>
      </p:sp>
    </p:spTree>
    <p:extLst>
      <p:ext uri="{BB962C8B-B14F-4D97-AF65-F5344CB8AC3E}">
        <p14:creationId xmlns:p14="http://schemas.microsoft.com/office/powerpoint/2010/main" val="14209796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03953C-2EF6-42C0-96C0-8DD5DE3B1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4198" y="456842"/>
            <a:ext cx="9329786" cy="618764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Моделирование потребностей:</a:t>
            </a:r>
            <a:br>
              <a:rPr lang="ru-RU" sz="3200" b="1" dirty="0">
                <a:effectLst/>
                <a:ea typeface="Calibri" panose="020F0502020204030204" pitchFamily="34" charset="0"/>
              </a:rPr>
            </a:br>
            <a:r>
              <a:rPr lang="ru-RU" sz="3200" b="1" dirty="0">
                <a:effectLst/>
                <a:ea typeface="Calibri" panose="020F0502020204030204" pitchFamily="34" charset="0"/>
              </a:rPr>
              <a:t>Модель ценностей Шета-Ньюмана-Гросса</a:t>
            </a:r>
            <a:endParaRPr lang="ru-RU" sz="5400" b="1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1C8A7FA-F285-4065-804C-0F2B337E08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523509"/>
              </p:ext>
            </p:extLst>
          </p:nvPr>
        </p:nvGraphicFramePr>
        <p:xfrm>
          <a:off x="2464198" y="1599713"/>
          <a:ext cx="9072333" cy="496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0455">
                  <a:extLst>
                    <a:ext uri="{9D8B030D-6E8A-4147-A177-3AD203B41FA5}">
                      <a16:colId xmlns:a16="http://schemas.microsoft.com/office/drawing/2014/main" val="3830538962"/>
                    </a:ext>
                  </a:extLst>
                </a:gridCol>
                <a:gridCol w="6461878">
                  <a:extLst>
                    <a:ext uri="{9D8B030D-6E8A-4147-A177-3AD203B41FA5}">
                      <a16:colId xmlns:a16="http://schemas.microsoft.com/office/drawing/2014/main" val="3233818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latin typeface="+mn-lt"/>
                        </a:rPr>
                        <a:t>Вид ценности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latin typeface="+mn-lt"/>
                        </a:rPr>
                        <a:t>Определение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5311458"/>
                  </a:ext>
                </a:extLst>
              </a:tr>
              <a:tr h="14500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Функциональная ценность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Воспринимаемая полезность блага, обусловленная его способностью играть утилитарную роль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4791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Социальная ценность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Воспринимаемая полезность блага, обусловленная его социальной ролью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9384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2000" b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Эмоциональная ценность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Воспринимаемая полезность блага, обусловленная его способностью возбуждать чувства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4687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2000" b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Эпистемическая ценность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Воспринимаемая полезность блага, обусловленная его способностью возбуждать любопытство, создавать новизну, нести новые знания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2839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Условная ценность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Воспринимаемая полезность блага, обусловленная специфической ситуацией, в которой находится субъект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07590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51279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C0E5DD-01B8-48AD-8F13-AD6D1D33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60302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latin typeface="+mn-lt"/>
                <a:ea typeface="Calibri" panose="020F0502020204030204" pitchFamily="34" charset="0"/>
              </a:rPr>
              <a:t>Специфика потребности корпоративного потребителя</a:t>
            </a:r>
            <a:endParaRPr lang="ru-RU" sz="3200" dirty="0"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087355-0833-4F5F-90DC-17DE83DEC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53087"/>
            <a:ext cx="8915400" cy="4280803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Корпоративная потребность неэластична.</a:t>
            </a:r>
          </a:p>
          <a:p>
            <a:pPr algn="just"/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Корпоративная потребность является производной от потребности индивидуальных потребителей.</a:t>
            </a:r>
          </a:p>
          <a:p>
            <a:pPr algn="just"/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Потребность оформляется и актуализируется в процессе деятельности группы лиц, выполняющих соответствующие функции.</a:t>
            </a:r>
          </a:p>
          <a:p>
            <a:pPr algn="just">
              <a:spcAft>
                <a:spcPts val="10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Потребность оформляется на основе профессиональных знаний, корпоративный потребитель, как правило, — это компетентный потребитель.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5167913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C0E5DD-01B8-48AD-8F13-AD6D1D33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60302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latin typeface="+mn-lt"/>
                <a:ea typeface="Calibri" panose="020F0502020204030204" pitchFamily="34" charset="0"/>
              </a:rPr>
              <a:t>Специфика потребности корпоративного потребителя</a:t>
            </a:r>
            <a:endParaRPr lang="ru-RU" sz="3200" dirty="0"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087355-0833-4F5F-90DC-17DE83DEC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1953087"/>
            <a:ext cx="8770019" cy="4280803"/>
          </a:xfrm>
        </p:spPr>
        <p:txBody>
          <a:bodyPr>
            <a:noAutofit/>
          </a:bodyPr>
          <a:lstStyle/>
          <a:p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Потребность, как правило, четко выражается в определенном товаре.</a:t>
            </a:r>
          </a:p>
          <a:p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Потребность преимущественно основана на рациональных началах, а не иррациональных.</a:t>
            </a:r>
          </a:p>
          <a:p>
            <a:pPr>
              <a:spcAft>
                <a:spcPts val="10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 анализе корпоративной потребности нужно учитывать не только факторы, связанные с потребностью организации, но и мотивацию ЛПР.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4872129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52B276-E922-4F84-9798-E188885AA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7708" y="538435"/>
            <a:ext cx="8911687" cy="618764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Модель потребительского поведения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2BFB0B-2B6E-4A19-9E9B-83ACD39E5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7708" y="1242874"/>
            <a:ext cx="9891684" cy="476730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Поведение потребителей (ПП)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— это деятельность, направленная непосредственно на обретение, потребление и избавление от продуктов, услуг и идей, включая процессы принятия решений, которые предшествуют этой деятельности и следуют за ней.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1. Осознание потребности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2. Информационный поиск.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effectLst/>
                <a:ea typeface="Calibri" panose="020F0502020204030204" pitchFamily="34" charset="0"/>
              </a:rPr>
              <a:t>Параметры: масштаб, направление, последовательность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3. Оценка и выбор альтернатив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Возможности использования маркетологами знаний о правилах решения:</a:t>
            </a:r>
          </a:p>
          <a:p>
            <a:pPr algn="just">
              <a:spcBef>
                <a:spcPts val="0"/>
              </a:spcBef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Изменение восприятия оценок атрибутов (обучение потребителей с помощью рекламы, тестирования, экспертных оценок и пр.).</a:t>
            </a:r>
          </a:p>
          <a:p>
            <a:pPr algn="just">
              <a:spcBef>
                <a:spcPts val="0"/>
              </a:spcBef>
              <a:spcAft>
                <a:spcPts val="1000"/>
              </a:spcAft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Изменение точек отсечения (повышение или понижение минимального уровня требований к некоторому атрибуту).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4. Покупка</a:t>
            </a:r>
          </a:p>
          <a:p>
            <a:pPr algn="just">
              <a:spcBef>
                <a:spcPts val="0"/>
              </a:spcBef>
              <a:spcAft>
                <a:spcPts val="1000"/>
              </a:spcAft>
            </a:pPr>
            <a:endParaRPr lang="ru-RU" sz="20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1000"/>
              </a:spcAft>
            </a:pP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9288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D38629-FBB0-448F-B195-6BA1BC93F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Вопрос 1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301DD1-1454-4227-B074-549DA5F8D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20456"/>
            <a:ext cx="8915400" cy="4290766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Роль изобретательской идеи при разработке состоит в том, чтобы (выберите правильный ответ):</a:t>
            </a:r>
          </a:p>
          <a:p>
            <a:pPr marL="180340">
              <a:lnSpc>
                <a:spcPct val="107000"/>
              </a:lnSpc>
              <a:spcAft>
                <a:spcPts val="800"/>
              </a:spcAft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A. Привлечь финансирование в проект.</a:t>
            </a:r>
          </a:p>
          <a:p>
            <a:pPr marL="180340">
              <a:lnSpc>
                <a:spcPct val="107000"/>
              </a:lnSpc>
              <a:spcAft>
                <a:spcPts val="800"/>
              </a:spcAft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B. Устранить противоречие и, соответственно, решить проблему, содержащую это противоречие.</a:t>
            </a:r>
          </a:p>
          <a:p>
            <a:pPr marL="180340">
              <a:lnSpc>
                <a:spcPct val="107000"/>
              </a:lnSpc>
              <a:spcAft>
                <a:spcPts val="800"/>
              </a:spcAft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C. Получить патент на изобретение.</a:t>
            </a:r>
          </a:p>
          <a:p>
            <a:pPr marL="180340">
              <a:lnSpc>
                <a:spcPct val="107000"/>
              </a:lnSpc>
              <a:spcAft>
                <a:spcPts val="800"/>
              </a:spcAft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D. Начать разработку продукта.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6215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72C0DA-BD0A-4916-A77F-E59597C51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5404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 2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E04B0A-74C1-4B72-9B3B-AC65EECA61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5499" y="1635888"/>
            <a:ext cx="8915400" cy="4598002"/>
          </a:xfrm>
        </p:spPr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Основным принципом теории ограничений является (выберите правильный ответ):</a:t>
            </a:r>
          </a:p>
          <a:p>
            <a:pPr marL="180340">
              <a:lnSpc>
                <a:spcPct val="107000"/>
              </a:lnSpc>
              <a:spcAft>
                <a:spcPts val="800"/>
              </a:spcAft>
              <a:tabLst>
                <a:tab pos="180340" algn="l"/>
              </a:tabLst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A. Нужно учиться работать в условиях ограниченных ресурсов.</a:t>
            </a:r>
          </a:p>
          <a:p>
            <a:pPr marL="180340">
              <a:lnSpc>
                <a:spcPct val="107000"/>
              </a:lnSpc>
              <a:spcAft>
                <a:spcPts val="800"/>
              </a:spcAft>
              <a:tabLst>
                <a:tab pos="180340" algn="l"/>
              </a:tabLst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B. В системе в каждый момент всегда есть только одно узкое место.</a:t>
            </a:r>
          </a:p>
          <a:p>
            <a:pPr marL="180340">
              <a:lnSpc>
                <a:spcPct val="107000"/>
              </a:lnSpc>
              <a:spcAft>
                <a:spcPts val="800"/>
              </a:spcAft>
              <a:tabLst>
                <a:tab pos="180340" algn="l"/>
              </a:tabLst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C. Ограничение требований на компетенции персонала существенно повышает эффективность производства.</a:t>
            </a:r>
          </a:p>
          <a:p>
            <a:pPr marL="180340">
              <a:lnSpc>
                <a:spcPct val="107000"/>
              </a:lnSpc>
              <a:spcAft>
                <a:spcPts val="800"/>
              </a:spcAft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D. Прибыль предприятия ограничена соотношением выручки и издержек.</a:t>
            </a:r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3610009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4EDBBC-E7AD-4BD1-9273-373CCC0F8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5404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 3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7A611D-DD89-4C7C-BF9C-5FA18501B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74157"/>
            <a:ext cx="8915400" cy="4337065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Какой из этих барьеров на пути осуществления запроса относится к внутренним?</a:t>
            </a:r>
          </a:p>
          <a:p>
            <a:pPr marL="180340">
              <a:lnSpc>
                <a:spcPct val="107000"/>
              </a:lnSpc>
              <a:spcAft>
                <a:spcPts val="800"/>
              </a:spcAft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A. Барьер несоответствия воспринимаемых выгод и цены товара (ложное или действительное несоответствие).</a:t>
            </a:r>
          </a:p>
          <a:p>
            <a:pPr marL="180340">
              <a:lnSpc>
                <a:spcPct val="107000"/>
              </a:lnSpc>
              <a:spcAft>
                <a:spcPts val="800"/>
              </a:spcAft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B. Барьеры, накладываемые семьей.</a:t>
            </a:r>
          </a:p>
          <a:p>
            <a:pPr marL="180340">
              <a:lnSpc>
                <a:spcPct val="107000"/>
              </a:lnSpc>
              <a:spcAft>
                <a:spcPts val="800"/>
              </a:spcAft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C. Отсутствие товара.</a:t>
            </a:r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787622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C034E1-9E67-49F1-9AE8-BFD5FCCD9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45875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 4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5A31AF-D259-42AD-98D2-9586AC57B1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85732"/>
            <a:ext cx="8915400" cy="432549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Перечислите 4 стадии (по Бланку и </a:t>
            </a:r>
            <a:r>
              <a:rPr lang="ru-RU" sz="22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Дорфу</a:t>
            </a: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 процесса вывода инноваций на рынок в соответствии с концепцией Customer </a:t>
            </a:r>
            <a:r>
              <a:rPr lang="ru-RU" sz="22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development</a:t>
            </a: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549721063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1295</TotalTime>
  <Words>1464</Words>
  <Application>Microsoft Office PowerPoint</Application>
  <PresentationFormat>Широкоэкранный</PresentationFormat>
  <Paragraphs>207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0" baseType="lpstr">
      <vt:lpstr>Arial</vt:lpstr>
      <vt:lpstr>Calibri</vt:lpstr>
      <vt:lpstr>Century Gothic</vt:lpstr>
      <vt:lpstr>Symbol</vt:lpstr>
      <vt:lpstr>Times New Roman</vt:lpstr>
      <vt:lpstr>Wingdings</vt:lpstr>
      <vt:lpstr>Wingdings 3</vt:lpstr>
      <vt:lpstr>Легкий дым</vt:lpstr>
      <vt:lpstr>Жизненный цикл продукта</vt:lpstr>
      <vt:lpstr>Стадии жизненного цикла продукта</vt:lpstr>
      <vt:lpstr>Стадии жизненного цикла товара</vt:lpstr>
      <vt:lpstr>Методы разработки продукта</vt:lpstr>
      <vt:lpstr>Методы разработки продукта</vt:lpstr>
      <vt:lpstr>Методы разработки продукта</vt:lpstr>
      <vt:lpstr>Методы разработки продукта</vt:lpstr>
      <vt:lpstr>Методы разработки продукта</vt:lpstr>
      <vt:lpstr>Методы разработки продукта</vt:lpstr>
      <vt:lpstr>Методы разработки продукта</vt:lpstr>
      <vt:lpstr>Методы разработки продукта</vt:lpstr>
      <vt:lpstr>Теория решения изобретательских задач (ТРИЗ)</vt:lpstr>
      <vt:lpstr>Теория решения изобретательских задач (ТРИЗ)</vt:lpstr>
      <vt:lpstr>Теория ограничений</vt:lpstr>
      <vt:lpstr>Теория ограничений</vt:lpstr>
      <vt:lpstr>Customer development </vt:lpstr>
      <vt:lpstr>Цели CustDev</vt:lpstr>
      <vt:lpstr>Этапы Customer development (Бланк, Дорф)</vt:lpstr>
      <vt:lpstr>Этапы Customer development (Бланк, Дорф)</vt:lpstr>
      <vt:lpstr>Этапы Customer development (Бланк, Дорф)</vt:lpstr>
      <vt:lpstr>Этапы Customer development (Бланк, Дорф)</vt:lpstr>
      <vt:lpstr>Моделирование потребностей:  Подход Г.Мюррей</vt:lpstr>
      <vt:lpstr>Моделирование потребностей: Барьеры формирования запроса</vt:lpstr>
      <vt:lpstr>Моделирование потребностей: Барьеры формирования запроса</vt:lpstr>
      <vt:lpstr>Моделирование потребностей: Модель ценностей Шета-Ньюмана-Гросса</vt:lpstr>
      <vt:lpstr>Специфика потребности корпоративного потребителя</vt:lpstr>
      <vt:lpstr>Специфика потребности корпоративного потребителя</vt:lpstr>
      <vt:lpstr>Модель потребительского поведения</vt:lpstr>
      <vt:lpstr>Вопрос 1</vt:lpstr>
      <vt:lpstr>Вопрос 2</vt:lpstr>
      <vt:lpstr>Вопрос 3</vt:lpstr>
      <vt:lpstr>Вопрос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Корниенко</dc:creator>
  <cp:lastModifiedBy>Meta Morph</cp:lastModifiedBy>
  <cp:revision>29</cp:revision>
  <dcterms:created xsi:type="dcterms:W3CDTF">2021-03-04T16:21:05Z</dcterms:created>
  <dcterms:modified xsi:type="dcterms:W3CDTF">2024-10-16T14:53:20Z</dcterms:modified>
</cp:coreProperties>
</file>