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76" r:id="rId4"/>
    <p:sldId id="277" r:id="rId5"/>
    <p:sldId id="279" r:id="rId6"/>
    <p:sldId id="280" r:id="rId7"/>
    <p:sldId id="257" r:id="rId8"/>
    <p:sldId id="258" r:id="rId9"/>
    <p:sldId id="259" r:id="rId10"/>
    <p:sldId id="260" r:id="rId11"/>
    <p:sldId id="261" r:id="rId12"/>
    <p:sldId id="271" r:id="rId13"/>
    <p:sldId id="264" r:id="rId14"/>
    <p:sldId id="265" r:id="rId15"/>
    <p:sldId id="270" r:id="rId16"/>
    <p:sldId id="269" r:id="rId17"/>
    <p:sldId id="268" r:id="rId18"/>
    <p:sldId id="267" r:id="rId19"/>
    <p:sldId id="266" r:id="rId20"/>
    <p:sldId id="272" r:id="rId21"/>
    <p:sldId id="281" r:id="rId22"/>
    <p:sldId id="282" r:id="rId23"/>
    <p:sldId id="283" r:id="rId24"/>
    <p:sldId id="284" r:id="rId25"/>
    <p:sldId id="285" r:id="rId26"/>
    <p:sldId id="286" r:id="rId27"/>
    <p:sldId id="28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9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12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725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87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64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41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43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60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84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7300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846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534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853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62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25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F7DF2-8587-4FAC-AA9C-1C0458D102F0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72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Микросреда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38183"/>
            <a:ext cx="9167359" cy="44730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элементы:</a:t>
            </a:r>
          </a:p>
          <a:p>
            <a:pPr marL="0" indent="0">
              <a:buNone/>
            </a:pPr>
            <a:r>
              <a:rPr lang="ru-RU" sz="2400" b="1" dirty="0"/>
              <a:t>1. Клиенты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Потребительский рынок (B2C — </a:t>
            </a:r>
            <a:r>
              <a:rPr lang="ru-RU" sz="2400" b="1" dirty="0" err="1"/>
              <a:t>business</a:t>
            </a:r>
            <a:r>
              <a:rPr lang="ru-RU" sz="2400" b="1" dirty="0"/>
              <a:t> </a:t>
            </a:r>
            <a:r>
              <a:rPr lang="ru-RU" sz="2400" b="1" dirty="0" err="1"/>
              <a:t>to</a:t>
            </a:r>
            <a:r>
              <a:rPr lang="ru-RU" sz="2400" b="1" dirty="0"/>
              <a:t> </a:t>
            </a:r>
            <a:r>
              <a:rPr lang="ru-RU" sz="2400" b="1" dirty="0" err="1"/>
              <a:t>customer</a:t>
            </a:r>
            <a:r>
              <a:rPr lang="ru-RU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Промышленный рынок (B2B — </a:t>
            </a:r>
            <a:r>
              <a:rPr lang="ru-RU" sz="2400" b="1" dirty="0" err="1"/>
              <a:t>business</a:t>
            </a:r>
            <a:r>
              <a:rPr lang="ru-RU" sz="2400" b="1" dirty="0"/>
              <a:t> </a:t>
            </a:r>
            <a:r>
              <a:rPr lang="ru-RU" sz="2400" b="1" dirty="0" err="1"/>
              <a:t>to</a:t>
            </a:r>
            <a:r>
              <a:rPr lang="ru-RU" sz="2400" b="1" dirty="0"/>
              <a:t> </a:t>
            </a:r>
            <a:r>
              <a:rPr lang="ru-RU" sz="2400" b="1" dirty="0" err="1"/>
              <a:t>business</a:t>
            </a:r>
            <a:r>
              <a:rPr lang="ru-RU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Рынок промежуточных продавцов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Рынок государственных учреждений (B2G — </a:t>
            </a:r>
            <a:r>
              <a:rPr lang="ru-RU" sz="2400" b="1" dirty="0" err="1"/>
              <a:t>business</a:t>
            </a:r>
            <a:r>
              <a:rPr lang="ru-RU" sz="2400" b="1" dirty="0"/>
              <a:t> </a:t>
            </a:r>
            <a:r>
              <a:rPr lang="ru-RU" sz="2400" b="1" dirty="0" err="1"/>
              <a:t>to</a:t>
            </a:r>
            <a:r>
              <a:rPr lang="ru-RU" sz="2400" b="1" dirty="0"/>
              <a:t> </a:t>
            </a:r>
            <a:r>
              <a:rPr lang="ru-RU" sz="2400" b="1" dirty="0" err="1"/>
              <a:t>government</a:t>
            </a:r>
            <a:r>
              <a:rPr lang="ru-RU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Международные рынки</a:t>
            </a:r>
          </a:p>
          <a:p>
            <a:r>
              <a:rPr lang="ru-RU" sz="2400" b="1" dirty="0" err="1"/>
              <a:t>Peer-to-peer</a:t>
            </a:r>
            <a:r>
              <a:rPr lang="ru-RU" sz="2400" b="1" dirty="0"/>
              <a:t> («от пользователя к пользователю», P2P)</a:t>
            </a:r>
          </a:p>
        </p:txBody>
      </p:sp>
    </p:spTree>
    <p:extLst>
      <p:ext uri="{BB962C8B-B14F-4D97-AF65-F5344CB8AC3E}">
        <p14:creationId xmlns:p14="http://schemas.microsoft.com/office/powerpoint/2010/main" val="3393143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Микросреда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38183"/>
            <a:ext cx="9167359" cy="4473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элементы:</a:t>
            </a:r>
          </a:p>
          <a:p>
            <a:pPr marL="0" indent="0">
              <a:buNone/>
            </a:pPr>
            <a:r>
              <a:rPr lang="ru-RU" sz="2400" b="1" dirty="0"/>
              <a:t>2. Поставщики</a:t>
            </a:r>
          </a:p>
          <a:p>
            <a:pPr marL="0" indent="0">
              <a:buNone/>
            </a:pPr>
            <a:r>
              <a:rPr lang="ru-RU" sz="2400" b="1" dirty="0"/>
              <a:t>3. Конкуренты</a:t>
            </a:r>
          </a:p>
          <a:p>
            <a:pPr marL="0" indent="0">
              <a:buNone/>
            </a:pPr>
            <a:r>
              <a:rPr lang="ru-RU" sz="2400" b="1" dirty="0"/>
              <a:t>4. Посредники</a:t>
            </a:r>
          </a:p>
          <a:p>
            <a:pPr marL="0" indent="0">
              <a:buNone/>
            </a:pPr>
            <a:r>
              <a:rPr lang="ru-RU" sz="2400" b="1" dirty="0"/>
              <a:t>5. Контактные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308117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Макросреда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38183"/>
            <a:ext cx="9167359" cy="4473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элементы: </a:t>
            </a:r>
            <a:r>
              <a:rPr lang="ru-RU" sz="2400" b="1" dirty="0"/>
              <a:t>факторы</a:t>
            </a:r>
          </a:p>
          <a:p>
            <a:r>
              <a:rPr lang="ru-RU" sz="2400" b="1" dirty="0"/>
              <a:t>демографические, </a:t>
            </a:r>
          </a:p>
          <a:p>
            <a:r>
              <a:rPr lang="ru-RU" sz="2400" b="1" dirty="0"/>
              <a:t>экономические, </a:t>
            </a:r>
          </a:p>
          <a:p>
            <a:r>
              <a:rPr lang="ru-RU" sz="2400" b="1" dirty="0"/>
              <a:t>природные,</a:t>
            </a:r>
          </a:p>
          <a:p>
            <a:r>
              <a:rPr lang="ru-RU" sz="2400" b="1" dirty="0"/>
              <a:t>технические, </a:t>
            </a:r>
          </a:p>
          <a:p>
            <a:r>
              <a:rPr lang="ru-RU" sz="2400" b="1" dirty="0"/>
              <a:t>политические, </a:t>
            </a:r>
          </a:p>
          <a:p>
            <a:r>
              <a:rPr lang="ru-RU" sz="2400" b="1" dirty="0"/>
              <a:t>культурные. </a:t>
            </a:r>
          </a:p>
        </p:txBody>
      </p:sp>
    </p:spTree>
    <p:extLst>
      <p:ext uri="{BB962C8B-B14F-4D97-AF65-F5344CB8AC3E}">
        <p14:creationId xmlns:p14="http://schemas.microsoft.com/office/powerpoint/2010/main" val="3608153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1D175-D4A4-4510-836D-FAA3F419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418"/>
          </a:xfrm>
        </p:spPr>
        <p:txBody>
          <a:bodyPr/>
          <a:lstStyle/>
          <a:p>
            <a:r>
              <a:rPr lang="ru-RU" b="1" dirty="0"/>
              <a:t>Целевой сегмент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508EFB-B5FA-40EA-8B0E-3215518FB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8183"/>
            <a:ext cx="8915400" cy="44730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Сегмент рынка </a:t>
            </a:r>
            <a:r>
              <a:rPr lang="ru-RU" sz="2000" b="1" dirty="0"/>
              <a:t>– это часть рынка, включающая группу потребителей, имеющих общие нужды и одинаковую реакцию на маркетинговое воздействие.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Целевой сегмент </a:t>
            </a:r>
            <a:r>
              <a:rPr lang="ru-RU" sz="2000" b="1" dirty="0"/>
              <a:t>– это один из сегментов рынка, выбранный в качестве основного для компании с точки зрения разработки и реализации продукции.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Параметры привлекательности сегмента</a:t>
            </a:r>
            <a:r>
              <a:rPr lang="ru-RU" sz="2000" b="1" dirty="0"/>
              <a:t>:</a:t>
            </a:r>
          </a:p>
          <a:p>
            <a:pPr algn="just"/>
            <a:r>
              <a:rPr lang="ru-RU" sz="2000" b="1" dirty="0"/>
              <a:t>Ёмкость сегмента (реальная); перспективы роста сегмента (потенциальная емкость)</a:t>
            </a:r>
          </a:p>
          <a:p>
            <a:pPr algn="just"/>
            <a:r>
              <a:rPr lang="ru-RU" sz="2000" b="1" dirty="0"/>
              <a:t>Доходность сегмента (реальная и потенциальная)</a:t>
            </a:r>
          </a:p>
          <a:p>
            <a:pPr algn="just"/>
            <a:r>
              <a:rPr lang="ru-RU" sz="2000" b="1" dirty="0"/>
              <a:t>Рентабельность работы с сегментом</a:t>
            </a:r>
          </a:p>
          <a:p>
            <a:pPr algn="just"/>
            <a:r>
              <a:rPr lang="ru-RU" sz="2000" b="1" dirty="0"/>
              <a:t>Насыщенность сегмента и конкурентная ситуация в сегменте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1554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2455A-7F22-4F0E-9510-E4C6594CA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785"/>
          </a:xfrm>
        </p:spPr>
        <p:txBody>
          <a:bodyPr>
            <a:normAutofit/>
          </a:bodyPr>
          <a:lstStyle/>
          <a:p>
            <a:r>
              <a:rPr lang="ru-RU" sz="3200" b="1" dirty="0"/>
              <a:t>Количественная оценка сегмента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38D9E2D-A79D-4661-9FB3-5CD523F6EAD0}"/>
              </a:ext>
            </a:extLst>
          </p:cNvPr>
          <p:cNvGrpSpPr/>
          <p:nvPr/>
        </p:nvGrpSpPr>
        <p:grpSpPr>
          <a:xfrm>
            <a:off x="2961113" y="1466657"/>
            <a:ext cx="6641675" cy="4398334"/>
            <a:chOff x="0" y="-1452"/>
            <a:chExt cx="5660572" cy="3832679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366BFE3B-026F-4C39-9BCF-6BC25D05B44F}"/>
                </a:ext>
              </a:extLst>
            </p:cNvPr>
            <p:cNvSpPr/>
            <p:nvPr/>
          </p:nvSpPr>
          <p:spPr>
            <a:xfrm>
              <a:off x="0" y="-1452"/>
              <a:ext cx="5660572" cy="38317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F5DFEC66-E457-44D3-9073-9691889529D1}"/>
                </a:ext>
              </a:extLst>
            </p:cNvPr>
            <p:cNvSpPr/>
            <p:nvPr/>
          </p:nvSpPr>
          <p:spPr>
            <a:xfrm>
              <a:off x="508000" y="667657"/>
              <a:ext cx="4629150" cy="316357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D52F55B1-712A-4E94-8044-36A8508BC938}"/>
                </a:ext>
              </a:extLst>
            </p:cNvPr>
            <p:cNvSpPr/>
            <p:nvPr/>
          </p:nvSpPr>
          <p:spPr>
            <a:xfrm>
              <a:off x="914400" y="1320800"/>
              <a:ext cx="3656693" cy="251024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4C43F95F-3131-4105-8053-D2664D0AF6BA}"/>
                </a:ext>
              </a:extLst>
            </p:cNvPr>
            <p:cNvSpPr/>
            <p:nvPr/>
          </p:nvSpPr>
          <p:spPr>
            <a:xfrm>
              <a:off x="1494972" y="2206172"/>
              <a:ext cx="2567305" cy="16241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9" name="Надпись 9">
              <a:extLst>
                <a:ext uri="{FF2B5EF4-FFF2-40B4-BE49-F238E27FC236}">
                  <a16:creationId xmlns:a16="http://schemas.microsoft.com/office/drawing/2014/main" id="{326C1188-233B-4929-8560-D16A6A0941C5}"/>
                </a:ext>
              </a:extLst>
            </p:cNvPr>
            <p:cNvSpPr txBox="1"/>
            <p:nvPr/>
          </p:nvSpPr>
          <p:spPr>
            <a:xfrm>
              <a:off x="595086" y="72572"/>
              <a:ext cx="4542064" cy="59508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PAM – Potential Available Market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Надпись 11">
              <a:extLst>
                <a:ext uri="{FF2B5EF4-FFF2-40B4-BE49-F238E27FC236}">
                  <a16:creationId xmlns:a16="http://schemas.microsoft.com/office/drawing/2014/main" id="{97535419-228D-4D4C-9530-AAAFC7B43015}"/>
                </a:ext>
              </a:extLst>
            </p:cNvPr>
            <p:cNvSpPr txBox="1"/>
            <p:nvPr/>
          </p:nvSpPr>
          <p:spPr>
            <a:xfrm>
              <a:off x="1001486" y="783772"/>
              <a:ext cx="3744686" cy="53702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TAM – Total Addressable Market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Надпись 12">
              <a:extLst>
                <a:ext uri="{FF2B5EF4-FFF2-40B4-BE49-F238E27FC236}">
                  <a16:creationId xmlns:a16="http://schemas.microsoft.com/office/drawing/2014/main" id="{1ED8844B-A2A7-4F3A-BA35-683610342A44}"/>
                </a:ext>
              </a:extLst>
            </p:cNvPr>
            <p:cNvSpPr txBox="1"/>
            <p:nvPr/>
          </p:nvSpPr>
          <p:spPr>
            <a:xfrm>
              <a:off x="1190172" y="1378857"/>
              <a:ext cx="3221990" cy="79819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SAM – Served / Serviceable Available Market</a:t>
              </a:r>
              <a:endParaRPr lang="ru-RU" sz="1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Надпись 13">
              <a:extLst>
                <a:ext uri="{FF2B5EF4-FFF2-40B4-BE49-F238E27FC236}">
                  <a16:creationId xmlns:a16="http://schemas.microsoft.com/office/drawing/2014/main" id="{D8590A7A-F84E-42BE-9C91-9E0F48CE9A0A}"/>
                </a:ext>
              </a:extLst>
            </p:cNvPr>
            <p:cNvSpPr txBox="1"/>
            <p:nvPr/>
          </p:nvSpPr>
          <p:spPr>
            <a:xfrm>
              <a:off x="1625600" y="2307772"/>
              <a:ext cx="2249714" cy="1320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SOM – Serviceable &amp; Obtainable Market</a:t>
              </a:r>
              <a:endParaRPr lang="ru-RU" sz="1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466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AFE207-FED7-4633-B62F-476482C73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Количественная оценка сегмента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530AA2-3764-4A83-A208-1149E4F14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31872"/>
            <a:ext cx="8647504" cy="440201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b="1" dirty="0"/>
              <a:t>PAM</a:t>
            </a:r>
            <a:r>
              <a:rPr lang="ru-RU" sz="2200" b="1" dirty="0"/>
              <a:t> (</a:t>
            </a:r>
            <a:r>
              <a:rPr lang="en-US" sz="2200" b="1" dirty="0"/>
              <a:t>Potential Available Market</a:t>
            </a:r>
            <a:r>
              <a:rPr lang="ru-RU" sz="2200" b="1" dirty="0"/>
              <a:t>) — это некий прогноз того, как изменится в будущем TAM (общий объем целевого рынка), исходя из мировых тенденций развития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b="1" dirty="0"/>
              <a:t>TAM (Total Addressable Market) — </a:t>
            </a:r>
            <a:r>
              <a:rPr lang="ru-RU" sz="2200" b="1" dirty="0"/>
              <a:t>общий объем целевого рынка (объем потребности потребителей)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b="1" dirty="0"/>
              <a:t>SAM (Served/Serviceable Available Market) — </a:t>
            </a:r>
            <a:r>
              <a:rPr lang="ru-RU" sz="2200" b="1" dirty="0"/>
              <a:t>доступный объем рынка (с учетом конкурентной обстановки)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b="1" dirty="0"/>
              <a:t>SOM (Serviceable &amp; Obtainable Market) — </a:t>
            </a:r>
            <a:r>
              <a:rPr lang="ru-RU" sz="2200" b="1" dirty="0"/>
              <a:t>реально достижимый объем рынка (с учетом имеющихся ресурсов на конкретный момент)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35690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Основные виды маркетинговых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9167359" cy="3777622"/>
          </a:xfrm>
        </p:spPr>
        <p:txBody>
          <a:bodyPr>
            <a:normAutofit lnSpcReduction="10000"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Исследование рынка </a:t>
            </a:r>
            <a:r>
              <a:rPr lang="ru-RU" sz="2400" b="1" dirty="0"/>
              <a:t>– масштабы, география, структура спроса и предложения, факторы влияния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Изучение сбыта </a:t>
            </a:r>
            <a:r>
              <a:rPr lang="ru-RU" sz="2400" b="1" dirty="0"/>
              <a:t>– каналы продаж; факторы, влияющие на конечную стоимость товара/услуги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Маркетинговое исследование товара и конкурентов </a:t>
            </a:r>
            <a:r>
              <a:rPr lang="ru-RU" sz="2400" b="1" dirty="0"/>
              <a:t>– изучение свойств товара/услуги, в том числе в сравнении с аналогами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Маркетинговые исследования потребителей </a:t>
            </a:r>
            <a:r>
              <a:rPr lang="ru-RU" sz="2400" b="1" dirty="0"/>
              <a:t>– количественный и качественный состав, понимание потребностей</a:t>
            </a:r>
          </a:p>
        </p:txBody>
      </p:sp>
    </p:spTree>
    <p:extLst>
      <p:ext uri="{BB962C8B-B14F-4D97-AF65-F5344CB8AC3E}">
        <p14:creationId xmlns:p14="http://schemas.microsoft.com/office/powerpoint/2010/main" val="599185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BAEBF-47A5-4D20-93DD-CC114C96C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301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маркетинговых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F0CD57-8DD1-4084-84B5-ACFFF93F5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8354"/>
            <a:ext cx="8915400" cy="4382868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Вторичные данные </a:t>
            </a:r>
            <a:r>
              <a:rPr lang="ru-RU" sz="2400" b="1" dirty="0"/>
              <a:t>(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информация, собранная когда-либо для каких-либо целей, не связанных с текущей задачей)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Первичные данные </a:t>
            </a:r>
            <a:r>
              <a:rPr lang="ru-RU" sz="2400" b="1" dirty="0">
                <a:ea typeface="Calibri" panose="020F0502020204030204" pitchFamily="34" charset="0"/>
              </a:rPr>
              <a:t>(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информация, собранная исследователем специально для решения конкретной проблемы</a:t>
            </a:r>
            <a:r>
              <a:rPr lang="ru-RU" sz="2400" b="1" dirty="0">
                <a:ea typeface="Calibri" panose="020F0502020204030204" pitchFamily="34" charset="0"/>
              </a:rPr>
              <a:t>)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методы сбора качественных данных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методы сбора количественных данных и так называемые </a:t>
            </a:r>
          </a:p>
          <a:p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-методики.</a:t>
            </a:r>
          </a:p>
          <a:p>
            <a:endParaRPr lang="ru-RU" sz="2400" b="1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90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129F98-1D19-42DC-B495-3B6C7A5D7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427"/>
          </a:xfrm>
        </p:spPr>
        <p:txBody>
          <a:bodyPr>
            <a:normAutofit/>
          </a:bodyPr>
          <a:lstStyle/>
          <a:p>
            <a:r>
              <a:rPr lang="ru-RU" sz="3200" b="1" dirty="0"/>
              <a:t>Сбор первичных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EDD186-4E39-418F-B130-B4821DE4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8537"/>
            <a:ext cx="9141234" cy="502920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Качественное исследование </a:t>
            </a:r>
            <a:r>
              <a:rPr lang="ru-RU" sz="2000" b="1" dirty="0"/>
              <a:t>-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данные не могут быть выражены количественно, но дают хорошее представление об образе мыслей потребителей. 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Фокус-группа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 – групповое интервью, проводимое модератором в форме групповой дискуссии по заранее разработанному сценарию с группой “типичных” представителей изучаемой части населения, сходных по основным социальным характеристикам.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Глубинное интервью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личная беседа интервьюера с респондентом в форме, побуждающей последнего к подробным ответам на вопросы.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Анализ протокола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 – помещение респондента в ситуацию принятия решения о покупке, в процессе которого он должен подробно описать все факторы, которыми он руководствовался при принятии этого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2442998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EF5FA-325A-4B08-ACD3-AD304EEC4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0553"/>
          </a:xfrm>
        </p:spPr>
        <p:txBody>
          <a:bodyPr>
            <a:normAutofit/>
          </a:bodyPr>
          <a:lstStyle/>
          <a:p>
            <a:r>
              <a:rPr lang="ru-RU" sz="3200" b="1" dirty="0"/>
              <a:t>Сбор первичных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847FB6-BC49-41BA-BEF6-DF68F7EFB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15292"/>
            <a:ext cx="8915400" cy="45265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Количественное исследование </a:t>
            </a:r>
            <a:r>
              <a:rPr lang="ru-RU" sz="2000" b="1" dirty="0"/>
              <a:t>– получение выраженной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количественно информации по ограниченному кругу проблем, но от большого числа людей, что позволяет обрабатывать ее статистическими методами и распространять результаты на всех потребителей. </a:t>
            </a:r>
          </a:p>
          <a:p>
            <a:pPr algn="just"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Опрос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- выяснение мнения респондента по определенному кругу включенных в анкету вопросов путем личного либо опосредованного контакта интервьюера с респондентом.</a:t>
            </a:r>
          </a:p>
          <a:p>
            <a:pPr algn="just"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Аудит розничной торговли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анализ ассортимента, цен, дистрибуции, рекламных материалов в розничных точках по исследуемой товарной группе. 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6933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9B6FB-DAF1-4300-AAB8-325905E1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</p:spPr>
        <p:txBody>
          <a:bodyPr>
            <a:normAutofit/>
          </a:bodyPr>
          <a:lstStyle/>
          <a:p>
            <a:r>
              <a:rPr lang="ru-RU" sz="3200" b="1" dirty="0"/>
              <a:t>Сбор первичных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3A075D-0959-4038-BC18-429C5D39A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5776"/>
            <a:ext cx="9075919" cy="476889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-методики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смешанные методы исследований, сочетающие в себе особенности качественных и количественных методов.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Hall-test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метод исследования, в ходе которого довольно большая группа людей (до 100-400 человек) в специальном помещении тестирует определенный товар и/или его элементы (упаковку, рекламный ролик и т. п.), а затем отвечает на вопросы (заполняет анкету), касающиеся данного товара.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Home-test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- тестирование товара происходит в домашних условиях (дома у респондента). 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Метод используется при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необходимости длительного тестирования товара.</a:t>
            </a:r>
          </a:p>
          <a:p>
            <a:pPr>
              <a:spcBef>
                <a:spcPts val="600"/>
              </a:spcBef>
            </a:pPr>
            <a:r>
              <a:rPr lang="ru-RU" sz="2000" b="1" u="sng" dirty="0" err="1">
                <a:effectLst/>
                <a:ea typeface="Calibri" panose="020F0502020204030204" pitchFamily="34" charset="0"/>
              </a:rPr>
              <a:t>Mystery</a:t>
            </a:r>
            <a:r>
              <a:rPr lang="ru-RU" sz="2000" b="1" u="sng" dirty="0">
                <a:effectLst/>
                <a:ea typeface="Calibri" panose="020F0502020204030204" pitchFamily="34" charset="0"/>
              </a:rPr>
              <a:t> </a:t>
            </a:r>
            <a:r>
              <a:rPr lang="ru-RU" sz="2000" b="1" u="sng" dirty="0" err="1">
                <a:effectLst/>
                <a:ea typeface="Calibri" panose="020F0502020204030204" pitchFamily="34" charset="0"/>
              </a:rPr>
              <a:t>Shopping</a:t>
            </a:r>
            <a:r>
              <a:rPr lang="ru-RU" sz="2000" b="1" u="sng" dirty="0">
                <a:effectLst/>
                <a:ea typeface="Calibri" panose="020F0502020204030204" pitchFamily="34" charset="0"/>
              </a:rPr>
              <a:t> 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- оценка уровня обслуживания с помощью специалистов, выступающих в роли подставных покупателей (заказчиков, клиентов и т. п.).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60213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45DE4-1E77-4E12-903E-17D335D0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62853"/>
            <a:ext cx="8911687" cy="69523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 маркетинга</a:t>
            </a:r>
            <a:br>
              <a:rPr lang="ru-RU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985DC-D5FF-4764-A9D2-DE49B9057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50629"/>
            <a:ext cx="9245738" cy="52445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Маркетинг-микс</a:t>
            </a:r>
            <a:r>
              <a:rPr lang="ru-RU" sz="2200" b="1" dirty="0"/>
              <a:t> — набор маркетинговых средств воздействия на спрос. </a:t>
            </a:r>
          </a:p>
          <a:p>
            <a:pPr marL="0" indent="0">
              <a:buNone/>
            </a:pPr>
            <a:r>
              <a:rPr lang="ru-RU" sz="2200" b="1" dirty="0"/>
              <a:t>Мероприятия по четырем составляющим тактической деятельности (</a:t>
            </a:r>
            <a:r>
              <a:rPr lang="en-US" sz="2200" b="1" dirty="0"/>
              <a:t>Product</a:t>
            </a:r>
            <a:r>
              <a:rPr lang="ru-RU" sz="2200" b="1" dirty="0"/>
              <a:t>, </a:t>
            </a:r>
            <a:r>
              <a:rPr lang="en-US" sz="2200" b="1" dirty="0"/>
              <a:t>Price</a:t>
            </a:r>
            <a:r>
              <a:rPr lang="ru-RU" sz="2200" b="1" dirty="0"/>
              <a:t>, </a:t>
            </a:r>
            <a:r>
              <a:rPr lang="en-US" sz="2200" b="1" dirty="0"/>
              <a:t>Place</a:t>
            </a:r>
            <a:r>
              <a:rPr lang="ru-RU" sz="2200" b="1" dirty="0"/>
              <a:t>, </a:t>
            </a:r>
            <a:r>
              <a:rPr lang="en-US" sz="2200" b="1" dirty="0"/>
              <a:t>Promotion</a:t>
            </a:r>
            <a:r>
              <a:rPr lang="ru-RU" sz="2200" b="1" dirty="0"/>
              <a:t>): 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Товар</a:t>
            </a:r>
            <a:r>
              <a:rPr lang="ru-RU" sz="2200" b="1" dirty="0"/>
              <a:t> (вариации с ассортиментом продукции и потребительскими свойствами);  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Цена</a:t>
            </a:r>
            <a:r>
              <a:rPr lang="ru-RU" sz="2200" b="1" dirty="0"/>
              <a:t> (установление оптимальных цен и скидок на цену продукта для разных случаев и разных групп покупателей); 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Место продаж </a:t>
            </a:r>
            <a:r>
              <a:rPr lang="ru-RU" sz="2200" b="1" dirty="0"/>
              <a:t>(выбор каналов распределения, компаний-дистрибьюторов, подбор торговых точек и т. п.);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Продвижение</a:t>
            </a:r>
            <a:r>
              <a:rPr lang="ru-RU" sz="2200" b="1" dirty="0"/>
              <a:t> (рекламные мероприятия, стимулирование сбыта, организация связей с общественностью и персональных продаж). 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69157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B7915F-A7D8-4FEB-8E97-6213978AA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охвата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6B0E13-D86C-4647-96FB-C56570A5E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8537"/>
            <a:ext cx="8915400" cy="4552685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Массовый маркетинг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Полный охват рынка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Рыночная специализация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Товарная специализация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Избирательная специализация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Концентрированный маркетинг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866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49E26C-C5ED-43DA-A65C-969CD2D0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1364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массового маркетинга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670BDF-040E-49C9-9DFD-66EEC87C7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9976"/>
            <a:ext cx="9415554" cy="52643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Компания разрабатывает 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единую</a:t>
            </a:r>
            <a:r>
              <a:rPr lang="ru-RU" sz="2000" b="1" dirty="0">
                <a:effectLst/>
                <a:ea typeface="Times New Roman" panose="02020603050405020304" pitchFamily="18" charset="0"/>
              </a:rPr>
              <a:t> маркетинговую программу для обращения ко всем потребителям одновременно.</a:t>
            </a:r>
          </a:p>
          <a:p>
            <a:pPr marL="0" indent="0">
              <a:buNone/>
            </a:pPr>
            <a:r>
              <a:rPr lang="ru-RU" sz="2000" b="1" dirty="0"/>
              <a:t>Условия эффективности: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низкий уровень внутриотраслевой конкуренции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низкая дифференциация товаров на рынке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потребитель имеет ограниченный узкий набор базовых потребностей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высокая чувствительность спроса к цене (цена — самый важный и практически единственный критерии покупки)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незначительное количество каналов распределения и продвижения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существует экономия на масштабе при увеличении объемов производства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0943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F0FE03-E951-4F1D-889E-68D87718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3616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полного охвата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541DF2-FBA9-4C82-BED6-FD53B7BF1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54480"/>
            <a:ext cx="8915400" cy="4356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К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омпания стремится предоставить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всем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 группам потребителей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все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 необходимые товары.</a:t>
            </a:r>
          </a:p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С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тратегию способны реализовать только крупные компании. </a:t>
            </a:r>
          </a:p>
          <a:p>
            <a:pPr marL="0" indent="0">
              <a:buNone/>
            </a:pPr>
            <a:r>
              <a:rPr lang="ru-RU" sz="2200" b="1" dirty="0"/>
              <a:t>Построив сильный бренд на 1-2 сегментах рынка, компания транслирует силу бренда на все остальные рыночные ниши, расширяя свой ассортимент.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675706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218A3-5131-4C55-85D8-BC7BBD95E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84922"/>
            <a:ext cx="8911687" cy="734427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рыночной специализации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BCA111-7007-498E-ACB9-AACF624FA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8354"/>
            <a:ext cx="8915400" cy="4382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Компания концентрирует все усилия на определенной группе покупателей и создает высокую лояльность к продукту за счет удовлетворения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всех до единой потребности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целевой группы.</a:t>
            </a:r>
          </a:p>
          <a:p>
            <a:pPr marL="0" indent="0">
              <a:buNone/>
            </a:pPr>
            <a:r>
              <a:rPr lang="ru-RU" sz="2200" b="1" dirty="0"/>
              <a:t>Преимущества: не требуются высокие затраты. Компания сосредоточена на повышении частоты и объема покупок целевого рынка. </a:t>
            </a:r>
          </a:p>
          <a:p>
            <a:pPr marL="0" indent="0">
              <a:buNone/>
            </a:pPr>
            <a:r>
              <a:rPr lang="ru-RU" sz="2200" b="1" dirty="0"/>
              <a:t>Риски: в случае снижения общего числа потребителей или снижении платежеспособности у целевой группы потребителей компания рискует потерять весь свой доход.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18282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200A3-7764-4B0E-B657-12313CD69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6679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товарной специализации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E8915B-7CA8-4A40-A291-D5F37F716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2046"/>
            <a:ext cx="8915400" cy="423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К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омпания концентрирует все свои усилия и ресурсы на выпуске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одного товара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и продает его всем возможным потребителям отрасли.</a:t>
            </a:r>
          </a:p>
          <a:p>
            <a:pPr marL="0" indent="0">
              <a:buNone/>
            </a:pPr>
            <a:r>
              <a:rPr lang="ru-RU" sz="2200" b="1" dirty="0"/>
              <a:t>Преимущества: </a:t>
            </a:r>
          </a:p>
          <a:p>
            <a:r>
              <a:rPr lang="ru-RU" sz="2200" b="1" dirty="0"/>
              <a:t>Снижены затраты на продвижение товара за счет унификации всех маркетинговых программ</a:t>
            </a:r>
          </a:p>
          <a:p>
            <a:r>
              <a:rPr lang="ru-RU" sz="2200" b="1" dirty="0"/>
              <a:t>Доверие к продукту среди большого числа покупателей</a:t>
            </a:r>
          </a:p>
          <a:p>
            <a:pPr marL="0" indent="0">
              <a:buNone/>
            </a:pPr>
            <a:r>
              <a:rPr lang="ru-RU" sz="2200" b="1" dirty="0"/>
              <a:t>Риск: продукт компании может быть вытеснен более узко специализированными предложениями конкурентов.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137072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BD52C-F77D-4CBA-A37C-E843A11D3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52439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избирательной специализации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378000-0BAE-4528-B650-8036C0BDD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6549"/>
            <a:ext cx="9088982" cy="41346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К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омпания реализует товары сразу на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нескольких сегментах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рынка. Целевые сегменты могут быть рынками дополняющих товаров или абсолютно </a:t>
            </a:r>
            <a:r>
              <a:rPr lang="ru-RU" sz="2200" b="1" dirty="0">
                <a:ea typeface="Times New Roman" panose="02020603050405020304" pitchFamily="18" charset="0"/>
              </a:rPr>
              <a:t>непересекающимися продуктами. </a:t>
            </a:r>
            <a:endParaRPr lang="ru-RU" sz="2200" b="1" dirty="0"/>
          </a:p>
          <a:p>
            <a:pPr algn="just">
              <a:spcAft>
                <a:spcPts val="800"/>
              </a:spcAft>
            </a:pPr>
            <a:r>
              <a:rPr lang="ru-RU" sz="2200" b="1" dirty="0"/>
              <a:t>Преимущество: позволяет снизить долгосрочные риски бизнеса в отрасли.</a:t>
            </a:r>
          </a:p>
          <a:p>
            <a:pPr algn="just">
              <a:spcAft>
                <a:spcPts val="800"/>
              </a:spcAft>
            </a:pPr>
            <a:r>
              <a:rPr lang="ru-RU" sz="2200" b="1" dirty="0"/>
              <a:t>Риски: более высокие затраты, размытие имиджа компании, конфликт интересов за ограниченные ресурсы компании между разными направлениями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372554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8AC68F-4B80-44F7-A530-66995B5EA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5501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концентрированного маркетинга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27AC18-3F1B-4888-AF37-366DC1267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9610"/>
            <a:ext cx="9271862" cy="4611189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Узкая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специализация компании на одном конкретном сегменте отрасли, имеющем значимые отличия в потреблении и отличающуюся модель </a:t>
            </a:r>
            <a:r>
              <a:rPr lang="ru-RU" sz="2200" b="1" dirty="0">
                <a:ea typeface="Times New Roman" panose="02020603050405020304" pitchFamily="18" charset="0"/>
              </a:rPr>
              <a:t>совершения покупки. </a:t>
            </a:r>
            <a:endParaRPr lang="ru-RU" sz="2200" b="1" dirty="0"/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конкурентное преимущество за счет разработки продукта, максимально отвечающего потребностям аудитории;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высокий уровень лояльности и защита от переключения на конкурентов;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более высокая цена и рост рентабельность продаж;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низкий бюджет на продвижение;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малые затраты на распространение товара;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для стартапов и малого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1660769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EA1A6-048F-4E32-A126-13DD50973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42806"/>
            <a:ext cx="9303153" cy="1160303"/>
          </a:xfrm>
        </p:spPr>
        <p:txBody>
          <a:bodyPr>
            <a:noAutofit/>
          </a:bodyPr>
          <a:lstStyle/>
          <a:p>
            <a:pPr>
              <a:spcAft>
                <a:spcPts val="800"/>
              </a:spcAft>
            </a:pPr>
            <a: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продаж </a:t>
            </a:r>
            <a:b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инновационных продуктов</a:t>
            </a:r>
            <a:endParaRPr lang="ru-RU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E4D99B-6113-4ACC-BD55-337EBE562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97476"/>
            <a:ext cx="8587774" cy="4317718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Потенциальные потребители не осведомлены о существовании, характеристиках и способах использования товаров.</a:t>
            </a:r>
          </a:p>
          <a:p>
            <a:pPr algn="just"/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Первичная осведомленность потребителя не гарантирует понимание им преимуществ, которые он извлекает из использования новинки.</a:t>
            </a:r>
          </a:p>
          <a:p>
            <a:pPr algn="just"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Большинство потребителей — консерваторы и не готовы платить достаточно высокую цену за сомнительный, непроверенный продукт.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381357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AEBA9-8090-4A71-B0AC-B00BAAA87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403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B2C 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716C8-2867-4B6D-AB19-5D1CD3EC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06498"/>
            <a:ext cx="8911687" cy="4127027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Выявление наиболее гибких и мобильных оптовиков с точки зрения принятия новаций и внесения изменений в ассортиментную политику.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Товар: 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соответствует текущим потребностям рынка;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имеет высокую степень конкурентоспособности, поскольку обладает рядом новых, уникальных свойств;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новый товар можно продавать дороже;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продажи инновационного товара позитивно воздействуют на имидж оптовика;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внедрение в ассортимент инновационного товара привлекает внимание к ассортименту дистрибьютора в целом;</a:t>
            </a:r>
          </a:p>
          <a:p>
            <a:pPr algn="just">
              <a:spcBef>
                <a:spcPts val="600"/>
              </a:spcBef>
            </a:pPr>
            <a:endParaRPr lang="ru-RU" sz="2000" b="1" dirty="0"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sz="2000" b="1" dirty="0"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sz="20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865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массовая реклама с указанием явных конкурентных преимуществ;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особые условия для оптовиков в период вывода на рынок (отсрочки, скидки, возвраты и пр.);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бонусы для оптовиков;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акции, проводимые за счет производителя;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предоставление эксклюзивных прав на определенной территории и т. д.</a:t>
            </a: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B2C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722959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Реклама инновационных продуктов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информация о сути товара и способах его использования;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указание на новые для потребителя выгоды;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креатив, рассчитанный на аудиторию новаторов;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привлечение к рекламе референтных персон — «лидеров» мнений;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сочетание массовой рекламы и методов работы в точках продаж (консультанты и т.д.).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B2C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05119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Сложности: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многие предприятия не готовы к принятию инновационных товаров и ограничены в бюджете; 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продажа инновационных товаров носит длительный характер — требуется значительное время на принятие решения.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B2В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359945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Важно: способность, возможность и умение вести длительные переговоры.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+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реклама (статьи в профессиональных изданиях, интернет-продвижение и пр.);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директ-маркетинг (электронные и почтовые рассылки, обзвоны);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обучающие семинары;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участие в выставках и т.д.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B2В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068328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B5EDE84-535E-B78B-D712-9A885D3C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09600"/>
            <a:ext cx="8915400" cy="5301622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800" b="1" dirty="0">
                <a:solidFill>
                  <a:srgbClr val="C00000"/>
                </a:solidFill>
                <a:cs typeface="Times New Roman" panose="02020603050405020304" pitchFamily="18" charset="0"/>
              </a:rPr>
              <a:t>Вопросы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1. </a:t>
            </a:r>
            <a:r>
              <a:rPr lang="ru-RU" sz="2000" b="1" u="sng" dirty="0">
                <a:cs typeface="Times New Roman" panose="02020603050405020304" pitchFamily="18" charset="0"/>
              </a:rPr>
              <a:t>В чем, по вашему мнению, отличие прямых и косвенных конкурентов</a:t>
            </a:r>
            <a:r>
              <a:rPr lang="ru-RU" sz="2000" b="1" dirty="0">
                <a:cs typeface="Times New Roman" panose="02020603050405020304" pitchFamily="18" charset="0"/>
              </a:rPr>
              <a:t>?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2. </a:t>
            </a:r>
            <a:r>
              <a:rPr lang="en-US" sz="2000" b="1" u="sng" dirty="0">
                <a:cs typeface="Times New Roman" panose="02020603050405020304" pitchFamily="18" charset="0"/>
              </a:rPr>
              <a:t>SAM</a:t>
            </a:r>
            <a:r>
              <a:rPr lang="ru-RU" sz="2000" b="1" u="sng" dirty="0">
                <a:cs typeface="Times New Roman" panose="02020603050405020304" pitchFamily="18" charset="0"/>
              </a:rPr>
              <a:t> – это показатель объема рынка, учитывающий</a:t>
            </a:r>
            <a:r>
              <a:rPr lang="ru-RU" sz="2000" b="1" dirty="0">
                <a:cs typeface="Times New Roman" panose="02020603050405020304" pitchFamily="18" charset="0"/>
              </a:rPr>
              <a:t>: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b="1" dirty="0">
                <a:cs typeface="Times New Roman" panose="02020603050405020304" pitchFamily="18" charset="0"/>
              </a:rPr>
              <a:t>A. Объем потребности потребителей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b="1" dirty="0">
                <a:cs typeface="Times New Roman" panose="02020603050405020304" pitchFamily="18" charset="0"/>
              </a:rPr>
              <a:t>B. Конкурентную обстановку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b="1" dirty="0">
                <a:cs typeface="Times New Roman" panose="02020603050405020304" pitchFamily="18" charset="0"/>
              </a:rPr>
              <a:t>C. Ресурсы компании на конкретный момент времени</a:t>
            </a:r>
          </a:p>
          <a:p>
            <a:pPr marL="457200" indent="-457200" algn="just">
              <a:spcBef>
                <a:spcPts val="0"/>
              </a:spcBef>
              <a:spcAft>
                <a:spcPts val="800"/>
              </a:spcAft>
              <a:buAutoNum type="arabicPeriod"/>
            </a:pP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855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B5EDE84-535E-B78B-D712-9A885D3C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811" y="757381"/>
            <a:ext cx="9381115" cy="548640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8000" b="1" dirty="0">
                <a:solidFill>
                  <a:srgbClr val="C00000"/>
                </a:solidFill>
                <a:cs typeface="Times New Roman" panose="02020603050405020304" pitchFamily="18" charset="0"/>
              </a:rPr>
              <a:t>3.</a:t>
            </a:r>
            <a:r>
              <a:rPr lang="ru-RU" sz="8000" b="1" dirty="0">
                <a:cs typeface="Times New Roman" panose="02020603050405020304" pitchFamily="18" charset="0"/>
              </a:rPr>
              <a:t> </a:t>
            </a:r>
            <a:r>
              <a:rPr lang="ru-RU" sz="8000" b="1" u="sng" dirty="0">
                <a:cs typeface="Times New Roman" panose="02020603050405020304" pitchFamily="18" charset="0"/>
              </a:rPr>
              <a:t>Что такое маркетинг-микс</a:t>
            </a:r>
            <a:r>
              <a:rPr lang="ru-RU" sz="8000" b="1" dirty="0">
                <a:cs typeface="Times New Roman" panose="02020603050405020304" pitchFamily="18" charset="0"/>
              </a:rPr>
              <a:t>?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A. Набор поддающихся контролю переменных факторов маркетинга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B. Набор факторов, влияющих на маркетинг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C. Комплекс стратегических партнеров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D. Секретная формула продукта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ru-RU" sz="8000" b="1" dirty="0">
              <a:cs typeface="Times New Roman" panose="02020603050405020304" pitchFamily="18" charset="0"/>
            </a:endParaRP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solidFill>
                  <a:srgbClr val="C00000"/>
                </a:solidFill>
                <a:cs typeface="Times New Roman" panose="02020603050405020304" pitchFamily="18" charset="0"/>
              </a:rPr>
              <a:t>4.</a:t>
            </a:r>
            <a:r>
              <a:rPr lang="ru-RU" sz="8000" b="1" dirty="0">
                <a:cs typeface="Times New Roman" panose="02020603050405020304" pitchFamily="18" charset="0"/>
              </a:rPr>
              <a:t> </a:t>
            </a:r>
            <a:r>
              <a:rPr lang="ru-RU" sz="8000" b="1" u="sng" dirty="0">
                <a:cs typeface="Times New Roman" panose="02020603050405020304" pitchFamily="18" charset="0"/>
              </a:rPr>
              <a:t>Исследование заключается в том, что респондент помещается в ситуацию принятия решения о покупке; он должен подробно описать все факторы, которыми он руководствовался при принятии этого решения</a:t>
            </a:r>
            <a:r>
              <a:rPr lang="ru-RU" sz="8000" b="1" dirty="0"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8000" b="1" dirty="0">
                <a:cs typeface="Times New Roman" panose="02020603050405020304" pitchFamily="18" charset="0"/>
              </a:rPr>
              <a:t>Это исследование: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A. Глубинное интервью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B. Анализ протокола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C. Холл-тест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D. Фокус-группа</a:t>
            </a:r>
          </a:p>
          <a:p>
            <a:pPr marL="457200" indent="-457200" algn="just">
              <a:spcBef>
                <a:spcPts val="0"/>
              </a:spcBef>
              <a:spcAft>
                <a:spcPts val="800"/>
              </a:spcAft>
              <a:buAutoNum type="arabicPeriod"/>
            </a:pPr>
            <a:endParaRPr lang="ru-RU" sz="8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4135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837</TotalTime>
  <Words>1593</Words>
  <Application>Microsoft Office PowerPoint</Application>
  <PresentationFormat>Широкоэкранный</PresentationFormat>
  <Paragraphs>173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Century Gothic</vt:lpstr>
      <vt:lpstr>Times New Roman</vt:lpstr>
      <vt:lpstr>Wingdings 3</vt:lpstr>
      <vt:lpstr>Легкий дым</vt:lpstr>
      <vt:lpstr>Микросреда компании</vt:lpstr>
      <vt:lpstr>Микросреда компании</vt:lpstr>
      <vt:lpstr>Макросреда компании</vt:lpstr>
      <vt:lpstr>Целевой сегмент</vt:lpstr>
      <vt:lpstr>Количественная оценка сегмента</vt:lpstr>
      <vt:lpstr>Количественная оценка сегмента</vt:lpstr>
      <vt:lpstr>Основные виды маркетинговых исследований</vt:lpstr>
      <vt:lpstr>Методы маркетинговых исследований</vt:lpstr>
      <vt:lpstr>Сбор первичных данных</vt:lpstr>
      <vt:lpstr>Сбор первичных данных</vt:lpstr>
      <vt:lpstr>Сбор первичных данных</vt:lpstr>
      <vt:lpstr>Комплекс маркетинга </vt:lpstr>
      <vt:lpstr>Методы охвата рынка</vt:lpstr>
      <vt:lpstr>Стратегия массового маркетинга</vt:lpstr>
      <vt:lpstr>Стратегия полного охвата рынка</vt:lpstr>
      <vt:lpstr>Стратегия рыночной специализации</vt:lpstr>
      <vt:lpstr>Стратегия товарной специализации</vt:lpstr>
      <vt:lpstr>Стратегия избирательной специализации</vt:lpstr>
      <vt:lpstr>Стратегия концентрированного маркетинга</vt:lpstr>
      <vt:lpstr>Особенности продаж  инновационных продуктов</vt:lpstr>
      <vt:lpstr>Принципы продаж  инновационных продуктов в сегменте B2C </vt:lpstr>
      <vt:lpstr>Принципы продаж  инновационных продуктов в сегменте B2C </vt:lpstr>
      <vt:lpstr>Принципы продаж  инновационных продуктов в сегменте B2C </vt:lpstr>
      <vt:lpstr>Принципы продаж  инновационных продуктов в сегменте B2В </vt:lpstr>
      <vt:lpstr>Принципы продаж  инновационных продуктов в сегменте B2В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Инженерное предпринимательство</dc:title>
  <dc:creator>Анна Корниенко</dc:creator>
  <cp:lastModifiedBy>Meta Morph</cp:lastModifiedBy>
  <cp:revision>34</cp:revision>
  <dcterms:created xsi:type="dcterms:W3CDTF">2020-12-01T15:12:29Z</dcterms:created>
  <dcterms:modified xsi:type="dcterms:W3CDTF">2024-10-02T17:31:03Z</dcterms:modified>
</cp:coreProperties>
</file>