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Lst>
  <p:notesMasterIdLst>
    <p:notesMasterId r:id="rId90"/>
  </p:notesMasterIdLst>
  <p:sldIdLst>
    <p:sldId id="256" r:id="rId2"/>
    <p:sldId id="691" r:id="rId3"/>
    <p:sldId id="601" r:id="rId4"/>
    <p:sldId id="602" r:id="rId5"/>
    <p:sldId id="606" r:id="rId6"/>
    <p:sldId id="604" r:id="rId7"/>
    <p:sldId id="605" r:id="rId8"/>
    <p:sldId id="603" r:id="rId9"/>
    <p:sldId id="607" r:id="rId10"/>
    <p:sldId id="608" r:id="rId11"/>
    <p:sldId id="609" r:id="rId12"/>
    <p:sldId id="610" r:id="rId13"/>
    <p:sldId id="611" r:id="rId14"/>
    <p:sldId id="613" r:id="rId15"/>
    <p:sldId id="614" r:id="rId16"/>
    <p:sldId id="615" r:id="rId17"/>
    <p:sldId id="616" r:id="rId18"/>
    <p:sldId id="617" r:id="rId19"/>
    <p:sldId id="618" r:id="rId20"/>
    <p:sldId id="619" r:id="rId21"/>
    <p:sldId id="620" r:id="rId22"/>
    <p:sldId id="621" r:id="rId23"/>
    <p:sldId id="622" r:id="rId24"/>
    <p:sldId id="623" r:id="rId25"/>
    <p:sldId id="624" r:id="rId26"/>
    <p:sldId id="625" r:id="rId27"/>
    <p:sldId id="626" r:id="rId28"/>
    <p:sldId id="627" r:id="rId29"/>
    <p:sldId id="628" r:id="rId30"/>
    <p:sldId id="629" r:id="rId31"/>
    <p:sldId id="680" r:id="rId32"/>
    <p:sldId id="682" r:id="rId33"/>
    <p:sldId id="683" r:id="rId34"/>
    <p:sldId id="684" r:id="rId35"/>
    <p:sldId id="685" r:id="rId36"/>
    <p:sldId id="687" r:id="rId37"/>
    <p:sldId id="688" r:id="rId38"/>
    <p:sldId id="689" r:id="rId39"/>
    <p:sldId id="690" r:id="rId40"/>
    <p:sldId id="630" r:id="rId41"/>
    <p:sldId id="631" r:id="rId42"/>
    <p:sldId id="632" r:id="rId43"/>
    <p:sldId id="633" r:id="rId44"/>
    <p:sldId id="639" r:id="rId45"/>
    <p:sldId id="638" r:id="rId46"/>
    <p:sldId id="640" r:id="rId47"/>
    <p:sldId id="641" r:id="rId48"/>
    <p:sldId id="642" r:id="rId49"/>
    <p:sldId id="643" r:id="rId50"/>
    <p:sldId id="644" r:id="rId51"/>
    <p:sldId id="645" r:id="rId52"/>
    <p:sldId id="646" r:id="rId53"/>
    <p:sldId id="647" r:id="rId54"/>
    <p:sldId id="648" r:id="rId55"/>
    <p:sldId id="665" r:id="rId56"/>
    <p:sldId id="666" r:id="rId57"/>
    <p:sldId id="667" r:id="rId58"/>
    <p:sldId id="649" r:id="rId59"/>
    <p:sldId id="650" r:id="rId60"/>
    <p:sldId id="651" r:id="rId61"/>
    <p:sldId id="652" r:id="rId62"/>
    <p:sldId id="653" r:id="rId63"/>
    <p:sldId id="654" r:id="rId64"/>
    <p:sldId id="655" r:id="rId65"/>
    <p:sldId id="656" r:id="rId66"/>
    <p:sldId id="657" r:id="rId67"/>
    <p:sldId id="658" r:id="rId68"/>
    <p:sldId id="659" r:id="rId69"/>
    <p:sldId id="660" r:id="rId70"/>
    <p:sldId id="661" r:id="rId71"/>
    <p:sldId id="662" r:id="rId72"/>
    <p:sldId id="663" r:id="rId73"/>
    <p:sldId id="692" r:id="rId74"/>
    <p:sldId id="693" r:id="rId75"/>
    <p:sldId id="694" r:id="rId76"/>
    <p:sldId id="697" r:id="rId77"/>
    <p:sldId id="695" r:id="rId78"/>
    <p:sldId id="696" r:id="rId79"/>
    <p:sldId id="698" r:id="rId80"/>
    <p:sldId id="699" r:id="rId81"/>
    <p:sldId id="700" r:id="rId82"/>
    <p:sldId id="701" r:id="rId83"/>
    <p:sldId id="664" r:id="rId84"/>
    <p:sldId id="668" r:id="rId85"/>
    <p:sldId id="669" r:id="rId86"/>
    <p:sldId id="670" r:id="rId87"/>
    <p:sldId id="671" r:id="rId88"/>
    <p:sldId id="672" r:id="rId89"/>
  </p:sldIdLst>
  <p:sldSz cx="9144000" cy="6858000" type="screen4x3"/>
  <p:notesSz cx="6815138" cy="99314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7F7F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825" autoAdjust="0"/>
  </p:normalViewPr>
  <p:slideViewPr>
    <p:cSldViewPr>
      <p:cViewPr>
        <p:scale>
          <a:sx n="73" d="100"/>
          <a:sy n="73" d="100"/>
        </p:scale>
        <p:origin x="-366"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08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5" Type="http://schemas.openxmlformats.org/officeDocument/2006/relationships/image" Target="../media/image11.wmf"/><Relationship Id="rId4"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4" Type="http://schemas.openxmlformats.org/officeDocument/2006/relationships/image" Target="../media/image26.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 Id="rId4" Type="http://schemas.openxmlformats.org/officeDocument/2006/relationships/image" Target="../media/image54.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5" Type="http://schemas.openxmlformats.org/officeDocument/2006/relationships/image" Target="../media/image59.wmf"/><Relationship Id="rId4" Type="http://schemas.openxmlformats.org/officeDocument/2006/relationships/image" Target="../media/image58.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5.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4" Type="http://schemas.openxmlformats.org/officeDocument/2006/relationships/image" Target="../media/image70.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image" Target="../media/image71.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image" Target="../media/image78.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 Id="rId5" Type="http://schemas.openxmlformats.org/officeDocument/2006/relationships/image" Target="../media/image84.wmf"/><Relationship Id="rId4" Type="http://schemas.openxmlformats.org/officeDocument/2006/relationships/image" Target="../media/image83.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 Id="rId5" Type="http://schemas.openxmlformats.org/officeDocument/2006/relationships/image" Target="../media/image83.wmf"/><Relationship Id="rId4" Type="http://schemas.openxmlformats.org/officeDocument/2006/relationships/image" Target="../media/image84.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5.wmf"/><Relationship Id="rId6" Type="http://schemas.openxmlformats.org/officeDocument/2006/relationships/image" Target="../media/image90.wmf"/><Relationship Id="rId5" Type="http://schemas.openxmlformats.org/officeDocument/2006/relationships/image" Target="../media/image89.wmf"/><Relationship Id="rId4" Type="http://schemas.openxmlformats.org/officeDocument/2006/relationships/image" Target="../media/image83.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7.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9.wmf"/><Relationship Id="rId1" Type="http://schemas.openxmlformats.org/officeDocument/2006/relationships/image" Target="../media/image93.wmf"/><Relationship Id="rId5" Type="http://schemas.openxmlformats.org/officeDocument/2006/relationships/image" Target="../media/image95.wmf"/><Relationship Id="rId4" Type="http://schemas.openxmlformats.org/officeDocument/2006/relationships/image" Target="../media/image94.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87.wmf"/><Relationship Id="rId7" Type="http://schemas.openxmlformats.org/officeDocument/2006/relationships/image" Target="../media/image102.wmf"/><Relationship Id="rId2" Type="http://schemas.openxmlformats.org/officeDocument/2006/relationships/image" Target="../media/image99.wmf"/><Relationship Id="rId1" Type="http://schemas.openxmlformats.org/officeDocument/2006/relationships/image" Target="../media/image98.wmf"/><Relationship Id="rId6" Type="http://schemas.openxmlformats.org/officeDocument/2006/relationships/image" Target="../media/image101.wmf"/><Relationship Id="rId5" Type="http://schemas.openxmlformats.org/officeDocument/2006/relationships/image" Target="../media/image85.wmf"/><Relationship Id="rId4" Type="http://schemas.openxmlformats.org/officeDocument/2006/relationships/image" Target="../media/image100.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107.wmf"/><Relationship Id="rId2" Type="http://schemas.openxmlformats.org/officeDocument/2006/relationships/image" Target="../media/image104.wmf"/><Relationship Id="rId1" Type="http://schemas.openxmlformats.org/officeDocument/2006/relationships/image" Target="../media/image106.wmf"/></Relationships>
</file>

<file path=ppt/drawings/_rels/vmlDrawing52.v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image" Target="../media/image108.wmf"/></Relationships>
</file>

<file path=ppt/drawings/_rels/vmlDrawing53.v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image" Target="../media/image109.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56.vml.rels><?xml version="1.0" encoding="UTF-8" standalone="yes"?>
<Relationships xmlns="http://schemas.openxmlformats.org/package/2006/relationships"><Relationship Id="rId2" Type="http://schemas.openxmlformats.org/officeDocument/2006/relationships/image" Target="../media/image114.wmf"/><Relationship Id="rId1" Type="http://schemas.openxmlformats.org/officeDocument/2006/relationships/image" Target="../media/image113.wmf"/></Relationships>
</file>

<file path=ppt/drawings/_rels/vmlDrawing57.vml.rels><?xml version="1.0" encoding="UTF-8" standalone="yes"?>
<Relationships xmlns="http://schemas.openxmlformats.org/package/2006/relationships"><Relationship Id="rId2" Type="http://schemas.openxmlformats.org/officeDocument/2006/relationships/image" Target="../media/image116.wmf"/><Relationship Id="rId1" Type="http://schemas.openxmlformats.org/officeDocument/2006/relationships/image" Target="../media/image115.w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118.wmf"/><Relationship Id="rId1" Type="http://schemas.openxmlformats.org/officeDocument/2006/relationships/image" Target="../media/image117.w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120.wmf"/><Relationship Id="rId1" Type="http://schemas.openxmlformats.org/officeDocument/2006/relationships/image" Target="../media/image1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bwMode="auto">
          <a:xfrm>
            <a:off x="0" y="0"/>
            <a:ext cx="2952750" cy="495300"/>
          </a:xfrm>
          <a:prstGeom prst="rect">
            <a:avLst/>
          </a:prstGeom>
          <a:noFill/>
          <a:ln w="9525">
            <a:noFill/>
            <a:miter lim="800000"/>
            <a:headEnd/>
            <a:tailEnd/>
          </a:ln>
        </p:spPr>
        <p:txBody>
          <a:bodyPr vert="horz" wrap="square" lIns="95690" tIns="47845" rIns="95690" bIns="47845" numCol="1" anchor="t" anchorCtr="0" compatLnSpc="1">
            <a:prstTxWarp prst="textNoShape">
              <a:avLst/>
            </a:prstTxWarp>
          </a:bodyPr>
          <a:lstStyle>
            <a:lvl1pPr algn="l" defTabSz="882650">
              <a:defRPr sz="1300">
                <a:latin typeface="Calibri" pitchFamily="34" charset="0"/>
              </a:defRPr>
            </a:lvl1pPr>
          </a:lstStyle>
          <a:p>
            <a:pPr>
              <a:defRPr/>
            </a:pPr>
            <a:endParaRPr lang="ru-RU"/>
          </a:p>
        </p:txBody>
      </p:sp>
      <p:sp>
        <p:nvSpPr>
          <p:cNvPr id="3" name="Дата 2"/>
          <p:cNvSpPr>
            <a:spLocks noGrp="1"/>
          </p:cNvSpPr>
          <p:nvPr>
            <p:ph type="dt" idx="1"/>
          </p:nvPr>
        </p:nvSpPr>
        <p:spPr bwMode="auto">
          <a:xfrm>
            <a:off x="3860800" y="0"/>
            <a:ext cx="2952750" cy="495300"/>
          </a:xfrm>
          <a:prstGeom prst="rect">
            <a:avLst/>
          </a:prstGeom>
          <a:noFill/>
          <a:ln w="9525">
            <a:noFill/>
            <a:miter lim="800000"/>
            <a:headEnd/>
            <a:tailEnd/>
          </a:ln>
        </p:spPr>
        <p:txBody>
          <a:bodyPr vert="horz" wrap="square" lIns="95690" tIns="47845" rIns="95690" bIns="47845" numCol="1" anchor="t" anchorCtr="0" compatLnSpc="1">
            <a:prstTxWarp prst="textNoShape">
              <a:avLst/>
            </a:prstTxWarp>
          </a:bodyPr>
          <a:lstStyle>
            <a:lvl1pPr algn="r" defTabSz="882650">
              <a:defRPr sz="1300">
                <a:latin typeface="Calibri" pitchFamily="34" charset="0"/>
              </a:defRPr>
            </a:lvl1pPr>
          </a:lstStyle>
          <a:p>
            <a:pPr>
              <a:defRPr/>
            </a:pPr>
            <a:fld id="{509F305B-31EE-4282-90C3-EBB198175399}" type="datetimeFigureOut">
              <a:rPr lang="ru-RU"/>
              <a:pPr>
                <a:defRPr/>
              </a:pPr>
              <a:t>13.11.2015</a:t>
            </a:fld>
            <a:endParaRPr lang="ru-RU"/>
          </a:p>
        </p:txBody>
      </p:sp>
      <p:sp>
        <p:nvSpPr>
          <p:cNvPr id="4" name="Образ слайда 3"/>
          <p:cNvSpPr>
            <a:spLocks noGrp="1" noRot="1" noChangeAspect="1"/>
          </p:cNvSpPr>
          <p:nvPr>
            <p:ph type="sldImg" idx="2"/>
          </p:nvPr>
        </p:nvSpPr>
        <p:spPr>
          <a:xfrm>
            <a:off x="925513" y="746125"/>
            <a:ext cx="4964112" cy="3722688"/>
          </a:xfrm>
          <a:prstGeom prst="rect">
            <a:avLst/>
          </a:prstGeom>
          <a:noFill/>
          <a:ln w="12700">
            <a:solidFill>
              <a:prstClr val="black"/>
            </a:solidFill>
          </a:ln>
        </p:spPr>
        <p:txBody>
          <a:bodyPr vert="horz" lIns="99048" tIns="49524" rIns="99048" bIns="49524" rtlCol="0" anchor="ctr"/>
          <a:lstStyle/>
          <a:p>
            <a:pPr lvl="0"/>
            <a:endParaRPr lang="ru-RU" noProof="0" smtClean="0"/>
          </a:p>
        </p:txBody>
      </p:sp>
      <p:sp>
        <p:nvSpPr>
          <p:cNvPr id="5" name="Заметки 4"/>
          <p:cNvSpPr>
            <a:spLocks noGrp="1"/>
          </p:cNvSpPr>
          <p:nvPr>
            <p:ph type="body" sz="quarter" idx="3"/>
          </p:nvPr>
        </p:nvSpPr>
        <p:spPr bwMode="auto">
          <a:xfrm>
            <a:off x="681038" y="4716463"/>
            <a:ext cx="5453062" cy="4468812"/>
          </a:xfrm>
          <a:prstGeom prst="rect">
            <a:avLst/>
          </a:prstGeom>
          <a:noFill/>
          <a:ln w="9525">
            <a:noFill/>
            <a:miter lim="800000"/>
            <a:headEnd/>
            <a:tailEnd/>
          </a:ln>
        </p:spPr>
        <p:txBody>
          <a:bodyPr vert="horz" wrap="square" lIns="95690" tIns="47845" rIns="95690" bIns="47845"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bwMode="auto">
          <a:xfrm>
            <a:off x="0" y="9434513"/>
            <a:ext cx="2952750" cy="495300"/>
          </a:xfrm>
          <a:prstGeom prst="rect">
            <a:avLst/>
          </a:prstGeom>
          <a:noFill/>
          <a:ln w="9525">
            <a:noFill/>
            <a:miter lim="800000"/>
            <a:headEnd/>
            <a:tailEnd/>
          </a:ln>
        </p:spPr>
        <p:txBody>
          <a:bodyPr vert="horz" wrap="square" lIns="95690" tIns="47845" rIns="95690" bIns="47845" numCol="1" anchor="b" anchorCtr="0" compatLnSpc="1">
            <a:prstTxWarp prst="textNoShape">
              <a:avLst/>
            </a:prstTxWarp>
          </a:bodyPr>
          <a:lstStyle>
            <a:lvl1pPr algn="l" defTabSz="882650">
              <a:defRPr sz="1300">
                <a:latin typeface="Calibri" pitchFamily="34" charset="0"/>
              </a:defRPr>
            </a:lvl1pPr>
          </a:lstStyle>
          <a:p>
            <a:pPr>
              <a:defRPr/>
            </a:pPr>
            <a:endParaRPr lang="ru-RU"/>
          </a:p>
        </p:txBody>
      </p:sp>
      <p:sp>
        <p:nvSpPr>
          <p:cNvPr id="7" name="Номер слайда 6"/>
          <p:cNvSpPr>
            <a:spLocks noGrp="1"/>
          </p:cNvSpPr>
          <p:nvPr>
            <p:ph type="sldNum" sz="quarter" idx="5"/>
          </p:nvPr>
        </p:nvSpPr>
        <p:spPr bwMode="auto">
          <a:xfrm>
            <a:off x="3860800" y="9434513"/>
            <a:ext cx="2952750" cy="495300"/>
          </a:xfrm>
          <a:prstGeom prst="rect">
            <a:avLst/>
          </a:prstGeom>
          <a:noFill/>
          <a:ln w="9525">
            <a:noFill/>
            <a:miter lim="800000"/>
            <a:headEnd/>
            <a:tailEnd/>
          </a:ln>
        </p:spPr>
        <p:txBody>
          <a:bodyPr vert="horz" wrap="square" lIns="95690" tIns="47845" rIns="95690" bIns="47845" numCol="1" anchor="b" anchorCtr="0" compatLnSpc="1">
            <a:prstTxWarp prst="textNoShape">
              <a:avLst/>
            </a:prstTxWarp>
          </a:bodyPr>
          <a:lstStyle>
            <a:lvl1pPr algn="r" defTabSz="882650">
              <a:defRPr sz="1300">
                <a:latin typeface="Calibri" pitchFamily="34" charset="0"/>
              </a:defRPr>
            </a:lvl1pPr>
          </a:lstStyle>
          <a:p>
            <a:pPr>
              <a:defRPr/>
            </a:pPr>
            <a:fld id="{C188792B-6580-48CC-862C-196FDA97FE89}" type="slidenum">
              <a:rPr lang="ru-RU"/>
              <a:pPr>
                <a:defRPr/>
              </a:pPr>
              <a:t>‹#›</a:t>
            </a:fld>
            <a:endParaRPr lang="ru-RU"/>
          </a:p>
        </p:txBody>
      </p:sp>
    </p:spTree>
    <p:extLst>
      <p:ext uri="{BB962C8B-B14F-4D97-AF65-F5344CB8AC3E}">
        <p14:creationId xmlns:p14="http://schemas.microsoft.com/office/powerpoint/2010/main" xmlns="" val="1252614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Овал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Овал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lang="ru-RU" smtClean="0"/>
              <a:t>Образец заголовка</a:t>
            </a:r>
            <a:endParaRPr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6" name="Дата 6"/>
          <p:cNvSpPr>
            <a:spLocks noGrp="1"/>
          </p:cNvSpPr>
          <p:nvPr>
            <p:ph type="dt" sz="half" idx="10"/>
          </p:nvPr>
        </p:nvSpPr>
        <p:spPr/>
        <p:txBody>
          <a:bodyPr/>
          <a:lstStyle>
            <a:lvl1pPr>
              <a:defRPr/>
            </a:lvl1pPr>
            <a:extLst/>
          </a:lstStyle>
          <a:p>
            <a:pPr>
              <a:defRPr/>
            </a:pPr>
            <a:fld id="{BC2FF5B8-5891-4D55-8809-DBD50DD0C0FC}" type="datetime1">
              <a:rPr lang="ru-RU"/>
              <a:pPr>
                <a:defRPr/>
              </a:pPr>
              <a:t>13.11.2015</a:t>
            </a:fld>
            <a:endParaRPr lang="ru-RU"/>
          </a:p>
        </p:txBody>
      </p:sp>
      <p:sp>
        <p:nvSpPr>
          <p:cNvPr id="7" name="Нижний колонтитул 19"/>
          <p:cNvSpPr>
            <a:spLocks noGrp="1"/>
          </p:cNvSpPr>
          <p:nvPr>
            <p:ph type="ftr" sz="quarter" idx="11"/>
          </p:nvPr>
        </p:nvSpPr>
        <p:spPr/>
        <p:txBody>
          <a:bodyPr/>
          <a:lstStyle>
            <a:lvl1pPr>
              <a:defRPr/>
            </a:lvl1pPr>
            <a:extLst/>
          </a:lstStyle>
          <a:p>
            <a:pPr>
              <a:defRPr/>
            </a:pPr>
            <a:endParaRPr lang="ru-RU"/>
          </a:p>
        </p:txBody>
      </p:sp>
      <p:sp>
        <p:nvSpPr>
          <p:cNvPr id="8" name="Номер слайда 9"/>
          <p:cNvSpPr>
            <a:spLocks noGrp="1"/>
          </p:cNvSpPr>
          <p:nvPr>
            <p:ph type="sldNum" sz="quarter" idx="12"/>
          </p:nvPr>
        </p:nvSpPr>
        <p:spPr/>
        <p:txBody>
          <a:bodyPr/>
          <a:lstStyle>
            <a:lvl1pPr>
              <a:defRPr/>
            </a:lvl1pPr>
            <a:extLst/>
          </a:lstStyle>
          <a:p>
            <a:pPr>
              <a:defRPr/>
            </a:pPr>
            <a:fld id="{1B4F31B2-D0E3-4A8B-BEC9-F836E4CC15B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Содержимое 2"/>
          <p:cNvSpPr>
            <a:spLocks noGrp="1"/>
          </p:cNvSpPr>
          <p:nvPr>
            <p:ph idx="1"/>
          </p:nvPr>
        </p:nvSpPr>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657A078B-13CB-486D-A914-BFE9D5AF3CC7}" type="datetime1">
              <a:rPr lang="ru-RU"/>
              <a:pPr>
                <a:defRPr/>
              </a:pPr>
              <a:t>13.11.2015</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CECCCE6F-3EB2-4E62-9DF7-277EABF6C5B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оугольник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Прямоугольник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Овал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Овал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ru-RU" smtClean="0"/>
              <a:t>Образец заголовка</a:t>
            </a:r>
            <a:endParaRPr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8" name="Дата 3"/>
          <p:cNvSpPr>
            <a:spLocks noGrp="1"/>
          </p:cNvSpPr>
          <p:nvPr>
            <p:ph type="dt" sz="half" idx="10"/>
          </p:nvPr>
        </p:nvSpPr>
        <p:spPr/>
        <p:txBody>
          <a:bodyPr/>
          <a:lstStyle>
            <a:lvl1pPr>
              <a:defRPr/>
            </a:lvl1pPr>
            <a:extLst/>
          </a:lstStyle>
          <a:p>
            <a:pPr>
              <a:defRPr/>
            </a:pPr>
            <a:fld id="{5B3D014F-6725-4369-B5BB-859B62DBE189}" type="datetime1">
              <a:rPr lang="ru-RU"/>
              <a:pPr>
                <a:defRPr/>
              </a:pPr>
              <a:t>13.11.2015</a:t>
            </a:fld>
            <a:endParaRPr lang="ru-RU"/>
          </a:p>
        </p:txBody>
      </p:sp>
      <p:sp>
        <p:nvSpPr>
          <p:cNvPr id="9" name="Нижний колонтитул 4"/>
          <p:cNvSpPr>
            <a:spLocks noGrp="1"/>
          </p:cNvSpPr>
          <p:nvPr>
            <p:ph type="ftr" sz="quarter" idx="11"/>
          </p:nvPr>
        </p:nvSpPr>
        <p:spPr/>
        <p:txBody>
          <a:bodyPr/>
          <a:lstStyle>
            <a:lvl1pPr>
              <a:defRPr/>
            </a:lvl1pPr>
            <a:extLst/>
          </a:lstStyle>
          <a:p>
            <a:pPr>
              <a:defRPr/>
            </a:pPr>
            <a:endParaRPr lang="ru-RU"/>
          </a:p>
        </p:txBody>
      </p:sp>
      <p:sp>
        <p:nvSpPr>
          <p:cNvPr id="10" name="Номер слайда 5"/>
          <p:cNvSpPr>
            <a:spLocks noGrp="1"/>
          </p:cNvSpPr>
          <p:nvPr>
            <p:ph type="sldNum" sz="quarter" idx="12"/>
          </p:nvPr>
        </p:nvSpPr>
        <p:spPr/>
        <p:txBody>
          <a:bodyPr/>
          <a:lstStyle>
            <a:lvl1pPr>
              <a:defRPr/>
            </a:lvl1pPr>
            <a:extLst/>
          </a:lstStyle>
          <a:p>
            <a:pPr>
              <a:defRPr/>
            </a:pPr>
            <a:fld id="{4C6F6F05-32C8-4EB5-B9A1-C6ECF312E7BF}"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lang="ru-RU" smtClean="0"/>
              <a:t>Образец заголовка</a:t>
            </a:r>
            <a:endParaRPr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fld id="{E4307C98-8302-4EA5-A0B3-6FF9E841BC73}" type="datetime1">
              <a:rPr lang="ru-RU"/>
              <a:pPr>
                <a:defRPr/>
              </a:pPr>
              <a:t>13.11.2015</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4157DB36-0AD5-426D-9B2E-142AB6C2A63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lstStyle>
            <a:lvl1pPr algn="ctr">
              <a:defRPr sz="4500" b="1" cap="none" baseline="0"/>
            </a:lvl1pPr>
            <a:extLst/>
          </a:lstStyle>
          <a:p>
            <a:r>
              <a:rPr lang="ru-RU" smtClean="0"/>
              <a:t>Образец заголовка</a:t>
            </a:r>
            <a:endParaRPr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fld id="{EB62AAC8-4293-44CC-B956-E02333F0E6BB}" type="datetime1">
              <a:rPr lang="ru-RU"/>
              <a:pPr>
                <a:defRPr/>
              </a:pPr>
              <a:t>13.11.2015</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8"/>
          <p:cNvSpPr>
            <a:spLocks noGrp="1"/>
          </p:cNvSpPr>
          <p:nvPr>
            <p:ph type="sldNum" sz="quarter" idx="12"/>
          </p:nvPr>
        </p:nvSpPr>
        <p:spPr/>
        <p:txBody>
          <a:bodyPr/>
          <a:lstStyle>
            <a:lvl1pPr>
              <a:defRPr/>
            </a:lvl1pPr>
            <a:extLst/>
          </a:lstStyle>
          <a:p>
            <a:pPr>
              <a:defRPr/>
            </a:pPr>
            <a:fld id="{C3DC792C-D4FC-445B-803B-EE5EA1CB96E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fld id="{7F5CA778-6843-4D71-AA67-6253EAC6A000}" type="datetime1">
              <a:rPr lang="ru-RU"/>
              <a:pPr>
                <a:defRPr/>
              </a:pPr>
              <a:t>13.11.2015</a:t>
            </a:fld>
            <a:endParaRPr lang="ru-RU"/>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ED9F7EBC-751E-4787-AB12-6D5CC9DED94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Прямоугольник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Прямоугольник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Дата 1"/>
          <p:cNvSpPr>
            <a:spLocks noGrp="1"/>
          </p:cNvSpPr>
          <p:nvPr>
            <p:ph type="dt" sz="half" idx="10"/>
          </p:nvPr>
        </p:nvSpPr>
        <p:spPr/>
        <p:txBody>
          <a:bodyPr/>
          <a:lstStyle>
            <a:lvl1pPr>
              <a:defRPr/>
            </a:lvl1pPr>
            <a:extLst/>
          </a:lstStyle>
          <a:p>
            <a:pPr>
              <a:defRPr/>
            </a:pPr>
            <a:fld id="{E8512AC8-66BA-4702-832E-54DD3157AE63}" type="datetime1">
              <a:rPr lang="ru-RU"/>
              <a:pPr>
                <a:defRPr/>
              </a:pPr>
              <a:t>13.11.2015</a:t>
            </a:fld>
            <a:endParaRPr lang="ru-RU"/>
          </a:p>
        </p:txBody>
      </p:sp>
      <p:sp>
        <p:nvSpPr>
          <p:cNvPr id="5" name="Нижний колонтитул 2"/>
          <p:cNvSpPr>
            <a:spLocks noGrp="1"/>
          </p:cNvSpPr>
          <p:nvPr>
            <p:ph type="ftr" sz="quarter" idx="11"/>
          </p:nvPr>
        </p:nvSpPr>
        <p:spPr/>
        <p:txBody>
          <a:bodyPr/>
          <a:lstStyle>
            <a:lvl1pPr>
              <a:defRPr/>
            </a:lvl1pPr>
            <a:extLst/>
          </a:lstStyle>
          <a:p>
            <a:pPr>
              <a:defRPr/>
            </a:pPr>
            <a:endParaRPr lang="ru-RU"/>
          </a:p>
        </p:txBody>
      </p:sp>
      <p:sp>
        <p:nvSpPr>
          <p:cNvPr id="6" name="Номер слайда 3"/>
          <p:cNvSpPr>
            <a:spLocks noGrp="1"/>
          </p:cNvSpPr>
          <p:nvPr>
            <p:ph type="sldNum" sz="quarter" idx="12"/>
          </p:nvPr>
        </p:nvSpPr>
        <p:spPr/>
        <p:txBody>
          <a:bodyPr/>
          <a:lstStyle>
            <a:lvl1pPr>
              <a:defRPr/>
            </a:lvl1pPr>
            <a:extLst/>
          </a:lstStyle>
          <a:p>
            <a:pPr>
              <a:defRPr/>
            </a:pPr>
            <a:fld id="{86BEE010-14D8-4C49-95F9-456CC9B9B5EB}"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ru-RU" smtClean="0"/>
              <a:t>Образец заголовка</a:t>
            </a:r>
            <a:endParaRPr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fld id="{D41486A5-63E7-40F0-8023-ECEA3F4A53A7}" type="datetime1">
              <a:rPr lang="ru-RU"/>
              <a:pPr>
                <a:defRPr/>
              </a:pPr>
              <a:t>13.11.2015</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DEFD7775-2AD8-411E-A2FA-26E56AB98F44}"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Блок-схема: процесс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Блок-схема: процесс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ru-RU" smtClean="0"/>
              <a:t>Образец заголовка</a:t>
            </a:r>
            <a:endParaRPr lang="en-US"/>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ru-RU" smtClean="0"/>
              <a:t>Образец текста</a:t>
            </a:r>
          </a:p>
        </p:txBody>
      </p:sp>
      <p:sp>
        <p:nvSpPr>
          <p:cNvPr id="8" name="Дата 4"/>
          <p:cNvSpPr>
            <a:spLocks noGrp="1"/>
          </p:cNvSpPr>
          <p:nvPr>
            <p:ph type="dt" sz="half" idx="10"/>
          </p:nvPr>
        </p:nvSpPr>
        <p:spPr/>
        <p:txBody>
          <a:bodyPr/>
          <a:lstStyle>
            <a:lvl1pPr>
              <a:defRPr/>
            </a:lvl1pPr>
            <a:extLst/>
          </a:lstStyle>
          <a:p>
            <a:pPr>
              <a:defRPr/>
            </a:pPr>
            <a:fld id="{085EDBA1-0888-4A1C-B896-3BCCC9B22710}" type="datetime1">
              <a:rPr lang="ru-RU"/>
              <a:pPr>
                <a:defRPr/>
              </a:pPr>
              <a:t>13.11.2015</a:t>
            </a:fld>
            <a:endParaRPr lang="ru-RU"/>
          </a:p>
        </p:txBody>
      </p:sp>
      <p:sp>
        <p:nvSpPr>
          <p:cNvPr id="9" name="Нижний колонтитул 5"/>
          <p:cNvSpPr>
            <a:spLocks noGrp="1"/>
          </p:cNvSpPr>
          <p:nvPr>
            <p:ph type="ftr" sz="quarter" idx="11"/>
          </p:nvPr>
        </p:nvSpPr>
        <p:spPr/>
        <p:txBody>
          <a:bodyPr/>
          <a:lstStyle>
            <a:lvl1pPr>
              <a:defRPr/>
            </a:lvl1pPr>
            <a:extLst/>
          </a:lstStyle>
          <a:p>
            <a:pPr>
              <a:defRPr/>
            </a:pPr>
            <a:endParaRPr lang="ru-RU"/>
          </a:p>
        </p:txBody>
      </p:sp>
      <p:sp>
        <p:nvSpPr>
          <p:cNvPr id="10" name="Номер слайда 6"/>
          <p:cNvSpPr>
            <a:spLocks noGrp="1"/>
          </p:cNvSpPr>
          <p:nvPr>
            <p:ph type="sldNum" sz="quarter" idx="12"/>
          </p:nvPr>
        </p:nvSpPr>
        <p:spPr/>
        <p:txBody>
          <a:bodyPr/>
          <a:lstStyle>
            <a:lvl1pPr>
              <a:defRPr/>
            </a:lvl1pPr>
            <a:extLst/>
          </a:lstStyle>
          <a:p>
            <a:pPr>
              <a:defRPr/>
            </a:pPr>
            <a:fld id="{A590A474-AD50-4B4F-8DEB-55848DB68ACA}"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338F42FF-00FD-40E5-AA3B-DB7B348FF18F}" type="datetime1">
              <a:rPr lang="ru-RU"/>
              <a:pPr>
                <a:defRPr/>
              </a:pPr>
              <a:t>13.11.2015</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5D76A026-E121-4050-92FE-48CDF4E8780F}"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D895DFEA-F9AA-4538-82F9-4F319CDC6A7A}" type="datetime1">
              <a:rPr lang="ru-RU"/>
              <a:pPr>
                <a:defRPr/>
              </a:pPr>
              <a:t>13.11.2015</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279D3FA1-44FD-448D-A70A-84F4F1ACC76C}"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Пустой слайд">
    <p:spTree>
      <p:nvGrpSpPr>
        <p:cNvPr id="1" name=""/>
        <p:cNvGrpSpPr/>
        <p:nvPr/>
      </p:nvGrpSpPr>
      <p:grpSpPr>
        <a:xfrm>
          <a:off x="0" y="0"/>
          <a:ext cx="0" cy="0"/>
          <a:chOff x="0" y="0"/>
          <a:chExt cx="0" cy="0"/>
        </a:xfrm>
      </p:grpSpPr>
      <p:sp>
        <p:nvSpPr>
          <p:cNvPr id="2" name="Дата 23"/>
          <p:cNvSpPr>
            <a:spLocks noGrp="1"/>
          </p:cNvSpPr>
          <p:nvPr>
            <p:ph type="dt" sz="half" idx="10"/>
          </p:nvPr>
        </p:nvSpPr>
        <p:spPr/>
        <p:txBody>
          <a:bodyPr/>
          <a:lstStyle>
            <a:lvl1pPr>
              <a:defRPr/>
            </a:lvl1pPr>
          </a:lstStyle>
          <a:p>
            <a:pPr>
              <a:defRPr/>
            </a:pPr>
            <a:fld id="{3D3B6E6E-1F74-49DB-B667-2C747721F71B}" type="datetime1">
              <a:rPr lang="ru-RU"/>
              <a:pPr>
                <a:defRPr/>
              </a:pPr>
              <a:t>13.11.2015</a:t>
            </a:fld>
            <a:endParaRPr lang="ru-RU"/>
          </a:p>
        </p:txBody>
      </p:sp>
      <p:sp>
        <p:nvSpPr>
          <p:cNvPr id="3" name="Нижний колонтитул 9"/>
          <p:cNvSpPr>
            <a:spLocks noGrp="1"/>
          </p:cNvSpPr>
          <p:nvPr>
            <p:ph type="ftr" sz="quarter" idx="11"/>
          </p:nvPr>
        </p:nvSpPr>
        <p:spPr/>
        <p:txBody>
          <a:bodyPr/>
          <a:lstStyle>
            <a:lvl1pPr>
              <a:defRPr/>
            </a:lvl1pPr>
          </a:lstStyle>
          <a:p>
            <a:pPr>
              <a:defRPr/>
            </a:pPr>
            <a:endParaRPr lang="ru-RU"/>
          </a:p>
        </p:txBody>
      </p:sp>
      <p:sp>
        <p:nvSpPr>
          <p:cNvPr id="4" name="Номер слайда 21"/>
          <p:cNvSpPr>
            <a:spLocks noGrp="1"/>
          </p:cNvSpPr>
          <p:nvPr>
            <p:ph type="sldNum" sz="quarter" idx="12"/>
          </p:nvPr>
        </p:nvSpPr>
        <p:spPr/>
        <p:txBody>
          <a:bodyPr/>
          <a:lstStyle>
            <a:lvl1pPr>
              <a:defRPr/>
            </a:lvl1pPr>
          </a:lstStyle>
          <a:p>
            <a:pPr>
              <a:defRPr/>
            </a:pPr>
            <a:fld id="{EB32992A-50DE-4873-86BE-C6BA38B1D9F9}"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Овал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Прямоугольник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Заголовок 4"/>
          <p:cNvSpPr>
            <a:spLocks noGrp="1"/>
          </p:cNvSpPr>
          <p:nvPr>
            <p:ph type="title"/>
          </p:nvPr>
        </p:nvSpPr>
        <p:spPr>
          <a:xfrm>
            <a:off x="1435100" y="274638"/>
            <a:ext cx="7499350" cy="1143000"/>
          </a:xfrm>
          <a:prstGeom prst="rect">
            <a:avLst/>
          </a:prstGeom>
        </p:spPr>
        <p:txBody>
          <a:bodyPr anchor="ctr">
            <a:normAutofit/>
          </a:bodyPr>
          <a:lstStyle>
            <a:extLst/>
          </a:lstStyle>
          <a:p>
            <a:r>
              <a:rPr lang="ru-RU" smtClean="0"/>
              <a:t>Образец заголовка</a:t>
            </a:r>
            <a:endParaRPr lang="en-US"/>
          </a:p>
        </p:txBody>
      </p:sp>
      <p:sp>
        <p:nvSpPr>
          <p:cNvPr id="1033" name="Текст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12D1628E-7AE9-4C98-8449-7D5AC0C17B37}" type="datetime1">
              <a:rPr lang="ru-RU"/>
              <a:pPr>
                <a:defRPr/>
              </a:pPr>
              <a:t>13.11.2015</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algn="l"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ru-RU"/>
          </a:p>
        </p:txBody>
      </p:sp>
      <p:sp>
        <p:nvSpPr>
          <p:cNvPr id="22" name="Номер слайда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8B847558-4295-4996-A769-26E96C2D2629}" type="slidenum">
              <a:rPr lang="ru-RU"/>
              <a:pPr>
                <a:defRPr/>
              </a:pPr>
              <a:t>‹#›</a:t>
            </a:fld>
            <a:endParaRPr lang="ru-RU"/>
          </a:p>
        </p:txBody>
      </p:sp>
      <p:sp>
        <p:nvSpPr>
          <p:cNvPr id="15" name="Прямоугольник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69" r:id="rId1"/>
    <p:sldLayoutId id="2147483768" r:id="rId2"/>
    <p:sldLayoutId id="2147483770" r:id="rId3"/>
    <p:sldLayoutId id="2147483767" r:id="rId4"/>
    <p:sldLayoutId id="2147483771" r:id="rId5"/>
    <p:sldLayoutId id="2147483766" r:id="rId6"/>
    <p:sldLayoutId id="2147483772" r:id="rId7"/>
    <p:sldLayoutId id="2147483773" r:id="rId8"/>
    <p:sldLayoutId id="2147483774" r:id="rId9"/>
    <p:sldLayoutId id="2147483765" r:id="rId10"/>
    <p:sldLayoutId id="2147483764" r:id="rId11"/>
    <p:sldLayoutId id="2147483763" r:id="rId12"/>
  </p:sldLayoutIdLst>
  <p:hf hdr="0" ftr="0" dt="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Corbel" pitchFamily="34" charset="0"/>
        </a:defRPr>
      </a:lvl2pPr>
      <a:lvl3pPr algn="l" rtl="0" eaLnBrk="0" fontAlgn="base" hangingPunct="0">
        <a:spcBef>
          <a:spcPct val="0"/>
        </a:spcBef>
        <a:spcAft>
          <a:spcPct val="0"/>
        </a:spcAft>
        <a:defRPr sz="4300">
          <a:solidFill>
            <a:srgbClr val="572314"/>
          </a:solidFill>
          <a:latin typeface="Corbel" pitchFamily="34" charset="0"/>
        </a:defRPr>
      </a:lvl3pPr>
      <a:lvl4pPr algn="l" rtl="0" eaLnBrk="0" fontAlgn="base" hangingPunct="0">
        <a:spcBef>
          <a:spcPct val="0"/>
        </a:spcBef>
        <a:spcAft>
          <a:spcPct val="0"/>
        </a:spcAft>
        <a:defRPr sz="4300">
          <a:solidFill>
            <a:srgbClr val="572314"/>
          </a:solidFill>
          <a:latin typeface="Corbel" pitchFamily="34" charset="0"/>
        </a:defRPr>
      </a:lvl4pPr>
      <a:lvl5pPr algn="l" rtl="0" eaLnBrk="0" fontAlgn="base" hangingPunct="0">
        <a:spcBef>
          <a:spcPct val="0"/>
        </a:spcBef>
        <a:spcAft>
          <a:spcPct val="0"/>
        </a:spcAft>
        <a:defRPr sz="4300">
          <a:solidFill>
            <a:srgbClr val="572314"/>
          </a:solidFill>
          <a:latin typeface="Corbel" pitchFamily="34" charset="0"/>
        </a:defRPr>
      </a:lvl5pPr>
      <a:lvl6pPr marL="457200" algn="l" rtl="0" fontAlgn="base">
        <a:spcBef>
          <a:spcPct val="0"/>
        </a:spcBef>
        <a:spcAft>
          <a:spcPct val="0"/>
        </a:spcAft>
        <a:defRPr sz="4300">
          <a:solidFill>
            <a:srgbClr val="572314"/>
          </a:solidFill>
          <a:latin typeface="Corbel" pitchFamily="34" charset="0"/>
        </a:defRPr>
      </a:lvl6pPr>
      <a:lvl7pPr marL="914400" algn="l" rtl="0" fontAlgn="base">
        <a:spcBef>
          <a:spcPct val="0"/>
        </a:spcBef>
        <a:spcAft>
          <a:spcPct val="0"/>
        </a:spcAft>
        <a:defRPr sz="4300">
          <a:solidFill>
            <a:srgbClr val="572314"/>
          </a:solidFill>
          <a:latin typeface="Corbel" pitchFamily="34" charset="0"/>
        </a:defRPr>
      </a:lvl7pPr>
      <a:lvl8pPr marL="1371600" algn="l" rtl="0" fontAlgn="base">
        <a:spcBef>
          <a:spcPct val="0"/>
        </a:spcBef>
        <a:spcAft>
          <a:spcPct val="0"/>
        </a:spcAft>
        <a:defRPr sz="4300">
          <a:solidFill>
            <a:srgbClr val="572314"/>
          </a:solidFill>
          <a:latin typeface="Corbel" pitchFamily="34" charset="0"/>
        </a:defRPr>
      </a:lvl8pPr>
      <a:lvl9pPr marL="1828800" algn="l" rtl="0" fontAlgn="base">
        <a:spcBef>
          <a:spcPct val="0"/>
        </a:spcBef>
        <a:spcAft>
          <a:spcPct val="0"/>
        </a:spcAft>
        <a:defRPr sz="4300">
          <a:solidFill>
            <a:srgbClr val="572314"/>
          </a:solidFill>
          <a:latin typeface="Corbel"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20.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2.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25.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4.xml"/><Relationship Id="rId1" Type="http://schemas.openxmlformats.org/officeDocument/2006/relationships/vmlDrawing" Target="../drawings/vmlDrawing21.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40.bin"/></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oleObject" Target="../embeddings/oleObject46.bin"/><Relationship Id="rId5" Type="http://schemas.openxmlformats.org/officeDocument/2006/relationships/oleObject" Target="../embeddings/oleObject45.bin"/><Relationship Id="rId4" Type="http://schemas.openxmlformats.org/officeDocument/2006/relationships/oleObject" Target="../embeddings/oleObject44.bin"/></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47.bin"/><Relationship Id="rId7"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oleObject" Target="../embeddings/oleObject50.bin"/><Relationship Id="rId5" Type="http://schemas.openxmlformats.org/officeDocument/2006/relationships/oleObject" Target="../embeddings/oleObject49.bin"/><Relationship Id="rId4" Type="http://schemas.openxmlformats.org/officeDocument/2006/relationships/oleObject" Target="../embeddings/oleObject48.bin"/></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oleObject" Target="../embeddings/oleObject54.bin"/><Relationship Id="rId4" Type="http://schemas.openxmlformats.org/officeDocument/2006/relationships/oleObject" Target="../embeddings/oleObject53.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65.jpeg"/><Relationship Id="rId4" Type="http://schemas.openxmlformats.org/officeDocument/2006/relationships/oleObject" Target="../embeddings/oleObject57.bin"/></Relationships>
</file>

<file path=ppt/slides/_rels/slide5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oleObject" Target="../embeddings/oleObject61.bin"/><Relationship Id="rId5" Type="http://schemas.openxmlformats.org/officeDocument/2006/relationships/oleObject" Target="../embeddings/oleObject60.bin"/><Relationship Id="rId4" Type="http://schemas.openxmlformats.org/officeDocument/2006/relationships/oleObject" Target="../embeddings/oleObject59.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oleObject" Target="../embeddings/oleObject63.bin"/></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oleObject" Target="../embeddings/oleObject65.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oleObject" Target="../embeddings/oleObject70.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76.bin"/><Relationship Id="rId3" Type="http://schemas.openxmlformats.org/officeDocument/2006/relationships/oleObject" Target="../embeddings/oleObject71.bin"/><Relationship Id="rId7"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oleObject" Target="../embeddings/oleObject74.bin"/><Relationship Id="rId5" Type="http://schemas.openxmlformats.org/officeDocument/2006/relationships/oleObject" Target="../embeddings/oleObject73.bin"/><Relationship Id="rId4" Type="http://schemas.openxmlformats.org/officeDocument/2006/relationships/oleObject" Target="../embeddings/oleObject72.bin"/><Relationship Id="rId9" Type="http://schemas.openxmlformats.org/officeDocument/2006/relationships/oleObject" Target="../embeddings/oleObject77.bin"/></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83.bin"/><Relationship Id="rId3" Type="http://schemas.openxmlformats.org/officeDocument/2006/relationships/oleObject" Target="../embeddings/oleObject78.bin"/><Relationship Id="rId7"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oleObject" Target="../embeddings/oleObject81.bin"/><Relationship Id="rId5" Type="http://schemas.openxmlformats.org/officeDocument/2006/relationships/oleObject" Target="../embeddings/oleObject80.bin"/><Relationship Id="rId10" Type="http://schemas.openxmlformats.org/officeDocument/2006/relationships/oleObject" Target="../embeddings/oleObject85.bin"/><Relationship Id="rId4" Type="http://schemas.openxmlformats.org/officeDocument/2006/relationships/oleObject" Target="../embeddings/oleObject79.bin"/><Relationship Id="rId9" Type="http://schemas.openxmlformats.org/officeDocument/2006/relationships/oleObject" Target="../embeddings/oleObject84.bin"/></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90.bin"/><Relationship Id="rId3" Type="http://schemas.openxmlformats.org/officeDocument/2006/relationships/image" Target="../media/image91.png"/><Relationship Id="rId7" Type="http://schemas.openxmlformats.org/officeDocument/2006/relationships/oleObject" Target="../embeddings/oleObject89.bin"/><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oleObject" Target="../embeddings/oleObject88.bin"/><Relationship Id="rId5" Type="http://schemas.openxmlformats.org/officeDocument/2006/relationships/oleObject" Target="../embeddings/oleObject87.bin"/><Relationship Id="rId4" Type="http://schemas.openxmlformats.org/officeDocument/2006/relationships/oleObject" Target="../embeddings/oleObject86.bin"/><Relationship Id="rId9" Type="http://schemas.openxmlformats.org/officeDocument/2006/relationships/oleObject" Target="../embeddings/oleObject91.bin"/></Relationships>
</file>

<file path=ppt/slides/_rels/slide6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oleObject" Target="../embeddings/oleObject93.bin"/><Relationship Id="rId4" Type="http://schemas.openxmlformats.org/officeDocument/2006/relationships/oleObject" Target="../embeddings/oleObject92.bin"/></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oleObject" Target="../embeddings/oleObject94.bin"/></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99.bin"/><Relationship Id="rId3" Type="http://schemas.openxmlformats.org/officeDocument/2006/relationships/image" Target="../media/image96.png"/><Relationship Id="rId7" Type="http://schemas.openxmlformats.org/officeDocument/2006/relationships/oleObject" Target="../embeddings/oleObject98.bin"/><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oleObject" Target="../embeddings/oleObject97.bin"/><Relationship Id="rId5" Type="http://schemas.openxmlformats.org/officeDocument/2006/relationships/oleObject" Target="../embeddings/oleObject96.bin"/><Relationship Id="rId4" Type="http://schemas.openxmlformats.org/officeDocument/2006/relationships/oleObject" Target="../embeddings/oleObject95.bin"/></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2.xml"/><Relationship Id="rId1" Type="http://schemas.openxmlformats.org/officeDocument/2006/relationships/vmlDrawing" Target="../drawings/vmlDrawing46.vml"/><Relationship Id="rId4" Type="http://schemas.openxmlformats.org/officeDocument/2006/relationships/oleObject" Target="../embeddings/oleObject100.bin"/></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105.bin"/><Relationship Id="rId3" Type="http://schemas.openxmlformats.org/officeDocument/2006/relationships/image" Target="../media/image97.png"/><Relationship Id="rId7" Type="http://schemas.openxmlformats.org/officeDocument/2006/relationships/oleObject" Target="../embeddings/oleObject104.bin"/><Relationship Id="rId2" Type="http://schemas.openxmlformats.org/officeDocument/2006/relationships/slideLayout" Target="../slideLayouts/slideLayout2.xml"/><Relationship Id="rId1" Type="http://schemas.openxmlformats.org/officeDocument/2006/relationships/vmlDrawing" Target="../drawings/vmlDrawing47.vml"/><Relationship Id="rId6" Type="http://schemas.openxmlformats.org/officeDocument/2006/relationships/oleObject" Target="../embeddings/oleObject103.bin"/><Relationship Id="rId5" Type="http://schemas.openxmlformats.org/officeDocument/2006/relationships/oleObject" Target="../embeddings/oleObject102.bin"/><Relationship Id="rId10" Type="http://schemas.openxmlformats.org/officeDocument/2006/relationships/oleObject" Target="../embeddings/oleObject107.bin"/><Relationship Id="rId4" Type="http://schemas.openxmlformats.org/officeDocument/2006/relationships/oleObject" Target="../embeddings/oleObject101.bin"/><Relationship Id="rId9" Type="http://schemas.openxmlformats.org/officeDocument/2006/relationships/oleObject" Target="../embeddings/oleObject106.bin"/></Relationships>
</file>

<file path=ppt/slides/_rels/slide7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2.xml"/><Relationship Id="rId1" Type="http://schemas.openxmlformats.org/officeDocument/2006/relationships/vmlDrawing" Target="../drawings/vmlDrawing48.vml"/><Relationship Id="rId4" Type="http://schemas.openxmlformats.org/officeDocument/2006/relationships/oleObject" Target="../embeddings/oleObject108.bin"/></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slideLayout" Target="../slideLayouts/slideLayout2.xml"/><Relationship Id="rId1" Type="http://schemas.openxmlformats.org/officeDocument/2006/relationships/vmlDrawing" Target="../drawings/vmlDrawing49.v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10.bin"/><Relationship Id="rId2" Type="http://schemas.openxmlformats.org/officeDocument/2006/relationships/slideLayout" Target="../slideLayouts/slideLayout2.xml"/><Relationship Id="rId1" Type="http://schemas.openxmlformats.org/officeDocument/2006/relationships/vmlDrawing" Target="../drawings/vmlDrawing50.v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2.xml"/><Relationship Id="rId1" Type="http://schemas.openxmlformats.org/officeDocument/2006/relationships/vmlDrawing" Target="../drawings/vmlDrawing51.vml"/><Relationship Id="rId5" Type="http://schemas.openxmlformats.org/officeDocument/2006/relationships/oleObject" Target="../embeddings/oleObject113.bin"/><Relationship Id="rId4" Type="http://schemas.openxmlformats.org/officeDocument/2006/relationships/oleObject" Target="../embeddings/oleObject112.bin"/></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14.bin"/><Relationship Id="rId2" Type="http://schemas.openxmlformats.org/officeDocument/2006/relationships/slideLayout" Target="../slideLayouts/slideLayout2.xml"/><Relationship Id="rId1" Type="http://schemas.openxmlformats.org/officeDocument/2006/relationships/vmlDrawing" Target="../drawings/vmlDrawing52.vml"/><Relationship Id="rId4" Type="http://schemas.openxmlformats.org/officeDocument/2006/relationships/oleObject" Target="../embeddings/oleObject115.bin"/></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16.bin"/><Relationship Id="rId2" Type="http://schemas.openxmlformats.org/officeDocument/2006/relationships/slideLayout" Target="../slideLayouts/slideLayout2.xml"/><Relationship Id="rId1" Type="http://schemas.openxmlformats.org/officeDocument/2006/relationships/vmlDrawing" Target="../drawings/vmlDrawing53.vml"/><Relationship Id="rId4" Type="http://schemas.openxmlformats.org/officeDocument/2006/relationships/oleObject" Target="../embeddings/oleObject117.bin"/></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18.bin"/><Relationship Id="rId2" Type="http://schemas.openxmlformats.org/officeDocument/2006/relationships/slideLayout" Target="../slideLayouts/slideLayout2.xml"/><Relationship Id="rId1" Type="http://schemas.openxmlformats.org/officeDocument/2006/relationships/vmlDrawing" Target="../drawings/vmlDrawing54.v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19.bin"/><Relationship Id="rId2" Type="http://schemas.openxmlformats.org/officeDocument/2006/relationships/slideLayout" Target="../slideLayouts/slideLayout2.xml"/><Relationship Id="rId1" Type="http://schemas.openxmlformats.org/officeDocument/2006/relationships/vmlDrawing" Target="../drawings/vmlDrawing55.v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20.bin"/><Relationship Id="rId2" Type="http://schemas.openxmlformats.org/officeDocument/2006/relationships/slideLayout" Target="../slideLayouts/slideLayout2.xml"/><Relationship Id="rId1" Type="http://schemas.openxmlformats.org/officeDocument/2006/relationships/vmlDrawing" Target="../drawings/vmlDrawing56.vml"/><Relationship Id="rId4" Type="http://schemas.openxmlformats.org/officeDocument/2006/relationships/oleObject" Target="../embeddings/oleObject121.bin"/></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122.bin"/><Relationship Id="rId2" Type="http://schemas.openxmlformats.org/officeDocument/2006/relationships/slideLayout" Target="../slideLayouts/slideLayout2.xml"/><Relationship Id="rId1" Type="http://schemas.openxmlformats.org/officeDocument/2006/relationships/vmlDrawing" Target="../drawings/vmlDrawing57.vml"/><Relationship Id="rId4" Type="http://schemas.openxmlformats.org/officeDocument/2006/relationships/oleObject" Target="../embeddings/oleObject123.bin"/></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24.bin"/><Relationship Id="rId2" Type="http://schemas.openxmlformats.org/officeDocument/2006/relationships/slideLayout" Target="../slideLayouts/slideLayout2.xml"/><Relationship Id="rId1" Type="http://schemas.openxmlformats.org/officeDocument/2006/relationships/vmlDrawing" Target="../drawings/vmlDrawing58.vml"/><Relationship Id="rId4" Type="http://schemas.openxmlformats.org/officeDocument/2006/relationships/oleObject" Target="../embeddings/oleObject125.bin"/></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126.bin"/><Relationship Id="rId2" Type="http://schemas.openxmlformats.org/officeDocument/2006/relationships/slideLayout" Target="../slideLayouts/slideLayout2.xml"/><Relationship Id="rId1" Type="http://schemas.openxmlformats.org/officeDocument/2006/relationships/vmlDrawing" Target="../drawings/vmlDrawing59.vml"/><Relationship Id="rId4" Type="http://schemas.openxmlformats.org/officeDocument/2006/relationships/oleObject" Target="../embeddings/oleObject12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1925" y="1052513"/>
            <a:ext cx="7407275" cy="3529012"/>
          </a:xfrm>
        </p:spPr>
        <p:txBody>
          <a:bodyPr anchor="ctr">
            <a:normAutofit fontScale="90000"/>
          </a:bodyPr>
          <a:lstStyle/>
          <a:p>
            <a:pPr algn="ctr" eaLnBrk="1" fontAlgn="auto" hangingPunct="1">
              <a:spcAft>
                <a:spcPts val="0"/>
              </a:spcAft>
              <a:defRPr/>
            </a:pPr>
            <a:r>
              <a:rPr lang="ru-RU" b="1" dirty="0" smtClean="0">
                <a:solidFill>
                  <a:schemeClr val="tx2">
                    <a:satMod val="130000"/>
                  </a:schemeClr>
                </a:solidFill>
              </a:rPr>
              <a:t>СПЕЦГЛАВЫ МАТЕМАТИКИ: </a:t>
            </a:r>
            <a:r>
              <a:rPr lang="ru-RU" dirty="0" smtClean="0">
                <a:solidFill>
                  <a:schemeClr val="tx2">
                    <a:satMod val="130000"/>
                  </a:schemeClr>
                </a:solidFill>
              </a:rPr>
              <a:t>ТЕОРИЯ ВЕРОЯТНОСТЕЙ;  </a:t>
            </a:r>
            <a:br>
              <a:rPr lang="ru-RU" dirty="0" smtClean="0">
                <a:solidFill>
                  <a:schemeClr val="tx2">
                    <a:satMod val="130000"/>
                  </a:schemeClr>
                </a:solidFill>
              </a:rPr>
            </a:br>
            <a:r>
              <a:rPr lang="ru-RU" dirty="0" smtClean="0">
                <a:solidFill>
                  <a:schemeClr val="tx2">
                    <a:satMod val="130000"/>
                  </a:schemeClr>
                </a:solidFill>
              </a:rPr>
              <a:t>МАТЕМАТИЧЕСКАЯ СТАТИСТИКА;</a:t>
            </a:r>
            <a:br>
              <a:rPr lang="ru-RU" dirty="0" smtClean="0">
                <a:solidFill>
                  <a:schemeClr val="tx2">
                    <a:satMod val="130000"/>
                  </a:schemeClr>
                </a:solidFill>
              </a:rPr>
            </a:br>
            <a:r>
              <a:rPr lang="ru-RU" dirty="0" smtClean="0">
                <a:solidFill>
                  <a:schemeClr val="tx2">
                    <a:satMod val="130000"/>
                  </a:schemeClr>
                </a:solidFill>
              </a:rPr>
              <a:t>ИНТЕГРАЛЬНЫЕ ПРЕОБРАЗОВАНИЯ</a:t>
            </a:r>
            <a:endParaRPr lang="ru-RU" dirty="0">
              <a:solidFill>
                <a:schemeClr val="tx2">
                  <a:satMod val="130000"/>
                </a:schemeClr>
              </a:solidFill>
            </a:endParaRPr>
          </a:p>
        </p:txBody>
      </p:sp>
      <p:sp>
        <p:nvSpPr>
          <p:cNvPr id="15362" name="TextBox 3"/>
          <p:cNvSpPr txBox="1">
            <a:spLocks noChangeArrowheads="1"/>
          </p:cNvSpPr>
          <p:nvPr/>
        </p:nvSpPr>
        <p:spPr bwMode="auto">
          <a:xfrm>
            <a:off x="4859338" y="4581525"/>
            <a:ext cx="3816350" cy="1190625"/>
          </a:xfrm>
          <a:prstGeom prst="rect">
            <a:avLst/>
          </a:prstGeom>
          <a:noFill/>
          <a:ln w="9525">
            <a:noFill/>
            <a:miter lim="800000"/>
            <a:headEnd/>
            <a:tailEnd/>
          </a:ln>
        </p:spPr>
        <p:txBody>
          <a:bodyPr>
            <a:spAutoFit/>
          </a:bodyPr>
          <a:lstStyle/>
          <a:p>
            <a:r>
              <a:rPr lang="ru-RU" u="sng">
                <a:latin typeface="Corbel" pitchFamily="34" charset="0"/>
              </a:rPr>
              <a:t>Лекции:</a:t>
            </a:r>
            <a:r>
              <a:rPr lang="ru-RU">
                <a:latin typeface="Corbel" pitchFamily="34" charset="0"/>
              </a:rPr>
              <a:t>    Кориков</a:t>
            </a:r>
          </a:p>
          <a:p>
            <a:r>
              <a:rPr lang="ru-RU">
                <a:latin typeface="Corbel" pitchFamily="34" charset="0"/>
              </a:rPr>
              <a:t>                     Анатолий Михайлович</a:t>
            </a:r>
          </a:p>
          <a:p>
            <a:r>
              <a:rPr lang="ru-RU" u="sng">
                <a:latin typeface="Corbel" pitchFamily="34" charset="0"/>
              </a:rPr>
              <a:t>Пр. занятия:</a:t>
            </a:r>
            <a:r>
              <a:rPr lang="ru-RU">
                <a:latin typeface="Corbel" pitchFamily="34" charset="0"/>
              </a:rPr>
              <a:t>    Ефремов </a:t>
            </a:r>
          </a:p>
          <a:p>
            <a:r>
              <a:rPr lang="ru-RU">
                <a:latin typeface="Corbel" pitchFamily="34" charset="0"/>
              </a:rPr>
              <a:t>Александр </a:t>
            </a:r>
            <a:r>
              <a:rPr lang="ru-RU"/>
              <a:t>Александрович</a:t>
            </a:r>
            <a:endParaRPr lang="ru-RU">
              <a:latin typeface="Corbel" pitchFamily="34" charset="0"/>
            </a:endParaRPr>
          </a:p>
        </p:txBody>
      </p:sp>
      <p:sp>
        <p:nvSpPr>
          <p:cNvPr id="15363" name="TextBox 4"/>
          <p:cNvSpPr txBox="1">
            <a:spLocks noChangeArrowheads="1"/>
          </p:cNvSpPr>
          <p:nvPr/>
        </p:nvSpPr>
        <p:spPr bwMode="auto">
          <a:xfrm>
            <a:off x="3851275" y="6092825"/>
            <a:ext cx="1333500" cy="369888"/>
          </a:xfrm>
          <a:prstGeom prst="rect">
            <a:avLst/>
          </a:prstGeom>
          <a:noFill/>
          <a:ln w="9525">
            <a:noFill/>
            <a:miter lim="800000"/>
            <a:headEnd/>
            <a:tailEnd/>
          </a:ln>
        </p:spPr>
        <p:txBody>
          <a:bodyPr wrap="none">
            <a:spAutoFit/>
          </a:bodyPr>
          <a:lstStyle/>
          <a:p>
            <a:r>
              <a:rPr lang="ru-RU">
                <a:latin typeface="Corbel" pitchFamily="34" charset="0"/>
              </a:rPr>
              <a:t>Томск, 2015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330" name="Rectangle 2"/>
          <p:cNvSpPr>
            <a:spLocks noGrp="1"/>
          </p:cNvSpPr>
          <p:nvPr>
            <p:ph type="title"/>
          </p:nvPr>
        </p:nvSpPr>
        <p:spPr bwMode="auto"/>
        <p:txBody>
          <a:bodyPr vert="horz" wrap="square" lIns="91440" tIns="45720" rIns="91440" bIns="45720" numCol="1" anchorCtr="0" compatLnSpc="1">
            <a:prstTxWarp prst="textNoShape">
              <a:avLst/>
            </a:prstTxWarp>
          </a:bodyPr>
          <a:lstStyle/>
          <a:p>
            <a:pPr>
              <a:defRPr/>
            </a:pPr>
            <a:r>
              <a:rPr lang="ru-RU" sz="3600" b="1" u="sng" smtClean="0">
                <a:effectLst>
                  <a:outerShdw blurRad="38100" dist="38100" dir="2700000" algn="tl">
                    <a:srgbClr val="C0C0C0"/>
                  </a:outerShdw>
                </a:effectLst>
              </a:rPr>
              <a:t>МАТЕМАТИЧЕСКАЯ  СТАТИСТИКА</a:t>
            </a:r>
          </a:p>
        </p:txBody>
      </p:sp>
      <p:sp>
        <p:nvSpPr>
          <p:cNvPr id="1123331" name="Rectangle 3"/>
          <p:cNvSpPr>
            <a:spLocks noGrp="1"/>
          </p:cNvSpPr>
          <p:nvPr>
            <p:ph type="body" idx="1"/>
          </p:nvPr>
        </p:nvSpPr>
        <p:spPr/>
        <p:txBody>
          <a:bodyPr/>
          <a:lstStyle/>
          <a:p>
            <a:pPr marL="92075" indent="-9525">
              <a:buFont typeface="Wingdings 2" pitchFamily="18" charset="2"/>
              <a:buNone/>
            </a:pPr>
            <a:r>
              <a:rPr lang="ru-RU" sz="2800" dirty="0" smtClean="0">
                <a:latin typeface="Times New Roman" pitchFamily="18" charset="0"/>
              </a:rPr>
              <a:t>1. </a:t>
            </a:r>
            <a:r>
              <a:rPr lang="ru-RU" sz="2800" dirty="0" err="1" smtClean="0">
                <a:latin typeface="Times New Roman" pitchFamily="18" charset="0"/>
              </a:rPr>
              <a:t>Кацман</a:t>
            </a:r>
            <a:r>
              <a:rPr lang="ru-RU" sz="2800" dirty="0" smtClean="0">
                <a:latin typeface="Times New Roman" pitchFamily="18" charset="0"/>
              </a:rPr>
              <a:t> Ю.Я.</a:t>
            </a:r>
            <a:r>
              <a:rPr lang="en-US" sz="2800" dirty="0" smtClean="0">
                <a:latin typeface="Times New Roman" pitchFamily="18" charset="0"/>
              </a:rPr>
              <a:t> </a:t>
            </a:r>
            <a:r>
              <a:rPr lang="ru-RU" sz="2800" dirty="0" smtClean="0">
                <a:latin typeface="Times New Roman" pitchFamily="18" charset="0"/>
              </a:rPr>
              <a:t>Теория вероятностей, математическая статистика</a:t>
            </a:r>
            <a:r>
              <a:rPr lang="en-US" sz="2800" dirty="0" smtClean="0">
                <a:latin typeface="Times New Roman" pitchFamily="18" charset="0"/>
              </a:rPr>
              <a:t> </a:t>
            </a:r>
            <a:r>
              <a:rPr lang="ru-RU" sz="2800" dirty="0" smtClean="0">
                <a:latin typeface="Times New Roman" pitchFamily="18" charset="0"/>
              </a:rPr>
              <a:t>и случайные процессы: учебное пособие / Ю.Я. </a:t>
            </a:r>
            <a:r>
              <a:rPr lang="ru-RU" sz="2800" dirty="0" err="1" smtClean="0">
                <a:latin typeface="Times New Roman" pitchFamily="18" charset="0"/>
              </a:rPr>
              <a:t>Кацман</a:t>
            </a:r>
            <a:r>
              <a:rPr lang="ru-RU" sz="2800" dirty="0" smtClean="0">
                <a:latin typeface="Times New Roman" pitchFamily="18" charset="0"/>
              </a:rPr>
              <a:t>;</a:t>
            </a:r>
          </a:p>
          <a:p>
            <a:pPr marL="92075" indent="-9525">
              <a:buFont typeface="Wingdings 2" pitchFamily="18" charset="2"/>
              <a:buNone/>
            </a:pPr>
            <a:r>
              <a:rPr lang="ru-RU" sz="2800" dirty="0" smtClean="0">
                <a:latin typeface="Times New Roman" pitchFamily="18" charset="0"/>
              </a:rPr>
              <a:t>Томский политехнический университет. – Томск: </a:t>
            </a:r>
            <a:r>
              <a:rPr lang="ru-RU" sz="2800" dirty="0" err="1" smtClean="0">
                <a:latin typeface="Times New Roman" pitchFamily="18" charset="0"/>
              </a:rPr>
              <a:t>Изд-воТомского</a:t>
            </a:r>
            <a:r>
              <a:rPr lang="ru-RU" sz="2800" dirty="0" smtClean="0">
                <a:latin typeface="Times New Roman" pitchFamily="18" charset="0"/>
              </a:rPr>
              <a:t> политехнического университета, 2012. – 140 с.</a:t>
            </a:r>
          </a:p>
          <a:p>
            <a:pPr marL="92075" indent="-9525">
              <a:buFont typeface="Wingdings 2" pitchFamily="18" charset="2"/>
              <a:buNone/>
            </a:pPr>
            <a:r>
              <a:rPr lang="ru-RU" altLang="zh-CN" sz="2800" dirty="0" smtClean="0">
                <a:latin typeface="Times New Roman" pitchFamily="18" charset="0"/>
              </a:rPr>
              <a:t> 2. Пугачев B.C. Теория вероятностей и математическая статистика. − М.: </a:t>
            </a:r>
            <a:r>
              <a:rPr lang="ru-RU" altLang="zh-CN" sz="2800" dirty="0" err="1" smtClean="0">
                <a:latin typeface="Times New Roman" pitchFamily="18" charset="0"/>
              </a:rPr>
              <a:t>Физматлит</a:t>
            </a:r>
            <a:r>
              <a:rPr lang="ru-RU" altLang="zh-CN" sz="2800" dirty="0" smtClean="0">
                <a:latin typeface="Times New Roman" pitchFamily="18" charset="0"/>
              </a:rPr>
              <a:t>, 2002. – 496 с.</a:t>
            </a:r>
            <a:r>
              <a:rPr lang="ru-RU" altLang="zh-CN" dirty="0" smtClean="0"/>
              <a:t> </a:t>
            </a:r>
            <a:endParaRPr lang="ru-RU" sz="2800" dirty="0" smtClean="0">
              <a:latin typeface="Times New Roman" pitchFamily="18" charset="0"/>
            </a:endParaRPr>
          </a:p>
          <a:p>
            <a:pPr marL="92075" indent="-9525">
              <a:buFont typeface="Wingdings 2" pitchFamily="18" charset="2"/>
              <a:buNone/>
            </a:pP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EA54C0C-BF08-412A-A16B-D7CE5336A744}" type="slidenum">
              <a:rPr lang="ru-RU" smtClean="0"/>
              <a:pPr>
                <a:defRPr/>
              </a:pPr>
              <a:t>3</a:t>
            </a:fld>
            <a:endParaRPr lang="ru-RU"/>
          </a:p>
        </p:txBody>
      </p:sp>
      <p:sp>
        <p:nvSpPr>
          <p:cNvPr id="888834"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sz="2000" b="1" u="sng">
                <a:solidFill>
                  <a:srgbClr val="572314"/>
                </a:solidFill>
                <a:effectLst>
                  <a:outerShdw blurRad="38100" dist="38100" dir="2700000" algn="tl">
                    <a:srgbClr val="C0C0C0"/>
                  </a:outerShdw>
                </a:effectLst>
              </a:rPr>
              <a:t>ЭЛЕМЕНТЫ МАТЕМАТИЧЕСКОЙ СТАТИСТИКИ</a:t>
            </a:r>
          </a:p>
        </p:txBody>
      </p:sp>
      <p:sp>
        <p:nvSpPr>
          <p:cNvPr id="888836" name="TextBox 3"/>
          <p:cNvSpPr txBox="1">
            <a:spLocks noChangeArrowheads="1"/>
          </p:cNvSpPr>
          <p:nvPr/>
        </p:nvSpPr>
        <p:spPr bwMode="auto">
          <a:xfrm>
            <a:off x="3921125" y="908050"/>
            <a:ext cx="2390775" cy="369888"/>
          </a:xfrm>
          <a:prstGeom prst="rect">
            <a:avLst/>
          </a:prstGeom>
          <a:noFill/>
          <a:ln w="9525">
            <a:noFill/>
            <a:miter lim="800000"/>
            <a:headEnd/>
            <a:tailEnd/>
          </a:ln>
        </p:spPr>
        <p:txBody>
          <a:bodyPr wrap="none">
            <a:spAutoFit/>
          </a:bodyPr>
          <a:lstStyle/>
          <a:p>
            <a:pPr algn="ctr"/>
            <a:r>
              <a:rPr lang="ru-RU" b="1"/>
              <a:t>Основные понятия</a:t>
            </a:r>
          </a:p>
        </p:txBody>
      </p:sp>
      <p:sp>
        <p:nvSpPr>
          <p:cNvPr id="888837" name="TextBox 11"/>
          <p:cNvSpPr txBox="1">
            <a:spLocks noChangeArrowheads="1"/>
          </p:cNvSpPr>
          <p:nvPr/>
        </p:nvSpPr>
        <p:spPr bwMode="auto">
          <a:xfrm>
            <a:off x="971550" y="1341438"/>
            <a:ext cx="8172450" cy="4352925"/>
          </a:xfrm>
          <a:prstGeom prst="rect">
            <a:avLst/>
          </a:prstGeom>
          <a:noFill/>
          <a:ln w="9525">
            <a:noFill/>
            <a:miter lim="800000"/>
            <a:headEnd/>
            <a:tailEnd/>
          </a:ln>
        </p:spPr>
        <p:txBody>
          <a:bodyPr>
            <a:spAutoFit/>
          </a:bodyPr>
          <a:lstStyle/>
          <a:p>
            <a:pPr algn="just">
              <a:lnSpc>
                <a:spcPct val="150000"/>
              </a:lnSpc>
            </a:pPr>
            <a:r>
              <a:rPr lang="ru-RU" b="1"/>
              <a:t>Математическая статистика</a:t>
            </a:r>
            <a:r>
              <a:rPr lang="ru-RU"/>
              <a:t> – это наука, изучающая </a:t>
            </a:r>
            <a:r>
              <a:rPr lang="ru-RU" u="sng"/>
              <a:t>методы сбора, систематизации и интерпретации числовых (случайных) данных</a:t>
            </a:r>
            <a:r>
              <a:rPr lang="ru-RU"/>
              <a:t>. </a:t>
            </a:r>
          </a:p>
          <a:p>
            <a:pPr algn="just">
              <a:lnSpc>
                <a:spcPct val="150000"/>
              </a:lnSpc>
            </a:pPr>
            <a:r>
              <a:rPr lang="ru-RU" b="1"/>
              <a:t>Главная цель мат. статистики</a:t>
            </a:r>
            <a:r>
              <a:rPr lang="ru-RU"/>
              <a:t> – получение осмысленных заключений из несогласованных (подверженных разбросу) данных.</a:t>
            </a:r>
          </a:p>
          <a:p>
            <a:pPr algn="just">
              <a:lnSpc>
                <a:spcPct val="150000"/>
              </a:lnSpc>
            </a:pPr>
            <a:endParaRPr lang="ru-RU"/>
          </a:p>
          <a:p>
            <a:pPr algn="just"/>
            <a:r>
              <a:rPr lang="ru-RU"/>
              <a:t>Действительно, реальные данные почти всегда являются несогласованными, что требует применения статистических методов. Разброс между индивидуальными наблюдениями может быть, например, обусловлен ошибкой при считывании позиции стрелки прибора, когда она расположена между двумя делениями шкалы стрелочного прибора. Изменчивость может быть также следствием нестабильности работы электронного оборудования при передаче сообщений по радио или телеграфу.</a:t>
            </a: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97E184F3-E226-456D-8E8C-F7CBCEA5C71E}" type="slidenum">
              <a:rPr lang="ru-RU" smtClean="0"/>
              <a:pPr>
                <a:defRPr/>
              </a:pPr>
              <a:t>4</a:t>
            </a:fld>
            <a:endParaRPr lang="ru-RU"/>
          </a:p>
        </p:txBody>
      </p:sp>
      <p:sp>
        <p:nvSpPr>
          <p:cNvPr id="889858"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89860" name="TextBox 3"/>
          <p:cNvSpPr txBox="1">
            <a:spLocks noChangeArrowheads="1"/>
          </p:cNvSpPr>
          <p:nvPr/>
        </p:nvSpPr>
        <p:spPr bwMode="auto">
          <a:xfrm>
            <a:off x="2200275" y="908050"/>
            <a:ext cx="5832475" cy="369888"/>
          </a:xfrm>
          <a:prstGeom prst="rect">
            <a:avLst/>
          </a:prstGeom>
          <a:noFill/>
          <a:ln w="9525">
            <a:noFill/>
            <a:miter lim="800000"/>
            <a:headEnd/>
            <a:tailEnd/>
          </a:ln>
        </p:spPr>
        <p:txBody>
          <a:bodyPr wrap="none">
            <a:spAutoFit/>
          </a:bodyPr>
          <a:lstStyle/>
          <a:p>
            <a:pPr algn="ctr"/>
            <a:r>
              <a:rPr lang="ru-RU" b="1"/>
              <a:t>Задачи статистики: Выборочные распределения</a:t>
            </a:r>
          </a:p>
        </p:txBody>
      </p:sp>
      <p:sp>
        <p:nvSpPr>
          <p:cNvPr id="889861" name="TextBox 11"/>
          <p:cNvSpPr txBox="1">
            <a:spLocks noChangeArrowheads="1"/>
          </p:cNvSpPr>
          <p:nvPr/>
        </p:nvSpPr>
        <p:spPr bwMode="auto">
          <a:xfrm>
            <a:off x="971550" y="1341438"/>
            <a:ext cx="8172450" cy="5492750"/>
          </a:xfrm>
          <a:prstGeom prst="rect">
            <a:avLst/>
          </a:prstGeom>
          <a:noFill/>
          <a:ln w="9525">
            <a:noFill/>
            <a:miter lim="800000"/>
            <a:headEnd/>
            <a:tailEnd/>
          </a:ln>
        </p:spPr>
        <p:txBody>
          <a:bodyPr>
            <a:spAutoFit/>
          </a:bodyPr>
          <a:lstStyle/>
          <a:p>
            <a:pPr algn="just">
              <a:lnSpc>
                <a:spcPct val="150000"/>
              </a:lnSpc>
            </a:pPr>
            <a:r>
              <a:rPr lang="ru-RU"/>
              <a:t>Статистика должна получить свои выводы, используя наличную </a:t>
            </a:r>
            <a:r>
              <a:rPr lang="ru-RU" b="1" i="1"/>
              <a:t>выборку</a:t>
            </a:r>
            <a:r>
              <a:rPr lang="ru-RU"/>
              <a:t>. Каждое наблюдение является реализацией некоторой случайной величины. </a:t>
            </a:r>
          </a:p>
          <a:p>
            <a:pPr algn="just">
              <a:lnSpc>
                <a:spcPct val="150000"/>
              </a:lnSpc>
            </a:pPr>
            <a:r>
              <a:rPr lang="ru-RU"/>
              <a:t>Значение, которое наблюдалось, представляет собой </a:t>
            </a:r>
            <a:r>
              <a:rPr lang="ru-RU" b="1" i="1"/>
              <a:t>реализацию</a:t>
            </a:r>
            <a:r>
              <a:rPr lang="ru-RU"/>
              <a:t>. Вероятности возможных реализаций характеризуются распределением вероятностей случайных величин (СВ). Обычно функции распределения вероятностей бывают заданы с точностью до одного, двух параметров значений некоторых неизвестных. Это приводит к проблеме поиска таких комбинаций выборочных значений, которые бы давали наилучшее приближение для неизвестных параметров. Каждая такая комбинация и есть статистика. Выборочное распределение статистики позволяет судить, может ли предложенная статистика служить оценкой интересующего нас параметра.</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BE298A32-0D05-47EF-A9D3-A248D566C8B8}" type="slidenum">
              <a:rPr lang="ru-RU" smtClean="0"/>
              <a:pPr>
                <a:defRPr/>
              </a:pPr>
              <a:t>5</a:t>
            </a:fld>
            <a:endParaRPr lang="ru-RU"/>
          </a:p>
        </p:txBody>
      </p:sp>
      <p:sp>
        <p:nvSpPr>
          <p:cNvPr id="890882"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90884" name="TextBox 3"/>
          <p:cNvSpPr txBox="1">
            <a:spLocks noChangeArrowheads="1"/>
          </p:cNvSpPr>
          <p:nvPr/>
        </p:nvSpPr>
        <p:spPr bwMode="auto">
          <a:xfrm>
            <a:off x="2151063" y="908050"/>
            <a:ext cx="5930900" cy="369888"/>
          </a:xfrm>
          <a:prstGeom prst="rect">
            <a:avLst/>
          </a:prstGeom>
          <a:noFill/>
          <a:ln w="9525">
            <a:noFill/>
            <a:miter lim="800000"/>
            <a:headEnd/>
            <a:tailEnd/>
          </a:ln>
        </p:spPr>
        <p:txBody>
          <a:bodyPr wrap="none">
            <a:spAutoFit/>
          </a:bodyPr>
          <a:lstStyle/>
          <a:p>
            <a:pPr algn="ctr"/>
            <a:r>
              <a:rPr lang="ru-RU" b="1"/>
              <a:t>Задачи статистики: Оценки, критерии значимости</a:t>
            </a:r>
          </a:p>
        </p:txBody>
      </p:sp>
      <p:sp>
        <p:nvSpPr>
          <p:cNvPr id="890885" name="TextBox 11"/>
          <p:cNvSpPr txBox="1">
            <a:spLocks noChangeArrowheads="1"/>
          </p:cNvSpPr>
          <p:nvPr/>
        </p:nvSpPr>
        <p:spPr bwMode="auto">
          <a:xfrm>
            <a:off x="971550" y="1341438"/>
            <a:ext cx="8172450" cy="4662487"/>
          </a:xfrm>
          <a:prstGeom prst="rect">
            <a:avLst/>
          </a:prstGeom>
          <a:noFill/>
          <a:ln w="9525">
            <a:noFill/>
            <a:miter lim="800000"/>
            <a:headEnd/>
            <a:tailEnd/>
          </a:ln>
        </p:spPr>
        <p:txBody>
          <a:bodyPr>
            <a:spAutoFit/>
          </a:bodyPr>
          <a:lstStyle/>
          <a:p>
            <a:pPr algn="just">
              <a:lnSpc>
                <a:spcPct val="150000"/>
              </a:lnSpc>
            </a:pPr>
            <a:r>
              <a:rPr lang="ru-RU"/>
              <a:t>Ясно, что процедура оценивания не должна ограничиваться лишь выбором приближенного численного значения для неизвестного параметра; она должна что-то говорить и о надежности этого приближения.</a:t>
            </a:r>
          </a:p>
          <a:p>
            <a:pPr algn="just">
              <a:lnSpc>
                <a:spcPct val="150000"/>
              </a:lnSpc>
            </a:pPr>
            <a:r>
              <a:rPr lang="ru-RU"/>
              <a:t>Обычно говорят о </a:t>
            </a:r>
            <a:r>
              <a:rPr lang="ru-RU" b="1" i="1"/>
              <a:t>точечном оценивании</a:t>
            </a:r>
            <a:r>
              <a:rPr lang="ru-RU"/>
              <a:t> и об </a:t>
            </a:r>
            <a:r>
              <a:rPr lang="ru-RU" b="1" i="1"/>
              <a:t>интервальном оценивании</a:t>
            </a:r>
            <a:r>
              <a:rPr lang="ru-RU"/>
              <a:t>. Существуют различные методы конструирования точечных оценок и определения их надежности. Наиболее полезным из них является </a:t>
            </a:r>
            <a:r>
              <a:rPr lang="ru-RU" b="1" i="1"/>
              <a:t>метод максимального правдоподобия (ММП)</a:t>
            </a:r>
            <a:r>
              <a:rPr lang="ru-RU"/>
              <a:t>. Другой известный метод – </a:t>
            </a:r>
            <a:r>
              <a:rPr lang="ru-RU" b="1" i="1"/>
              <a:t>метод наименьших квадратов (МНК)</a:t>
            </a:r>
            <a:r>
              <a:rPr lang="ru-RU"/>
              <a:t>. </a:t>
            </a:r>
          </a:p>
          <a:p>
            <a:pPr algn="just">
              <a:lnSpc>
                <a:spcPct val="150000"/>
              </a:lnSpc>
            </a:pPr>
            <a:r>
              <a:rPr lang="ru-RU" i="1" u="sng"/>
              <a:t>Интервальное оценивание</a:t>
            </a:r>
            <a:r>
              <a:rPr lang="ru-RU"/>
              <a:t> – связано с определением «доверительных интервалов», правдоподобных интервалов, байесовских интервалов.</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F8A418EC-2964-4B2C-A5A2-19C0D7D5F974}" type="slidenum">
              <a:rPr lang="ru-RU" smtClean="0"/>
              <a:pPr>
                <a:defRPr/>
              </a:pPr>
              <a:t>6</a:t>
            </a:fld>
            <a:endParaRPr lang="ru-RU"/>
          </a:p>
        </p:txBody>
      </p:sp>
      <p:sp>
        <p:nvSpPr>
          <p:cNvPr id="891906"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91908" name="TextBox 3"/>
          <p:cNvSpPr txBox="1">
            <a:spLocks noChangeArrowheads="1"/>
          </p:cNvSpPr>
          <p:nvPr/>
        </p:nvSpPr>
        <p:spPr bwMode="auto">
          <a:xfrm>
            <a:off x="2151063" y="908050"/>
            <a:ext cx="5930900" cy="369888"/>
          </a:xfrm>
          <a:prstGeom prst="rect">
            <a:avLst/>
          </a:prstGeom>
          <a:noFill/>
          <a:ln w="9525">
            <a:noFill/>
            <a:miter lim="800000"/>
            <a:headEnd/>
            <a:tailEnd/>
          </a:ln>
        </p:spPr>
        <p:txBody>
          <a:bodyPr wrap="none">
            <a:spAutoFit/>
          </a:bodyPr>
          <a:lstStyle/>
          <a:p>
            <a:pPr algn="ctr"/>
            <a:r>
              <a:rPr lang="ru-RU" b="1"/>
              <a:t>Задачи статистики: Оценки, критерии значимости</a:t>
            </a:r>
          </a:p>
        </p:txBody>
      </p:sp>
      <p:sp>
        <p:nvSpPr>
          <p:cNvPr id="891909" name="TextBox 11"/>
          <p:cNvSpPr txBox="1">
            <a:spLocks noChangeArrowheads="1"/>
          </p:cNvSpPr>
          <p:nvPr/>
        </p:nvSpPr>
        <p:spPr bwMode="auto">
          <a:xfrm>
            <a:off x="971550" y="1341438"/>
            <a:ext cx="5976938" cy="3394075"/>
          </a:xfrm>
          <a:prstGeom prst="rect">
            <a:avLst/>
          </a:prstGeom>
          <a:noFill/>
          <a:ln w="9525">
            <a:noFill/>
            <a:miter lim="800000"/>
            <a:headEnd/>
            <a:tailEnd/>
          </a:ln>
        </p:spPr>
        <p:txBody>
          <a:bodyPr>
            <a:spAutoFit/>
          </a:bodyPr>
          <a:lstStyle/>
          <a:p>
            <a:pPr algn="just">
              <a:lnSpc>
                <a:spcPct val="150000"/>
              </a:lnSpc>
            </a:pPr>
            <a:r>
              <a:rPr lang="ru-RU"/>
              <a:t>Поскольку статистика в целом основана на случайной изменчивости, каждая оценка подвержена ошибке. Например, получены две различные оценки параметр. Неясно, соответствует ли имеющееся между ними различие различию между параметрами. Вопрос об их различии решается с помощью статистического критерия (теста) или критерия значимости.</a:t>
            </a:r>
          </a:p>
        </p:txBody>
      </p:sp>
      <p:grpSp>
        <p:nvGrpSpPr>
          <p:cNvPr id="891910" name="Группа 7"/>
          <p:cNvGrpSpPr>
            <a:grpSpLocks/>
          </p:cNvGrpSpPr>
          <p:nvPr/>
        </p:nvGrpSpPr>
        <p:grpSpPr bwMode="auto">
          <a:xfrm>
            <a:off x="6948488" y="1484313"/>
            <a:ext cx="2016125" cy="3141662"/>
            <a:chOff x="6660231" y="1654291"/>
            <a:chExt cx="2016224" cy="3142581"/>
          </a:xfrm>
        </p:grpSpPr>
        <p:pic>
          <p:nvPicPr>
            <p:cNvPr id="891912" name="Рисунок 5" descr="Georg_Cantor2.jpg"/>
            <p:cNvPicPr>
              <a:picLocks noChangeAspect="1"/>
            </p:cNvPicPr>
            <p:nvPr/>
          </p:nvPicPr>
          <p:blipFill>
            <a:blip r:embed="rId2" cstate="print"/>
            <a:srcRect/>
            <a:stretch>
              <a:fillRect/>
            </a:stretch>
          </p:blipFill>
          <p:spPr bwMode="auto">
            <a:xfrm>
              <a:off x="6779741" y="1654291"/>
              <a:ext cx="1795522" cy="2183972"/>
            </a:xfrm>
            <a:prstGeom prst="rect">
              <a:avLst/>
            </a:prstGeom>
            <a:noFill/>
            <a:ln w="9525">
              <a:noFill/>
              <a:miter lim="800000"/>
              <a:headEnd/>
              <a:tailEnd/>
            </a:ln>
          </p:spPr>
        </p:pic>
        <p:sp>
          <p:nvSpPr>
            <p:cNvPr id="891913" name="TextBox 6"/>
            <p:cNvSpPr txBox="1">
              <a:spLocks noChangeArrowheads="1"/>
            </p:cNvSpPr>
            <p:nvPr/>
          </p:nvSpPr>
          <p:spPr bwMode="auto">
            <a:xfrm>
              <a:off x="6660231" y="4057907"/>
              <a:ext cx="2016224" cy="738965"/>
            </a:xfrm>
            <a:prstGeom prst="rect">
              <a:avLst/>
            </a:prstGeom>
            <a:noFill/>
            <a:ln w="9525">
              <a:noFill/>
              <a:miter lim="800000"/>
              <a:headEnd/>
              <a:tailEnd/>
            </a:ln>
          </p:spPr>
          <p:txBody>
            <a:bodyPr>
              <a:spAutoFit/>
            </a:bodyPr>
            <a:lstStyle/>
            <a:p>
              <a:pPr algn="ctr"/>
              <a:r>
                <a:rPr lang="ru-RU" sz="1400" b="1" u="sng">
                  <a:latin typeface="Corbel" pitchFamily="34" charset="0"/>
                </a:rPr>
                <a:t>Рональд Эйлмер Фишер</a:t>
              </a:r>
            </a:p>
            <a:p>
              <a:pPr algn="ctr"/>
              <a:r>
                <a:rPr lang="ru-RU" sz="1400" b="1">
                  <a:latin typeface="Corbel" pitchFamily="34" charset="0"/>
                </a:rPr>
                <a:t>1890-1962</a:t>
              </a:r>
            </a:p>
          </p:txBody>
        </p:sp>
      </p:grpSp>
      <p:sp>
        <p:nvSpPr>
          <p:cNvPr id="891911" name="TextBox 13"/>
          <p:cNvSpPr txBox="1">
            <a:spLocks noChangeArrowheads="1"/>
          </p:cNvSpPr>
          <p:nvPr/>
        </p:nvSpPr>
        <p:spPr bwMode="auto">
          <a:xfrm>
            <a:off x="971550" y="4581525"/>
            <a:ext cx="8172450" cy="2155825"/>
          </a:xfrm>
          <a:prstGeom prst="rect">
            <a:avLst/>
          </a:prstGeom>
          <a:noFill/>
          <a:ln w="9525">
            <a:noFill/>
            <a:miter lim="800000"/>
            <a:headEnd/>
            <a:tailEnd/>
          </a:ln>
        </p:spPr>
        <p:txBody>
          <a:bodyPr>
            <a:spAutoFit/>
          </a:bodyPr>
          <a:lstStyle/>
          <a:p>
            <a:pPr algn="just">
              <a:lnSpc>
                <a:spcPct val="150000"/>
              </a:lnSpc>
            </a:pPr>
            <a:r>
              <a:rPr lang="ru-RU"/>
              <a:t>Один из подходов к статистическим критериям (проверки гипотез) связан с именем Р. А. Фишера, который рассматривает проверку гипотезы как пробный шаг в проведение научного исследования, позволяющий получить ученому объективный критерий, с помощью которого можно судить об истинности гипотезы.</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3A60B5E7-A499-4F03-9A07-8AF137B3BC47}" type="slidenum">
              <a:rPr lang="ru-RU" smtClean="0"/>
              <a:pPr>
                <a:defRPr/>
              </a:pPr>
              <a:t>7</a:t>
            </a:fld>
            <a:endParaRPr lang="ru-RU"/>
          </a:p>
        </p:txBody>
      </p:sp>
      <p:sp>
        <p:nvSpPr>
          <p:cNvPr id="89293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92932" name="TextBox 3"/>
          <p:cNvSpPr txBox="1">
            <a:spLocks noChangeArrowheads="1"/>
          </p:cNvSpPr>
          <p:nvPr/>
        </p:nvSpPr>
        <p:spPr bwMode="auto">
          <a:xfrm>
            <a:off x="2151063" y="908050"/>
            <a:ext cx="5930900" cy="369888"/>
          </a:xfrm>
          <a:prstGeom prst="rect">
            <a:avLst/>
          </a:prstGeom>
          <a:noFill/>
          <a:ln w="9525">
            <a:noFill/>
            <a:miter lim="800000"/>
            <a:headEnd/>
            <a:tailEnd/>
          </a:ln>
        </p:spPr>
        <p:txBody>
          <a:bodyPr wrap="none">
            <a:spAutoFit/>
          </a:bodyPr>
          <a:lstStyle/>
          <a:p>
            <a:pPr algn="ctr"/>
            <a:r>
              <a:rPr lang="ru-RU" b="1"/>
              <a:t>Задачи статистики: Оценки, критерии значимости</a:t>
            </a:r>
          </a:p>
        </p:txBody>
      </p:sp>
      <p:sp>
        <p:nvSpPr>
          <p:cNvPr id="892933" name="TextBox 11"/>
          <p:cNvSpPr txBox="1">
            <a:spLocks noChangeArrowheads="1"/>
          </p:cNvSpPr>
          <p:nvPr/>
        </p:nvSpPr>
        <p:spPr bwMode="auto">
          <a:xfrm>
            <a:off x="971550" y="1341438"/>
            <a:ext cx="5976938" cy="4800600"/>
          </a:xfrm>
          <a:prstGeom prst="rect">
            <a:avLst/>
          </a:prstGeom>
          <a:noFill/>
          <a:ln w="9525">
            <a:noFill/>
            <a:miter lim="800000"/>
            <a:headEnd/>
            <a:tailEnd/>
          </a:ln>
        </p:spPr>
        <p:txBody>
          <a:bodyPr>
            <a:spAutoFit/>
          </a:bodyPr>
          <a:lstStyle/>
          <a:p>
            <a:pPr algn="just"/>
            <a:r>
              <a:rPr lang="ru-RU"/>
              <a:t>Другой подход связан, в основном, с именами Дж. Неймана и К. Пирсона, которые рассматривают процедуру проверки гипотезы, как правило, с помощью которого должен быть сделан выбор, либо принято решение об истинности одной гипотезы в противоречии другой. </a:t>
            </a:r>
          </a:p>
          <a:p>
            <a:pPr algn="just"/>
            <a:endParaRPr lang="ru-RU"/>
          </a:p>
          <a:p>
            <a:pPr algn="just"/>
            <a:r>
              <a:rPr lang="ru-RU"/>
              <a:t>Насколько предложенная модель соответствует выборке? Являются ли выборочные значения действительно близкими к тем, которые можно ожидать, используя подогнанную модель? </a:t>
            </a:r>
          </a:p>
          <a:p>
            <a:pPr algn="just"/>
            <a:endParaRPr lang="ru-RU"/>
          </a:p>
          <a:p>
            <a:pPr algn="just"/>
            <a:r>
              <a:rPr lang="ru-RU"/>
              <a:t>Наиболее широко для решения подобных вопросов применяется процедура, предложенная Пирсоном, и использующая критерий, основанный на ее выборочном распределении. Это </a:t>
            </a:r>
            <a:r>
              <a:rPr lang="ru-RU" i="1" u="sng"/>
              <a:t>пирсоновский критерий согласия хи-квадрат.</a:t>
            </a:r>
            <a:r>
              <a:rPr lang="ru-RU"/>
              <a:t> </a:t>
            </a:r>
          </a:p>
        </p:txBody>
      </p:sp>
      <p:grpSp>
        <p:nvGrpSpPr>
          <p:cNvPr id="892934" name="Группа 7"/>
          <p:cNvGrpSpPr>
            <a:grpSpLocks/>
          </p:cNvGrpSpPr>
          <p:nvPr/>
        </p:nvGrpSpPr>
        <p:grpSpPr bwMode="auto">
          <a:xfrm>
            <a:off x="7021513" y="1196975"/>
            <a:ext cx="2014537" cy="2682875"/>
            <a:chOff x="6660231" y="1654291"/>
            <a:chExt cx="2016224" cy="2684553"/>
          </a:xfrm>
        </p:grpSpPr>
        <p:pic>
          <p:nvPicPr>
            <p:cNvPr id="892938" name="Рисунок 5" descr="Georg_Cantor2.jpg"/>
            <p:cNvPicPr>
              <a:picLocks noChangeAspect="1"/>
            </p:cNvPicPr>
            <p:nvPr/>
          </p:nvPicPr>
          <p:blipFill>
            <a:blip r:embed="rId2" cstate="print"/>
            <a:srcRect/>
            <a:stretch>
              <a:fillRect/>
            </a:stretch>
          </p:blipFill>
          <p:spPr bwMode="auto">
            <a:xfrm>
              <a:off x="6840090" y="1654291"/>
              <a:ext cx="1674822" cy="2183972"/>
            </a:xfrm>
            <a:prstGeom prst="rect">
              <a:avLst/>
            </a:prstGeom>
            <a:noFill/>
            <a:ln w="9525">
              <a:noFill/>
              <a:miter lim="800000"/>
              <a:headEnd/>
              <a:tailEnd/>
            </a:ln>
          </p:spPr>
        </p:pic>
        <p:sp>
          <p:nvSpPr>
            <p:cNvPr id="892939" name="TextBox 6"/>
            <p:cNvSpPr txBox="1">
              <a:spLocks noChangeArrowheads="1"/>
            </p:cNvSpPr>
            <p:nvPr/>
          </p:nvSpPr>
          <p:spPr bwMode="auto">
            <a:xfrm>
              <a:off x="6660231" y="3815411"/>
              <a:ext cx="2016224" cy="523433"/>
            </a:xfrm>
            <a:prstGeom prst="rect">
              <a:avLst/>
            </a:prstGeom>
            <a:noFill/>
            <a:ln w="9525">
              <a:noFill/>
              <a:miter lim="800000"/>
              <a:headEnd/>
              <a:tailEnd/>
            </a:ln>
          </p:spPr>
          <p:txBody>
            <a:bodyPr>
              <a:spAutoFit/>
            </a:bodyPr>
            <a:lstStyle/>
            <a:p>
              <a:pPr algn="ctr"/>
              <a:r>
                <a:rPr lang="ru-RU" sz="1400" b="1" u="sng">
                  <a:latin typeface="Corbel" pitchFamily="34" charset="0"/>
                </a:rPr>
                <a:t>Джон фон Нейманн</a:t>
              </a:r>
            </a:p>
            <a:p>
              <a:pPr algn="ctr"/>
              <a:r>
                <a:rPr lang="ru-RU" sz="1400" b="1">
                  <a:latin typeface="Corbel" pitchFamily="34" charset="0"/>
                </a:rPr>
                <a:t>1903-1957</a:t>
              </a:r>
            </a:p>
          </p:txBody>
        </p:sp>
      </p:grpSp>
      <p:grpSp>
        <p:nvGrpSpPr>
          <p:cNvPr id="892935" name="Группа 7"/>
          <p:cNvGrpSpPr>
            <a:grpSpLocks/>
          </p:cNvGrpSpPr>
          <p:nvPr/>
        </p:nvGrpSpPr>
        <p:grpSpPr bwMode="auto">
          <a:xfrm>
            <a:off x="7129463" y="3933825"/>
            <a:ext cx="2014537" cy="2441575"/>
            <a:chOff x="6660231" y="1824049"/>
            <a:chExt cx="2016224" cy="2443672"/>
          </a:xfrm>
        </p:grpSpPr>
        <p:pic>
          <p:nvPicPr>
            <p:cNvPr id="892936" name="Рисунок 5" descr="Georg_Cantor2.jpg"/>
            <p:cNvPicPr>
              <a:picLocks noChangeAspect="1"/>
            </p:cNvPicPr>
            <p:nvPr/>
          </p:nvPicPr>
          <p:blipFill>
            <a:blip r:embed="rId3" cstate="print"/>
            <a:srcRect/>
            <a:stretch>
              <a:fillRect/>
            </a:stretch>
          </p:blipFill>
          <p:spPr bwMode="auto">
            <a:xfrm>
              <a:off x="6840090" y="1824049"/>
              <a:ext cx="1674822" cy="1844454"/>
            </a:xfrm>
            <a:prstGeom prst="rect">
              <a:avLst/>
            </a:prstGeom>
            <a:noFill/>
            <a:ln w="9525">
              <a:noFill/>
              <a:miter lim="800000"/>
              <a:headEnd/>
              <a:tailEnd/>
            </a:ln>
          </p:spPr>
        </p:pic>
        <p:sp>
          <p:nvSpPr>
            <p:cNvPr id="892937" name="TextBox 6"/>
            <p:cNvSpPr txBox="1">
              <a:spLocks noChangeArrowheads="1"/>
            </p:cNvSpPr>
            <p:nvPr/>
          </p:nvSpPr>
          <p:spPr bwMode="auto">
            <a:xfrm>
              <a:off x="6660231" y="3744288"/>
              <a:ext cx="2016224" cy="523433"/>
            </a:xfrm>
            <a:prstGeom prst="rect">
              <a:avLst/>
            </a:prstGeom>
            <a:noFill/>
            <a:ln w="9525">
              <a:noFill/>
              <a:miter lim="800000"/>
              <a:headEnd/>
              <a:tailEnd/>
            </a:ln>
          </p:spPr>
          <p:txBody>
            <a:bodyPr>
              <a:spAutoFit/>
            </a:bodyPr>
            <a:lstStyle/>
            <a:p>
              <a:pPr algn="ctr"/>
              <a:r>
                <a:rPr lang="ru-RU" sz="1400" b="1" u="sng">
                  <a:latin typeface="Corbel" pitchFamily="34" charset="0"/>
                </a:rPr>
                <a:t>Карл Пирсон</a:t>
              </a:r>
            </a:p>
            <a:p>
              <a:pPr algn="ctr"/>
              <a:r>
                <a:rPr lang="ru-RU" sz="1400" b="1">
                  <a:latin typeface="Corbel" pitchFamily="34" charset="0"/>
                </a:rPr>
                <a:t>1857-1936</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78B556FC-6E4E-4D40-BC2E-B9F7D2EB0049}" type="slidenum">
              <a:rPr lang="ru-RU" smtClean="0"/>
              <a:pPr>
                <a:defRPr/>
              </a:pPr>
              <a:t>8</a:t>
            </a:fld>
            <a:endParaRPr lang="ru-RU"/>
          </a:p>
        </p:txBody>
      </p:sp>
      <p:sp>
        <p:nvSpPr>
          <p:cNvPr id="893954"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93956" name="TextBox 3"/>
          <p:cNvSpPr txBox="1">
            <a:spLocks noChangeArrowheads="1"/>
          </p:cNvSpPr>
          <p:nvPr/>
        </p:nvSpPr>
        <p:spPr bwMode="auto">
          <a:xfrm>
            <a:off x="3346450" y="908050"/>
            <a:ext cx="3540125" cy="369888"/>
          </a:xfrm>
          <a:prstGeom prst="rect">
            <a:avLst/>
          </a:prstGeom>
          <a:noFill/>
          <a:ln w="9525">
            <a:noFill/>
            <a:miter lim="800000"/>
            <a:headEnd/>
            <a:tailEnd/>
          </a:ln>
        </p:spPr>
        <p:txBody>
          <a:bodyPr wrap="none">
            <a:spAutoFit/>
          </a:bodyPr>
          <a:lstStyle/>
          <a:p>
            <a:pPr algn="ctr"/>
            <a:r>
              <a:rPr lang="ru-RU" b="1"/>
              <a:t>Выборочные распределения</a:t>
            </a:r>
          </a:p>
        </p:txBody>
      </p:sp>
      <p:sp>
        <p:nvSpPr>
          <p:cNvPr id="893957" name="TextBox 11"/>
          <p:cNvSpPr txBox="1">
            <a:spLocks noChangeArrowheads="1"/>
          </p:cNvSpPr>
          <p:nvPr/>
        </p:nvSpPr>
        <p:spPr bwMode="auto">
          <a:xfrm>
            <a:off x="971550" y="1341438"/>
            <a:ext cx="8172450" cy="4662487"/>
          </a:xfrm>
          <a:prstGeom prst="rect">
            <a:avLst/>
          </a:prstGeom>
          <a:noFill/>
          <a:ln w="9525">
            <a:noFill/>
            <a:miter lim="800000"/>
            <a:headEnd/>
            <a:tailEnd/>
          </a:ln>
        </p:spPr>
        <p:txBody>
          <a:bodyPr>
            <a:spAutoFit/>
          </a:bodyPr>
          <a:lstStyle/>
          <a:p>
            <a:pPr algn="just">
              <a:lnSpc>
                <a:spcPct val="150000"/>
              </a:lnSpc>
            </a:pPr>
            <a:r>
              <a:rPr lang="ru-RU"/>
              <a:t>Статистическая устойчивость случайных явлений проявляется лишь при большом (в пределе – бесконечно большом) числе наблюдений. Однако на практике реальное число наблюдений ограничено. Поэтому характеристики СВ, определенные по малому числу наблюдений, в принципе </a:t>
            </a:r>
            <a:r>
              <a:rPr lang="ru-RU" u="sng"/>
              <a:t>не должны совпадать</a:t>
            </a:r>
            <a:r>
              <a:rPr lang="ru-RU"/>
              <a:t> с величинами тех же характеристик, определенными по большому числу наблюдений. </a:t>
            </a:r>
          </a:p>
          <a:p>
            <a:pPr algn="just">
              <a:lnSpc>
                <a:spcPct val="150000"/>
              </a:lnSpc>
            </a:pPr>
            <a:endParaRPr lang="ru-RU"/>
          </a:p>
          <a:p>
            <a:pPr algn="just">
              <a:lnSpc>
                <a:spcPct val="150000"/>
              </a:lnSpc>
            </a:pPr>
            <a:r>
              <a:rPr lang="ru-RU"/>
              <a:t>Чтобы провести различие между характеристиками СВ, найденными по достаточно большому и малому числу наблюдений, в математической статистике введены понятия абстрактной </a:t>
            </a:r>
            <a:r>
              <a:rPr lang="ru-RU" i="1" u="sng"/>
              <a:t>генеральной совокупности</a:t>
            </a:r>
            <a:r>
              <a:rPr lang="ru-RU"/>
              <a:t> и </a:t>
            </a:r>
            <a:r>
              <a:rPr lang="ru-RU" i="1" u="sng"/>
              <a:t>выборки</a:t>
            </a:r>
            <a:r>
              <a:rPr lang="ru-RU"/>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DC511C7D-60CE-42A7-8518-774253EA45AC}" type="slidenum">
              <a:rPr lang="ru-RU" smtClean="0"/>
              <a:pPr>
                <a:defRPr/>
              </a:pPr>
              <a:t>9</a:t>
            </a:fld>
            <a:endParaRPr lang="ru-RU"/>
          </a:p>
        </p:txBody>
      </p:sp>
      <p:sp>
        <p:nvSpPr>
          <p:cNvPr id="894978"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116013" y="260350"/>
            <a:ext cx="7499350" cy="490538"/>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94980" name="TextBox 3"/>
          <p:cNvSpPr txBox="1">
            <a:spLocks noChangeArrowheads="1"/>
          </p:cNvSpPr>
          <p:nvPr/>
        </p:nvSpPr>
        <p:spPr bwMode="auto">
          <a:xfrm>
            <a:off x="3346450" y="908050"/>
            <a:ext cx="3540125" cy="369888"/>
          </a:xfrm>
          <a:prstGeom prst="rect">
            <a:avLst/>
          </a:prstGeom>
          <a:noFill/>
          <a:ln w="9525">
            <a:noFill/>
            <a:miter lim="800000"/>
            <a:headEnd/>
            <a:tailEnd/>
          </a:ln>
        </p:spPr>
        <p:txBody>
          <a:bodyPr wrap="none">
            <a:spAutoFit/>
          </a:bodyPr>
          <a:lstStyle/>
          <a:p>
            <a:pPr algn="ctr"/>
            <a:r>
              <a:rPr lang="ru-RU" b="1"/>
              <a:t>Выборочные распределения</a:t>
            </a:r>
          </a:p>
        </p:txBody>
      </p:sp>
      <p:sp>
        <p:nvSpPr>
          <p:cNvPr id="894981" name="TextBox 11"/>
          <p:cNvSpPr txBox="1">
            <a:spLocks noChangeArrowheads="1"/>
          </p:cNvSpPr>
          <p:nvPr/>
        </p:nvSpPr>
        <p:spPr bwMode="auto">
          <a:xfrm>
            <a:off x="971550" y="1341438"/>
            <a:ext cx="8172450" cy="5078412"/>
          </a:xfrm>
          <a:prstGeom prst="rect">
            <a:avLst/>
          </a:prstGeom>
          <a:noFill/>
          <a:ln w="9525">
            <a:noFill/>
            <a:miter lim="800000"/>
            <a:headEnd/>
            <a:tailEnd/>
          </a:ln>
        </p:spPr>
        <p:txBody>
          <a:bodyPr>
            <a:spAutoFit/>
          </a:bodyPr>
          <a:lstStyle/>
          <a:p>
            <a:pPr algn="just">
              <a:lnSpc>
                <a:spcPct val="150000"/>
              </a:lnSpc>
            </a:pPr>
            <a:r>
              <a:rPr lang="ru-RU" b="1" u="sng"/>
              <a:t>Генеральной совокупностью</a:t>
            </a:r>
            <a:r>
              <a:rPr lang="ru-RU"/>
              <a:t> случайной величины ξ называется множество всех значений, которые может принимать СВ ξ.</a:t>
            </a:r>
          </a:p>
          <a:p>
            <a:pPr algn="just">
              <a:lnSpc>
                <a:spcPct val="150000"/>
              </a:lnSpc>
            </a:pPr>
            <a:endParaRPr lang="ru-RU" b="1" u="sng"/>
          </a:p>
          <a:p>
            <a:pPr algn="just">
              <a:lnSpc>
                <a:spcPct val="150000"/>
              </a:lnSpc>
            </a:pPr>
            <a:r>
              <a:rPr lang="ru-RU" b="1" u="sng"/>
              <a:t>Выборка</a:t>
            </a:r>
            <a:r>
              <a:rPr lang="ru-RU"/>
              <a:t> представляет собой совокупность ограниченного числа наблюдений.</a:t>
            </a:r>
          </a:p>
          <a:p>
            <a:pPr algn="just">
              <a:lnSpc>
                <a:spcPct val="150000"/>
              </a:lnSpc>
            </a:pPr>
            <a:endParaRPr lang="ru-RU"/>
          </a:p>
          <a:p>
            <a:pPr algn="just">
              <a:lnSpc>
                <a:spcPct val="150000"/>
              </a:lnSpc>
            </a:pPr>
            <a:r>
              <a:rPr lang="ru-RU"/>
              <a:t>В соответствии с этим различают выборочные характеристики СВ, найденные по ограниченному числу наблюдений (выборке) и зависящие от числа наблюдений, и соответствующие им характеристики в генеральной совокупности, не зависящие от числа наблюдений. При этом выборочные характеристики рассматриваются как оценки соответствующих характеристик в генеральной совокупности.</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36B5CB1A-F799-4443-B729-593142A1C5FA}" type="slidenum">
              <a:rPr lang="ru-RU" smtClean="0"/>
              <a:pPr>
                <a:defRPr/>
              </a:pPr>
              <a:t>10</a:t>
            </a:fld>
            <a:endParaRPr lang="ru-RU"/>
          </a:p>
        </p:txBody>
      </p:sp>
      <p:sp>
        <p:nvSpPr>
          <p:cNvPr id="481287"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481289" name="TextBox 3"/>
          <p:cNvSpPr txBox="1">
            <a:spLocks noChangeArrowheads="1"/>
          </p:cNvSpPr>
          <p:nvPr/>
        </p:nvSpPr>
        <p:spPr bwMode="auto">
          <a:xfrm>
            <a:off x="3346450" y="908050"/>
            <a:ext cx="3540125" cy="369888"/>
          </a:xfrm>
          <a:prstGeom prst="rect">
            <a:avLst/>
          </a:prstGeom>
          <a:noFill/>
          <a:ln w="9525">
            <a:noFill/>
            <a:miter lim="800000"/>
            <a:headEnd/>
            <a:tailEnd/>
          </a:ln>
        </p:spPr>
        <p:txBody>
          <a:bodyPr wrap="none">
            <a:spAutoFit/>
          </a:bodyPr>
          <a:lstStyle/>
          <a:p>
            <a:pPr algn="ctr"/>
            <a:r>
              <a:rPr lang="ru-RU" b="1"/>
              <a:t>Выборочные распределения</a:t>
            </a:r>
          </a:p>
        </p:txBody>
      </p:sp>
      <p:sp>
        <p:nvSpPr>
          <p:cNvPr id="481290" name="TextBox 11"/>
          <p:cNvSpPr txBox="1">
            <a:spLocks noChangeArrowheads="1"/>
          </p:cNvSpPr>
          <p:nvPr/>
        </p:nvSpPr>
        <p:spPr bwMode="auto">
          <a:xfrm>
            <a:off x="971550" y="1341438"/>
            <a:ext cx="8172450" cy="4079875"/>
          </a:xfrm>
          <a:prstGeom prst="rect">
            <a:avLst/>
          </a:prstGeom>
          <a:noFill/>
          <a:ln w="9525">
            <a:noFill/>
            <a:miter lim="800000"/>
            <a:headEnd/>
            <a:tailEnd/>
          </a:ln>
        </p:spPr>
        <p:txBody>
          <a:bodyPr>
            <a:spAutoFit/>
          </a:bodyPr>
          <a:lstStyle/>
          <a:p>
            <a:pPr algn="just">
              <a:lnSpc>
                <a:spcPct val="150000"/>
              </a:lnSpc>
            </a:pPr>
            <a:r>
              <a:rPr lang="ru-RU"/>
              <a:t>На практике во многих случаях функция распределения рассматриваемой случайной величины ξ неизвестна; ее определяют по результатам наблюдений, или как говорят, по выборке.</a:t>
            </a:r>
          </a:p>
          <a:p>
            <a:pPr algn="just">
              <a:lnSpc>
                <a:spcPct val="150000"/>
              </a:lnSpc>
            </a:pPr>
            <a:r>
              <a:rPr lang="ru-RU"/>
              <a:t>Выборкой объема n для данной случайной величины ξ называется последовательность X</a:t>
            </a:r>
            <a:r>
              <a:rPr lang="ru-RU" baseline="-25000"/>
              <a:t>1</a:t>
            </a:r>
            <a:r>
              <a:rPr lang="ru-RU"/>
              <a:t>,..., X</a:t>
            </a:r>
            <a:r>
              <a:rPr lang="ru-RU" baseline="-25000"/>
              <a:t>n</a:t>
            </a:r>
            <a:r>
              <a:rPr lang="ru-RU"/>
              <a:t> независимых наблюдений этой величины.</a:t>
            </a:r>
          </a:p>
          <a:p>
            <a:pPr algn="just">
              <a:lnSpc>
                <a:spcPct val="150000"/>
              </a:lnSpc>
            </a:pPr>
            <a:r>
              <a:rPr lang="ru-RU"/>
              <a:t>Пусть из генеральной совокупности извлечена выборка, причем</a:t>
            </a:r>
          </a:p>
          <a:p>
            <a:pPr algn="just"/>
            <a:r>
              <a:rPr lang="ru-RU"/>
              <a:t>		X</a:t>
            </a:r>
            <a:r>
              <a:rPr lang="ru-RU" baseline="-25000"/>
              <a:t>1</a:t>
            </a:r>
            <a:r>
              <a:rPr lang="ru-RU"/>
              <a:t>  наблюдалось </a:t>
            </a:r>
            <a:r>
              <a:rPr lang="el-GR">
                <a:latin typeface="Times New Roman" pitchFamily="18" charset="0"/>
                <a:cs typeface="Times New Roman" pitchFamily="18" charset="0"/>
              </a:rPr>
              <a:t>ν</a:t>
            </a:r>
            <a:r>
              <a:rPr lang="ru-RU" baseline="-25000"/>
              <a:t>1</a:t>
            </a:r>
            <a:r>
              <a:rPr lang="ru-RU"/>
              <a:t> раз;</a:t>
            </a:r>
          </a:p>
          <a:p>
            <a:pPr algn="just"/>
            <a:r>
              <a:rPr lang="ru-RU"/>
              <a:t>		X</a:t>
            </a:r>
            <a:r>
              <a:rPr lang="ru-RU" baseline="-25000"/>
              <a:t>2</a:t>
            </a:r>
            <a:r>
              <a:rPr lang="ru-RU"/>
              <a:t>  наблюдалось </a:t>
            </a:r>
            <a:r>
              <a:rPr lang="el-GR">
                <a:latin typeface="Times New Roman" pitchFamily="18" charset="0"/>
                <a:cs typeface="Times New Roman" pitchFamily="18" charset="0"/>
              </a:rPr>
              <a:t>ν</a:t>
            </a:r>
            <a:r>
              <a:rPr lang="ru-RU" baseline="-25000"/>
              <a:t>2</a:t>
            </a:r>
            <a:r>
              <a:rPr lang="ru-RU"/>
              <a:t> раз;</a:t>
            </a:r>
          </a:p>
          <a:p>
            <a:pPr algn="just"/>
            <a:r>
              <a:rPr lang="ru-RU"/>
              <a:t>		……………………………..</a:t>
            </a:r>
          </a:p>
          <a:p>
            <a:pPr algn="just"/>
            <a:r>
              <a:rPr lang="ru-RU"/>
              <a:t>		X</a:t>
            </a:r>
            <a:r>
              <a:rPr lang="ru-RU" baseline="-25000"/>
              <a:t>k</a:t>
            </a:r>
            <a:r>
              <a:rPr lang="ru-RU"/>
              <a:t>  наблюдалось </a:t>
            </a:r>
            <a:r>
              <a:rPr lang="el-GR">
                <a:latin typeface="Times New Roman" pitchFamily="18" charset="0"/>
                <a:cs typeface="Times New Roman" pitchFamily="18" charset="0"/>
              </a:rPr>
              <a:t>ν</a:t>
            </a:r>
            <a:r>
              <a:rPr lang="ru-RU" baseline="-25000"/>
              <a:t>k</a:t>
            </a:r>
            <a:r>
              <a:rPr lang="ru-RU"/>
              <a:t> раз.</a:t>
            </a:r>
          </a:p>
          <a:p>
            <a:pPr algn="just">
              <a:lnSpc>
                <a:spcPct val="150000"/>
              </a:lnSpc>
            </a:pPr>
            <a:r>
              <a:rPr lang="ru-RU"/>
              <a:t>Тогда объем выборки:</a:t>
            </a:r>
          </a:p>
        </p:txBody>
      </p:sp>
      <p:graphicFrame>
        <p:nvGraphicFramePr>
          <p:cNvPr id="481285" name="Object 5"/>
          <p:cNvGraphicFramePr>
            <a:graphicFrameLocks noChangeAspect="1"/>
          </p:cNvGraphicFramePr>
          <p:nvPr/>
        </p:nvGraphicFramePr>
        <p:xfrm>
          <a:off x="4227513" y="5229225"/>
          <a:ext cx="1136650" cy="874713"/>
        </p:xfrm>
        <a:graphic>
          <a:graphicData uri="http://schemas.openxmlformats.org/presentationml/2006/ole">
            <p:oleObj spid="_x0000_s481288" name="Equation" r:id="rId3" imgW="596900" imgH="45720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0958DAFA-EE69-4354-A767-835452726477}" type="slidenum">
              <a:rPr lang="ru-RU" smtClean="0"/>
              <a:pPr>
                <a:defRPr/>
              </a:pPr>
              <a:t>11</a:t>
            </a:fld>
            <a:endParaRPr lang="ru-RU"/>
          </a:p>
        </p:txBody>
      </p:sp>
      <p:sp>
        <p:nvSpPr>
          <p:cNvPr id="48231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482313" name="TextBox 3"/>
          <p:cNvSpPr txBox="1">
            <a:spLocks noChangeArrowheads="1"/>
          </p:cNvSpPr>
          <p:nvPr/>
        </p:nvSpPr>
        <p:spPr bwMode="auto">
          <a:xfrm>
            <a:off x="3346450" y="908050"/>
            <a:ext cx="3540125" cy="369888"/>
          </a:xfrm>
          <a:prstGeom prst="rect">
            <a:avLst/>
          </a:prstGeom>
          <a:noFill/>
          <a:ln w="9525">
            <a:noFill/>
            <a:miter lim="800000"/>
            <a:headEnd/>
            <a:tailEnd/>
          </a:ln>
        </p:spPr>
        <p:txBody>
          <a:bodyPr wrap="none">
            <a:spAutoFit/>
          </a:bodyPr>
          <a:lstStyle/>
          <a:p>
            <a:pPr algn="ctr"/>
            <a:r>
              <a:rPr lang="ru-RU" b="1"/>
              <a:t>Выборочные распределения</a:t>
            </a:r>
          </a:p>
        </p:txBody>
      </p:sp>
      <p:sp>
        <p:nvSpPr>
          <p:cNvPr id="482314" name="TextBox 11"/>
          <p:cNvSpPr txBox="1">
            <a:spLocks noChangeArrowheads="1"/>
          </p:cNvSpPr>
          <p:nvPr/>
        </p:nvSpPr>
        <p:spPr bwMode="auto">
          <a:xfrm>
            <a:off x="971550" y="1341438"/>
            <a:ext cx="8172450" cy="3000375"/>
          </a:xfrm>
          <a:prstGeom prst="rect">
            <a:avLst/>
          </a:prstGeom>
          <a:noFill/>
          <a:ln w="9525">
            <a:noFill/>
            <a:miter lim="800000"/>
            <a:headEnd/>
            <a:tailEnd/>
          </a:ln>
        </p:spPr>
        <p:txBody>
          <a:bodyPr>
            <a:spAutoFit/>
          </a:bodyPr>
          <a:lstStyle/>
          <a:p>
            <a:pPr algn="just">
              <a:lnSpc>
                <a:spcPct val="150000"/>
              </a:lnSpc>
            </a:pPr>
            <a:r>
              <a:rPr lang="ru-RU"/>
              <a:t>Наблюдаемые значения X</a:t>
            </a:r>
            <a:r>
              <a:rPr lang="ru-RU" baseline="-25000"/>
              <a:t>i</a:t>
            </a:r>
            <a:r>
              <a:rPr lang="ru-RU"/>
              <a:t> называют </a:t>
            </a:r>
            <a:r>
              <a:rPr lang="ru-RU" b="1" u="sng"/>
              <a:t>вариантами</a:t>
            </a:r>
            <a:r>
              <a:rPr lang="ru-RU"/>
              <a:t>, а последовательность вариантов, записанных в возрастающем порядке – </a:t>
            </a:r>
            <a:r>
              <a:rPr lang="ru-RU" b="1" u="sng"/>
              <a:t>вариационным рядом</a:t>
            </a:r>
            <a:r>
              <a:rPr lang="ru-RU"/>
              <a:t>. </a:t>
            </a:r>
          </a:p>
          <a:p>
            <a:pPr algn="just">
              <a:lnSpc>
                <a:spcPct val="150000"/>
              </a:lnSpc>
            </a:pPr>
            <a:r>
              <a:rPr lang="ru-RU"/>
              <a:t>Число наблюдений называют </a:t>
            </a:r>
            <a:r>
              <a:rPr lang="ru-RU" b="1" u="sng"/>
              <a:t>частотами</a:t>
            </a:r>
            <a:r>
              <a:rPr lang="ru-RU"/>
              <a:t>, а их отношение к объему выборки: </a:t>
            </a:r>
          </a:p>
          <a:p>
            <a:pPr algn="just">
              <a:lnSpc>
                <a:spcPct val="150000"/>
              </a:lnSpc>
            </a:pPr>
            <a:endParaRPr lang="ru-RU"/>
          </a:p>
          <a:p>
            <a:pPr algn="just">
              <a:lnSpc>
                <a:spcPct val="150000"/>
              </a:lnSpc>
            </a:pPr>
            <a:r>
              <a:rPr lang="ru-RU" b="1" u="sng"/>
              <a:t>относительными частотами (частостями)</a:t>
            </a:r>
            <a:r>
              <a:rPr lang="ru-RU"/>
              <a:t>.</a:t>
            </a:r>
          </a:p>
        </p:txBody>
      </p:sp>
      <p:graphicFrame>
        <p:nvGraphicFramePr>
          <p:cNvPr id="482309" name="Object 5"/>
          <p:cNvGraphicFramePr>
            <a:graphicFrameLocks noChangeAspect="1"/>
          </p:cNvGraphicFramePr>
          <p:nvPr/>
        </p:nvGraphicFramePr>
        <p:xfrm>
          <a:off x="4356100" y="3068638"/>
          <a:ext cx="895350" cy="752475"/>
        </p:xfrm>
        <a:graphic>
          <a:graphicData uri="http://schemas.openxmlformats.org/presentationml/2006/ole">
            <p:oleObj spid="_x0000_s482312" name="Equation" r:id="rId3" imgW="469696" imgH="393529"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B02D7CA8-1140-4886-952E-377FA98594BF}" type="slidenum">
              <a:rPr lang="ru-RU" smtClean="0"/>
              <a:pPr>
                <a:defRPr/>
              </a:pPr>
              <a:t>12</a:t>
            </a:fld>
            <a:endParaRPr lang="ru-RU"/>
          </a:p>
        </p:txBody>
      </p:sp>
      <p:sp>
        <p:nvSpPr>
          <p:cNvPr id="89805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98052" name="TextBox 3"/>
          <p:cNvSpPr txBox="1">
            <a:spLocks noChangeArrowheads="1"/>
          </p:cNvSpPr>
          <p:nvPr/>
        </p:nvSpPr>
        <p:spPr bwMode="auto">
          <a:xfrm>
            <a:off x="3346450" y="908050"/>
            <a:ext cx="3540125" cy="369888"/>
          </a:xfrm>
          <a:prstGeom prst="rect">
            <a:avLst/>
          </a:prstGeom>
          <a:noFill/>
          <a:ln w="9525">
            <a:noFill/>
            <a:miter lim="800000"/>
            <a:headEnd/>
            <a:tailEnd/>
          </a:ln>
        </p:spPr>
        <p:txBody>
          <a:bodyPr wrap="none">
            <a:spAutoFit/>
          </a:bodyPr>
          <a:lstStyle/>
          <a:p>
            <a:pPr algn="ctr"/>
            <a:r>
              <a:rPr lang="ru-RU" b="1"/>
              <a:t>Выборочные распределения</a:t>
            </a:r>
          </a:p>
        </p:txBody>
      </p:sp>
      <p:sp>
        <p:nvSpPr>
          <p:cNvPr id="898053" name="TextBox 11"/>
          <p:cNvSpPr txBox="1">
            <a:spLocks noChangeArrowheads="1"/>
          </p:cNvSpPr>
          <p:nvPr/>
        </p:nvSpPr>
        <p:spPr bwMode="auto">
          <a:xfrm>
            <a:off x="971550" y="1341438"/>
            <a:ext cx="8172450" cy="5026025"/>
          </a:xfrm>
          <a:prstGeom prst="rect">
            <a:avLst/>
          </a:prstGeom>
          <a:noFill/>
          <a:ln w="9525">
            <a:noFill/>
            <a:miter lim="800000"/>
            <a:headEnd/>
            <a:tailEnd/>
          </a:ln>
        </p:spPr>
        <p:txBody>
          <a:bodyPr>
            <a:spAutoFit/>
          </a:bodyPr>
          <a:lstStyle/>
          <a:p>
            <a:pPr algn="just">
              <a:lnSpc>
                <a:spcPct val="150000"/>
              </a:lnSpc>
            </a:pPr>
            <a:r>
              <a:rPr lang="ru-RU"/>
              <a:t>В статистике различают малые и большие выборки. </a:t>
            </a:r>
          </a:p>
          <a:p>
            <a:pPr algn="just">
              <a:lnSpc>
                <a:spcPct val="150000"/>
              </a:lnSpc>
            </a:pPr>
            <a:r>
              <a:rPr lang="ru-RU" b="1" i="1"/>
              <a:t>Малой выборкой</a:t>
            </a:r>
            <a:r>
              <a:rPr lang="ru-RU"/>
              <a:t> считают такую выборку, при обработке которой методами, основанными на группировании наблюдений, нельзя достичь заданных точности и достоверности.</a:t>
            </a:r>
          </a:p>
          <a:p>
            <a:pPr algn="just">
              <a:lnSpc>
                <a:spcPct val="150000"/>
              </a:lnSpc>
            </a:pPr>
            <a:r>
              <a:rPr lang="ru-RU" b="1" i="1"/>
              <a:t>Большой</a:t>
            </a:r>
            <a:r>
              <a:rPr lang="ru-RU"/>
              <a:t> считают такую выборку, при обработке которой можно перейти к группированию наблюдений без ощутимой потери информации и достижением заданных значений точности и достоверности.</a:t>
            </a:r>
          </a:p>
          <a:p>
            <a:pPr algn="just">
              <a:lnSpc>
                <a:spcPct val="150000"/>
              </a:lnSpc>
            </a:pPr>
            <a:r>
              <a:rPr lang="ru-RU"/>
              <a:t>Если выборка достаточно велика, то построенный на ее основе вариационный ряд неудобен для дальнейшего статистического анализа. В этом случае строится так называемый </a:t>
            </a:r>
            <a:r>
              <a:rPr lang="ru-RU" b="1" u="sng"/>
              <a:t>группированный статистический ряд</a:t>
            </a:r>
            <a:r>
              <a:rPr lang="ru-RU"/>
              <a:t>.</a:t>
            </a:r>
          </a:p>
          <a:p>
            <a:pPr algn="just">
              <a:lnSpc>
                <a:spcPct val="150000"/>
              </a:lnSpc>
            </a:pPr>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E6173F39-6CC2-4C4F-BF07-9FFF937E1EE1}" type="slidenum">
              <a:rPr lang="ru-RU" smtClean="0"/>
              <a:pPr>
                <a:defRPr/>
              </a:pPr>
              <a:t>13</a:t>
            </a:fld>
            <a:endParaRPr lang="ru-RU"/>
          </a:p>
        </p:txBody>
      </p:sp>
      <p:sp>
        <p:nvSpPr>
          <p:cNvPr id="899074"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solidFill>
                  <a:srgbClr val="572314"/>
                </a:solidFill>
                <a:effectLst>
                  <a:outerShdw blurRad="38100" dist="38100" dir="2700000" algn="tl">
                    <a:srgbClr val="C0C0C0"/>
                  </a:outerShdw>
                </a:effectLst>
              </a:rPr>
              <a:t>ЭЛЕМЕНТЫ МАТЕМАТИЧЕСКОЙ СТАТИСТИКИ</a:t>
            </a:r>
          </a:p>
        </p:txBody>
      </p:sp>
      <p:sp>
        <p:nvSpPr>
          <p:cNvPr id="899076" name="TextBox 3"/>
          <p:cNvSpPr txBox="1">
            <a:spLocks noChangeArrowheads="1"/>
          </p:cNvSpPr>
          <p:nvPr/>
        </p:nvSpPr>
        <p:spPr bwMode="auto">
          <a:xfrm>
            <a:off x="2344738" y="908050"/>
            <a:ext cx="5543550" cy="369888"/>
          </a:xfrm>
          <a:prstGeom prst="rect">
            <a:avLst/>
          </a:prstGeom>
          <a:noFill/>
          <a:ln w="9525">
            <a:noFill/>
            <a:miter lim="800000"/>
            <a:headEnd/>
            <a:tailEnd/>
          </a:ln>
        </p:spPr>
        <p:txBody>
          <a:bodyPr wrap="none">
            <a:spAutoFit/>
          </a:bodyPr>
          <a:lstStyle/>
          <a:p>
            <a:pPr algn="ctr"/>
            <a:r>
              <a:rPr lang="ru-RU" b="1"/>
              <a:t>Группирование данных, гистограмма, полигон</a:t>
            </a:r>
          </a:p>
        </p:txBody>
      </p:sp>
      <p:sp>
        <p:nvSpPr>
          <p:cNvPr id="899077" name="TextBox 11"/>
          <p:cNvSpPr txBox="1">
            <a:spLocks noChangeArrowheads="1"/>
          </p:cNvSpPr>
          <p:nvPr/>
        </p:nvSpPr>
        <p:spPr bwMode="auto">
          <a:xfrm>
            <a:off x="971550" y="1341438"/>
            <a:ext cx="8172450" cy="5492750"/>
          </a:xfrm>
          <a:prstGeom prst="rect">
            <a:avLst/>
          </a:prstGeom>
          <a:noFill/>
          <a:ln w="9525">
            <a:noFill/>
            <a:miter lim="800000"/>
            <a:headEnd/>
            <a:tailEnd/>
          </a:ln>
        </p:spPr>
        <p:txBody>
          <a:bodyPr>
            <a:spAutoFit/>
          </a:bodyPr>
          <a:lstStyle/>
          <a:p>
            <a:pPr algn="just">
              <a:lnSpc>
                <a:spcPct val="150000"/>
              </a:lnSpc>
            </a:pPr>
            <a:r>
              <a:rPr lang="ru-RU"/>
              <a:t>При группировании данных необходимо соблюдать определенные правила. Рассмотрим наиболее важные из них:</a:t>
            </a:r>
          </a:p>
          <a:p>
            <a:pPr algn="just">
              <a:lnSpc>
                <a:spcPct val="150000"/>
              </a:lnSpc>
            </a:pPr>
            <a:r>
              <a:rPr lang="ru-RU"/>
              <a:t>1. Объем выборки должен быть достаточно велик (n</a:t>
            </a:r>
            <a:r>
              <a:rPr lang="en-US"/>
              <a:t>&gt;=</a:t>
            </a:r>
            <a:r>
              <a:rPr lang="ru-RU"/>
              <a:t>50) .</a:t>
            </a:r>
          </a:p>
          <a:p>
            <a:pPr algn="just">
              <a:lnSpc>
                <a:spcPct val="150000"/>
              </a:lnSpc>
            </a:pPr>
            <a:r>
              <a:rPr lang="ru-RU"/>
              <a:t>2. Число интервалов группирования m (число групп) должно находиться в интервале 5</a:t>
            </a:r>
            <a:r>
              <a:rPr lang="en-US"/>
              <a:t>&gt;=</a:t>
            </a:r>
            <a:r>
              <a:rPr lang="ru-RU"/>
              <a:t>m</a:t>
            </a:r>
            <a:r>
              <a:rPr lang="en-US"/>
              <a:t>&gt;=</a:t>
            </a:r>
            <a:r>
              <a:rPr lang="ru-RU"/>
              <a:t>20. </a:t>
            </a:r>
          </a:p>
          <a:p>
            <a:pPr algn="just">
              <a:lnSpc>
                <a:spcPct val="150000"/>
              </a:lnSpc>
            </a:pPr>
            <a:r>
              <a:rPr lang="ru-RU"/>
              <a:t>3. Необходимо, по возможности, охватывать всю область данных, так как при неизвестных предельных значениях невозможно вычислить некоторые числовые характеристики выборки.</a:t>
            </a:r>
          </a:p>
          <a:p>
            <a:pPr algn="just">
              <a:lnSpc>
                <a:spcPct val="150000"/>
              </a:lnSpc>
            </a:pPr>
            <a:r>
              <a:rPr lang="ru-RU"/>
              <a:t>4. Интервалы не должны перекрываться. Не должно возникать никаких сомнений относительно того, в какой интервал попадает любое значение.</a:t>
            </a:r>
          </a:p>
          <a:p>
            <a:pPr algn="just">
              <a:lnSpc>
                <a:spcPct val="150000"/>
              </a:lnSpc>
            </a:pPr>
            <a:r>
              <a:rPr lang="ru-RU"/>
              <a:t>5. Если заведомо известно, что теоретическая кривая может быть двухмодальной, число групп может быть увеличено в 1,5–2 раза по сравнению с оптимальным числом </a:t>
            </a:r>
            <a:r>
              <a:rPr lang="ru-RU" i="1"/>
              <a:t>m.</a:t>
            </a:r>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C7063E8B-BAF3-4764-A2F6-3009C05E7048}" type="slidenum">
              <a:rPr lang="ru-RU" smtClean="0"/>
              <a:pPr>
                <a:defRPr/>
              </a:pPr>
              <a:t>14</a:t>
            </a:fld>
            <a:endParaRPr lang="ru-RU"/>
          </a:p>
        </p:txBody>
      </p:sp>
      <p:sp>
        <p:nvSpPr>
          <p:cNvPr id="485399"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b="1" u="sng">
                <a:effectLst>
                  <a:outerShdw blurRad="38100" dist="38100" dir="2700000" algn="tl">
                    <a:srgbClr val="C0C0C0"/>
                  </a:outerShdw>
                </a:effectLst>
              </a:rPr>
              <a:t>ЭЛЕМЕНТЫ МАТЕМАТИЧЕСКОЙ СТАТИСТИКИ</a:t>
            </a:r>
          </a:p>
        </p:txBody>
      </p:sp>
      <p:sp>
        <p:nvSpPr>
          <p:cNvPr id="485401" name="TextBox 3"/>
          <p:cNvSpPr txBox="1">
            <a:spLocks noChangeArrowheads="1"/>
          </p:cNvSpPr>
          <p:nvPr/>
        </p:nvSpPr>
        <p:spPr bwMode="auto">
          <a:xfrm>
            <a:off x="2344738" y="908050"/>
            <a:ext cx="5543550" cy="369888"/>
          </a:xfrm>
          <a:prstGeom prst="rect">
            <a:avLst/>
          </a:prstGeom>
          <a:noFill/>
          <a:ln w="9525">
            <a:noFill/>
            <a:miter lim="800000"/>
            <a:headEnd/>
            <a:tailEnd/>
          </a:ln>
        </p:spPr>
        <p:txBody>
          <a:bodyPr wrap="none">
            <a:spAutoFit/>
          </a:bodyPr>
          <a:lstStyle/>
          <a:p>
            <a:pPr algn="ctr"/>
            <a:r>
              <a:rPr lang="ru-RU" b="1"/>
              <a:t>Группирование данных, гистограмма, полигон</a:t>
            </a:r>
          </a:p>
        </p:txBody>
      </p:sp>
      <p:sp>
        <p:nvSpPr>
          <p:cNvPr id="485402" name="TextBox 11"/>
          <p:cNvSpPr txBox="1">
            <a:spLocks noChangeArrowheads="1"/>
          </p:cNvSpPr>
          <p:nvPr/>
        </p:nvSpPr>
        <p:spPr bwMode="auto">
          <a:xfrm>
            <a:off x="971550" y="1341438"/>
            <a:ext cx="8172450" cy="4384675"/>
          </a:xfrm>
          <a:prstGeom prst="rect">
            <a:avLst/>
          </a:prstGeom>
          <a:noFill/>
          <a:ln w="9525">
            <a:noFill/>
            <a:miter lim="800000"/>
            <a:headEnd/>
            <a:tailEnd/>
          </a:ln>
        </p:spPr>
        <p:txBody>
          <a:bodyPr>
            <a:spAutoFit/>
          </a:bodyPr>
          <a:lstStyle/>
          <a:p>
            <a:pPr algn="just">
              <a:lnSpc>
                <a:spcPct val="150000"/>
              </a:lnSpc>
            </a:pPr>
            <a:r>
              <a:rPr lang="ru-RU"/>
              <a:t>Оптимальное число групп </a:t>
            </a:r>
            <a:r>
              <a:rPr lang="ru-RU" i="1"/>
              <a:t>m</a:t>
            </a:r>
            <a:r>
              <a:rPr lang="ru-RU"/>
              <a:t> выборки объемом </a:t>
            </a:r>
            <a:r>
              <a:rPr lang="ru-RU" i="1"/>
              <a:t>n</a:t>
            </a:r>
            <a:r>
              <a:rPr lang="ru-RU"/>
              <a:t> может рассчитываться по разным формулам:</a:t>
            </a:r>
          </a:p>
          <a:p>
            <a:pPr algn="just">
              <a:lnSpc>
                <a:spcPct val="200000"/>
              </a:lnSpc>
              <a:buFont typeface="Wingdings" pitchFamily="2" charset="2"/>
              <a:buChar char="§"/>
            </a:pPr>
            <a:r>
              <a:rPr lang="ru-RU"/>
              <a:t>правило квадратного корня:</a:t>
            </a:r>
          </a:p>
          <a:p>
            <a:pPr algn="just">
              <a:lnSpc>
                <a:spcPct val="200000"/>
              </a:lnSpc>
              <a:buFont typeface="Wingdings" pitchFamily="2" charset="2"/>
              <a:buChar char="§"/>
            </a:pPr>
            <a:r>
              <a:rPr lang="ru-RU"/>
              <a:t>формула Стёрджеса:</a:t>
            </a:r>
          </a:p>
          <a:p>
            <a:pPr algn="just">
              <a:lnSpc>
                <a:spcPct val="200000"/>
              </a:lnSpc>
              <a:buFont typeface="Wingdings" pitchFamily="2" charset="2"/>
              <a:buChar char="§"/>
            </a:pPr>
            <a:r>
              <a:rPr lang="ru-RU"/>
              <a:t>правило Скотта:</a:t>
            </a:r>
          </a:p>
          <a:p>
            <a:pPr algn="just">
              <a:lnSpc>
                <a:spcPct val="200000"/>
              </a:lnSpc>
              <a:buFont typeface="Wingdings" pitchFamily="2" charset="2"/>
              <a:buChar char="§"/>
            </a:pPr>
            <a:endParaRPr lang="ru-RU"/>
          </a:p>
          <a:p>
            <a:pPr algn="just">
              <a:lnSpc>
                <a:spcPct val="200000"/>
              </a:lnSpc>
              <a:buFont typeface="Wingdings" pitchFamily="2" charset="2"/>
              <a:buChar char="§"/>
            </a:pPr>
            <a:r>
              <a:rPr lang="ru-RU"/>
              <a:t>формула Фридмана-Диакониса:</a:t>
            </a:r>
          </a:p>
          <a:p>
            <a:pPr algn="just">
              <a:lnSpc>
                <a:spcPct val="150000"/>
              </a:lnSpc>
            </a:pPr>
            <a:endParaRPr lang="ru-RU"/>
          </a:p>
          <a:p>
            <a:r>
              <a:rPr lang="ru-RU"/>
              <a:t>Шаг группирования (ширина интервала) </a:t>
            </a:r>
            <a:r>
              <a:rPr lang="ru-RU" i="1"/>
              <a:t>h </a:t>
            </a:r>
            <a:r>
              <a:rPr lang="ru-RU"/>
              <a:t>определяется по формуле</a:t>
            </a:r>
          </a:p>
        </p:txBody>
      </p:sp>
      <p:graphicFrame>
        <p:nvGraphicFramePr>
          <p:cNvPr id="485393" name="Object 17"/>
          <p:cNvGraphicFramePr>
            <a:graphicFrameLocks noChangeAspect="1"/>
          </p:cNvGraphicFramePr>
          <p:nvPr/>
        </p:nvGraphicFramePr>
        <p:xfrm>
          <a:off x="4356100" y="2276475"/>
          <a:ext cx="1143000" cy="531813"/>
        </p:xfrm>
        <a:graphic>
          <a:graphicData uri="http://schemas.openxmlformats.org/presentationml/2006/ole">
            <p:oleObj spid="_x0000_s485408" name="Equation" r:id="rId3" imgW="736600" imgH="342900" progId="Equation.DSMT4">
              <p:embed/>
            </p:oleObj>
          </a:graphicData>
        </a:graphic>
      </p:graphicFrame>
      <p:graphicFrame>
        <p:nvGraphicFramePr>
          <p:cNvPr id="485394" name="Object 18"/>
          <p:cNvGraphicFramePr>
            <a:graphicFrameLocks noChangeAspect="1"/>
          </p:cNvGraphicFramePr>
          <p:nvPr/>
        </p:nvGraphicFramePr>
        <p:xfrm>
          <a:off x="3708400" y="2924175"/>
          <a:ext cx="1827213" cy="420688"/>
        </p:xfrm>
        <a:graphic>
          <a:graphicData uri="http://schemas.openxmlformats.org/presentationml/2006/ole">
            <p:oleObj spid="_x0000_s485409" name="Equation" r:id="rId4" imgW="1155199" imgH="266584" progId="Equation.DSMT4">
              <p:embed/>
            </p:oleObj>
          </a:graphicData>
        </a:graphic>
      </p:graphicFrame>
      <p:graphicFrame>
        <p:nvGraphicFramePr>
          <p:cNvPr id="485395" name="Object 19"/>
          <p:cNvGraphicFramePr>
            <a:graphicFrameLocks noChangeAspect="1"/>
          </p:cNvGraphicFramePr>
          <p:nvPr/>
        </p:nvGraphicFramePr>
        <p:xfrm>
          <a:off x="3059113" y="3429000"/>
          <a:ext cx="2565400" cy="906463"/>
        </p:xfrm>
        <a:graphic>
          <a:graphicData uri="http://schemas.openxmlformats.org/presentationml/2006/ole">
            <p:oleObj spid="_x0000_s485410" name="Equation" r:id="rId5" imgW="1689100" imgH="596900" progId="Equation.DSMT4">
              <p:embed/>
            </p:oleObj>
          </a:graphicData>
        </a:graphic>
      </p:graphicFrame>
      <p:graphicFrame>
        <p:nvGraphicFramePr>
          <p:cNvPr id="485396" name="Object 20"/>
          <p:cNvGraphicFramePr>
            <a:graphicFrameLocks noChangeAspect="1"/>
          </p:cNvGraphicFramePr>
          <p:nvPr/>
        </p:nvGraphicFramePr>
        <p:xfrm>
          <a:off x="4743450" y="4292600"/>
          <a:ext cx="2565400" cy="906463"/>
        </p:xfrm>
        <a:graphic>
          <a:graphicData uri="http://schemas.openxmlformats.org/presentationml/2006/ole">
            <p:oleObj spid="_x0000_s485411" name="Equation" r:id="rId6" imgW="1689100" imgH="596900" progId="Equation.DSMT4">
              <p:embed/>
            </p:oleObj>
          </a:graphicData>
        </a:graphic>
      </p:graphicFrame>
      <p:graphicFrame>
        <p:nvGraphicFramePr>
          <p:cNvPr id="485397" name="Object 21"/>
          <p:cNvGraphicFramePr>
            <a:graphicFrameLocks noChangeAspect="1"/>
          </p:cNvGraphicFramePr>
          <p:nvPr/>
        </p:nvGraphicFramePr>
        <p:xfrm>
          <a:off x="3925888" y="5732463"/>
          <a:ext cx="1697037" cy="695325"/>
        </p:xfrm>
        <a:graphic>
          <a:graphicData uri="http://schemas.openxmlformats.org/presentationml/2006/ole">
            <p:oleObj spid="_x0000_s485412" name="Equation" r:id="rId7" imgW="1117600" imgH="457200" progId="Equation.DSMT4">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F8137CE0-E933-44D8-AA07-F1A679BA3D3B}" type="slidenum">
              <a:rPr lang="ru-RU" smtClean="0"/>
              <a:pPr>
                <a:defRPr/>
              </a:pPr>
              <a:t>15</a:t>
            </a:fld>
            <a:endParaRPr lang="ru-RU"/>
          </a:p>
        </p:txBody>
      </p:sp>
      <p:sp>
        <p:nvSpPr>
          <p:cNvPr id="901122"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901124" name="TextBox 3"/>
          <p:cNvSpPr txBox="1">
            <a:spLocks noChangeArrowheads="1"/>
          </p:cNvSpPr>
          <p:nvPr/>
        </p:nvSpPr>
        <p:spPr bwMode="auto">
          <a:xfrm>
            <a:off x="2344738" y="908050"/>
            <a:ext cx="5543550" cy="369888"/>
          </a:xfrm>
          <a:prstGeom prst="rect">
            <a:avLst/>
          </a:prstGeom>
          <a:noFill/>
          <a:ln w="9525">
            <a:noFill/>
            <a:miter lim="800000"/>
            <a:headEnd/>
            <a:tailEnd/>
          </a:ln>
        </p:spPr>
        <p:txBody>
          <a:bodyPr wrap="none">
            <a:spAutoFit/>
          </a:bodyPr>
          <a:lstStyle/>
          <a:p>
            <a:pPr algn="ctr"/>
            <a:r>
              <a:rPr lang="ru-RU" b="1"/>
              <a:t>Группирование данных, гистограмма, полигон</a:t>
            </a:r>
          </a:p>
        </p:txBody>
      </p:sp>
      <p:sp>
        <p:nvSpPr>
          <p:cNvPr id="901125" name="TextBox 11"/>
          <p:cNvSpPr txBox="1">
            <a:spLocks noChangeArrowheads="1"/>
          </p:cNvSpPr>
          <p:nvPr/>
        </p:nvSpPr>
        <p:spPr bwMode="auto">
          <a:xfrm>
            <a:off x="971550" y="1341438"/>
            <a:ext cx="8172450" cy="5026025"/>
          </a:xfrm>
          <a:prstGeom prst="rect">
            <a:avLst/>
          </a:prstGeom>
          <a:noFill/>
          <a:ln w="9525">
            <a:noFill/>
            <a:miter lim="800000"/>
            <a:headEnd/>
            <a:tailEnd/>
          </a:ln>
        </p:spPr>
        <p:txBody>
          <a:bodyPr>
            <a:spAutoFit/>
          </a:bodyPr>
          <a:lstStyle/>
          <a:p>
            <a:pPr algn="just">
              <a:lnSpc>
                <a:spcPct val="150000"/>
              </a:lnSpc>
            </a:pPr>
            <a:r>
              <a:rPr lang="ru-RU"/>
              <a:t>Для графического изображения вариационных рядов наиболее часто используются полигон, гистограмма и кумулятивная кривая.</a:t>
            </a:r>
          </a:p>
          <a:p>
            <a:pPr algn="just">
              <a:lnSpc>
                <a:spcPct val="150000"/>
              </a:lnSpc>
            </a:pPr>
            <a:r>
              <a:rPr lang="ru-RU" b="1" i="1"/>
              <a:t>Гистограммой распределения</a:t>
            </a:r>
            <a:r>
              <a:rPr lang="ru-RU"/>
              <a:t>, или просто </a:t>
            </a:r>
            <a:r>
              <a:rPr lang="ru-RU" b="1" i="1"/>
              <a:t>гистограммой</a:t>
            </a:r>
            <a:r>
              <a:rPr lang="ru-RU"/>
              <a:t> называется чертеж в прямоугольной системе координат, горизонтальная ось которого разбивается на m равных интервалов (групп) шириной h. На каждом отрезке, как на основании, строится прямоугольник с высотой, равной частоте (частости) </a:t>
            </a:r>
            <a:r>
              <a:rPr lang="el-GR">
                <a:latin typeface="Times New Roman" pitchFamily="18" charset="0"/>
                <a:cs typeface="Times New Roman" pitchFamily="18" charset="0"/>
              </a:rPr>
              <a:t>ν</a:t>
            </a:r>
            <a:r>
              <a:rPr lang="ru-RU" baseline="-25000"/>
              <a:t>i</a:t>
            </a:r>
            <a:r>
              <a:rPr lang="ru-RU"/>
              <a:t> (</a:t>
            </a:r>
            <a:r>
              <a:rPr lang="en-US"/>
              <a:t>w</a:t>
            </a:r>
            <a:r>
              <a:rPr lang="ru-RU" baseline="-25000"/>
              <a:t>i</a:t>
            </a:r>
            <a:r>
              <a:rPr lang="ru-RU"/>
              <a:t>) соответствующего интервала.</a:t>
            </a:r>
          </a:p>
          <a:p>
            <a:pPr algn="just">
              <a:lnSpc>
                <a:spcPct val="150000"/>
              </a:lnSpc>
            </a:pPr>
            <a:r>
              <a:rPr lang="ru-RU" b="1" i="1"/>
              <a:t>Полигоном распределения</a:t>
            </a:r>
            <a:r>
              <a:rPr lang="ru-RU"/>
              <a:t>, или просто </a:t>
            </a:r>
            <a:r>
              <a:rPr lang="ru-RU" b="1" i="1"/>
              <a:t>полигоном</a:t>
            </a:r>
            <a:r>
              <a:rPr lang="ru-RU"/>
              <a:t>, называется ломаная линия, соединяющая середины верхних оснований каждого столбца гистограммы. За пределами гистограммы, как слева, так и справа, размещают пустые интервалы, в которых точки, соответствующие их серединам, лежат на оси абсцисс.</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DAC2C63-5E5D-4F9D-BB50-E72B2A48302B}" type="slidenum">
              <a:rPr lang="ru-RU" smtClean="0"/>
              <a:pPr>
                <a:defRPr/>
              </a:pPr>
              <a:t>16</a:t>
            </a:fld>
            <a:endParaRPr lang="ru-RU"/>
          </a:p>
        </p:txBody>
      </p:sp>
      <p:sp>
        <p:nvSpPr>
          <p:cNvPr id="48743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487433" name="TextBox 3"/>
          <p:cNvSpPr txBox="1">
            <a:spLocks noChangeArrowheads="1"/>
          </p:cNvSpPr>
          <p:nvPr/>
        </p:nvSpPr>
        <p:spPr bwMode="auto">
          <a:xfrm>
            <a:off x="2344738" y="908050"/>
            <a:ext cx="5543550" cy="369888"/>
          </a:xfrm>
          <a:prstGeom prst="rect">
            <a:avLst/>
          </a:prstGeom>
          <a:noFill/>
          <a:ln w="9525">
            <a:noFill/>
            <a:miter lim="800000"/>
            <a:headEnd/>
            <a:tailEnd/>
          </a:ln>
        </p:spPr>
        <p:txBody>
          <a:bodyPr wrap="none">
            <a:spAutoFit/>
          </a:bodyPr>
          <a:lstStyle/>
          <a:p>
            <a:pPr algn="ctr"/>
            <a:r>
              <a:rPr lang="ru-RU" b="1"/>
              <a:t>Группирование данных, гистограмма, полигон</a:t>
            </a:r>
          </a:p>
        </p:txBody>
      </p:sp>
      <p:sp>
        <p:nvSpPr>
          <p:cNvPr id="487434" name="TextBox 11"/>
          <p:cNvSpPr txBox="1">
            <a:spLocks noChangeArrowheads="1"/>
          </p:cNvSpPr>
          <p:nvPr/>
        </p:nvSpPr>
        <p:spPr bwMode="auto">
          <a:xfrm>
            <a:off x="971550" y="1341438"/>
            <a:ext cx="8172450" cy="4246562"/>
          </a:xfrm>
          <a:prstGeom prst="rect">
            <a:avLst/>
          </a:prstGeom>
          <a:noFill/>
          <a:ln w="9525">
            <a:noFill/>
            <a:miter lim="800000"/>
            <a:headEnd/>
            <a:tailEnd/>
          </a:ln>
        </p:spPr>
        <p:txBody>
          <a:bodyPr>
            <a:spAutoFit/>
          </a:bodyPr>
          <a:lstStyle/>
          <a:p>
            <a:pPr algn="just">
              <a:lnSpc>
                <a:spcPct val="150000"/>
              </a:lnSpc>
            </a:pPr>
            <a:r>
              <a:rPr lang="ru-RU"/>
              <a:t>Кумулятивная кривая (кумулята) – кривая накопления частот (частостей). Для дискретного ряда кумулята представляет ломанную соединяющую точки</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Для интервального вариационного ряда ломанная начинается с точки, абсцисса которой равна началу первого интервала, а ордината – накопленной частоте (частости), равной нулю. Остальные точки этой ломанной соответствуют концам интервалов.</a:t>
            </a:r>
          </a:p>
        </p:txBody>
      </p:sp>
      <p:graphicFrame>
        <p:nvGraphicFramePr>
          <p:cNvPr id="487429" name="Object 5"/>
          <p:cNvGraphicFramePr>
            <a:graphicFrameLocks noChangeAspect="1"/>
          </p:cNvGraphicFramePr>
          <p:nvPr/>
        </p:nvGraphicFramePr>
        <p:xfrm>
          <a:off x="3228975" y="2614613"/>
          <a:ext cx="3214688" cy="885825"/>
        </p:xfrm>
        <a:graphic>
          <a:graphicData uri="http://schemas.openxmlformats.org/presentationml/2006/ole">
            <p:oleObj spid="_x0000_s487432" name="Equation" r:id="rId3" imgW="2070100" imgH="571500" progId="Equation.DSMT4">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B995F03-88F0-4A38-9DCA-F15E460B64EA}" type="slidenum">
              <a:rPr lang="ru-RU" smtClean="0"/>
              <a:pPr>
                <a:defRPr/>
              </a:pPr>
              <a:t>17</a:t>
            </a:fld>
            <a:endParaRPr lang="ru-RU"/>
          </a:p>
        </p:txBody>
      </p:sp>
      <p:sp>
        <p:nvSpPr>
          <p:cNvPr id="90317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903172" name="TextBox 3"/>
          <p:cNvSpPr txBox="1">
            <a:spLocks noChangeArrowheads="1"/>
          </p:cNvSpPr>
          <p:nvPr/>
        </p:nvSpPr>
        <p:spPr bwMode="auto">
          <a:xfrm>
            <a:off x="2344738" y="908050"/>
            <a:ext cx="5543550" cy="369888"/>
          </a:xfrm>
          <a:prstGeom prst="rect">
            <a:avLst/>
          </a:prstGeom>
          <a:noFill/>
          <a:ln w="9525">
            <a:noFill/>
            <a:miter lim="800000"/>
            <a:headEnd/>
            <a:tailEnd/>
          </a:ln>
        </p:spPr>
        <p:txBody>
          <a:bodyPr wrap="none">
            <a:spAutoFit/>
          </a:bodyPr>
          <a:lstStyle/>
          <a:p>
            <a:pPr algn="ctr"/>
            <a:r>
              <a:rPr lang="ru-RU" b="1"/>
              <a:t>Группирование данных, гистограмма, полигон</a:t>
            </a:r>
          </a:p>
        </p:txBody>
      </p:sp>
      <p:sp>
        <p:nvSpPr>
          <p:cNvPr id="903173" name="TextBox 11"/>
          <p:cNvSpPr txBox="1">
            <a:spLocks noChangeArrowheads="1"/>
          </p:cNvSpPr>
          <p:nvPr/>
        </p:nvSpPr>
        <p:spPr bwMode="auto">
          <a:xfrm>
            <a:off x="971550" y="1341438"/>
            <a:ext cx="8172450" cy="2981325"/>
          </a:xfrm>
          <a:prstGeom prst="rect">
            <a:avLst/>
          </a:prstGeom>
          <a:noFill/>
          <a:ln w="9525">
            <a:noFill/>
            <a:miter lim="800000"/>
            <a:headEnd/>
            <a:tailEnd/>
          </a:ln>
        </p:spPr>
        <p:txBody>
          <a:bodyPr>
            <a:spAutoFit/>
          </a:bodyPr>
          <a:lstStyle/>
          <a:p>
            <a:pPr algn="just">
              <a:lnSpc>
                <a:spcPct val="150000"/>
              </a:lnSpc>
            </a:pPr>
            <a:r>
              <a:rPr lang="ru-RU" b="1" u="sng"/>
              <a:t>Пример 14</a:t>
            </a:r>
          </a:p>
          <a:p>
            <a:pPr algn="just">
              <a:lnSpc>
                <a:spcPct val="150000"/>
              </a:lnSpc>
            </a:pPr>
            <a:r>
              <a:rPr lang="ru-RU"/>
              <a:t>Построить полигон, гистограмму и кумуляту по выборке объема n =100. Сгруппированные данные приведены в таблице.</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graphicFrame>
        <p:nvGraphicFramePr>
          <p:cNvPr id="14" name="Таблица 13"/>
          <p:cNvGraphicFramePr>
            <a:graphicFrameLocks noGrp="1"/>
          </p:cNvGraphicFramePr>
          <p:nvPr/>
        </p:nvGraphicFramePr>
        <p:xfrm>
          <a:off x="1258888" y="2852738"/>
          <a:ext cx="7632846" cy="1010920"/>
        </p:xfrm>
        <a:graphic>
          <a:graphicData uri="http://schemas.openxmlformats.org/drawingml/2006/table">
            <a:tbl>
              <a:tblPr firstRow="1" bandRow="1">
                <a:tableStyleId>{5940675A-B579-460E-94D1-54222C63F5DA}</a:tableStyleId>
              </a:tblPr>
              <a:tblGrid>
                <a:gridCol w="1872208"/>
                <a:gridCol w="720080"/>
                <a:gridCol w="720080"/>
                <a:gridCol w="720080"/>
                <a:gridCol w="720080"/>
                <a:gridCol w="720080"/>
                <a:gridCol w="720080"/>
                <a:gridCol w="720080"/>
                <a:gridCol w="720078"/>
              </a:tblGrid>
              <a:tr h="370840">
                <a:tc>
                  <a:txBody>
                    <a:bodyPr/>
                    <a:lstStyle/>
                    <a:p>
                      <a:r>
                        <a:rPr lang="ru-RU" dirty="0" smtClean="0"/>
                        <a:t>Интервалы</a:t>
                      </a:r>
                      <a:endParaRPr lang="ru-RU" dirty="0"/>
                    </a:p>
                  </a:txBody>
                  <a:tcPr/>
                </a:tc>
                <a:tc>
                  <a:txBody>
                    <a:bodyPr/>
                    <a:lstStyle/>
                    <a:p>
                      <a:r>
                        <a:rPr lang="en-US" dirty="0" smtClean="0"/>
                        <a:t>[0, 1]</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2]</a:t>
                      </a:r>
                      <a:endParaRPr lang="ru-RU" dirty="0" smtClean="0"/>
                    </a:p>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3]</a:t>
                      </a:r>
                      <a:endParaRPr lang="ru-RU" dirty="0" smtClean="0"/>
                    </a:p>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 4]</a:t>
                      </a:r>
                      <a:endParaRPr lang="ru-RU" dirty="0" smtClean="0"/>
                    </a:p>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 5]</a:t>
                      </a:r>
                      <a:endParaRPr lang="ru-RU" dirty="0" smtClean="0"/>
                    </a:p>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(5, 6]</a:t>
                      </a:r>
                      <a:endParaRPr lang="ru-RU" dirty="0" smtClean="0"/>
                    </a:p>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(6, 7]</a:t>
                      </a:r>
                      <a:endParaRPr lang="ru-RU" dirty="0" smtClean="0"/>
                    </a:p>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(7, 8]</a:t>
                      </a:r>
                      <a:endParaRPr lang="ru-RU" dirty="0" smtClean="0"/>
                    </a:p>
                    <a:p>
                      <a:endParaRPr lang="ru-RU" dirty="0"/>
                    </a:p>
                  </a:txBody>
                  <a:tcPr/>
                </a:tc>
              </a:tr>
              <a:tr h="370840">
                <a:tc>
                  <a:txBody>
                    <a:bodyPr/>
                    <a:lstStyle/>
                    <a:p>
                      <a:r>
                        <a:rPr lang="ru-RU" dirty="0" smtClean="0"/>
                        <a:t>Частоты</a:t>
                      </a:r>
                      <a:endParaRPr lang="ru-RU" dirty="0"/>
                    </a:p>
                  </a:txBody>
                  <a:tcPr/>
                </a:tc>
                <a:tc>
                  <a:txBody>
                    <a:bodyPr/>
                    <a:lstStyle/>
                    <a:p>
                      <a:r>
                        <a:rPr lang="en-US" dirty="0" smtClean="0"/>
                        <a:t>2</a:t>
                      </a:r>
                      <a:endParaRPr lang="ru-RU" dirty="0"/>
                    </a:p>
                  </a:txBody>
                  <a:tcPr/>
                </a:tc>
                <a:tc>
                  <a:txBody>
                    <a:bodyPr/>
                    <a:lstStyle/>
                    <a:p>
                      <a:r>
                        <a:rPr lang="en-US" dirty="0" smtClean="0"/>
                        <a:t>7</a:t>
                      </a:r>
                      <a:endParaRPr lang="ru-RU" dirty="0"/>
                    </a:p>
                  </a:txBody>
                  <a:tcPr/>
                </a:tc>
                <a:tc>
                  <a:txBody>
                    <a:bodyPr/>
                    <a:lstStyle/>
                    <a:p>
                      <a:r>
                        <a:rPr lang="en-US" dirty="0" smtClean="0"/>
                        <a:t>14</a:t>
                      </a:r>
                      <a:endParaRPr lang="ru-RU" dirty="0"/>
                    </a:p>
                  </a:txBody>
                  <a:tcPr/>
                </a:tc>
                <a:tc>
                  <a:txBody>
                    <a:bodyPr/>
                    <a:lstStyle/>
                    <a:p>
                      <a:r>
                        <a:rPr lang="en-US" dirty="0" smtClean="0"/>
                        <a:t>28</a:t>
                      </a:r>
                      <a:endParaRPr lang="ru-RU" dirty="0"/>
                    </a:p>
                  </a:txBody>
                  <a:tcPr/>
                </a:tc>
                <a:tc>
                  <a:txBody>
                    <a:bodyPr/>
                    <a:lstStyle/>
                    <a:p>
                      <a:r>
                        <a:rPr lang="en-US" dirty="0" smtClean="0"/>
                        <a:t>22</a:t>
                      </a:r>
                      <a:endParaRPr lang="ru-RU" dirty="0"/>
                    </a:p>
                  </a:txBody>
                  <a:tcPr/>
                </a:tc>
                <a:tc>
                  <a:txBody>
                    <a:bodyPr/>
                    <a:lstStyle/>
                    <a:p>
                      <a:r>
                        <a:rPr lang="en-US" dirty="0" smtClean="0"/>
                        <a:t>20</a:t>
                      </a:r>
                      <a:endParaRPr lang="ru-RU" dirty="0"/>
                    </a:p>
                  </a:txBody>
                  <a:tcPr/>
                </a:tc>
                <a:tc>
                  <a:txBody>
                    <a:bodyPr/>
                    <a:lstStyle/>
                    <a:p>
                      <a:r>
                        <a:rPr lang="en-US" dirty="0" smtClean="0"/>
                        <a:t>6</a:t>
                      </a:r>
                      <a:endParaRPr lang="ru-RU" dirty="0"/>
                    </a:p>
                  </a:txBody>
                  <a:tcPr/>
                </a:tc>
                <a:tc>
                  <a:txBody>
                    <a:bodyPr/>
                    <a:lstStyle/>
                    <a:p>
                      <a:r>
                        <a:rPr lang="en-US" dirty="0" smtClean="0"/>
                        <a:t>1</a:t>
                      </a:r>
                      <a:endParaRPr lang="ru-RU" dirty="0"/>
                    </a:p>
                  </a:txBody>
                  <a:tcPr/>
                </a:tc>
              </a:tr>
            </a:tbl>
          </a:graphicData>
        </a:graphic>
      </p:graphicFrame>
      <p:sp>
        <p:nvSpPr>
          <p:cNvPr id="15" name="Стрелка вправо 14"/>
          <p:cNvSpPr/>
          <p:nvPr/>
        </p:nvSpPr>
        <p:spPr>
          <a:xfrm>
            <a:off x="7380288" y="55895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BA95B782-861A-4944-A363-C11723C7080B}" type="slidenum">
              <a:rPr lang="ru-RU" smtClean="0"/>
              <a:pPr>
                <a:defRPr/>
              </a:pPr>
              <a:t>18</a:t>
            </a:fld>
            <a:endParaRPr lang="ru-RU"/>
          </a:p>
        </p:txBody>
      </p:sp>
      <p:sp>
        <p:nvSpPr>
          <p:cNvPr id="904194"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904196" name="TextBox 3"/>
          <p:cNvSpPr txBox="1">
            <a:spLocks noChangeArrowheads="1"/>
          </p:cNvSpPr>
          <p:nvPr/>
        </p:nvSpPr>
        <p:spPr bwMode="auto">
          <a:xfrm>
            <a:off x="2344738" y="908050"/>
            <a:ext cx="5543550" cy="369888"/>
          </a:xfrm>
          <a:prstGeom prst="rect">
            <a:avLst/>
          </a:prstGeom>
          <a:noFill/>
          <a:ln w="9525">
            <a:noFill/>
            <a:miter lim="800000"/>
            <a:headEnd/>
            <a:tailEnd/>
          </a:ln>
        </p:spPr>
        <p:txBody>
          <a:bodyPr wrap="none">
            <a:spAutoFit/>
          </a:bodyPr>
          <a:lstStyle/>
          <a:p>
            <a:pPr algn="ctr"/>
            <a:r>
              <a:rPr lang="ru-RU" b="1"/>
              <a:t>Группирование данных, гистограмма, полигон</a:t>
            </a:r>
          </a:p>
        </p:txBody>
      </p:sp>
      <p:sp>
        <p:nvSpPr>
          <p:cNvPr id="904197" name="TextBox 11"/>
          <p:cNvSpPr txBox="1">
            <a:spLocks noChangeArrowheads="1"/>
          </p:cNvSpPr>
          <p:nvPr/>
        </p:nvSpPr>
        <p:spPr bwMode="auto">
          <a:xfrm>
            <a:off x="971550" y="1341438"/>
            <a:ext cx="8172450" cy="2155825"/>
          </a:xfrm>
          <a:prstGeom prst="rect">
            <a:avLst/>
          </a:prstGeom>
          <a:noFill/>
          <a:ln w="9525">
            <a:noFill/>
            <a:miter lim="800000"/>
            <a:headEnd/>
            <a:tailEnd/>
          </a:ln>
        </p:spPr>
        <p:txBody>
          <a:bodyPr>
            <a:spAutoFit/>
          </a:bodyPr>
          <a:lstStyle/>
          <a:p>
            <a:pPr algn="just">
              <a:lnSpc>
                <a:spcPct val="150000"/>
              </a:lnSpc>
            </a:pPr>
            <a:r>
              <a:rPr lang="ru-RU" b="1" u="sng"/>
              <a:t>Пример 14</a:t>
            </a:r>
            <a:r>
              <a:rPr lang="en-US" b="1" u="sng"/>
              <a:t> (</a:t>
            </a:r>
            <a:r>
              <a:rPr lang="ru-RU" b="1" u="sng"/>
              <a:t>продолжение</a:t>
            </a:r>
            <a:r>
              <a:rPr lang="en-US" b="1" u="sng"/>
              <a:t>)</a:t>
            </a:r>
            <a:endParaRPr lang="ru-RU" b="1" u="sng"/>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pic>
        <p:nvPicPr>
          <p:cNvPr id="904198" name="Рисунок 12" descr="IMG0016_526406606.PNG"/>
          <p:cNvPicPr>
            <a:picLocks noChangeAspect="1"/>
          </p:cNvPicPr>
          <p:nvPr/>
        </p:nvPicPr>
        <p:blipFill>
          <a:blip r:embed="rId2" cstate="print"/>
          <a:srcRect/>
          <a:stretch>
            <a:fillRect/>
          </a:stretch>
        </p:blipFill>
        <p:spPr bwMode="auto">
          <a:xfrm>
            <a:off x="1042988" y="1989138"/>
            <a:ext cx="4183062" cy="2209800"/>
          </a:xfrm>
          <a:prstGeom prst="rect">
            <a:avLst/>
          </a:prstGeom>
          <a:noFill/>
          <a:ln w="9525">
            <a:noFill/>
            <a:miter lim="800000"/>
            <a:headEnd/>
            <a:tailEnd/>
          </a:ln>
        </p:spPr>
      </p:pic>
      <p:pic>
        <p:nvPicPr>
          <p:cNvPr id="904199" name="Рисунок 16" descr="IMG0020_526406606.PNG"/>
          <p:cNvPicPr>
            <a:picLocks noChangeAspect="1"/>
          </p:cNvPicPr>
          <p:nvPr/>
        </p:nvPicPr>
        <p:blipFill>
          <a:blip r:embed="rId3" cstate="print"/>
          <a:srcRect/>
          <a:stretch>
            <a:fillRect/>
          </a:stretch>
        </p:blipFill>
        <p:spPr bwMode="auto">
          <a:xfrm>
            <a:off x="4857750" y="1939925"/>
            <a:ext cx="4251325" cy="2209800"/>
          </a:xfrm>
          <a:prstGeom prst="rect">
            <a:avLst/>
          </a:prstGeom>
          <a:noFill/>
          <a:ln w="9525">
            <a:noFill/>
            <a:miter lim="800000"/>
            <a:headEnd/>
            <a:tailEnd/>
          </a:ln>
        </p:spPr>
      </p:pic>
      <p:pic>
        <p:nvPicPr>
          <p:cNvPr id="904200" name="Рисунок 17" descr="IMG0018_526921722.PNG"/>
          <p:cNvPicPr>
            <a:picLocks noChangeAspect="1"/>
          </p:cNvPicPr>
          <p:nvPr/>
        </p:nvPicPr>
        <p:blipFill>
          <a:blip r:embed="rId4" cstate="print"/>
          <a:srcRect/>
          <a:stretch>
            <a:fillRect/>
          </a:stretch>
        </p:blipFill>
        <p:spPr bwMode="auto">
          <a:xfrm>
            <a:off x="1042988" y="4221163"/>
            <a:ext cx="4206875" cy="2209800"/>
          </a:xfrm>
          <a:prstGeom prst="rect">
            <a:avLst/>
          </a:prstGeom>
          <a:noFill/>
          <a:ln w="9525">
            <a:noFill/>
            <a:miter lim="800000"/>
            <a:headEnd/>
            <a:tailEnd/>
          </a:ln>
        </p:spPr>
      </p:pic>
      <p:sp>
        <p:nvSpPr>
          <p:cNvPr id="19" name="Стрелка вправо 18"/>
          <p:cNvSpPr/>
          <p:nvPr/>
        </p:nvSpPr>
        <p:spPr>
          <a:xfrm rot="16200000">
            <a:off x="7397750" y="4275138"/>
            <a:ext cx="720725" cy="323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0" name="Стрелка вправо 19"/>
          <p:cNvSpPr/>
          <p:nvPr/>
        </p:nvSpPr>
        <p:spPr>
          <a:xfrm rot="12997544">
            <a:off x="5314950" y="4265613"/>
            <a:ext cx="720725" cy="323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1" name="Стрелка вправо 20"/>
          <p:cNvSpPr/>
          <p:nvPr/>
        </p:nvSpPr>
        <p:spPr>
          <a:xfrm rot="10800000">
            <a:off x="5292725" y="5661025"/>
            <a:ext cx="719138" cy="323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904204" name="TextBox 21"/>
          <p:cNvSpPr txBox="1">
            <a:spLocks noChangeArrowheads="1"/>
          </p:cNvSpPr>
          <p:nvPr/>
        </p:nvSpPr>
        <p:spPr bwMode="auto">
          <a:xfrm>
            <a:off x="7235825" y="4787900"/>
            <a:ext cx="1163638" cy="369888"/>
          </a:xfrm>
          <a:prstGeom prst="rect">
            <a:avLst/>
          </a:prstGeom>
          <a:noFill/>
          <a:ln w="9525">
            <a:noFill/>
            <a:miter lim="800000"/>
            <a:headEnd/>
            <a:tailEnd/>
          </a:ln>
        </p:spPr>
        <p:txBody>
          <a:bodyPr wrap="none">
            <a:spAutoFit/>
          </a:bodyPr>
          <a:lstStyle/>
          <a:p>
            <a:r>
              <a:rPr lang="ru-RU"/>
              <a:t>кумулята</a:t>
            </a:r>
          </a:p>
        </p:txBody>
      </p:sp>
      <p:sp>
        <p:nvSpPr>
          <p:cNvPr id="904205" name="TextBox 22"/>
          <p:cNvSpPr txBox="1">
            <a:spLocks noChangeArrowheads="1"/>
          </p:cNvSpPr>
          <p:nvPr/>
        </p:nvSpPr>
        <p:spPr bwMode="auto">
          <a:xfrm>
            <a:off x="5364163" y="4716463"/>
            <a:ext cx="1531937" cy="368300"/>
          </a:xfrm>
          <a:prstGeom prst="rect">
            <a:avLst/>
          </a:prstGeom>
          <a:noFill/>
          <a:ln w="9525">
            <a:noFill/>
            <a:miter lim="800000"/>
            <a:headEnd/>
            <a:tailEnd/>
          </a:ln>
        </p:spPr>
        <p:txBody>
          <a:bodyPr wrap="none">
            <a:spAutoFit/>
          </a:bodyPr>
          <a:lstStyle/>
          <a:p>
            <a:r>
              <a:rPr lang="ru-RU"/>
              <a:t>гистограмма</a:t>
            </a:r>
          </a:p>
        </p:txBody>
      </p:sp>
      <p:sp>
        <p:nvSpPr>
          <p:cNvPr id="904206" name="TextBox 23"/>
          <p:cNvSpPr txBox="1">
            <a:spLocks noChangeArrowheads="1"/>
          </p:cNvSpPr>
          <p:nvPr/>
        </p:nvSpPr>
        <p:spPr bwMode="auto">
          <a:xfrm>
            <a:off x="5561013" y="5386388"/>
            <a:ext cx="1531937" cy="922337"/>
          </a:xfrm>
          <a:prstGeom prst="rect">
            <a:avLst/>
          </a:prstGeom>
          <a:noFill/>
          <a:ln w="9525">
            <a:noFill/>
            <a:miter lim="800000"/>
            <a:headEnd/>
            <a:tailEnd/>
          </a:ln>
        </p:spPr>
        <p:txBody>
          <a:bodyPr wrap="none">
            <a:spAutoFit/>
          </a:bodyPr>
          <a:lstStyle/>
          <a:p>
            <a:pPr algn="ctr"/>
            <a:r>
              <a:rPr lang="ru-RU"/>
              <a:t>гистограмма</a:t>
            </a:r>
          </a:p>
          <a:p>
            <a:pPr algn="ctr"/>
            <a:r>
              <a:rPr lang="ru-RU"/>
              <a:t>+</a:t>
            </a:r>
          </a:p>
          <a:p>
            <a:pPr algn="ctr"/>
            <a:r>
              <a:rPr lang="ru-RU"/>
              <a:t>полигон</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EA8D6EDA-0711-43E3-8A4A-111C03FB8179}" type="slidenum">
              <a:rPr lang="ru-RU" smtClean="0"/>
              <a:pPr>
                <a:defRPr/>
              </a:pPr>
              <a:t>19</a:t>
            </a:fld>
            <a:endParaRPr lang="ru-RU"/>
          </a:p>
        </p:txBody>
      </p:sp>
      <p:sp>
        <p:nvSpPr>
          <p:cNvPr id="905218"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905220"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Статистическая (эмпирическая) функция распределения</a:t>
            </a:r>
          </a:p>
        </p:txBody>
      </p:sp>
      <p:sp>
        <p:nvSpPr>
          <p:cNvPr id="905221" name="TextBox 11"/>
          <p:cNvSpPr txBox="1">
            <a:spLocks noChangeArrowheads="1"/>
          </p:cNvSpPr>
          <p:nvPr/>
        </p:nvSpPr>
        <p:spPr bwMode="auto">
          <a:xfrm>
            <a:off x="971550" y="1341438"/>
            <a:ext cx="8172450" cy="3416300"/>
          </a:xfrm>
          <a:prstGeom prst="rect">
            <a:avLst/>
          </a:prstGeom>
          <a:noFill/>
          <a:ln w="9525">
            <a:noFill/>
            <a:miter lim="800000"/>
            <a:headEnd/>
            <a:tailEnd/>
          </a:ln>
        </p:spPr>
        <p:txBody>
          <a:bodyPr>
            <a:spAutoFit/>
          </a:bodyPr>
          <a:lstStyle/>
          <a:p>
            <a:pPr algn="just">
              <a:lnSpc>
                <a:spcPct val="150000"/>
              </a:lnSpc>
            </a:pPr>
            <a:r>
              <a:rPr lang="ru-RU" b="1" u="sng"/>
              <a:t>Статистическим распределением выборки</a:t>
            </a:r>
            <a:r>
              <a:rPr lang="ru-RU"/>
              <a:t> называют перечень вариантов и соответствующих им частот или относительных частот (частостей).</a:t>
            </a:r>
          </a:p>
          <a:p>
            <a:pPr algn="just">
              <a:lnSpc>
                <a:spcPct val="150000"/>
              </a:lnSpc>
            </a:pPr>
            <a:endParaRPr lang="ru-RU"/>
          </a:p>
          <a:p>
            <a:pPr algn="just">
              <a:lnSpc>
                <a:spcPct val="150000"/>
              </a:lnSpc>
            </a:pPr>
            <a:r>
              <a:rPr lang="ru-RU"/>
              <a:t>В теории вероятностей под распределением понимают соответствие между возможными значениями случайной величины и их вероятностями, </a:t>
            </a:r>
            <a:r>
              <a:rPr lang="ru-RU" u="sng"/>
              <a:t>а в математической статистике</a:t>
            </a:r>
            <a:r>
              <a:rPr lang="ru-RU"/>
              <a:t> – соответствие между наблюдаемыми значениями и их частотами, или относительными частотами.</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42B3D0EF-892C-4BE8-967C-5A89619C9329}" type="slidenum">
              <a:rPr lang="ru-RU" smtClean="0"/>
              <a:pPr>
                <a:defRPr/>
              </a:pPr>
              <a:t>20</a:t>
            </a:fld>
            <a:endParaRPr lang="ru-RU"/>
          </a:p>
        </p:txBody>
      </p:sp>
      <p:sp>
        <p:nvSpPr>
          <p:cNvPr id="489479"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489481"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Статистическая (эмпирическая) функция распределения</a:t>
            </a:r>
          </a:p>
        </p:txBody>
      </p:sp>
      <p:sp>
        <p:nvSpPr>
          <p:cNvPr id="489482" name="TextBox 11"/>
          <p:cNvSpPr txBox="1">
            <a:spLocks noChangeArrowheads="1"/>
          </p:cNvSpPr>
          <p:nvPr/>
        </p:nvSpPr>
        <p:spPr bwMode="auto">
          <a:xfrm>
            <a:off x="971550" y="1341438"/>
            <a:ext cx="8172450" cy="3394075"/>
          </a:xfrm>
          <a:prstGeom prst="rect">
            <a:avLst/>
          </a:prstGeom>
          <a:noFill/>
          <a:ln w="9525">
            <a:noFill/>
            <a:miter lim="800000"/>
            <a:headEnd/>
            <a:tailEnd/>
          </a:ln>
        </p:spPr>
        <p:txBody>
          <a:bodyPr>
            <a:spAutoFit/>
          </a:bodyPr>
          <a:lstStyle/>
          <a:p>
            <a:pPr algn="just">
              <a:lnSpc>
                <a:spcPct val="150000"/>
              </a:lnSpc>
            </a:pPr>
            <a:r>
              <a:rPr lang="ru-RU" b="1" u="sng"/>
              <a:t>Пример 15</a:t>
            </a:r>
          </a:p>
          <a:p>
            <a:pPr algn="just">
              <a:lnSpc>
                <a:spcPct val="150000"/>
              </a:lnSpc>
            </a:pPr>
            <a:r>
              <a:rPr lang="ru-RU"/>
              <a:t>Задана выборка объемом n=20 с соответствующими частотами. Необходимо найти частости (относительные частоты).</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Проверка:  </a:t>
            </a:r>
          </a:p>
        </p:txBody>
      </p:sp>
      <p:graphicFrame>
        <p:nvGraphicFramePr>
          <p:cNvPr id="7" name="Таблица 6"/>
          <p:cNvGraphicFramePr>
            <a:graphicFrameLocks noGrp="1"/>
          </p:cNvGraphicFramePr>
          <p:nvPr/>
        </p:nvGraphicFramePr>
        <p:xfrm>
          <a:off x="1979613" y="2781300"/>
          <a:ext cx="6096000" cy="111252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pPr algn="ctr"/>
                      <a:r>
                        <a:rPr lang="en-US" dirty="0" smtClean="0"/>
                        <a:t>x</a:t>
                      </a:r>
                      <a:r>
                        <a:rPr lang="en-US" baseline="-25000" dirty="0" smtClean="0"/>
                        <a:t>i</a:t>
                      </a:r>
                      <a:endParaRPr lang="ru-RU" baseline="-25000" dirty="0"/>
                    </a:p>
                  </a:txBody>
                  <a:tcPr/>
                </a:tc>
                <a:tc>
                  <a:txBody>
                    <a:bodyPr/>
                    <a:lstStyle/>
                    <a:p>
                      <a:pPr algn="ctr"/>
                      <a:r>
                        <a:rPr lang="ru-RU" dirty="0" smtClean="0"/>
                        <a:t>2</a:t>
                      </a:r>
                      <a:endParaRPr lang="ru-RU" dirty="0"/>
                    </a:p>
                  </a:txBody>
                  <a:tcPr/>
                </a:tc>
                <a:tc>
                  <a:txBody>
                    <a:bodyPr/>
                    <a:lstStyle/>
                    <a:p>
                      <a:pPr algn="ctr"/>
                      <a:r>
                        <a:rPr lang="ru-RU" dirty="0" smtClean="0"/>
                        <a:t>6</a:t>
                      </a:r>
                      <a:endParaRPr lang="ru-RU" dirty="0"/>
                    </a:p>
                  </a:txBody>
                  <a:tcPr/>
                </a:tc>
                <a:tc>
                  <a:txBody>
                    <a:bodyPr/>
                    <a:lstStyle/>
                    <a:p>
                      <a:pPr algn="ctr"/>
                      <a:r>
                        <a:rPr lang="ru-RU" dirty="0" smtClean="0"/>
                        <a:t>12</a:t>
                      </a:r>
                      <a:endParaRPr lang="ru-RU" dirty="0"/>
                    </a:p>
                  </a:txBody>
                  <a:tcPr/>
                </a:tc>
              </a:tr>
              <a:tr h="370840">
                <a:tc>
                  <a:txBody>
                    <a:bodyPr/>
                    <a:lstStyle/>
                    <a:p>
                      <a:pPr algn="ctr"/>
                      <a:r>
                        <a:rPr lang="el-GR" dirty="0" smtClean="0"/>
                        <a:t>ν</a:t>
                      </a:r>
                      <a:r>
                        <a:rPr lang="en-US" baseline="-25000" dirty="0" err="1" smtClean="0"/>
                        <a:t>i</a:t>
                      </a:r>
                      <a:endParaRPr lang="ru-RU" baseline="-25000" dirty="0"/>
                    </a:p>
                  </a:txBody>
                  <a:tcPr/>
                </a:tc>
                <a:tc>
                  <a:txBody>
                    <a:bodyPr/>
                    <a:lstStyle/>
                    <a:p>
                      <a:pPr algn="ctr"/>
                      <a:r>
                        <a:rPr lang="ru-RU" dirty="0" smtClean="0"/>
                        <a:t>3</a:t>
                      </a:r>
                      <a:endParaRPr lang="ru-RU" dirty="0"/>
                    </a:p>
                  </a:txBody>
                  <a:tcPr/>
                </a:tc>
                <a:tc>
                  <a:txBody>
                    <a:bodyPr/>
                    <a:lstStyle/>
                    <a:p>
                      <a:pPr algn="ctr"/>
                      <a:r>
                        <a:rPr lang="ru-RU" dirty="0" smtClean="0"/>
                        <a:t>10</a:t>
                      </a:r>
                      <a:endParaRPr lang="ru-RU" dirty="0"/>
                    </a:p>
                  </a:txBody>
                  <a:tcPr/>
                </a:tc>
                <a:tc>
                  <a:txBody>
                    <a:bodyPr/>
                    <a:lstStyle/>
                    <a:p>
                      <a:pPr algn="ctr"/>
                      <a:r>
                        <a:rPr lang="ru-RU" dirty="0" smtClean="0"/>
                        <a:t>7</a:t>
                      </a:r>
                      <a:endParaRPr lang="ru-RU" dirty="0"/>
                    </a:p>
                  </a:txBody>
                  <a:tcPr/>
                </a:tc>
              </a:tr>
              <a:tr h="370840">
                <a:tc>
                  <a:txBody>
                    <a:bodyPr/>
                    <a:lstStyle/>
                    <a:p>
                      <a:pPr algn="ctr"/>
                      <a:r>
                        <a:rPr lang="el-GR" dirty="0" smtClean="0"/>
                        <a:t>ω</a:t>
                      </a:r>
                      <a:r>
                        <a:rPr lang="en-US" baseline="-25000" dirty="0" err="1" smtClean="0"/>
                        <a:t>i</a:t>
                      </a:r>
                      <a:endParaRPr lang="ru-RU" baseline="-25000" dirty="0"/>
                    </a:p>
                  </a:txBody>
                  <a:tcPr/>
                </a:tc>
                <a:tc>
                  <a:txBody>
                    <a:bodyPr/>
                    <a:lstStyle/>
                    <a:p>
                      <a:pPr algn="ctr"/>
                      <a:r>
                        <a:rPr lang="ru-RU" dirty="0" smtClean="0"/>
                        <a:t>3/20</a:t>
                      </a:r>
                      <a:endParaRPr lang="ru-RU" dirty="0"/>
                    </a:p>
                  </a:txBody>
                  <a:tcPr/>
                </a:tc>
                <a:tc>
                  <a:txBody>
                    <a:bodyPr/>
                    <a:lstStyle/>
                    <a:p>
                      <a:pPr algn="ctr"/>
                      <a:r>
                        <a:rPr lang="ru-RU" dirty="0" smtClean="0"/>
                        <a:t>10/20</a:t>
                      </a:r>
                      <a:endParaRPr lang="ru-RU" dirty="0"/>
                    </a:p>
                  </a:txBody>
                  <a:tcPr/>
                </a:tc>
                <a:tc>
                  <a:txBody>
                    <a:bodyPr/>
                    <a:lstStyle/>
                    <a:p>
                      <a:pPr algn="ctr"/>
                      <a:r>
                        <a:rPr lang="ru-RU" dirty="0" smtClean="0"/>
                        <a:t>7/20</a:t>
                      </a:r>
                      <a:endParaRPr lang="ru-RU" dirty="0"/>
                    </a:p>
                  </a:txBody>
                  <a:tcPr/>
                </a:tc>
              </a:tr>
            </a:tbl>
          </a:graphicData>
        </a:graphic>
      </p:graphicFrame>
      <p:graphicFrame>
        <p:nvGraphicFramePr>
          <p:cNvPr id="489477" name="Object 5"/>
          <p:cNvGraphicFramePr>
            <a:graphicFrameLocks noChangeAspect="1"/>
          </p:cNvGraphicFramePr>
          <p:nvPr/>
        </p:nvGraphicFramePr>
        <p:xfrm>
          <a:off x="3348038" y="4508500"/>
          <a:ext cx="2819400" cy="708025"/>
        </p:xfrm>
        <a:graphic>
          <a:graphicData uri="http://schemas.openxmlformats.org/presentationml/2006/ole">
            <p:oleObj spid="_x0000_s489480" name="Equation" r:id="rId3" imgW="1816100" imgH="457200"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A9EA7E95-1A7A-46D3-861C-0854D7699DC6}" type="slidenum">
              <a:rPr lang="ru-RU" smtClean="0"/>
              <a:pPr>
                <a:defRPr/>
              </a:pPr>
              <a:t>21</a:t>
            </a:fld>
            <a:endParaRPr lang="ru-RU"/>
          </a:p>
        </p:txBody>
      </p:sp>
      <p:sp>
        <p:nvSpPr>
          <p:cNvPr id="490507"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490509"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Статистическая (эмпирическая) функция распределения</a:t>
            </a:r>
          </a:p>
        </p:txBody>
      </p:sp>
      <p:sp>
        <p:nvSpPr>
          <p:cNvPr id="490510" name="TextBox 11"/>
          <p:cNvSpPr txBox="1">
            <a:spLocks noChangeArrowheads="1"/>
          </p:cNvSpPr>
          <p:nvPr/>
        </p:nvSpPr>
        <p:spPr bwMode="auto">
          <a:xfrm>
            <a:off x="971550" y="1341438"/>
            <a:ext cx="8172450" cy="4246562"/>
          </a:xfrm>
          <a:prstGeom prst="rect">
            <a:avLst/>
          </a:prstGeom>
          <a:noFill/>
          <a:ln w="9525">
            <a:noFill/>
            <a:miter lim="800000"/>
            <a:headEnd/>
            <a:tailEnd/>
          </a:ln>
        </p:spPr>
        <p:txBody>
          <a:bodyPr>
            <a:spAutoFit/>
          </a:bodyPr>
          <a:lstStyle/>
          <a:p>
            <a:pPr algn="just">
              <a:lnSpc>
                <a:spcPct val="150000"/>
              </a:lnSpc>
            </a:pPr>
            <a:r>
              <a:rPr lang="ru-RU" b="1" u="sng"/>
              <a:t>Статистической функцией распределения</a:t>
            </a:r>
            <a:r>
              <a:rPr lang="ru-RU"/>
              <a:t> случайной величины X называется функция, определяющая для каждого значения x относительную частоту события X </a:t>
            </a:r>
            <a:r>
              <a:rPr lang="en-US"/>
              <a:t>&lt;</a:t>
            </a:r>
            <a:r>
              <a:rPr lang="ru-RU"/>
              <a:t> x.</a:t>
            </a:r>
          </a:p>
          <a:p>
            <a:pPr algn="just">
              <a:lnSpc>
                <a:spcPct val="150000"/>
              </a:lnSpc>
            </a:pPr>
            <a:endParaRPr lang="ru-RU"/>
          </a:p>
          <a:p>
            <a:pPr algn="just">
              <a:lnSpc>
                <a:spcPct val="150000"/>
              </a:lnSpc>
            </a:pPr>
            <a:endParaRPr lang="ru-RU"/>
          </a:p>
          <a:p>
            <a:pPr algn="just">
              <a:lnSpc>
                <a:spcPct val="150000"/>
              </a:lnSpc>
            </a:pPr>
            <a:r>
              <a:rPr lang="ru-RU"/>
              <a:t>Функция F*(x) обладает теми же свойствами, что и F(x):</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graphicFrame>
        <p:nvGraphicFramePr>
          <p:cNvPr id="490504" name="Object 8"/>
          <p:cNvGraphicFramePr>
            <a:graphicFrameLocks noChangeAspect="1"/>
          </p:cNvGraphicFramePr>
          <p:nvPr/>
        </p:nvGraphicFramePr>
        <p:xfrm>
          <a:off x="3203575" y="2708275"/>
          <a:ext cx="3352800" cy="708025"/>
        </p:xfrm>
        <a:graphic>
          <a:graphicData uri="http://schemas.openxmlformats.org/presentationml/2006/ole">
            <p:oleObj spid="_x0000_s490510" name="Equation" r:id="rId3" imgW="2159000" imgH="457200" progId="Equation.DSMT4">
              <p:embed/>
            </p:oleObj>
          </a:graphicData>
        </a:graphic>
      </p:graphicFrame>
      <p:graphicFrame>
        <p:nvGraphicFramePr>
          <p:cNvPr id="490505" name="Object 9"/>
          <p:cNvGraphicFramePr>
            <a:graphicFrameLocks noChangeAspect="1"/>
          </p:cNvGraphicFramePr>
          <p:nvPr/>
        </p:nvGraphicFramePr>
        <p:xfrm>
          <a:off x="3132138" y="4149725"/>
          <a:ext cx="2840037" cy="1827213"/>
        </p:xfrm>
        <a:graphic>
          <a:graphicData uri="http://schemas.openxmlformats.org/presentationml/2006/ole">
            <p:oleObj spid="_x0000_s490511" name="Equation" r:id="rId4" imgW="1828800" imgH="1181100" progId="Equation.DSMT4">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07A8D70D-2837-4012-A497-85AE0653962E}" type="slidenum">
              <a:rPr lang="ru-RU" smtClean="0"/>
              <a:pPr>
                <a:defRPr/>
              </a:pPr>
              <a:t>22</a:t>
            </a:fld>
            <a:endParaRPr lang="ru-RU"/>
          </a:p>
        </p:txBody>
      </p:sp>
      <p:sp>
        <p:nvSpPr>
          <p:cNvPr id="90829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908292"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Статистическая (эмпирическая) функция распределения</a:t>
            </a:r>
          </a:p>
        </p:txBody>
      </p:sp>
      <p:sp>
        <p:nvSpPr>
          <p:cNvPr id="908293" name="TextBox 11"/>
          <p:cNvSpPr txBox="1">
            <a:spLocks noChangeArrowheads="1"/>
          </p:cNvSpPr>
          <p:nvPr/>
        </p:nvSpPr>
        <p:spPr bwMode="auto">
          <a:xfrm>
            <a:off x="971550" y="1341438"/>
            <a:ext cx="8172450" cy="3394075"/>
          </a:xfrm>
          <a:prstGeom prst="rect">
            <a:avLst/>
          </a:prstGeom>
          <a:noFill/>
          <a:ln w="9525">
            <a:noFill/>
            <a:miter lim="800000"/>
            <a:headEnd/>
            <a:tailEnd/>
          </a:ln>
        </p:spPr>
        <p:txBody>
          <a:bodyPr>
            <a:spAutoFit/>
          </a:bodyPr>
          <a:lstStyle/>
          <a:p>
            <a:pPr algn="just">
              <a:lnSpc>
                <a:spcPct val="150000"/>
              </a:lnSpc>
            </a:pPr>
            <a:r>
              <a:rPr lang="ru-RU" b="1" u="sng"/>
              <a:t>Пример 16</a:t>
            </a:r>
          </a:p>
          <a:p>
            <a:pPr algn="just">
              <a:lnSpc>
                <a:spcPct val="150000"/>
              </a:lnSpc>
            </a:pPr>
            <a:r>
              <a:rPr lang="ru-RU"/>
              <a:t>Построить эмпирическую функцию по данной выборке</a:t>
            </a:r>
          </a:p>
          <a:p>
            <a:pPr algn="just">
              <a:lnSpc>
                <a:spcPct val="150000"/>
              </a:lnSpc>
            </a:pPr>
            <a:endParaRPr lang="ru-RU"/>
          </a:p>
          <a:p>
            <a:pPr algn="just">
              <a:lnSpc>
                <a:spcPct val="150000"/>
              </a:lnSpc>
            </a:pPr>
            <a:endParaRPr lang="ru-RU"/>
          </a:p>
          <a:p>
            <a:pPr algn="just">
              <a:lnSpc>
                <a:spcPct val="150000"/>
              </a:lnSpc>
            </a:pPr>
            <a:r>
              <a:rPr lang="ru-RU" i="1"/>
              <a:t>Решение:  </a:t>
            </a:r>
          </a:p>
          <a:p>
            <a:pPr algn="just">
              <a:lnSpc>
                <a:spcPct val="150000"/>
              </a:lnSpc>
            </a:pPr>
            <a:r>
              <a:rPr lang="ru-RU"/>
              <a:t>Найдем объем выборки n=12+18+30+60. </a:t>
            </a:r>
          </a:p>
          <a:p>
            <a:pPr algn="just">
              <a:lnSpc>
                <a:spcPct val="150000"/>
              </a:lnSpc>
            </a:pPr>
            <a:r>
              <a:rPr lang="ru-RU"/>
              <a:t>Теперь найдем статистическую функцию распределения:</a:t>
            </a:r>
          </a:p>
          <a:p>
            <a:pPr algn="just">
              <a:lnSpc>
                <a:spcPct val="150000"/>
              </a:lnSpc>
            </a:pPr>
            <a:endParaRPr lang="ru-RU"/>
          </a:p>
        </p:txBody>
      </p:sp>
      <p:graphicFrame>
        <p:nvGraphicFramePr>
          <p:cNvPr id="7" name="Таблица 6"/>
          <p:cNvGraphicFramePr>
            <a:graphicFrameLocks noGrp="1"/>
          </p:cNvGraphicFramePr>
          <p:nvPr/>
        </p:nvGraphicFramePr>
        <p:xfrm>
          <a:off x="1979613" y="2276475"/>
          <a:ext cx="6096000" cy="74168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pPr algn="ctr"/>
                      <a:r>
                        <a:rPr lang="en-US" dirty="0" smtClean="0"/>
                        <a:t>x</a:t>
                      </a:r>
                      <a:r>
                        <a:rPr lang="en-US" baseline="-25000" dirty="0" smtClean="0"/>
                        <a:t>i</a:t>
                      </a:r>
                      <a:endParaRPr lang="ru-RU" baseline="-25000" dirty="0"/>
                    </a:p>
                  </a:txBody>
                  <a:tcPr/>
                </a:tc>
                <a:tc>
                  <a:txBody>
                    <a:bodyPr/>
                    <a:lstStyle/>
                    <a:p>
                      <a:pPr algn="ctr"/>
                      <a:r>
                        <a:rPr lang="ru-RU" dirty="0" smtClean="0"/>
                        <a:t>2</a:t>
                      </a:r>
                      <a:endParaRPr lang="ru-RU" dirty="0"/>
                    </a:p>
                  </a:txBody>
                  <a:tcPr/>
                </a:tc>
                <a:tc>
                  <a:txBody>
                    <a:bodyPr/>
                    <a:lstStyle/>
                    <a:p>
                      <a:pPr algn="ctr"/>
                      <a:r>
                        <a:rPr lang="ru-RU" dirty="0" smtClean="0"/>
                        <a:t>6</a:t>
                      </a:r>
                      <a:endParaRPr lang="ru-RU" dirty="0"/>
                    </a:p>
                  </a:txBody>
                  <a:tcPr/>
                </a:tc>
                <a:tc>
                  <a:txBody>
                    <a:bodyPr/>
                    <a:lstStyle/>
                    <a:p>
                      <a:pPr algn="ctr"/>
                      <a:r>
                        <a:rPr lang="ru-RU" dirty="0" smtClean="0"/>
                        <a:t>10</a:t>
                      </a:r>
                      <a:endParaRPr lang="ru-RU" dirty="0"/>
                    </a:p>
                  </a:txBody>
                  <a:tcPr/>
                </a:tc>
              </a:tr>
              <a:tr h="370840">
                <a:tc>
                  <a:txBody>
                    <a:bodyPr/>
                    <a:lstStyle/>
                    <a:p>
                      <a:pPr algn="ctr"/>
                      <a:r>
                        <a:rPr lang="el-GR" dirty="0" smtClean="0"/>
                        <a:t>ν</a:t>
                      </a:r>
                      <a:r>
                        <a:rPr lang="en-US" baseline="-25000" dirty="0" err="1" smtClean="0"/>
                        <a:t>i</a:t>
                      </a:r>
                      <a:endParaRPr lang="ru-RU" baseline="-25000" dirty="0"/>
                    </a:p>
                  </a:txBody>
                  <a:tcPr/>
                </a:tc>
                <a:tc>
                  <a:txBody>
                    <a:bodyPr/>
                    <a:lstStyle/>
                    <a:p>
                      <a:pPr algn="ctr"/>
                      <a:r>
                        <a:rPr lang="ru-RU" dirty="0" smtClean="0"/>
                        <a:t>12</a:t>
                      </a:r>
                      <a:endParaRPr lang="ru-RU" dirty="0"/>
                    </a:p>
                  </a:txBody>
                  <a:tcPr/>
                </a:tc>
                <a:tc>
                  <a:txBody>
                    <a:bodyPr/>
                    <a:lstStyle/>
                    <a:p>
                      <a:pPr algn="ctr"/>
                      <a:r>
                        <a:rPr lang="ru-RU" dirty="0" smtClean="0"/>
                        <a:t>18</a:t>
                      </a:r>
                      <a:endParaRPr lang="ru-RU" dirty="0"/>
                    </a:p>
                  </a:txBody>
                  <a:tcPr/>
                </a:tc>
                <a:tc>
                  <a:txBody>
                    <a:bodyPr/>
                    <a:lstStyle/>
                    <a:p>
                      <a:pPr algn="ctr"/>
                      <a:r>
                        <a:rPr lang="ru-RU" dirty="0" smtClean="0"/>
                        <a:t>30</a:t>
                      </a:r>
                      <a:endParaRPr lang="ru-RU" dirty="0"/>
                    </a:p>
                  </a:txBody>
                  <a:tcPr/>
                </a:tc>
              </a:tr>
            </a:tbl>
          </a:graphicData>
        </a:graphic>
      </p:graphicFrame>
      <p:graphicFrame>
        <p:nvGraphicFramePr>
          <p:cNvPr id="9" name="Таблица 8"/>
          <p:cNvGraphicFramePr>
            <a:graphicFrameLocks noGrp="1"/>
          </p:cNvGraphicFramePr>
          <p:nvPr/>
        </p:nvGraphicFramePr>
        <p:xfrm>
          <a:off x="1763713" y="4652963"/>
          <a:ext cx="6096000" cy="741680"/>
        </p:xfrm>
        <a:graphic>
          <a:graphicData uri="http://schemas.openxmlformats.org/drawingml/2006/table">
            <a:tbl>
              <a:tblPr firstRow="1" bandRow="1">
                <a:tableStyleId>{5940675A-B579-460E-94D1-54222C63F5DA}</a:tableStyleId>
              </a:tblPr>
              <a:tblGrid>
                <a:gridCol w="1219200"/>
                <a:gridCol w="1219200"/>
                <a:gridCol w="1219200"/>
                <a:gridCol w="1219200"/>
                <a:gridCol w="1219200"/>
              </a:tblGrid>
              <a:tr h="370840">
                <a:tc>
                  <a:txBody>
                    <a:bodyPr/>
                    <a:lstStyle/>
                    <a:p>
                      <a:pPr algn="ctr"/>
                      <a:r>
                        <a:rPr lang="en-US" dirty="0" smtClean="0"/>
                        <a:t>x</a:t>
                      </a:r>
                      <a:r>
                        <a:rPr lang="en-US" baseline="-25000" dirty="0" smtClean="0"/>
                        <a:t>i</a:t>
                      </a:r>
                      <a:endParaRPr lang="ru-RU" baseline="-25000" dirty="0"/>
                    </a:p>
                  </a:txBody>
                  <a:tcPr/>
                </a:tc>
                <a:tc>
                  <a:txBody>
                    <a:bodyPr/>
                    <a:lstStyle/>
                    <a:p>
                      <a:pPr algn="ctr"/>
                      <a:r>
                        <a:rPr lang="ru-RU" dirty="0" smtClean="0"/>
                        <a:t>2</a:t>
                      </a:r>
                      <a:endParaRPr lang="ru-RU" dirty="0"/>
                    </a:p>
                  </a:txBody>
                  <a:tcPr/>
                </a:tc>
                <a:tc>
                  <a:txBody>
                    <a:bodyPr/>
                    <a:lstStyle/>
                    <a:p>
                      <a:pPr algn="ctr"/>
                      <a:r>
                        <a:rPr lang="ru-RU" dirty="0" smtClean="0"/>
                        <a:t>6</a:t>
                      </a:r>
                      <a:endParaRPr lang="ru-RU" dirty="0"/>
                    </a:p>
                  </a:txBody>
                  <a:tcPr/>
                </a:tc>
                <a:tc>
                  <a:txBody>
                    <a:bodyPr/>
                    <a:lstStyle/>
                    <a:p>
                      <a:pPr algn="ctr"/>
                      <a:r>
                        <a:rPr lang="ru-RU" dirty="0" smtClean="0"/>
                        <a:t>10</a:t>
                      </a:r>
                      <a:endParaRPr lang="ru-RU"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&gt;</a:t>
                      </a:r>
                      <a:r>
                        <a:rPr lang="ru-RU" dirty="0" smtClean="0"/>
                        <a:t>10</a:t>
                      </a:r>
                    </a:p>
                  </a:txBody>
                  <a:tcPr/>
                </a:tc>
              </a:tr>
              <a:tr h="370840">
                <a:tc>
                  <a:txBody>
                    <a:bodyPr/>
                    <a:lstStyle/>
                    <a:p>
                      <a:pPr algn="ctr"/>
                      <a:r>
                        <a:rPr lang="el-GR" dirty="0" smtClean="0"/>
                        <a:t>ν</a:t>
                      </a:r>
                      <a:r>
                        <a:rPr lang="en-US" baseline="-25000" dirty="0" err="1" smtClean="0"/>
                        <a:t>i</a:t>
                      </a:r>
                      <a:endParaRPr lang="ru-RU" baseline="-25000" dirty="0"/>
                    </a:p>
                  </a:txBody>
                  <a:tcPr/>
                </a:tc>
                <a:tc>
                  <a:txBody>
                    <a:bodyPr/>
                    <a:lstStyle/>
                    <a:p>
                      <a:pPr algn="ctr"/>
                      <a:r>
                        <a:rPr lang="en-US" dirty="0" smtClean="0">
                          <a:latin typeface="Corbel" pitchFamily="34" charset="0"/>
                        </a:rPr>
                        <a:t>0</a:t>
                      </a:r>
                      <a:endParaRPr lang="ru-RU" dirty="0">
                        <a:latin typeface="Corbel" pitchFamily="34" charset="0"/>
                      </a:endParaRPr>
                    </a:p>
                  </a:txBody>
                  <a:tcPr/>
                </a:tc>
                <a:tc>
                  <a:txBody>
                    <a:bodyPr/>
                    <a:lstStyle/>
                    <a:p>
                      <a:pPr algn="ctr"/>
                      <a:r>
                        <a:rPr lang="en-US" dirty="0" smtClean="0">
                          <a:latin typeface="Corbel" pitchFamily="34" charset="0"/>
                        </a:rPr>
                        <a:t>12</a:t>
                      </a:r>
                      <a:r>
                        <a:rPr lang="en-US" dirty="0" smtClean="0">
                          <a:latin typeface="+mn-lt"/>
                        </a:rPr>
                        <a:t>/</a:t>
                      </a:r>
                      <a:r>
                        <a:rPr lang="en-US" dirty="0" smtClean="0">
                          <a:latin typeface="Corbel" pitchFamily="34" charset="0"/>
                        </a:rPr>
                        <a:t>60</a:t>
                      </a:r>
                      <a:endParaRPr lang="ru-RU" dirty="0">
                        <a:latin typeface="Corbel" pitchFamily="34" charset="0"/>
                      </a:endParaRPr>
                    </a:p>
                  </a:txBody>
                  <a:tcPr/>
                </a:tc>
                <a:tc>
                  <a:txBody>
                    <a:bodyPr/>
                    <a:lstStyle/>
                    <a:p>
                      <a:pPr algn="ctr"/>
                      <a:r>
                        <a:rPr lang="ru-RU" dirty="0" smtClean="0">
                          <a:latin typeface="+mn-lt"/>
                        </a:rPr>
                        <a:t>30</a:t>
                      </a:r>
                      <a:r>
                        <a:rPr lang="en-US" dirty="0" smtClean="0">
                          <a:latin typeface="+mn-lt"/>
                        </a:rPr>
                        <a:t>/</a:t>
                      </a:r>
                      <a:r>
                        <a:rPr lang="en-US" dirty="0" smtClean="0">
                          <a:latin typeface="Corbel" pitchFamily="34" charset="0"/>
                        </a:rPr>
                        <a:t>60</a:t>
                      </a:r>
                      <a:endParaRPr lang="ru-RU" dirty="0">
                        <a:latin typeface="Corbel" pitchFamily="34" charset="0"/>
                      </a:endParaRPr>
                    </a:p>
                  </a:txBody>
                  <a:tcPr/>
                </a:tc>
                <a:tc>
                  <a:txBody>
                    <a:bodyPr/>
                    <a:lstStyle/>
                    <a:p>
                      <a:pPr algn="ctr"/>
                      <a:r>
                        <a:rPr lang="ru-RU" dirty="0" smtClean="0"/>
                        <a:t>1</a:t>
                      </a:r>
                      <a:endParaRPr lang="ru-RU" dirty="0"/>
                    </a:p>
                  </a:txBody>
                  <a:tcPr/>
                </a:tc>
              </a:tr>
            </a:tbl>
          </a:graphicData>
        </a:graphic>
      </p:graphicFrame>
      <p:sp>
        <p:nvSpPr>
          <p:cNvPr id="13" name="Стрелка вправо 12"/>
          <p:cNvSpPr/>
          <p:nvPr/>
        </p:nvSpPr>
        <p:spPr>
          <a:xfrm>
            <a:off x="7380288" y="55895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5F693E6E-A674-454F-8BD8-540AA4B5FDDE}" type="slidenum">
              <a:rPr lang="ru-RU" smtClean="0"/>
              <a:pPr>
                <a:defRPr/>
              </a:pPr>
              <a:t>23</a:t>
            </a:fld>
            <a:endParaRPr lang="ru-RU"/>
          </a:p>
        </p:txBody>
      </p:sp>
      <p:sp>
        <p:nvSpPr>
          <p:cNvPr id="49255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endParaRPr lang="ru-RU" sz="2000" u="sng">
              <a:solidFill>
                <a:srgbClr val="572314"/>
              </a:solidFill>
              <a:effectLst>
                <a:outerShdw blurRad="38100" dist="38100" dir="2700000" algn="tl">
                  <a:srgbClr val="C0C0C0"/>
                </a:outerShdw>
              </a:effectLst>
            </a:endParaRPr>
          </a:p>
        </p:txBody>
      </p:sp>
      <p:sp>
        <p:nvSpPr>
          <p:cNvPr id="49255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Статистическая (эмпирическая) функция распределения</a:t>
            </a:r>
          </a:p>
        </p:txBody>
      </p:sp>
      <p:sp>
        <p:nvSpPr>
          <p:cNvPr id="492554" name="TextBox 11"/>
          <p:cNvSpPr txBox="1">
            <a:spLocks noChangeArrowheads="1"/>
          </p:cNvSpPr>
          <p:nvPr/>
        </p:nvSpPr>
        <p:spPr bwMode="auto">
          <a:xfrm>
            <a:off x="971550" y="1341438"/>
            <a:ext cx="8172450" cy="2568575"/>
          </a:xfrm>
          <a:prstGeom prst="rect">
            <a:avLst/>
          </a:prstGeom>
          <a:noFill/>
          <a:ln w="9525">
            <a:noFill/>
            <a:miter lim="800000"/>
            <a:headEnd/>
            <a:tailEnd/>
          </a:ln>
        </p:spPr>
        <p:txBody>
          <a:bodyPr>
            <a:spAutoFit/>
          </a:bodyPr>
          <a:lstStyle/>
          <a:p>
            <a:pPr algn="just">
              <a:lnSpc>
                <a:spcPct val="150000"/>
              </a:lnSpc>
            </a:pPr>
            <a:r>
              <a:rPr lang="ru-RU" b="1" u="sng"/>
              <a:t>Пример 16</a:t>
            </a:r>
            <a:r>
              <a:rPr lang="en-US" b="1" u="sng"/>
              <a:t> </a:t>
            </a:r>
            <a:r>
              <a:rPr lang="ru-RU" b="1" u="sng"/>
              <a:t>(продолжение)</a:t>
            </a:r>
          </a:p>
          <a:p>
            <a:pPr algn="just">
              <a:lnSpc>
                <a:spcPct val="150000"/>
              </a:lnSpc>
            </a:pPr>
            <a:r>
              <a:rPr lang="ru-RU"/>
              <a:t>Представим F*(x) в аналитическом и графическом виде:</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graphicFrame>
        <p:nvGraphicFramePr>
          <p:cNvPr id="492549" name="Object 5"/>
          <p:cNvGraphicFramePr>
            <a:graphicFrameLocks noChangeAspect="1"/>
          </p:cNvGraphicFramePr>
          <p:nvPr/>
        </p:nvGraphicFramePr>
        <p:xfrm>
          <a:off x="1042988" y="2276475"/>
          <a:ext cx="2879725" cy="1671638"/>
        </p:xfrm>
        <a:graphic>
          <a:graphicData uri="http://schemas.openxmlformats.org/presentationml/2006/ole">
            <p:oleObj spid="_x0000_s492552" name="Equation" r:id="rId3" imgW="1854200" imgH="1079500" progId="Equation.DSMT4">
              <p:embed/>
            </p:oleObj>
          </a:graphicData>
        </a:graphic>
      </p:graphicFrame>
      <p:pic>
        <p:nvPicPr>
          <p:cNvPr id="492555" name="Рисунок 13" descr="IMG0026_543746804.PNG"/>
          <p:cNvPicPr>
            <a:picLocks noChangeAspect="1"/>
          </p:cNvPicPr>
          <p:nvPr/>
        </p:nvPicPr>
        <p:blipFill>
          <a:blip r:embed="rId4" cstate="print"/>
          <a:srcRect/>
          <a:stretch>
            <a:fillRect/>
          </a:stretch>
        </p:blipFill>
        <p:spPr bwMode="auto">
          <a:xfrm>
            <a:off x="3937000" y="3644900"/>
            <a:ext cx="5099050" cy="2728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3577" name="Object 9"/>
          <p:cNvGraphicFramePr>
            <a:graphicFrameLocks noChangeAspect="1"/>
          </p:cNvGraphicFramePr>
          <p:nvPr/>
        </p:nvGraphicFramePr>
        <p:xfrm>
          <a:off x="1476375" y="2236788"/>
          <a:ext cx="5541963" cy="1984375"/>
        </p:xfrm>
        <a:graphic>
          <a:graphicData uri="http://schemas.openxmlformats.org/presentationml/2006/ole">
            <p:oleObj spid="_x0000_s493583" name="Equation" r:id="rId3" imgW="3568700" imgH="1282700" progId="Equation.DSMT4">
              <p:embed/>
            </p:oleObj>
          </a:graphicData>
        </a:graphic>
      </p:graphicFrame>
      <p:sp>
        <p:nvSpPr>
          <p:cNvPr id="493579" name="TextBox 11"/>
          <p:cNvSpPr txBox="1">
            <a:spLocks noChangeArrowheads="1"/>
          </p:cNvSpPr>
          <p:nvPr/>
        </p:nvSpPr>
        <p:spPr bwMode="auto">
          <a:xfrm>
            <a:off x="971550" y="1341438"/>
            <a:ext cx="8172450" cy="3530600"/>
          </a:xfrm>
          <a:prstGeom prst="rect">
            <a:avLst/>
          </a:prstGeom>
          <a:noFill/>
          <a:ln w="9525">
            <a:noFill/>
            <a:miter lim="800000"/>
            <a:headEnd/>
            <a:tailEnd/>
          </a:ln>
        </p:spPr>
        <p:txBody>
          <a:bodyPr>
            <a:spAutoFit/>
          </a:bodyPr>
          <a:lstStyle/>
          <a:p>
            <a:pPr algn="just">
              <a:lnSpc>
                <a:spcPct val="150000"/>
              </a:lnSpc>
            </a:pPr>
            <a:r>
              <a:rPr lang="ru-RU"/>
              <a:t>Рассмотрим один из возможных методов оценивания среднего значения и дисперсии случайной величины x по n независимым наблюдением:</a:t>
            </a:r>
          </a:p>
          <a:p>
            <a:pPr algn="just"/>
            <a:r>
              <a:rPr lang="ru-RU"/>
              <a:t>                                       </a:t>
            </a:r>
          </a:p>
          <a:p>
            <a:pPr algn="just"/>
            <a:r>
              <a:rPr lang="ru-RU"/>
              <a:t>                                      – выборочное среднее</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        - выборочная дисперсия (</a:t>
            </a:r>
            <a:r>
              <a:rPr lang="ru-RU" b="1"/>
              <a:t>смещенная</a:t>
            </a:r>
            <a:r>
              <a:rPr lang="ru-RU"/>
              <a:t>). </a:t>
            </a:r>
          </a:p>
        </p:txBody>
      </p:sp>
      <p:sp>
        <p:nvSpPr>
          <p:cNvPr id="4" name="Номер слайда 3"/>
          <p:cNvSpPr>
            <a:spLocks noGrp="1"/>
          </p:cNvSpPr>
          <p:nvPr>
            <p:ph type="sldNum" sz="quarter" idx="12"/>
          </p:nvPr>
        </p:nvSpPr>
        <p:spPr/>
        <p:txBody>
          <a:bodyPr/>
          <a:lstStyle/>
          <a:p>
            <a:pPr>
              <a:defRPr/>
            </a:pPr>
            <a:fld id="{99B5D8BA-93FB-49C8-81E0-5205F198CBF8}" type="slidenum">
              <a:rPr lang="ru-RU" smtClean="0"/>
              <a:pPr>
                <a:defRPr/>
              </a:pPr>
              <a:t>24</a:t>
            </a:fld>
            <a:endParaRPr lang="ru-RU"/>
          </a:p>
        </p:txBody>
      </p:sp>
      <p:sp>
        <p:nvSpPr>
          <p:cNvPr id="49358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49358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Выборочные значения и оценка параметров</a:t>
            </a:r>
          </a:p>
        </p:txBody>
      </p:sp>
      <p:graphicFrame>
        <p:nvGraphicFramePr>
          <p:cNvPr id="493578" name="Object 10"/>
          <p:cNvGraphicFramePr>
            <a:graphicFrameLocks noChangeAspect="1"/>
          </p:cNvGraphicFramePr>
          <p:nvPr/>
        </p:nvGraphicFramePr>
        <p:xfrm>
          <a:off x="1192213" y="4437063"/>
          <a:ext cx="355600" cy="431800"/>
        </p:xfrm>
        <a:graphic>
          <a:graphicData uri="http://schemas.openxmlformats.org/presentationml/2006/ole">
            <p:oleObj spid="_x0000_s493584" name="Equation" r:id="rId4" imgW="228600" imgH="279400" progId="Equation.DSMT4">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610" name="TextBox 11"/>
          <p:cNvSpPr txBox="1">
            <a:spLocks noChangeArrowheads="1"/>
          </p:cNvSpPr>
          <p:nvPr/>
        </p:nvSpPr>
        <p:spPr bwMode="auto">
          <a:xfrm>
            <a:off x="971550" y="1341438"/>
            <a:ext cx="8172450" cy="3937000"/>
          </a:xfrm>
          <a:prstGeom prst="rect">
            <a:avLst/>
          </a:prstGeom>
          <a:noFill/>
          <a:ln w="9525">
            <a:noFill/>
            <a:miter lim="800000"/>
            <a:headEnd/>
            <a:tailEnd/>
          </a:ln>
        </p:spPr>
        <p:txBody>
          <a:bodyPr>
            <a:spAutoFit/>
          </a:bodyPr>
          <a:lstStyle/>
          <a:p>
            <a:pPr algn="just"/>
            <a:r>
              <a:rPr lang="ru-RU"/>
              <a:t>Наряду с вышеприведенными характеристиками, при обработке результатов наблюдений обычно находят следующие оценки:                                       </a:t>
            </a:r>
          </a:p>
          <a:p>
            <a:pPr algn="just"/>
            <a:r>
              <a:rPr lang="ru-RU"/>
              <a:t> - выборочная дисперсия (</a:t>
            </a:r>
            <a:r>
              <a:rPr lang="ru-RU" b="1"/>
              <a:t>несмещенная</a:t>
            </a:r>
            <a:r>
              <a:rPr lang="ru-RU"/>
              <a:t>) </a:t>
            </a:r>
          </a:p>
          <a:p>
            <a:pPr algn="just"/>
            <a:endParaRPr lang="ru-RU"/>
          </a:p>
          <a:p>
            <a:pPr algn="just"/>
            <a:endParaRPr lang="ru-RU"/>
          </a:p>
          <a:p>
            <a:pPr algn="just"/>
            <a:endParaRPr lang="ru-RU"/>
          </a:p>
          <a:p>
            <a:pPr algn="just">
              <a:buFontTx/>
              <a:buChar char="-"/>
            </a:pPr>
            <a:r>
              <a:rPr lang="ru-RU"/>
              <a:t>среднее квадратическое отклонение</a:t>
            </a:r>
          </a:p>
          <a:p>
            <a:pPr algn="just">
              <a:buFontTx/>
              <a:buChar char="-"/>
            </a:pPr>
            <a:endParaRPr lang="ru-RU"/>
          </a:p>
          <a:p>
            <a:pPr algn="just">
              <a:buFontTx/>
              <a:buChar char="-"/>
            </a:pPr>
            <a:r>
              <a:rPr lang="ru-RU"/>
              <a:t>выборочный коэффициент асимметрии</a:t>
            </a:r>
          </a:p>
          <a:p>
            <a:pPr algn="just">
              <a:buFontTx/>
              <a:buChar char="-"/>
            </a:pPr>
            <a:endParaRPr lang="ru-RU"/>
          </a:p>
          <a:p>
            <a:pPr algn="just">
              <a:buFontTx/>
              <a:buChar char="-"/>
            </a:pPr>
            <a:endParaRPr lang="ru-RU"/>
          </a:p>
          <a:p>
            <a:pPr algn="just">
              <a:buFontTx/>
              <a:buChar char="-"/>
            </a:pPr>
            <a:endParaRPr lang="ru-RU"/>
          </a:p>
          <a:p>
            <a:pPr algn="just"/>
            <a:r>
              <a:rPr lang="ru-RU"/>
              <a:t>-выборочный коэффициент эксцесса</a:t>
            </a:r>
          </a:p>
          <a:p>
            <a:pPr algn="just"/>
            <a:endParaRPr lang="ru-RU"/>
          </a:p>
        </p:txBody>
      </p:sp>
      <p:graphicFrame>
        <p:nvGraphicFramePr>
          <p:cNvPr id="494606" name="Object 14"/>
          <p:cNvGraphicFramePr>
            <a:graphicFrameLocks noChangeAspect="1"/>
          </p:cNvGraphicFramePr>
          <p:nvPr/>
        </p:nvGraphicFramePr>
        <p:xfrm>
          <a:off x="2700338" y="1989138"/>
          <a:ext cx="5305425" cy="1120775"/>
        </p:xfrm>
        <a:graphic>
          <a:graphicData uri="http://schemas.openxmlformats.org/presentationml/2006/ole">
            <p:oleObj spid="_x0000_s494618" name="Equation" r:id="rId3" imgW="3416300" imgH="723900" progId="Equation.DSMT4">
              <p:embed/>
            </p:oleObj>
          </a:graphicData>
        </a:graphic>
      </p:graphicFrame>
      <p:sp>
        <p:nvSpPr>
          <p:cNvPr id="4" name="Номер слайда 3"/>
          <p:cNvSpPr>
            <a:spLocks noGrp="1"/>
          </p:cNvSpPr>
          <p:nvPr>
            <p:ph type="sldNum" sz="quarter" idx="12"/>
          </p:nvPr>
        </p:nvSpPr>
        <p:spPr/>
        <p:txBody>
          <a:bodyPr/>
          <a:lstStyle/>
          <a:p>
            <a:pPr>
              <a:defRPr/>
            </a:pPr>
            <a:fld id="{9B804313-1D52-477A-A012-799E4E179555}" type="slidenum">
              <a:rPr lang="ru-RU" smtClean="0"/>
              <a:pPr>
                <a:defRPr/>
              </a:pPr>
              <a:t>25</a:t>
            </a:fld>
            <a:endParaRPr lang="ru-RU"/>
          </a:p>
        </p:txBody>
      </p:sp>
      <p:sp>
        <p:nvSpPr>
          <p:cNvPr id="494612"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494614"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Выборочные значения и оценка параметров</a:t>
            </a:r>
          </a:p>
        </p:txBody>
      </p:sp>
      <p:graphicFrame>
        <p:nvGraphicFramePr>
          <p:cNvPr id="494607" name="Object 15"/>
          <p:cNvGraphicFramePr>
            <a:graphicFrameLocks noChangeAspect="1"/>
          </p:cNvGraphicFramePr>
          <p:nvPr/>
        </p:nvGraphicFramePr>
        <p:xfrm>
          <a:off x="5292725" y="2997200"/>
          <a:ext cx="1085850" cy="471488"/>
        </p:xfrm>
        <a:graphic>
          <a:graphicData uri="http://schemas.openxmlformats.org/presentationml/2006/ole">
            <p:oleObj spid="_x0000_s494619" name="Equation" r:id="rId4" imgW="698197" imgH="304668" progId="Equation.DSMT4">
              <p:embed/>
            </p:oleObj>
          </a:graphicData>
        </a:graphic>
      </p:graphicFrame>
      <p:graphicFrame>
        <p:nvGraphicFramePr>
          <p:cNvPr id="494608" name="Object 16"/>
          <p:cNvGraphicFramePr>
            <a:graphicFrameLocks noChangeAspect="1"/>
          </p:cNvGraphicFramePr>
          <p:nvPr/>
        </p:nvGraphicFramePr>
        <p:xfrm>
          <a:off x="3563938" y="3789363"/>
          <a:ext cx="3278187" cy="844550"/>
        </p:xfrm>
        <a:graphic>
          <a:graphicData uri="http://schemas.openxmlformats.org/presentationml/2006/ole">
            <p:oleObj spid="_x0000_s494620" name="Equation" r:id="rId5" imgW="2108200" imgH="546100" progId="Equation.DSMT4">
              <p:embed/>
            </p:oleObj>
          </a:graphicData>
        </a:graphic>
      </p:graphicFrame>
      <p:graphicFrame>
        <p:nvGraphicFramePr>
          <p:cNvPr id="494609" name="Object 17"/>
          <p:cNvGraphicFramePr>
            <a:graphicFrameLocks noChangeAspect="1"/>
          </p:cNvGraphicFramePr>
          <p:nvPr/>
        </p:nvGraphicFramePr>
        <p:xfrm>
          <a:off x="2935288" y="5013325"/>
          <a:ext cx="3673475" cy="844550"/>
        </p:xfrm>
        <a:graphic>
          <a:graphicData uri="http://schemas.openxmlformats.org/presentationml/2006/ole">
            <p:oleObj spid="_x0000_s494621" name="Equation" r:id="rId6" imgW="2362200" imgH="546100" progId="Equation.DSMT4">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30" name="TextBox 11"/>
          <p:cNvSpPr txBox="1">
            <a:spLocks noChangeArrowheads="1"/>
          </p:cNvSpPr>
          <p:nvPr/>
        </p:nvSpPr>
        <p:spPr bwMode="auto">
          <a:xfrm>
            <a:off x="971550" y="1341438"/>
            <a:ext cx="8172450" cy="7570787"/>
          </a:xfrm>
          <a:prstGeom prst="rect">
            <a:avLst/>
          </a:prstGeom>
          <a:noFill/>
          <a:ln w="9525">
            <a:noFill/>
            <a:miter lim="800000"/>
            <a:headEnd/>
            <a:tailEnd/>
          </a:ln>
        </p:spPr>
        <p:txBody>
          <a:bodyPr>
            <a:spAutoFit/>
          </a:bodyPr>
          <a:lstStyle/>
          <a:p>
            <a:pPr algn="just">
              <a:lnSpc>
                <a:spcPct val="150000"/>
              </a:lnSpc>
            </a:pPr>
            <a:r>
              <a:rPr lang="ru-RU"/>
              <a:t>Для установления качества или «правильности» любой оценки используются свойства (требования) «хороших оценок».</a:t>
            </a:r>
          </a:p>
          <a:p>
            <a:pPr algn="just">
              <a:lnSpc>
                <a:spcPct val="150000"/>
              </a:lnSpc>
            </a:pPr>
            <a:r>
              <a:rPr lang="ru-RU" b="1"/>
              <a:t>1. Несмещённость</a:t>
            </a:r>
          </a:p>
          <a:p>
            <a:pPr algn="just">
              <a:lnSpc>
                <a:spcPct val="150000"/>
              </a:lnSpc>
            </a:pPr>
            <a:r>
              <a:rPr lang="ru-RU"/>
              <a:t>Во-первых, желательно, чтобы математическое ожидание оценки равнялось оцениваемому параметру:</a:t>
            </a:r>
          </a:p>
          <a:p>
            <a:pPr algn="just">
              <a:lnSpc>
                <a:spcPct val="150000"/>
              </a:lnSpc>
            </a:pPr>
            <a:r>
              <a:rPr lang="ru-RU"/>
              <a:t>Если это свойство имеет место, то оценка называется несмещённой.</a:t>
            </a:r>
          </a:p>
          <a:p>
            <a:pPr algn="just">
              <a:lnSpc>
                <a:spcPct val="150000"/>
              </a:lnSpc>
            </a:pPr>
            <a:r>
              <a:rPr lang="ru-RU" b="1"/>
              <a:t>2. Эффективность.</a:t>
            </a:r>
          </a:p>
          <a:p>
            <a:pPr algn="just">
              <a:lnSpc>
                <a:spcPct val="150000"/>
              </a:lnSpc>
            </a:pPr>
            <a:r>
              <a:rPr lang="ru-RU"/>
              <a:t>Во-вторых, желательно, чтобы среднеквадратическая ошибка данной оценки была наименьшей среди всех возможных оценок, то есть:</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74109FE7-23A1-41D7-843F-1D7981C6F2D9}" type="slidenum">
              <a:rPr lang="ru-RU" smtClean="0"/>
              <a:pPr>
                <a:defRPr/>
              </a:pPr>
              <a:t>26</a:t>
            </a:fld>
            <a:endParaRPr lang="ru-RU"/>
          </a:p>
        </p:txBody>
      </p:sp>
      <p:sp>
        <p:nvSpPr>
          <p:cNvPr id="495632"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495634"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Требования «хороших оценок»</a:t>
            </a:r>
          </a:p>
        </p:txBody>
      </p:sp>
      <p:graphicFrame>
        <p:nvGraphicFramePr>
          <p:cNvPr id="495628" name="Object 12"/>
          <p:cNvGraphicFramePr>
            <a:graphicFrameLocks noChangeAspect="1"/>
          </p:cNvGraphicFramePr>
          <p:nvPr/>
        </p:nvGraphicFramePr>
        <p:xfrm>
          <a:off x="5200650" y="3068638"/>
          <a:ext cx="1204913" cy="412750"/>
        </p:xfrm>
        <a:graphic>
          <a:graphicData uri="http://schemas.openxmlformats.org/presentationml/2006/ole">
            <p:oleObj spid="_x0000_s495634" name="Equation" r:id="rId3" imgW="774364" imgH="266584" progId="Equation.DSMT4">
              <p:embed/>
            </p:oleObj>
          </a:graphicData>
        </a:graphic>
      </p:graphicFrame>
      <p:graphicFrame>
        <p:nvGraphicFramePr>
          <p:cNvPr id="495629" name="Object 13"/>
          <p:cNvGraphicFramePr>
            <a:graphicFrameLocks noChangeAspect="1"/>
          </p:cNvGraphicFramePr>
          <p:nvPr/>
        </p:nvGraphicFramePr>
        <p:xfrm>
          <a:off x="2954338" y="5229225"/>
          <a:ext cx="3417887" cy="609600"/>
        </p:xfrm>
        <a:graphic>
          <a:graphicData uri="http://schemas.openxmlformats.org/presentationml/2006/ole">
            <p:oleObj spid="_x0000_s495635" name="Equation" r:id="rId4" imgW="2197100" imgH="393700" progId="Equation.DSMT4">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51" name="TextBox 11"/>
          <p:cNvSpPr txBox="1">
            <a:spLocks noChangeArrowheads="1"/>
          </p:cNvSpPr>
          <p:nvPr/>
        </p:nvSpPr>
        <p:spPr bwMode="auto">
          <a:xfrm>
            <a:off x="971550" y="1341438"/>
            <a:ext cx="8172450" cy="5492750"/>
          </a:xfrm>
          <a:prstGeom prst="rect">
            <a:avLst/>
          </a:prstGeom>
          <a:noFill/>
          <a:ln w="9525">
            <a:noFill/>
            <a:miter lim="800000"/>
            <a:headEnd/>
            <a:tailEnd/>
          </a:ln>
        </p:spPr>
        <p:txBody>
          <a:bodyPr>
            <a:spAutoFit/>
          </a:bodyPr>
          <a:lstStyle/>
          <a:p>
            <a:pPr algn="just">
              <a:lnSpc>
                <a:spcPct val="150000"/>
              </a:lnSpc>
            </a:pPr>
            <a:r>
              <a:rPr lang="ru-RU" b="1" u="sng"/>
              <a:t>3. Состоятельность.</a:t>
            </a:r>
          </a:p>
          <a:p>
            <a:pPr algn="just">
              <a:lnSpc>
                <a:spcPct val="150000"/>
              </a:lnSpc>
            </a:pPr>
            <a:r>
              <a:rPr lang="ru-RU"/>
              <a:t>В-третьих, желательно, чтобы оценка сходилась к оцениваемому параметру с вероятностью, стремящейся к единице по мере увеличения размера выборки, то есть для любого ε</a:t>
            </a:r>
            <a:r>
              <a:rPr lang="en-US"/>
              <a:t>&gt;</a:t>
            </a:r>
            <a:r>
              <a:rPr lang="ru-RU"/>
              <a:t>0</a:t>
            </a:r>
          </a:p>
          <a:p>
            <a:pPr algn="just">
              <a:lnSpc>
                <a:spcPct val="150000"/>
              </a:lnSpc>
            </a:pPr>
            <a:endParaRPr lang="ru-RU"/>
          </a:p>
          <a:p>
            <a:pPr algn="just">
              <a:lnSpc>
                <a:spcPct val="150000"/>
              </a:lnSpc>
            </a:pPr>
            <a:endParaRPr lang="ru-RU"/>
          </a:p>
          <a:p>
            <a:pPr algn="just">
              <a:lnSpc>
                <a:spcPct val="150000"/>
              </a:lnSpc>
            </a:pPr>
            <a:r>
              <a:rPr lang="ru-RU"/>
              <a:t>Из неравенства Чебышева следует, что для выполнения этого условия достаточно, чтобы</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4464AFD3-9CE8-483F-9F29-903339E2835A}" type="slidenum">
              <a:rPr lang="ru-RU" smtClean="0"/>
              <a:pPr>
                <a:defRPr/>
              </a:pPr>
              <a:t>27</a:t>
            </a:fld>
            <a:endParaRPr lang="ru-RU"/>
          </a:p>
        </p:txBody>
      </p:sp>
      <p:sp>
        <p:nvSpPr>
          <p:cNvPr id="496653"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49665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Требования «хороших оценок»</a:t>
            </a:r>
          </a:p>
        </p:txBody>
      </p:sp>
      <p:graphicFrame>
        <p:nvGraphicFramePr>
          <p:cNvPr id="496649" name="Object 9"/>
          <p:cNvGraphicFramePr>
            <a:graphicFrameLocks noChangeAspect="1"/>
          </p:cNvGraphicFramePr>
          <p:nvPr/>
        </p:nvGraphicFramePr>
        <p:xfrm>
          <a:off x="3635375" y="3186113"/>
          <a:ext cx="2547938" cy="530225"/>
        </p:xfrm>
        <a:graphic>
          <a:graphicData uri="http://schemas.openxmlformats.org/presentationml/2006/ole">
            <p:oleObj spid="_x0000_s496655" name="Equation" r:id="rId3" imgW="1637589" imgH="342751" progId="Equation.DSMT4">
              <p:embed/>
            </p:oleObj>
          </a:graphicData>
        </a:graphic>
      </p:graphicFrame>
      <p:graphicFrame>
        <p:nvGraphicFramePr>
          <p:cNvPr id="496650" name="Object 10"/>
          <p:cNvGraphicFramePr>
            <a:graphicFrameLocks noChangeAspect="1"/>
          </p:cNvGraphicFramePr>
          <p:nvPr/>
        </p:nvGraphicFramePr>
        <p:xfrm>
          <a:off x="3665538" y="4686300"/>
          <a:ext cx="2487612" cy="608013"/>
        </p:xfrm>
        <a:graphic>
          <a:graphicData uri="http://schemas.openxmlformats.org/presentationml/2006/ole">
            <p:oleObj spid="_x0000_s496656" name="Equation" r:id="rId4" imgW="1600200" imgH="393700" progId="Equation.DSMT4">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5" name="TextBox 11"/>
          <p:cNvSpPr txBox="1">
            <a:spLocks noChangeArrowheads="1"/>
          </p:cNvSpPr>
          <p:nvPr/>
        </p:nvSpPr>
        <p:spPr bwMode="auto">
          <a:xfrm>
            <a:off x="971550" y="1341438"/>
            <a:ext cx="8172450" cy="4632325"/>
          </a:xfrm>
          <a:prstGeom prst="rect">
            <a:avLst/>
          </a:prstGeom>
          <a:noFill/>
          <a:ln w="9525">
            <a:noFill/>
            <a:miter lim="800000"/>
            <a:headEnd/>
            <a:tailEnd/>
          </a:ln>
        </p:spPr>
        <p:txBody>
          <a:bodyPr>
            <a:spAutoFit/>
          </a:bodyPr>
          <a:lstStyle/>
          <a:p>
            <a:pPr algn="just">
              <a:lnSpc>
                <a:spcPct val="150000"/>
              </a:lnSpc>
            </a:pPr>
            <a:r>
              <a:rPr lang="ru-RU" b="1" u="sng"/>
              <a:t>Пример 17</a:t>
            </a:r>
          </a:p>
          <a:p>
            <a:pPr algn="just">
              <a:lnSpc>
                <a:spcPct val="150000"/>
              </a:lnSpc>
            </a:pPr>
            <a:r>
              <a:rPr lang="ru-RU"/>
              <a:t>Выяснить, соответствует ли выборочное среднее критериям «хорошей оценки» для математического ожидания.</a:t>
            </a:r>
          </a:p>
          <a:p>
            <a:pPr algn="just">
              <a:lnSpc>
                <a:spcPct val="150000"/>
              </a:lnSpc>
            </a:pPr>
            <a:endParaRPr lang="ru-RU"/>
          </a:p>
          <a:p>
            <a:pPr algn="just">
              <a:lnSpc>
                <a:spcPct val="150000"/>
              </a:lnSpc>
            </a:pPr>
            <a:r>
              <a:rPr lang="ru-RU" i="1"/>
              <a:t>Решение:</a:t>
            </a:r>
          </a:p>
          <a:p>
            <a:pPr algn="just">
              <a:lnSpc>
                <a:spcPct val="150000"/>
              </a:lnSpc>
            </a:pPr>
            <a:r>
              <a:rPr lang="ru-RU"/>
              <a:t>Математическое ожидание выборочного среднего равно:</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Поскольку математическое ожидание оценки равняется оцениваемому параметру, оценка является </a:t>
            </a:r>
            <a:r>
              <a:rPr lang="ru-RU" b="1" i="1"/>
              <a:t>несмещенной</a:t>
            </a:r>
            <a:r>
              <a:rPr lang="ru-RU"/>
              <a:t>.</a:t>
            </a:r>
          </a:p>
        </p:txBody>
      </p:sp>
      <p:sp>
        <p:nvSpPr>
          <p:cNvPr id="4" name="Номер слайда 3"/>
          <p:cNvSpPr>
            <a:spLocks noGrp="1"/>
          </p:cNvSpPr>
          <p:nvPr>
            <p:ph type="sldNum" sz="quarter" idx="12"/>
          </p:nvPr>
        </p:nvSpPr>
        <p:spPr/>
        <p:txBody>
          <a:bodyPr/>
          <a:lstStyle/>
          <a:p>
            <a:pPr>
              <a:defRPr/>
            </a:pPr>
            <a:fld id="{A56469B4-14DD-4E05-997D-D63035B3B690}" type="slidenum">
              <a:rPr lang="ru-RU" smtClean="0"/>
              <a:pPr>
                <a:defRPr/>
              </a:pPr>
              <a:t>28</a:t>
            </a:fld>
            <a:endParaRPr lang="ru-RU"/>
          </a:p>
        </p:txBody>
      </p:sp>
      <p:sp>
        <p:nvSpPr>
          <p:cNvPr id="519177"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0" y="333375"/>
            <a:ext cx="7499350" cy="490538"/>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519179"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Требования «хороших оценок»</a:t>
            </a:r>
          </a:p>
        </p:txBody>
      </p:sp>
      <p:graphicFrame>
        <p:nvGraphicFramePr>
          <p:cNvPr id="519174" name="Object 6"/>
          <p:cNvGraphicFramePr>
            <a:graphicFrameLocks noChangeAspect="1"/>
          </p:cNvGraphicFramePr>
          <p:nvPr/>
        </p:nvGraphicFramePr>
        <p:xfrm>
          <a:off x="1917700" y="3940175"/>
          <a:ext cx="5922963" cy="882650"/>
        </p:xfrm>
        <a:graphic>
          <a:graphicData uri="http://schemas.openxmlformats.org/presentationml/2006/ole">
            <p:oleObj spid="_x0000_s519177" name="Equation" r:id="rId3" imgW="3810000" imgH="571500" progId="Equation.DSMT4">
              <p:embed/>
            </p:oleObj>
          </a:graphicData>
        </a:graphic>
      </p:graphicFrame>
      <p:sp>
        <p:nvSpPr>
          <p:cNvPr id="9" name="Стрелка вправо 8"/>
          <p:cNvSpPr/>
          <p:nvPr/>
        </p:nvSpPr>
        <p:spPr>
          <a:xfrm>
            <a:off x="7380288" y="58054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9" name="TextBox 11"/>
          <p:cNvSpPr txBox="1">
            <a:spLocks noChangeArrowheads="1"/>
          </p:cNvSpPr>
          <p:nvPr/>
        </p:nvSpPr>
        <p:spPr bwMode="auto">
          <a:xfrm>
            <a:off x="971550" y="1341438"/>
            <a:ext cx="8172450" cy="4632325"/>
          </a:xfrm>
          <a:prstGeom prst="rect">
            <a:avLst/>
          </a:prstGeom>
          <a:noFill/>
          <a:ln w="9525">
            <a:noFill/>
            <a:miter lim="800000"/>
            <a:headEnd/>
            <a:tailEnd/>
          </a:ln>
        </p:spPr>
        <p:txBody>
          <a:bodyPr>
            <a:spAutoFit/>
          </a:bodyPr>
          <a:lstStyle/>
          <a:p>
            <a:pPr algn="just">
              <a:lnSpc>
                <a:spcPct val="150000"/>
              </a:lnSpc>
            </a:pPr>
            <a:r>
              <a:rPr lang="ru-RU" b="1" u="sng"/>
              <a:t>Пример 17 (продолжение)</a:t>
            </a:r>
          </a:p>
          <a:p>
            <a:pPr algn="just">
              <a:lnSpc>
                <a:spcPct val="150000"/>
              </a:lnSpc>
            </a:pPr>
            <a:r>
              <a:rPr lang="ru-RU"/>
              <a:t>Для того, чтобы оценка была </a:t>
            </a:r>
            <a:r>
              <a:rPr lang="ru-RU" b="1" i="1"/>
              <a:t>состоятельной</a:t>
            </a:r>
            <a:r>
              <a:rPr lang="ru-RU"/>
              <a:t>, достаточно, чтобы</a:t>
            </a:r>
          </a:p>
          <a:p>
            <a:pPr algn="just">
              <a:lnSpc>
                <a:spcPct val="150000"/>
              </a:lnSpc>
            </a:pPr>
            <a:endParaRPr lang="ru-RU"/>
          </a:p>
          <a:p>
            <a:pPr algn="just">
              <a:lnSpc>
                <a:spcPct val="150000"/>
              </a:lnSpc>
            </a:pPr>
            <a:endParaRPr lang="ru-RU"/>
          </a:p>
          <a:p>
            <a:pPr algn="just">
              <a:lnSpc>
                <a:spcPct val="150000"/>
              </a:lnSpc>
            </a:pPr>
            <a:r>
              <a:rPr lang="ru-RU"/>
              <a:t>Покажем, что это условие выполняется:</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Поскольку наблюдения x</a:t>
            </a:r>
            <a:r>
              <a:rPr lang="ru-RU" baseline="-25000"/>
              <a:t>i</a:t>
            </a:r>
            <a:r>
              <a:rPr lang="ru-RU"/>
              <a:t> - независимы, то математическое ожидание членов, содержащих смешанные произведения, равны нулю. Поэтому получим:</a:t>
            </a:r>
          </a:p>
        </p:txBody>
      </p:sp>
      <p:sp>
        <p:nvSpPr>
          <p:cNvPr id="4" name="Номер слайда 3"/>
          <p:cNvSpPr>
            <a:spLocks noGrp="1"/>
          </p:cNvSpPr>
          <p:nvPr>
            <p:ph type="sldNum" sz="quarter" idx="12"/>
          </p:nvPr>
        </p:nvSpPr>
        <p:spPr/>
        <p:txBody>
          <a:bodyPr/>
          <a:lstStyle/>
          <a:p>
            <a:pPr>
              <a:defRPr/>
            </a:pPr>
            <a:fld id="{A327B1CA-4796-43FC-8F7A-70259D78EFFA}" type="slidenum">
              <a:rPr lang="ru-RU" smtClean="0"/>
              <a:pPr>
                <a:defRPr/>
              </a:pPr>
              <a:t>29</a:t>
            </a:fld>
            <a:endParaRPr lang="ru-RU"/>
          </a:p>
        </p:txBody>
      </p:sp>
      <p:sp>
        <p:nvSpPr>
          <p:cNvPr id="53454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53454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Требования «хороших оценок»</a:t>
            </a:r>
          </a:p>
        </p:txBody>
      </p:sp>
      <p:sp>
        <p:nvSpPr>
          <p:cNvPr id="9" name="Стрелка вправо 8"/>
          <p:cNvSpPr/>
          <p:nvPr/>
        </p:nvSpPr>
        <p:spPr>
          <a:xfrm>
            <a:off x="7380288" y="58054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aphicFrame>
        <p:nvGraphicFramePr>
          <p:cNvPr id="534537" name="Object 9"/>
          <p:cNvGraphicFramePr>
            <a:graphicFrameLocks noChangeAspect="1"/>
          </p:cNvGraphicFramePr>
          <p:nvPr/>
        </p:nvGraphicFramePr>
        <p:xfrm>
          <a:off x="3348038" y="2276475"/>
          <a:ext cx="2625725" cy="608013"/>
        </p:xfrm>
        <a:graphic>
          <a:graphicData uri="http://schemas.openxmlformats.org/presentationml/2006/ole">
            <p:oleObj spid="_x0000_s534543" name="Equation" r:id="rId3" imgW="1688367" imgH="393529" progId="Equation.DSMT4">
              <p:embed/>
            </p:oleObj>
          </a:graphicData>
        </a:graphic>
      </p:graphicFrame>
      <p:graphicFrame>
        <p:nvGraphicFramePr>
          <p:cNvPr id="534538" name="Object 10"/>
          <p:cNvGraphicFramePr>
            <a:graphicFrameLocks noChangeAspect="1"/>
          </p:cNvGraphicFramePr>
          <p:nvPr/>
        </p:nvGraphicFramePr>
        <p:xfrm>
          <a:off x="1403350" y="3500438"/>
          <a:ext cx="6988175" cy="1039812"/>
        </p:xfrm>
        <a:graphic>
          <a:graphicData uri="http://schemas.openxmlformats.org/presentationml/2006/ole">
            <p:oleObj spid="_x0000_s534544" name="Equation" r:id="rId4" imgW="4495800" imgH="673100" progId="Equation.DSMT4">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69" name="TextBox 11"/>
          <p:cNvSpPr txBox="1">
            <a:spLocks noChangeArrowheads="1"/>
          </p:cNvSpPr>
          <p:nvPr/>
        </p:nvSpPr>
        <p:spPr bwMode="auto">
          <a:xfrm>
            <a:off x="971550" y="1341438"/>
            <a:ext cx="8172450" cy="5045075"/>
          </a:xfrm>
          <a:prstGeom prst="rect">
            <a:avLst/>
          </a:prstGeom>
          <a:noFill/>
          <a:ln w="9525">
            <a:noFill/>
            <a:miter lim="800000"/>
            <a:headEnd/>
            <a:tailEnd/>
          </a:ln>
        </p:spPr>
        <p:txBody>
          <a:bodyPr>
            <a:spAutoFit/>
          </a:bodyPr>
          <a:lstStyle/>
          <a:p>
            <a:pPr algn="just">
              <a:lnSpc>
                <a:spcPct val="150000"/>
              </a:lnSpc>
            </a:pPr>
            <a:r>
              <a:rPr lang="ru-RU" b="1" u="sng"/>
              <a:t>Пример 17 (продолжение)</a:t>
            </a:r>
          </a:p>
          <a:p>
            <a:pPr algn="just">
              <a:lnSpc>
                <a:spcPct val="150000"/>
              </a:lnSpc>
            </a:pPr>
            <a:endParaRPr lang="ru-RU"/>
          </a:p>
          <a:p>
            <a:pPr algn="just">
              <a:lnSpc>
                <a:spcPct val="150000"/>
              </a:lnSpc>
            </a:pPr>
            <a:endParaRPr lang="ru-RU"/>
          </a:p>
          <a:p>
            <a:pPr algn="just">
              <a:lnSpc>
                <a:spcPct val="150000"/>
              </a:lnSpc>
            </a:pPr>
            <a:r>
              <a:rPr lang="ru-RU"/>
              <a:t>При </a:t>
            </a:r>
            <a:r>
              <a:rPr lang="en-US"/>
              <a:t>n→∞</a:t>
            </a:r>
            <a:endParaRPr lang="ru-RU"/>
          </a:p>
          <a:p>
            <a:pPr algn="just">
              <a:lnSpc>
                <a:spcPct val="150000"/>
              </a:lnSpc>
            </a:pPr>
            <a:endParaRPr lang="ru-RU"/>
          </a:p>
          <a:p>
            <a:pPr algn="just">
              <a:lnSpc>
                <a:spcPct val="150000"/>
              </a:lnSpc>
            </a:pPr>
            <a:endParaRPr lang="ru-RU"/>
          </a:p>
          <a:p>
            <a:pPr algn="just">
              <a:lnSpc>
                <a:spcPct val="150000"/>
              </a:lnSpc>
            </a:pPr>
            <a:r>
              <a:rPr lang="ru-RU"/>
              <a:t>что и требовалось доказать.</a:t>
            </a:r>
          </a:p>
          <a:p>
            <a:pPr algn="just">
              <a:lnSpc>
                <a:spcPct val="150000"/>
              </a:lnSpc>
            </a:pPr>
            <a:endParaRPr lang="ru-RU"/>
          </a:p>
          <a:p>
            <a:pPr algn="just">
              <a:lnSpc>
                <a:spcPct val="150000"/>
              </a:lnSpc>
            </a:pPr>
            <a:r>
              <a:rPr lang="ru-RU"/>
              <a:t>Доказательство </a:t>
            </a:r>
            <a:r>
              <a:rPr lang="ru-RU" b="1" i="1"/>
              <a:t>эффективности</a:t>
            </a:r>
            <a:r>
              <a:rPr lang="ru-RU"/>
              <a:t> оценки для математического ожидания станет очевидным после рассмотрения требования </a:t>
            </a:r>
            <a:r>
              <a:rPr lang="ru-RU" b="1" i="1"/>
              <a:t>эффективности</a:t>
            </a:r>
            <a:r>
              <a:rPr lang="ru-RU"/>
              <a:t> оценки  любого неизвестного параметра </a:t>
            </a:r>
          </a:p>
          <a:p>
            <a:pPr algn="just">
              <a:lnSpc>
                <a:spcPct val="150000"/>
              </a:lnSpc>
            </a:pPr>
            <a:r>
              <a:rPr lang="ru-RU"/>
              <a:t>с позиций мат. статистики.</a:t>
            </a:r>
          </a:p>
        </p:txBody>
      </p:sp>
      <p:sp>
        <p:nvSpPr>
          <p:cNvPr id="4" name="Номер слайда 3"/>
          <p:cNvSpPr>
            <a:spLocks noGrp="1"/>
          </p:cNvSpPr>
          <p:nvPr>
            <p:ph type="sldNum" sz="quarter" idx="12"/>
          </p:nvPr>
        </p:nvSpPr>
        <p:spPr/>
        <p:txBody>
          <a:bodyPr/>
          <a:lstStyle/>
          <a:p>
            <a:pPr>
              <a:defRPr/>
            </a:pPr>
            <a:fld id="{8FB2FBCE-10A1-40D9-8A23-82843A7F21FE}" type="slidenum">
              <a:rPr lang="ru-RU" smtClean="0"/>
              <a:pPr>
                <a:defRPr/>
              </a:pPr>
              <a:t>30</a:t>
            </a:fld>
            <a:endParaRPr lang="ru-RU"/>
          </a:p>
        </p:txBody>
      </p:sp>
      <p:sp>
        <p:nvSpPr>
          <p:cNvPr id="53557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r">
              <a:defRPr/>
            </a:pPr>
            <a:r>
              <a:rPr lang="ru-RU" b="1" u="sng">
                <a:effectLst>
                  <a:outerShdw blurRad="38100" dist="38100" dir="2700000" algn="tl">
                    <a:srgbClr val="C0C0C0"/>
                  </a:outerShdw>
                </a:effectLst>
              </a:rPr>
              <a:t>ЭЛЕМЕНТЫ МАТЕМАТИЧЕСКОЙ СТАТИСТИКИ</a:t>
            </a:r>
          </a:p>
        </p:txBody>
      </p:sp>
      <p:sp>
        <p:nvSpPr>
          <p:cNvPr id="53557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Требования «хороших оценок»</a:t>
            </a:r>
          </a:p>
        </p:txBody>
      </p:sp>
      <p:graphicFrame>
        <p:nvGraphicFramePr>
          <p:cNvPr id="535560" name="Object 8"/>
          <p:cNvGraphicFramePr>
            <a:graphicFrameLocks noChangeAspect="1"/>
          </p:cNvGraphicFramePr>
          <p:nvPr/>
        </p:nvGraphicFramePr>
        <p:xfrm>
          <a:off x="3995738" y="2997200"/>
          <a:ext cx="1362075" cy="765175"/>
        </p:xfrm>
        <a:graphic>
          <a:graphicData uri="http://schemas.openxmlformats.org/presentationml/2006/ole">
            <p:oleObj spid="_x0000_s535575" name="Equation" r:id="rId3" imgW="875920" imgH="495085" progId="Equation.DSMT4">
              <p:embed/>
            </p:oleObj>
          </a:graphicData>
        </a:graphic>
      </p:graphicFrame>
      <p:graphicFrame>
        <p:nvGraphicFramePr>
          <p:cNvPr id="535561" name="Object 9"/>
          <p:cNvGraphicFramePr>
            <a:graphicFrameLocks noChangeAspect="1"/>
          </p:cNvGraphicFramePr>
          <p:nvPr/>
        </p:nvGraphicFramePr>
        <p:xfrm>
          <a:off x="1679575" y="1825625"/>
          <a:ext cx="6435725" cy="882650"/>
        </p:xfrm>
        <a:graphic>
          <a:graphicData uri="http://schemas.openxmlformats.org/presentationml/2006/ole">
            <p:oleObj spid="_x0000_s535576" name="Equation" r:id="rId4" imgW="4140200" imgH="571500" progId="Equation.DSMT4">
              <p:embed/>
            </p:oleObj>
          </a:graphicData>
        </a:graphic>
      </p:graphicFrame>
      <p:graphicFrame>
        <p:nvGraphicFramePr>
          <p:cNvPr id="535568" name="Object 16"/>
          <p:cNvGraphicFramePr>
            <a:graphicFrameLocks noChangeAspect="1"/>
          </p:cNvGraphicFramePr>
          <p:nvPr/>
        </p:nvGraphicFramePr>
        <p:xfrm>
          <a:off x="7740650" y="5589588"/>
          <a:ext cx="315913" cy="373062"/>
        </p:xfrm>
        <a:graphic>
          <a:graphicData uri="http://schemas.openxmlformats.org/presentationml/2006/ole">
            <p:oleObj spid="_x0000_s535577" name="Формула" r:id="rId5" imgW="139579" imgH="164957" progId="Equation.3">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5" name="Rectangle 5"/>
          <p:cNvSpPr>
            <a:spLocks noGrp="1"/>
          </p:cNvSpPr>
          <p:nvPr>
            <p:ph type="title"/>
          </p:nvPr>
        </p:nvSpPr>
        <p:spPr bwMode="auto"/>
        <p:txBody>
          <a:bodyPr vert="horz" wrap="square" lIns="91440" tIns="45720" rIns="91440" bIns="45720" numCol="1" anchorCtr="0" compatLnSpc="1">
            <a:prstTxWarp prst="textNoShape">
              <a:avLst/>
            </a:prstTxWarp>
            <a:normAutofit fontScale="90000"/>
          </a:bodyPr>
          <a:lstStyle/>
          <a:p>
            <a:r>
              <a:rPr lang="ru-RU" sz="3900" b="1" smtClean="0">
                <a:solidFill>
                  <a:schemeClr val="tx1"/>
                </a:solidFill>
                <a:effectLst/>
              </a:rPr>
              <a:t>Эффективность (точность) оценки</a:t>
            </a:r>
          </a:p>
        </p:txBody>
      </p:sp>
      <p:graphicFrame>
        <p:nvGraphicFramePr>
          <p:cNvPr id="962564" name="Object 4"/>
          <p:cNvGraphicFramePr>
            <a:graphicFrameLocks noGrp="1" noChangeAspect="1"/>
          </p:cNvGraphicFramePr>
          <p:nvPr>
            <p:ph idx="1"/>
          </p:nvPr>
        </p:nvGraphicFramePr>
        <p:xfrm>
          <a:off x="1384300" y="1916113"/>
          <a:ext cx="6373813" cy="4060825"/>
        </p:xfrm>
        <a:graphic>
          <a:graphicData uri="http://schemas.openxmlformats.org/presentationml/2006/ole">
            <p:oleObj spid="_x0000_s962567" name="Формула" r:id="rId3" imgW="1993900" imgH="127000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64" name="Object 4"/>
          <p:cNvGraphicFramePr>
            <a:graphicFrameLocks noGrp="1" noChangeAspect="1"/>
          </p:cNvGraphicFramePr>
          <p:nvPr>
            <p:ph idx="1"/>
          </p:nvPr>
        </p:nvGraphicFramePr>
        <p:xfrm>
          <a:off x="1619250" y="404813"/>
          <a:ext cx="6669088" cy="5683250"/>
        </p:xfrm>
        <a:graphic>
          <a:graphicData uri="http://schemas.openxmlformats.org/presentationml/2006/ole">
            <p:oleObj spid="_x0000_s1013767" name="Формула" r:id="rId3" imgW="3098800" imgH="2273300" progId="Equation.3">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5812" name="Object 4"/>
          <p:cNvGraphicFramePr>
            <a:graphicFrameLocks noGrp="1" noChangeAspect="1"/>
          </p:cNvGraphicFramePr>
          <p:nvPr>
            <p:ph idx="1"/>
          </p:nvPr>
        </p:nvGraphicFramePr>
        <p:xfrm>
          <a:off x="1547813" y="333375"/>
          <a:ext cx="7726362" cy="6335713"/>
        </p:xfrm>
        <a:graphic>
          <a:graphicData uri="http://schemas.openxmlformats.org/presentationml/2006/ole">
            <p:oleObj spid="_x0000_s1015815" name="Формула" r:id="rId3" imgW="3873500" imgH="345440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62" name="Rectangle 3"/>
          <p:cNvSpPr>
            <a:spLocks noGrp="1"/>
          </p:cNvSpPr>
          <p:nvPr>
            <p:ph type="body" idx="1"/>
          </p:nvPr>
        </p:nvSpPr>
        <p:spPr>
          <a:xfrm>
            <a:off x="1435100" y="404813"/>
            <a:ext cx="7499350" cy="5843587"/>
          </a:xfrm>
        </p:spPr>
        <p:txBody>
          <a:bodyPr/>
          <a:lstStyle/>
          <a:p>
            <a:pPr>
              <a:lnSpc>
                <a:spcPct val="90000"/>
              </a:lnSpc>
              <a:buFont typeface="Wingdings 2" pitchFamily="18" charset="2"/>
              <a:buNone/>
            </a:pPr>
            <a:r>
              <a:rPr lang="ru-RU" dirty="0" smtClean="0"/>
              <a:t>Переписывая в явном виде знаменатель </a:t>
            </a:r>
          </a:p>
          <a:p>
            <a:pPr>
              <a:lnSpc>
                <a:spcPct val="90000"/>
              </a:lnSpc>
              <a:buFont typeface="Wingdings 2" pitchFamily="18" charset="2"/>
              <a:buNone/>
            </a:pPr>
            <a:r>
              <a:rPr lang="ru-RU" dirty="0" smtClean="0"/>
              <a:t>правой части (6) и учитывая, что </a:t>
            </a:r>
          </a:p>
          <a:p>
            <a:pPr>
              <a:lnSpc>
                <a:spcPct val="90000"/>
              </a:lnSpc>
              <a:buFont typeface="Wingdings 2" pitchFamily="18" charset="2"/>
              <a:buNone/>
            </a:pPr>
            <a:r>
              <a:rPr lang="ru-RU" dirty="0" smtClean="0"/>
              <a:t>неравенство выполняется при любых </a:t>
            </a:r>
            <a:r>
              <a:rPr lang="en-US" dirty="0" smtClean="0">
                <a:latin typeface="Corbel" pitchFamily="34" charset="0"/>
              </a:rPr>
              <a:t>h</a:t>
            </a:r>
            <a:r>
              <a:rPr lang="ru-RU" dirty="0" smtClean="0"/>
              <a:t>,</a:t>
            </a:r>
          </a:p>
          <a:p>
            <a:pPr>
              <a:lnSpc>
                <a:spcPct val="90000"/>
              </a:lnSpc>
              <a:buFont typeface="Wingdings 2" pitchFamily="18" charset="2"/>
              <a:buNone/>
            </a:pPr>
            <a:r>
              <a:rPr lang="ru-RU" dirty="0" smtClean="0"/>
              <a:t>Получим</a:t>
            </a:r>
          </a:p>
          <a:p>
            <a:pPr>
              <a:lnSpc>
                <a:spcPct val="90000"/>
              </a:lnSpc>
              <a:buFont typeface="Wingdings 2" pitchFamily="18" charset="2"/>
              <a:buNone/>
            </a:pPr>
            <a:endParaRPr lang="ru-RU" dirty="0" smtClean="0"/>
          </a:p>
          <a:p>
            <a:pPr>
              <a:lnSpc>
                <a:spcPct val="90000"/>
              </a:lnSpc>
              <a:buFont typeface="Wingdings 2" pitchFamily="18" charset="2"/>
              <a:buNone/>
            </a:pPr>
            <a:endParaRPr lang="ru-RU" dirty="0" smtClean="0"/>
          </a:p>
          <a:p>
            <a:pPr>
              <a:lnSpc>
                <a:spcPct val="90000"/>
              </a:lnSpc>
              <a:buFont typeface="Wingdings 2" pitchFamily="18" charset="2"/>
              <a:buNone/>
            </a:pPr>
            <a:endParaRPr lang="ru-RU" dirty="0" smtClean="0"/>
          </a:p>
          <a:p>
            <a:pPr>
              <a:lnSpc>
                <a:spcPct val="90000"/>
              </a:lnSpc>
              <a:buFont typeface="Wingdings 2" pitchFamily="18" charset="2"/>
              <a:buNone/>
            </a:pPr>
            <a:r>
              <a:rPr lang="ru-RU" dirty="0" smtClean="0"/>
              <a:t>Это –  </a:t>
            </a:r>
            <a:r>
              <a:rPr lang="ru-RU" b="1" dirty="0" smtClean="0"/>
              <a:t>неравенство Чепмена –</a:t>
            </a:r>
          </a:p>
          <a:p>
            <a:pPr>
              <a:lnSpc>
                <a:spcPct val="90000"/>
              </a:lnSpc>
              <a:buFont typeface="Wingdings 2" pitchFamily="18" charset="2"/>
              <a:buNone/>
            </a:pPr>
            <a:r>
              <a:rPr lang="ru-RU" b="1" dirty="0" err="1" smtClean="0"/>
              <a:t>Роббинса</a:t>
            </a:r>
            <a:r>
              <a:rPr lang="ru-RU" b="1" dirty="0" smtClean="0"/>
              <a:t>.</a:t>
            </a:r>
            <a:r>
              <a:rPr lang="ru-RU" i="1" dirty="0" smtClean="0"/>
              <a:t> </a:t>
            </a:r>
            <a:r>
              <a:rPr lang="ru-RU" dirty="0" smtClean="0"/>
              <a:t>Из него следует, что </a:t>
            </a:r>
          </a:p>
          <a:p>
            <a:pPr>
              <a:lnSpc>
                <a:spcPct val="90000"/>
              </a:lnSpc>
              <a:buFont typeface="Wingdings 2" pitchFamily="18" charset="2"/>
              <a:buNone/>
            </a:pPr>
            <a:r>
              <a:rPr lang="ru-RU" dirty="0" smtClean="0"/>
              <a:t>существует нижняя граница для </a:t>
            </a:r>
          </a:p>
          <a:p>
            <a:pPr>
              <a:lnSpc>
                <a:spcPct val="90000"/>
              </a:lnSpc>
              <a:buFont typeface="Wingdings 2" pitchFamily="18" charset="2"/>
              <a:buNone/>
            </a:pPr>
            <a:r>
              <a:rPr lang="ru-RU" dirty="0" smtClean="0"/>
              <a:t>вариации оценки.</a:t>
            </a:r>
          </a:p>
        </p:txBody>
      </p:sp>
      <p:graphicFrame>
        <p:nvGraphicFramePr>
          <p:cNvPr id="1017860" name="Object 4"/>
          <p:cNvGraphicFramePr>
            <a:graphicFrameLocks noGrp="1" noChangeAspect="1"/>
          </p:cNvGraphicFramePr>
          <p:nvPr>
            <p:ph sz="half" idx="4294967295"/>
          </p:nvPr>
        </p:nvGraphicFramePr>
        <p:xfrm>
          <a:off x="2484438" y="2571750"/>
          <a:ext cx="6035675" cy="1355725"/>
        </p:xfrm>
        <a:graphic>
          <a:graphicData uri="http://schemas.openxmlformats.org/presentationml/2006/ole">
            <p:oleObj spid="_x0000_s1017863" name="Формула" r:id="rId3" imgW="2997200" imgH="67310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3" name="Rectangle 2"/>
          <p:cNvSpPr>
            <a:spLocks noGrp="1"/>
          </p:cNvSpPr>
          <p:nvPr>
            <p:ph type="title"/>
          </p:nvPr>
        </p:nvSpPr>
        <p:spPr bwMode="auto">
          <a:xfrm>
            <a:off x="1476375" y="0"/>
            <a:ext cx="7499350" cy="1143000"/>
          </a:xfrm>
        </p:spPr>
        <p:txBody>
          <a:bodyPr vert="horz" wrap="square" lIns="91440" tIns="45720" rIns="91440" bIns="45720" numCol="1" anchorCtr="0" compatLnSpc="1">
            <a:prstTxWarp prst="textNoShape">
              <a:avLst/>
            </a:prstTxWarp>
          </a:bodyPr>
          <a:lstStyle/>
          <a:p>
            <a:pPr algn="ctr"/>
            <a:r>
              <a:rPr lang="ru-RU" sz="3200" b="1" smtClean="0">
                <a:solidFill>
                  <a:schemeClr val="tx1"/>
                </a:solidFill>
                <a:effectLst/>
              </a:rPr>
              <a:t>Неравенство  информации</a:t>
            </a:r>
          </a:p>
        </p:txBody>
      </p:sp>
      <p:graphicFrame>
        <p:nvGraphicFramePr>
          <p:cNvPr id="1020932" name="Object 4"/>
          <p:cNvGraphicFramePr>
            <a:graphicFrameLocks noGrp="1" noChangeAspect="1"/>
          </p:cNvGraphicFramePr>
          <p:nvPr>
            <p:ph idx="1"/>
          </p:nvPr>
        </p:nvGraphicFramePr>
        <p:xfrm>
          <a:off x="1568450" y="920750"/>
          <a:ext cx="6007100" cy="5634038"/>
        </p:xfrm>
        <a:graphic>
          <a:graphicData uri="http://schemas.openxmlformats.org/presentationml/2006/ole">
            <p:oleObj spid="_x0000_s1020935" name="Формула" r:id="rId3" imgW="3886200" imgH="364490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037" name="Rectangle 2"/>
          <p:cNvSpPr>
            <a:spLocks noGrp="1"/>
          </p:cNvSpPr>
          <p:nvPr>
            <p:ph type="title"/>
          </p:nvPr>
        </p:nvSpPr>
        <p:spPr bwMode="auto"/>
        <p:txBody>
          <a:bodyPr vert="horz" wrap="square" lIns="91440" tIns="45720" rIns="91440" bIns="45720" numCol="1" anchorCtr="0" compatLnSpc="1">
            <a:prstTxWarp prst="textNoShape">
              <a:avLst/>
            </a:prstTxWarp>
          </a:bodyPr>
          <a:lstStyle/>
          <a:p>
            <a:pPr algn="ctr"/>
            <a:r>
              <a:rPr lang="ru-RU" sz="3200" b="1" smtClean="0">
                <a:effectLst/>
              </a:rPr>
              <a:t>ДОСТАТОЧНЫЕ СТАТИСТИКИ:</a:t>
            </a:r>
          </a:p>
        </p:txBody>
      </p:sp>
      <p:graphicFrame>
        <p:nvGraphicFramePr>
          <p:cNvPr id="1068036" name="Object 4"/>
          <p:cNvGraphicFramePr>
            <a:graphicFrameLocks noGrp="1" noChangeAspect="1"/>
          </p:cNvGraphicFramePr>
          <p:nvPr>
            <p:ph idx="1"/>
          </p:nvPr>
        </p:nvGraphicFramePr>
        <p:xfrm>
          <a:off x="2627313" y="2154238"/>
          <a:ext cx="3836987" cy="2736850"/>
        </p:xfrm>
        <a:graphic>
          <a:graphicData uri="http://schemas.openxmlformats.org/presentationml/2006/ole">
            <p:oleObj spid="_x0000_s1068039" name="Формула" r:id="rId3" imgW="1549400" imgH="1104900" progId="Equation.3">
              <p:embed/>
            </p:oleObj>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5" name="Rectangle 2"/>
          <p:cNvSpPr>
            <a:spLocks noGrp="1"/>
          </p:cNvSpPr>
          <p:nvPr>
            <p:ph type="title"/>
          </p:nvPr>
        </p:nvSpPr>
        <p:spPr bwMode="auto">
          <a:xfrm>
            <a:off x="1435100" y="274638"/>
            <a:ext cx="7499350" cy="1143000"/>
          </a:xfrm>
        </p:spPr>
        <p:txBody>
          <a:bodyPr vert="horz" wrap="square" lIns="91440" tIns="45720" rIns="91440" bIns="45720" numCol="1" anchorCtr="0" compatLnSpc="1">
            <a:prstTxWarp prst="textNoShape">
              <a:avLst/>
            </a:prstTxWarp>
          </a:bodyPr>
          <a:lstStyle/>
          <a:p>
            <a:r>
              <a:rPr lang="ru-RU" b="1" smtClean="0">
                <a:effectLst/>
              </a:rPr>
              <a:t>Критерий факторизации</a:t>
            </a:r>
          </a:p>
        </p:txBody>
      </p:sp>
      <p:graphicFrame>
        <p:nvGraphicFramePr>
          <p:cNvPr id="1070084" name="Object 4"/>
          <p:cNvGraphicFramePr>
            <a:graphicFrameLocks noGrp="1" noChangeAspect="1"/>
          </p:cNvGraphicFramePr>
          <p:nvPr>
            <p:ph sz="half" idx="1"/>
          </p:nvPr>
        </p:nvGraphicFramePr>
        <p:xfrm>
          <a:off x="1476375" y="1973263"/>
          <a:ext cx="5873750" cy="2911475"/>
        </p:xfrm>
        <a:graphic>
          <a:graphicData uri="http://schemas.openxmlformats.org/presentationml/2006/ole">
            <p:oleObj spid="_x0000_s1070087" name="Формула" r:id="rId3" imgW="3124200" imgH="1549400" progId="Equation.3">
              <p:embed/>
            </p:oleObj>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3158" name="Object 6"/>
          <p:cNvGraphicFramePr>
            <a:graphicFrameLocks noGrp="1" noChangeAspect="1"/>
          </p:cNvGraphicFramePr>
          <p:nvPr>
            <p:ph idx="1"/>
          </p:nvPr>
        </p:nvGraphicFramePr>
        <p:xfrm>
          <a:off x="1403350" y="1069975"/>
          <a:ext cx="7589838" cy="4718050"/>
        </p:xfrm>
        <a:graphic>
          <a:graphicData uri="http://schemas.openxmlformats.org/presentationml/2006/ole">
            <p:oleObj spid="_x0000_s1073161" name="Формула" r:id="rId3" imgW="4330700" imgH="2692400" progId="Equation.3">
              <p:embed/>
            </p:oleObj>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9" name="Rectangle 2"/>
          <p:cNvSpPr>
            <a:spLocks noGrp="1"/>
          </p:cNvSpPr>
          <p:nvPr>
            <p:ph type="title"/>
          </p:nvPr>
        </p:nvSpPr>
        <p:spPr bwMode="auto"/>
        <p:txBody>
          <a:bodyPr vert="horz" wrap="square" lIns="91440" tIns="45720" rIns="91440" bIns="45720" numCol="1" anchorCtr="0" compatLnSpc="1">
            <a:prstTxWarp prst="textNoShape">
              <a:avLst/>
            </a:prstTxWarp>
          </a:bodyPr>
          <a:lstStyle/>
          <a:p>
            <a:r>
              <a:rPr lang="ru-RU" sz="3200" b="1" smtClean="0">
                <a:effectLst/>
              </a:rPr>
              <a:t>Метод максимального правдоподобия</a:t>
            </a:r>
          </a:p>
        </p:txBody>
      </p:sp>
      <p:graphicFrame>
        <p:nvGraphicFramePr>
          <p:cNvPr id="1076228" name="Object 4"/>
          <p:cNvGraphicFramePr>
            <a:graphicFrameLocks noGrp="1" noChangeAspect="1"/>
          </p:cNvGraphicFramePr>
          <p:nvPr>
            <p:ph idx="1"/>
          </p:nvPr>
        </p:nvGraphicFramePr>
        <p:xfrm>
          <a:off x="1657350" y="2141538"/>
          <a:ext cx="5824538" cy="2946400"/>
        </p:xfrm>
        <a:graphic>
          <a:graphicData uri="http://schemas.openxmlformats.org/presentationml/2006/ole">
            <p:oleObj spid="_x0000_s1076231" name="Формула" r:id="rId3" imgW="3263900" imgH="1651000" progId="Equation.3">
              <p:embed/>
            </p:oleObj>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49" name="TextBox 11"/>
          <p:cNvSpPr txBox="1">
            <a:spLocks noChangeArrowheads="1"/>
          </p:cNvSpPr>
          <p:nvPr/>
        </p:nvSpPr>
        <p:spPr bwMode="auto">
          <a:xfrm>
            <a:off x="971550" y="1341438"/>
            <a:ext cx="8172450" cy="4246562"/>
          </a:xfrm>
          <a:prstGeom prst="rect">
            <a:avLst/>
          </a:prstGeom>
          <a:noFill/>
          <a:ln w="9525">
            <a:noFill/>
            <a:miter lim="800000"/>
            <a:headEnd/>
            <a:tailEnd/>
          </a:ln>
        </p:spPr>
        <p:txBody>
          <a:bodyPr>
            <a:spAutoFit/>
          </a:bodyPr>
          <a:lstStyle/>
          <a:p>
            <a:pPr algn="just">
              <a:lnSpc>
                <a:spcPct val="150000"/>
              </a:lnSpc>
            </a:pPr>
            <a:r>
              <a:rPr lang="ru-RU"/>
              <a:t>Ранее мы обсудили использование выборочных значений в качестве оценок параметров случайных величин. Однако такие процедуры дают только точечные оценки интересующих нас параметров и не позволяют судить о степени близости выборочных значений к оцениваемому параметру. </a:t>
            </a:r>
          </a:p>
          <a:p>
            <a:pPr algn="just">
              <a:lnSpc>
                <a:spcPct val="150000"/>
              </a:lnSpc>
            </a:pPr>
            <a:endParaRPr lang="ru-RU"/>
          </a:p>
          <a:p>
            <a:pPr algn="just">
              <a:lnSpc>
                <a:spcPct val="150000"/>
              </a:lnSpc>
            </a:pPr>
            <a:r>
              <a:rPr lang="ru-RU"/>
              <a:t>Более предпочтительная процедура – построения интервала, который накрывает оцениваемый параметр с известной степенью достоверности. </a:t>
            </a:r>
          </a:p>
          <a:p>
            <a:pPr algn="just">
              <a:lnSpc>
                <a:spcPct val="150000"/>
              </a:lnSpc>
            </a:pPr>
            <a:endParaRPr lang="ru-RU"/>
          </a:p>
          <a:p>
            <a:pPr algn="just">
              <a:lnSpc>
                <a:spcPct val="150000"/>
              </a:lnSpc>
            </a:pPr>
            <a:r>
              <a:rPr lang="ru-RU"/>
              <a:t>Такой подход называется </a:t>
            </a:r>
            <a:r>
              <a:rPr lang="ru-RU" b="1" i="1"/>
              <a:t>«интервальным оцениванием»</a:t>
            </a:r>
            <a:r>
              <a:rPr lang="ru-RU"/>
              <a:t>.</a:t>
            </a:r>
          </a:p>
        </p:txBody>
      </p:sp>
      <p:sp>
        <p:nvSpPr>
          <p:cNvPr id="4" name="Номер слайда 3"/>
          <p:cNvSpPr>
            <a:spLocks noGrp="1"/>
          </p:cNvSpPr>
          <p:nvPr>
            <p:ph type="sldNum" sz="quarter" idx="12"/>
          </p:nvPr>
        </p:nvSpPr>
        <p:spPr/>
        <p:txBody>
          <a:bodyPr/>
          <a:lstStyle/>
          <a:p>
            <a:pPr>
              <a:defRPr/>
            </a:pPr>
            <a:fld id="{53FF2E29-F4C9-414A-87B1-F99781E6A5B3}" type="slidenum">
              <a:rPr lang="ru-RU" smtClean="0"/>
              <a:pPr>
                <a:defRPr/>
              </a:pPr>
              <a:t>40</a:t>
            </a:fld>
            <a:endParaRPr lang="ru-RU"/>
          </a:p>
        </p:txBody>
      </p:sp>
      <p:sp>
        <p:nvSpPr>
          <p:cNvPr id="107725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 ИНТЕРВАЛЬНОЕ ОЦЕНИВАНИЕ</a:t>
            </a:r>
          </a:p>
        </p:txBody>
      </p:sp>
      <p:sp>
        <p:nvSpPr>
          <p:cNvPr id="107725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Интервальное оценивание</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6" name="TextBox 11"/>
          <p:cNvSpPr txBox="1">
            <a:spLocks noChangeArrowheads="1"/>
          </p:cNvSpPr>
          <p:nvPr/>
        </p:nvSpPr>
        <p:spPr bwMode="auto">
          <a:xfrm>
            <a:off x="971550" y="1341438"/>
            <a:ext cx="8172450" cy="3830637"/>
          </a:xfrm>
          <a:prstGeom prst="rect">
            <a:avLst/>
          </a:prstGeom>
          <a:noFill/>
          <a:ln w="9525">
            <a:noFill/>
            <a:miter lim="800000"/>
            <a:headEnd/>
            <a:tailEnd/>
          </a:ln>
        </p:spPr>
        <p:txBody>
          <a:bodyPr>
            <a:spAutoFit/>
          </a:bodyPr>
          <a:lstStyle/>
          <a:p>
            <a:pPr algn="just">
              <a:lnSpc>
                <a:spcPct val="150000"/>
              </a:lnSpc>
            </a:pPr>
            <a:endParaRPr lang="ru-RU"/>
          </a:p>
          <a:p>
            <a:pPr algn="just">
              <a:lnSpc>
                <a:spcPct val="150000"/>
              </a:lnSpc>
            </a:pPr>
            <a:r>
              <a:rPr lang="ru-RU"/>
              <a:t>Сразу отметим следующее: чем больше уверенность в том, что оцениваемый параметр лежит в интервале, тем шире интервал. Так что искать интервал, накрывающий параметр с вероятностью равной единице, бессмысленно:</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F8A2DF95-EA50-490D-9A92-015C94A20A3F}" type="slidenum">
              <a:rPr lang="ru-RU" smtClean="0"/>
              <a:pPr>
                <a:defRPr/>
              </a:pPr>
              <a:t>41</a:t>
            </a:fld>
            <a:endParaRPr lang="ru-RU"/>
          </a:p>
        </p:txBody>
      </p:sp>
      <p:sp>
        <p:nvSpPr>
          <p:cNvPr id="537608"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37610"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Интервальное оценивание</a:t>
            </a:r>
          </a:p>
        </p:txBody>
      </p:sp>
      <p:graphicFrame>
        <p:nvGraphicFramePr>
          <p:cNvPr id="537605" name="Object 5"/>
          <p:cNvGraphicFramePr>
            <a:graphicFrameLocks noChangeAspect="1"/>
          </p:cNvGraphicFramePr>
          <p:nvPr/>
        </p:nvGraphicFramePr>
        <p:xfrm>
          <a:off x="1619250" y="3860800"/>
          <a:ext cx="6553200" cy="863600"/>
        </p:xfrm>
        <a:graphic>
          <a:graphicData uri="http://schemas.openxmlformats.org/presentationml/2006/ole">
            <p:oleObj spid="_x0000_s537608" name="Equation" r:id="rId3" imgW="2005729" imgH="266584" progId="Equation.DSMT4">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35" name="TextBox 11"/>
          <p:cNvSpPr txBox="1">
            <a:spLocks noChangeArrowheads="1"/>
          </p:cNvSpPr>
          <p:nvPr/>
        </p:nvSpPr>
        <p:spPr bwMode="auto">
          <a:xfrm>
            <a:off x="971550" y="1341438"/>
            <a:ext cx="8172450" cy="4662487"/>
          </a:xfrm>
          <a:prstGeom prst="rect">
            <a:avLst/>
          </a:prstGeom>
          <a:noFill/>
          <a:ln w="9525">
            <a:noFill/>
            <a:miter lim="800000"/>
            <a:headEnd/>
            <a:tailEnd/>
          </a:ln>
        </p:spPr>
        <p:txBody>
          <a:bodyPr>
            <a:spAutoFit/>
          </a:bodyPr>
          <a:lstStyle/>
          <a:p>
            <a:pPr algn="just">
              <a:lnSpc>
                <a:spcPct val="150000"/>
              </a:lnSpc>
            </a:pPr>
            <a:r>
              <a:rPr lang="ru-RU"/>
              <a:t>Пусть для параметра a получена несмещённая оценка </a:t>
            </a:r>
            <a:r>
              <a:rPr lang="en-US"/>
              <a:t>ã</a:t>
            </a:r>
            <a:r>
              <a:rPr lang="ru-RU"/>
              <a:t>. Мы хотим оценить возможную при этом ошибку. Назначим некоторую достаточно большую вероятность </a:t>
            </a:r>
            <a:r>
              <a:rPr lang="el-GR"/>
              <a:t>β</a:t>
            </a:r>
            <a:r>
              <a:rPr lang="ru-RU"/>
              <a:t> (например: </a:t>
            </a:r>
            <a:r>
              <a:rPr lang="el-GR"/>
              <a:t>β</a:t>
            </a:r>
            <a:r>
              <a:rPr lang="ru-RU"/>
              <a:t>=0.95), такую, что событие с вероятностью </a:t>
            </a:r>
            <a:r>
              <a:rPr lang="el-GR"/>
              <a:t>β</a:t>
            </a:r>
            <a:r>
              <a:rPr lang="ru-RU"/>
              <a:t> можно считать практически достоверным и найдем такое значение </a:t>
            </a:r>
            <a:r>
              <a:rPr lang="el-GR"/>
              <a:t>ε</a:t>
            </a:r>
            <a:r>
              <a:rPr lang="ru-RU"/>
              <a:t>, для которого выполняется соотношение</a:t>
            </a:r>
          </a:p>
          <a:p>
            <a:pPr algn="just">
              <a:lnSpc>
                <a:spcPct val="150000"/>
              </a:lnSpc>
            </a:pPr>
            <a:endParaRPr lang="ru-RU"/>
          </a:p>
          <a:p>
            <a:pPr algn="just">
              <a:lnSpc>
                <a:spcPct val="150000"/>
              </a:lnSpc>
            </a:pPr>
            <a:r>
              <a:rPr lang="ru-RU"/>
              <a:t>Тогда диапазон практически возможных значений ошибки, возникающей при замене a на </a:t>
            </a:r>
            <a:r>
              <a:rPr lang="en-US"/>
              <a:t>ã</a:t>
            </a:r>
            <a:r>
              <a:rPr lang="ru-RU"/>
              <a:t>, будет равен ±</a:t>
            </a:r>
            <a:r>
              <a:rPr lang="el-GR"/>
              <a:t>ε</a:t>
            </a:r>
            <a:r>
              <a:rPr lang="ru-RU"/>
              <a:t>. Ошибки, бóльшие по абсолютной величине, чем </a:t>
            </a:r>
            <a:r>
              <a:rPr lang="el-GR"/>
              <a:t>ε</a:t>
            </a:r>
            <a:r>
              <a:rPr lang="ru-RU"/>
              <a:t>, будут появляться с малой вероятностью </a:t>
            </a:r>
            <a:r>
              <a:rPr lang="el-GR"/>
              <a:t>α</a:t>
            </a:r>
            <a:r>
              <a:rPr lang="ru-RU"/>
              <a:t>=1-</a:t>
            </a:r>
            <a:r>
              <a:rPr lang="el-GR"/>
              <a:t>β</a:t>
            </a:r>
            <a:r>
              <a:rPr lang="ru-RU"/>
              <a:t>:</a:t>
            </a:r>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C32D2548-00F6-4DB2-81F7-6BD5DF07FC15}" type="slidenum">
              <a:rPr lang="ru-RU" smtClean="0"/>
              <a:pPr>
                <a:defRPr/>
              </a:pPr>
              <a:t>42</a:t>
            </a:fld>
            <a:endParaRPr lang="ru-RU"/>
          </a:p>
        </p:txBody>
      </p:sp>
      <p:sp>
        <p:nvSpPr>
          <p:cNvPr id="538637"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38639"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Теоретическое обоснование</a:t>
            </a:r>
          </a:p>
        </p:txBody>
      </p:sp>
      <p:graphicFrame>
        <p:nvGraphicFramePr>
          <p:cNvPr id="538633" name="Object 9"/>
          <p:cNvGraphicFramePr>
            <a:graphicFrameLocks noChangeAspect="1"/>
          </p:cNvGraphicFramePr>
          <p:nvPr/>
        </p:nvGraphicFramePr>
        <p:xfrm>
          <a:off x="3924300" y="3500438"/>
          <a:ext cx="2073275" cy="452437"/>
        </p:xfrm>
        <a:graphic>
          <a:graphicData uri="http://schemas.openxmlformats.org/presentationml/2006/ole">
            <p:oleObj spid="_x0000_s538639" name="Equation" r:id="rId3" imgW="1333500" imgH="292100" progId="Equation.DSMT4">
              <p:embed/>
            </p:oleObj>
          </a:graphicData>
        </a:graphic>
      </p:graphicFrame>
      <p:graphicFrame>
        <p:nvGraphicFramePr>
          <p:cNvPr id="538634" name="Object 10"/>
          <p:cNvGraphicFramePr>
            <a:graphicFrameLocks noChangeAspect="1"/>
          </p:cNvGraphicFramePr>
          <p:nvPr/>
        </p:nvGraphicFramePr>
        <p:xfrm>
          <a:off x="1619250" y="5353050"/>
          <a:ext cx="6673850" cy="452438"/>
        </p:xfrm>
        <a:graphic>
          <a:graphicData uri="http://schemas.openxmlformats.org/presentationml/2006/ole">
            <p:oleObj spid="_x0000_s538640" name="Equation" r:id="rId4" imgW="4292600" imgH="292100" progId="Equation.DSMT4">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4" name="TextBox 11"/>
          <p:cNvSpPr txBox="1">
            <a:spLocks noChangeArrowheads="1"/>
          </p:cNvSpPr>
          <p:nvPr/>
        </p:nvSpPr>
        <p:spPr bwMode="auto">
          <a:xfrm>
            <a:off x="971550" y="1341438"/>
            <a:ext cx="8172450" cy="5908675"/>
          </a:xfrm>
          <a:prstGeom prst="rect">
            <a:avLst/>
          </a:prstGeom>
          <a:noFill/>
          <a:ln w="9525">
            <a:noFill/>
            <a:miter lim="800000"/>
            <a:headEnd/>
            <a:tailEnd/>
          </a:ln>
        </p:spPr>
        <p:txBody>
          <a:bodyPr>
            <a:spAutoFit/>
          </a:bodyPr>
          <a:lstStyle/>
          <a:p>
            <a:pPr algn="just">
              <a:lnSpc>
                <a:spcPct val="150000"/>
              </a:lnSpc>
            </a:pPr>
            <a:r>
              <a:rPr lang="ru-RU"/>
              <a:t>То есть неизвестное значение параметра a с вероятностью </a:t>
            </a:r>
            <a:r>
              <a:rPr lang="el-GR"/>
              <a:t>β</a:t>
            </a:r>
            <a:r>
              <a:rPr lang="ru-RU"/>
              <a:t> попадает в интервал</a:t>
            </a:r>
          </a:p>
          <a:p>
            <a:pPr algn="just">
              <a:lnSpc>
                <a:spcPct val="150000"/>
              </a:lnSpc>
            </a:pPr>
            <a:endParaRPr lang="ru-RU"/>
          </a:p>
          <a:p>
            <a:pPr algn="just">
              <a:lnSpc>
                <a:spcPct val="150000"/>
              </a:lnSpc>
            </a:pPr>
            <a:r>
              <a:rPr lang="ru-RU"/>
              <a:t>В теории вероятностей мы рассматривали вероятность попадания случайной величины на некоторый интервал. У нас же a не случайная величина, а интервал – случаен, здесь корректно говорить о вероятности того, что интервал I</a:t>
            </a:r>
            <a:r>
              <a:rPr lang="el-GR" baseline="-25000"/>
              <a:t>β</a:t>
            </a:r>
            <a:r>
              <a:rPr lang="ru-RU"/>
              <a:t> накроет точку a.</a:t>
            </a:r>
          </a:p>
          <a:p>
            <a:pPr algn="just">
              <a:lnSpc>
                <a:spcPct val="150000"/>
              </a:lnSpc>
            </a:pPr>
            <a:endParaRPr lang="ru-RU"/>
          </a:p>
          <a:p>
            <a:pPr algn="just">
              <a:lnSpc>
                <a:spcPct val="150000"/>
              </a:lnSpc>
            </a:pPr>
            <a:r>
              <a:rPr lang="ru-RU"/>
              <a:t>Вероятность </a:t>
            </a:r>
            <a:r>
              <a:rPr lang="el-GR"/>
              <a:t>β</a:t>
            </a:r>
            <a:r>
              <a:rPr lang="ru-RU"/>
              <a:t> принято называть </a:t>
            </a:r>
            <a:r>
              <a:rPr lang="ru-RU" b="1" i="1"/>
              <a:t>доверительной вероятностью</a:t>
            </a:r>
            <a:r>
              <a:rPr lang="ru-RU"/>
              <a:t>, а интервал I</a:t>
            </a:r>
            <a:r>
              <a:rPr lang="el-GR" baseline="-25000"/>
              <a:t>β</a:t>
            </a:r>
            <a:r>
              <a:rPr lang="ru-RU"/>
              <a:t> - </a:t>
            </a:r>
            <a:r>
              <a:rPr lang="ru-RU" b="1" i="1"/>
              <a:t>доверительным интервалом</a:t>
            </a:r>
            <a:r>
              <a:rPr lang="ru-RU"/>
              <a:t>.</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66970D53-E39E-4964-8AF3-3D94DF6B18DD}" type="slidenum">
              <a:rPr lang="ru-RU" smtClean="0"/>
              <a:pPr>
                <a:defRPr/>
              </a:pPr>
              <a:t>43</a:t>
            </a:fld>
            <a:endParaRPr lang="ru-RU"/>
          </a:p>
        </p:txBody>
      </p:sp>
      <p:sp>
        <p:nvSpPr>
          <p:cNvPr id="539656"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39658"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Теоретическое обоснование</a:t>
            </a:r>
          </a:p>
        </p:txBody>
      </p:sp>
      <p:graphicFrame>
        <p:nvGraphicFramePr>
          <p:cNvPr id="539653" name="Object 5"/>
          <p:cNvGraphicFramePr>
            <a:graphicFrameLocks noChangeAspect="1"/>
          </p:cNvGraphicFramePr>
          <p:nvPr/>
        </p:nvGraphicFramePr>
        <p:xfrm>
          <a:off x="3779838" y="2133600"/>
          <a:ext cx="2092325" cy="433388"/>
        </p:xfrm>
        <a:graphic>
          <a:graphicData uri="http://schemas.openxmlformats.org/presentationml/2006/ole">
            <p:oleObj spid="_x0000_s539656" name="Equation" r:id="rId3" imgW="1346200" imgH="279400" progId="Equation.DSMT4">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8" name="TextBox 11"/>
          <p:cNvSpPr txBox="1">
            <a:spLocks noChangeArrowheads="1"/>
          </p:cNvSpPr>
          <p:nvPr/>
        </p:nvSpPr>
        <p:spPr bwMode="auto">
          <a:xfrm>
            <a:off x="971550" y="1341438"/>
            <a:ext cx="8172450" cy="4662487"/>
          </a:xfrm>
          <a:prstGeom prst="rect">
            <a:avLst/>
          </a:prstGeom>
          <a:noFill/>
          <a:ln w="9525">
            <a:noFill/>
            <a:miter lim="800000"/>
            <a:headEnd/>
            <a:tailEnd/>
          </a:ln>
        </p:spPr>
        <p:txBody>
          <a:bodyPr>
            <a:spAutoFit/>
          </a:bodyPr>
          <a:lstStyle/>
          <a:p>
            <a:pPr algn="just">
              <a:lnSpc>
                <a:spcPct val="150000"/>
              </a:lnSpc>
            </a:pPr>
            <a:r>
              <a:rPr lang="ru-RU"/>
              <a:t>Известно, что когда </a:t>
            </a:r>
            <a:r>
              <a:rPr lang="ru-RU" i="1" u="sng"/>
              <a:t>генеральная совокупность</a:t>
            </a:r>
            <a:r>
              <a:rPr lang="ru-RU"/>
              <a:t>, из которой извлечена выборка, </a:t>
            </a:r>
            <a:r>
              <a:rPr lang="ru-RU" i="1" u="sng"/>
              <a:t>имеет нормальное распределение</a:t>
            </a:r>
            <a:r>
              <a:rPr lang="ru-RU"/>
              <a:t>, выборочное среднее (являющееся СВ)  распределено нормально. </a:t>
            </a:r>
            <a:endParaRPr lang="en-US"/>
          </a:p>
          <a:p>
            <a:pPr algn="just">
              <a:lnSpc>
                <a:spcPct val="150000"/>
              </a:lnSpc>
            </a:pPr>
            <a:endParaRPr lang="en-US"/>
          </a:p>
          <a:p>
            <a:pPr algn="just">
              <a:lnSpc>
                <a:spcPct val="150000"/>
              </a:lnSpc>
            </a:pPr>
            <a:r>
              <a:rPr lang="ru-RU"/>
              <a:t>Если закон распределения отличен от нормального, но объем выборки  </a:t>
            </a:r>
            <a:r>
              <a:rPr lang="en-US"/>
              <a:t>n </a:t>
            </a:r>
            <a:r>
              <a:rPr lang="ru-RU"/>
              <a:t>достаточно велик (</a:t>
            </a:r>
            <a:r>
              <a:rPr lang="en-US"/>
              <a:t>n&gt;10</a:t>
            </a:r>
            <a:r>
              <a:rPr lang="ru-RU"/>
              <a:t>), выборочное среднее можно считать приблизительно нормально распределенной СВ в силу центральной предельной теоремы. Числовые характеристики этой СВ известны:</a:t>
            </a:r>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4FE092F8-8FE1-4CC2-883E-126A9B13D47C}" type="slidenum">
              <a:rPr lang="ru-RU" smtClean="0"/>
              <a:pPr>
                <a:defRPr/>
              </a:pPr>
              <a:t>44</a:t>
            </a:fld>
            <a:endParaRPr lang="ru-RU"/>
          </a:p>
        </p:txBody>
      </p:sp>
      <p:sp>
        <p:nvSpPr>
          <p:cNvPr id="58164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 ИНТЕРВАЛЬНОЕ ОЦЕНИВАНИЕ</a:t>
            </a:r>
          </a:p>
        </p:txBody>
      </p:sp>
      <p:sp>
        <p:nvSpPr>
          <p:cNvPr id="581642"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Теоретическое обоснование</a:t>
            </a:r>
          </a:p>
        </p:txBody>
      </p:sp>
      <p:graphicFrame>
        <p:nvGraphicFramePr>
          <p:cNvPr id="581637" name="Object 5"/>
          <p:cNvGraphicFramePr>
            <a:graphicFrameLocks noChangeAspect="1"/>
          </p:cNvGraphicFramePr>
          <p:nvPr/>
        </p:nvGraphicFramePr>
        <p:xfrm>
          <a:off x="3492500" y="4852988"/>
          <a:ext cx="2487613" cy="1239837"/>
        </p:xfrm>
        <a:graphic>
          <a:graphicData uri="http://schemas.openxmlformats.org/presentationml/2006/ole">
            <p:oleObj spid="_x0000_s581640" name="Equation" r:id="rId3" imgW="1600200" imgH="80010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27" name="TextBox 11"/>
          <p:cNvSpPr txBox="1">
            <a:spLocks noChangeArrowheads="1"/>
          </p:cNvSpPr>
          <p:nvPr/>
        </p:nvSpPr>
        <p:spPr bwMode="auto">
          <a:xfrm>
            <a:off x="971550" y="1341438"/>
            <a:ext cx="8172450" cy="4662487"/>
          </a:xfrm>
          <a:prstGeom prst="rect">
            <a:avLst/>
          </a:prstGeom>
          <a:noFill/>
          <a:ln w="9525">
            <a:noFill/>
            <a:miter lim="800000"/>
            <a:headEnd/>
            <a:tailEnd/>
          </a:ln>
        </p:spPr>
        <p:txBody>
          <a:bodyPr>
            <a:spAutoFit/>
          </a:bodyPr>
          <a:lstStyle/>
          <a:p>
            <a:pPr algn="just">
              <a:lnSpc>
                <a:spcPct val="150000"/>
              </a:lnSpc>
            </a:pPr>
            <a:r>
              <a:rPr lang="ru-RU"/>
              <a:t>Пусть СВ X имеет гауссово распределение с параметрами </a:t>
            </a:r>
            <a:r>
              <a:rPr lang="en-US"/>
              <a:t>N</a:t>
            </a:r>
            <a:r>
              <a:rPr lang="ru-RU"/>
              <a:t>(</a:t>
            </a:r>
            <a:r>
              <a:rPr lang="en-US"/>
              <a:t>m</a:t>
            </a:r>
            <a:r>
              <a:rPr lang="en-US" baseline="-25000"/>
              <a:t>x</a:t>
            </a:r>
            <a:r>
              <a:rPr lang="ru-RU"/>
              <a:t>,</a:t>
            </a:r>
            <a:r>
              <a:rPr lang="el-GR"/>
              <a:t>σ</a:t>
            </a:r>
            <a:r>
              <a:rPr lang="en-US" baseline="-25000"/>
              <a:t>x</a:t>
            </a:r>
            <a:r>
              <a:rPr lang="en-US" baseline="30000"/>
              <a:t>2</a:t>
            </a:r>
            <a:r>
              <a:rPr lang="ru-RU"/>
              <a:t>), причём </a:t>
            </a:r>
            <a:r>
              <a:rPr lang="en-US"/>
              <a:t>m</a:t>
            </a:r>
            <a:r>
              <a:rPr lang="en-US" baseline="-25000"/>
              <a:t>x</a:t>
            </a:r>
            <a:r>
              <a:rPr lang="ru-RU"/>
              <a:t> </a:t>
            </a:r>
            <a:r>
              <a:rPr lang="en-US"/>
              <a:t>-</a:t>
            </a:r>
            <a:r>
              <a:rPr lang="ru-RU"/>
              <a:t> неизвестно, а значение </a:t>
            </a:r>
            <a:r>
              <a:rPr lang="el-GR"/>
              <a:t>σ</a:t>
            </a:r>
            <a:r>
              <a:rPr lang="en-US" baseline="-25000"/>
              <a:t>x</a:t>
            </a:r>
            <a:r>
              <a:rPr lang="en-US" baseline="30000"/>
              <a:t>2</a:t>
            </a:r>
            <a:r>
              <a:rPr lang="ru-RU"/>
              <a:t> </a:t>
            </a:r>
            <a:r>
              <a:rPr lang="en-US"/>
              <a:t>-</a:t>
            </a:r>
            <a:r>
              <a:rPr lang="ru-RU"/>
              <a:t> известно. </a:t>
            </a:r>
            <a:endParaRPr lang="en-US"/>
          </a:p>
          <a:p>
            <a:pPr algn="just">
              <a:lnSpc>
                <a:spcPct val="150000"/>
              </a:lnSpc>
            </a:pPr>
            <a:r>
              <a:rPr lang="ru-RU"/>
              <a:t>Тогда эффективной оценкой параметра </a:t>
            </a:r>
            <a:r>
              <a:rPr lang="en-US"/>
              <a:t>m</a:t>
            </a:r>
            <a:r>
              <a:rPr lang="en-US" baseline="-25000"/>
              <a:t>x</a:t>
            </a:r>
            <a:r>
              <a:rPr lang="ru-RU"/>
              <a:t> будет</a:t>
            </a:r>
            <a:r>
              <a:rPr lang="en-US"/>
              <a:t>:</a:t>
            </a:r>
          </a:p>
          <a:p>
            <a:pPr algn="just">
              <a:lnSpc>
                <a:spcPct val="150000"/>
              </a:lnSpc>
            </a:pPr>
            <a:endParaRPr lang="en-US"/>
          </a:p>
          <a:p>
            <a:pPr algn="just">
              <a:lnSpc>
                <a:spcPct val="150000"/>
              </a:lnSpc>
            </a:pPr>
            <a:endParaRPr lang="en-US"/>
          </a:p>
          <a:p>
            <a:pPr algn="just">
              <a:lnSpc>
                <a:spcPct val="150000"/>
              </a:lnSpc>
            </a:pPr>
            <a:r>
              <a:rPr lang="ru-RU"/>
              <a:t>При этом выборочное среднее имеет нормальное распределение:</a:t>
            </a:r>
            <a:endParaRPr lang="en-US"/>
          </a:p>
          <a:p>
            <a:pPr algn="just">
              <a:lnSpc>
                <a:spcPct val="150000"/>
              </a:lnSpc>
            </a:pPr>
            <a:endParaRPr lang="ru-RU"/>
          </a:p>
          <a:p>
            <a:pPr algn="just">
              <a:lnSpc>
                <a:spcPct val="150000"/>
              </a:lnSpc>
            </a:pPr>
            <a:endParaRPr lang="ru-RU"/>
          </a:p>
          <a:p>
            <a:pPr algn="just">
              <a:lnSpc>
                <a:spcPct val="150000"/>
              </a:lnSpc>
            </a:pPr>
            <a:r>
              <a:rPr lang="ru-RU"/>
              <a:t>Сконструируем новую СВ</a:t>
            </a:r>
          </a:p>
          <a:p>
            <a:pPr algn="just">
              <a:lnSpc>
                <a:spcPct val="150000"/>
              </a:lnSpc>
            </a:pPr>
            <a:endParaRPr lang="ru-RU"/>
          </a:p>
          <a:p>
            <a:pPr algn="just">
              <a:lnSpc>
                <a:spcPct val="150000"/>
              </a:lnSpc>
            </a:pPr>
            <a:r>
              <a:rPr lang="ru-RU"/>
              <a:t>которая будет иметь стандартное нормальное распределение</a:t>
            </a:r>
          </a:p>
        </p:txBody>
      </p:sp>
      <p:sp>
        <p:nvSpPr>
          <p:cNvPr id="4" name="Номер слайда 3"/>
          <p:cNvSpPr>
            <a:spLocks noGrp="1"/>
          </p:cNvSpPr>
          <p:nvPr>
            <p:ph type="sldNum" sz="quarter" idx="12"/>
          </p:nvPr>
        </p:nvSpPr>
        <p:spPr/>
        <p:txBody>
          <a:bodyPr/>
          <a:lstStyle/>
          <a:p>
            <a:pPr>
              <a:defRPr/>
            </a:pPr>
            <a:fld id="{DFA12D73-7851-4F69-B2B3-F14D49635FBE}" type="slidenum">
              <a:rPr lang="ru-RU" smtClean="0"/>
              <a:pPr>
                <a:defRPr/>
              </a:pPr>
              <a:t>45</a:t>
            </a:fld>
            <a:endParaRPr lang="ru-RU"/>
          </a:p>
        </p:txBody>
      </p:sp>
      <p:sp>
        <p:nvSpPr>
          <p:cNvPr id="580629"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80631"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мат. ожидания при известной дисперсии</a:t>
            </a:r>
          </a:p>
        </p:txBody>
      </p:sp>
      <p:graphicFrame>
        <p:nvGraphicFramePr>
          <p:cNvPr id="580623" name="Object 15"/>
          <p:cNvGraphicFramePr>
            <a:graphicFrameLocks noChangeAspect="1"/>
          </p:cNvGraphicFramePr>
          <p:nvPr/>
        </p:nvGraphicFramePr>
        <p:xfrm>
          <a:off x="4211638" y="2636838"/>
          <a:ext cx="1303337" cy="847725"/>
        </p:xfrm>
        <a:graphic>
          <a:graphicData uri="http://schemas.openxmlformats.org/presentationml/2006/ole">
            <p:oleObj spid="_x0000_s580635" name="Equation" r:id="rId3" imgW="837836" imgH="545863" progId="Equation.DSMT4">
              <p:embed/>
            </p:oleObj>
          </a:graphicData>
        </a:graphic>
      </p:graphicFrame>
      <p:graphicFrame>
        <p:nvGraphicFramePr>
          <p:cNvPr id="580624" name="Object 16"/>
          <p:cNvGraphicFramePr>
            <a:graphicFrameLocks noChangeAspect="1"/>
          </p:cNvGraphicFramePr>
          <p:nvPr/>
        </p:nvGraphicFramePr>
        <p:xfrm>
          <a:off x="3995738" y="3789363"/>
          <a:ext cx="1363662" cy="887412"/>
        </p:xfrm>
        <a:graphic>
          <a:graphicData uri="http://schemas.openxmlformats.org/presentationml/2006/ole">
            <p:oleObj spid="_x0000_s580636" name="Equation" r:id="rId4" imgW="876300" imgH="571500" progId="Equation.DSMT4">
              <p:embed/>
            </p:oleObj>
          </a:graphicData>
        </a:graphic>
      </p:graphicFrame>
      <p:graphicFrame>
        <p:nvGraphicFramePr>
          <p:cNvPr id="580625" name="Object 17"/>
          <p:cNvGraphicFramePr>
            <a:graphicFrameLocks noChangeAspect="1"/>
          </p:cNvGraphicFramePr>
          <p:nvPr/>
        </p:nvGraphicFramePr>
        <p:xfrm>
          <a:off x="4033838" y="4724400"/>
          <a:ext cx="1401762" cy="787400"/>
        </p:xfrm>
        <a:graphic>
          <a:graphicData uri="http://schemas.openxmlformats.org/presentationml/2006/ole">
            <p:oleObj spid="_x0000_s580637" name="Equation" r:id="rId5" imgW="901700" imgH="508000" progId="Equation.DSMT4">
              <p:embed/>
            </p:oleObj>
          </a:graphicData>
        </a:graphic>
      </p:graphicFrame>
      <p:graphicFrame>
        <p:nvGraphicFramePr>
          <p:cNvPr id="580626" name="Object 18"/>
          <p:cNvGraphicFramePr>
            <a:graphicFrameLocks noChangeAspect="1"/>
          </p:cNvGraphicFramePr>
          <p:nvPr/>
        </p:nvGraphicFramePr>
        <p:xfrm>
          <a:off x="7812088" y="5535613"/>
          <a:ext cx="908050" cy="414337"/>
        </p:xfrm>
        <a:graphic>
          <a:graphicData uri="http://schemas.openxmlformats.org/presentationml/2006/ole">
            <p:oleObj spid="_x0000_s580638" name="Equation" r:id="rId6" imgW="583693" imgH="266469"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5" name="TextBox 11"/>
          <p:cNvSpPr txBox="1">
            <a:spLocks noChangeArrowheads="1"/>
          </p:cNvSpPr>
          <p:nvPr/>
        </p:nvSpPr>
        <p:spPr bwMode="auto">
          <a:xfrm>
            <a:off x="971550" y="1341438"/>
            <a:ext cx="8172450" cy="4246562"/>
          </a:xfrm>
          <a:prstGeom prst="rect">
            <a:avLst/>
          </a:prstGeom>
          <a:noFill/>
          <a:ln w="9525">
            <a:noFill/>
            <a:miter lim="800000"/>
            <a:headEnd/>
            <a:tailEnd/>
          </a:ln>
        </p:spPr>
        <p:txBody>
          <a:bodyPr>
            <a:spAutoFit/>
          </a:bodyPr>
          <a:lstStyle/>
          <a:p>
            <a:pPr algn="just">
              <a:lnSpc>
                <a:spcPct val="150000"/>
              </a:lnSpc>
            </a:pPr>
            <a:r>
              <a:rPr lang="ru-RU"/>
              <a:t>Определим теперь интервал, в которой попадет </a:t>
            </a:r>
            <a:r>
              <a:rPr lang="en-US"/>
              <a:t>z </a:t>
            </a:r>
            <a:r>
              <a:rPr lang="ru-RU"/>
              <a:t>с вероятностью </a:t>
            </a:r>
            <a:r>
              <a:rPr lang="el-GR"/>
              <a:t>β</a:t>
            </a:r>
            <a:r>
              <a:rPr lang="ru-RU"/>
              <a:t>: </a:t>
            </a:r>
            <a:endParaRPr lang="en-US"/>
          </a:p>
          <a:p>
            <a:pPr algn="just">
              <a:lnSpc>
                <a:spcPct val="150000"/>
              </a:lnSpc>
            </a:pPr>
            <a:endParaRPr lang="ru-RU"/>
          </a:p>
          <a:p>
            <a:pPr algn="just">
              <a:lnSpc>
                <a:spcPct val="150000"/>
              </a:lnSpc>
            </a:pPr>
            <a:endParaRPr lang="ru-RU"/>
          </a:p>
          <a:p>
            <a:pPr>
              <a:lnSpc>
                <a:spcPct val="150000"/>
              </a:lnSpc>
            </a:pPr>
            <a:r>
              <a:rPr lang="ru-RU"/>
              <a:t>Здесь                            квантили стандартного нормального распределе-ния, причем</a:t>
            </a:r>
            <a:endParaRPr lang="en-US"/>
          </a:p>
          <a:p>
            <a:pPr algn="just">
              <a:lnSpc>
                <a:spcPct val="150000"/>
              </a:lnSpc>
            </a:pPr>
            <a:endParaRPr lang="en-US"/>
          </a:p>
          <a:p>
            <a:pPr algn="just">
              <a:lnSpc>
                <a:spcPct val="150000"/>
              </a:lnSpc>
            </a:pPr>
            <a:r>
              <a:rPr lang="ru-RU"/>
              <a:t>Подставим </a:t>
            </a:r>
            <a:r>
              <a:rPr lang="en-US"/>
              <a:t>z </a:t>
            </a:r>
            <a:r>
              <a:rPr lang="ru-RU"/>
              <a:t>в явном виде:</a:t>
            </a:r>
            <a:endParaRPr lang="en-US"/>
          </a:p>
          <a:p>
            <a:pPr algn="just">
              <a:lnSpc>
                <a:spcPct val="150000"/>
              </a:lnSpc>
            </a:pPr>
            <a:endParaRPr lang="ru-RU"/>
          </a:p>
          <a:p>
            <a:pPr algn="just">
              <a:lnSpc>
                <a:spcPct val="150000"/>
              </a:lnSpc>
            </a:pPr>
            <a:endParaRPr lang="ru-RU"/>
          </a:p>
          <a:p>
            <a:pPr algn="just">
              <a:lnSpc>
                <a:spcPct val="150000"/>
              </a:lnSpc>
            </a:pPr>
            <a:r>
              <a:rPr lang="ru-RU"/>
              <a:t>и перепишем неравенство относительно </a:t>
            </a:r>
            <a:r>
              <a:rPr lang="en-US"/>
              <a:t>m</a:t>
            </a:r>
            <a:r>
              <a:rPr lang="en-US" baseline="-25000"/>
              <a:t>x</a:t>
            </a:r>
            <a:r>
              <a:rPr lang="ru-RU"/>
              <a:t> :</a:t>
            </a:r>
          </a:p>
        </p:txBody>
      </p:sp>
      <p:sp>
        <p:nvSpPr>
          <p:cNvPr id="4" name="Номер слайда 3"/>
          <p:cNvSpPr>
            <a:spLocks noGrp="1"/>
          </p:cNvSpPr>
          <p:nvPr>
            <p:ph type="sldNum" sz="quarter" idx="12"/>
          </p:nvPr>
        </p:nvSpPr>
        <p:spPr/>
        <p:txBody>
          <a:bodyPr/>
          <a:lstStyle/>
          <a:p>
            <a:pPr>
              <a:defRPr/>
            </a:pPr>
            <a:fld id="{0EAB2941-88DA-4FCB-BA97-F446D260D970}" type="slidenum">
              <a:rPr lang="ru-RU" smtClean="0"/>
              <a:pPr>
                <a:defRPr/>
              </a:pPr>
              <a:t>46</a:t>
            </a:fld>
            <a:endParaRPr lang="ru-RU"/>
          </a:p>
        </p:txBody>
      </p:sp>
      <p:sp>
        <p:nvSpPr>
          <p:cNvPr id="583707"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83709"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мат. ожидания при известной дисперсии</a:t>
            </a:r>
          </a:p>
        </p:txBody>
      </p:sp>
      <p:graphicFrame>
        <p:nvGraphicFramePr>
          <p:cNvPr id="583700" name="Object 20"/>
          <p:cNvGraphicFramePr>
            <a:graphicFrameLocks noChangeAspect="1"/>
          </p:cNvGraphicFramePr>
          <p:nvPr/>
        </p:nvGraphicFramePr>
        <p:xfrm>
          <a:off x="2916238" y="1836738"/>
          <a:ext cx="3671887" cy="728662"/>
        </p:xfrm>
        <a:graphic>
          <a:graphicData uri="http://schemas.openxmlformats.org/presentationml/2006/ole">
            <p:oleObj spid="_x0000_s583715" name="Equation" r:id="rId3" imgW="2349500" imgH="469900" progId="Equation.DSMT4">
              <p:embed/>
            </p:oleObj>
          </a:graphicData>
        </a:graphic>
      </p:graphicFrame>
      <p:graphicFrame>
        <p:nvGraphicFramePr>
          <p:cNvPr id="583701" name="Object 21"/>
          <p:cNvGraphicFramePr>
            <a:graphicFrameLocks noChangeAspect="1"/>
          </p:cNvGraphicFramePr>
          <p:nvPr/>
        </p:nvGraphicFramePr>
        <p:xfrm>
          <a:off x="1803400" y="2655888"/>
          <a:ext cx="1627188" cy="531812"/>
        </p:xfrm>
        <a:graphic>
          <a:graphicData uri="http://schemas.openxmlformats.org/presentationml/2006/ole">
            <p:oleObj spid="_x0000_s583716" name="Equation" r:id="rId4" imgW="1040948" imgH="342751" progId="Equation.DSMT4">
              <p:embed/>
            </p:oleObj>
          </a:graphicData>
        </a:graphic>
      </p:graphicFrame>
      <p:graphicFrame>
        <p:nvGraphicFramePr>
          <p:cNvPr id="583702" name="Object 22"/>
          <p:cNvGraphicFramePr>
            <a:graphicFrameLocks noChangeAspect="1"/>
          </p:cNvGraphicFramePr>
          <p:nvPr/>
        </p:nvGraphicFramePr>
        <p:xfrm>
          <a:off x="3749675" y="3257550"/>
          <a:ext cx="1685925" cy="531813"/>
        </p:xfrm>
        <a:graphic>
          <a:graphicData uri="http://schemas.openxmlformats.org/presentationml/2006/ole">
            <p:oleObj spid="_x0000_s583717" name="Equation" r:id="rId5" imgW="1079032" imgH="342751" progId="Equation.DSMT4">
              <p:embed/>
            </p:oleObj>
          </a:graphicData>
        </a:graphic>
      </p:graphicFrame>
      <p:graphicFrame>
        <p:nvGraphicFramePr>
          <p:cNvPr id="583703" name="Object 23"/>
          <p:cNvGraphicFramePr>
            <a:graphicFrameLocks noChangeAspect="1"/>
          </p:cNvGraphicFramePr>
          <p:nvPr/>
        </p:nvGraphicFramePr>
        <p:xfrm>
          <a:off x="3230563" y="4244975"/>
          <a:ext cx="2997200" cy="768350"/>
        </p:xfrm>
        <a:graphic>
          <a:graphicData uri="http://schemas.openxmlformats.org/presentationml/2006/ole">
            <p:oleObj spid="_x0000_s583718" name="Equation" r:id="rId6" imgW="1916868" imgH="495085" progId="Equation.DSMT4">
              <p:embed/>
            </p:oleObj>
          </a:graphicData>
        </a:graphic>
      </p:graphicFrame>
      <p:graphicFrame>
        <p:nvGraphicFramePr>
          <p:cNvPr id="583704" name="Object 24"/>
          <p:cNvGraphicFramePr>
            <a:graphicFrameLocks noChangeAspect="1"/>
          </p:cNvGraphicFramePr>
          <p:nvPr/>
        </p:nvGraphicFramePr>
        <p:xfrm>
          <a:off x="2700338" y="5418138"/>
          <a:ext cx="4248150" cy="747712"/>
        </p:xfrm>
        <a:graphic>
          <a:graphicData uri="http://schemas.openxmlformats.org/presentationml/2006/ole">
            <p:oleObj spid="_x0000_s583719" name="Equation" r:id="rId7" imgW="2717800" imgH="482600" progId="Equation.DSMT4">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21" name="TextBox 11"/>
          <p:cNvSpPr txBox="1">
            <a:spLocks noChangeArrowheads="1"/>
          </p:cNvSpPr>
          <p:nvPr/>
        </p:nvSpPr>
        <p:spPr bwMode="auto">
          <a:xfrm>
            <a:off x="971550" y="1341438"/>
            <a:ext cx="8172450" cy="4246562"/>
          </a:xfrm>
          <a:prstGeom prst="rect">
            <a:avLst/>
          </a:prstGeom>
          <a:noFill/>
          <a:ln w="9525">
            <a:noFill/>
            <a:miter lim="800000"/>
            <a:headEnd/>
            <a:tailEnd/>
          </a:ln>
        </p:spPr>
        <p:txBody>
          <a:bodyPr>
            <a:spAutoFit/>
          </a:bodyPr>
          <a:lstStyle/>
          <a:p>
            <a:pPr algn="just">
              <a:lnSpc>
                <a:spcPct val="150000"/>
              </a:lnSpc>
            </a:pPr>
            <a:r>
              <a:rPr lang="ru-RU"/>
              <a:t>Квантили стандартного нормального распределения определим из таблиц. </a:t>
            </a:r>
            <a:endParaRPr lang="en-US"/>
          </a:p>
          <a:p>
            <a:pPr algn="just">
              <a:lnSpc>
                <a:spcPct val="150000"/>
              </a:lnSpc>
            </a:pPr>
            <a:endParaRPr lang="ru-RU"/>
          </a:p>
          <a:p>
            <a:pPr>
              <a:lnSpc>
                <a:spcPct val="150000"/>
              </a:lnSpc>
            </a:pPr>
            <a:r>
              <a:rPr lang="ru-RU"/>
              <a:t>Введем обозначение</a:t>
            </a:r>
            <a:endParaRPr lang="en-US"/>
          </a:p>
          <a:p>
            <a:pPr algn="just">
              <a:lnSpc>
                <a:spcPct val="150000"/>
              </a:lnSpc>
            </a:pPr>
            <a:endParaRPr lang="en-US"/>
          </a:p>
          <a:p>
            <a:pPr algn="just">
              <a:lnSpc>
                <a:spcPct val="150000"/>
              </a:lnSpc>
            </a:pPr>
            <a:endParaRPr lang="ru-RU"/>
          </a:p>
          <a:p>
            <a:pPr algn="just">
              <a:lnSpc>
                <a:spcPct val="150000"/>
              </a:lnSpc>
            </a:pPr>
            <a:r>
              <a:rPr lang="ru-RU"/>
              <a:t>Тогда искомый доверительный интервал математического ожидания нормально распределенной СВ с известной дисперсией равен:</a:t>
            </a:r>
            <a:endParaRPr lang="en-US"/>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292169E8-AB97-430B-A1F5-2AF732FB1A80}" type="slidenum">
              <a:rPr lang="ru-RU" smtClean="0"/>
              <a:pPr>
                <a:defRPr/>
              </a:pPr>
              <a:t>47</a:t>
            </a:fld>
            <a:endParaRPr lang="ru-RU"/>
          </a:p>
        </p:txBody>
      </p:sp>
      <p:sp>
        <p:nvSpPr>
          <p:cNvPr id="584723"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8472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мат. ожидания при известной дисперсии</a:t>
            </a:r>
          </a:p>
        </p:txBody>
      </p:sp>
      <p:graphicFrame>
        <p:nvGraphicFramePr>
          <p:cNvPr id="584718" name="Object 14"/>
          <p:cNvGraphicFramePr>
            <a:graphicFrameLocks noChangeAspect="1"/>
          </p:cNvGraphicFramePr>
          <p:nvPr/>
        </p:nvGraphicFramePr>
        <p:xfrm>
          <a:off x="2916238" y="1836738"/>
          <a:ext cx="3671887" cy="728662"/>
        </p:xfrm>
        <a:graphic>
          <a:graphicData uri="http://schemas.openxmlformats.org/presentationml/2006/ole">
            <p:oleObj spid="_x0000_s584727" name="Equation" r:id="rId3" imgW="2349500" imgH="469900" progId="Equation.DSMT4">
              <p:embed/>
            </p:oleObj>
          </a:graphicData>
        </a:graphic>
      </p:graphicFrame>
      <p:graphicFrame>
        <p:nvGraphicFramePr>
          <p:cNvPr id="584719" name="Object 15"/>
          <p:cNvGraphicFramePr>
            <a:graphicFrameLocks noChangeAspect="1"/>
          </p:cNvGraphicFramePr>
          <p:nvPr/>
        </p:nvGraphicFramePr>
        <p:xfrm>
          <a:off x="3492500" y="4941888"/>
          <a:ext cx="2182813" cy="431800"/>
        </p:xfrm>
        <a:graphic>
          <a:graphicData uri="http://schemas.openxmlformats.org/presentationml/2006/ole">
            <p:oleObj spid="_x0000_s584728" name="Equation" r:id="rId4" imgW="1397000" imgH="279400" progId="Equation.DSMT4">
              <p:embed/>
            </p:oleObj>
          </a:graphicData>
        </a:graphic>
      </p:graphicFrame>
      <p:graphicFrame>
        <p:nvGraphicFramePr>
          <p:cNvPr id="584720" name="Object 16"/>
          <p:cNvGraphicFramePr>
            <a:graphicFrameLocks noChangeAspect="1"/>
          </p:cNvGraphicFramePr>
          <p:nvPr/>
        </p:nvGraphicFramePr>
        <p:xfrm>
          <a:off x="3708400" y="2968625"/>
          <a:ext cx="1747838" cy="747713"/>
        </p:xfrm>
        <a:graphic>
          <a:graphicData uri="http://schemas.openxmlformats.org/presentationml/2006/ole">
            <p:oleObj spid="_x0000_s584729" name="Equation" r:id="rId5" imgW="1117115" imgH="482391" progId="Equation.DSMT4">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7" name="TextBox 11"/>
          <p:cNvSpPr txBox="1">
            <a:spLocks noChangeArrowheads="1"/>
          </p:cNvSpPr>
          <p:nvPr/>
        </p:nvSpPr>
        <p:spPr bwMode="auto">
          <a:xfrm>
            <a:off x="971550" y="1341438"/>
            <a:ext cx="8172450" cy="5492750"/>
          </a:xfrm>
          <a:prstGeom prst="rect">
            <a:avLst/>
          </a:prstGeom>
          <a:noFill/>
          <a:ln w="9525">
            <a:noFill/>
            <a:miter lim="800000"/>
            <a:headEnd/>
            <a:tailEnd/>
          </a:ln>
        </p:spPr>
        <p:txBody>
          <a:bodyPr>
            <a:spAutoFit/>
          </a:bodyPr>
          <a:lstStyle/>
          <a:p>
            <a:pPr algn="just">
              <a:lnSpc>
                <a:spcPct val="150000"/>
              </a:lnSpc>
            </a:pPr>
            <a:r>
              <a:rPr lang="ru-RU"/>
              <a:t>На практике почти всегда генеральная дисперсия генеральной совокупности </a:t>
            </a:r>
            <a:r>
              <a:rPr lang="el-GR"/>
              <a:t>σ</a:t>
            </a:r>
            <a:r>
              <a:rPr lang="en-US" baseline="-25000"/>
              <a:t>x</a:t>
            </a:r>
            <a:r>
              <a:rPr lang="en-US" baseline="30000"/>
              <a:t>2</a:t>
            </a:r>
            <a:r>
              <a:rPr lang="ru-RU"/>
              <a:t>, (как и оцениваемое математическое ожидание </a:t>
            </a:r>
            <a:r>
              <a:rPr lang="en-US"/>
              <a:t>m</a:t>
            </a:r>
            <a:r>
              <a:rPr lang="en-US" baseline="-25000"/>
              <a:t>x</a:t>
            </a:r>
            <a:r>
              <a:rPr lang="ru-RU"/>
              <a:t>) неизвестна. </a:t>
            </a:r>
          </a:p>
          <a:p>
            <a:pPr algn="just">
              <a:lnSpc>
                <a:spcPct val="150000"/>
              </a:lnSpc>
            </a:pPr>
            <a:r>
              <a:rPr lang="ru-RU"/>
              <a:t>Итак, пусть имеется нормально распределенная СВ X </a:t>
            </a:r>
            <a:r>
              <a:rPr lang="en-US"/>
              <a:t>N</a:t>
            </a:r>
            <a:r>
              <a:rPr lang="ru-RU"/>
              <a:t>(</a:t>
            </a:r>
            <a:r>
              <a:rPr lang="en-US"/>
              <a:t>m</a:t>
            </a:r>
            <a:r>
              <a:rPr lang="en-US" baseline="-25000"/>
              <a:t>x</a:t>
            </a:r>
            <a:r>
              <a:rPr lang="ru-RU"/>
              <a:t>,</a:t>
            </a:r>
            <a:r>
              <a:rPr lang="el-GR"/>
              <a:t>σ</a:t>
            </a:r>
            <a:r>
              <a:rPr lang="en-US" baseline="-25000"/>
              <a:t>x</a:t>
            </a:r>
            <a:r>
              <a:rPr lang="en-US" baseline="30000"/>
              <a:t>2</a:t>
            </a:r>
            <a:r>
              <a:rPr lang="ru-RU"/>
              <a:t>), с неизвестными параметрами </a:t>
            </a:r>
            <a:r>
              <a:rPr lang="en-US"/>
              <a:t>m</a:t>
            </a:r>
            <a:r>
              <a:rPr lang="en-US" baseline="-25000"/>
              <a:t>x</a:t>
            </a:r>
            <a:r>
              <a:rPr lang="ru-RU"/>
              <a:t> и </a:t>
            </a:r>
            <a:r>
              <a:rPr lang="el-GR"/>
              <a:t>σ</a:t>
            </a:r>
            <a:r>
              <a:rPr lang="en-US" baseline="-25000"/>
              <a:t>x</a:t>
            </a:r>
            <a:r>
              <a:rPr lang="en-US" baseline="30000"/>
              <a:t>2</a:t>
            </a:r>
            <a:r>
              <a:rPr lang="ru-RU"/>
              <a:t>.</a:t>
            </a:r>
          </a:p>
          <a:p>
            <a:pPr algn="just">
              <a:lnSpc>
                <a:spcPct val="150000"/>
              </a:lnSpc>
            </a:pPr>
            <a:endParaRPr lang="ru-RU"/>
          </a:p>
          <a:p>
            <a:pPr algn="just">
              <a:lnSpc>
                <a:spcPct val="150000"/>
              </a:lnSpc>
            </a:pPr>
            <a:r>
              <a:rPr lang="ru-RU"/>
              <a:t>По случайной выборке найдем </a:t>
            </a:r>
            <a:r>
              <a:rPr lang="ru-RU" i="1" u="sng"/>
              <a:t>несмещённые, эффективные</a:t>
            </a:r>
            <a:r>
              <a:rPr lang="ru-RU"/>
              <a:t> оценки:</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A9010C9F-356C-42E2-B1F1-F104E29C7E8C}" type="slidenum">
              <a:rPr lang="ru-RU" smtClean="0"/>
              <a:pPr>
                <a:defRPr/>
              </a:pPr>
              <a:t>48</a:t>
            </a:fld>
            <a:endParaRPr lang="ru-RU"/>
          </a:p>
        </p:txBody>
      </p:sp>
      <p:sp>
        <p:nvSpPr>
          <p:cNvPr id="585739"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 ИНТЕРВАЛЬНОЕ ОЦЕНИВАНИЕ</a:t>
            </a:r>
          </a:p>
        </p:txBody>
      </p:sp>
      <p:sp>
        <p:nvSpPr>
          <p:cNvPr id="585741"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мат. ожидания при неизвестной дисперсии</a:t>
            </a:r>
          </a:p>
        </p:txBody>
      </p:sp>
      <p:graphicFrame>
        <p:nvGraphicFramePr>
          <p:cNvPr id="585736" name="Object 8"/>
          <p:cNvGraphicFramePr>
            <a:graphicFrameLocks noChangeAspect="1"/>
          </p:cNvGraphicFramePr>
          <p:nvPr/>
        </p:nvGraphicFramePr>
        <p:xfrm>
          <a:off x="3557588" y="4451350"/>
          <a:ext cx="2527300" cy="1714500"/>
        </p:xfrm>
        <a:graphic>
          <a:graphicData uri="http://schemas.openxmlformats.org/presentationml/2006/ole">
            <p:oleObj spid="_x0000_s585739" name="Equation" r:id="rId3" imgW="1625600" imgH="1104900" progId="Equation.DSMT4">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63" name="TextBox 11"/>
          <p:cNvSpPr txBox="1">
            <a:spLocks noChangeArrowheads="1"/>
          </p:cNvSpPr>
          <p:nvPr/>
        </p:nvSpPr>
        <p:spPr bwMode="auto">
          <a:xfrm>
            <a:off x="971550" y="1341438"/>
            <a:ext cx="6192838" cy="5492750"/>
          </a:xfrm>
          <a:prstGeom prst="rect">
            <a:avLst/>
          </a:prstGeom>
          <a:noFill/>
          <a:ln w="9525">
            <a:noFill/>
            <a:miter lim="800000"/>
            <a:headEnd/>
            <a:tailEnd/>
          </a:ln>
        </p:spPr>
        <p:txBody>
          <a:bodyPr>
            <a:spAutoFit/>
          </a:bodyPr>
          <a:lstStyle/>
          <a:p>
            <a:pPr algn="just">
              <a:lnSpc>
                <a:spcPct val="150000"/>
              </a:lnSpc>
            </a:pPr>
            <a:r>
              <a:rPr lang="ru-RU"/>
              <a:t>Построение доверительного интервала в этом случае основано на статистике: </a:t>
            </a:r>
          </a:p>
          <a:p>
            <a:pPr algn="just">
              <a:lnSpc>
                <a:spcPct val="150000"/>
              </a:lnSpc>
            </a:pPr>
            <a:endParaRPr lang="ru-RU"/>
          </a:p>
          <a:p>
            <a:pPr algn="just">
              <a:lnSpc>
                <a:spcPct val="150000"/>
              </a:lnSpc>
            </a:pPr>
            <a:r>
              <a:rPr lang="ru-RU"/>
              <a:t>Из литературы известно, что случайная величина (статистика) </a:t>
            </a:r>
            <a:r>
              <a:rPr lang="en-US"/>
              <a:t>t</a:t>
            </a:r>
            <a:r>
              <a:rPr lang="en-US" baseline="-25000"/>
              <a:t>n-1</a:t>
            </a:r>
            <a:r>
              <a:rPr lang="en-US"/>
              <a:t> </a:t>
            </a:r>
            <a:r>
              <a:rPr lang="ru-RU"/>
              <a:t>имеет </a:t>
            </a:r>
            <a:r>
              <a:rPr lang="ru-RU" b="1" i="1"/>
              <a:t>распределение Стьюдента</a:t>
            </a:r>
            <a:r>
              <a:rPr lang="ru-RU"/>
              <a:t> с </a:t>
            </a:r>
            <a:r>
              <a:rPr lang="en-US"/>
              <a:t>k=n-1 </a:t>
            </a:r>
            <a:r>
              <a:rPr lang="ru-RU"/>
              <a:t>степенями свободы.</a:t>
            </a:r>
          </a:p>
          <a:p>
            <a:pPr algn="just"/>
            <a:endParaRPr lang="ru-RU" i="1" u="sng"/>
          </a:p>
          <a:p>
            <a:pPr algn="just">
              <a:lnSpc>
                <a:spcPct val="150000"/>
              </a:lnSpc>
            </a:pPr>
            <a:r>
              <a:rPr lang="ru-RU" i="1" u="sng"/>
              <a:t>Распределение Стьюдента:</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7C5DC5E3-B52A-425D-924C-4055EC3684C2}" type="slidenum">
              <a:rPr lang="ru-RU" smtClean="0"/>
              <a:pPr>
                <a:defRPr/>
              </a:pPr>
              <a:t>49</a:t>
            </a:fld>
            <a:endParaRPr lang="ru-RU"/>
          </a:p>
        </p:txBody>
      </p:sp>
      <p:sp>
        <p:nvSpPr>
          <p:cNvPr id="586765"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86767"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мат. ожидания при неизвестной дисперсии</a:t>
            </a:r>
          </a:p>
        </p:txBody>
      </p:sp>
      <p:graphicFrame>
        <p:nvGraphicFramePr>
          <p:cNvPr id="586761" name="Object 9"/>
          <p:cNvGraphicFramePr>
            <a:graphicFrameLocks noChangeAspect="1"/>
          </p:cNvGraphicFramePr>
          <p:nvPr/>
        </p:nvGraphicFramePr>
        <p:xfrm>
          <a:off x="3779838" y="1844675"/>
          <a:ext cx="1558925" cy="787400"/>
        </p:xfrm>
        <a:graphic>
          <a:graphicData uri="http://schemas.openxmlformats.org/presentationml/2006/ole">
            <p:oleObj spid="_x0000_s586767" name="Equation" r:id="rId3" imgW="1002865" imgH="507780" progId="Equation.DSMT4">
              <p:embed/>
            </p:oleObj>
          </a:graphicData>
        </a:graphic>
      </p:graphicFrame>
      <p:graphicFrame>
        <p:nvGraphicFramePr>
          <p:cNvPr id="586762" name="Object 10"/>
          <p:cNvGraphicFramePr>
            <a:graphicFrameLocks noChangeAspect="1"/>
          </p:cNvGraphicFramePr>
          <p:nvPr/>
        </p:nvGraphicFramePr>
        <p:xfrm>
          <a:off x="1476375" y="4724400"/>
          <a:ext cx="6408738" cy="1595438"/>
        </p:xfrm>
        <a:graphic>
          <a:graphicData uri="http://schemas.openxmlformats.org/presentationml/2006/ole">
            <p:oleObj spid="_x0000_s586768" name="Equation" r:id="rId4" imgW="3365500" imgH="838200" progId="Equation.DSMT4">
              <p:embed/>
            </p:oleObj>
          </a:graphicData>
        </a:graphic>
      </p:graphicFrame>
      <p:grpSp>
        <p:nvGrpSpPr>
          <p:cNvPr id="586768" name="Группа 7"/>
          <p:cNvGrpSpPr>
            <a:grpSpLocks/>
          </p:cNvGrpSpPr>
          <p:nvPr/>
        </p:nvGrpSpPr>
        <p:grpSpPr bwMode="auto">
          <a:xfrm>
            <a:off x="7019925" y="1484313"/>
            <a:ext cx="2016125" cy="2898775"/>
            <a:chOff x="6660231" y="1654291"/>
            <a:chExt cx="2016224" cy="2900085"/>
          </a:xfrm>
        </p:grpSpPr>
        <p:pic>
          <p:nvPicPr>
            <p:cNvPr id="586769" name="Рисунок 5" descr="Georg_Cantor2.jpg"/>
            <p:cNvPicPr>
              <a:picLocks noChangeAspect="1"/>
            </p:cNvPicPr>
            <p:nvPr/>
          </p:nvPicPr>
          <p:blipFill>
            <a:blip r:embed="rId5" cstate="print"/>
            <a:srcRect/>
            <a:stretch>
              <a:fillRect/>
            </a:stretch>
          </p:blipFill>
          <p:spPr bwMode="auto">
            <a:xfrm>
              <a:off x="6860737" y="1654291"/>
              <a:ext cx="1633529" cy="2183972"/>
            </a:xfrm>
            <a:prstGeom prst="rect">
              <a:avLst/>
            </a:prstGeom>
            <a:noFill/>
            <a:ln w="9525">
              <a:noFill/>
              <a:miter lim="800000"/>
              <a:headEnd/>
              <a:tailEnd/>
            </a:ln>
          </p:spPr>
        </p:pic>
        <p:sp>
          <p:nvSpPr>
            <p:cNvPr id="586770" name="TextBox 6"/>
            <p:cNvSpPr txBox="1">
              <a:spLocks noChangeArrowheads="1"/>
            </p:cNvSpPr>
            <p:nvPr/>
          </p:nvSpPr>
          <p:spPr bwMode="auto">
            <a:xfrm>
              <a:off x="6660231" y="3815411"/>
              <a:ext cx="2016224" cy="738965"/>
            </a:xfrm>
            <a:prstGeom prst="rect">
              <a:avLst/>
            </a:prstGeom>
            <a:noFill/>
            <a:ln w="9525">
              <a:noFill/>
              <a:miter lim="800000"/>
              <a:headEnd/>
              <a:tailEnd/>
            </a:ln>
          </p:spPr>
          <p:txBody>
            <a:bodyPr>
              <a:spAutoFit/>
            </a:bodyPr>
            <a:lstStyle/>
            <a:p>
              <a:pPr algn="ctr"/>
              <a:r>
                <a:rPr lang="ru-RU" sz="1400" b="1" u="sng">
                  <a:latin typeface="Corbel" pitchFamily="34" charset="0"/>
                </a:rPr>
                <a:t>Уильям Сили Госсет (</a:t>
              </a:r>
              <a:r>
                <a:rPr lang="ru-RU" sz="1400" b="1" i="1" u="sng">
                  <a:latin typeface="Corbel" pitchFamily="34" charset="0"/>
                </a:rPr>
                <a:t>Стьюдент</a:t>
              </a:r>
              <a:r>
                <a:rPr lang="ru-RU" sz="1400" b="1" u="sng">
                  <a:latin typeface="Corbel" pitchFamily="34" charset="0"/>
                </a:rPr>
                <a:t>)</a:t>
              </a:r>
            </a:p>
            <a:p>
              <a:pPr algn="ctr"/>
              <a:r>
                <a:rPr lang="ru-RU" sz="1400" b="1">
                  <a:latin typeface="Corbel" pitchFamily="34" charset="0"/>
                </a:rPr>
                <a:t>1876-1937</a:t>
              </a:r>
            </a:p>
          </p:txBody>
        </p:sp>
      </p:gr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7489" name="TextBox 11"/>
          <p:cNvSpPr txBox="1">
            <a:spLocks noChangeArrowheads="1"/>
          </p:cNvSpPr>
          <p:nvPr/>
        </p:nvSpPr>
        <p:spPr bwMode="auto">
          <a:xfrm>
            <a:off x="971550" y="1341438"/>
            <a:ext cx="8172450" cy="3416300"/>
          </a:xfrm>
          <a:prstGeom prst="rect">
            <a:avLst/>
          </a:prstGeom>
          <a:noFill/>
          <a:ln w="9525">
            <a:noFill/>
            <a:miter lim="800000"/>
            <a:headEnd/>
            <a:tailEnd/>
          </a:ln>
        </p:spPr>
        <p:txBody>
          <a:bodyPr>
            <a:spAutoFit/>
          </a:bodyPr>
          <a:lstStyle/>
          <a:p>
            <a:pPr algn="just">
              <a:lnSpc>
                <a:spcPct val="150000"/>
              </a:lnSpc>
            </a:pPr>
            <a:r>
              <a:rPr lang="ru-RU"/>
              <a:t>Следует отметить, что распределение Стьюдента напоминает нормальное распределение, и при k→∞ сколь угодно близко приближается к нему: </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0BE9F1B1-291B-42D7-BA25-599568812C55}" type="slidenum">
              <a:rPr lang="ru-RU" smtClean="0"/>
              <a:pPr>
                <a:defRPr/>
              </a:pPr>
              <a:t>50</a:t>
            </a:fld>
            <a:endParaRPr lang="ru-RU"/>
          </a:p>
        </p:txBody>
      </p:sp>
      <p:sp>
        <p:nvSpPr>
          <p:cNvPr id="108749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108749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мат. ожидания при неизвестной дисперсии</a:t>
            </a:r>
          </a:p>
        </p:txBody>
      </p:sp>
      <p:pic>
        <p:nvPicPr>
          <p:cNvPr id="1087494" name="Рисунок 15" descr="IMG0007_269825600.PNG"/>
          <p:cNvPicPr>
            <a:picLocks noChangeAspect="1"/>
          </p:cNvPicPr>
          <p:nvPr/>
        </p:nvPicPr>
        <p:blipFill>
          <a:blip r:embed="rId2" cstate="print"/>
          <a:srcRect/>
          <a:stretch>
            <a:fillRect/>
          </a:stretch>
        </p:blipFill>
        <p:spPr bwMode="auto">
          <a:xfrm>
            <a:off x="1331913" y="2924175"/>
            <a:ext cx="7307262" cy="2665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19" name="TextBox 11"/>
          <p:cNvSpPr txBox="1">
            <a:spLocks noChangeArrowheads="1"/>
          </p:cNvSpPr>
          <p:nvPr/>
        </p:nvSpPr>
        <p:spPr bwMode="auto">
          <a:xfrm>
            <a:off x="971550" y="1341438"/>
            <a:ext cx="8172450" cy="2584450"/>
          </a:xfrm>
          <a:prstGeom prst="rect">
            <a:avLst/>
          </a:prstGeom>
          <a:noFill/>
          <a:ln w="9525">
            <a:noFill/>
            <a:miter lim="800000"/>
            <a:headEnd/>
            <a:tailEnd/>
          </a:ln>
        </p:spPr>
        <p:txBody>
          <a:bodyPr>
            <a:spAutoFit/>
          </a:bodyPr>
          <a:lstStyle/>
          <a:p>
            <a:pPr algn="just">
              <a:lnSpc>
                <a:spcPct val="150000"/>
              </a:lnSpc>
            </a:pPr>
            <a:r>
              <a:rPr lang="ru-RU"/>
              <a:t>По аналогии с предыдущим случаем запишем: </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311032D9-0911-4703-82D7-F075EE3FF24C}" type="slidenum">
              <a:rPr lang="ru-RU" smtClean="0"/>
              <a:pPr>
                <a:defRPr/>
              </a:pPr>
              <a:t>51</a:t>
            </a:fld>
            <a:endParaRPr lang="ru-RU"/>
          </a:p>
        </p:txBody>
      </p:sp>
      <p:sp>
        <p:nvSpPr>
          <p:cNvPr id="58882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8882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мат. ожидания при неизвестной дисперсии</a:t>
            </a:r>
          </a:p>
        </p:txBody>
      </p:sp>
      <p:graphicFrame>
        <p:nvGraphicFramePr>
          <p:cNvPr id="588815" name="Object 15"/>
          <p:cNvGraphicFramePr>
            <a:graphicFrameLocks noChangeAspect="1"/>
          </p:cNvGraphicFramePr>
          <p:nvPr/>
        </p:nvGraphicFramePr>
        <p:xfrm>
          <a:off x="2906713" y="1979613"/>
          <a:ext cx="3690937" cy="728662"/>
        </p:xfrm>
        <a:graphic>
          <a:graphicData uri="http://schemas.openxmlformats.org/presentationml/2006/ole">
            <p:oleObj spid="_x0000_s588827" name="Equation" r:id="rId3" imgW="2362200" imgH="469900" progId="Equation.DSMT4">
              <p:embed/>
            </p:oleObj>
          </a:graphicData>
        </a:graphic>
      </p:graphicFrame>
      <p:graphicFrame>
        <p:nvGraphicFramePr>
          <p:cNvPr id="588816" name="Object 16"/>
          <p:cNvGraphicFramePr>
            <a:graphicFrameLocks noChangeAspect="1"/>
          </p:cNvGraphicFramePr>
          <p:nvPr/>
        </p:nvGraphicFramePr>
        <p:xfrm>
          <a:off x="3101975" y="2997200"/>
          <a:ext cx="2838450" cy="709613"/>
        </p:xfrm>
        <a:graphic>
          <a:graphicData uri="http://schemas.openxmlformats.org/presentationml/2006/ole">
            <p:oleObj spid="_x0000_s588828" name="Equation" r:id="rId4" imgW="1816100" imgH="457200" progId="Equation.DSMT4">
              <p:embed/>
            </p:oleObj>
          </a:graphicData>
        </a:graphic>
      </p:graphicFrame>
      <p:graphicFrame>
        <p:nvGraphicFramePr>
          <p:cNvPr id="588817" name="Object 17"/>
          <p:cNvGraphicFramePr>
            <a:graphicFrameLocks noChangeAspect="1"/>
          </p:cNvGraphicFramePr>
          <p:nvPr/>
        </p:nvGraphicFramePr>
        <p:xfrm>
          <a:off x="2589213" y="4005263"/>
          <a:ext cx="4070350" cy="747712"/>
        </p:xfrm>
        <a:graphic>
          <a:graphicData uri="http://schemas.openxmlformats.org/presentationml/2006/ole">
            <p:oleObj spid="_x0000_s588829" name="Equation" r:id="rId5" imgW="2603500" imgH="482600" progId="Equation.DSMT4">
              <p:embed/>
            </p:oleObj>
          </a:graphicData>
        </a:graphic>
      </p:graphicFrame>
      <p:graphicFrame>
        <p:nvGraphicFramePr>
          <p:cNvPr id="588818" name="Object 18"/>
          <p:cNvGraphicFramePr>
            <a:graphicFrameLocks noChangeAspect="1"/>
          </p:cNvGraphicFramePr>
          <p:nvPr/>
        </p:nvGraphicFramePr>
        <p:xfrm>
          <a:off x="2555875" y="5157788"/>
          <a:ext cx="4268788" cy="747712"/>
        </p:xfrm>
        <a:graphic>
          <a:graphicData uri="http://schemas.openxmlformats.org/presentationml/2006/ole">
            <p:oleObj spid="_x0000_s588830" name="Equation" r:id="rId6" imgW="2730500" imgH="482600" progId="Equation.DSMT4">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38" name="TextBox 11"/>
          <p:cNvSpPr txBox="1">
            <a:spLocks noChangeArrowheads="1"/>
          </p:cNvSpPr>
          <p:nvPr/>
        </p:nvSpPr>
        <p:spPr bwMode="auto">
          <a:xfrm>
            <a:off x="971550" y="1341438"/>
            <a:ext cx="8172450" cy="4662487"/>
          </a:xfrm>
          <a:prstGeom prst="rect">
            <a:avLst/>
          </a:prstGeom>
          <a:noFill/>
          <a:ln w="9525">
            <a:noFill/>
            <a:miter lim="800000"/>
            <a:headEnd/>
            <a:tailEnd/>
          </a:ln>
        </p:spPr>
        <p:txBody>
          <a:bodyPr>
            <a:spAutoFit/>
          </a:bodyPr>
          <a:lstStyle/>
          <a:p>
            <a:pPr algn="just">
              <a:lnSpc>
                <a:spcPct val="150000"/>
              </a:lnSpc>
            </a:pPr>
            <a:r>
              <a:rPr lang="ru-RU"/>
              <a:t>Доверительный интервал для оценки дисперсии по выборочной дисперсии S</a:t>
            </a:r>
            <a:r>
              <a:rPr lang="ru-RU" baseline="30000"/>
              <a:t>2</a:t>
            </a:r>
            <a:r>
              <a:rPr lang="ru-RU"/>
              <a:t> для СВ X с </a:t>
            </a:r>
            <a:r>
              <a:rPr lang="en-US"/>
              <a:t>N</a:t>
            </a:r>
            <a:r>
              <a:rPr lang="ru-RU"/>
              <a:t>(</a:t>
            </a:r>
            <a:r>
              <a:rPr lang="en-US"/>
              <a:t>m</a:t>
            </a:r>
            <a:r>
              <a:rPr lang="en-US" baseline="-25000"/>
              <a:t>x</a:t>
            </a:r>
            <a:r>
              <a:rPr lang="ru-RU"/>
              <a:t>,</a:t>
            </a:r>
            <a:r>
              <a:rPr lang="el-GR"/>
              <a:t>σ</a:t>
            </a:r>
            <a:r>
              <a:rPr lang="en-US" baseline="-25000"/>
              <a:t>x</a:t>
            </a:r>
            <a:r>
              <a:rPr lang="en-US" baseline="30000"/>
              <a:t>2</a:t>
            </a:r>
            <a:r>
              <a:rPr lang="ru-RU"/>
              <a:t>) строится аналогичным образом.</a:t>
            </a:r>
          </a:p>
          <a:p>
            <a:pPr algn="just">
              <a:lnSpc>
                <a:spcPct val="150000"/>
              </a:lnSpc>
            </a:pPr>
            <a:endParaRPr lang="ru-RU"/>
          </a:p>
          <a:p>
            <a:pPr algn="just">
              <a:lnSpc>
                <a:spcPct val="150000"/>
              </a:lnSpc>
            </a:pPr>
            <a:r>
              <a:rPr lang="ru-RU"/>
              <a:t>Естественно, что в качестве математического ожидания и дисперсии гауссовой СВ мы возьмем их несмещённые и эффективные оценки:</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Исходя из вышесказанного, запишем:</a:t>
            </a:r>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85415A56-88E7-48CC-8334-BD088C6E574F}" type="slidenum">
              <a:rPr lang="ru-RU" smtClean="0"/>
              <a:pPr>
                <a:defRPr/>
              </a:pPr>
              <a:t>52</a:t>
            </a:fld>
            <a:endParaRPr lang="ru-RU"/>
          </a:p>
        </p:txBody>
      </p:sp>
      <p:sp>
        <p:nvSpPr>
          <p:cNvPr id="58984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89842"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выборочной дисперсии</a:t>
            </a:r>
          </a:p>
        </p:txBody>
      </p:sp>
      <p:graphicFrame>
        <p:nvGraphicFramePr>
          <p:cNvPr id="589836" name="Object 12"/>
          <p:cNvGraphicFramePr>
            <a:graphicFrameLocks noChangeAspect="1"/>
          </p:cNvGraphicFramePr>
          <p:nvPr/>
        </p:nvGraphicFramePr>
        <p:xfrm>
          <a:off x="2771775" y="3590925"/>
          <a:ext cx="4560888" cy="846138"/>
        </p:xfrm>
        <a:graphic>
          <a:graphicData uri="http://schemas.openxmlformats.org/presentationml/2006/ole">
            <p:oleObj spid="_x0000_s589842" name="Equation" r:id="rId3" imgW="2933700" imgH="546100" progId="Equation.DSMT4">
              <p:embed/>
            </p:oleObj>
          </a:graphicData>
        </a:graphic>
      </p:graphicFrame>
      <p:graphicFrame>
        <p:nvGraphicFramePr>
          <p:cNvPr id="589837" name="Object 13"/>
          <p:cNvGraphicFramePr>
            <a:graphicFrameLocks noChangeAspect="1"/>
          </p:cNvGraphicFramePr>
          <p:nvPr/>
        </p:nvGraphicFramePr>
        <p:xfrm>
          <a:off x="2916238" y="5076825"/>
          <a:ext cx="3316287" cy="1160463"/>
        </p:xfrm>
        <a:graphic>
          <a:graphicData uri="http://schemas.openxmlformats.org/presentationml/2006/ole">
            <p:oleObj spid="_x0000_s589843" name="Equation" r:id="rId4" imgW="2120900" imgH="749300" progId="Equation.DSMT4">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60" name="TextBox 11"/>
          <p:cNvSpPr txBox="1">
            <a:spLocks noChangeArrowheads="1"/>
          </p:cNvSpPr>
          <p:nvPr/>
        </p:nvSpPr>
        <p:spPr bwMode="auto">
          <a:xfrm>
            <a:off x="971550" y="1341438"/>
            <a:ext cx="8172450" cy="4662487"/>
          </a:xfrm>
          <a:prstGeom prst="rect">
            <a:avLst/>
          </a:prstGeom>
          <a:noFill/>
          <a:ln w="9525">
            <a:noFill/>
            <a:miter lim="800000"/>
            <a:headEnd/>
            <a:tailEnd/>
          </a:ln>
        </p:spPr>
        <p:txBody>
          <a:bodyPr>
            <a:spAutoFit/>
          </a:bodyPr>
          <a:lstStyle/>
          <a:p>
            <a:pPr algn="just">
              <a:lnSpc>
                <a:spcPct val="150000"/>
              </a:lnSpc>
            </a:pPr>
            <a:r>
              <a:rPr lang="ru-RU"/>
              <a:t>Из статистики известно, что если СВ X имеет гауссово распределение </a:t>
            </a:r>
            <a:r>
              <a:rPr lang="en-US"/>
              <a:t>N</a:t>
            </a:r>
            <a:r>
              <a:rPr lang="ru-RU"/>
              <a:t>(</a:t>
            </a:r>
            <a:r>
              <a:rPr lang="en-US"/>
              <a:t>m</a:t>
            </a:r>
            <a:r>
              <a:rPr lang="en-US" baseline="-25000"/>
              <a:t>x</a:t>
            </a:r>
            <a:r>
              <a:rPr lang="ru-RU"/>
              <a:t>,</a:t>
            </a:r>
            <a:r>
              <a:rPr lang="el-GR"/>
              <a:t>σ</a:t>
            </a:r>
            <a:r>
              <a:rPr lang="en-US" baseline="-25000"/>
              <a:t>x</a:t>
            </a:r>
            <a:r>
              <a:rPr lang="en-US" baseline="30000"/>
              <a:t>2</a:t>
            </a:r>
            <a:r>
              <a:rPr lang="ru-RU"/>
              <a:t>), а выборочное среднее имеет распределение </a:t>
            </a:r>
            <a:r>
              <a:rPr lang="en-US"/>
              <a:t>N</a:t>
            </a:r>
            <a:r>
              <a:rPr lang="ru-RU"/>
              <a:t>(</a:t>
            </a:r>
            <a:r>
              <a:rPr lang="en-US"/>
              <a:t>m</a:t>
            </a:r>
            <a:r>
              <a:rPr lang="en-US" baseline="-25000"/>
              <a:t>x</a:t>
            </a:r>
            <a:r>
              <a:rPr lang="ru-RU"/>
              <a:t>,</a:t>
            </a:r>
            <a:r>
              <a:rPr lang="el-GR"/>
              <a:t>σ</a:t>
            </a:r>
            <a:r>
              <a:rPr lang="en-US" baseline="-25000"/>
              <a:t>x</a:t>
            </a:r>
            <a:r>
              <a:rPr lang="en-US" baseline="30000"/>
              <a:t>2</a:t>
            </a:r>
            <a:r>
              <a:rPr lang="ru-RU"/>
              <a:t>/</a:t>
            </a:r>
            <a:r>
              <a:rPr lang="en-US"/>
              <a:t>n</a:t>
            </a:r>
            <a:r>
              <a:rPr lang="ru-RU"/>
              <a:t>), то справедливо соотношение:</a:t>
            </a:r>
          </a:p>
          <a:p>
            <a:pPr algn="just">
              <a:lnSpc>
                <a:spcPct val="150000"/>
              </a:lnSpc>
            </a:pPr>
            <a:endParaRPr lang="ru-RU"/>
          </a:p>
          <a:p>
            <a:pPr algn="just">
              <a:lnSpc>
                <a:spcPct val="150000"/>
              </a:lnSpc>
            </a:pPr>
            <a:endParaRPr lang="ru-RU"/>
          </a:p>
          <a:p>
            <a:pPr algn="just">
              <a:lnSpc>
                <a:spcPct val="150000"/>
              </a:lnSpc>
            </a:pPr>
            <a:r>
              <a:rPr lang="ru-RU"/>
              <a:t>Здесь </a:t>
            </a:r>
            <a:r>
              <a:rPr lang="el-GR"/>
              <a:t>χ</a:t>
            </a:r>
            <a:r>
              <a:rPr lang="en-US" baseline="-25000"/>
              <a:t>n-1</a:t>
            </a:r>
            <a:r>
              <a:rPr lang="en-US" baseline="30000"/>
              <a:t>2</a:t>
            </a:r>
            <a:r>
              <a:rPr lang="ru-RU"/>
              <a:t> - хи-квадрат распределение с n-1 степенями свободы. Теперь, задавая </a:t>
            </a:r>
            <a:r>
              <a:rPr lang="el-GR"/>
              <a:t>β</a:t>
            </a:r>
            <a:r>
              <a:rPr lang="ru-RU"/>
              <a:t> (или, что равносильно </a:t>
            </a:r>
            <a:r>
              <a:rPr lang="el-GR"/>
              <a:t>α</a:t>
            </a:r>
            <a:r>
              <a:rPr lang="ru-RU"/>
              <a:t>), можно найти квантили (соответствующие) </a:t>
            </a:r>
            <a:r>
              <a:rPr lang="el-GR"/>
              <a:t>χ</a:t>
            </a:r>
            <a:r>
              <a:rPr lang="en-US" baseline="-25000"/>
              <a:t>n-1</a:t>
            </a:r>
            <a:r>
              <a:rPr lang="en-US" baseline="30000"/>
              <a:t>2</a:t>
            </a:r>
            <a:r>
              <a:rPr lang="ru-RU"/>
              <a:t>(</a:t>
            </a:r>
            <a:r>
              <a:rPr lang="el-GR"/>
              <a:t>β</a:t>
            </a:r>
            <a:r>
              <a:rPr lang="ru-RU"/>
              <a:t>). При этом следует учесть, что распределение </a:t>
            </a:r>
            <a:r>
              <a:rPr lang="el-GR"/>
              <a:t>χ</a:t>
            </a:r>
            <a:r>
              <a:rPr lang="en-US" baseline="-25000"/>
              <a:t>n-1</a:t>
            </a:r>
            <a:r>
              <a:rPr lang="en-US" baseline="30000"/>
              <a:t>2</a:t>
            </a:r>
            <a:r>
              <a:rPr lang="ru-RU"/>
              <a:t> не симметрично.</a:t>
            </a:r>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6474B986-9950-4717-AD5A-7C896E9B3F47}" type="slidenum">
              <a:rPr lang="ru-RU" smtClean="0"/>
              <a:pPr>
                <a:defRPr/>
              </a:pPr>
              <a:t>53</a:t>
            </a:fld>
            <a:endParaRPr lang="ru-RU"/>
          </a:p>
        </p:txBody>
      </p:sp>
      <p:sp>
        <p:nvSpPr>
          <p:cNvPr id="590862"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90864"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выборочной дисперсии</a:t>
            </a:r>
          </a:p>
        </p:txBody>
      </p:sp>
      <p:graphicFrame>
        <p:nvGraphicFramePr>
          <p:cNvPr id="590858" name="Object 10"/>
          <p:cNvGraphicFramePr>
            <a:graphicFrameLocks noChangeAspect="1"/>
          </p:cNvGraphicFramePr>
          <p:nvPr/>
        </p:nvGraphicFramePr>
        <p:xfrm>
          <a:off x="3613150" y="2759075"/>
          <a:ext cx="2182813" cy="454025"/>
        </p:xfrm>
        <a:graphic>
          <a:graphicData uri="http://schemas.openxmlformats.org/presentationml/2006/ole">
            <p:oleObj spid="_x0000_s590864" name="Equation" r:id="rId3" imgW="1397000" imgH="292100" progId="Equation.DSMT4">
              <p:embed/>
            </p:oleObj>
          </a:graphicData>
        </a:graphic>
      </p:graphicFrame>
      <p:graphicFrame>
        <p:nvGraphicFramePr>
          <p:cNvPr id="590859" name="Object 11"/>
          <p:cNvGraphicFramePr>
            <a:graphicFrameLocks noChangeAspect="1"/>
          </p:cNvGraphicFramePr>
          <p:nvPr/>
        </p:nvGraphicFramePr>
        <p:xfrm>
          <a:off x="2522538" y="5300663"/>
          <a:ext cx="4425950" cy="690562"/>
        </p:xfrm>
        <a:graphic>
          <a:graphicData uri="http://schemas.openxmlformats.org/presentationml/2006/ole">
            <p:oleObj spid="_x0000_s590865" name="Equation" r:id="rId4" imgW="2832100" imgH="444500" progId="Equation.DSMT4">
              <p:embed/>
            </p:oleObj>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8" name="TextBox 11"/>
          <p:cNvSpPr txBox="1">
            <a:spLocks noChangeArrowheads="1"/>
          </p:cNvSpPr>
          <p:nvPr/>
        </p:nvSpPr>
        <p:spPr bwMode="auto">
          <a:xfrm>
            <a:off x="971550" y="1341438"/>
            <a:ext cx="8172450" cy="3830637"/>
          </a:xfrm>
          <a:prstGeom prst="rect">
            <a:avLst/>
          </a:prstGeom>
          <a:noFill/>
          <a:ln w="9525">
            <a:noFill/>
            <a:miter lim="800000"/>
            <a:headEnd/>
            <a:tailEnd/>
          </a:ln>
        </p:spPr>
        <p:txBody>
          <a:bodyPr>
            <a:spAutoFit/>
          </a:bodyPr>
          <a:lstStyle/>
          <a:p>
            <a:pPr algn="just">
              <a:lnSpc>
                <a:spcPct val="150000"/>
              </a:lnSpc>
            </a:pPr>
            <a:r>
              <a:rPr lang="ru-RU"/>
              <a:t>Учитывая формулы из предыдущего слайда, получим:</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Здесь в знаменателях стоят значения квантилей распределения хи-квадрат с n-1 степенями свободы. </a:t>
            </a:r>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C9EF901E-F2EC-496C-8FA7-2C4E1AE8A80B}" type="slidenum">
              <a:rPr lang="ru-RU" smtClean="0"/>
              <a:pPr>
                <a:defRPr/>
              </a:pPr>
              <a:t>54</a:t>
            </a:fld>
            <a:endParaRPr lang="ru-RU"/>
          </a:p>
        </p:txBody>
      </p:sp>
      <p:sp>
        <p:nvSpPr>
          <p:cNvPr id="59188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591882"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Интервальная оценка выборочной дисперсии</a:t>
            </a:r>
          </a:p>
        </p:txBody>
      </p:sp>
      <p:graphicFrame>
        <p:nvGraphicFramePr>
          <p:cNvPr id="591877" name="Object 5"/>
          <p:cNvGraphicFramePr>
            <a:graphicFrameLocks noChangeAspect="1"/>
          </p:cNvGraphicFramePr>
          <p:nvPr/>
        </p:nvGraphicFramePr>
        <p:xfrm>
          <a:off x="2843213" y="2089150"/>
          <a:ext cx="3749675" cy="908050"/>
        </p:xfrm>
        <a:graphic>
          <a:graphicData uri="http://schemas.openxmlformats.org/presentationml/2006/ole">
            <p:oleObj spid="_x0000_s591880" name="Equation" r:id="rId3" imgW="2400300" imgH="584200"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8" name="TextBox 11"/>
          <p:cNvSpPr txBox="1">
            <a:spLocks noChangeArrowheads="1"/>
          </p:cNvSpPr>
          <p:nvPr/>
        </p:nvSpPr>
        <p:spPr bwMode="auto">
          <a:xfrm>
            <a:off x="971550" y="1341438"/>
            <a:ext cx="8172450" cy="4632325"/>
          </a:xfrm>
          <a:prstGeom prst="rect">
            <a:avLst/>
          </a:prstGeom>
          <a:noFill/>
          <a:ln w="9525">
            <a:noFill/>
            <a:miter lim="800000"/>
            <a:headEnd/>
            <a:tailEnd/>
          </a:ln>
        </p:spPr>
        <p:txBody>
          <a:bodyPr>
            <a:spAutoFit/>
          </a:bodyPr>
          <a:lstStyle/>
          <a:p>
            <a:pPr algn="just">
              <a:lnSpc>
                <a:spcPct val="150000"/>
              </a:lnSpc>
            </a:pPr>
            <a:r>
              <a:rPr lang="ru-RU" b="1" u="sng"/>
              <a:t>Пример 18</a:t>
            </a:r>
          </a:p>
          <a:p>
            <a:pPr algn="just">
              <a:lnSpc>
                <a:spcPct val="150000"/>
              </a:lnSpc>
            </a:pPr>
            <a:r>
              <a:rPr lang="ru-RU"/>
              <a:t>Дана выборка СВ Y объемом n =10. Предполагается, что СВ Y распределена нормально с неизвестными параметрами (m</a:t>
            </a:r>
            <a:r>
              <a:rPr lang="ru-RU" baseline="-25000"/>
              <a:t>y</a:t>
            </a:r>
            <a:r>
              <a:rPr lang="ru-RU"/>
              <a:t>, </a:t>
            </a:r>
            <a:r>
              <a:rPr lang="el-GR"/>
              <a:t>σ</a:t>
            </a:r>
            <a:r>
              <a:rPr lang="ru-RU" baseline="-25000"/>
              <a:t>y</a:t>
            </a:r>
            <a:r>
              <a:rPr lang="ru-RU"/>
              <a:t>). Необходимо найти доверительные интервалы для математического ожидания и дисперсии при доверительной вероятности равной 0.97.</a:t>
            </a:r>
          </a:p>
          <a:p>
            <a:pPr algn="just">
              <a:lnSpc>
                <a:spcPct val="150000"/>
              </a:lnSpc>
            </a:pPr>
            <a:endParaRPr lang="ru-RU"/>
          </a:p>
          <a:p>
            <a:pPr algn="just">
              <a:lnSpc>
                <a:spcPct val="150000"/>
              </a:lnSpc>
            </a:pPr>
            <a:endParaRPr lang="ru-RU"/>
          </a:p>
          <a:p>
            <a:pPr algn="just">
              <a:lnSpc>
                <a:spcPct val="150000"/>
              </a:lnSpc>
            </a:pPr>
            <a:r>
              <a:rPr lang="ru-RU" i="1"/>
              <a:t>Решение</a:t>
            </a:r>
          </a:p>
          <a:p>
            <a:pPr algn="just">
              <a:lnSpc>
                <a:spcPct val="150000"/>
              </a:lnSpc>
            </a:pPr>
            <a:r>
              <a:rPr lang="ru-RU"/>
              <a:t>В качестве несмещенных и эффективных оценок вычислим</a:t>
            </a:r>
          </a:p>
          <a:p>
            <a:pPr algn="just">
              <a:lnSpc>
                <a:spcPct val="150000"/>
              </a:lnSpc>
            </a:pPr>
            <a:endParaRPr lang="ru-RU"/>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E83CE8F4-B605-48BD-A19B-53A27C81D3C9}" type="slidenum">
              <a:rPr lang="ru-RU" smtClean="0"/>
              <a:pPr>
                <a:defRPr/>
              </a:pPr>
              <a:t>55</a:t>
            </a:fld>
            <a:endParaRPr lang="ru-RU"/>
          </a:p>
        </p:txBody>
      </p:sp>
      <p:sp>
        <p:nvSpPr>
          <p:cNvPr id="637960"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637962"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Интервальные оценки</a:t>
            </a:r>
          </a:p>
        </p:txBody>
      </p:sp>
      <p:graphicFrame>
        <p:nvGraphicFramePr>
          <p:cNvPr id="637957" name="Object 5"/>
          <p:cNvGraphicFramePr>
            <a:graphicFrameLocks noChangeAspect="1"/>
          </p:cNvGraphicFramePr>
          <p:nvPr/>
        </p:nvGraphicFramePr>
        <p:xfrm>
          <a:off x="2339975" y="5010150"/>
          <a:ext cx="4841875" cy="1443038"/>
        </p:xfrm>
        <a:graphic>
          <a:graphicData uri="http://schemas.openxmlformats.org/presentationml/2006/ole">
            <p:oleObj spid="_x0000_s637960" name="Equation" r:id="rId3" imgW="3098800" imgH="927100" progId="Equation.DSMT4">
              <p:embed/>
            </p:oleObj>
          </a:graphicData>
        </a:graphic>
      </p:graphicFrame>
      <p:graphicFrame>
        <p:nvGraphicFramePr>
          <p:cNvPr id="9" name="Таблица 8"/>
          <p:cNvGraphicFramePr>
            <a:graphicFrameLocks noGrp="1"/>
          </p:cNvGraphicFramePr>
          <p:nvPr/>
        </p:nvGraphicFramePr>
        <p:xfrm>
          <a:off x="2005013" y="3500438"/>
          <a:ext cx="6096002" cy="741680"/>
        </p:xfrm>
        <a:graphic>
          <a:graphicData uri="http://schemas.openxmlformats.org/drawingml/2006/table">
            <a:tbl>
              <a:tblPr firstRow="1" bandRow="1">
                <a:tableStyleId>{5940675A-B579-460E-94D1-54222C63F5DA}</a:tableStyleId>
              </a:tblPr>
              <a:tblGrid>
                <a:gridCol w="554182"/>
                <a:gridCol w="554182"/>
                <a:gridCol w="554182"/>
                <a:gridCol w="554182"/>
                <a:gridCol w="554182"/>
                <a:gridCol w="554182"/>
                <a:gridCol w="554182"/>
                <a:gridCol w="554182"/>
                <a:gridCol w="554182"/>
                <a:gridCol w="554182"/>
                <a:gridCol w="554182"/>
              </a:tblGrid>
              <a:tr h="370840">
                <a:tc>
                  <a:txBody>
                    <a:bodyPr/>
                    <a:lstStyle/>
                    <a:p>
                      <a:pPr algn="ctr"/>
                      <a:r>
                        <a:rPr lang="en-US" i="1" dirty="0" err="1" smtClean="0"/>
                        <a:t>i</a:t>
                      </a:r>
                      <a:endParaRPr lang="ru-RU" i="1" dirty="0"/>
                    </a:p>
                  </a:txBody>
                  <a:tcPr/>
                </a:tc>
                <a:tc>
                  <a:txBody>
                    <a:bodyPr/>
                    <a:lstStyle/>
                    <a:p>
                      <a:pPr algn="ctr"/>
                      <a:r>
                        <a:rPr lang="en-US" dirty="0" smtClean="0"/>
                        <a:t>1</a:t>
                      </a:r>
                      <a:endParaRPr lang="ru-RU" dirty="0"/>
                    </a:p>
                  </a:txBody>
                  <a:tcPr/>
                </a:tc>
                <a:tc>
                  <a:txBody>
                    <a:bodyPr/>
                    <a:lstStyle/>
                    <a:p>
                      <a:pPr algn="ctr"/>
                      <a:r>
                        <a:rPr lang="en-US" dirty="0" smtClean="0"/>
                        <a:t>2</a:t>
                      </a:r>
                      <a:endParaRPr lang="ru-RU" dirty="0"/>
                    </a:p>
                  </a:txBody>
                  <a:tcPr/>
                </a:tc>
                <a:tc>
                  <a:txBody>
                    <a:bodyPr/>
                    <a:lstStyle/>
                    <a:p>
                      <a:pPr algn="ctr"/>
                      <a:r>
                        <a:rPr lang="en-US" dirty="0" smtClean="0"/>
                        <a:t>3</a:t>
                      </a:r>
                      <a:endParaRPr lang="ru-RU" dirty="0"/>
                    </a:p>
                  </a:txBody>
                  <a:tcPr/>
                </a:tc>
                <a:tc>
                  <a:txBody>
                    <a:bodyPr/>
                    <a:lstStyle/>
                    <a:p>
                      <a:pPr algn="ctr"/>
                      <a:r>
                        <a:rPr lang="en-US" dirty="0" smtClean="0"/>
                        <a:t>4</a:t>
                      </a:r>
                      <a:endParaRPr lang="ru-RU" dirty="0"/>
                    </a:p>
                  </a:txBody>
                  <a:tcPr/>
                </a:tc>
                <a:tc>
                  <a:txBody>
                    <a:bodyPr/>
                    <a:lstStyle/>
                    <a:p>
                      <a:pPr algn="ctr"/>
                      <a:r>
                        <a:rPr lang="en-US" dirty="0" smtClean="0"/>
                        <a:t>5</a:t>
                      </a:r>
                      <a:endParaRPr lang="ru-RU" dirty="0"/>
                    </a:p>
                  </a:txBody>
                  <a:tcPr/>
                </a:tc>
                <a:tc>
                  <a:txBody>
                    <a:bodyPr/>
                    <a:lstStyle/>
                    <a:p>
                      <a:pPr algn="ctr"/>
                      <a:r>
                        <a:rPr lang="en-US" dirty="0" smtClean="0"/>
                        <a:t>6</a:t>
                      </a:r>
                      <a:endParaRPr lang="ru-RU" dirty="0"/>
                    </a:p>
                  </a:txBody>
                  <a:tcPr/>
                </a:tc>
                <a:tc>
                  <a:txBody>
                    <a:bodyPr/>
                    <a:lstStyle/>
                    <a:p>
                      <a:pPr algn="ctr"/>
                      <a:r>
                        <a:rPr lang="en-US" dirty="0" smtClean="0"/>
                        <a:t>7</a:t>
                      </a:r>
                      <a:endParaRPr lang="ru-RU" dirty="0"/>
                    </a:p>
                  </a:txBody>
                  <a:tcPr/>
                </a:tc>
                <a:tc>
                  <a:txBody>
                    <a:bodyPr/>
                    <a:lstStyle/>
                    <a:p>
                      <a:pPr algn="ctr"/>
                      <a:r>
                        <a:rPr lang="en-US" dirty="0" smtClean="0"/>
                        <a:t>8</a:t>
                      </a:r>
                      <a:endParaRPr lang="ru-RU" dirty="0"/>
                    </a:p>
                  </a:txBody>
                  <a:tcPr/>
                </a:tc>
                <a:tc>
                  <a:txBody>
                    <a:bodyPr/>
                    <a:lstStyle/>
                    <a:p>
                      <a:pPr algn="ctr"/>
                      <a:r>
                        <a:rPr lang="en-US" dirty="0" smtClean="0"/>
                        <a:t>9</a:t>
                      </a:r>
                      <a:endParaRPr lang="ru-RU" dirty="0"/>
                    </a:p>
                  </a:txBody>
                  <a:tcPr/>
                </a:tc>
                <a:tc>
                  <a:txBody>
                    <a:bodyPr/>
                    <a:lstStyle/>
                    <a:p>
                      <a:pPr algn="ctr"/>
                      <a:r>
                        <a:rPr lang="en-US" dirty="0" smtClean="0"/>
                        <a:t>10</a:t>
                      </a:r>
                      <a:endParaRPr lang="ru-RU" dirty="0"/>
                    </a:p>
                  </a:txBody>
                  <a:tcPr/>
                </a:tc>
              </a:tr>
              <a:tr h="370840">
                <a:tc>
                  <a:txBody>
                    <a:bodyPr/>
                    <a:lstStyle/>
                    <a:p>
                      <a:pPr algn="ctr"/>
                      <a:r>
                        <a:rPr lang="en-US" i="1" dirty="0" err="1" smtClean="0"/>
                        <a:t>y</a:t>
                      </a:r>
                      <a:r>
                        <a:rPr lang="en-US" i="1" baseline="-25000" dirty="0" err="1" smtClean="0"/>
                        <a:t>i</a:t>
                      </a:r>
                      <a:endParaRPr lang="ru-RU" i="1" baseline="-25000" dirty="0"/>
                    </a:p>
                  </a:txBody>
                  <a:tcPr/>
                </a:tc>
                <a:tc>
                  <a:txBody>
                    <a:bodyPr/>
                    <a:lstStyle/>
                    <a:p>
                      <a:pPr algn="ctr"/>
                      <a:r>
                        <a:rPr lang="en-US" dirty="0" smtClean="0"/>
                        <a:t>1.2</a:t>
                      </a:r>
                      <a:endParaRPr lang="ru-RU" dirty="0"/>
                    </a:p>
                  </a:txBody>
                  <a:tcPr/>
                </a:tc>
                <a:tc>
                  <a:txBody>
                    <a:bodyPr/>
                    <a:lstStyle/>
                    <a:p>
                      <a:pPr algn="ctr"/>
                      <a:r>
                        <a:rPr lang="en-US" dirty="0" smtClean="0"/>
                        <a:t>2.4</a:t>
                      </a:r>
                      <a:endParaRPr lang="ru-RU" dirty="0"/>
                    </a:p>
                  </a:txBody>
                  <a:tcPr/>
                </a:tc>
                <a:tc>
                  <a:txBody>
                    <a:bodyPr/>
                    <a:lstStyle/>
                    <a:p>
                      <a:pPr algn="ctr"/>
                      <a:r>
                        <a:rPr lang="en-US" dirty="0" smtClean="0"/>
                        <a:t>1.3</a:t>
                      </a:r>
                      <a:endParaRPr lang="ru-RU" dirty="0"/>
                    </a:p>
                  </a:txBody>
                  <a:tcPr/>
                </a:tc>
                <a:tc>
                  <a:txBody>
                    <a:bodyPr/>
                    <a:lstStyle/>
                    <a:p>
                      <a:pPr algn="ctr"/>
                      <a:r>
                        <a:rPr lang="en-US" dirty="0" smtClean="0"/>
                        <a:t>1.3</a:t>
                      </a:r>
                      <a:endParaRPr lang="ru-RU" dirty="0"/>
                    </a:p>
                  </a:txBody>
                  <a:tcPr/>
                </a:tc>
                <a:tc>
                  <a:txBody>
                    <a:bodyPr/>
                    <a:lstStyle/>
                    <a:p>
                      <a:pPr algn="ctr"/>
                      <a:r>
                        <a:rPr lang="en-US" dirty="0" smtClean="0"/>
                        <a:t>0.0</a:t>
                      </a:r>
                      <a:endParaRPr lang="ru-RU" dirty="0"/>
                    </a:p>
                  </a:txBody>
                  <a:tcPr/>
                </a:tc>
                <a:tc>
                  <a:txBody>
                    <a:bodyPr/>
                    <a:lstStyle/>
                    <a:p>
                      <a:pPr algn="ctr"/>
                      <a:r>
                        <a:rPr lang="en-US" dirty="0" smtClean="0"/>
                        <a:t>1.0</a:t>
                      </a:r>
                      <a:endParaRPr lang="ru-RU" dirty="0"/>
                    </a:p>
                  </a:txBody>
                  <a:tcPr/>
                </a:tc>
                <a:tc>
                  <a:txBody>
                    <a:bodyPr/>
                    <a:lstStyle/>
                    <a:p>
                      <a:pPr algn="ctr"/>
                      <a:r>
                        <a:rPr lang="en-US" dirty="0" smtClean="0"/>
                        <a:t>1.8</a:t>
                      </a:r>
                      <a:endParaRPr lang="ru-RU" dirty="0"/>
                    </a:p>
                  </a:txBody>
                  <a:tcPr/>
                </a:tc>
                <a:tc>
                  <a:txBody>
                    <a:bodyPr/>
                    <a:lstStyle/>
                    <a:p>
                      <a:pPr algn="ctr"/>
                      <a:r>
                        <a:rPr lang="en-US" dirty="0" smtClean="0"/>
                        <a:t>0.8</a:t>
                      </a:r>
                      <a:endParaRPr lang="ru-RU" dirty="0"/>
                    </a:p>
                  </a:txBody>
                  <a:tcPr/>
                </a:tc>
                <a:tc>
                  <a:txBody>
                    <a:bodyPr/>
                    <a:lstStyle/>
                    <a:p>
                      <a:pPr algn="ctr"/>
                      <a:r>
                        <a:rPr lang="en-US" dirty="0" smtClean="0"/>
                        <a:t>4.6</a:t>
                      </a:r>
                      <a:endParaRPr lang="ru-RU" dirty="0"/>
                    </a:p>
                  </a:txBody>
                  <a:tcPr/>
                </a:tc>
                <a:tc>
                  <a:txBody>
                    <a:bodyPr/>
                    <a:lstStyle/>
                    <a:p>
                      <a:pPr algn="ctr"/>
                      <a:r>
                        <a:rPr lang="en-US" dirty="0" smtClean="0"/>
                        <a:t>1.4</a:t>
                      </a:r>
                      <a:endParaRPr lang="ru-RU" dirty="0"/>
                    </a:p>
                  </a:txBody>
                  <a:tcPr/>
                </a:tc>
              </a:tr>
            </a:tbl>
          </a:graphicData>
        </a:graphic>
      </p:graphicFrame>
      <p:sp>
        <p:nvSpPr>
          <p:cNvPr id="13" name="Стрелка вправо 12"/>
          <p:cNvSpPr/>
          <p:nvPr/>
        </p:nvSpPr>
        <p:spPr>
          <a:xfrm>
            <a:off x="7380288" y="58054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82" name="TextBox 11"/>
          <p:cNvSpPr txBox="1">
            <a:spLocks noChangeArrowheads="1"/>
          </p:cNvSpPr>
          <p:nvPr/>
        </p:nvSpPr>
        <p:spPr bwMode="auto">
          <a:xfrm>
            <a:off x="971550" y="1341438"/>
            <a:ext cx="8172450" cy="5045075"/>
          </a:xfrm>
          <a:prstGeom prst="rect">
            <a:avLst/>
          </a:prstGeom>
          <a:noFill/>
          <a:ln w="9525">
            <a:noFill/>
            <a:miter lim="800000"/>
            <a:headEnd/>
            <a:tailEnd/>
          </a:ln>
        </p:spPr>
        <p:txBody>
          <a:bodyPr>
            <a:spAutoFit/>
          </a:bodyPr>
          <a:lstStyle/>
          <a:p>
            <a:pPr algn="just">
              <a:lnSpc>
                <a:spcPct val="150000"/>
              </a:lnSpc>
            </a:pPr>
            <a:r>
              <a:rPr lang="ru-RU" b="1" u="sng"/>
              <a:t>Пример 18  (продолжение)</a:t>
            </a:r>
          </a:p>
          <a:p>
            <a:pPr algn="just">
              <a:lnSpc>
                <a:spcPct val="150000"/>
              </a:lnSpc>
            </a:pPr>
            <a:r>
              <a:rPr lang="ru-RU"/>
              <a:t>Вычислим доверительный интервал для математического ожидания, если дисперсия известна (полагаем, что </a:t>
            </a:r>
            <a:r>
              <a:rPr lang="el-GR"/>
              <a:t>σ</a:t>
            </a:r>
            <a:r>
              <a:rPr lang="ru-RU" baseline="30000"/>
              <a:t>2</a:t>
            </a:r>
            <a:r>
              <a:rPr lang="ru-RU"/>
              <a:t>=S</a:t>
            </a:r>
            <a:r>
              <a:rPr lang="ru-RU" baseline="30000"/>
              <a:t>2</a:t>
            </a:r>
            <a:r>
              <a:rPr lang="ru-RU"/>
              <a:t> ). Тогда из таблицы нормального распределения получим U</a:t>
            </a:r>
            <a:r>
              <a:rPr lang="ru-RU" baseline="-25000"/>
              <a:t>0,985</a:t>
            </a:r>
            <a:r>
              <a:rPr lang="ru-RU"/>
              <a:t> = -U</a:t>
            </a:r>
            <a:r>
              <a:rPr lang="ru-RU" baseline="-25000"/>
              <a:t>0,015</a:t>
            </a:r>
            <a:r>
              <a:rPr lang="ru-RU"/>
              <a:t> = 2,17 (</a:t>
            </a:r>
            <a:r>
              <a:rPr lang="el-GR"/>
              <a:t>α</a:t>
            </a:r>
            <a:r>
              <a:rPr lang="ru-RU"/>
              <a:t> = 1-0.97 = 0.03). Тогда</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Вычислим доверительный интервал для математического ожидания, при неизвестной дисперсии. Воспользуемся таблицей распределения Стьюдента с числом степеней свободы k = n-1 = 9. Соответствующие квантили равны t</a:t>
            </a:r>
            <a:r>
              <a:rPr lang="ru-RU" baseline="-25000"/>
              <a:t>9;0,985</a:t>
            </a:r>
            <a:r>
              <a:rPr lang="ru-RU"/>
              <a:t> = -t</a:t>
            </a:r>
            <a:r>
              <a:rPr lang="ru-RU" baseline="-25000"/>
              <a:t>9;0,015</a:t>
            </a:r>
            <a:r>
              <a:rPr lang="ru-RU"/>
              <a:t> = 2,527.</a:t>
            </a:r>
          </a:p>
        </p:txBody>
      </p:sp>
      <p:sp>
        <p:nvSpPr>
          <p:cNvPr id="4" name="Номер слайда 3"/>
          <p:cNvSpPr>
            <a:spLocks noGrp="1"/>
          </p:cNvSpPr>
          <p:nvPr>
            <p:ph type="sldNum" sz="quarter" idx="12"/>
          </p:nvPr>
        </p:nvSpPr>
        <p:spPr/>
        <p:txBody>
          <a:bodyPr/>
          <a:lstStyle/>
          <a:p>
            <a:pPr>
              <a:defRPr/>
            </a:pPr>
            <a:fld id="{9A97F310-4F4E-4727-9814-0AE7FFA1BC8D}" type="slidenum">
              <a:rPr lang="ru-RU" smtClean="0"/>
              <a:pPr>
                <a:defRPr/>
              </a:pPr>
              <a:t>56</a:t>
            </a:fld>
            <a:endParaRPr lang="ru-RU"/>
          </a:p>
        </p:txBody>
      </p:sp>
      <p:sp>
        <p:nvSpPr>
          <p:cNvPr id="638984"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 ИНТЕРВАЛЬНОЕ ОЦЕНИВАНИЕ</a:t>
            </a:r>
          </a:p>
        </p:txBody>
      </p:sp>
      <p:sp>
        <p:nvSpPr>
          <p:cNvPr id="638986"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Интервальные оценки</a:t>
            </a:r>
          </a:p>
        </p:txBody>
      </p:sp>
      <p:graphicFrame>
        <p:nvGraphicFramePr>
          <p:cNvPr id="638981" name="Object 5"/>
          <p:cNvGraphicFramePr>
            <a:graphicFrameLocks noChangeAspect="1"/>
          </p:cNvGraphicFramePr>
          <p:nvPr/>
        </p:nvGraphicFramePr>
        <p:xfrm>
          <a:off x="2916238" y="3048000"/>
          <a:ext cx="4087812" cy="1244600"/>
        </p:xfrm>
        <a:graphic>
          <a:graphicData uri="http://schemas.openxmlformats.org/presentationml/2006/ole">
            <p:oleObj spid="_x0000_s638984" name="Equation" r:id="rId3" imgW="2616200" imgH="800100" progId="Equation.DSMT4">
              <p:embed/>
            </p:oleObj>
          </a:graphicData>
        </a:graphic>
      </p:graphicFrame>
      <p:sp>
        <p:nvSpPr>
          <p:cNvPr id="13" name="Стрелка вправо 12"/>
          <p:cNvSpPr/>
          <p:nvPr/>
        </p:nvSpPr>
        <p:spPr>
          <a:xfrm>
            <a:off x="7380288" y="5732463"/>
            <a:ext cx="1655762" cy="5048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10" name="TextBox 11"/>
          <p:cNvSpPr txBox="1">
            <a:spLocks noChangeArrowheads="1"/>
          </p:cNvSpPr>
          <p:nvPr/>
        </p:nvSpPr>
        <p:spPr bwMode="auto">
          <a:xfrm>
            <a:off x="971550" y="1341438"/>
            <a:ext cx="8172450" cy="3806825"/>
          </a:xfrm>
          <a:prstGeom prst="rect">
            <a:avLst/>
          </a:prstGeom>
          <a:noFill/>
          <a:ln w="9525">
            <a:noFill/>
            <a:miter lim="800000"/>
            <a:headEnd/>
            <a:tailEnd/>
          </a:ln>
        </p:spPr>
        <p:txBody>
          <a:bodyPr>
            <a:spAutoFit/>
          </a:bodyPr>
          <a:lstStyle/>
          <a:p>
            <a:pPr algn="just">
              <a:lnSpc>
                <a:spcPct val="150000"/>
              </a:lnSpc>
            </a:pPr>
            <a:r>
              <a:rPr lang="ru-RU" b="1" u="sng"/>
              <a:t>Пример 18 (продолжение)</a:t>
            </a:r>
          </a:p>
          <a:p>
            <a:pPr algn="just">
              <a:lnSpc>
                <a:spcPct val="150000"/>
              </a:lnSpc>
            </a:pPr>
            <a:r>
              <a:rPr lang="ru-RU"/>
              <a:t>Исходя из этого, получим</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Вычислим доверительный интервал для дисперсии. Воспользуемся таблицей распределения </a:t>
            </a:r>
            <a:r>
              <a:rPr lang="el-GR"/>
              <a:t>χ</a:t>
            </a:r>
            <a:r>
              <a:rPr lang="ru-RU" baseline="30000"/>
              <a:t>2</a:t>
            </a:r>
            <a:r>
              <a:rPr lang="ru-RU"/>
              <a:t>. </a:t>
            </a:r>
          </a:p>
          <a:p>
            <a:pPr algn="just">
              <a:lnSpc>
                <a:spcPct val="150000"/>
              </a:lnSpc>
            </a:pPr>
            <a:r>
              <a:rPr lang="ru-RU"/>
              <a:t>Симметричный 97% вероятностный интервал с k = n-1 = 9 числом степеней свободы: (2,33; 20,5). Тогда</a:t>
            </a:r>
          </a:p>
        </p:txBody>
      </p:sp>
      <p:sp>
        <p:nvSpPr>
          <p:cNvPr id="4" name="Номер слайда 3"/>
          <p:cNvSpPr>
            <a:spLocks noGrp="1"/>
          </p:cNvSpPr>
          <p:nvPr>
            <p:ph type="sldNum" sz="quarter" idx="12"/>
          </p:nvPr>
        </p:nvSpPr>
        <p:spPr/>
        <p:txBody>
          <a:bodyPr/>
          <a:lstStyle/>
          <a:p>
            <a:pPr>
              <a:defRPr/>
            </a:pPr>
            <a:fld id="{B8CEF78B-617A-4392-99EC-1C6049BEBF4C}" type="slidenum">
              <a:rPr lang="ru-RU" smtClean="0"/>
              <a:pPr>
                <a:defRPr/>
              </a:pPr>
              <a:t>57</a:t>
            </a:fld>
            <a:endParaRPr lang="ru-RU"/>
          </a:p>
        </p:txBody>
      </p:sp>
      <p:sp>
        <p:nvSpPr>
          <p:cNvPr id="640012"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640014"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Интервальные оценки</a:t>
            </a:r>
          </a:p>
        </p:txBody>
      </p:sp>
      <p:graphicFrame>
        <p:nvGraphicFramePr>
          <p:cNvPr id="640008" name="Object 8"/>
          <p:cNvGraphicFramePr>
            <a:graphicFrameLocks noChangeAspect="1"/>
          </p:cNvGraphicFramePr>
          <p:nvPr/>
        </p:nvGraphicFramePr>
        <p:xfrm>
          <a:off x="2700338" y="2205038"/>
          <a:ext cx="4106862" cy="1244600"/>
        </p:xfrm>
        <a:graphic>
          <a:graphicData uri="http://schemas.openxmlformats.org/presentationml/2006/ole">
            <p:oleObj spid="_x0000_s640014" name="Equation" r:id="rId3" imgW="2628900" imgH="800100" progId="Equation.DSMT4">
              <p:embed/>
            </p:oleObj>
          </a:graphicData>
        </a:graphic>
      </p:graphicFrame>
      <p:graphicFrame>
        <p:nvGraphicFramePr>
          <p:cNvPr id="640009" name="Object 9"/>
          <p:cNvGraphicFramePr>
            <a:graphicFrameLocks noChangeAspect="1"/>
          </p:cNvGraphicFramePr>
          <p:nvPr/>
        </p:nvGraphicFramePr>
        <p:xfrm>
          <a:off x="2195513" y="5157788"/>
          <a:ext cx="5138737" cy="1166812"/>
        </p:xfrm>
        <a:graphic>
          <a:graphicData uri="http://schemas.openxmlformats.org/presentationml/2006/ole">
            <p:oleObj spid="_x0000_s640015" name="Equation" r:id="rId4" imgW="3289300" imgH="749300" progId="Equation.DSMT4">
              <p:embed/>
            </p:oleObj>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81" name="TextBox 11"/>
          <p:cNvSpPr txBox="1">
            <a:spLocks noChangeArrowheads="1"/>
          </p:cNvSpPr>
          <p:nvPr/>
        </p:nvSpPr>
        <p:spPr bwMode="auto">
          <a:xfrm>
            <a:off x="971550" y="1341438"/>
            <a:ext cx="8172450" cy="5078412"/>
          </a:xfrm>
          <a:prstGeom prst="rect">
            <a:avLst/>
          </a:prstGeom>
          <a:noFill/>
          <a:ln w="9525">
            <a:solidFill>
              <a:srgbClr val="00B0F0"/>
            </a:solidFill>
            <a:miter lim="800000"/>
            <a:headEnd/>
            <a:tailEnd/>
          </a:ln>
        </p:spPr>
        <p:txBody>
          <a:bodyPr>
            <a:spAutoFit/>
          </a:bodyPr>
          <a:lstStyle/>
          <a:p>
            <a:pPr algn="ctr">
              <a:lnSpc>
                <a:spcPct val="150000"/>
              </a:lnSpc>
            </a:pPr>
            <a:r>
              <a:rPr lang="ru-RU" b="1" i="1" u="sng"/>
              <a:t>Таблица квантилей стандартного нормального распределения</a:t>
            </a:r>
          </a:p>
          <a:p>
            <a:pPr algn="just">
              <a:lnSpc>
                <a:spcPct val="150000"/>
              </a:lnSpc>
            </a:pPr>
            <a:r>
              <a:rPr lang="ru-RU"/>
              <a:t>Кобзарь А.И. Прикладная математическая статистика. Для инженеров и научных работников. – М.: ФИЗМАТЛИТ, 2006. – 816 с. </a:t>
            </a:r>
            <a:r>
              <a:rPr lang="en-US"/>
              <a:t>[</a:t>
            </a:r>
            <a:r>
              <a:rPr lang="ru-RU" b="1">
                <a:solidFill>
                  <a:srgbClr val="FF0000"/>
                </a:solidFill>
              </a:rPr>
              <a:t>С. 26</a:t>
            </a:r>
            <a:r>
              <a:rPr lang="en-US"/>
              <a:t>]</a:t>
            </a:r>
          </a:p>
          <a:p>
            <a:pPr algn="just">
              <a:lnSpc>
                <a:spcPct val="150000"/>
              </a:lnSpc>
            </a:pPr>
            <a:r>
              <a:rPr lang="ru-RU"/>
              <a:t>Ссылка: </a:t>
            </a:r>
            <a:r>
              <a:rPr lang="en-US">
                <a:solidFill>
                  <a:srgbClr val="0070C0"/>
                </a:solidFill>
              </a:rPr>
              <a:t>http://www.reshim.su/blog/tablica_funkcii_f_kh/2014-09-04-514</a:t>
            </a:r>
            <a:endParaRPr lang="ru-RU">
              <a:solidFill>
                <a:srgbClr val="0070C0"/>
              </a:solidFill>
            </a:endParaRPr>
          </a:p>
          <a:p>
            <a:pPr algn="just">
              <a:lnSpc>
                <a:spcPct val="150000"/>
              </a:lnSpc>
            </a:pPr>
            <a:endParaRPr lang="ru-RU" b="1" i="1" u="sng"/>
          </a:p>
          <a:p>
            <a:pPr algn="ctr">
              <a:lnSpc>
                <a:spcPct val="150000"/>
              </a:lnSpc>
            </a:pPr>
            <a:r>
              <a:rPr lang="ru-RU" b="1" i="1" u="sng"/>
              <a:t>Таблица квантилей распределения Стьюдента</a:t>
            </a:r>
          </a:p>
          <a:p>
            <a:pPr algn="just">
              <a:lnSpc>
                <a:spcPct val="150000"/>
              </a:lnSpc>
            </a:pPr>
            <a:r>
              <a:rPr lang="ru-RU"/>
              <a:t>Ссылка: </a:t>
            </a:r>
            <a:r>
              <a:rPr lang="en-US">
                <a:solidFill>
                  <a:srgbClr val="0070C0"/>
                </a:solidFill>
              </a:rPr>
              <a:t>https://ru.wikipedia.org/wiki</a:t>
            </a:r>
            <a:r>
              <a:rPr lang="ru-RU">
                <a:solidFill>
                  <a:srgbClr val="0070C0"/>
                </a:solidFill>
              </a:rPr>
              <a:t> </a:t>
            </a:r>
            <a:r>
              <a:rPr lang="en-US">
                <a:solidFill>
                  <a:srgbClr val="0070C0"/>
                </a:solidFill>
              </a:rPr>
              <a:t>/</a:t>
            </a:r>
            <a:r>
              <a:rPr lang="ru-RU">
                <a:solidFill>
                  <a:srgbClr val="0070C0"/>
                </a:solidFill>
              </a:rPr>
              <a:t>Квантили_распределения_Стьюдента</a:t>
            </a:r>
          </a:p>
          <a:p>
            <a:pPr algn="just">
              <a:lnSpc>
                <a:spcPct val="150000"/>
              </a:lnSpc>
            </a:pPr>
            <a:r>
              <a:rPr lang="ru-RU"/>
              <a:t>Ссылка: </a:t>
            </a:r>
            <a:r>
              <a:rPr lang="en-US">
                <a:solidFill>
                  <a:srgbClr val="0070C0"/>
                </a:solidFill>
              </a:rPr>
              <a:t>http://www.exponenta.ru/educat/referat/XIkonkurs/student5/tabt-st.pdf</a:t>
            </a:r>
          </a:p>
          <a:p>
            <a:pPr algn="just">
              <a:lnSpc>
                <a:spcPct val="150000"/>
              </a:lnSpc>
            </a:pPr>
            <a:endParaRPr lang="ru-RU"/>
          </a:p>
          <a:p>
            <a:pPr algn="ctr">
              <a:lnSpc>
                <a:spcPct val="150000"/>
              </a:lnSpc>
            </a:pPr>
            <a:r>
              <a:rPr lang="ru-RU" b="1" i="1" u="sng"/>
              <a:t>Таблица квантилей распределения хи-квадрат</a:t>
            </a:r>
            <a:endParaRPr lang="ru-RU"/>
          </a:p>
          <a:p>
            <a:pPr algn="just">
              <a:lnSpc>
                <a:spcPct val="150000"/>
              </a:lnSpc>
            </a:pPr>
            <a:r>
              <a:rPr lang="ru-RU"/>
              <a:t>Ссылка: </a:t>
            </a:r>
            <a:r>
              <a:rPr lang="en-US">
                <a:solidFill>
                  <a:srgbClr val="0070C0"/>
                </a:solidFill>
              </a:rPr>
              <a:t>https://ru.wikipedia.org/wiki</a:t>
            </a:r>
            <a:r>
              <a:rPr lang="ru-RU">
                <a:solidFill>
                  <a:srgbClr val="0070C0"/>
                </a:solidFill>
              </a:rPr>
              <a:t> </a:t>
            </a:r>
            <a:r>
              <a:rPr lang="en-US">
                <a:solidFill>
                  <a:srgbClr val="0070C0"/>
                </a:solidFill>
              </a:rPr>
              <a:t>/</a:t>
            </a:r>
            <a:r>
              <a:rPr lang="ru-RU">
                <a:solidFill>
                  <a:srgbClr val="0070C0"/>
                </a:solidFill>
              </a:rPr>
              <a:t>Квантили_распределения_хи-квадрат</a:t>
            </a:r>
            <a:endParaRPr lang="ru-RU"/>
          </a:p>
          <a:p>
            <a:pPr algn="just">
              <a:lnSpc>
                <a:spcPct val="150000"/>
              </a:lnSpc>
            </a:pPr>
            <a:r>
              <a:rPr lang="ru-RU"/>
              <a:t>Ссылка: </a:t>
            </a:r>
            <a:r>
              <a:rPr lang="en-US">
                <a:solidFill>
                  <a:srgbClr val="0070C0"/>
                </a:solidFill>
              </a:rPr>
              <a:t>http://www.statsoft.ru/home/textbook/modules/sttable.html#chi</a:t>
            </a:r>
            <a:endParaRPr lang="ru-RU">
              <a:solidFill>
                <a:srgbClr val="0070C0"/>
              </a:solidFill>
            </a:endParaRPr>
          </a:p>
        </p:txBody>
      </p:sp>
      <p:sp>
        <p:nvSpPr>
          <p:cNvPr id="4" name="Номер слайда 3"/>
          <p:cNvSpPr>
            <a:spLocks noGrp="1"/>
          </p:cNvSpPr>
          <p:nvPr>
            <p:ph type="sldNum" sz="quarter" idx="12"/>
          </p:nvPr>
        </p:nvSpPr>
        <p:spPr/>
        <p:txBody>
          <a:bodyPr/>
          <a:lstStyle/>
          <a:p>
            <a:pPr>
              <a:defRPr/>
            </a:pPr>
            <a:fld id="{1DED22E3-9760-42B3-A1BD-CA36D921CDC2}" type="slidenum">
              <a:rPr lang="ru-RU" smtClean="0"/>
              <a:pPr>
                <a:defRPr/>
              </a:pPr>
              <a:t>58</a:t>
            </a:fld>
            <a:endParaRPr lang="ru-RU"/>
          </a:p>
        </p:txBody>
      </p:sp>
      <p:sp>
        <p:nvSpPr>
          <p:cNvPr id="1095683"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ИНТЕРВАЛЬНОЕ ОЦЕНИВАНИЕ</a:t>
            </a:r>
          </a:p>
        </p:txBody>
      </p:sp>
      <p:sp>
        <p:nvSpPr>
          <p:cNvPr id="109568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Полезные ссылки</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705" name="TextBox 11"/>
          <p:cNvSpPr txBox="1">
            <a:spLocks noChangeArrowheads="1"/>
          </p:cNvSpPr>
          <p:nvPr/>
        </p:nvSpPr>
        <p:spPr bwMode="auto">
          <a:xfrm>
            <a:off x="971550" y="1341438"/>
            <a:ext cx="8172450" cy="4384675"/>
          </a:xfrm>
          <a:prstGeom prst="rect">
            <a:avLst/>
          </a:prstGeom>
          <a:noFill/>
          <a:ln w="9525">
            <a:noFill/>
            <a:miter lim="800000"/>
            <a:headEnd/>
            <a:tailEnd/>
          </a:ln>
        </p:spPr>
        <p:txBody>
          <a:bodyPr>
            <a:spAutoFit/>
          </a:bodyPr>
          <a:lstStyle/>
          <a:p>
            <a:pPr algn="just">
              <a:lnSpc>
                <a:spcPct val="150000"/>
              </a:lnSpc>
            </a:pPr>
            <a:r>
              <a:rPr lang="ru-RU"/>
              <a:t>Прежде, чем перейти к рассмотрению понятия </a:t>
            </a:r>
            <a:r>
              <a:rPr lang="ru-RU" i="1"/>
              <a:t>статистической гипотезы</a:t>
            </a:r>
            <a:r>
              <a:rPr lang="ru-RU"/>
              <a:t>, сформулируем так называемый </a:t>
            </a:r>
            <a:r>
              <a:rPr lang="ru-RU" b="1" i="1"/>
              <a:t>принцип практической уверенности</a:t>
            </a:r>
            <a:r>
              <a:rPr lang="ru-RU"/>
              <a:t>, лежащий в основе применения выводов и рекомендаций, полученных с помощью теории вероятностей и математической статистики:</a:t>
            </a:r>
          </a:p>
          <a:p>
            <a:pPr algn="just">
              <a:lnSpc>
                <a:spcPct val="200000"/>
              </a:lnSpc>
            </a:pPr>
            <a:r>
              <a:rPr lang="ru-RU"/>
              <a:t>Если вероятность события A в данном испытании </a:t>
            </a:r>
            <a:r>
              <a:rPr lang="ru-RU" i="1"/>
              <a:t>очень мала</a:t>
            </a:r>
            <a:r>
              <a:rPr lang="ru-RU"/>
              <a:t>, то при однократном испытании можно быть уверенным в том, что событие A не произойдет, и в практической деятельности вести себя так, как будто событие A </a:t>
            </a:r>
            <a:r>
              <a:rPr lang="ru-RU" i="1" u="sng"/>
              <a:t>вообще невозможно</a:t>
            </a:r>
            <a:r>
              <a:rPr lang="ru-RU"/>
              <a:t>.</a:t>
            </a:r>
          </a:p>
        </p:txBody>
      </p:sp>
      <p:sp>
        <p:nvSpPr>
          <p:cNvPr id="4" name="Номер слайда 3"/>
          <p:cNvSpPr>
            <a:spLocks noGrp="1"/>
          </p:cNvSpPr>
          <p:nvPr>
            <p:ph type="sldNum" sz="quarter" idx="12"/>
          </p:nvPr>
        </p:nvSpPr>
        <p:spPr/>
        <p:txBody>
          <a:bodyPr/>
          <a:lstStyle/>
          <a:p>
            <a:pPr>
              <a:defRPr/>
            </a:pPr>
            <a:fld id="{D776611B-8143-47AB-A262-10A11F5CC10D}" type="slidenum">
              <a:rPr lang="ru-RU" smtClean="0"/>
              <a:pPr>
                <a:defRPr/>
              </a:pPr>
              <a:t>59</a:t>
            </a:fld>
            <a:endParaRPr lang="ru-RU"/>
          </a:p>
        </p:txBody>
      </p:sp>
      <p:sp>
        <p:nvSpPr>
          <p:cNvPr id="1096707"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1096709"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Статистические критерии</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729" name="TextBox 11"/>
          <p:cNvSpPr txBox="1">
            <a:spLocks noChangeArrowheads="1"/>
          </p:cNvSpPr>
          <p:nvPr/>
        </p:nvSpPr>
        <p:spPr bwMode="auto">
          <a:xfrm>
            <a:off x="971550" y="1341438"/>
            <a:ext cx="8172450" cy="3806825"/>
          </a:xfrm>
          <a:prstGeom prst="rect">
            <a:avLst/>
          </a:prstGeom>
          <a:noFill/>
          <a:ln w="9525">
            <a:noFill/>
            <a:miter lim="800000"/>
            <a:headEnd/>
            <a:tailEnd/>
          </a:ln>
        </p:spPr>
        <p:txBody>
          <a:bodyPr>
            <a:spAutoFit/>
          </a:bodyPr>
          <a:lstStyle/>
          <a:p>
            <a:pPr algn="just">
              <a:lnSpc>
                <a:spcPct val="150000"/>
              </a:lnSpc>
            </a:pPr>
            <a:r>
              <a:rPr lang="ru-RU"/>
              <a:t>Вопрос о том, насколько малой должна быть вероятность </a:t>
            </a:r>
            <a:r>
              <a:rPr lang="el-GR"/>
              <a:t>α</a:t>
            </a:r>
            <a:r>
              <a:rPr lang="ru-RU"/>
              <a:t> события A, чтобы его можно было бы считать практически невозможным, выходит за рамки математической теории и решается в каждом отдельном случае с учетом важности последствий, вытекающих из наступления события A. </a:t>
            </a:r>
          </a:p>
          <a:p>
            <a:pPr algn="just">
              <a:lnSpc>
                <a:spcPct val="150000"/>
              </a:lnSpc>
            </a:pPr>
            <a:endParaRPr lang="ru-RU"/>
          </a:p>
          <a:p>
            <a:pPr algn="just">
              <a:lnSpc>
                <a:spcPct val="150000"/>
              </a:lnSpc>
            </a:pPr>
            <a:r>
              <a:rPr lang="ru-RU"/>
              <a:t>В ряде случаев можно пренебречь событиями, вероятность которых меньше 0,05, а в других, когда речь идет, например, о разрушении сооружений, гибели судна и т.п. нельзя пренебрегать событиями, которые могут появиться с вероятностью, равной 0,001.</a:t>
            </a:r>
          </a:p>
        </p:txBody>
      </p:sp>
      <p:sp>
        <p:nvSpPr>
          <p:cNvPr id="4" name="Номер слайда 3"/>
          <p:cNvSpPr>
            <a:spLocks noGrp="1"/>
          </p:cNvSpPr>
          <p:nvPr>
            <p:ph type="sldNum" sz="quarter" idx="12"/>
          </p:nvPr>
        </p:nvSpPr>
        <p:spPr/>
        <p:txBody>
          <a:bodyPr/>
          <a:lstStyle/>
          <a:p>
            <a:pPr>
              <a:defRPr/>
            </a:pPr>
            <a:fld id="{DB41827A-BA06-413C-8D91-C314F04FEDDA}" type="slidenum">
              <a:rPr lang="ru-RU" smtClean="0"/>
              <a:pPr>
                <a:defRPr/>
              </a:pPr>
              <a:t>60</a:t>
            </a:fld>
            <a:endParaRPr lang="ru-RU"/>
          </a:p>
        </p:txBody>
      </p:sp>
      <p:sp>
        <p:nvSpPr>
          <p:cNvPr id="1097731"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1097733"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Статистические критерии</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8753" name="TextBox 11"/>
          <p:cNvSpPr txBox="1">
            <a:spLocks noChangeArrowheads="1"/>
          </p:cNvSpPr>
          <p:nvPr/>
        </p:nvSpPr>
        <p:spPr bwMode="auto">
          <a:xfrm>
            <a:off x="971550" y="1341438"/>
            <a:ext cx="8172450" cy="5078412"/>
          </a:xfrm>
          <a:prstGeom prst="rect">
            <a:avLst/>
          </a:prstGeom>
          <a:noFill/>
          <a:ln w="9525">
            <a:noFill/>
            <a:miter lim="800000"/>
            <a:headEnd/>
            <a:tailEnd/>
          </a:ln>
        </p:spPr>
        <p:txBody>
          <a:bodyPr>
            <a:spAutoFit/>
          </a:bodyPr>
          <a:lstStyle/>
          <a:p>
            <a:pPr algn="just">
              <a:lnSpc>
                <a:spcPct val="150000"/>
              </a:lnSpc>
            </a:pPr>
            <a:r>
              <a:rPr lang="ru-RU" b="1" i="1"/>
              <a:t>Статистическим критерием</a:t>
            </a:r>
            <a:r>
              <a:rPr lang="ru-RU"/>
              <a:t> (или просто критерием) называют случайную величину K , которая служит для проверки гипотезы.</a:t>
            </a:r>
          </a:p>
          <a:p>
            <a:pPr algn="just">
              <a:lnSpc>
                <a:spcPct val="150000"/>
              </a:lnSpc>
            </a:pPr>
            <a:endParaRPr lang="ru-RU"/>
          </a:p>
          <a:p>
            <a:pPr algn="just">
              <a:lnSpc>
                <a:spcPct val="150000"/>
              </a:lnSpc>
            </a:pPr>
            <a:r>
              <a:rPr lang="ru-RU" b="1" i="1"/>
              <a:t>Критерии значимости</a:t>
            </a:r>
            <a:r>
              <a:rPr lang="ru-RU"/>
              <a:t> (критерии проверки гипотез, иногда – просто тесты) – это простейшие, но наиболее широко используемые статистические средства.</a:t>
            </a:r>
          </a:p>
          <a:p>
            <a:pPr algn="just">
              <a:lnSpc>
                <a:spcPct val="150000"/>
              </a:lnSpc>
            </a:pPr>
            <a:r>
              <a:rPr lang="ru-RU"/>
              <a:t>Критерий значимости дает возможность статистику найти разумный ответ на вопрос, подобный следующим:</a:t>
            </a:r>
          </a:p>
          <a:p>
            <a:pPr algn="just">
              <a:lnSpc>
                <a:spcPct val="150000"/>
              </a:lnSpc>
              <a:buFont typeface="Arial" charset="0"/>
              <a:buChar char="•"/>
            </a:pPr>
            <a:r>
              <a:rPr lang="ru-RU"/>
              <a:t>Превосходит ли по эффективности одно противогриппозное средство другое?</a:t>
            </a:r>
          </a:p>
          <a:p>
            <a:pPr algn="just">
              <a:lnSpc>
                <a:spcPct val="150000"/>
              </a:lnSpc>
              <a:buFont typeface="Arial" charset="0"/>
              <a:buChar char="•"/>
            </a:pPr>
            <a:r>
              <a:rPr lang="ru-RU"/>
              <a:t>Способствует ли отказ от курения снижению вероятности раковых заболеваний?</a:t>
            </a:r>
          </a:p>
        </p:txBody>
      </p:sp>
      <p:sp>
        <p:nvSpPr>
          <p:cNvPr id="4" name="Номер слайда 3"/>
          <p:cNvSpPr>
            <a:spLocks noGrp="1"/>
          </p:cNvSpPr>
          <p:nvPr>
            <p:ph type="sldNum" sz="quarter" idx="12"/>
          </p:nvPr>
        </p:nvSpPr>
        <p:spPr/>
        <p:txBody>
          <a:bodyPr/>
          <a:lstStyle/>
          <a:p>
            <a:pPr>
              <a:defRPr/>
            </a:pPr>
            <a:fld id="{8D72174E-2AEF-43A5-9262-A1C51BB60D7C}" type="slidenum">
              <a:rPr lang="ru-RU" smtClean="0"/>
              <a:pPr>
                <a:defRPr/>
              </a:pPr>
              <a:t>61</a:t>
            </a:fld>
            <a:endParaRPr lang="ru-RU"/>
          </a:p>
        </p:txBody>
      </p:sp>
      <p:sp>
        <p:nvSpPr>
          <p:cNvPr id="1098755"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1098757"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Статистические критерии</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94" name="TextBox 11"/>
          <p:cNvSpPr txBox="1">
            <a:spLocks noChangeArrowheads="1"/>
          </p:cNvSpPr>
          <p:nvPr/>
        </p:nvSpPr>
        <p:spPr bwMode="auto">
          <a:xfrm>
            <a:off x="971550" y="1341438"/>
            <a:ext cx="8172450" cy="3830637"/>
          </a:xfrm>
          <a:prstGeom prst="rect">
            <a:avLst/>
          </a:prstGeom>
          <a:noFill/>
          <a:ln w="9525">
            <a:noFill/>
            <a:miter lim="800000"/>
            <a:headEnd/>
            <a:tailEnd/>
          </a:ln>
        </p:spPr>
        <p:txBody>
          <a:bodyPr>
            <a:spAutoFit/>
          </a:bodyPr>
          <a:lstStyle/>
          <a:p>
            <a:pPr algn="just">
              <a:lnSpc>
                <a:spcPct val="150000"/>
              </a:lnSpc>
            </a:pPr>
            <a:r>
              <a:rPr lang="ru-RU"/>
              <a:t>Статистической – называют гипотезу о виде неизвестного распределения или о параметрах известных распределений.</a:t>
            </a:r>
          </a:p>
          <a:p>
            <a:pPr algn="just">
              <a:lnSpc>
                <a:spcPct val="150000"/>
              </a:lnSpc>
            </a:pPr>
            <a:r>
              <a:rPr lang="ru-RU"/>
              <a:t>Рассмотрим простейший вид статистической процедуры, называемой проверкой гипотез. Пусть дана некоторая оценка  , построенная по выборке из </a:t>
            </a:r>
            <a:r>
              <a:rPr lang="ru-RU" i="1"/>
              <a:t>n</a:t>
            </a:r>
            <a:r>
              <a:rPr lang="ru-RU"/>
              <a:t> независимых наблюдений СВ X . Предположим, что есть основания считать истинное значение оцениваемого параметра равным </a:t>
            </a:r>
          </a:p>
          <a:p>
            <a:pPr algn="just">
              <a:lnSpc>
                <a:spcPct val="150000"/>
              </a:lnSpc>
            </a:pPr>
            <a:r>
              <a:rPr lang="ru-RU"/>
              <a:t>Однако даже если истинное значение параметра     равно     , выборочное значение  ,  вероятно, не будет в точности равняться     , из-за выборочной изменчивости, присущей     .</a:t>
            </a:r>
          </a:p>
        </p:txBody>
      </p:sp>
      <p:sp>
        <p:nvSpPr>
          <p:cNvPr id="4" name="Номер слайда 3"/>
          <p:cNvSpPr>
            <a:spLocks noGrp="1"/>
          </p:cNvSpPr>
          <p:nvPr>
            <p:ph type="sldNum" sz="quarter" idx="12"/>
          </p:nvPr>
        </p:nvSpPr>
        <p:spPr/>
        <p:txBody>
          <a:bodyPr/>
          <a:lstStyle/>
          <a:p>
            <a:pPr>
              <a:defRPr/>
            </a:pPr>
            <a:fld id="{30A1E9B3-D30D-4648-9B42-B965684056BD}" type="slidenum">
              <a:rPr lang="ru-RU" smtClean="0"/>
              <a:pPr>
                <a:defRPr/>
              </a:pPr>
              <a:t>62</a:t>
            </a:fld>
            <a:endParaRPr lang="ru-RU"/>
          </a:p>
        </p:txBody>
      </p:sp>
      <p:sp>
        <p:nvSpPr>
          <p:cNvPr id="625696"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25698"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Проверка гипотез</a:t>
            </a:r>
          </a:p>
        </p:txBody>
      </p:sp>
      <p:graphicFrame>
        <p:nvGraphicFramePr>
          <p:cNvPr id="625687" name="Object 23"/>
          <p:cNvGraphicFramePr>
            <a:graphicFrameLocks noChangeAspect="1"/>
          </p:cNvGraphicFramePr>
          <p:nvPr/>
        </p:nvGraphicFramePr>
        <p:xfrm>
          <a:off x="6842125" y="2692400"/>
          <a:ext cx="238125" cy="354013"/>
        </p:xfrm>
        <a:graphic>
          <a:graphicData uri="http://schemas.openxmlformats.org/presentationml/2006/ole">
            <p:oleObj spid="_x0000_s625708" name="Equation" r:id="rId3" imgW="152334" imgH="228501" progId="Equation.DSMT4">
              <p:embed/>
            </p:oleObj>
          </a:graphicData>
        </a:graphic>
      </p:graphicFrame>
      <p:graphicFrame>
        <p:nvGraphicFramePr>
          <p:cNvPr id="625688" name="Object 24"/>
          <p:cNvGraphicFramePr>
            <a:graphicFrameLocks noChangeAspect="1"/>
          </p:cNvGraphicFramePr>
          <p:nvPr/>
        </p:nvGraphicFramePr>
        <p:xfrm>
          <a:off x="8826500" y="3500438"/>
          <a:ext cx="317500" cy="373062"/>
        </p:xfrm>
        <a:graphic>
          <a:graphicData uri="http://schemas.openxmlformats.org/presentationml/2006/ole">
            <p:oleObj spid="_x0000_s625709" name="Equation" r:id="rId4" imgW="203112" imgH="241195" progId="Equation.DSMT4">
              <p:embed/>
            </p:oleObj>
          </a:graphicData>
        </a:graphic>
      </p:graphicFrame>
      <p:graphicFrame>
        <p:nvGraphicFramePr>
          <p:cNvPr id="625689" name="Object 25"/>
          <p:cNvGraphicFramePr>
            <a:graphicFrameLocks noChangeAspect="1"/>
          </p:cNvGraphicFramePr>
          <p:nvPr/>
        </p:nvGraphicFramePr>
        <p:xfrm>
          <a:off x="6372225" y="4005263"/>
          <a:ext cx="238125" cy="274637"/>
        </p:xfrm>
        <a:graphic>
          <a:graphicData uri="http://schemas.openxmlformats.org/presentationml/2006/ole">
            <p:oleObj spid="_x0000_s625710" name="Equation" r:id="rId5" imgW="152202" imgH="177569" progId="Equation.DSMT4">
              <p:embed/>
            </p:oleObj>
          </a:graphicData>
        </a:graphic>
      </p:graphicFrame>
      <p:graphicFrame>
        <p:nvGraphicFramePr>
          <p:cNvPr id="625690" name="Object 26"/>
          <p:cNvGraphicFramePr>
            <a:graphicFrameLocks noChangeAspect="1"/>
          </p:cNvGraphicFramePr>
          <p:nvPr/>
        </p:nvGraphicFramePr>
        <p:xfrm>
          <a:off x="7364413" y="3919538"/>
          <a:ext cx="317500" cy="373062"/>
        </p:xfrm>
        <a:graphic>
          <a:graphicData uri="http://schemas.openxmlformats.org/presentationml/2006/ole">
            <p:oleObj spid="_x0000_s625711" name="Equation" r:id="rId6" imgW="203112" imgH="241195" progId="Equation.DSMT4">
              <p:embed/>
            </p:oleObj>
          </a:graphicData>
        </a:graphic>
      </p:graphicFrame>
      <p:graphicFrame>
        <p:nvGraphicFramePr>
          <p:cNvPr id="625691" name="Object 27"/>
          <p:cNvGraphicFramePr>
            <a:graphicFrameLocks noChangeAspect="1"/>
          </p:cNvGraphicFramePr>
          <p:nvPr/>
        </p:nvGraphicFramePr>
        <p:xfrm>
          <a:off x="2124075" y="4337050"/>
          <a:ext cx="238125" cy="354013"/>
        </p:xfrm>
        <a:graphic>
          <a:graphicData uri="http://schemas.openxmlformats.org/presentationml/2006/ole">
            <p:oleObj spid="_x0000_s625712" name="Equation" r:id="rId7" imgW="152334" imgH="228501" progId="Equation.DSMT4">
              <p:embed/>
            </p:oleObj>
          </a:graphicData>
        </a:graphic>
      </p:graphicFrame>
      <p:graphicFrame>
        <p:nvGraphicFramePr>
          <p:cNvPr id="625692" name="Object 28"/>
          <p:cNvGraphicFramePr>
            <a:graphicFrameLocks noChangeAspect="1"/>
          </p:cNvGraphicFramePr>
          <p:nvPr/>
        </p:nvGraphicFramePr>
        <p:xfrm>
          <a:off x="7783513" y="4333875"/>
          <a:ext cx="317500" cy="373063"/>
        </p:xfrm>
        <a:graphic>
          <a:graphicData uri="http://schemas.openxmlformats.org/presentationml/2006/ole">
            <p:oleObj spid="_x0000_s625713" name="Equation" r:id="rId8" imgW="203112" imgH="241195" progId="Equation.DSMT4">
              <p:embed/>
            </p:oleObj>
          </a:graphicData>
        </a:graphic>
      </p:graphicFrame>
      <p:graphicFrame>
        <p:nvGraphicFramePr>
          <p:cNvPr id="625693" name="Object 29"/>
          <p:cNvGraphicFramePr>
            <a:graphicFrameLocks noChangeAspect="1"/>
          </p:cNvGraphicFramePr>
          <p:nvPr/>
        </p:nvGraphicFramePr>
        <p:xfrm>
          <a:off x="5167313" y="4756150"/>
          <a:ext cx="238125" cy="354013"/>
        </p:xfrm>
        <a:graphic>
          <a:graphicData uri="http://schemas.openxmlformats.org/presentationml/2006/ole">
            <p:oleObj spid="_x0000_s625714" name="Equation" r:id="rId9" imgW="152334" imgH="228501" progId="Equation.DSMT4">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723" name="TextBox 11"/>
          <p:cNvSpPr txBox="1">
            <a:spLocks noChangeArrowheads="1"/>
          </p:cNvSpPr>
          <p:nvPr/>
        </p:nvSpPr>
        <p:spPr bwMode="auto">
          <a:xfrm>
            <a:off x="971550" y="1341438"/>
            <a:ext cx="8172450" cy="3830637"/>
          </a:xfrm>
          <a:prstGeom prst="rect">
            <a:avLst/>
          </a:prstGeom>
          <a:noFill/>
          <a:ln w="9525">
            <a:noFill/>
            <a:miter lim="800000"/>
            <a:headEnd/>
            <a:tailEnd/>
          </a:ln>
        </p:spPr>
        <p:txBody>
          <a:bodyPr>
            <a:spAutoFit/>
          </a:bodyPr>
          <a:lstStyle/>
          <a:p>
            <a:pPr algn="just">
              <a:lnSpc>
                <a:spcPct val="150000"/>
              </a:lnSpc>
            </a:pPr>
            <a:r>
              <a:rPr lang="ru-RU"/>
              <a:t>Если предположить, что       , то при каком отклонении      от     эта гипотеза должна быть отвергнута как несостоятельная?</a:t>
            </a:r>
          </a:p>
          <a:p>
            <a:pPr algn="just">
              <a:lnSpc>
                <a:spcPct val="150000"/>
              </a:lnSpc>
            </a:pPr>
            <a:r>
              <a:rPr lang="ru-RU"/>
              <a:t>На этот вопрос ответ можно дать в статистических терминах, вычислив вероятность любого значимого отклонения   от   по выборочному распределению   . Если вероятность такого отличия мала, то отличие следует считать значимым, и гипотеза           должна быть отвергнута. Если же вероятность такого отличия велика, то отклонение следует приписать естественной статистической изменчивости, и гипотеза      </a:t>
            </a:r>
          </a:p>
          <a:p>
            <a:pPr algn="just">
              <a:lnSpc>
                <a:spcPct val="150000"/>
              </a:lnSpc>
            </a:pPr>
            <a:r>
              <a:rPr lang="ru-RU"/>
              <a:t>может быть принята.</a:t>
            </a:r>
          </a:p>
        </p:txBody>
      </p:sp>
      <p:sp>
        <p:nvSpPr>
          <p:cNvPr id="4" name="Номер слайда 3"/>
          <p:cNvSpPr>
            <a:spLocks noGrp="1"/>
          </p:cNvSpPr>
          <p:nvPr>
            <p:ph type="sldNum" sz="quarter" idx="12"/>
          </p:nvPr>
        </p:nvSpPr>
        <p:spPr/>
        <p:txBody>
          <a:bodyPr/>
          <a:lstStyle/>
          <a:p>
            <a:pPr>
              <a:defRPr/>
            </a:pPr>
            <a:fld id="{343961A1-087F-4503-80C8-F4DBF56E5711}" type="slidenum">
              <a:rPr lang="ru-RU" smtClean="0"/>
              <a:pPr>
                <a:defRPr/>
              </a:pPr>
              <a:t>63</a:t>
            </a:fld>
            <a:endParaRPr lang="ru-RU"/>
          </a:p>
        </p:txBody>
      </p:sp>
      <p:sp>
        <p:nvSpPr>
          <p:cNvPr id="626725"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26727"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Проверка гипотез</a:t>
            </a:r>
          </a:p>
        </p:txBody>
      </p:sp>
      <p:graphicFrame>
        <p:nvGraphicFramePr>
          <p:cNvPr id="626715" name="Object 27"/>
          <p:cNvGraphicFramePr>
            <a:graphicFrameLocks noChangeAspect="1"/>
          </p:cNvGraphicFramePr>
          <p:nvPr/>
        </p:nvGraphicFramePr>
        <p:xfrm>
          <a:off x="7502525" y="1447800"/>
          <a:ext cx="238125" cy="354013"/>
        </p:xfrm>
        <a:graphic>
          <a:graphicData uri="http://schemas.openxmlformats.org/presentationml/2006/ole">
            <p:oleObj spid="_x0000_s626739" name="Equation" r:id="rId3" imgW="152334" imgH="228501" progId="Equation.DSMT4">
              <p:embed/>
            </p:oleObj>
          </a:graphicData>
        </a:graphic>
      </p:graphicFrame>
      <p:graphicFrame>
        <p:nvGraphicFramePr>
          <p:cNvPr id="626716" name="Object 28"/>
          <p:cNvGraphicFramePr>
            <a:graphicFrameLocks noChangeAspect="1"/>
          </p:cNvGraphicFramePr>
          <p:nvPr/>
        </p:nvGraphicFramePr>
        <p:xfrm>
          <a:off x="6804025" y="2671763"/>
          <a:ext cx="317500" cy="373062"/>
        </p:xfrm>
        <a:graphic>
          <a:graphicData uri="http://schemas.openxmlformats.org/presentationml/2006/ole">
            <p:oleObj spid="_x0000_s626740" name="Equation" r:id="rId4" imgW="203112" imgH="241195" progId="Equation.DSMT4">
              <p:embed/>
            </p:oleObj>
          </a:graphicData>
        </a:graphic>
      </p:graphicFrame>
      <p:graphicFrame>
        <p:nvGraphicFramePr>
          <p:cNvPr id="626717" name="Object 29"/>
          <p:cNvGraphicFramePr>
            <a:graphicFrameLocks noChangeAspect="1"/>
          </p:cNvGraphicFramePr>
          <p:nvPr/>
        </p:nvGraphicFramePr>
        <p:xfrm>
          <a:off x="3743325" y="1438275"/>
          <a:ext cx="754063" cy="373063"/>
        </p:xfrm>
        <a:graphic>
          <a:graphicData uri="http://schemas.openxmlformats.org/presentationml/2006/ole">
            <p:oleObj spid="_x0000_s626741" name="Equation" r:id="rId5" imgW="482391" imgH="241195" progId="Equation.DSMT4">
              <p:embed/>
            </p:oleObj>
          </a:graphicData>
        </a:graphic>
      </p:graphicFrame>
      <p:graphicFrame>
        <p:nvGraphicFramePr>
          <p:cNvPr id="626718" name="Object 30"/>
          <p:cNvGraphicFramePr>
            <a:graphicFrameLocks noChangeAspect="1"/>
          </p:cNvGraphicFramePr>
          <p:nvPr/>
        </p:nvGraphicFramePr>
        <p:xfrm>
          <a:off x="2833688" y="3094038"/>
          <a:ext cx="238125" cy="354012"/>
        </p:xfrm>
        <a:graphic>
          <a:graphicData uri="http://schemas.openxmlformats.org/presentationml/2006/ole">
            <p:oleObj spid="_x0000_s626742" name="Equation" r:id="rId6" imgW="152334" imgH="228501" progId="Equation.DSMT4">
              <p:embed/>
            </p:oleObj>
          </a:graphicData>
        </a:graphic>
      </p:graphicFrame>
      <p:graphicFrame>
        <p:nvGraphicFramePr>
          <p:cNvPr id="626719" name="Object 31"/>
          <p:cNvGraphicFramePr>
            <a:graphicFrameLocks noChangeAspect="1"/>
          </p:cNvGraphicFramePr>
          <p:nvPr/>
        </p:nvGraphicFramePr>
        <p:xfrm>
          <a:off x="8316913" y="1438275"/>
          <a:ext cx="317500" cy="373063"/>
        </p:xfrm>
        <a:graphic>
          <a:graphicData uri="http://schemas.openxmlformats.org/presentationml/2006/ole">
            <p:oleObj spid="_x0000_s626743" name="Equation" r:id="rId7" imgW="203112" imgH="241195" progId="Equation.DSMT4">
              <p:embed/>
            </p:oleObj>
          </a:graphicData>
        </a:graphic>
      </p:graphicFrame>
      <p:graphicFrame>
        <p:nvGraphicFramePr>
          <p:cNvPr id="626720" name="Object 32"/>
          <p:cNvGraphicFramePr>
            <a:graphicFrameLocks noChangeAspect="1"/>
          </p:cNvGraphicFramePr>
          <p:nvPr/>
        </p:nvGraphicFramePr>
        <p:xfrm>
          <a:off x="6092825" y="2690813"/>
          <a:ext cx="238125" cy="354012"/>
        </p:xfrm>
        <a:graphic>
          <a:graphicData uri="http://schemas.openxmlformats.org/presentationml/2006/ole">
            <p:oleObj spid="_x0000_s626744" name="Equation" r:id="rId8" imgW="152334" imgH="228501" progId="Equation.DSMT4">
              <p:embed/>
            </p:oleObj>
          </a:graphicData>
        </a:graphic>
      </p:graphicFrame>
      <p:graphicFrame>
        <p:nvGraphicFramePr>
          <p:cNvPr id="626721" name="Object 33"/>
          <p:cNvGraphicFramePr>
            <a:graphicFrameLocks noChangeAspect="1"/>
          </p:cNvGraphicFramePr>
          <p:nvPr/>
        </p:nvGraphicFramePr>
        <p:xfrm>
          <a:off x="5402263" y="3498850"/>
          <a:ext cx="754062" cy="373063"/>
        </p:xfrm>
        <a:graphic>
          <a:graphicData uri="http://schemas.openxmlformats.org/presentationml/2006/ole">
            <p:oleObj spid="_x0000_s626745" name="Equation" r:id="rId9" imgW="482391" imgH="241195" progId="Equation.DSMT4">
              <p:embed/>
            </p:oleObj>
          </a:graphicData>
        </a:graphic>
      </p:graphicFrame>
      <p:graphicFrame>
        <p:nvGraphicFramePr>
          <p:cNvPr id="626722" name="Object 34"/>
          <p:cNvGraphicFramePr>
            <a:graphicFrameLocks noChangeAspect="1"/>
          </p:cNvGraphicFramePr>
          <p:nvPr/>
        </p:nvGraphicFramePr>
        <p:xfrm>
          <a:off x="8243888" y="4324350"/>
          <a:ext cx="754062" cy="373063"/>
        </p:xfrm>
        <a:graphic>
          <a:graphicData uri="http://schemas.openxmlformats.org/presentationml/2006/ole">
            <p:oleObj spid="_x0000_s626746" name="Equation" r:id="rId10" imgW="482391" imgH="241195" progId="Equation.DSMT4">
              <p:embed/>
            </p:oleObj>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7741" name="Рисунок 15" descr="IMG0006_10009648.PNG"/>
          <p:cNvPicPr>
            <a:picLocks noChangeAspect="1"/>
          </p:cNvPicPr>
          <p:nvPr/>
        </p:nvPicPr>
        <p:blipFill>
          <a:blip r:embed="rId3" cstate="print"/>
          <a:srcRect/>
          <a:stretch>
            <a:fillRect/>
          </a:stretch>
        </p:blipFill>
        <p:spPr bwMode="auto">
          <a:xfrm>
            <a:off x="1368425" y="2984500"/>
            <a:ext cx="7235825" cy="3540125"/>
          </a:xfrm>
          <a:prstGeom prst="rect">
            <a:avLst/>
          </a:prstGeom>
          <a:noFill/>
          <a:ln w="9525">
            <a:noFill/>
            <a:miter lim="800000"/>
            <a:headEnd/>
            <a:tailEnd/>
          </a:ln>
        </p:spPr>
      </p:pic>
      <p:sp>
        <p:nvSpPr>
          <p:cNvPr id="627742" name="TextBox 11"/>
          <p:cNvSpPr txBox="1">
            <a:spLocks noChangeArrowheads="1"/>
          </p:cNvSpPr>
          <p:nvPr/>
        </p:nvSpPr>
        <p:spPr bwMode="auto">
          <a:xfrm>
            <a:off x="971550" y="1341438"/>
            <a:ext cx="8172450" cy="1743075"/>
          </a:xfrm>
          <a:prstGeom prst="rect">
            <a:avLst/>
          </a:prstGeom>
          <a:noFill/>
          <a:ln w="9525">
            <a:noFill/>
            <a:miter lim="800000"/>
            <a:headEnd/>
            <a:tailEnd/>
          </a:ln>
        </p:spPr>
        <p:txBody>
          <a:bodyPr>
            <a:spAutoFit/>
          </a:bodyPr>
          <a:lstStyle/>
          <a:p>
            <a:pPr algn="just">
              <a:lnSpc>
                <a:spcPct val="150000"/>
              </a:lnSpc>
            </a:pPr>
            <a:r>
              <a:rPr lang="ru-RU"/>
              <a:t>Проиллюстрируем общий подход, предположив, что выборочное значение     , являющееся оценкой параметра   , имеет плотность вероятности нормального распределения                Если гипотеза            </a:t>
            </a:r>
          </a:p>
          <a:p>
            <a:pPr algn="just">
              <a:lnSpc>
                <a:spcPct val="150000"/>
              </a:lnSpc>
            </a:pPr>
            <a:r>
              <a:rPr lang="ru-RU"/>
              <a:t>верна, то               должна иметь среднее значение       .</a:t>
            </a:r>
          </a:p>
        </p:txBody>
      </p:sp>
      <p:sp>
        <p:nvSpPr>
          <p:cNvPr id="4" name="Номер слайда 3"/>
          <p:cNvSpPr>
            <a:spLocks noGrp="1"/>
          </p:cNvSpPr>
          <p:nvPr>
            <p:ph type="sldNum" sz="quarter" idx="12"/>
          </p:nvPr>
        </p:nvSpPr>
        <p:spPr/>
        <p:txBody>
          <a:bodyPr/>
          <a:lstStyle/>
          <a:p>
            <a:pPr>
              <a:defRPr/>
            </a:pPr>
            <a:fld id="{EFAAA9C5-09CF-4499-9625-F216BFEE14AB}" type="slidenum">
              <a:rPr lang="ru-RU" smtClean="0"/>
              <a:pPr>
                <a:defRPr/>
              </a:pPr>
              <a:t>64</a:t>
            </a:fld>
            <a:endParaRPr lang="ru-RU"/>
          </a:p>
        </p:txBody>
      </p:sp>
      <p:sp>
        <p:nvSpPr>
          <p:cNvPr id="627744" name="TextBox 7"/>
          <p:cNvSpPr txBox="1">
            <a:spLocks noChangeArrowheads="1"/>
          </p:cNvSpPr>
          <p:nvPr/>
        </p:nvSpPr>
        <p:spPr bwMode="auto">
          <a:xfrm>
            <a:off x="971550" y="1916113"/>
            <a:ext cx="8172450" cy="2838450"/>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r>
              <a:rPr lang="ru-RU"/>
              <a:t>       </a:t>
            </a:r>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27746"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Проверка гипотез</a:t>
            </a:r>
          </a:p>
        </p:txBody>
      </p:sp>
      <p:graphicFrame>
        <p:nvGraphicFramePr>
          <p:cNvPr id="627735" name="Object 23"/>
          <p:cNvGraphicFramePr>
            <a:graphicFrameLocks noChangeAspect="1"/>
          </p:cNvGraphicFramePr>
          <p:nvPr/>
        </p:nvGraphicFramePr>
        <p:xfrm>
          <a:off x="827584" y="1844675"/>
          <a:ext cx="238125" cy="354013"/>
        </p:xfrm>
        <a:graphic>
          <a:graphicData uri="http://schemas.openxmlformats.org/presentationml/2006/ole">
            <p:oleObj spid="_x0000_s627753" name="Equation" r:id="rId4" imgW="152334" imgH="228501" progId="Equation.DSMT4">
              <p:embed/>
            </p:oleObj>
          </a:graphicData>
        </a:graphic>
      </p:graphicFrame>
      <p:graphicFrame>
        <p:nvGraphicFramePr>
          <p:cNvPr id="627736" name="Object 24"/>
          <p:cNvGraphicFramePr>
            <a:graphicFrameLocks noChangeAspect="1"/>
          </p:cNvGraphicFramePr>
          <p:nvPr/>
        </p:nvGraphicFramePr>
        <p:xfrm>
          <a:off x="6948264" y="2276475"/>
          <a:ext cx="754062" cy="373063"/>
        </p:xfrm>
        <a:graphic>
          <a:graphicData uri="http://schemas.openxmlformats.org/presentationml/2006/ole">
            <p:oleObj spid="_x0000_s627754" name="Equation" r:id="rId5" imgW="482391" imgH="241195" progId="Equation.DSMT4">
              <p:embed/>
            </p:oleObj>
          </a:graphicData>
        </a:graphic>
      </p:graphicFrame>
      <p:graphicFrame>
        <p:nvGraphicFramePr>
          <p:cNvPr id="627737" name="Object 25"/>
          <p:cNvGraphicFramePr>
            <a:graphicFrameLocks noChangeAspect="1"/>
          </p:cNvGraphicFramePr>
          <p:nvPr/>
        </p:nvGraphicFramePr>
        <p:xfrm>
          <a:off x="4283968" y="2276475"/>
          <a:ext cx="674688" cy="412750"/>
        </p:xfrm>
        <a:graphic>
          <a:graphicData uri="http://schemas.openxmlformats.org/presentationml/2006/ole">
            <p:oleObj spid="_x0000_s627755" name="Equation" r:id="rId6" imgW="431425" imgH="266469" progId="Equation.DSMT4">
              <p:embed/>
            </p:oleObj>
          </a:graphicData>
        </a:graphic>
      </p:graphicFrame>
      <p:graphicFrame>
        <p:nvGraphicFramePr>
          <p:cNvPr id="627738" name="Object 26"/>
          <p:cNvGraphicFramePr>
            <a:graphicFrameLocks noChangeAspect="1"/>
          </p:cNvGraphicFramePr>
          <p:nvPr/>
        </p:nvGraphicFramePr>
        <p:xfrm>
          <a:off x="6588125" y="2636838"/>
          <a:ext cx="317500" cy="373062"/>
        </p:xfrm>
        <a:graphic>
          <a:graphicData uri="http://schemas.openxmlformats.org/presentationml/2006/ole">
            <p:oleObj spid="_x0000_s627756" name="Equation" r:id="rId7" imgW="203112" imgH="241195" progId="Equation.DSMT4">
              <p:embed/>
            </p:oleObj>
          </a:graphicData>
        </a:graphic>
      </p:graphicFrame>
      <p:graphicFrame>
        <p:nvGraphicFramePr>
          <p:cNvPr id="627739" name="Object 27"/>
          <p:cNvGraphicFramePr>
            <a:graphicFrameLocks noChangeAspect="1"/>
          </p:cNvGraphicFramePr>
          <p:nvPr/>
        </p:nvGraphicFramePr>
        <p:xfrm>
          <a:off x="5148064" y="1916113"/>
          <a:ext cx="238125" cy="276225"/>
        </p:xfrm>
        <a:graphic>
          <a:graphicData uri="http://schemas.openxmlformats.org/presentationml/2006/ole">
            <p:oleObj spid="_x0000_s627757" name="Equation" r:id="rId8" imgW="152202" imgH="177569" progId="Equation.DSMT4">
              <p:embed/>
            </p:oleObj>
          </a:graphicData>
        </a:graphic>
      </p:graphicFrame>
      <p:graphicFrame>
        <p:nvGraphicFramePr>
          <p:cNvPr id="627740" name="Object 28"/>
          <p:cNvGraphicFramePr>
            <a:graphicFrameLocks noChangeAspect="1"/>
          </p:cNvGraphicFramePr>
          <p:nvPr/>
        </p:nvGraphicFramePr>
        <p:xfrm>
          <a:off x="2124075" y="2708275"/>
          <a:ext cx="674688" cy="412750"/>
        </p:xfrm>
        <a:graphic>
          <a:graphicData uri="http://schemas.openxmlformats.org/presentationml/2006/ole">
            <p:oleObj spid="_x0000_s627758" name="Equation" r:id="rId9" imgW="431425" imgH="266469" progId="Equation.DSMT4">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2849" name="Рисунок 15" descr="IMG0006_10009648.PNG"/>
          <p:cNvPicPr>
            <a:picLocks noChangeAspect="1"/>
          </p:cNvPicPr>
          <p:nvPr/>
        </p:nvPicPr>
        <p:blipFill>
          <a:blip r:embed="rId2" cstate="print"/>
          <a:srcRect/>
          <a:stretch>
            <a:fillRect/>
          </a:stretch>
        </p:blipFill>
        <p:spPr bwMode="auto">
          <a:xfrm>
            <a:off x="1368425" y="2984500"/>
            <a:ext cx="7235825" cy="3540125"/>
          </a:xfrm>
          <a:prstGeom prst="rect">
            <a:avLst/>
          </a:prstGeom>
          <a:noFill/>
          <a:ln w="9525">
            <a:noFill/>
            <a:miter lim="800000"/>
            <a:headEnd/>
            <a:tailEnd/>
          </a:ln>
        </p:spPr>
      </p:pic>
      <p:sp>
        <p:nvSpPr>
          <p:cNvPr id="1102850" name="TextBox 11"/>
          <p:cNvSpPr txBox="1">
            <a:spLocks noChangeArrowheads="1"/>
          </p:cNvSpPr>
          <p:nvPr/>
        </p:nvSpPr>
        <p:spPr bwMode="auto">
          <a:xfrm>
            <a:off x="971550" y="1341438"/>
            <a:ext cx="8172450" cy="871537"/>
          </a:xfrm>
          <a:prstGeom prst="rect">
            <a:avLst/>
          </a:prstGeom>
          <a:noFill/>
          <a:ln w="9525">
            <a:noFill/>
            <a:miter lim="800000"/>
            <a:headEnd/>
            <a:tailEnd/>
          </a:ln>
        </p:spPr>
        <p:txBody>
          <a:bodyPr>
            <a:spAutoFit/>
          </a:bodyPr>
          <a:lstStyle/>
          <a:p>
            <a:pPr algn="just">
              <a:lnSpc>
                <a:spcPct val="150000"/>
              </a:lnSpc>
            </a:pPr>
            <a:r>
              <a:rPr lang="ru-RU"/>
              <a:t>Вероятность </a:t>
            </a:r>
            <a:r>
              <a:rPr lang="el-GR"/>
              <a:t>α</a:t>
            </a:r>
            <a:r>
              <a:rPr lang="ru-RU"/>
              <a:t>, использованная при испытании гипотез, называется </a:t>
            </a:r>
            <a:r>
              <a:rPr lang="ru-RU" b="1" i="1" u="sng"/>
              <a:t>уровнем значимости критерия</a:t>
            </a:r>
            <a:r>
              <a:rPr lang="ru-RU"/>
              <a:t>.</a:t>
            </a:r>
          </a:p>
        </p:txBody>
      </p:sp>
      <p:sp>
        <p:nvSpPr>
          <p:cNvPr id="4" name="Номер слайда 3"/>
          <p:cNvSpPr>
            <a:spLocks noGrp="1"/>
          </p:cNvSpPr>
          <p:nvPr>
            <p:ph type="sldNum" sz="quarter" idx="12"/>
          </p:nvPr>
        </p:nvSpPr>
        <p:spPr/>
        <p:txBody>
          <a:bodyPr/>
          <a:lstStyle/>
          <a:p>
            <a:pPr>
              <a:defRPr/>
            </a:pPr>
            <a:fld id="{9A4A499A-7A04-48F1-B0E0-7470D061F990}" type="slidenum">
              <a:rPr lang="ru-RU" smtClean="0"/>
              <a:pPr>
                <a:defRPr/>
              </a:pPr>
              <a:t>65</a:t>
            </a:fld>
            <a:endParaRPr lang="ru-RU"/>
          </a:p>
        </p:txBody>
      </p:sp>
      <p:sp>
        <p:nvSpPr>
          <p:cNvPr id="1102852"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1102854"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Проверка гипотез</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9770" name="Рисунок 15" descr="IMG0006_10009648.PNG"/>
          <p:cNvPicPr>
            <a:picLocks noChangeAspect="1"/>
          </p:cNvPicPr>
          <p:nvPr/>
        </p:nvPicPr>
        <p:blipFill>
          <a:blip r:embed="rId3" cstate="print"/>
          <a:srcRect/>
          <a:stretch>
            <a:fillRect/>
          </a:stretch>
        </p:blipFill>
        <p:spPr bwMode="auto">
          <a:xfrm>
            <a:off x="1368425" y="2984500"/>
            <a:ext cx="7235825" cy="3540125"/>
          </a:xfrm>
          <a:prstGeom prst="rect">
            <a:avLst/>
          </a:prstGeom>
          <a:noFill/>
          <a:ln w="9525">
            <a:noFill/>
            <a:miter lim="800000"/>
            <a:headEnd/>
            <a:tailEnd/>
          </a:ln>
        </p:spPr>
      </p:pic>
      <p:sp>
        <p:nvSpPr>
          <p:cNvPr id="629771" name="TextBox 11"/>
          <p:cNvSpPr txBox="1">
            <a:spLocks noChangeArrowheads="1"/>
          </p:cNvSpPr>
          <p:nvPr/>
        </p:nvSpPr>
        <p:spPr bwMode="auto">
          <a:xfrm>
            <a:off x="971550" y="1341438"/>
            <a:ext cx="8172450" cy="1754187"/>
          </a:xfrm>
          <a:prstGeom prst="rect">
            <a:avLst/>
          </a:prstGeom>
          <a:noFill/>
          <a:ln w="9525">
            <a:noFill/>
            <a:miter lim="800000"/>
            <a:headEnd/>
            <a:tailEnd/>
          </a:ln>
        </p:spPr>
        <p:txBody>
          <a:bodyPr>
            <a:spAutoFit/>
          </a:bodyPr>
          <a:lstStyle/>
          <a:p>
            <a:pPr algn="just">
              <a:lnSpc>
                <a:spcPct val="150000"/>
              </a:lnSpc>
            </a:pPr>
            <a:r>
              <a:rPr lang="ru-RU"/>
              <a:t>Нулевой (основной) называют выдвинутую гипотезу H</a:t>
            </a:r>
            <a:r>
              <a:rPr lang="ru-RU" baseline="-25000"/>
              <a:t>0</a:t>
            </a:r>
            <a:r>
              <a:rPr lang="ru-RU"/>
              <a:t>. В данном примере H</a:t>
            </a:r>
            <a:r>
              <a:rPr lang="ru-RU" baseline="-25000"/>
              <a:t>0</a:t>
            </a:r>
            <a:r>
              <a:rPr lang="ru-RU"/>
              <a:t> :          . Область значений      , при которых гипотеза должна быть отвергнута, называется </a:t>
            </a:r>
            <a:r>
              <a:rPr lang="ru-RU" i="1" u="sng"/>
              <a:t>областью отклонения</a:t>
            </a:r>
            <a:r>
              <a:rPr lang="ru-RU"/>
              <a:t> гипотезы или </a:t>
            </a:r>
            <a:r>
              <a:rPr lang="ru-RU" i="1" u="sng"/>
              <a:t>критической областью</a:t>
            </a:r>
            <a:r>
              <a:rPr lang="ru-RU"/>
              <a:t>.</a:t>
            </a:r>
          </a:p>
        </p:txBody>
      </p:sp>
      <p:sp>
        <p:nvSpPr>
          <p:cNvPr id="4" name="Номер слайда 3"/>
          <p:cNvSpPr>
            <a:spLocks noGrp="1"/>
          </p:cNvSpPr>
          <p:nvPr>
            <p:ph type="sldNum" sz="quarter" idx="12"/>
          </p:nvPr>
        </p:nvSpPr>
        <p:spPr/>
        <p:txBody>
          <a:bodyPr/>
          <a:lstStyle/>
          <a:p>
            <a:pPr>
              <a:defRPr/>
            </a:pPr>
            <a:fld id="{FB7C4F48-0067-4732-8257-C64D33EEBE05}" type="slidenum">
              <a:rPr lang="ru-RU" smtClean="0"/>
              <a:pPr>
                <a:defRPr/>
              </a:pPr>
              <a:t>66</a:t>
            </a:fld>
            <a:endParaRPr lang="ru-RU"/>
          </a:p>
        </p:txBody>
      </p:sp>
      <p:sp>
        <p:nvSpPr>
          <p:cNvPr id="629773"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2977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Проверка гипотез</a:t>
            </a:r>
          </a:p>
        </p:txBody>
      </p:sp>
      <p:graphicFrame>
        <p:nvGraphicFramePr>
          <p:cNvPr id="629768" name="Object 8"/>
          <p:cNvGraphicFramePr>
            <a:graphicFrameLocks noChangeAspect="1"/>
          </p:cNvGraphicFramePr>
          <p:nvPr/>
        </p:nvGraphicFramePr>
        <p:xfrm>
          <a:off x="1547664" y="1844675"/>
          <a:ext cx="754063" cy="373063"/>
        </p:xfrm>
        <a:graphic>
          <a:graphicData uri="http://schemas.openxmlformats.org/presentationml/2006/ole">
            <p:oleObj spid="_x0000_s629774" name="Equation" r:id="rId4" imgW="482391" imgH="241195" progId="Equation.DSMT4">
              <p:embed/>
            </p:oleObj>
          </a:graphicData>
        </a:graphic>
      </p:graphicFrame>
      <p:graphicFrame>
        <p:nvGraphicFramePr>
          <p:cNvPr id="629769" name="Object 9"/>
          <p:cNvGraphicFramePr>
            <a:graphicFrameLocks noChangeAspect="1"/>
          </p:cNvGraphicFramePr>
          <p:nvPr/>
        </p:nvGraphicFramePr>
        <p:xfrm>
          <a:off x="4644008" y="1844675"/>
          <a:ext cx="238125" cy="354013"/>
        </p:xfrm>
        <a:graphic>
          <a:graphicData uri="http://schemas.openxmlformats.org/presentationml/2006/ole">
            <p:oleObj spid="_x0000_s629775" name="Equation" r:id="rId5" imgW="152334" imgH="228501"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0790" name="Рисунок 15" descr="IMG0006_10009648.PNG"/>
          <p:cNvPicPr>
            <a:picLocks noChangeAspect="1"/>
          </p:cNvPicPr>
          <p:nvPr/>
        </p:nvPicPr>
        <p:blipFill>
          <a:blip r:embed="rId3" cstate="print"/>
          <a:srcRect/>
          <a:stretch>
            <a:fillRect/>
          </a:stretch>
        </p:blipFill>
        <p:spPr bwMode="auto">
          <a:xfrm>
            <a:off x="1368425" y="2984500"/>
            <a:ext cx="7235825" cy="3540125"/>
          </a:xfrm>
          <a:prstGeom prst="rect">
            <a:avLst/>
          </a:prstGeom>
          <a:noFill/>
          <a:ln w="9525">
            <a:noFill/>
            <a:miter lim="800000"/>
            <a:headEnd/>
            <a:tailEnd/>
          </a:ln>
        </p:spPr>
      </p:pic>
      <p:sp>
        <p:nvSpPr>
          <p:cNvPr id="630791" name="TextBox 11"/>
          <p:cNvSpPr txBox="1">
            <a:spLocks noChangeArrowheads="1"/>
          </p:cNvSpPr>
          <p:nvPr/>
        </p:nvSpPr>
        <p:spPr bwMode="auto">
          <a:xfrm>
            <a:off x="971550" y="1341438"/>
            <a:ext cx="8172450" cy="871537"/>
          </a:xfrm>
          <a:prstGeom prst="rect">
            <a:avLst/>
          </a:prstGeom>
          <a:noFill/>
          <a:ln w="9525">
            <a:noFill/>
            <a:miter lim="800000"/>
            <a:headEnd/>
            <a:tailEnd/>
          </a:ln>
        </p:spPr>
        <p:txBody>
          <a:bodyPr>
            <a:spAutoFit/>
          </a:bodyPr>
          <a:lstStyle/>
          <a:p>
            <a:pPr algn="just">
              <a:lnSpc>
                <a:spcPct val="150000"/>
              </a:lnSpc>
            </a:pPr>
            <a:r>
              <a:rPr lang="ru-RU" b="1" i="1"/>
              <a:t>Конкурирующей</a:t>
            </a:r>
            <a:r>
              <a:rPr lang="ru-RU"/>
              <a:t> (альтернативной) называют гипотезу, которая противоречит нулевой. В данном примере H</a:t>
            </a:r>
            <a:r>
              <a:rPr lang="ru-RU" baseline="-25000"/>
              <a:t>1</a:t>
            </a:r>
            <a:r>
              <a:rPr lang="ru-RU"/>
              <a:t>:            .</a:t>
            </a:r>
          </a:p>
        </p:txBody>
      </p:sp>
      <p:sp>
        <p:nvSpPr>
          <p:cNvPr id="4" name="Номер слайда 3"/>
          <p:cNvSpPr>
            <a:spLocks noGrp="1"/>
          </p:cNvSpPr>
          <p:nvPr>
            <p:ph type="sldNum" sz="quarter" idx="12"/>
          </p:nvPr>
        </p:nvSpPr>
        <p:spPr/>
        <p:txBody>
          <a:bodyPr/>
          <a:lstStyle/>
          <a:p>
            <a:pPr>
              <a:defRPr/>
            </a:pPr>
            <a:fld id="{16123E99-D8C9-411C-84E3-FE20E7ED9E4F}" type="slidenum">
              <a:rPr lang="ru-RU" smtClean="0"/>
              <a:pPr>
                <a:defRPr/>
              </a:pPr>
              <a:t>67</a:t>
            </a:fld>
            <a:endParaRPr lang="ru-RU"/>
          </a:p>
        </p:txBody>
      </p:sp>
      <p:sp>
        <p:nvSpPr>
          <p:cNvPr id="630793"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3079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Проверка гипотез</a:t>
            </a:r>
          </a:p>
        </p:txBody>
      </p:sp>
      <p:graphicFrame>
        <p:nvGraphicFramePr>
          <p:cNvPr id="630789" name="Object 5"/>
          <p:cNvGraphicFramePr>
            <a:graphicFrameLocks noChangeAspect="1"/>
          </p:cNvGraphicFramePr>
          <p:nvPr/>
        </p:nvGraphicFramePr>
        <p:xfrm>
          <a:off x="5973763" y="1863725"/>
          <a:ext cx="773112" cy="373063"/>
        </p:xfrm>
        <a:graphic>
          <a:graphicData uri="http://schemas.openxmlformats.org/presentationml/2006/ole">
            <p:oleObj spid="_x0000_s630792" name="Equation" r:id="rId4" imgW="495085" imgH="241195" progId="Equation.DSMT4">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1830" name="Рисунок 13" descr="IMG0006_10009648.PNG"/>
          <p:cNvPicPr>
            <a:picLocks noChangeAspect="1"/>
          </p:cNvPicPr>
          <p:nvPr/>
        </p:nvPicPr>
        <p:blipFill>
          <a:blip r:embed="rId3" cstate="print"/>
          <a:srcRect/>
          <a:stretch>
            <a:fillRect/>
          </a:stretch>
        </p:blipFill>
        <p:spPr bwMode="auto">
          <a:xfrm>
            <a:off x="1728788" y="3679825"/>
            <a:ext cx="6372225" cy="2844800"/>
          </a:xfrm>
          <a:prstGeom prst="rect">
            <a:avLst/>
          </a:prstGeom>
          <a:noFill/>
          <a:ln w="9525">
            <a:noFill/>
            <a:miter lim="800000"/>
            <a:headEnd/>
            <a:tailEnd/>
          </a:ln>
        </p:spPr>
      </p:pic>
      <p:sp>
        <p:nvSpPr>
          <p:cNvPr id="631831" name="TextBox 11"/>
          <p:cNvSpPr txBox="1">
            <a:spLocks noChangeArrowheads="1"/>
          </p:cNvSpPr>
          <p:nvPr/>
        </p:nvSpPr>
        <p:spPr bwMode="auto">
          <a:xfrm>
            <a:off x="971550" y="1341438"/>
            <a:ext cx="8172450" cy="2563812"/>
          </a:xfrm>
          <a:prstGeom prst="rect">
            <a:avLst/>
          </a:prstGeom>
          <a:noFill/>
          <a:ln w="9525">
            <a:noFill/>
            <a:miter lim="800000"/>
            <a:headEnd/>
            <a:tailEnd/>
          </a:ln>
        </p:spPr>
        <p:txBody>
          <a:bodyPr>
            <a:spAutoFit/>
          </a:bodyPr>
          <a:lstStyle/>
          <a:p>
            <a:pPr algn="just"/>
            <a:r>
              <a:rPr lang="ru-RU"/>
              <a:t>Рассмотренный нами простой критерий испытания гипотез называется </a:t>
            </a:r>
            <a:r>
              <a:rPr lang="ru-RU" b="1"/>
              <a:t>двусторонним </a:t>
            </a:r>
            <a:r>
              <a:rPr lang="ru-RU"/>
              <a:t>критерием, так как, когда гипотеза неверна, значение</a:t>
            </a:r>
          </a:p>
          <a:p>
            <a:pPr algn="just"/>
            <a:r>
              <a:rPr lang="ru-RU"/>
              <a:t>может быть либо больше, либо меньше      .</a:t>
            </a:r>
          </a:p>
          <a:p>
            <a:pPr algn="just"/>
            <a:endParaRPr lang="ru-RU"/>
          </a:p>
          <a:p>
            <a:pPr algn="just"/>
            <a:r>
              <a:rPr lang="ru-RU"/>
              <a:t>В ряде случаев достаточно бывает </a:t>
            </a:r>
            <a:r>
              <a:rPr lang="ru-RU" b="1"/>
              <a:t>односторонних</a:t>
            </a:r>
            <a:r>
              <a:rPr lang="ru-RU"/>
              <a:t> критериев. Например, пусть основная гипотеза H</a:t>
            </a:r>
            <a:r>
              <a:rPr lang="ru-RU" baseline="-25000"/>
              <a:t>0</a:t>
            </a:r>
            <a:r>
              <a:rPr lang="ru-RU"/>
              <a:t>:        . Тогда альтернативная гипотеза H</a:t>
            </a:r>
            <a:r>
              <a:rPr lang="ru-RU" baseline="-25000"/>
              <a:t>1</a:t>
            </a:r>
            <a:r>
              <a:rPr lang="ru-RU"/>
              <a:t>:       . Следовательно, в критерии должна использоваться только нижняя (левая) граница         , определяемая по плотности вероятности .</a:t>
            </a:r>
          </a:p>
        </p:txBody>
      </p:sp>
      <p:sp>
        <p:nvSpPr>
          <p:cNvPr id="4" name="Номер слайда 3"/>
          <p:cNvSpPr>
            <a:spLocks noGrp="1"/>
          </p:cNvSpPr>
          <p:nvPr>
            <p:ph type="sldNum" sz="quarter" idx="12"/>
          </p:nvPr>
        </p:nvSpPr>
        <p:spPr/>
        <p:txBody>
          <a:bodyPr/>
          <a:lstStyle/>
          <a:p>
            <a:pPr>
              <a:defRPr/>
            </a:pPr>
            <a:fld id="{AFAA0ADA-BABD-4B54-A0D7-B11ED3F41060}" type="slidenum">
              <a:rPr lang="ru-RU" smtClean="0"/>
              <a:pPr>
                <a:defRPr/>
              </a:pPr>
              <a:t>68</a:t>
            </a:fld>
            <a:endParaRPr lang="ru-RU"/>
          </a:p>
        </p:txBody>
      </p:sp>
      <p:sp>
        <p:nvSpPr>
          <p:cNvPr id="631833"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3183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Проверка гипотез</a:t>
            </a:r>
          </a:p>
        </p:txBody>
      </p:sp>
      <p:graphicFrame>
        <p:nvGraphicFramePr>
          <p:cNvPr id="631825" name="Object 17"/>
          <p:cNvGraphicFramePr>
            <a:graphicFrameLocks noChangeAspect="1"/>
          </p:cNvGraphicFramePr>
          <p:nvPr/>
        </p:nvGraphicFramePr>
        <p:xfrm>
          <a:off x="4033962" y="2708275"/>
          <a:ext cx="754062" cy="373063"/>
        </p:xfrm>
        <a:graphic>
          <a:graphicData uri="http://schemas.openxmlformats.org/presentationml/2006/ole">
            <p:oleObj spid="_x0000_s631840" name="Equation" r:id="rId4" imgW="482391" imgH="241195" progId="Equation.DSMT4">
              <p:embed/>
            </p:oleObj>
          </a:graphicData>
        </a:graphic>
      </p:graphicFrame>
      <p:graphicFrame>
        <p:nvGraphicFramePr>
          <p:cNvPr id="631826" name="Object 18"/>
          <p:cNvGraphicFramePr>
            <a:graphicFrameLocks noChangeAspect="1"/>
          </p:cNvGraphicFramePr>
          <p:nvPr/>
        </p:nvGraphicFramePr>
        <p:xfrm>
          <a:off x="8523288" y="1709738"/>
          <a:ext cx="238125" cy="276225"/>
        </p:xfrm>
        <a:graphic>
          <a:graphicData uri="http://schemas.openxmlformats.org/presentationml/2006/ole">
            <p:oleObj spid="_x0000_s631841" name="Equation" r:id="rId5" imgW="152202" imgH="177569" progId="Equation.DSMT4">
              <p:embed/>
            </p:oleObj>
          </a:graphicData>
        </a:graphic>
      </p:graphicFrame>
      <p:graphicFrame>
        <p:nvGraphicFramePr>
          <p:cNvPr id="631827" name="Object 19"/>
          <p:cNvGraphicFramePr>
            <a:graphicFrameLocks noChangeAspect="1"/>
          </p:cNvGraphicFramePr>
          <p:nvPr/>
        </p:nvGraphicFramePr>
        <p:xfrm>
          <a:off x="5364163" y="1916113"/>
          <a:ext cx="317500" cy="373062"/>
        </p:xfrm>
        <a:graphic>
          <a:graphicData uri="http://schemas.openxmlformats.org/presentationml/2006/ole">
            <p:oleObj spid="_x0000_s631842" name="Equation" r:id="rId6" imgW="203112" imgH="241195" progId="Equation.DSMT4">
              <p:embed/>
            </p:oleObj>
          </a:graphicData>
        </a:graphic>
      </p:graphicFrame>
      <p:graphicFrame>
        <p:nvGraphicFramePr>
          <p:cNvPr id="631828" name="Object 20"/>
          <p:cNvGraphicFramePr>
            <a:graphicFrameLocks noChangeAspect="1"/>
          </p:cNvGraphicFramePr>
          <p:nvPr/>
        </p:nvGraphicFramePr>
        <p:xfrm>
          <a:off x="8389938" y="2708920"/>
          <a:ext cx="754062" cy="373063"/>
        </p:xfrm>
        <a:graphic>
          <a:graphicData uri="http://schemas.openxmlformats.org/presentationml/2006/ole">
            <p:oleObj spid="_x0000_s631843" name="Equation" r:id="rId7" imgW="482391" imgH="241195" progId="Equation.DSMT4">
              <p:embed/>
            </p:oleObj>
          </a:graphicData>
        </a:graphic>
      </p:graphicFrame>
      <p:graphicFrame>
        <p:nvGraphicFramePr>
          <p:cNvPr id="631829" name="Object 21"/>
          <p:cNvGraphicFramePr>
            <a:graphicFrameLocks noChangeAspect="1"/>
          </p:cNvGraphicFramePr>
          <p:nvPr/>
        </p:nvGraphicFramePr>
        <p:xfrm>
          <a:off x="2051720" y="3241675"/>
          <a:ext cx="357187" cy="373063"/>
        </p:xfrm>
        <a:graphic>
          <a:graphicData uri="http://schemas.openxmlformats.org/presentationml/2006/ole">
            <p:oleObj spid="_x0000_s631844" name="Equation" r:id="rId8" imgW="228600" imgH="241300" progId="Equation.DSMT4">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5" name="TextBox 11"/>
          <p:cNvSpPr txBox="1">
            <a:spLocks noChangeArrowheads="1"/>
          </p:cNvSpPr>
          <p:nvPr/>
        </p:nvSpPr>
        <p:spPr bwMode="auto">
          <a:xfrm>
            <a:off x="971550" y="1412875"/>
            <a:ext cx="8172450" cy="2032000"/>
          </a:xfrm>
          <a:prstGeom prst="rect">
            <a:avLst/>
          </a:prstGeom>
          <a:noFill/>
          <a:ln w="9525">
            <a:noFill/>
            <a:miter lim="800000"/>
            <a:headEnd/>
            <a:tailEnd/>
          </a:ln>
        </p:spPr>
        <p:txBody>
          <a:bodyPr>
            <a:spAutoFit/>
          </a:bodyPr>
          <a:lstStyle/>
          <a:p>
            <a:pPr algn="just"/>
            <a:r>
              <a:rPr lang="ru-RU"/>
              <a:t>При проверке гипотезы возможны два типа ошибок.</a:t>
            </a:r>
          </a:p>
          <a:p>
            <a:pPr algn="just"/>
            <a:endParaRPr lang="ru-RU"/>
          </a:p>
          <a:p>
            <a:pPr algn="just"/>
            <a:r>
              <a:rPr lang="ru-RU"/>
              <a:t>Во-первых, гипотеза может быть отклонена, хотя фактически она верна. Такая ошибка называется </a:t>
            </a:r>
            <a:r>
              <a:rPr lang="ru-RU" b="1" i="1" u="sng"/>
              <a:t>ошибкой первого рода</a:t>
            </a:r>
            <a:r>
              <a:rPr lang="ru-RU"/>
              <a:t>.</a:t>
            </a:r>
          </a:p>
          <a:p>
            <a:pPr algn="just"/>
            <a:endParaRPr lang="ru-RU"/>
          </a:p>
          <a:p>
            <a:pPr algn="just"/>
            <a:r>
              <a:rPr lang="ru-RU"/>
              <a:t>Во-вторых, гипотеза может быть принята, хотя фактически она неверна. Такая ошибка называется </a:t>
            </a:r>
            <a:r>
              <a:rPr lang="ru-RU" b="1" i="1" u="sng"/>
              <a:t>ошибкой второго рода</a:t>
            </a:r>
            <a:r>
              <a:rPr lang="ru-RU"/>
              <a:t>.</a:t>
            </a:r>
          </a:p>
        </p:txBody>
      </p:sp>
      <p:sp>
        <p:nvSpPr>
          <p:cNvPr id="4" name="Номер слайда 3"/>
          <p:cNvSpPr>
            <a:spLocks noGrp="1"/>
          </p:cNvSpPr>
          <p:nvPr>
            <p:ph type="sldNum" sz="quarter" idx="12"/>
          </p:nvPr>
        </p:nvSpPr>
        <p:spPr/>
        <p:txBody>
          <a:bodyPr/>
          <a:lstStyle/>
          <a:p>
            <a:pPr>
              <a:defRPr/>
            </a:pPr>
            <a:fld id="{B62D13A3-2FDB-45EB-A89A-EA5C4402214C}" type="slidenum">
              <a:rPr lang="ru-RU" smtClean="0"/>
              <a:pPr>
                <a:defRPr/>
              </a:pPr>
              <a:t>69</a:t>
            </a:fld>
            <a:endParaRPr lang="ru-RU"/>
          </a:p>
        </p:txBody>
      </p:sp>
      <p:sp>
        <p:nvSpPr>
          <p:cNvPr id="1106947"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346075"/>
            <a:ext cx="7499350" cy="490538"/>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1106949"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graphicFrame>
        <p:nvGraphicFramePr>
          <p:cNvPr id="13" name="Таблица 12"/>
          <p:cNvGraphicFramePr>
            <a:graphicFrameLocks noGrp="1"/>
          </p:cNvGraphicFramePr>
          <p:nvPr/>
        </p:nvGraphicFramePr>
        <p:xfrm>
          <a:off x="1763713" y="3602038"/>
          <a:ext cx="6553200" cy="2809876"/>
        </p:xfrm>
        <a:graphic>
          <a:graphicData uri="http://schemas.openxmlformats.org/drawingml/2006/table">
            <a:tbl>
              <a:tblPr/>
              <a:tblGrid>
                <a:gridCol w="1906587"/>
                <a:gridCol w="468313"/>
                <a:gridCol w="2112962"/>
                <a:gridCol w="2065338"/>
              </a:tblGrid>
              <a:tr h="420688">
                <a:tc rowSpan="2"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rbel"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rowSpan="2" hMerge="1">
                  <a:txBody>
                    <a:bodyPr/>
                    <a:lstStyle/>
                    <a:p>
                      <a:endParaRPr lang="ru-RU"/>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Верная гипотеза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hMerge="1">
                  <a:txBody>
                    <a:bodyPr/>
                    <a:lstStyle/>
                    <a:p>
                      <a:endParaRPr lang="ru-RU"/>
                    </a:p>
                  </a:txBody>
                  <a:tcPr/>
                </a:tc>
              </a:tr>
              <a:tr h="420688">
                <a:tc gridSpan="2" vMerge="1">
                  <a:txBody>
                    <a:bodyPr/>
                    <a:lstStyle/>
                    <a:p>
                      <a:endParaRPr lang="ru-RU"/>
                    </a:p>
                  </a:txBody>
                  <a:tcPr/>
                </a:tc>
                <a:tc hMerge="1"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r>
              <a:tr h="93027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rbel"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rbel"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Результат применения критерия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rbel"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rbel"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Н0 верно принята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E4A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Н0 неверно принята (ошибка 2-го рода)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A7A8"/>
                    </a:solidFill>
                  </a:tcPr>
                </a:tc>
              </a:tr>
              <a:tr h="1038225">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rbel"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Н0 неверно отвергнута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(ошибка 1-го рода)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A7A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Corbel" pitchFamily="34" charset="0"/>
                          <a:cs typeface="Arial" charset="0"/>
                        </a:rPr>
                        <a:t>Н0 верно отвергнута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E4A6"/>
                    </a:solidFill>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862" name="Рисунок 8" descr="IMG0007_17466402.PNG"/>
          <p:cNvPicPr>
            <a:picLocks noChangeAspect="1"/>
          </p:cNvPicPr>
          <p:nvPr/>
        </p:nvPicPr>
        <p:blipFill>
          <a:blip r:embed="rId3" cstate="print"/>
          <a:srcRect/>
          <a:stretch>
            <a:fillRect/>
          </a:stretch>
        </p:blipFill>
        <p:spPr bwMode="auto">
          <a:xfrm>
            <a:off x="1122363" y="2708275"/>
            <a:ext cx="7842250" cy="3960813"/>
          </a:xfrm>
          <a:prstGeom prst="rect">
            <a:avLst/>
          </a:prstGeom>
          <a:noFill/>
          <a:ln w="9525">
            <a:noFill/>
            <a:miter lim="800000"/>
            <a:headEnd/>
            <a:tailEnd/>
          </a:ln>
        </p:spPr>
      </p:pic>
      <p:sp>
        <p:nvSpPr>
          <p:cNvPr id="633863" name="TextBox 11"/>
          <p:cNvSpPr txBox="1">
            <a:spLocks noChangeArrowheads="1"/>
          </p:cNvSpPr>
          <p:nvPr/>
        </p:nvSpPr>
        <p:spPr bwMode="auto">
          <a:xfrm>
            <a:off x="971550" y="1412875"/>
            <a:ext cx="8172450" cy="1200150"/>
          </a:xfrm>
          <a:prstGeom prst="rect">
            <a:avLst/>
          </a:prstGeom>
          <a:noFill/>
          <a:ln w="9525">
            <a:noFill/>
            <a:miter lim="800000"/>
            <a:headEnd/>
            <a:tailEnd/>
          </a:ln>
        </p:spPr>
        <p:txBody>
          <a:bodyPr>
            <a:spAutoFit/>
          </a:bodyPr>
          <a:lstStyle/>
          <a:p>
            <a:pPr algn="just"/>
            <a:r>
              <a:rPr lang="ru-RU"/>
              <a:t>Ошибка первого рода происходит в том случае, когда при справедливости гипотезы H</a:t>
            </a:r>
            <a:r>
              <a:rPr lang="ru-RU" baseline="-25000"/>
              <a:t>0</a:t>
            </a:r>
            <a:r>
              <a:rPr lang="ru-RU"/>
              <a:t> значение     попадает в область ее отклонения (критическую область). Следовательно, вероятность ошибки первого рода равна </a:t>
            </a:r>
            <a:r>
              <a:rPr lang="el-GR"/>
              <a:t>α</a:t>
            </a:r>
            <a:r>
              <a:rPr lang="ru-RU"/>
              <a:t> -уровню значимости критерия.</a:t>
            </a:r>
          </a:p>
        </p:txBody>
      </p:sp>
      <p:sp>
        <p:nvSpPr>
          <p:cNvPr id="4" name="Номер слайда 3"/>
          <p:cNvSpPr>
            <a:spLocks noGrp="1"/>
          </p:cNvSpPr>
          <p:nvPr>
            <p:ph type="sldNum" sz="quarter" idx="12"/>
          </p:nvPr>
        </p:nvSpPr>
        <p:spPr/>
        <p:txBody>
          <a:bodyPr/>
          <a:lstStyle/>
          <a:p>
            <a:pPr>
              <a:defRPr/>
            </a:pPr>
            <a:fld id="{8AEA7656-EBA5-44C1-9F5A-2698A798CF36}" type="slidenum">
              <a:rPr lang="ru-RU" smtClean="0"/>
              <a:pPr>
                <a:defRPr/>
              </a:pPr>
              <a:t>70</a:t>
            </a:fld>
            <a:endParaRPr lang="ru-RU"/>
          </a:p>
        </p:txBody>
      </p:sp>
      <p:sp>
        <p:nvSpPr>
          <p:cNvPr id="633865" name="TextBox 7"/>
          <p:cNvSpPr txBox="1">
            <a:spLocks noChangeArrowheads="1"/>
          </p:cNvSpPr>
          <p:nvPr/>
        </p:nvSpPr>
        <p:spPr bwMode="auto">
          <a:xfrm>
            <a:off x="971550" y="1916113"/>
            <a:ext cx="8172450" cy="2862262"/>
          </a:xfrm>
          <a:prstGeom prst="rect">
            <a:avLst/>
          </a:prstGeom>
          <a:noFill/>
          <a:ln w="9525">
            <a:noFill/>
            <a:miter lim="800000"/>
            <a:headEnd/>
            <a:tailEnd/>
          </a:ln>
        </p:spPr>
        <p:txBody>
          <a:bodyPr>
            <a:spAutoFit/>
          </a:bodyPr>
          <a:lstStyle/>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a:p>
            <a:pPr algn="just"/>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33867"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graphicFrame>
        <p:nvGraphicFramePr>
          <p:cNvPr id="633861" name="Object 5"/>
          <p:cNvGraphicFramePr>
            <a:graphicFrameLocks noChangeAspect="1"/>
          </p:cNvGraphicFramePr>
          <p:nvPr/>
        </p:nvGraphicFramePr>
        <p:xfrm>
          <a:off x="3492500" y="1708150"/>
          <a:ext cx="238125" cy="354013"/>
        </p:xfrm>
        <a:graphic>
          <a:graphicData uri="http://schemas.openxmlformats.org/presentationml/2006/ole">
            <p:oleObj spid="_x0000_s633864" name="Equation" r:id="rId4" imgW="152334" imgH="228501" progId="Equation.DSMT4">
              <p:embed/>
            </p:oleObj>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1" name="Рисунок 8" descr="IMG0007_17466402.PNG"/>
          <p:cNvPicPr>
            <a:picLocks noChangeAspect="1"/>
          </p:cNvPicPr>
          <p:nvPr/>
        </p:nvPicPr>
        <p:blipFill>
          <a:blip r:embed="rId3" cstate="print"/>
          <a:srcRect/>
          <a:stretch>
            <a:fillRect/>
          </a:stretch>
        </p:blipFill>
        <p:spPr bwMode="auto">
          <a:xfrm>
            <a:off x="1331913" y="2960688"/>
            <a:ext cx="7343775" cy="3708400"/>
          </a:xfrm>
          <a:prstGeom prst="rect">
            <a:avLst/>
          </a:prstGeom>
          <a:noFill/>
          <a:ln w="9525">
            <a:noFill/>
            <a:miter lim="800000"/>
            <a:headEnd/>
            <a:tailEnd/>
          </a:ln>
        </p:spPr>
      </p:pic>
      <p:sp>
        <p:nvSpPr>
          <p:cNvPr id="634912" name="TextBox 11"/>
          <p:cNvSpPr txBox="1">
            <a:spLocks noChangeArrowheads="1"/>
          </p:cNvSpPr>
          <p:nvPr/>
        </p:nvSpPr>
        <p:spPr bwMode="auto">
          <a:xfrm>
            <a:off x="971550" y="1412875"/>
            <a:ext cx="8172450" cy="1477963"/>
          </a:xfrm>
          <a:prstGeom prst="rect">
            <a:avLst/>
          </a:prstGeom>
          <a:noFill/>
          <a:ln w="9525">
            <a:noFill/>
            <a:miter lim="800000"/>
            <a:headEnd/>
            <a:tailEnd/>
          </a:ln>
        </p:spPr>
        <p:txBody>
          <a:bodyPr>
            <a:spAutoFit/>
          </a:bodyPr>
          <a:lstStyle/>
          <a:p>
            <a:pPr algn="just"/>
            <a:r>
              <a:rPr lang="ru-RU"/>
              <a:t>Для определения вероятности ошибки второго рода предположим, к примеру, что истинный параметр равен либо         , либо           . Если гипотеза H</a:t>
            </a:r>
            <a:r>
              <a:rPr lang="ru-RU" baseline="-25000"/>
              <a:t>0</a:t>
            </a:r>
            <a:r>
              <a:rPr lang="ru-RU"/>
              <a:t> состоит в том, что            , тогда как на самом деле                  , то вероятность того, что   попадает в область принятия гипотезы, заключенную между           и             равна </a:t>
            </a:r>
            <a:r>
              <a:rPr lang="el-GR"/>
              <a:t>β</a:t>
            </a:r>
            <a:r>
              <a:rPr lang="ru-RU"/>
              <a:t> .</a:t>
            </a:r>
          </a:p>
        </p:txBody>
      </p:sp>
      <p:sp>
        <p:nvSpPr>
          <p:cNvPr id="4" name="Номер слайда 3"/>
          <p:cNvSpPr>
            <a:spLocks noGrp="1"/>
          </p:cNvSpPr>
          <p:nvPr>
            <p:ph type="sldNum" sz="quarter" idx="12"/>
          </p:nvPr>
        </p:nvSpPr>
        <p:spPr/>
        <p:txBody>
          <a:bodyPr/>
          <a:lstStyle/>
          <a:p>
            <a:pPr>
              <a:defRPr/>
            </a:pPr>
            <a:fld id="{5058DCAD-6C89-47FE-9335-194F7E6C4A69}" type="slidenum">
              <a:rPr lang="ru-RU" smtClean="0"/>
              <a:pPr>
                <a:defRPr/>
              </a:pPr>
              <a:t>71</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3491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graphicFrame>
        <p:nvGraphicFramePr>
          <p:cNvPr id="634904" name="Object 24"/>
          <p:cNvGraphicFramePr>
            <a:graphicFrameLocks noChangeAspect="1"/>
          </p:cNvGraphicFramePr>
          <p:nvPr/>
        </p:nvGraphicFramePr>
        <p:xfrm>
          <a:off x="6011863" y="1700213"/>
          <a:ext cx="774700" cy="373062"/>
        </p:xfrm>
        <a:graphic>
          <a:graphicData uri="http://schemas.openxmlformats.org/presentationml/2006/ole">
            <p:oleObj spid="_x0000_s634925" name="Equation" r:id="rId4" imgW="495085" imgH="241195" progId="Equation.DSMT4">
              <p:embed/>
            </p:oleObj>
          </a:graphicData>
        </a:graphic>
      </p:graphicFrame>
      <p:graphicFrame>
        <p:nvGraphicFramePr>
          <p:cNvPr id="634905" name="Object 25"/>
          <p:cNvGraphicFramePr>
            <a:graphicFrameLocks noChangeAspect="1"/>
          </p:cNvGraphicFramePr>
          <p:nvPr/>
        </p:nvGraphicFramePr>
        <p:xfrm>
          <a:off x="7596188" y="1693863"/>
          <a:ext cx="774700" cy="373062"/>
        </p:xfrm>
        <a:graphic>
          <a:graphicData uri="http://schemas.openxmlformats.org/presentationml/2006/ole">
            <p:oleObj spid="_x0000_s634926" name="Equation" r:id="rId5" imgW="495085" imgH="241195" progId="Equation.DSMT4">
              <p:embed/>
            </p:oleObj>
          </a:graphicData>
        </a:graphic>
      </p:graphicFrame>
      <p:graphicFrame>
        <p:nvGraphicFramePr>
          <p:cNvPr id="634906" name="Object 26"/>
          <p:cNvGraphicFramePr>
            <a:graphicFrameLocks noChangeAspect="1"/>
          </p:cNvGraphicFramePr>
          <p:nvPr/>
        </p:nvGraphicFramePr>
        <p:xfrm>
          <a:off x="4375150" y="1979613"/>
          <a:ext cx="754063" cy="373062"/>
        </p:xfrm>
        <a:graphic>
          <a:graphicData uri="http://schemas.openxmlformats.org/presentationml/2006/ole">
            <p:oleObj spid="_x0000_s634927" name="Equation" r:id="rId6" imgW="482391" imgH="241195" progId="Equation.DSMT4">
              <p:embed/>
            </p:oleObj>
          </a:graphicData>
        </a:graphic>
      </p:graphicFrame>
      <p:graphicFrame>
        <p:nvGraphicFramePr>
          <p:cNvPr id="634907" name="Object 27"/>
          <p:cNvGraphicFramePr>
            <a:graphicFrameLocks noChangeAspect="1"/>
          </p:cNvGraphicFramePr>
          <p:nvPr/>
        </p:nvGraphicFramePr>
        <p:xfrm>
          <a:off x="7850188" y="1979613"/>
          <a:ext cx="1211262" cy="373062"/>
        </p:xfrm>
        <a:graphic>
          <a:graphicData uri="http://schemas.openxmlformats.org/presentationml/2006/ole">
            <p:oleObj spid="_x0000_s634928" name="Equation" r:id="rId7" imgW="774364" imgH="241195" progId="Equation.DSMT4">
              <p:embed/>
            </p:oleObj>
          </a:graphicData>
        </a:graphic>
      </p:graphicFrame>
      <p:graphicFrame>
        <p:nvGraphicFramePr>
          <p:cNvPr id="634908" name="Object 28"/>
          <p:cNvGraphicFramePr>
            <a:graphicFrameLocks noChangeAspect="1"/>
          </p:cNvGraphicFramePr>
          <p:nvPr/>
        </p:nvGraphicFramePr>
        <p:xfrm>
          <a:off x="4067175" y="2249488"/>
          <a:ext cx="238125" cy="354012"/>
        </p:xfrm>
        <a:graphic>
          <a:graphicData uri="http://schemas.openxmlformats.org/presentationml/2006/ole">
            <p:oleObj spid="_x0000_s634929" name="Equation" r:id="rId8" imgW="152334" imgH="228501" progId="Equation.DSMT4">
              <p:embed/>
            </p:oleObj>
          </a:graphicData>
        </a:graphic>
      </p:graphicFrame>
      <p:graphicFrame>
        <p:nvGraphicFramePr>
          <p:cNvPr id="634909" name="Object 29"/>
          <p:cNvGraphicFramePr>
            <a:graphicFrameLocks noChangeAspect="1"/>
          </p:cNvGraphicFramePr>
          <p:nvPr/>
        </p:nvGraphicFramePr>
        <p:xfrm>
          <a:off x="3338513" y="2508250"/>
          <a:ext cx="536575" cy="414338"/>
        </p:xfrm>
        <a:graphic>
          <a:graphicData uri="http://schemas.openxmlformats.org/presentationml/2006/ole">
            <p:oleObj spid="_x0000_s634930" name="Equation" r:id="rId9" imgW="342603" imgH="266469" progId="Equation.DSMT4">
              <p:embed/>
            </p:oleObj>
          </a:graphicData>
        </a:graphic>
      </p:graphicFrame>
      <p:graphicFrame>
        <p:nvGraphicFramePr>
          <p:cNvPr id="634910" name="Object 30"/>
          <p:cNvGraphicFramePr>
            <a:graphicFrameLocks noChangeAspect="1"/>
          </p:cNvGraphicFramePr>
          <p:nvPr/>
        </p:nvGraphicFramePr>
        <p:xfrm>
          <a:off x="4111625" y="2501900"/>
          <a:ext cx="715963" cy="414338"/>
        </p:xfrm>
        <a:graphic>
          <a:graphicData uri="http://schemas.openxmlformats.org/presentationml/2006/ole">
            <p:oleObj spid="_x0000_s634931" name="Equation" r:id="rId10" imgW="457002" imgH="266584" progId="Equation.DSMT4">
              <p:embed/>
            </p:oleObj>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5910" name="Рисунок 8" descr="IMG0007_17466402.PNG"/>
          <p:cNvPicPr>
            <a:picLocks noChangeAspect="1"/>
          </p:cNvPicPr>
          <p:nvPr/>
        </p:nvPicPr>
        <p:blipFill>
          <a:blip r:embed="rId3" cstate="print"/>
          <a:srcRect/>
          <a:stretch>
            <a:fillRect/>
          </a:stretch>
        </p:blipFill>
        <p:spPr bwMode="auto">
          <a:xfrm>
            <a:off x="1331913" y="2960688"/>
            <a:ext cx="7343775" cy="3708400"/>
          </a:xfrm>
          <a:prstGeom prst="rect">
            <a:avLst/>
          </a:prstGeom>
          <a:noFill/>
          <a:ln w="9525">
            <a:noFill/>
            <a:miter lim="800000"/>
            <a:headEnd/>
            <a:tailEnd/>
          </a:ln>
        </p:spPr>
      </p:pic>
      <p:sp>
        <p:nvSpPr>
          <p:cNvPr id="635911" name="TextBox 11"/>
          <p:cNvSpPr txBox="1">
            <a:spLocks noChangeArrowheads="1"/>
          </p:cNvSpPr>
          <p:nvPr/>
        </p:nvSpPr>
        <p:spPr bwMode="auto">
          <a:xfrm>
            <a:off x="971550" y="1412875"/>
            <a:ext cx="8172450" cy="1200150"/>
          </a:xfrm>
          <a:prstGeom prst="rect">
            <a:avLst/>
          </a:prstGeom>
          <a:noFill/>
          <a:ln w="9525">
            <a:noFill/>
            <a:miter lim="800000"/>
            <a:headEnd/>
            <a:tailEnd/>
          </a:ln>
        </p:spPr>
        <p:txBody>
          <a:bodyPr>
            <a:spAutoFit/>
          </a:bodyPr>
          <a:lstStyle/>
          <a:p>
            <a:pPr algn="just"/>
            <a:r>
              <a:rPr lang="ru-RU"/>
              <a:t>Следовательно, вероятность ошибки второго рода равна </a:t>
            </a:r>
            <a:r>
              <a:rPr lang="el-GR"/>
              <a:t>β</a:t>
            </a:r>
            <a:r>
              <a:rPr lang="ru-RU"/>
              <a:t> при выявлении отклонения величиной ±d от гипотетического значения       .</a:t>
            </a:r>
          </a:p>
          <a:p>
            <a:pPr algn="just"/>
            <a:endParaRPr lang="ru-RU"/>
          </a:p>
          <a:p>
            <a:pPr algn="just"/>
            <a:r>
              <a:rPr lang="ru-RU"/>
              <a:t>Вероятность 1-</a:t>
            </a:r>
            <a:r>
              <a:rPr lang="el-GR"/>
              <a:t>β</a:t>
            </a:r>
            <a:r>
              <a:rPr lang="ru-RU"/>
              <a:t> называется </a:t>
            </a:r>
            <a:r>
              <a:rPr lang="ru-RU" b="1" i="1"/>
              <a:t>мощностью критерия</a:t>
            </a:r>
            <a:r>
              <a:rPr lang="ru-RU"/>
              <a:t>.</a:t>
            </a:r>
          </a:p>
        </p:txBody>
      </p:sp>
      <p:sp>
        <p:nvSpPr>
          <p:cNvPr id="4" name="Номер слайда 3"/>
          <p:cNvSpPr>
            <a:spLocks noGrp="1"/>
          </p:cNvSpPr>
          <p:nvPr>
            <p:ph type="sldNum" sz="quarter" idx="12"/>
          </p:nvPr>
        </p:nvSpPr>
        <p:spPr/>
        <p:txBody>
          <a:bodyPr/>
          <a:lstStyle/>
          <a:p>
            <a:pPr>
              <a:defRPr/>
            </a:pPr>
            <a:fld id="{15EC6DA9-B443-44B4-8988-CB2658DDD478}" type="slidenum">
              <a:rPr lang="ru-RU" smtClean="0"/>
              <a:pPr>
                <a:defRPr/>
              </a:pPr>
              <a:t>72</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35914"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graphicFrame>
        <p:nvGraphicFramePr>
          <p:cNvPr id="635909" name="Object 5"/>
          <p:cNvGraphicFramePr>
            <a:graphicFrameLocks noChangeAspect="1"/>
          </p:cNvGraphicFramePr>
          <p:nvPr/>
        </p:nvGraphicFramePr>
        <p:xfrm>
          <a:off x="6948264" y="1700808"/>
          <a:ext cx="317500" cy="373062"/>
        </p:xfrm>
        <a:graphic>
          <a:graphicData uri="http://schemas.openxmlformats.org/presentationml/2006/ole">
            <p:oleObj spid="_x0000_s635912" name="Equation" r:id="rId4" imgW="203112" imgH="241195" progId="Equation.DSMT4">
              <p:embed/>
            </p:oleObj>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330" name="Rectangle 2"/>
          <p:cNvSpPr>
            <a:spLocks noGrp="1"/>
          </p:cNvSpPr>
          <p:nvPr>
            <p:ph type="title"/>
          </p:nvPr>
        </p:nvSpPr>
        <p:spPr bwMode="auto">
          <a:xfrm>
            <a:off x="1403350" y="260350"/>
            <a:ext cx="7499350" cy="720725"/>
          </a:xfrm>
        </p:spPr>
        <p:txBody>
          <a:bodyPr vert="horz" wrap="square" lIns="91440" tIns="45720" rIns="91440" bIns="45720" numCol="1" anchorCtr="0" compatLnSpc="1">
            <a:prstTxWarp prst="textNoShape">
              <a:avLst/>
            </a:prstTxWarp>
            <a:normAutofit fontScale="90000"/>
          </a:bodyPr>
          <a:lstStyle/>
          <a:p>
            <a:pPr>
              <a:defRPr/>
            </a:pPr>
            <a:r>
              <a:rPr lang="ru-RU" sz="3000" u="sng" smtClean="0">
                <a:effectLst>
                  <a:outerShdw blurRad="38100" dist="38100" dir="2700000" algn="tl">
                    <a:srgbClr val="C0C0C0"/>
                  </a:outerShdw>
                </a:effectLst>
              </a:rPr>
              <a:t>ПРОВЕРКА СТАТИСТИЧЕСКИХ ГИПОТЕЗ</a:t>
            </a:r>
            <a:r>
              <a:rPr lang="ru-RU" sz="3900" u="sng" smtClean="0">
                <a:effectLst>
                  <a:outerShdw blurRad="38100" dist="38100" dir="2700000" algn="tl">
                    <a:srgbClr val="C0C0C0"/>
                  </a:outerShdw>
                </a:effectLst>
              </a:rPr>
              <a:t/>
            </a:r>
            <a:br>
              <a:rPr lang="ru-RU" sz="3900" u="sng" smtClean="0">
                <a:effectLst>
                  <a:outerShdw blurRad="38100" dist="38100" dir="2700000" algn="tl">
                    <a:srgbClr val="C0C0C0"/>
                  </a:outerShdw>
                </a:effectLst>
              </a:rPr>
            </a:br>
            <a:endParaRPr lang="ru-RU" sz="3900" u="sng" smtClean="0">
              <a:effectLst>
                <a:outerShdw blurRad="38100" dist="38100" dir="2700000" algn="tl">
                  <a:srgbClr val="C0C0C0"/>
                </a:outerShdw>
              </a:effectLst>
            </a:endParaRPr>
          </a:p>
        </p:txBody>
      </p:sp>
      <p:sp>
        <p:nvSpPr>
          <p:cNvPr id="1111042" name="Rectangle 3"/>
          <p:cNvSpPr>
            <a:spLocks noGrp="1"/>
          </p:cNvSpPr>
          <p:nvPr>
            <p:ph type="body" idx="1"/>
          </p:nvPr>
        </p:nvSpPr>
        <p:spPr>
          <a:xfrm>
            <a:off x="1476375" y="908050"/>
            <a:ext cx="7499350" cy="5483225"/>
          </a:xfrm>
        </p:spPr>
        <p:txBody>
          <a:bodyPr/>
          <a:lstStyle/>
          <a:p>
            <a:pPr algn="ctr" eaLnBrk="1" hangingPunct="1">
              <a:lnSpc>
                <a:spcPct val="90000"/>
              </a:lnSpc>
              <a:spcBef>
                <a:spcPct val="0"/>
              </a:spcBef>
              <a:buClrTx/>
              <a:buSzTx/>
              <a:buFontTx/>
              <a:buNone/>
            </a:pPr>
            <a:r>
              <a:rPr lang="ru-RU" b="1" smtClean="0"/>
              <a:t>Ошибки проверки гипотез</a:t>
            </a:r>
          </a:p>
          <a:p>
            <a:pPr eaLnBrk="1" hangingPunct="1">
              <a:lnSpc>
                <a:spcPct val="90000"/>
              </a:lnSpc>
              <a:spcBef>
                <a:spcPct val="0"/>
              </a:spcBef>
              <a:buClrTx/>
              <a:buSzTx/>
              <a:buFontTx/>
              <a:buNone/>
            </a:pPr>
            <a:r>
              <a:rPr lang="ru-RU" sz="2800" smtClean="0"/>
              <a:t>Нам хотелось бы сделать </a:t>
            </a:r>
            <a:r>
              <a:rPr lang="ru-RU" smtClean="0"/>
              <a:t>вероятности </a:t>
            </a:r>
          </a:p>
          <a:p>
            <a:pPr eaLnBrk="1" hangingPunct="1">
              <a:lnSpc>
                <a:spcPct val="90000"/>
              </a:lnSpc>
              <a:spcBef>
                <a:spcPct val="0"/>
              </a:spcBef>
              <a:buClrTx/>
              <a:buSzTx/>
              <a:buFontTx/>
              <a:buNone/>
            </a:pPr>
            <a:r>
              <a:rPr lang="ru-RU" smtClean="0"/>
              <a:t>ошибок первого и  второго рода </a:t>
            </a:r>
          </a:p>
          <a:p>
            <a:pPr eaLnBrk="1" hangingPunct="1">
              <a:lnSpc>
                <a:spcPct val="90000"/>
              </a:lnSpc>
              <a:spcBef>
                <a:spcPct val="0"/>
              </a:spcBef>
              <a:buClrTx/>
              <a:buSzTx/>
              <a:buFontTx/>
              <a:buNone/>
            </a:pPr>
            <a:r>
              <a:rPr lang="ru-RU" smtClean="0"/>
              <a:t>нулевыми, что невозможно. Более того, </a:t>
            </a:r>
          </a:p>
          <a:p>
            <a:pPr eaLnBrk="1" hangingPunct="1">
              <a:lnSpc>
                <a:spcPct val="90000"/>
              </a:lnSpc>
              <a:spcBef>
                <a:spcPct val="0"/>
              </a:spcBef>
              <a:buClrTx/>
              <a:buSzTx/>
              <a:buFontTx/>
              <a:buNone/>
            </a:pPr>
            <a:r>
              <a:rPr lang="ru-RU" smtClean="0"/>
              <a:t>уменьшая вероятность ошибки первого</a:t>
            </a:r>
          </a:p>
          <a:p>
            <a:pPr eaLnBrk="1" hangingPunct="1">
              <a:lnSpc>
                <a:spcPct val="90000"/>
              </a:lnSpc>
              <a:spcBef>
                <a:spcPct val="0"/>
              </a:spcBef>
              <a:buClrTx/>
              <a:buSzTx/>
              <a:buFontTx/>
              <a:buNone/>
            </a:pPr>
            <a:r>
              <a:rPr lang="ru-RU" smtClean="0"/>
              <a:t>рода, мы увеличиваем вероятность </a:t>
            </a:r>
          </a:p>
          <a:p>
            <a:pPr eaLnBrk="1" hangingPunct="1">
              <a:lnSpc>
                <a:spcPct val="90000"/>
              </a:lnSpc>
              <a:spcBef>
                <a:spcPct val="0"/>
              </a:spcBef>
              <a:buClrTx/>
              <a:buSzTx/>
              <a:buFontTx/>
              <a:buNone/>
            </a:pPr>
            <a:r>
              <a:rPr lang="ru-RU" smtClean="0"/>
              <a:t>ошибки второго рода, и наоборот, </a:t>
            </a:r>
          </a:p>
          <a:p>
            <a:pPr eaLnBrk="1" hangingPunct="1">
              <a:lnSpc>
                <a:spcPct val="90000"/>
              </a:lnSpc>
              <a:spcBef>
                <a:spcPct val="0"/>
              </a:spcBef>
              <a:buClrTx/>
              <a:buSzTx/>
              <a:buFontTx/>
              <a:buNone/>
            </a:pPr>
            <a:r>
              <a:rPr lang="ru-RU" smtClean="0"/>
              <a:t>уменьшая вероятность ошибки второго</a:t>
            </a:r>
          </a:p>
          <a:p>
            <a:pPr eaLnBrk="1" hangingPunct="1">
              <a:lnSpc>
                <a:spcPct val="90000"/>
              </a:lnSpc>
              <a:spcBef>
                <a:spcPct val="0"/>
              </a:spcBef>
              <a:buClrTx/>
              <a:buSzTx/>
              <a:buFontTx/>
              <a:buNone/>
            </a:pPr>
            <a:r>
              <a:rPr lang="ru-RU" smtClean="0"/>
              <a:t>рода, мы увеличиваем вероятность </a:t>
            </a:r>
          </a:p>
          <a:p>
            <a:pPr eaLnBrk="1" hangingPunct="1">
              <a:lnSpc>
                <a:spcPct val="90000"/>
              </a:lnSpc>
              <a:spcBef>
                <a:spcPct val="0"/>
              </a:spcBef>
              <a:buClrTx/>
              <a:buSzTx/>
              <a:buFontTx/>
              <a:buNone/>
            </a:pPr>
            <a:r>
              <a:rPr lang="ru-RU" smtClean="0"/>
              <a:t>ошибки первого рода. </a:t>
            </a:r>
          </a:p>
          <a:p>
            <a:pPr eaLnBrk="1" hangingPunct="1">
              <a:lnSpc>
                <a:spcPct val="90000"/>
              </a:lnSpc>
              <a:spcBef>
                <a:spcPct val="0"/>
              </a:spcBef>
              <a:buClrTx/>
              <a:buSzTx/>
              <a:buFontTx/>
              <a:buNone/>
            </a:pPr>
            <a:r>
              <a:rPr lang="ru-RU" smtClean="0"/>
              <a:t>В этой связи предложены следующие </a:t>
            </a:r>
          </a:p>
          <a:p>
            <a:pPr eaLnBrk="1" hangingPunct="1">
              <a:lnSpc>
                <a:spcPct val="90000"/>
              </a:lnSpc>
              <a:spcBef>
                <a:spcPct val="0"/>
              </a:spcBef>
              <a:buClrTx/>
              <a:buSzTx/>
              <a:buFontTx/>
              <a:buNone/>
            </a:pPr>
            <a:r>
              <a:rPr lang="ru-RU" smtClean="0"/>
              <a:t>подходы к выбору решающей функции.</a:t>
            </a:r>
          </a:p>
          <a:p>
            <a:pPr eaLnBrk="1" hangingPunct="1">
              <a:lnSpc>
                <a:spcPct val="90000"/>
              </a:lnSpc>
              <a:spcBef>
                <a:spcPct val="0"/>
              </a:spcBef>
              <a:buClrTx/>
              <a:buSzTx/>
              <a:buFontTx/>
              <a:buNone/>
            </a:pPr>
            <a:endParaRPr lang="ru-RU" sz="2800" smtClean="0"/>
          </a:p>
          <a:p>
            <a:pPr>
              <a:lnSpc>
                <a:spcPct val="90000"/>
              </a:lnSpc>
              <a:buFont typeface="Wingdings 2" pitchFamily="18" charset="2"/>
              <a:buNone/>
            </a:pPr>
            <a:endParaRPr lang="ru-RU" sz="2000"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4357" name="Rectangle 2"/>
          <p:cNvSpPr>
            <a:spLocks noGrp="1"/>
          </p:cNvSpPr>
          <p:nvPr>
            <p:ph type="title"/>
          </p:nvPr>
        </p:nvSpPr>
        <p:spPr bwMode="auto"/>
        <p:txBody>
          <a:bodyPr vert="horz" wrap="square" lIns="91440" tIns="45720" rIns="91440" bIns="45720" numCol="1" anchorCtr="0" compatLnSpc="1">
            <a:prstTxWarp prst="textNoShape">
              <a:avLst/>
            </a:prstTxWarp>
          </a:bodyPr>
          <a:lstStyle/>
          <a:p>
            <a:r>
              <a:rPr lang="ru-RU" smtClean="0">
                <a:effectLst/>
              </a:rPr>
              <a:t>Подход Неймана – Пирсона </a:t>
            </a:r>
          </a:p>
        </p:txBody>
      </p:sp>
      <p:sp>
        <p:nvSpPr>
          <p:cNvPr id="1124358" name="Rectangle 3"/>
          <p:cNvSpPr>
            <a:spLocks noGrp="1"/>
          </p:cNvSpPr>
          <p:nvPr>
            <p:ph type="body" idx="1"/>
          </p:nvPr>
        </p:nvSpPr>
        <p:spPr/>
        <p:txBody>
          <a:bodyPr/>
          <a:lstStyle/>
          <a:p>
            <a:pPr>
              <a:buFont typeface="Wingdings 2" pitchFamily="18" charset="2"/>
              <a:buNone/>
            </a:pPr>
            <a:r>
              <a:rPr lang="ru-RU" smtClean="0"/>
              <a:t>Выбирать решающую функцию следует </a:t>
            </a:r>
          </a:p>
          <a:p>
            <a:pPr>
              <a:buFont typeface="Wingdings 2" pitchFamily="18" charset="2"/>
              <a:buNone/>
            </a:pPr>
            <a:r>
              <a:rPr lang="ru-RU" smtClean="0"/>
              <a:t>так, чтобы вероятность ошибки первого</a:t>
            </a:r>
          </a:p>
          <a:p>
            <a:pPr eaLnBrk="1" hangingPunct="1">
              <a:spcBef>
                <a:spcPct val="0"/>
              </a:spcBef>
              <a:buClrTx/>
              <a:buSzTx/>
              <a:buFontTx/>
              <a:buNone/>
            </a:pPr>
            <a:r>
              <a:rPr lang="ru-RU" smtClean="0"/>
              <a:t>рода не превышала заранее заданной </a:t>
            </a:r>
          </a:p>
          <a:p>
            <a:pPr eaLnBrk="1" hangingPunct="1">
              <a:spcBef>
                <a:spcPct val="0"/>
              </a:spcBef>
              <a:buClrTx/>
              <a:buSzTx/>
              <a:buFontTx/>
              <a:buNone/>
            </a:pPr>
            <a:r>
              <a:rPr lang="ru-RU" smtClean="0"/>
              <a:t>величины           и мощность критерия при </a:t>
            </a:r>
          </a:p>
          <a:p>
            <a:pPr eaLnBrk="1" hangingPunct="1">
              <a:spcBef>
                <a:spcPct val="0"/>
              </a:spcBef>
              <a:buClrTx/>
              <a:buSzTx/>
              <a:buFontTx/>
              <a:buNone/>
            </a:pPr>
            <a:r>
              <a:rPr lang="ru-RU" smtClean="0"/>
              <a:t>этом  ограничении была в некотором </a:t>
            </a:r>
          </a:p>
          <a:p>
            <a:pPr eaLnBrk="1" hangingPunct="1">
              <a:spcBef>
                <a:spcPct val="0"/>
              </a:spcBef>
              <a:buClrTx/>
              <a:buSzTx/>
              <a:buFontTx/>
              <a:buNone/>
            </a:pPr>
            <a:r>
              <a:rPr lang="ru-RU" smtClean="0"/>
              <a:t>смысле максимальной (т.е. была </a:t>
            </a:r>
          </a:p>
          <a:p>
            <a:pPr eaLnBrk="1" hangingPunct="1">
              <a:spcBef>
                <a:spcPct val="0"/>
              </a:spcBef>
              <a:buClrTx/>
              <a:buSzTx/>
              <a:buFontTx/>
              <a:buNone/>
            </a:pPr>
            <a:r>
              <a:rPr lang="ru-RU" b="1" smtClean="0"/>
              <a:t>минимальной</a:t>
            </a:r>
            <a:r>
              <a:rPr lang="ru-RU" smtClean="0"/>
              <a:t> вероятность ошибки </a:t>
            </a:r>
          </a:p>
          <a:p>
            <a:pPr eaLnBrk="1" hangingPunct="1">
              <a:spcBef>
                <a:spcPct val="0"/>
              </a:spcBef>
              <a:buClrTx/>
              <a:buSzTx/>
              <a:buFontTx/>
              <a:buNone/>
            </a:pPr>
            <a:r>
              <a:rPr lang="ru-RU" smtClean="0"/>
              <a:t>второго рода)</a:t>
            </a:r>
          </a:p>
        </p:txBody>
      </p:sp>
      <p:graphicFrame>
        <p:nvGraphicFramePr>
          <p:cNvPr id="1124356" name="Object 4"/>
          <p:cNvGraphicFramePr>
            <a:graphicFrameLocks noGrp="1" noChangeAspect="1"/>
          </p:cNvGraphicFramePr>
          <p:nvPr>
            <p:ph sz="half" idx="4294967295"/>
          </p:nvPr>
        </p:nvGraphicFramePr>
        <p:xfrm>
          <a:off x="3492500" y="3119438"/>
          <a:ext cx="338138" cy="309562"/>
        </p:xfrm>
        <a:graphic>
          <a:graphicData uri="http://schemas.openxmlformats.org/presentationml/2006/ole">
            <p:oleObj spid="_x0000_s1124359" name="Формула" r:id="rId3" imgW="152334" imgH="139639" progId="Equation.3">
              <p:embed/>
            </p:oleObj>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377" name="Rectangle 2"/>
          <p:cNvSpPr>
            <a:spLocks noGrp="1"/>
          </p:cNvSpPr>
          <p:nvPr>
            <p:ph type="title"/>
          </p:nvPr>
        </p:nvSpPr>
        <p:spPr bwMode="auto">
          <a:xfrm>
            <a:off x="1435100" y="274638"/>
            <a:ext cx="7499350" cy="633412"/>
          </a:xfrm>
        </p:spPr>
        <p:txBody>
          <a:bodyPr vert="horz" wrap="square" lIns="91440" tIns="45720" rIns="91440" bIns="45720" numCol="1" anchorCtr="0" compatLnSpc="1">
            <a:prstTxWarp prst="textNoShape">
              <a:avLst/>
            </a:prstTxWarp>
            <a:normAutofit fontScale="90000"/>
          </a:bodyPr>
          <a:lstStyle/>
          <a:p>
            <a:pPr algn="ctr"/>
            <a:r>
              <a:rPr lang="ru-RU" sz="3900" smtClean="0">
                <a:effectLst/>
              </a:rPr>
              <a:t>Байесовский подход</a:t>
            </a:r>
          </a:p>
        </p:txBody>
      </p:sp>
      <p:sp>
        <p:nvSpPr>
          <p:cNvPr id="1125378" name="Rectangle 3"/>
          <p:cNvSpPr>
            <a:spLocks noGrp="1"/>
          </p:cNvSpPr>
          <p:nvPr>
            <p:ph type="body" idx="1"/>
          </p:nvPr>
        </p:nvSpPr>
        <p:spPr>
          <a:xfrm>
            <a:off x="1435100" y="1125538"/>
            <a:ext cx="7499350" cy="5122862"/>
          </a:xfrm>
        </p:spPr>
        <p:txBody>
          <a:bodyPr/>
          <a:lstStyle/>
          <a:p>
            <a:pPr>
              <a:lnSpc>
                <a:spcPct val="90000"/>
              </a:lnSpc>
              <a:buFont typeface="Wingdings 2" pitchFamily="18" charset="2"/>
              <a:buNone/>
            </a:pPr>
            <a:r>
              <a:rPr lang="ru-RU" sz="2400" smtClean="0"/>
              <a:t>Каждому неправильному решению ставятся в </a:t>
            </a:r>
          </a:p>
          <a:p>
            <a:pPr>
              <a:lnSpc>
                <a:spcPct val="90000"/>
              </a:lnSpc>
              <a:buFont typeface="Wingdings 2" pitchFamily="18" charset="2"/>
              <a:buNone/>
            </a:pPr>
            <a:r>
              <a:rPr lang="ru-RU" sz="2400" smtClean="0"/>
              <a:t>соответствие некоторые потери.  Необходимо </a:t>
            </a:r>
          </a:p>
          <a:p>
            <a:pPr>
              <a:lnSpc>
                <a:spcPct val="90000"/>
              </a:lnSpc>
              <a:buFont typeface="Wingdings 2" pitchFamily="18" charset="2"/>
              <a:buNone/>
            </a:pPr>
            <a:r>
              <a:rPr lang="ru-RU" sz="2400" smtClean="0"/>
              <a:t>также знание априорных вероятностей </a:t>
            </a:r>
          </a:p>
          <a:p>
            <a:pPr>
              <a:lnSpc>
                <a:spcPct val="90000"/>
              </a:lnSpc>
              <a:buFont typeface="Wingdings 2" pitchFamily="18" charset="2"/>
              <a:buNone/>
            </a:pPr>
            <a:r>
              <a:rPr lang="ru-RU" sz="2400" smtClean="0"/>
              <a:t>наступления каждой альтернативы и </a:t>
            </a:r>
          </a:p>
          <a:p>
            <a:pPr>
              <a:lnSpc>
                <a:spcPct val="90000"/>
              </a:lnSpc>
              <a:buFont typeface="Wingdings 2" pitchFamily="18" charset="2"/>
              <a:buNone/>
            </a:pPr>
            <a:r>
              <a:rPr lang="ru-RU" sz="2400" smtClean="0"/>
              <a:t>априорных распределений неизвестных </a:t>
            </a:r>
          </a:p>
          <a:p>
            <a:pPr>
              <a:lnSpc>
                <a:spcPct val="90000"/>
              </a:lnSpc>
              <a:buFont typeface="Wingdings 2" pitchFamily="18" charset="2"/>
              <a:buNone/>
            </a:pPr>
            <a:r>
              <a:rPr lang="ru-RU" sz="2400" smtClean="0"/>
              <a:t>параметров при каждой альтернативе. </a:t>
            </a:r>
          </a:p>
          <a:p>
            <a:pPr>
              <a:lnSpc>
                <a:spcPct val="90000"/>
              </a:lnSpc>
              <a:buFont typeface="Wingdings 2" pitchFamily="18" charset="2"/>
              <a:buNone/>
            </a:pPr>
            <a:r>
              <a:rPr lang="ru-RU" sz="2400" smtClean="0"/>
              <a:t>Тогда каждой решающей функции можно </a:t>
            </a:r>
          </a:p>
          <a:p>
            <a:pPr>
              <a:lnSpc>
                <a:spcPct val="90000"/>
              </a:lnSpc>
              <a:buFont typeface="Wingdings 2" pitchFamily="18" charset="2"/>
              <a:buNone/>
            </a:pPr>
            <a:r>
              <a:rPr lang="ru-RU" sz="2400" smtClean="0"/>
              <a:t>сопоставить математическое  ожидание </a:t>
            </a:r>
          </a:p>
          <a:p>
            <a:pPr>
              <a:lnSpc>
                <a:spcPct val="90000"/>
              </a:lnSpc>
              <a:buFont typeface="Wingdings 2" pitchFamily="18" charset="2"/>
              <a:buNone/>
            </a:pPr>
            <a:r>
              <a:rPr lang="ru-RU" sz="2400" smtClean="0"/>
              <a:t>потерь, которые несет статистик от неправильных </a:t>
            </a:r>
          </a:p>
          <a:p>
            <a:pPr>
              <a:lnSpc>
                <a:spcPct val="90000"/>
              </a:lnSpc>
              <a:buFont typeface="Wingdings 2" pitchFamily="18" charset="2"/>
              <a:buNone/>
            </a:pPr>
            <a:r>
              <a:rPr lang="ru-RU" sz="2400" smtClean="0"/>
              <a:t>решений. Сами решающие  функции следует </a:t>
            </a:r>
          </a:p>
          <a:p>
            <a:pPr>
              <a:lnSpc>
                <a:spcPct val="90000"/>
              </a:lnSpc>
              <a:buFont typeface="Wingdings 2" pitchFamily="18" charset="2"/>
              <a:buNone/>
            </a:pPr>
            <a:r>
              <a:rPr lang="ru-RU" sz="2400" smtClean="0"/>
              <a:t>выбирать так, чтобы минимизировать математическое  </a:t>
            </a:r>
          </a:p>
          <a:p>
            <a:pPr>
              <a:lnSpc>
                <a:spcPct val="90000"/>
              </a:lnSpc>
              <a:buFont typeface="Wingdings 2" pitchFamily="18" charset="2"/>
              <a:buNone/>
            </a:pPr>
            <a:r>
              <a:rPr lang="ru-RU" sz="2400" smtClean="0"/>
              <a:t>ожидание потерь от неправильных решений.</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026" name="Rectangle 2"/>
          <p:cNvSpPr>
            <a:spLocks noGrp="1"/>
          </p:cNvSpPr>
          <p:nvPr>
            <p:ph type="title"/>
          </p:nvPr>
        </p:nvSpPr>
        <p:spPr bwMode="auto"/>
        <p:txBody>
          <a:bodyPr vert="horz" wrap="square" lIns="91440" tIns="45720" rIns="91440" bIns="45720" numCol="1" anchorCtr="0" compatLnSpc="1">
            <a:prstTxWarp prst="textNoShape">
              <a:avLst/>
            </a:prstTxWarp>
          </a:bodyPr>
          <a:lstStyle/>
          <a:p>
            <a:pPr algn="ctr">
              <a:defRPr/>
            </a:pPr>
            <a:r>
              <a:rPr lang="ru-RU" sz="3400" u="sng" smtClean="0">
                <a:effectLst>
                  <a:outerShdw blurRad="38100" dist="38100" dir="2700000" algn="tl">
                    <a:srgbClr val="C0C0C0"/>
                  </a:outerShdw>
                </a:effectLst>
              </a:rPr>
              <a:t>ПРОВЕРКА ДВУХАЛЬТЕРНАТИВНОЙ ПРОСТОЙ ГИПОТЕЗЫ</a:t>
            </a:r>
          </a:p>
        </p:txBody>
      </p:sp>
      <p:graphicFrame>
        <p:nvGraphicFramePr>
          <p:cNvPr id="1153028" name="Object 4"/>
          <p:cNvGraphicFramePr>
            <a:graphicFrameLocks noGrp="1" noChangeAspect="1"/>
          </p:cNvGraphicFramePr>
          <p:nvPr>
            <p:ph idx="1"/>
          </p:nvPr>
        </p:nvGraphicFramePr>
        <p:xfrm>
          <a:off x="2136775" y="1914525"/>
          <a:ext cx="6405563" cy="4060825"/>
        </p:xfrm>
        <a:graphic>
          <a:graphicData uri="http://schemas.openxmlformats.org/presentationml/2006/ole">
            <p:oleObj spid="_x0000_s1153031" name="Формула" r:id="rId3" imgW="3124200" imgH="1981200" progId="Equation.3">
              <p:embed/>
            </p:oleObj>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7" name="Rectangle 2"/>
          <p:cNvSpPr>
            <a:spLocks noGrp="1"/>
          </p:cNvSpPr>
          <p:nvPr>
            <p:ph type="title"/>
          </p:nvPr>
        </p:nvSpPr>
        <p:spPr bwMode="auto"/>
        <p:txBody>
          <a:bodyPr vert="horz" wrap="square" lIns="91440" tIns="45720" rIns="91440" bIns="45720" numCol="1" anchorCtr="0" compatLnSpc="1">
            <a:prstTxWarp prst="textNoShape">
              <a:avLst/>
            </a:prstTxWarp>
          </a:bodyPr>
          <a:lstStyle/>
          <a:p>
            <a:pPr algn="ctr"/>
            <a:r>
              <a:rPr lang="ru-RU" smtClean="0">
                <a:effectLst/>
              </a:rPr>
              <a:t>Лемма Неймана – Пирсона </a:t>
            </a:r>
          </a:p>
        </p:txBody>
      </p:sp>
      <p:sp>
        <p:nvSpPr>
          <p:cNvPr id="1126418" name="Rectangle 3"/>
          <p:cNvSpPr>
            <a:spLocks noGrp="1"/>
          </p:cNvSpPr>
          <p:nvPr>
            <p:ph type="body" idx="1"/>
          </p:nvPr>
        </p:nvSpPr>
        <p:spPr/>
        <p:txBody>
          <a:bodyPr/>
          <a:lstStyle/>
          <a:p>
            <a:pPr>
              <a:buFont typeface="Wingdings 2" pitchFamily="18" charset="2"/>
              <a:buNone/>
            </a:pPr>
            <a:r>
              <a:rPr lang="ru-RU" sz="2800" smtClean="0"/>
              <a:t>1. Существуют такие                                                            что критерий с решающей функцией </a:t>
            </a:r>
          </a:p>
          <a:p>
            <a:pPr>
              <a:buFont typeface="Wingdings 2" pitchFamily="18" charset="2"/>
              <a:buNone/>
            </a:pPr>
            <a:endParaRPr lang="ru-RU" sz="2800" smtClean="0"/>
          </a:p>
          <a:p>
            <a:pPr>
              <a:buFont typeface="Wingdings 2" pitchFamily="18" charset="2"/>
              <a:buNone/>
            </a:pPr>
            <a:endParaRPr lang="ru-RU" sz="2800" smtClean="0"/>
          </a:p>
          <a:p>
            <a:pPr>
              <a:buFont typeface="Wingdings 2" pitchFamily="18" charset="2"/>
              <a:buNone/>
            </a:pPr>
            <a:endParaRPr lang="ru-RU" sz="2800" smtClean="0"/>
          </a:p>
          <a:p>
            <a:pPr>
              <a:buFont typeface="Wingdings 2" pitchFamily="18" charset="2"/>
              <a:buNone/>
            </a:pPr>
            <a:endParaRPr lang="ru-RU" sz="2800" smtClean="0"/>
          </a:p>
          <a:p>
            <a:pPr>
              <a:buFont typeface="Wingdings 2" pitchFamily="18" charset="2"/>
              <a:buNone/>
            </a:pPr>
            <a:endParaRPr lang="ru-RU" sz="2800" smtClean="0"/>
          </a:p>
          <a:p>
            <a:pPr>
              <a:buFont typeface="Wingdings 2" pitchFamily="18" charset="2"/>
              <a:buNone/>
            </a:pPr>
            <a:endParaRPr lang="ru-RU" sz="2800" smtClean="0"/>
          </a:p>
          <a:p>
            <a:pPr>
              <a:buFont typeface="Wingdings 2" pitchFamily="18" charset="2"/>
              <a:buNone/>
            </a:pPr>
            <a:r>
              <a:rPr lang="ru-RU" sz="2800" smtClean="0"/>
              <a:t>имеет размер, в точности равный заданному </a:t>
            </a:r>
          </a:p>
          <a:p>
            <a:pPr>
              <a:buFont typeface="Wingdings 2" pitchFamily="18" charset="2"/>
              <a:buNone/>
            </a:pPr>
            <a:endParaRPr lang="ru-RU" sz="2800" smtClean="0"/>
          </a:p>
        </p:txBody>
      </p:sp>
      <p:graphicFrame>
        <p:nvGraphicFramePr>
          <p:cNvPr id="1126406" name="Object 6"/>
          <p:cNvGraphicFramePr>
            <a:graphicFrameLocks noGrp="1" noChangeAspect="1"/>
          </p:cNvGraphicFramePr>
          <p:nvPr>
            <p:ph sz="half" idx="4294967295"/>
          </p:nvPr>
        </p:nvGraphicFramePr>
        <p:xfrm>
          <a:off x="3132138" y="2500313"/>
          <a:ext cx="3502025" cy="2651125"/>
        </p:xfrm>
        <a:graphic>
          <a:graphicData uri="http://schemas.openxmlformats.org/presentationml/2006/ole">
            <p:oleObj spid="_x0000_s1126423" name="Формула" r:id="rId3" imgW="1828800" imgH="1384300" progId="Equation.3">
              <p:embed/>
            </p:oleObj>
          </a:graphicData>
        </a:graphic>
      </p:graphicFrame>
      <p:graphicFrame>
        <p:nvGraphicFramePr>
          <p:cNvPr id="1126408" name="Object 8"/>
          <p:cNvGraphicFramePr>
            <a:graphicFrameLocks noGrp="1" noChangeAspect="1"/>
          </p:cNvGraphicFramePr>
          <p:nvPr>
            <p:ph sz="half" idx="4294967295"/>
          </p:nvPr>
        </p:nvGraphicFramePr>
        <p:xfrm>
          <a:off x="8686800" y="5516563"/>
          <a:ext cx="457200" cy="419100"/>
        </p:xfrm>
        <a:graphic>
          <a:graphicData uri="http://schemas.openxmlformats.org/presentationml/2006/ole">
            <p:oleObj spid="_x0000_s1126424" name="Формула" r:id="rId4" imgW="152334" imgH="139639" progId="Equation.3">
              <p:embed/>
            </p:oleObj>
          </a:graphicData>
        </a:graphic>
      </p:graphicFrame>
      <p:graphicFrame>
        <p:nvGraphicFramePr>
          <p:cNvPr id="1126416" name="Object 16"/>
          <p:cNvGraphicFramePr>
            <a:graphicFrameLocks noGrp="1" noChangeAspect="1"/>
          </p:cNvGraphicFramePr>
          <p:nvPr>
            <p:ph sz="half" idx="4294967295"/>
          </p:nvPr>
        </p:nvGraphicFramePr>
        <p:xfrm>
          <a:off x="5003800" y="1412875"/>
          <a:ext cx="3673475" cy="560388"/>
        </p:xfrm>
        <a:graphic>
          <a:graphicData uri="http://schemas.openxmlformats.org/presentationml/2006/ole">
            <p:oleObj spid="_x0000_s1126425" name="Формула" r:id="rId5" imgW="1498600" imgH="228600" progId="Equation.3">
              <p:embed/>
            </p:oleObj>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728" name="Rectangle 14"/>
          <p:cNvSpPr>
            <a:spLocks noGrp="1"/>
          </p:cNvSpPr>
          <p:nvPr>
            <p:ph type="title"/>
          </p:nvPr>
        </p:nvSpPr>
        <p:spPr bwMode="auto"/>
        <p:txBody>
          <a:bodyPr vert="horz" wrap="square" lIns="91440" tIns="45720" rIns="91440" bIns="45720" numCol="1" anchorCtr="0" compatLnSpc="1">
            <a:prstTxWarp prst="textNoShape">
              <a:avLst/>
            </a:prstTxWarp>
            <a:normAutofit fontScale="90000"/>
          </a:bodyPr>
          <a:lstStyle/>
          <a:p>
            <a:pPr algn="ctr"/>
            <a:r>
              <a:rPr lang="ru-RU" sz="3900" smtClean="0">
                <a:effectLst/>
              </a:rPr>
              <a:t/>
            </a:r>
            <a:br>
              <a:rPr lang="ru-RU" sz="3900" smtClean="0">
                <a:effectLst/>
              </a:rPr>
            </a:br>
            <a:r>
              <a:rPr lang="ru-RU" sz="3900" smtClean="0">
                <a:effectLst/>
              </a:rPr>
              <a:t>Лемма Неймана – Пирсона</a:t>
            </a:r>
            <a:br>
              <a:rPr lang="ru-RU" sz="3900" smtClean="0">
                <a:effectLst/>
              </a:rPr>
            </a:br>
            <a:r>
              <a:rPr lang="ru-RU" sz="3900" smtClean="0">
                <a:effectLst/>
              </a:rPr>
              <a:t>(продолжение)</a:t>
            </a:r>
          </a:p>
        </p:txBody>
      </p:sp>
      <p:sp>
        <p:nvSpPr>
          <p:cNvPr id="1139729" name="Rectangle 6"/>
          <p:cNvSpPr>
            <a:spLocks noGrp="1"/>
          </p:cNvSpPr>
          <p:nvPr>
            <p:ph type="body" idx="1"/>
          </p:nvPr>
        </p:nvSpPr>
        <p:spPr/>
        <p:txBody>
          <a:bodyPr/>
          <a:lstStyle/>
          <a:p>
            <a:pPr>
              <a:buFont typeface="Wingdings 2" pitchFamily="18" charset="2"/>
              <a:buNone/>
            </a:pPr>
            <a:r>
              <a:rPr lang="ru-RU" sz="2800" smtClean="0"/>
              <a:t>2. Этот критерий является наиболее мощным </a:t>
            </a:r>
          </a:p>
          <a:p>
            <a:pPr>
              <a:buFont typeface="Wingdings 2" pitchFamily="18" charset="2"/>
              <a:buNone/>
            </a:pPr>
            <a:r>
              <a:rPr lang="ru-RU" sz="2800" smtClean="0"/>
              <a:t>среди всех критериев, размер которых не </a:t>
            </a:r>
          </a:p>
          <a:p>
            <a:pPr>
              <a:buFont typeface="Wingdings 2" pitchFamily="18" charset="2"/>
              <a:buNone/>
            </a:pPr>
            <a:r>
              <a:rPr lang="ru-RU" sz="2800" smtClean="0"/>
              <a:t>превосходит  </a:t>
            </a:r>
          </a:p>
          <a:p>
            <a:pPr>
              <a:buFont typeface="Wingdings 2" pitchFamily="18" charset="2"/>
              <a:buNone/>
            </a:pPr>
            <a:r>
              <a:rPr lang="ru-RU" sz="2800" smtClean="0"/>
              <a:t>3. Этот критерий единственен с точностью до </a:t>
            </a:r>
          </a:p>
          <a:p>
            <a:pPr>
              <a:buFont typeface="Wingdings 2" pitchFamily="18" charset="2"/>
              <a:buNone/>
            </a:pPr>
            <a:r>
              <a:rPr lang="ru-RU" sz="2800" smtClean="0"/>
              <a:t>множества значений Х , для которых </a:t>
            </a:r>
          </a:p>
          <a:p>
            <a:pPr>
              <a:buFont typeface="Wingdings 2" pitchFamily="18" charset="2"/>
              <a:buNone/>
            </a:pPr>
            <a:endParaRPr lang="ru-RU" sz="2800" smtClean="0"/>
          </a:p>
          <a:p>
            <a:pPr>
              <a:buFont typeface="Wingdings 2" pitchFamily="18" charset="2"/>
              <a:buNone/>
            </a:pPr>
            <a:endParaRPr lang="ru-RU" sz="2800" smtClean="0"/>
          </a:p>
          <a:p>
            <a:pPr>
              <a:buFont typeface="Wingdings 2" pitchFamily="18" charset="2"/>
              <a:buNone/>
            </a:pPr>
            <a:r>
              <a:rPr lang="ru-RU" sz="2800" smtClean="0"/>
              <a:t>и произвольного множества нулевой </a:t>
            </a:r>
          </a:p>
          <a:p>
            <a:pPr>
              <a:buFont typeface="Wingdings 2" pitchFamily="18" charset="2"/>
              <a:buNone/>
            </a:pPr>
            <a:r>
              <a:rPr lang="ru-RU" sz="2800" smtClean="0"/>
              <a:t>вероятности.</a:t>
            </a:r>
          </a:p>
          <a:p>
            <a:pPr>
              <a:buFont typeface="Wingdings 2" pitchFamily="18" charset="2"/>
              <a:buNone/>
            </a:pPr>
            <a:endParaRPr lang="ru-RU" smtClean="0"/>
          </a:p>
        </p:txBody>
      </p:sp>
      <p:graphicFrame>
        <p:nvGraphicFramePr>
          <p:cNvPr id="1139723" name="Object 11"/>
          <p:cNvGraphicFramePr>
            <a:graphicFrameLocks noGrp="1" noChangeAspect="1"/>
          </p:cNvGraphicFramePr>
          <p:nvPr>
            <p:ph sz="half" idx="4294967295"/>
          </p:nvPr>
        </p:nvGraphicFramePr>
        <p:xfrm>
          <a:off x="3132138" y="4076700"/>
          <a:ext cx="1957387" cy="1022350"/>
        </p:xfrm>
        <a:graphic>
          <a:graphicData uri="http://schemas.openxmlformats.org/presentationml/2006/ole">
            <p:oleObj spid="_x0000_s1139732" name="Формула" r:id="rId3" imgW="850531" imgH="444307" progId="Equation.3">
              <p:embed/>
            </p:oleObj>
          </a:graphicData>
        </a:graphic>
      </p:graphicFrame>
      <p:graphicFrame>
        <p:nvGraphicFramePr>
          <p:cNvPr id="1139727" name="Object 15"/>
          <p:cNvGraphicFramePr>
            <a:graphicFrameLocks noGrp="1" noChangeAspect="1"/>
          </p:cNvGraphicFramePr>
          <p:nvPr>
            <p:ph sz="half" idx="4294967295"/>
          </p:nvPr>
        </p:nvGraphicFramePr>
        <p:xfrm>
          <a:off x="3708400" y="2565400"/>
          <a:ext cx="363538" cy="333375"/>
        </p:xfrm>
        <a:graphic>
          <a:graphicData uri="http://schemas.openxmlformats.org/presentationml/2006/ole">
            <p:oleObj spid="_x0000_s1139733" name="Формула" r:id="rId4" imgW="152334" imgH="139639" progId="Equation.3">
              <p:embed/>
            </p:oleObj>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38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algn="ctr"/>
            <a:r>
              <a:rPr lang="ru-RU" sz="3200" smtClean="0">
                <a:effectLst/>
              </a:rPr>
              <a:t>Лемма Неймана – Пирсона (продолжение)</a:t>
            </a:r>
          </a:p>
        </p:txBody>
      </p:sp>
      <p:sp>
        <p:nvSpPr>
          <p:cNvPr id="1168387" name="Rectangle 3"/>
          <p:cNvSpPr>
            <a:spLocks noGrp="1"/>
          </p:cNvSpPr>
          <p:nvPr>
            <p:ph type="body" idx="1"/>
          </p:nvPr>
        </p:nvSpPr>
        <p:spPr/>
        <p:txBody>
          <a:bodyPr/>
          <a:lstStyle/>
          <a:p>
            <a:pPr>
              <a:buFont typeface="Wingdings 2" pitchFamily="18" charset="2"/>
              <a:buNone/>
            </a:pPr>
            <a:r>
              <a:rPr lang="ru-RU" smtClean="0"/>
              <a:t>Величина                                 носит название </a:t>
            </a:r>
          </a:p>
          <a:p>
            <a:pPr>
              <a:buFont typeface="Wingdings 2" pitchFamily="18" charset="2"/>
              <a:buNone/>
            </a:pPr>
            <a:r>
              <a:rPr lang="ru-RU" smtClean="0"/>
              <a:t>отношения правдоподобия. Итак, </a:t>
            </a:r>
          </a:p>
          <a:p>
            <a:pPr>
              <a:buFont typeface="Wingdings 2" pitchFamily="18" charset="2"/>
              <a:buNone/>
            </a:pPr>
            <a:r>
              <a:rPr lang="ru-RU" smtClean="0"/>
              <a:t>проверка двухальтернативной простой  </a:t>
            </a:r>
          </a:p>
          <a:p>
            <a:pPr>
              <a:buFont typeface="Wingdings 2" pitchFamily="18" charset="2"/>
              <a:buNone/>
            </a:pPr>
            <a:r>
              <a:rPr lang="ru-RU" smtClean="0"/>
              <a:t>гипотезы сводится к вычислению </a:t>
            </a:r>
          </a:p>
          <a:p>
            <a:pPr>
              <a:buFont typeface="Wingdings 2" pitchFamily="18" charset="2"/>
              <a:buNone/>
            </a:pPr>
            <a:r>
              <a:rPr lang="ru-RU" smtClean="0"/>
              <a:t>отношения правдоподобия и сравнению </a:t>
            </a:r>
          </a:p>
          <a:p>
            <a:pPr>
              <a:buFont typeface="Wingdings 2" pitchFamily="18" charset="2"/>
              <a:buNone/>
            </a:pPr>
            <a:r>
              <a:rPr lang="ru-RU" smtClean="0"/>
              <a:t>его с  порогом С</a:t>
            </a:r>
            <a:r>
              <a:rPr lang="ru-RU" sz="3000" smtClean="0"/>
              <a:t>0</a:t>
            </a:r>
            <a:r>
              <a:rPr lang="ru-RU" smtClean="0"/>
              <a:t>. Если </a:t>
            </a:r>
            <a:r>
              <a:rPr lang="en-US" smtClean="0">
                <a:latin typeface="Corbel" pitchFamily="34" charset="0"/>
              </a:rPr>
              <a:t>L&gt;C</a:t>
            </a:r>
            <a:r>
              <a:rPr lang="ru-RU" smtClean="0"/>
              <a:t>0</a:t>
            </a:r>
            <a:r>
              <a:rPr lang="en-US" smtClean="0">
                <a:latin typeface="Corbel" pitchFamily="34" charset="0"/>
              </a:rPr>
              <a:t>   , </a:t>
            </a:r>
            <a:r>
              <a:rPr lang="ru-RU" smtClean="0"/>
              <a:t>то    </a:t>
            </a:r>
            <a:r>
              <a:rPr lang="en-US" smtClean="0">
                <a:latin typeface="Corbel" pitchFamily="34" charset="0"/>
              </a:rPr>
              <a:t>H1</a:t>
            </a:r>
            <a:endParaRPr lang="ru-RU" smtClean="0"/>
          </a:p>
          <a:p>
            <a:pPr>
              <a:buFont typeface="Wingdings 2" pitchFamily="18" charset="2"/>
              <a:buNone/>
            </a:pPr>
            <a:r>
              <a:rPr lang="ru-RU" smtClean="0"/>
              <a:t>Если </a:t>
            </a:r>
            <a:r>
              <a:rPr lang="en-US" smtClean="0">
                <a:latin typeface="Corbel" pitchFamily="34" charset="0"/>
              </a:rPr>
              <a:t>L&lt;C</a:t>
            </a:r>
            <a:r>
              <a:rPr lang="ru-RU" smtClean="0"/>
              <a:t>0</a:t>
            </a:r>
            <a:r>
              <a:rPr lang="en-US" smtClean="0">
                <a:latin typeface="Corbel" pitchFamily="34" charset="0"/>
              </a:rPr>
              <a:t>    , </a:t>
            </a:r>
            <a:r>
              <a:rPr lang="ru-RU" smtClean="0"/>
              <a:t>то </a:t>
            </a:r>
            <a:r>
              <a:rPr lang="en-US" smtClean="0">
                <a:latin typeface="Corbel" pitchFamily="34" charset="0"/>
              </a:rPr>
              <a:t>  H0</a:t>
            </a:r>
            <a:r>
              <a:rPr lang="ru-RU" smtClean="0"/>
              <a:t>   </a:t>
            </a:r>
          </a:p>
          <a:p>
            <a:pPr>
              <a:buFont typeface="Wingdings 2" pitchFamily="18" charset="2"/>
              <a:buNone/>
            </a:pPr>
            <a:r>
              <a:rPr lang="ru-RU" smtClean="0"/>
              <a:t>При </a:t>
            </a:r>
            <a:r>
              <a:rPr lang="en-US" smtClean="0">
                <a:latin typeface="Corbel" pitchFamily="34" charset="0"/>
              </a:rPr>
              <a:t>L=C</a:t>
            </a:r>
            <a:r>
              <a:rPr lang="ru-RU" smtClean="0"/>
              <a:t>0</a:t>
            </a:r>
            <a:r>
              <a:rPr lang="en-US" smtClean="0">
                <a:latin typeface="Corbel" pitchFamily="34" charset="0"/>
              </a:rPr>
              <a:t> </a:t>
            </a:r>
            <a:r>
              <a:rPr lang="ru-RU" smtClean="0"/>
              <a:t>  рандомизация.</a:t>
            </a:r>
          </a:p>
        </p:txBody>
      </p:sp>
      <p:graphicFrame>
        <p:nvGraphicFramePr>
          <p:cNvPr id="1168388" name="Object 4"/>
          <p:cNvGraphicFramePr>
            <a:graphicFrameLocks noGrp="1" noChangeAspect="1"/>
          </p:cNvGraphicFramePr>
          <p:nvPr>
            <p:ph sz="half" idx="4294967295"/>
          </p:nvPr>
        </p:nvGraphicFramePr>
        <p:xfrm>
          <a:off x="7847013" y="2622550"/>
          <a:ext cx="1296987" cy="2449513"/>
        </p:xfrm>
        <a:graphic>
          <a:graphicData uri="http://schemas.openxmlformats.org/presentationml/2006/ole">
            <p:oleObj spid="_x0000_s1168395" name="Формула" r:id="rId3" imgW="114151" imgH="215619" progId="Equation.3">
              <p:embed/>
            </p:oleObj>
          </a:graphicData>
        </a:graphic>
      </p:graphicFrame>
      <p:graphicFrame>
        <p:nvGraphicFramePr>
          <p:cNvPr id="1168390" name="Object 6"/>
          <p:cNvGraphicFramePr>
            <a:graphicFrameLocks noGrp="1" noChangeAspect="1"/>
          </p:cNvGraphicFramePr>
          <p:nvPr>
            <p:ph sz="half" idx="4294967295"/>
          </p:nvPr>
        </p:nvGraphicFramePr>
        <p:xfrm>
          <a:off x="3835400" y="1341438"/>
          <a:ext cx="1471613" cy="887412"/>
        </p:xfrm>
        <a:graphic>
          <a:graphicData uri="http://schemas.openxmlformats.org/presentationml/2006/ole">
            <p:oleObj spid="_x0000_s1168396" name="Формула" r:id="rId4" imgW="736280" imgH="444307" progId="Equation.3">
              <p:embed/>
            </p:oleObj>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506" name="Rectangle 2"/>
          <p:cNvSpPr>
            <a:spLocks noGrp="1"/>
          </p:cNvSpPr>
          <p:nvPr>
            <p:ph type="title"/>
          </p:nvPr>
        </p:nvSpPr>
        <p:spPr bwMode="auto">
          <a:xfrm>
            <a:off x="1435100" y="274638"/>
            <a:ext cx="7499350" cy="922337"/>
          </a:xfrm>
          <a:noFill/>
        </p:spPr>
        <p:txBody>
          <a:bodyPr vert="horz" wrap="square" lIns="91440" tIns="45720" rIns="91440" bIns="45720" numCol="1" anchorCtr="0" compatLnSpc="1">
            <a:prstTxWarp prst="textNoShape">
              <a:avLst/>
            </a:prstTxWarp>
          </a:bodyPr>
          <a:lstStyle/>
          <a:p>
            <a:pPr algn="ctr"/>
            <a:r>
              <a:rPr lang="ru-RU" smtClean="0">
                <a:effectLst/>
              </a:rPr>
              <a:t>Байесовский подход</a:t>
            </a:r>
          </a:p>
        </p:txBody>
      </p:sp>
      <p:sp>
        <p:nvSpPr>
          <p:cNvPr id="1173507" name="Rectangle 3"/>
          <p:cNvSpPr>
            <a:spLocks noGrp="1"/>
          </p:cNvSpPr>
          <p:nvPr>
            <p:ph type="body" idx="1"/>
          </p:nvPr>
        </p:nvSpPr>
        <p:spPr/>
        <p:txBody>
          <a:bodyPr/>
          <a:lstStyle/>
          <a:p>
            <a:pPr>
              <a:buFont typeface="Wingdings 2" pitchFamily="18" charset="2"/>
              <a:buNone/>
            </a:pPr>
            <a:r>
              <a:rPr lang="ru-RU" sz="2800" smtClean="0"/>
              <a:t>Пусть Р0 есть априорная вероятность </a:t>
            </a:r>
          </a:p>
          <a:p>
            <a:pPr>
              <a:buFont typeface="Wingdings 2" pitchFamily="18" charset="2"/>
              <a:buNone/>
            </a:pPr>
            <a:r>
              <a:rPr lang="ru-RU" sz="2800" smtClean="0"/>
              <a:t>того, что верна Н0     и         Р1=</a:t>
            </a:r>
            <a:r>
              <a:rPr lang="ru-RU" sz="4600" smtClean="0"/>
              <a:t>1</a:t>
            </a:r>
            <a:r>
              <a:rPr lang="ru-RU" sz="2800" smtClean="0"/>
              <a:t>-Р0     - </a:t>
            </a:r>
          </a:p>
          <a:p>
            <a:pPr>
              <a:buFont typeface="Wingdings 2" pitchFamily="18" charset="2"/>
              <a:buNone/>
            </a:pPr>
            <a:r>
              <a:rPr lang="ru-RU" sz="2800" smtClean="0"/>
              <a:t>априорная вероятность того, что верна </a:t>
            </a:r>
          </a:p>
          <a:p>
            <a:pPr>
              <a:buFont typeface="Wingdings 2" pitchFamily="18" charset="2"/>
              <a:buNone/>
            </a:pPr>
            <a:r>
              <a:rPr lang="ru-RU" sz="2800" smtClean="0"/>
              <a:t>Н1.  Обозначим через В0 потери, </a:t>
            </a:r>
          </a:p>
          <a:p>
            <a:pPr>
              <a:buFont typeface="Wingdings 2" pitchFamily="18" charset="2"/>
              <a:buNone/>
            </a:pPr>
            <a:r>
              <a:rPr lang="ru-RU" sz="2800" smtClean="0"/>
              <a:t>которые мы несем вынося решение Д1, </a:t>
            </a:r>
          </a:p>
          <a:p>
            <a:pPr>
              <a:buFont typeface="Wingdings 2" pitchFamily="18" charset="2"/>
              <a:buNone/>
            </a:pPr>
            <a:r>
              <a:rPr lang="ru-RU" sz="2800" smtClean="0"/>
              <a:t>когда верна Н0   и </a:t>
            </a:r>
            <a:r>
              <a:rPr lang="en-US" sz="2800" smtClean="0">
                <a:latin typeface="Corbel" pitchFamily="34" charset="0"/>
              </a:rPr>
              <a:t>           </a:t>
            </a:r>
            <a:r>
              <a:rPr lang="ru-RU" sz="2800" smtClean="0"/>
              <a:t>В1  - потери, </a:t>
            </a:r>
          </a:p>
          <a:p>
            <a:pPr>
              <a:buFont typeface="Wingdings 2" pitchFamily="18" charset="2"/>
              <a:buNone/>
            </a:pPr>
            <a:r>
              <a:rPr lang="ru-RU" sz="2800" smtClean="0"/>
              <a:t>которые мы несем вынося решение Д0, </a:t>
            </a:r>
          </a:p>
          <a:p>
            <a:pPr>
              <a:buFont typeface="Wingdings 2" pitchFamily="18" charset="2"/>
              <a:buNone/>
            </a:pPr>
            <a:r>
              <a:rPr lang="ru-RU" sz="2800" smtClean="0"/>
              <a:t>когда верна Н1. Тогда средние потери </a:t>
            </a:r>
            <a:r>
              <a:rPr lang="ru-RU" sz="2800" smtClean="0">
                <a:sym typeface="Wingdings" pitchFamily="2" charset="2"/>
              </a:rPr>
              <a:t></a:t>
            </a:r>
            <a:r>
              <a:rPr lang="ru-RU" sz="2800" smtClean="0"/>
              <a:t>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r>
              <a:rPr lang="ru-RU" sz="3900" smtClean="0">
                <a:effectLst/>
              </a:rPr>
              <a:t>Байесовский подход</a:t>
            </a:r>
            <a:r>
              <a:rPr lang="en-US" sz="3900" smtClean="0">
                <a:effectLst/>
                <a:latin typeface="Corbel" pitchFamily="34" charset="0"/>
              </a:rPr>
              <a:t> (</a:t>
            </a:r>
            <a:r>
              <a:rPr lang="ru-RU" sz="3200" smtClean="0">
                <a:effectLst/>
              </a:rPr>
              <a:t>продолжение</a:t>
            </a:r>
            <a:r>
              <a:rPr lang="en-US" sz="3200" smtClean="0">
                <a:effectLst/>
                <a:latin typeface="Corbel" pitchFamily="34" charset="0"/>
              </a:rPr>
              <a:t>)</a:t>
            </a:r>
            <a:endParaRPr lang="ru-RU" sz="3200" smtClean="0">
              <a:effectLst/>
            </a:endParaRPr>
          </a:p>
        </p:txBody>
      </p:sp>
      <p:graphicFrame>
        <p:nvGraphicFramePr>
          <p:cNvPr id="1174532" name="Object 4"/>
          <p:cNvGraphicFramePr>
            <a:graphicFrameLocks noGrp="1" noChangeAspect="1"/>
          </p:cNvGraphicFramePr>
          <p:nvPr>
            <p:ph idx="1"/>
            <p:extLst>
              <p:ext uri="{D42A27DB-BD31-4B8C-83A1-F6EECF244321}">
                <p14:modId xmlns:p14="http://schemas.microsoft.com/office/powerpoint/2010/main" xmlns="" val="1992292270"/>
              </p:ext>
            </p:extLst>
          </p:nvPr>
        </p:nvGraphicFramePr>
        <p:xfrm>
          <a:off x="1565275" y="1989138"/>
          <a:ext cx="6615113" cy="3360737"/>
        </p:xfrm>
        <a:graphic>
          <a:graphicData uri="http://schemas.openxmlformats.org/presentationml/2006/ole">
            <p:oleObj spid="_x0000_s1174535" name="Формула" r:id="rId3" imgW="3149280" imgH="1600200" progId="Equation.3">
              <p:embed/>
            </p:oleObj>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r>
              <a:rPr lang="ru-RU" sz="3900" smtClean="0">
                <a:effectLst/>
              </a:rPr>
              <a:t>Байесовский подход</a:t>
            </a:r>
            <a:r>
              <a:rPr lang="en-US" sz="3900" smtClean="0">
                <a:effectLst/>
                <a:latin typeface="Corbel" pitchFamily="34" charset="0"/>
              </a:rPr>
              <a:t> (</a:t>
            </a:r>
            <a:r>
              <a:rPr lang="ru-RU" sz="3200" smtClean="0">
                <a:effectLst/>
              </a:rPr>
              <a:t>продолжение</a:t>
            </a:r>
            <a:r>
              <a:rPr lang="en-US" sz="3200" smtClean="0">
                <a:effectLst/>
                <a:latin typeface="Corbel" pitchFamily="34" charset="0"/>
              </a:rPr>
              <a:t>)</a:t>
            </a:r>
            <a:endParaRPr lang="ru-RU" sz="3200" smtClean="0">
              <a:effectLst/>
            </a:endParaRPr>
          </a:p>
        </p:txBody>
      </p:sp>
      <p:graphicFrame>
        <p:nvGraphicFramePr>
          <p:cNvPr id="1176580" name="Object 4"/>
          <p:cNvGraphicFramePr>
            <a:graphicFrameLocks noGrp="1" noChangeAspect="1"/>
          </p:cNvGraphicFramePr>
          <p:nvPr>
            <p:ph idx="1"/>
          </p:nvPr>
        </p:nvGraphicFramePr>
        <p:xfrm>
          <a:off x="1763713" y="1989138"/>
          <a:ext cx="6402387" cy="3454400"/>
        </p:xfrm>
        <a:graphic>
          <a:graphicData uri="http://schemas.openxmlformats.org/presentationml/2006/ole">
            <p:oleObj spid="_x0000_s1176583" name="Формула" r:id="rId3" imgW="2565400" imgH="1384300" progId="Equation.3">
              <p:embed/>
            </p:oleObj>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6097" name="TextBox 11"/>
          <p:cNvSpPr txBox="1">
            <a:spLocks noChangeArrowheads="1"/>
          </p:cNvSpPr>
          <p:nvPr/>
        </p:nvSpPr>
        <p:spPr bwMode="auto">
          <a:xfrm>
            <a:off x="971550" y="1412875"/>
            <a:ext cx="8172450" cy="4246563"/>
          </a:xfrm>
          <a:prstGeom prst="rect">
            <a:avLst/>
          </a:prstGeom>
          <a:noFill/>
          <a:ln w="9525">
            <a:noFill/>
            <a:miter lim="800000"/>
            <a:headEnd/>
            <a:tailEnd/>
          </a:ln>
        </p:spPr>
        <p:txBody>
          <a:bodyPr>
            <a:spAutoFit/>
          </a:bodyPr>
          <a:lstStyle/>
          <a:p>
            <a:pPr algn="just">
              <a:lnSpc>
                <a:spcPct val="150000"/>
              </a:lnSpc>
            </a:pPr>
            <a:r>
              <a:rPr lang="ru-RU"/>
              <a:t>При фиксированном объеме выборки n мы можем сколь угодно уменьшать ошибку первого рода, уменьшая уровень значимости </a:t>
            </a:r>
            <a:r>
              <a:rPr lang="el-GR"/>
              <a:t>α</a:t>
            </a:r>
            <a:r>
              <a:rPr lang="ru-RU"/>
              <a:t>. При этом, естественно, возрастает вероятность </a:t>
            </a:r>
            <a:r>
              <a:rPr lang="el-GR"/>
              <a:t>β</a:t>
            </a:r>
            <a:r>
              <a:rPr lang="ru-RU"/>
              <a:t> ошибки второго рода (уменьшается мощность критерия). </a:t>
            </a:r>
          </a:p>
          <a:p>
            <a:pPr algn="just">
              <a:lnSpc>
                <a:spcPct val="150000"/>
              </a:lnSpc>
            </a:pPr>
            <a:endParaRPr lang="ru-RU"/>
          </a:p>
          <a:p>
            <a:pPr algn="just">
              <a:lnSpc>
                <a:spcPct val="150000"/>
              </a:lnSpc>
            </a:pPr>
            <a:r>
              <a:rPr lang="ru-RU"/>
              <a:t>Единственный способ одновременно уменьшить ошибки первого и второго рода (</a:t>
            </a:r>
            <a:r>
              <a:rPr lang="el-GR"/>
              <a:t>α</a:t>
            </a:r>
            <a:r>
              <a:rPr lang="ru-RU"/>
              <a:t> и </a:t>
            </a:r>
            <a:r>
              <a:rPr lang="el-GR"/>
              <a:t>β</a:t>
            </a:r>
            <a:r>
              <a:rPr lang="ru-RU"/>
              <a:t>) – увеличить размер выборки n .</a:t>
            </a:r>
          </a:p>
          <a:p>
            <a:pPr algn="just">
              <a:lnSpc>
                <a:spcPct val="150000"/>
              </a:lnSpc>
            </a:pPr>
            <a:endParaRPr lang="ru-RU"/>
          </a:p>
          <a:p>
            <a:pPr algn="just">
              <a:lnSpc>
                <a:spcPct val="150000"/>
              </a:lnSpc>
            </a:pPr>
            <a:r>
              <a:rPr lang="ru-RU"/>
              <a:t>Именно такие соображения лежат в основе выбора нужного размера выборки в статистических экспериментах.</a:t>
            </a:r>
          </a:p>
        </p:txBody>
      </p:sp>
      <p:sp>
        <p:nvSpPr>
          <p:cNvPr id="4" name="Номер слайда 3"/>
          <p:cNvSpPr>
            <a:spLocks noGrp="1"/>
          </p:cNvSpPr>
          <p:nvPr>
            <p:ph type="sldNum" sz="quarter" idx="12"/>
          </p:nvPr>
        </p:nvSpPr>
        <p:spPr/>
        <p:txBody>
          <a:bodyPr/>
          <a:lstStyle/>
          <a:p>
            <a:pPr>
              <a:defRPr/>
            </a:pPr>
            <a:fld id="{92CC4A15-8E68-470A-BAB7-4E1BBC7F5C46}" type="slidenum">
              <a:rPr lang="ru-RU" smtClean="0"/>
              <a:pPr>
                <a:defRPr/>
              </a:pPr>
              <a:t>83</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1156100"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1" name="TextBox 11"/>
          <p:cNvSpPr txBox="1">
            <a:spLocks noChangeArrowheads="1"/>
          </p:cNvSpPr>
          <p:nvPr/>
        </p:nvSpPr>
        <p:spPr bwMode="auto">
          <a:xfrm>
            <a:off x="971550" y="1412875"/>
            <a:ext cx="8172450" cy="5045075"/>
          </a:xfrm>
          <a:prstGeom prst="rect">
            <a:avLst/>
          </a:prstGeom>
          <a:noFill/>
          <a:ln w="9525">
            <a:noFill/>
            <a:miter lim="800000"/>
            <a:headEnd/>
            <a:tailEnd/>
          </a:ln>
        </p:spPr>
        <p:txBody>
          <a:bodyPr>
            <a:spAutoFit/>
          </a:bodyPr>
          <a:lstStyle/>
          <a:p>
            <a:pPr algn="just">
              <a:lnSpc>
                <a:spcPct val="150000"/>
              </a:lnSpc>
            </a:pPr>
            <a:r>
              <a:rPr lang="ru-RU" b="1" u="sng"/>
              <a:t>Пример 19</a:t>
            </a:r>
          </a:p>
          <a:p>
            <a:pPr algn="just">
              <a:lnSpc>
                <a:spcPct val="150000"/>
              </a:lnSpc>
            </a:pPr>
            <a:r>
              <a:rPr lang="ru-RU"/>
              <a:t>Предположим, что среднее значение СВ X равно m</a:t>
            </a:r>
            <a:r>
              <a:rPr lang="ru-RU" baseline="-25000"/>
              <a:t>x</a:t>
            </a:r>
            <a:r>
              <a:rPr lang="ru-RU"/>
              <a:t>=10, также предположим, что дисперсия известна и равна </a:t>
            </a:r>
            <a:r>
              <a:rPr lang="el-GR"/>
              <a:t>σ</a:t>
            </a:r>
            <a:r>
              <a:rPr lang="ru-RU" baseline="-25000"/>
              <a:t>x</a:t>
            </a:r>
            <a:r>
              <a:rPr lang="ru-RU" baseline="30000"/>
              <a:t>2</a:t>
            </a:r>
            <a:r>
              <a:rPr lang="ru-RU"/>
              <a:t> = 4. Необходимо найти объем выборки n , позволяющий построить критерий проверки гипотезы H</a:t>
            </a:r>
            <a:r>
              <a:rPr lang="ru-RU" baseline="-25000"/>
              <a:t>0</a:t>
            </a:r>
            <a:r>
              <a:rPr lang="ru-RU"/>
              <a:t>: m</a:t>
            </a:r>
            <a:r>
              <a:rPr lang="ru-RU" baseline="-25000"/>
              <a:t>x</a:t>
            </a:r>
            <a:r>
              <a:rPr lang="ru-RU"/>
              <a:t> =10 с 5%-ным уровнем значимости и 5%-ной ошибкой второго рода для выявления 10%-ных отклонений от гипотетического значения. Построим также область принятия гипотезы H</a:t>
            </a:r>
            <a:r>
              <a:rPr lang="ru-RU" baseline="-25000"/>
              <a:t>0</a:t>
            </a:r>
            <a:r>
              <a:rPr lang="ru-RU"/>
              <a:t>.</a:t>
            </a:r>
          </a:p>
          <a:p>
            <a:pPr algn="just">
              <a:lnSpc>
                <a:spcPct val="150000"/>
              </a:lnSpc>
            </a:pPr>
            <a:endParaRPr lang="ru-RU"/>
          </a:p>
          <a:p>
            <a:pPr algn="just">
              <a:lnSpc>
                <a:spcPct val="150000"/>
              </a:lnSpc>
            </a:pPr>
            <a:r>
              <a:rPr lang="ru-RU" i="1"/>
              <a:t>Решение</a:t>
            </a:r>
          </a:p>
          <a:p>
            <a:pPr algn="just">
              <a:lnSpc>
                <a:spcPct val="150000"/>
              </a:lnSpc>
            </a:pPr>
            <a:r>
              <a:rPr lang="ru-RU"/>
              <a:t>В нашем случае </a:t>
            </a:r>
            <a:r>
              <a:rPr lang="el-GR"/>
              <a:t>σ</a:t>
            </a:r>
            <a:r>
              <a:rPr lang="ru-RU" baseline="-25000"/>
              <a:t>x</a:t>
            </a:r>
            <a:r>
              <a:rPr lang="ru-RU"/>
              <a:t> = 2, </a:t>
            </a:r>
            <a:r>
              <a:rPr lang="el-GR"/>
              <a:t>α</a:t>
            </a:r>
            <a:r>
              <a:rPr lang="ru-RU"/>
              <a:t>=0,05, </a:t>
            </a:r>
            <a:r>
              <a:rPr lang="el-GR"/>
              <a:t>β</a:t>
            </a:r>
            <a:r>
              <a:rPr lang="ru-RU"/>
              <a:t>=0,05. 10%-ное отклонение от гипотетического значения: </a:t>
            </a:r>
            <a:r>
              <a:rPr lang="en-US"/>
              <a:t>d</a:t>
            </a:r>
            <a:r>
              <a:rPr lang="ru-RU"/>
              <a:t> </a:t>
            </a:r>
            <a:r>
              <a:rPr lang="en-US"/>
              <a:t>=</a:t>
            </a:r>
            <a:r>
              <a:rPr lang="ru-RU"/>
              <a:t> 0.1*10 = 1. </a:t>
            </a:r>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A76A9CC6-7DD0-421B-90D4-D8608C67E593}" type="slidenum">
              <a:rPr lang="ru-RU" smtClean="0"/>
              <a:pPr>
                <a:defRPr/>
              </a:pPr>
              <a:t>84</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1157124"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sp>
        <p:nvSpPr>
          <p:cNvPr id="6" name="Стрелка вправо 5"/>
          <p:cNvSpPr/>
          <p:nvPr/>
        </p:nvSpPr>
        <p:spPr>
          <a:xfrm>
            <a:off x="7380288" y="58054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34" name="TextBox 11"/>
          <p:cNvSpPr txBox="1">
            <a:spLocks noChangeArrowheads="1"/>
          </p:cNvSpPr>
          <p:nvPr/>
        </p:nvSpPr>
        <p:spPr bwMode="auto">
          <a:xfrm>
            <a:off x="971550" y="1412875"/>
            <a:ext cx="8172450" cy="5870575"/>
          </a:xfrm>
          <a:prstGeom prst="rect">
            <a:avLst/>
          </a:prstGeom>
          <a:noFill/>
          <a:ln w="9525">
            <a:noFill/>
            <a:miter lim="800000"/>
            <a:headEnd/>
            <a:tailEnd/>
          </a:ln>
        </p:spPr>
        <p:txBody>
          <a:bodyPr>
            <a:spAutoFit/>
          </a:bodyPr>
          <a:lstStyle/>
          <a:p>
            <a:pPr algn="just">
              <a:lnSpc>
                <a:spcPct val="150000"/>
              </a:lnSpc>
            </a:pPr>
            <a:r>
              <a:rPr lang="ru-RU" b="1" u="sng"/>
              <a:t>Пример 19 (продолжение)</a:t>
            </a:r>
          </a:p>
          <a:p>
            <a:pPr algn="just">
              <a:lnSpc>
                <a:spcPct val="150000"/>
              </a:lnSpc>
            </a:pPr>
            <a:r>
              <a:rPr lang="ru-RU"/>
              <a:t>Несмещенной оценкой m</a:t>
            </a:r>
            <a:r>
              <a:rPr lang="ru-RU" baseline="-25000"/>
              <a:t>x</a:t>
            </a:r>
            <a:r>
              <a:rPr lang="ru-RU"/>
              <a:t> является выборочное среднее: </a:t>
            </a:r>
          </a:p>
          <a:p>
            <a:pPr algn="just">
              <a:lnSpc>
                <a:spcPct val="150000"/>
              </a:lnSpc>
            </a:pPr>
            <a:endParaRPr lang="ru-RU"/>
          </a:p>
          <a:p>
            <a:pPr algn="just">
              <a:lnSpc>
                <a:spcPct val="150000"/>
              </a:lnSpc>
            </a:pPr>
            <a:endParaRPr lang="ru-RU"/>
          </a:p>
          <a:p>
            <a:pPr algn="just">
              <a:lnSpc>
                <a:spcPct val="150000"/>
              </a:lnSpc>
            </a:pPr>
            <a:r>
              <a:rPr lang="ru-RU"/>
              <a:t>где </a:t>
            </a:r>
            <a:r>
              <a:rPr lang="en-US"/>
              <a:t>z </a:t>
            </a:r>
            <a:r>
              <a:rPr lang="ru-RU"/>
              <a:t>имеет стандартное нормальное распределение. Верхняя и нижняя границы области принятия гипотезы соответственно равны:</a:t>
            </a:r>
          </a:p>
          <a:p>
            <a:pPr algn="just">
              <a:lnSpc>
                <a:spcPct val="150000"/>
              </a:lnSpc>
            </a:pPr>
            <a:endParaRPr lang="ru-RU"/>
          </a:p>
          <a:p>
            <a:pPr algn="just">
              <a:lnSpc>
                <a:spcPct val="150000"/>
              </a:lnSpc>
            </a:pPr>
            <a:endParaRPr lang="ru-RU" i="1"/>
          </a:p>
          <a:p>
            <a:pPr algn="just">
              <a:lnSpc>
                <a:spcPct val="150000"/>
              </a:lnSpc>
            </a:pPr>
            <a:r>
              <a:rPr lang="ru-RU"/>
              <a:t>Если теперь истинное среднее значение равно m</a:t>
            </a:r>
            <a:r>
              <a:rPr lang="ru-RU" baseline="-25000"/>
              <a:t>x</a:t>
            </a:r>
            <a:r>
              <a:rPr lang="en-US"/>
              <a:t>’</a:t>
            </a:r>
            <a:r>
              <a:rPr lang="ru-RU"/>
              <a:t> </a:t>
            </a:r>
            <a:r>
              <a:rPr lang="en-US"/>
              <a:t>= </a:t>
            </a:r>
            <a:r>
              <a:rPr lang="ru-RU"/>
              <a:t>m</a:t>
            </a:r>
            <a:r>
              <a:rPr lang="ru-RU" baseline="-25000"/>
              <a:t>x</a:t>
            </a:r>
            <a:r>
              <a:rPr lang="ru-RU"/>
              <a:t>±d, то с вероятностью </a:t>
            </a:r>
            <a:r>
              <a:rPr lang="el-GR"/>
              <a:t>β</a:t>
            </a:r>
            <a:r>
              <a:rPr lang="ru-RU"/>
              <a:t> произойдет ошибка второго рода, если выборочное среднее окажется меньше (левее) верхней границы и больше (правее) нижней.</a:t>
            </a:r>
          </a:p>
          <a:p>
            <a:pPr algn="just">
              <a:lnSpc>
                <a:spcPct val="150000"/>
              </a:lnSpc>
            </a:pPr>
            <a:endParaRPr lang="ru-RU" i="1"/>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D9ABA668-7AEC-42B4-9C51-815EEFA72FD7}" type="slidenum">
              <a:rPr lang="ru-RU" smtClean="0"/>
              <a:pPr>
                <a:defRPr/>
              </a:pPr>
              <a:t>85</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41037"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sp>
        <p:nvSpPr>
          <p:cNvPr id="6" name="Стрелка вправо 5"/>
          <p:cNvSpPr/>
          <p:nvPr/>
        </p:nvSpPr>
        <p:spPr>
          <a:xfrm>
            <a:off x="7380288" y="60213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aphicFrame>
        <p:nvGraphicFramePr>
          <p:cNvPr id="641032" name="Object 8"/>
          <p:cNvGraphicFramePr>
            <a:graphicFrameLocks noChangeAspect="1"/>
          </p:cNvGraphicFramePr>
          <p:nvPr/>
        </p:nvGraphicFramePr>
        <p:xfrm>
          <a:off x="1895475" y="2349500"/>
          <a:ext cx="5278438" cy="768350"/>
        </p:xfrm>
        <a:graphic>
          <a:graphicData uri="http://schemas.openxmlformats.org/presentationml/2006/ole">
            <p:oleObj spid="_x0000_s641038" name="Equation" r:id="rId3" imgW="3378200" imgH="495300" progId="Equation.DSMT4">
              <p:embed/>
            </p:oleObj>
          </a:graphicData>
        </a:graphic>
      </p:graphicFrame>
      <p:graphicFrame>
        <p:nvGraphicFramePr>
          <p:cNvPr id="641033" name="Object 9"/>
          <p:cNvGraphicFramePr>
            <a:graphicFrameLocks noChangeAspect="1"/>
          </p:cNvGraphicFramePr>
          <p:nvPr/>
        </p:nvGraphicFramePr>
        <p:xfrm>
          <a:off x="2813050" y="4005263"/>
          <a:ext cx="3630613" cy="749300"/>
        </p:xfrm>
        <a:graphic>
          <a:graphicData uri="http://schemas.openxmlformats.org/presentationml/2006/ole">
            <p:oleObj spid="_x0000_s641039" name="Equation" r:id="rId4" imgW="2324100" imgH="482600" progId="Equation.DSMT4">
              <p:embed/>
            </p:oleObj>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8" name="TextBox 11"/>
          <p:cNvSpPr txBox="1">
            <a:spLocks noChangeArrowheads="1"/>
          </p:cNvSpPr>
          <p:nvPr/>
        </p:nvSpPr>
        <p:spPr bwMode="auto">
          <a:xfrm>
            <a:off x="971550" y="1412875"/>
            <a:ext cx="8172450" cy="4219575"/>
          </a:xfrm>
          <a:prstGeom prst="rect">
            <a:avLst/>
          </a:prstGeom>
          <a:noFill/>
          <a:ln w="9525">
            <a:noFill/>
            <a:miter lim="800000"/>
            <a:headEnd/>
            <a:tailEnd/>
          </a:ln>
        </p:spPr>
        <p:txBody>
          <a:bodyPr>
            <a:spAutoFit/>
          </a:bodyPr>
          <a:lstStyle/>
          <a:p>
            <a:pPr algn="just">
              <a:lnSpc>
                <a:spcPct val="150000"/>
              </a:lnSpc>
            </a:pPr>
            <a:r>
              <a:rPr lang="ru-RU" b="1" u="sng"/>
              <a:t>Пример 19 (продолжение)</a:t>
            </a:r>
          </a:p>
          <a:p>
            <a:pPr algn="just">
              <a:lnSpc>
                <a:spcPct val="150000"/>
              </a:lnSpc>
            </a:pPr>
            <a:r>
              <a:rPr lang="ru-RU"/>
              <a:t>В терминах выборочного распределения со средним m</a:t>
            </a:r>
            <a:r>
              <a:rPr lang="ru-RU" baseline="-25000"/>
              <a:t>x</a:t>
            </a:r>
            <a:r>
              <a:rPr lang="en-US"/>
              <a:t>’</a:t>
            </a:r>
            <a:r>
              <a:rPr lang="ru-RU"/>
              <a:t> </a:t>
            </a:r>
            <a:r>
              <a:rPr lang="en-US"/>
              <a:t>= </a:t>
            </a:r>
            <a:r>
              <a:rPr lang="ru-RU"/>
              <a:t>m</a:t>
            </a:r>
            <a:r>
              <a:rPr lang="ru-RU" baseline="-25000"/>
              <a:t>x</a:t>
            </a:r>
            <a:r>
              <a:rPr lang="en-US"/>
              <a:t>+</a:t>
            </a:r>
            <a:r>
              <a:rPr lang="ru-RU"/>
              <a:t>d или</a:t>
            </a:r>
            <a:r>
              <a:rPr lang="en-US"/>
              <a:t> </a:t>
            </a:r>
            <a:r>
              <a:rPr lang="ru-RU"/>
              <a:t>m</a:t>
            </a:r>
            <a:r>
              <a:rPr lang="ru-RU" baseline="-25000"/>
              <a:t>x</a:t>
            </a:r>
            <a:r>
              <a:rPr lang="en-US"/>
              <a:t>’</a:t>
            </a:r>
            <a:r>
              <a:rPr lang="ru-RU"/>
              <a:t> </a:t>
            </a:r>
            <a:r>
              <a:rPr lang="en-US"/>
              <a:t>= </a:t>
            </a:r>
            <a:r>
              <a:rPr lang="ru-RU"/>
              <a:t>m</a:t>
            </a:r>
            <a:r>
              <a:rPr lang="ru-RU" baseline="-25000"/>
              <a:t>x</a:t>
            </a:r>
            <a:r>
              <a:rPr lang="en-US"/>
              <a:t>-</a:t>
            </a:r>
            <a:r>
              <a:rPr lang="ru-RU"/>
              <a:t>d </a:t>
            </a:r>
            <a:r>
              <a:rPr lang="en-US"/>
              <a:t> </a:t>
            </a:r>
            <a:r>
              <a:rPr lang="ru-RU"/>
              <a:t>для верхней и нижней границ</a:t>
            </a:r>
            <a:r>
              <a:rPr lang="en-US"/>
              <a:t> </a:t>
            </a:r>
            <a:r>
              <a:rPr lang="ru-RU"/>
              <a:t>получим:</a:t>
            </a:r>
          </a:p>
          <a:p>
            <a:pPr algn="just">
              <a:lnSpc>
                <a:spcPct val="150000"/>
              </a:lnSpc>
            </a:pPr>
            <a:endParaRPr lang="ru-RU"/>
          </a:p>
          <a:p>
            <a:pPr algn="just">
              <a:lnSpc>
                <a:spcPct val="150000"/>
              </a:lnSpc>
            </a:pPr>
            <a:endParaRPr lang="ru-RU"/>
          </a:p>
          <a:p>
            <a:pPr algn="just">
              <a:lnSpc>
                <a:spcPct val="150000"/>
              </a:lnSpc>
            </a:pPr>
            <a:r>
              <a:rPr lang="ru-RU"/>
              <a:t>Вспомним, что благодаря симметричности распределения N(0,1) справедливы равенства:</a:t>
            </a:r>
          </a:p>
          <a:p>
            <a:pPr algn="just">
              <a:lnSpc>
                <a:spcPct val="150000"/>
              </a:lnSpc>
            </a:pPr>
            <a:endParaRPr lang="ru-RU" i="1"/>
          </a:p>
          <a:p>
            <a:pPr algn="just">
              <a:lnSpc>
                <a:spcPct val="150000"/>
              </a:lnSpc>
            </a:pPr>
            <a:endParaRPr lang="ru-RU" i="1"/>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36EE2990-2616-4A9B-956E-113A7924D4B6}" type="slidenum">
              <a:rPr lang="ru-RU" smtClean="0"/>
              <a:pPr>
                <a:defRPr/>
              </a:pPr>
              <a:t>86</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42061"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sp>
        <p:nvSpPr>
          <p:cNvPr id="6" name="Стрелка вправо 5"/>
          <p:cNvSpPr/>
          <p:nvPr/>
        </p:nvSpPr>
        <p:spPr>
          <a:xfrm>
            <a:off x="7380288" y="60213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aphicFrame>
        <p:nvGraphicFramePr>
          <p:cNvPr id="642056" name="Object 8"/>
          <p:cNvGraphicFramePr>
            <a:graphicFrameLocks noChangeAspect="1"/>
          </p:cNvGraphicFramePr>
          <p:nvPr/>
        </p:nvGraphicFramePr>
        <p:xfrm>
          <a:off x="3635375" y="4508500"/>
          <a:ext cx="1646238" cy="885825"/>
        </p:xfrm>
        <a:graphic>
          <a:graphicData uri="http://schemas.openxmlformats.org/presentationml/2006/ole">
            <p:oleObj spid="_x0000_s642062" name="Equation" r:id="rId3" imgW="1054100" imgH="571500" progId="Equation.DSMT4">
              <p:embed/>
            </p:oleObj>
          </a:graphicData>
        </a:graphic>
      </p:graphicFrame>
      <p:graphicFrame>
        <p:nvGraphicFramePr>
          <p:cNvPr id="642057" name="Object 9"/>
          <p:cNvGraphicFramePr>
            <a:graphicFrameLocks noChangeAspect="1"/>
          </p:cNvGraphicFramePr>
          <p:nvPr/>
        </p:nvGraphicFramePr>
        <p:xfrm>
          <a:off x="2700338" y="2636838"/>
          <a:ext cx="4225925" cy="749300"/>
        </p:xfrm>
        <a:graphic>
          <a:graphicData uri="http://schemas.openxmlformats.org/presentationml/2006/ole">
            <p:oleObj spid="_x0000_s642063" name="Equation" r:id="rId4" imgW="2705100" imgH="482600" progId="Equation.DSMT4">
              <p:embed/>
            </p:oleObj>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82" name="TextBox 11"/>
          <p:cNvSpPr txBox="1">
            <a:spLocks noChangeArrowheads="1"/>
          </p:cNvSpPr>
          <p:nvPr/>
        </p:nvSpPr>
        <p:spPr bwMode="auto">
          <a:xfrm>
            <a:off x="971550" y="1412875"/>
            <a:ext cx="8172450" cy="4219575"/>
          </a:xfrm>
          <a:prstGeom prst="rect">
            <a:avLst/>
          </a:prstGeom>
          <a:noFill/>
          <a:ln w="9525">
            <a:noFill/>
            <a:miter lim="800000"/>
            <a:headEnd/>
            <a:tailEnd/>
          </a:ln>
        </p:spPr>
        <p:txBody>
          <a:bodyPr>
            <a:spAutoFit/>
          </a:bodyPr>
          <a:lstStyle/>
          <a:p>
            <a:pPr algn="just">
              <a:lnSpc>
                <a:spcPct val="150000"/>
              </a:lnSpc>
            </a:pPr>
            <a:r>
              <a:rPr lang="ru-RU" b="1" u="sng"/>
              <a:t>Пример 19 (продолжение)</a:t>
            </a:r>
          </a:p>
          <a:p>
            <a:pPr algn="just">
              <a:lnSpc>
                <a:spcPct val="150000"/>
              </a:lnSpc>
            </a:pPr>
            <a:r>
              <a:rPr lang="ru-RU"/>
              <a:t>Приравнивая значения верхних и нижних границ для m</a:t>
            </a:r>
            <a:r>
              <a:rPr lang="ru-RU" baseline="-25000"/>
              <a:t>x</a:t>
            </a:r>
            <a:r>
              <a:rPr lang="en-US"/>
              <a:t>’</a:t>
            </a:r>
            <a:r>
              <a:rPr lang="ru-RU"/>
              <a:t> и</a:t>
            </a:r>
            <a:r>
              <a:rPr lang="en-US"/>
              <a:t> </a:t>
            </a:r>
            <a:r>
              <a:rPr lang="ru-RU"/>
              <a:t>m</a:t>
            </a:r>
            <a:r>
              <a:rPr lang="ru-RU" baseline="-25000"/>
              <a:t>x</a:t>
            </a:r>
            <a:r>
              <a:rPr lang="ru-RU"/>
              <a:t>, получим:</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Отсюда:</a:t>
            </a:r>
          </a:p>
          <a:p>
            <a:pPr algn="just">
              <a:lnSpc>
                <a:spcPct val="150000"/>
              </a:lnSpc>
            </a:pPr>
            <a:endParaRPr lang="ru-RU" i="1"/>
          </a:p>
          <a:p>
            <a:pPr algn="just">
              <a:lnSpc>
                <a:spcPct val="150000"/>
              </a:lnSpc>
            </a:pPr>
            <a:endParaRPr lang="ru-RU" i="1"/>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7511314A-B016-4EC1-9956-553028D6C2D9}" type="slidenum">
              <a:rPr lang="ru-RU" smtClean="0"/>
              <a:pPr>
                <a:defRPr/>
              </a:pPr>
              <a:t>87</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43085"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sp>
        <p:nvSpPr>
          <p:cNvPr id="6" name="Стрелка вправо 5"/>
          <p:cNvSpPr/>
          <p:nvPr/>
        </p:nvSpPr>
        <p:spPr>
          <a:xfrm>
            <a:off x="7380288" y="6021388"/>
            <a:ext cx="1655762" cy="50323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aphicFrame>
        <p:nvGraphicFramePr>
          <p:cNvPr id="643080" name="Object 8"/>
          <p:cNvGraphicFramePr>
            <a:graphicFrameLocks noChangeAspect="1"/>
          </p:cNvGraphicFramePr>
          <p:nvPr/>
        </p:nvGraphicFramePr>
        <p:xfrm>
          <a:off x="3348038" y="4365625"/>
          <a:ext cx="2300287" cy="1711325"/>
        </p:xfrm>
        <a:graphic>
          <a:graphicData uri="http://schemas.openxmlformats.org/presentationml/2006/ole">
            <p:oleObj spid="_x0000_s643086" name="Equation" r:id="rId3" imgW="1473200" imgH="1104900" progId="Equation.DSMT4">
              <p:embed/>
            </p:oleObj>
          </a:graphicData>
        </a:graphic>
      </p:graphicFrame>
      <p:graphicFrame>
        <p:nvGraphicFramePr>
          <p:cNvPr id="643081" name="Object 9"/>
          <p:cNvGraphicFramePr>
            <a:graphicFrameLocks noChangeAspect="1"/>
          </p:cNvGraphicFramePr>
          <p:nvPr/>
        </p:nvGraphicFramePr>
        <p:xfrm>
          <a:off x="2843213" y="2276475"/>
          <a:ext cx="3948112" cy="1517650"/>
        </p:xfrm>
        <a:graphic>
          <a:graphicData uri="http://schemas.openxmlformats.org/presentationml/2006/ole">
            <p:oleObj spid="_x0000_s643087" name="Equation" r:id="rId4" imgW="2527300" imgH="977900" progId="Equation.DSMT4">
              <p:embed/>
            </p:oleObj>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107" name="TextBox 11"/>
          <p:cNvSpPr txBox="1">
            <a:spLocks noChangeArrowheads="1"/>
          </p:cNvSpPr>
          <p:nvPr/>
        </p:nvSpPr>
        <p:spPr bwMode="auto">
          <a:xfrm>
            <a:off x="971550" y="1412875"/>
            <a:ext cx="8172450" cy="5045075"/>
          </a:xfrm>
          <a:prstGeom prst="rect">
            <a:avLst/>
          </a:prstGeom>
          <a:noFill/>
          <a:ln w="9525">
            <a:noFill/>
            <a:miter lim="800000"/>
            <a:headEnd/>
            <a:tailEnd/>
          </a:ln>
        </p:spPr>
        <p:txBody>
          <a:bodyPr>
            <a:spAutoFit/>
          </a:bodyPr>
          <a:lstStyle/>
          <a:p>
            <a:pPr algn="just">
              <a:lnSpc>
                <a:spcPct val="150000"/>
              </a:lnSpc>
            </a:pPr>
            <a:r>
              <a:rPr lang="ru-RU" b="1" u="sng"/>
              <a:t>Пример 19 (продолжение)</a:t>
            </a:r>
          </a:p>
          <a:p>
            <a:pPr algn="just">
              <a:lnSpc>
                <a:spcPct val="150000"/>
              </a:lnSpc>
            </a:pPr>
            <a:r>
              <a:rPr lang="ru-RU"/>
              <a:t>С учетом симметричности распределения N(0,1), получим:</a:t>
            </a:r>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endParaRPr lang="ru-RU"/>
          </a:p>
          <a:p>
            <a:pPr algn="just">
              <a:lnSpc>
                <a:spcPct val="150000"/>
              </a:lnSpc>
            </a:pPr>
            <a:r>
              <a:rPr lang="ru-RU"/>
              <a:t>Подставляя конкретные значения, определим минимально необходимое значение объема выборки </a:t>
            </a:r>
            <a:r>
              <a:rPr lang="en-US"/>
              <a:t>n</a:t>
            </a:r>
            <a:r>
              <a:rPr lang="ru-RU"/>
              <a:t> = 51.9841 → </a:t>
            </a:r>
            <a:r>
              <a:rPr lang="en-US"/>
              <a:t>n</a:t>
            </a:r>
            <a:r>
              <a:rPr lang="ru-RU"/>
              <a:t> </a:t>
            </a:r>
            <a:r>
              <a:rPr lang="en-US"/>
              <a:t>&gt;=</a:t>
            </a:r>
            <a:r>
              <a:rPr lang="ru-RU"/>
              <a:t> 52.</a:t>
            </a:r>
          </a:p>
          <a:p>
            <a:pPr algn="just">
              <a:lnSpc>
                <a:spcPct val="150000"/>
              </a:lnSpc>
            </a:pPr>
            <a:r>
              <a:rPr lang="ru-RU"/>
              <a:t>Область принятия гипотезы H</a:t>
            </a:r>
            <a:r>
              <a:rPr lang="ru-RU" baseline="-25000"/>
              <a:t>0</a:t>
            </a:r>
            <a:r>
              <a:rPr lang="ru-RU"/>
              <a:t> определяется соответствующими</a:t>
            </a:r>
            <a:r>
              <a:rPr lang="en-US"/>
              <a:t> </a:t>
            </a:r>
            <a:r>
              <a:rPr lang="ru-RU"/>
              <a:t>границами (верхней и нижней):</a:t>
            </a:r>
          </a:p>
          <a:p>
            <a:pPr algn="just">
              <a:lnSpc>
                <a:spcPct val="150000"/>
              </a:lnSpc>
            </a:pPr>
            <a:endParaRPr lang="ru-RU" i="1"/>
          </a:p>
          <a:p>
            <a:pPr algn="just">
              <a:lnSpc>
                <a:spcPct val="150000"/>
              </a:lnSpc>
            </a:pPr>
            <a:endParaRPr lang="ru-RU"/>
          </a:p>
        </p:txBody>
      </p:sp>
      <p:sp>
        <p:nvSpPr>
          <p:cNvPr id="4" name="Номер слайда 3"/>
          <p:cNvSpPr>
            <a:spLocks noGrp="1"/>
          </p:cNvSpPr>
          <p:nvPr>
            <p:ph type="sldNum" sz="quarter" idx="12"/>
          </p:nvPr>
        </p:nvSpPr>
        <p:spPr/>
        <p:txBody>
          <a:bodyPr/>
          <a:lstStyle/>
          <a:p>
            <a:pPr>
              <a:defRPr/>
            </a:pPr>
            <a:fld id="{316CC213-183E-4336-B22D-72D5FE9DD384}" type="slidenum">
              <a:rPr lang="ru-RU" smtClean="0"/>
              <a:pPr>
                <a:defRPr/>
              </a:pPr>
              <a:t>88</a:t>
            </a:fld>
            <a:endParaRPr lang="ru-RU"/>
          </a:p>
        </p:txBody>
      </p:sp>
      <p:sp>
        <p:nvSpPr>
          <p:cNvPr id="10" name="Заголовок 1"/>
          <p:cNvSpPr txBox="1">
            <a:spLocks/>
          </p:cNvSpPr>
          <p:nvPr/>
        </p:nvSpPr>
        <p:spPr>
          <a:xfrm>
            <a:off x="1435100" y="274638"/>
            <a:ext cx="7499350" cy="490537"/>
          </a:xfrm>
          <a:prstGeom prst="rect">
            <a:avLst/>
          </a:prstGeom>
        </p:spPr>
        <p:txBody>
          <a:bodyPr anchor="ctr">
            <a:normAutofit/>
          </a:bodyPr>
          <a:lstStyle/>
          <a:p>
            <a:pPr algn="ctr">
              <a:defRPr/>
            </a:pPr>
            <a:r>
              <a:rPr lang="ru-RU" sz="2000" u="sng">
                <a:solidFill>
                  <a:srgbClr val="572314"/>
                </a:solidFill>
                <a:effectLst>
                  <a:outerShdw blurRad="38100" dist="38100" dir="2700000" algn="tl">
                    <a:srgbClr val="C0C0C0"/>
                  </a:outerShdw>
                </a:effectLst>
              </a:rPr>
              <a:t>ПРОВЕРКА СТАТИСТИЧЕСКИХ ГИПОТЕЗ</a:t>
            </a:r>
          </a:p>
        </p:txBody>
      </p:sp>
      <p:sp>
        <p:nvSpPr>
          <p:cNvPr id="644110" name="TextBox 3"/>
          <p:cNvSpPr txBox="1">
            <a:spLocks noChangeArrowheads="1"/>
          </p:cNvSpPr>
          <p:nvPr/>
        </p:nvSpPr>
        <p:spPr bwMode="auto">
          <a:xfrm>
            <a:off x="1187450" y="908050"/>
            <a:ext cx="7705725" cy="369888"/>
          </a:xfrm>
          <a:prstGeom prst="rect">
            <a:avLst/>
          </a:prstGeom>
          <a:noFill/>
          <a:ln w="9525">
            <a:noFill/>
            <a:miter lim="800000"/>
            <a:headEnd/>
            <a:tailEnd/>
          </a:ln>
        </p:spPr>
        <p:txBody>
          <a:bodyPr>
            <a:spAutoFit/>
          </a:bodyPr>
          <a:lstStyle/>
          <a:p>
            <a:pPr algn="ctr"/>
            <a:r>
              <a:rPr lang="ru-RU" b="1"/>
              <a:t>Ошибки проверки гипотез</a:t>
            </a:r>
          </a:p>
        </p:txBody>
      </p:sp>
      <p:graphicFrame>
        <p:nvGraphicFramePr>
          <p:cNvPr id="644105" name="Object 9"/>
          <p:cNvGraphicFramePr>
            <a:graphicFrameLocks noChangeAspect="1"/>
          </p:cNvGraphicFramePr>
          <p:nvPr/>
        </p:nvGraphicFramePr>
        <p:xfrm>
          <a:off x="3059113" y="2492375"/>
          <a:ext cx="3016250" cy="1517650"/>
        </p:xfrm>
        <a:graphic>
          <a:graphicData uri="http://schemas.openxmlformats.org/presentationml/2006/ole">
            <p:oleObj spid="_x0000_s644111" name="Equation" r:id="rId3" imgW="1930400" imgH="977900" progId="Equation.DSMT4">
              <p:embed/>
            </p:oleObj>
          </a:graphicData>
        </a:graphic>
      </p:graphicFrame>
      <p:graphicFrame>
        <p:nvGraphicFramePr>
          <p:cNvPr id="644106" name="Object 10"/>
          <p:cNvGraphicFramePr>
            <a:graphicFrameLocks noChangeAspect="1"/>
          </p:cNvGraphicFramePr>
          <p:nvPr/>
        </p:nvGraphicFramePr>
        <p:xfrm>
          <a:off x="1971675" y="5516563"/>
          <a:ext cx="5337175" cy="749300"/>
        </p:xfrm>
        <a:graphic>
          <a:graphicData uri="http://schemas.openxmlformats.org/presentationml/2006/ole">
            <p:oleObj spid="_x0000_s644112" name="Equation" r:id="rId4" imgW="3416300" imgH="482600" progId="Equation.DSMT4">
              <p:embed/>
            </p:oleObj>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22519</TotalTime>
  <Words>4717</Words>
  <Application>Microsoft Office PowerPoint</Application>
  <PresentationFormat>Экран (4:3)</PresentationFormat>
  <Paragraphs>1232</Paragraphs>
  <Slides>88</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88</vt:i4>
      </vt:variant>
    </vt:vector>
  </HeadingPairs>
  <TitlesOfParts>
    <vt:vector size="91" baseType="lpstr">
      <vt:lpstr>Солнцестояние</vt:lpstr>
      <vt:lpstr>Equation</vt:lpstr>
      <vt:lpstr>Формула</vt:lpstr>
      <vt:lpstr>СПЕЦГЛАВЫ МАТЕМАТИКИ: ТЕОРИЯ ВЕРОЯТНОСТЕЙ;   МАТЕМАТИЧЕСКАЯ СТАТИСТИКА; ИНТЕГРАЛЬНЫЕ ПРЕОБРАЗОВАНИЯ</vt:lpstr>
      <vt:lpstr>МАТЕМАТИЧЕСКАЯ  СТАТИСТИКА</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Эффективность (точность) оценки</vt:lpstr>
      <vt:lpstr>Слайд 32</vt:lpstr>
      <vt:lpstr>Слайд 33</vt:lpstr>
      <vt:lpstr>Слайд 34</vt:lpstr>
      <vt:lpstr>Неравенство  информации</vt:lpstr>
      <vt:lpstr>ДОСТАТОЧНЫЕ СТАТИСТИКИ:</vt:lpstr>
      <vt:lpstr>Критерий факторизации</vt:lpstr>
      <vt:lpstr>Слайд 38</vt:lpstr>
      <vt:lpstr>Метод максимального правдоподобия</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ПРОВЕРКА СТАТИСТИЧЕСКИХ ГИПОТЕЗ </vt:lpstr>
      <vt:lpstr>Подход Неймана – Пирсона </vt:lpstr>
      <vt:lpstr>Байесовский подход</vt:lpstr>
      <vt:lpstr>ПРОВЕРКА ДВУХАЛЬТЕРНАТИВНОЙ ПРОСТОЙ ГИПОТЕЗЫ</vt:lpstr>
      <vt:lpstr>Лемма Неймана – Пирсона </vt:lpstr>
      <vt:lpstr> Лемма Неймана – Пирсона (продолжение)</vt:lpstr>
      <vt:lpstr>Лемма Неймана – Пирсона (продолжение)</vt:lpstr>
      <vt:lpstr>Байесовский подход</vt:lpstr>
      <vt:lpstr>Байесовский подход (продолжение)</vt:lpstr>
      <vt:lpstr>Байесовский подход (продолжение)</vt:lpstr>
      <vt:lpstr>Слайд 83</vt:lpstr>
      <vt:lpstr>Слайд 84</vt:lpstr>
      <vt:lpstr>Слайд 85</vt:lpstr>
      <vt:lpstr>Слайд 86</vt:lpstr>
      <vt:lpstr>Слайд 87</vt:lpstr>
      <vt:lpstr>Слайд 88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СГМ</dc:title>
  <dc:creator>Кориков</dc:creator>
  <cp:lastModifiedBy>Yefremov</cp:lastModifiedBy>
  <cp:revision>1348</cp:revision>
  <dcterms:created xsi:type="dcterms:W3CDTF">2013-04-25T04:32:15Z</dcterms:created>
  <dcterms:modified xsi:type="dcterms:W3CDTF">2015-11-16T10:59:45Z</dcterms:modified>
</cp:coreProperties>
</file>