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318" r:id="rId3"/>
    <p:sldId id="320" r:id="rId4"/>
    <p:sldId id="497" r:id="rId5"/>
    <p:sldId id="522" r:id="rId6"/>
    <p:sldId id="523" r:id="rId7"/>
    <p:sldId id="524" r:id="rId8"/>
    <p:sldId id="525" r:id="rId9"/>
    <p:sldId id="526" r:id="rId10"/>
    <p:sldId id="527" r:id="rId11"/>
    <p:sldId id="528" r:id="rId12"/>
    <p:sldId id="529" r:id="rId13"/>
    <p:sldId id="530" r:id="rId14"/>
    <p:sldId id="531" r:id="rId15"/>
    <p:sldId id="532" r:id="rId16"/>
    <p:sldId id="533" r:id="rId17"/>
    <p:sldId id="534" r:id="rId18"/>
    <p:sldId id="535" r:id="rId19"/>
    <p:sldId id="501" r:id="rId20"/>
    <p:sldId id="502" r:id="rId21"/>
    <p:sldId id="503" r:id="rId22"/>
    <p:sldId id="498" r:id="rId23"/>
    <p:sldId id="518" r:id="rId24"/>
    <p:sldId id="519" r:id="rId25"/>
    <p:sldId id="507" r:id="rId26"/>
    <p:sldId id="508" r:id="rId27"/>
    <p:sldId id="509" r:id="rId28"/>
    <p:sldId id="510" r:id="rId29"/>
    <p:sldId id="499" r:id="rId30"/>
    <p:sldId id="520" r:id="rId31"/>
    <p:sldId id="500" r:id="rId32"/>
    <p:sldId id="521" r:id="rId33"/>
    <p:sldId id="536" r:id="rId34"/>
    <p:sldId id="537" r:id="rId35"/>
    <p:sldId id="538" r:id="rId36"/>
    <p:sldId id="539" r:id="rId37"/>
    <p:sldId id="540" r:id="rId38"/>
    <p:sldId id="541" r:id="rId39"/>
    <p:sldId id="542" r:id="rId40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6B33"/>
    <a:srgbClr val="3C699E"/>
    <a:srgbClr val="3C48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574" autoAdjust="0"/>
  </p:normalViewPr>
  <p:slideViewPr>
    <p:cSldViewPr>
      <p:cViewPr varScale="1">
        <p:scale>
          <a:sx n="110" d="100"/>
          <a:sy n="110" d="100"/>
        </p:scale>
        <p:origin x="1614" y="9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19894-35DB-4396-A4E7-ECF7DD33245B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8714C-F988-4267-8CED-63AC2B453C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999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Стандартная концепция науки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8714C-F988-4267-8CED-63AC2B453C3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945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A29AE7-C56C-4E45-953D-2D1DDCFDAF9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495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Стандартная теория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8714C-F988-4267-8CED-63AC2B453C33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529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Критика стандартной теории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8714C-F988-4267-8CED-63AC2B453C33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17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Теория развития науки </a:t>
            </a:r>
            <a:r>
              <a:rPr lang="ru-RU" dirty="0" err="1" smtClean="0"/>
              <a:t>Т.Куна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8714C-F988-4267-8CED-63AC2B453C33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66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Смена парадигмы означает научную революцию. Она вводит новую парадигму и по-новому организует научное сообщество. Часть учёных продолжает отстаивать старую парадигму, но многие объединяются вокруг новой. И если новая парадигма обеспечивает успех открытий, накопление новых фактов и создание новых теоретических моделей, объясняющих эти факты, то она завоёвывает всё больше сторонников. В итоге и научное сообщество, пережив революцию, вновь вступает в период развития, который Кун называет нормальной наукой.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8714C-F988-4267-8CED-63AC2B453C33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068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Теория</a:t>
            </a:r>
            <a:r>
              <a:rPr lang="ru-RU" baseline="0" dirty="0" smtClean="0"/>
              <a:t> эпистемологического анархизма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8714C-F988-4267-8CED-63AC2B453C33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958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F10462-134E-4E95-BC73-46DEEB6247A3}" type="slidenum">
              <a:rPr lang="ru-RU"/>
              <a:pPr/>
              <a:t>33</a:t>
            </a:fld>
            <a:endParaRPr lang="ru-RU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Исходя из понимания принципа фальсификации как открытости к опровержению, Поппер не считает приемлемыми критерии разграничения, предложенные логическими позитивистами. Ни принцип верификации, ни концепция частичного подтверждения не обеспечивают надежный критерий разграничения.</a:t>
            </a:r>
          </a:p>
          <a:p>
            <a:r>
              <a:rPr lang="ru-RU" dirty="0"/>
              <a:t>Поппер задался вопросом, что отличает научные теории (типа эйнштейновской) от псевдонаучных доктрин Маркса, Фрейда и Адлера, и пришел к выводу, что научной теорию делает не подтверждение и не доказательство ее положений, а способность исключать возможность некоторых событий.</a:t>
            </a:r>
          </a:p>
          <a:p>
            <a:r>
              <a:rPr lang="ru-RU" dirty="0"/>
              <a:t>Поппер выдвигает в качестве критерия разграничения научных и метафизических утверждений принцип фальсификации (опровержения).</a:t>
            </a:r>
            <a:endParaRPr lang="ru-RU" sz="1600" dirty="0"/>
          </a:p>
          <a:p>
            <a:r>
              <a:rPr lang="ru-RU" dirty="0"/>
              <a:t>[1] Поппер три точки зрения на человеческое познание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122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522D8B-C852-483F-8745-E6088A8D712D}" type="slidenum">
              <a:rPr lang="ru-RU"/>
              <a:pPr/>
              <a:t>37</a:t>
            </a:fld>
            <a:endParaRPr lang="ru-RU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Поппер убежден, что конечная сущность мира вряд ли может быть выражена при помощи универсальных законов науки. Вместе с тем через гипотезы и опровержения, пробы и ошибки наука движется к постижению его все более глубоких структур.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7676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7198"/>
            <a:ext cx="8219256" cy="480053"/>
          </a:xfrm>
        </p:spPr>
        <p:txBody>
          <a:bodyPr>
            <a:no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17251"/>
            <a:ext cx="8229600" cy="4487886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4" y="227542"/>
            <a:ext cx="8226425" cy="9525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5614" y="1332178"/>
            <a:ext cx="8226425" cy="1809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5614" y="3268928"/>
            <a:ext cx="8226425" cy="18110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5614" y="5201709"/>
            <a:ext cx="2130425" cy="395553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5201709"/>
            <a:ext cx="2895600" cy="395553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1" y="5201709"/>
            <a:ext cx="2130425" cy="395553"/>
          </a:xfrm>
        </p:spPr>
        <p:txBody>
          <a:bodyPr/>
          <a:lstStyle>
            <a:lvl1pPr>
              <a:defRPr/>
            </a:lvl1pPr>
          </a:lstStyle>
          <a:p>
            <a:fld id="{B48E8C86-DE25-47C7-BEDF-E7D8EB9F32E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501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7198"/>
            <a:ext cx="8229600" cy="4800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617251"/>
            <a:ext cx="8229600" cy="4487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Arial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Arial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Arial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67544" y="377225"/>
            <a:ext cx="8208912" cy="4880542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2477795"/>
            <a:ext cx="8496944" cy="1120124"/>
          </a:xfrm>
          <a:prstGeom prst="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rgbClr val="4E6B33"/>
              </a:gs>
            </a:gsLst>
            <a:lin ang="0" scaled="0"/>
          </a:gradFill>
          <a:ln>
            <a:noFill/>
          </a:ln>
          <a:effectLst>
            <a:outerShdw blurRad="228600" dist="50800" dir="2100000" algn="ctr" rotWithShape="0">
              <a:schemeClr val="bg2">
                <a:lumMod val="25000"/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115616" y="2569468"/>
            <a:ext cx="4104456" cy="1193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Стандартная концепция развития  науки: достоинства и недостатки.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611560" y="3737598"/>
            <a:ext cx="6400800" cy="1460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Колодий Наталия Андреевна, д.ф.н., профессор ОСГН ШБИП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611560" y="377224"/>
            <a:ext cx="6400800" cy="1460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История и философия науки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716" y="3762486"/>
            <a:ext cx="1524000" cy="177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36687"/>
            <a:ext cx="867645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Наука как знание</a:t>
            </a: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latin typeface="Arial Black" panose="020B0A04020102020204" pitchFamily="34" charset="0"/>
                <a:ea typeface="Times New Roman" panose="02020603050405020304" pitchFamily="18" charset="0"/>
              </a:rPr>
              <a:t>– широкая познавательная сфера, характеризующаяся внутренней упорядоченностью и системностью составляющих ее элементов, что обеспечивает рационально-логическую реконструкцию объективной сущности вещей и процессов, соответствующих этим элементам.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>
                <a:latin typeface="Arial Black" panose="020B0A04020102020204" pitchFamily="34" charset="0"/>
                <a:ea typeface="Times New Roman" panose="02020603050405020304" pitchFamily="18" charset="0"/>
              </a:rPr>
              <a:t>Есть: а) наука переднего края; б) твердое ядро науки; в) история науки.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>
                <a:latin typeface="Arial Black" panose="020B0A04020102020204" pitchFamily="34" charset="0"/>
                <a:ea typeface="Times New Roman" panose="02020603050405020304" pitchFamily="18" charset="0"/>
              </a:rPr>
              <a:t>Имеют место тенденции к интеграции и дифференциации научного знания. Так, с одной стороны, есть наука история. С другой стороны, она состоит из ряда разделов: история семьи, женщин, культуры, войн. Вспомогательных исторических дисциплин: источниковедение (теория и методика изучения и использования источников), археография (вопросы изучения письменных источников), дипломатика (изучение юридических и других исторических актов), генеалогия (изучение происхождения родов) и т.д. </a:t>
            </a:r>
            <a:endParaRPr lang="ru-RU" sz="1400" dirty="0"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53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8418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170333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ru-RU" b="1" dirty="0">
                <a:latin typeface="Arial Black" panose="020B0A04020102020204" pitchFamily="34" charset="0"/>
              </a:rPr>
              <a:t>Научное </a:t>
            </a:r>
            <a:r>
              <a:rPr lang="ru-RU" altLang="ru-RU" dirty="0">
                <a:latin typeface="Arial Black" panose="020B0A04020102020204" pitchFamily="34" charset="0"/>
              </a:rPr>
              <a:t>мировоззрение – система теоретических законов</a:t>
            </a:r>
          </a:p>
          <a:p>
            <a:r>
              <a:rPr lang="ru-RU" altLang="ru-RU" b="1" dirty="0">
                <a:latin typeface="Arial Black" panose="020B0A04020102020204" pitchFamily="34" charset="0"/>
              </a:rPr>
              <a:t>Основные характеристики: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dirty="0">
                <a:latin typeface="Arial Black" panose="020B0A04020102020204" pitchFamily="34" charset="0"/>
              </a:rPr>
              <a:t>Последовательность умозаключений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dirty="0">
                <a:latin typeface="Arial Black" panose="020B0A04020102020204" pitchFamily="34" charset="0"/>
              </a:rPr>
              <a:t>Система понятий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dirty="0">
                <a:latin typeface="Arial Black" panose="020B0A04020102020204" pitchFamily="34" charset="0"/>
              </a:rPr>
              <a:t>Теоретическое и эмпирическое  доказательство принципов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dirty="0">
                <a:latin typeface="Arial Black" panose="020B0A04020102020204" pitchFamily="34" charset="0"/>
              </a:rPr>
              <a:t>Наличие прикладных аспектов</a:t>
            </a:r>
          </a:p>
        </p:txBody>
      </p:sp>
    </p:spTree>
    <p:extLst>
      <p:ext uri="{BB962C8B-B14F-4D97-AF65-F5344CB8AC3E}">
        <p14:creationId xmlns:p14="http://schemas.microsoft.com/office/powerpoint/2010/main" val="253990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97260"/>
            <a:ext cx="806489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«Стандартная концепция науки» - понятие введено американским философом науки И. </a:t>
            </a:r>
            <a:r>
              <a:rPr lang="ru-RU" dirty="0" err="1"/>
              <a:t>Шеффлером</a:t>
            </a:r>
            <a:r>
              <a:rPr lang="ru-RU" dirty="0"/>
              <a:t> для обозначения стандартной эпистемологической концепции, лежащей в основе традиционного подхода к науке как рациональной сфере деятельности. Согласно этой концепции мир природных явлений рассматривается как реально существующий и объективный. Предполагается, что научное знание в той мере, в какой оно является реальным и обоснованным, открывает и в своих систематических </a:t>
            </a:r>
            <a:r>
              <a:rPr lang="ru-RU" dirty="0" smtClean="0"/>
              <a:t>утверждениях, </a:t>
            </a:r>
            <a:r>
              <a:rPr lang="ru-RU" dirty="0"/>
              <a:t>накапливает истинные черты внешнего мира. Хотя мир природы в некотором смысле находится в непрерывном движении и постоянно изменяется, в его основе лежат неизменные единообразия, которые могут быть выражены в виде универсальных и перманентных законов природы.</a:t>
            </a:r>
          </a:p>
          <a:p>
            <a:pPr algn="just"/>
            <a:r>
              <a:rPr lang="ru-RU" dirty="0"/>
              <a:t>Исторически «стандартную концепцию науки» в философии науки разделяли логические позитивисты (Р. Карнап «Логическое построение мира»), неопозитивисты (критический рационализм К. Поппера).</a:t>
            </a:r>
          </a:p>
          <a:p>
            <a:pPr algn="just"/>
            <a:r>
              <a:rPr lang="ru-RU" dirty="0"/>
              <a:t>Главным источником критики «стандартной концепции науки» стал тезис о «теоретической </a:t>
            </a:r>
            <a:r>
              <a:rPr lang="ru-RU" dirty="0" err="1"/>
              <a:t>нагруженности</a:t>
            </a:r>
            <a:r>
              <a:rPr lang="ru-RU" dirty="0"/>
              <a:t> наблюдений» и ряд эмпирических исследований в области научных открытий.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95737" y="193204"/>
            <a:ext cx="40953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Стандартная концепция науки</a:t>
            </a:r>
          </a:p>
        </p:txBody>
      </p:sp>
    </p:spTree>
    <p:extLst>
      <p:ext uri="{BB962C8B-B14F-4D97-AF65-F5344CB8AC3E}">
        <p14:creationId xmlns:p14="http://schemas.microsoft.com/office/powerpoint/2010/main" val="426579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Стандартная концепция развития науки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 smtClean="0"/>
              <a:t>Термин ввел американский философ </a:t>
            </a:r>
            <a:r>
              <a:rPr lang="ru-RU" dirty="0" err="1" smtClean="0"/>
              <a:t>И.Шеффлер</a:t>
            </a:r>
            <a:endParaRPr lang="ru-RU" dirty="0" smtClean="0"/>
          </a:p>
          <a:p>
            <a:pPr marL="0" indent="0">
              <a:buNone/>
            </a:pPr>
            <a:r>
              <a:rPr lang="ru-RU" i="1" u="sng" dirty="0" smtClean="0"/>
              <a:t>Основные характеристики:</a:t>
            </a:r>
          </a:p>
          <a:p>
            <a:pPr marL="0" indent="0">
              <a:buNone/>
            </a:pPr>
            <a:r>
              <a:rPr lang="ru-RU" dirty="0"/>
              <a:t>мир природных явлений рассматривается как реально существующий и </a:t>
            </a:r>
            <a:r>
              <a:rPr lang="ru-RU" dirty="0" smtClean="0"/>
              <a:t>объективный;</a:t>
            </a:r>
          </a:p>
          <a:p>
            <a:pPr marL="0" indent="0">
              <a:buNone/>
            </a:pPr>
            <a:r>
              <a:rPr lang="ru-RU" dirty="0"/>
              <a:t>о</a:t>
            </a:r>
            <a:r>
              <a:rPr lang="ru-RU" dirty="0" smtClean="0"/>
              <a:t>снование природы - </a:t>
            </a:r>
            <a:r>
              <a:rPr lang="ru-RU" dirty="0"/>
              <a:t>неизменные единообразия, эмпирические регулярности — универсальные законы </a:t>
            </a:r>
            <a:r>
              <a:rPr lang="ru-RU" dirty="0" smtClean="0"/>
              <a:t>природы;</a:t>
            </a:r>
          </a:p>
          <a:p>
            <a:pPr marL="0" indent="0">
              <a:buNone/>
            </a:pPr>
            <a:r>
              <a:rPr lang="ru-RU" dirty="0"/>
              <a:t>х</a:t>
            </a:r>
            <a:r>
              <a:rPr lang="ru-RU" dirty="0" smtClean="0"/>
              <a:t>арактеристики мира </a:t>
            </a:r>
            <a:r>
              <a:rPr lang="ru-RU" dirty="0"/>
              <a:t>не зависят от предпочтений или намерений наблюдателей, </a:t>
            </a:r>
            <a:r>
              <a:rPr lang="ru-RU" dirty="0" smtClean="0"/>
              <a:t>и могут </a:t>
            </a:r>
            <a:r>
              <a:rPr lang="ru-RU" dirty="0"/>
              <a:t>быть описаны с большей или меньшей </a:t>
            </a:r>
            <a:r>
              <a:rPr lang="ru-RU" dirty="0" smtClean="0"/>
              <a:t>точностью;</a:t>
            </a:r>
          </a:p>
          <a:p>
            <a:pPr marL="0" indent="0">
              <a:buNone/>
            </a:pPr>
            <a:r>
              <a:rPr lang="ru-RU" dirty="0"/>
              <a:t>с</a:t>
            </a:r>
            <a:r>
              <a:rPr lang="ru-RU" dirty="0" smtClean="0"/>
              <a:t>одержание научного знания </a:t>
            </a:r>
            <a:r>
              <a:rPr lang="ru-RU" dirty="0"/>
              <a:t>определено </a:t>
            </a:r>
            <a:r>
              <a:rPr lang="ru-RU" dirty="0" smtClean="0"/>
              <a:t>только природой физического мира;</a:t>
            </a:r>
          </a:p>
          <a:p>
            <a:pPr marL="0" indent="0">
              <a:buNone/>
            </a:pPr>
            <a:r>
              <a:rPr lang="ru-RU" dirty="0" smtClean="0"/>
              <a:t>источник научного знания – свидетельства органов чувств, непосредственные наблюдения; </a:t>
            </a:r>
          </a:p>
          <a:p>
            <a:pPr marL="0" indent="0">
              <a:buNone/>
            </a:pPr>
            <a:r>
              <a:rPr lang="ru-RU" dirty="0"/>
              <a:t>к</a:t>
            </a:r>
            <a:r>
              <a:rPr lang="ru-RU" dirty="0" smtClean="0"/>
              <a:t>ритерий истины – обращение к опыту;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научное знание</a:t>
            </a:r>
            <a:r>
              <a:rPr lang="ru-RU" dirty="0" smtClean="0"/>
              <a:t> </a:t>
            </a:r>
            <a:r>
              <a:rPr lang="ru-RU" b="1" dirty="0" smtClean="0"/>
              <a:t>включает</a:t>
            </a:r>
            <a:r>
              <a:rPr lang="ru-RU" dirty="0" smtClean="0"/>
              <a:t> абстрактные </a:t>
            </a:r>
            <a:r>
              <a:rPr lang="ru-RU" dirty="0"/>
              <a:t>обобщения (не являющиеся законами на основе </a:t>
            </a:r>
            <a:r>
              <a:rPr lang="ru-RU" dirty="0" smtClean="0"/>
              <a:t>наблюдения) (могут быть отброшены) и </a:t>
            </a:r>
            <a:r>
              <a:rPr lang="ru-RU" dirty="0"/>
              <a:t>научное знание, имеющее корни в эмпирических данных, является независимым от общества или </a:t>
            </a:r>
            <a:r>
              <a:rPr lang="ru-RU"/>
              <a:t>социальной </a:t>
            </a:r>
            <a:r>
              <a:rPr lang="ru-RU" smtClean="0"/>
              <a:t>группы;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 smtClean="0"/>
              <a:t>Кумулятивизм</a:t>
            </a:r>
            <a:r>
              <a:rPr lang="ru-RU" dirty="0" smtClean="0"/>
              <a:t> – научное знание непрерывное накопление достоверных истин и </a:t>
            </a:r>
            <a:r>
              <a:rPr lang="ru-RU" dirty="0" err="1" smtClean="0"/>
              <a:t>высоковероятностных</a:t>
            </a:r>
            <a:r>
              <a:rPr lang="ru-RU" dirty="0" smtClean="0"/>
              <a:t> теорий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5524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Неопозитивизм и стандарт. </a:t>
            </a:r>
            <a:r>
              <a:rPr lang="ru-RU" dirty="0" err="1"/>
              <a:t>к</a:t>
            </a:r>
            <a:r>
              <a:rPr lang="ru-RU" dirty="0" err="1" smtClean="0"/>
              <a:t>онцеп</a:t>
            </a:r>
            <a:r>
              <a:rPr lang="ru-RU" dirty="0" smtClean="0"/>
              <a:t> .науки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Построена неопозитивизмом</a:t>
            </a:r>
          </a:p>
          <a:p>
            <a:pPr>
              <a:buNone/>
            </a:pPr>
            <a:r>
              <a:rPr lang="ru-RU" b="1" u="sng" dirty="0">
                <a:solidFill>
                  <a:schemeClr val="tx2">
                    <a:lumMod val="75000"/>
                  </a:schemeClr>
                </a:solidFill>
              </a:rPr>
              <a:t>Особое внимание уделяется: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Анализу логической структуры языка науки;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Аксиоматический способ  организации научного знания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Теория – единица методологического анализа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0233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20</a:t>
            </a:r>
            <a:r>
              <a:rPr lang="ru-RU" smtClean="0"/>
              <a:t>-е г. </a:t>
            </a:r>
            <a:r>
              <a:rPr lang="en-US" smtClean="0"/>
              <a:t>XX</a:t>
            </a:r>
            <a:r>
              <a:rPr lang="ru-RU" smtClean="0"/>
              <a:t>в. Венский кружок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167"/>
              <a:t>Венский университет кафедра философии Морис Шлик</a:t>
            </a:r>
          </a:p>
          <a:p>
            <a:pPr eaLnBrk="1" hangingPunct="1"/>
            <a:r>
              <a:rPr lang="ru-RU" sz="2167"/>
              <a:t>Ж. «</a:t>
            </a:r>
            <a:r>
              <a:rPr lang="en-US" sz="2167"/>
              <a:t>Erkentniss</a:t>
            </a:r>
            <a:r>
              <a:rPr lang="ru-RU" sz="2167"/>
              <a:t>»</a:t>
            </a:r>
          </a:p>
          <a:p>
            <a:pPr lvl="1" eaLnBrk="1" hangingPunct="1"/>
            <a:r>
              <a:rPr lang="ru-RU" sz="1833"/>
              <a:t>Ф.Франк</a:t>
            </a:r>
          </a:p>
          <a:p>
            <a:pPr lvl="1" eaLnBrk="1" hangingPunct="1"/>
            <a:r>
              <a:rPr lang="ru-RU" sz="1833"/>
              <a:t>Л.Витгенштейн</a:t>
            </a:r>
          </a:p>
          <a:p>
            <a:pPr lvl="1" eaLnBrk="1" hangingPunct="1"/>
            <a:r>
              <a:rPr lang="ru-RU" sz="1833"/>
              <a:t>Б.Рассел</a:t>
            </a:r>
          </a:p>
          <a:p>
            <a:pPr lvl="1" eaLnBrk="1" hangingPunct="1"/>
            <a:r>
              <a:rPr lang="ru-RU" sz="1833"/>
              <a:t>Г.Райхенбах</a:t>
            </a:r>
          </a:p>
          <a:p>
            <a:pPr lvl="1" eaLnBrk="1" hangingPunct="1"/>
            <a:r>
              <a:rPr lang="ru-RU" sz="1833"/>
              <a:t>А.Уайтхед</a:t>
            </a:r>
          </a:p>
          <a:p>
            <a:pPr lvl="1" eaLnBrk="1" hangingPunct="1"/>
            <a:r>
              <a:rPr lang="ru-RU" sz="1833"/>
              <a:t>К.Гедель</a:t>
            </a:r>
          </a:p>
          <a:p>
            <a:pPr lvl="1" eaLnBrk="1" hangingPunct="1"/>
            <a:r>
              <a:rPr lang="ru-RU" sz="1833"/>
              <a:t>Г.Фейгль</a:t>
            </a:r>
          </a:p>
          <a:p>
            <a:pPr lvl="1" eaLnBrk="1" hangingPunct="1"/>
            <a:endParaRPr lang="ru-RU" sz="1833"/>
          </a:p>
          <a:p>
            <a:pPr lvl="1" eaLnBrk="1" hangingPunct="1"/>
            <a:endParaRPr lang="ru-RU" sz="1833"/>
          </a:p>
        </p:txBody>
      </p:sp>
    </p:spTree>
    <p:extLst>
      <p:ext uri="{BB962C8B-B14F-4D97-AF65-F5344CB8AC3E}">
        <p14:creationId xmlns:p14="http://schemas.microsoft.com/office/powerpoint/2010/main" val="3272000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2833"/>
              <a:t>1929г. Манифест «Научное миропонимание. Венский кружок»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167" dirty="0"/>
              <a:t>Задачи логического эмпиризма:</a:t>
            </a:r>
          </a:p>
          <a:p>
            <a:pPr eaLnBrk="1" hangingPunct="1">
              <a:lnSpc>
                <a:spcPct val="90000"/>
              </a:lnSpc>
            </a:pPr>
            <a:r>
              <a:rPr lang="ru-RU" sz="2167" dirty="0"/>
              <a:t>Найти достоверный базис научного знания;</a:t>
            </a:r>
          </a:p>
          <a:p>
            <a:pPr eaLnBrk="1" hangingPunct="1">
              <a:lnSpc>
                <a:spcPct val="90000"/>
              </a:lnSpc>
            </a:pPr>
            <a:r>
              <a:rPr lang="ru-RU" sz="2167" dirty="0"/>
              <a:t>Разработать образ науки, который отличает ее от других форм знания.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33" dirty="0"/>
              <a:t>Протокольные предложения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33" dirty="0"/>
              <a:t>Язык науки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33" dirty="0"/>
              <a:t>Выделение теоретического и эмпирического уровней научной теории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33" dirty="0"/>
              <a:t>Верификация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33" dirty="0"/>
              <a:t>Выделение аналитического и синтетического знания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33" dirty="0" err="1"/>
              <a:t>Кумулятивизм</a:t>
            </a:r>
            <a:endParaRPr lang="ru-RU" sz="1833" dirty="0"/>
          </a:p>
          <a:p>
            <a:pPr lvl="1" eaLnBrk="1" hangingPunct="1">
              <a:lnSpc>
                <a:spcPct val="90000"/>
              </a:lnSpc>
              <a:buNone/>
            </a:pPr>
            <a:endParaRPr lang="ru-RU" sz="1833" dirty="0"/>
          </a:p>
        </p:txBody>
      </p:sp>
    </p:spTree>
    <p:extLst>
      <p:ext uri="{BB962C8B-B14F-4D97-AF65-F5344CB8AC3E}">
        <p14:creationId xmlns:p14="http://schemas.microsoft.com/office/powerpoint/2010/main" val="360765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Атомарные высказывания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2000" dirty="0" smtClean="0"/>
              <a:t>повествуют </a:t>
            </a:r>
            <a:r>
              <a:rPr lang="ru-RU" sz="2000" dirty="0"/>
              <a:t>об элементарных событиях мира, </a:t>
            </a:r>
            <a:r>
              <a:rPr lang="ru-RU" sz="2000" dirty="0" smtClean="0"/>
              <a:t>выражают </a:t>
            </a:r>
            <a:r>
              <a:rPr lang="ru-RU" sz="2000" dirty="0"/>
              <a:t>атомарные </a:t>
            </a:r>
            <a:r>
              <a:rPr lang="ru-RU" sz="2000" dirty="0" smtClean="0"/>
              <a:t>факты; </a:t>
            </a:r>
            <a:endParaRPr lang="ru-RU" sz="2000" dirty="0" smtClean="0"/>
          </a:p>
          <a:p>
            <a:r>
              <a:rPr lang="ru-RU" sz="2000" dirty="0"/>
              <a:t>а</a:t>
            </a:r>
            <a:r>
              <a:rPr lang="ru-RU" sz="2000" dirty="0" smtClean="0"/>
              <a:t>томарные </a:t>
            </a:r>
            <a:r>
              <a:rPr lang="ru-RU" sz="2000" dirty="0"/>
              <a:t>факты просты, неразложимы и независимы друг от друга. Атомарные факты могут объединяться в более сложные, молекулярные факты.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356" y="3505572"/>
            <a:ext cx="1387284" cy="1387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434755"/>
            <a:ext cx="1977403" cy="1483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508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769268"/>
            <a:ext cx="7632848" cy="4610512"/>
          </a:xfrm>
        </p:spPr>
        <p:txBody>
          <a:bodyPr>
            <a:noAutofit/>
          </a:bodyPr>
          <a:lstStyle/>
          <a:p>
            <a:r>
              <a:rPr lang="ru-RU" sz="1600" dirty="0"/>
              <a:t>Предложение </a:t>
            </a:r>
            <a:r>
              <a:rPr lang="ru-RU" sz="1600" dirty="0" smtClean="0"/>
              <a:t>- </a:t>
            </a:r>
            <a:r>
              <a:rPr lang="ru-RU" sz="1600" dirty="0"/>
              <a:t> образ факта,  его </a:t>
            </a:r>
            <a:r>
              <a:rPr lang="ru-RU" sz="1600" dirty="0" smtClean="0"/>
              <a:t>изображение</a:t>
            </a:r>
          </a:p>
          <a:p>
            <a:endParaRPr lang="ru-RU" sz="1600" dirty="0"/>
          </a:p>
          <a:p>
            <a:r>
              <a:rPr lang="ru-RU" sz="1600" dirty="0"/>
              <a:t>Предложение </a:t>
            </a:r>
            <a:r>
              <a:rPr lang="ru-RU" sz="1600" dirty="0" smtClean="0"/>
              <a:t> своей </a:t>
            </a:r>
            <a:r>
              <a:rPr lang="ru-RU" sz="1600" dirty="0"/>
              <a:t>логической структуре должно быть картиной </a:t>
            </a:r>
            <a:r>
              <a:rPr lang="ru-RU" sz="1600" dirty="0" smtClean="0"/>
              <a:t>факта </a:t>
            </a:r>
          </a:p>
          <a:p>
            <a:pPr algn="ctr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ПРИМЕР</a:t>
            </a:r>
          </a:p>
          <a:p>
            <a:pPr algn="ctr"/>
            <a:r>
              <a:rPr lang="ru-RU" sz="1600" dirty="0" smtClean="0"/>
              <a:t>«</a:t>
            </a:r>
            <a:r>
              <a:rPr lang="ru-RU" sz="1600" dirty="0"/>
              <a:t>человек стоит под деревом» </a:t>
            </a:r>
            <a:endParaRPr lang="ru-RU" sz="1600" dirty="0" smtClean="0"/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человек		дерево </a:t>
            </a:r>
            <a:r>
              <a:rPr lang="ru-RU" sz="1600" dirty="0"/>
              <a:t> </a:t>
            </a:r>
            <a:r>
              <a:rPr lang="ru-RU" sz="1600" dirty="0" smtClean="0"/>
              <a:t>	</a:t>
            </a:r>
            <a:r>
              <a:rPr lang="ru-RU" sz="1600" dirty="0" smtClean="0"/>
              <a:t>                     положение человека    относительно </a:t>
            </a:r>
            <a:r>
              <a:rPr lang="ru-RU" sz="1600" dirty="0" smtClean="0"/>
              <a:t>					дерева </a:t>
            </a:r>
          </a:p>
          <a:p>
            <a:endParaRPr lang="ru-RU" sz="1600" dirty="0"/>
          </a:p>
          <a:p>
            <a:pPr marL="0" indent="0">
              <a:buNone/>
            </a:pPr>
            <a:endParaRPr lang="ru-RU" sz="1600" dirty="0" smtClean="0"/>
          </a:p>
          <a:p>
            <a:r>
              <a:rPr lang="ru-RU" sz="1600" dirty="0" smtClean="0"/>
              <a:t>отношение </a:t>
            </a:r>
            <a:r>
              <a:rPr lang="ru-RU" sz="1600" dirty="0"/>
              <a:t>соответствия и позволяет понять предложение без какого-либо дополнительного объяснения его </a:t>
            </a:r>
            <a:r>
              <a:rPr lang="ru-RU" sz="1600" dirty="0" smtClean="0"/>
              <a:t>смысла</a:t>
            </a:r>
          </a:p>
          <a:p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Факт</a:t>
            </a:r>
            <a:r>
              <a:rPr lang="ru-RU" sz="1600" dirty="0"/>
              <a:t> — это то, о чем говорится в предложении, это то, что делает предложение истинным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6" name="Стрелка вниз 5"/>
          <p:cNvSpPr/>
          <p:nvPr/>
        </p:nvSpPr>
        <p:spPr>
          <a:xfrm>
            <a:off x="3851920" y="2137420"/>
            <a:ext cx="180020" cy="2400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/>
          </a:p>
        </p:txBody>
      </p:sp>
      <p:sp>
        <p:nvSpPr>
          <p:cNvPr id="7" name="Стрелка вниз 6"/>
          <p:cNvSpPr/>
          <p:nvPr/>
        </p:nvSpPr>
        <p:spPr>
          <a:xfrm>
            <a:off x="1691680" y="2151582"/>
            <a:ext cx="180020" cy="2400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/>
          </a:p>
        </p:txBody>
      </p:sp>
      <p:sp>
        <p:nvSpPr>
          <p:cNvPr id="8" name="Стрелка вниз 7"/>
          <p:cNvSpPr/>
          <p:nvPr/>
        </p:nvSpPr>
        <p:spPr>
          <a:xfrm>
            <a:off x="5472100" y="2137420"/>
            <a:ext cx="120013" cy="2400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644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Язык науки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Предложения о фактах</a:t>
            </a:r>
          </a:p>
          <a:p>
            <a:r>
              <a:rPr lang="ru-RU" dirty="0" smtClean="0"/>
              <a:t>Тавтологии (математические предложения)</a:t>
            </a:r>
          </a:p>
          <a:p>
            <a:r>
              <a:rPr lang="ru-RU" dirty="0" smtClean="0"/>
              <a:t>Противоречия</a:t>
            </a:r>
          </a:p>
          <a:p>
            <a:r>
              <a:rPr lang="ru-RU" dirty="0" smtClean="0"/>
              <a:t>Метафизические предложения (должны быть исключены из науки как не имеющие смысла)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9316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Протокольные предложения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Основа – атомарные предложения </a:t>
            </a:r>
            <a:r>
              <a:rPr lang="ru-RU" dirty="0" err="1" smtClean="0"/>
              <a:t>Л.Витгенштейна</a:t>
            </a:r>
            <a:endParaRPr lang="ru-RU" dirty="0" smtClean="0"/>
          </a:p>
          <a:p>
            <a:r>
              <a:rPr lang="ru-RU" b="1" u="sng" dirty="0" smtClean="0"/>
              <a:t>1 этап – </a:t>
            </a:r>
            <a:r>
              <a:rPr lang="ru-RU" dirty="0" smtClean="0"/>
              <a:t>чистый опыт личных переживаний «Я сейчас испытываю…» (достоверные, т.к. исключают интерпретацию)</a:t>
            </a:r>
          </a:p>
          <a:p>
            <a:r>
              <a:rPr lang="ru-RU" b="1" u="sng" dirty="0" smtClean="0"/>
              <a:t>2 этап – </a:t>
            </a:r>
            <a:r>
              <a:rPr lang="ru-RU" dirty="0" smtClean="0"/>
              <a:t>психические переживание в третьем лице «Марина сейчас испытывает…» (</a:t>
            </a:r>
            <a:r>
              <a:rPr lang="ru-RU" dirty="0" err="1" smtClean="0"/>
              <a:t>физикалистский</a:t>
            </a:r>
            <a:r>
              <a:rPr lang="ru-RU" dirty="0" smtClean="0"/>
              <a:t> язык, необходимость учесть </a:t>
            </a:r>
            <a:r>
              <a:rPr lang="ru-RU" dirty="0" err="1" smtClean="0"/>
              <a:t>интерсубъективность</a:t>
            </a:r>
            <a:r>
              <a:rPr lang="ru-RU" dirty="0" smtClean="0"/>
              <a:t>)</a:t>
            </a:r>
          </a:p>
          <a:p>
            <a:r>
              <a:rPr lang="ru-RU" b="1" u="sng" dirty="0" smtClean="0"/>
              <a:t>3 этап </a:t>
            </a:r>
            <a:r>
              <a:rPr lang="ru-RU" dirty="0" smtClean="0"/>
              <a:t>– описание наблюдаемых свойств</a:t>
            </a:r>
          </a:p>
          <a:p>
            <a:pPr marL="0" indent="0">
              <a:buNone/>
            </a:pPr>
            <a:r>
              <a:rPr lang="ru-RU" dirty="0"/>
              <a:t>«на экране прибора наблюдалась точечная вспышка»; «зафиксировано изменение цвета раствора в пробирке»</a:t>
            </a:r>
          </a:p>
        </p:txBody>
      </p:sp>
    </p:spTree>
    <p:extLst>
      <p:ext uri="{BB962C8B-B14F-4D97-AF65-F5344CB8AC3E}">
        <p14:creationId xmlns:p14="http://schemas.microsoft.com/office/powerpoint/2010/main" val="173101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Язык науки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Редукция языков всех наук к языку физики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ПРИМЕР</a:t>
            </a:r>
          </a:p>
          <a:p>
            <a:pPr algn="ctr">
              <a:buNone/>
            </a:pPr>
            <a:r>
              <a:rPr lang="ru-RU" dirty="0" smtClean="0"/>
              <a:t>биология к химии</a:t>
            </a:r>
          </a:p>
          <a:p>
            <a:pPr algn="ctr">
              <a:buNone/>
            </a:pPr>
            <a:r>
              <a:rPr lang="ru-RU" dirty="0" smtClean="0"/>
              <a:t>Химия к физике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Социальная физика</a:t>
            </a:r>
          </a:p>
          <a:p>
            <a:pPr algn="ctr">
              <a:buNone/>
            </a:pPr>
            <a:endParaRPr lang="ru-RU" dirty="0"/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3731907" y="3457567"/>
            <a:ext cx="960107" cy="24002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/>
          </a:p>
        </p:txBody>
      </p:sp>
    </p:spTree>
    <p:extLst>
      <p:ext uri="{BB962C8B-B14F-4D97-AF65-F5344CB8AC3E}">
        <p14:creationId xmlns:p14="http://schemas.microsoft.com/office/powerpoint/2010/main" val="252816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Верификация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Проверка теоретических утверждений на их соответствие опыту 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Устранение теоретических высказываний, не имеющих эмпирического содержания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ЭТО НЕВОЗМОЖНО</a:t>
            </a:r>
          </a:p>
          <a:p>
            <a:pPr algn="ctr">
              <a:buNone/>
            </a:pPr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ПРИНЦИП ВЕРИФИЦИРУЕМОСТИ</a:t>
            </a:r>
          </a:p>
          <a:p>
            <a:pPr algn="ctr">
              <a:buNone/>
            </a:pPr>
            <a:r>
              <a:rPr lang="ru-RU" dirty="0" smtClean="0"/>
              <a:t>Проверяется теория в целом, а не отдельные высказывания</a:t>
            </a:r>
          </a:p>
          <a:p>
            <a:pPr algn="ctr">
              <a:buNone/>
            </a:pPr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251853" y="2317440"/>
            <a:ext cx="1320147" cy="2400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/>
          </a:p>
        </p:txBody>
      </p:sp>
      <p:sp>
        <p:nvSpPr>
          <p:cNvPr id="5" name="Стрелка вправо с вырезом 4"/>
          <p:cNvSpPr/>
          <p:nvPr/>
        </p:nvSpPr>
        <p:spPr>
          <a:xfrm>
            <a:off x="3431873" y="3817607"/>
            <a:ext cx="900100" cy="24002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/>
          </a:p>
        </p:txBody>
      </p:sp>
    </p:spTree>
    <p:extLst>
      <p:ext uri="{BB962C8B-B14F-4D97-AF65-F5344CB8AC3E}">
        <p14:creationId xmlns:p14="http://schemas.microsoft.com/office/powerpoint/2010/main" val="277459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Все знание</a:t>
            </a:r>
          </a:p>
        </p:txBody>
      </p:sp>
      <p:sp>
        <p:nvSpPr>
          <p:cNvPr id="36867" name="Rectangle 5"/>
          <p:cNvSpPr>
            <a:spLocks noGrp="1" noChangeArrowheads="1"/>
          </p:cNvSpPr>
          <p:nvPr>
            <p:ph idx="1"/>
          </p:nvPr>
        </p:nvSpPr>
        <p:spPr>
          <a:xfrm>
            <a:off x="1234282" y="1177396"/>
            <a:ext cx="6667500" cy="3839104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grpSp>
        <p:nvGrpSpPr>
          <p:cNvPr id="2" name="Group 6"/>
          <p:cNvGrpSpPr>
            <a:grpSpLocks noChangeAspect="1"/>
          </p:cNvGrpSpPr>
          <p:nvPr/>
        </p:nvGrpSpPr>
        <p:grpSpPr bwMode="auto">
          <a:xfrm>
            <a:off x="971021" y="1897063"/>
            <a:ext cx="7261490" cy="3360208"/>
            <a:chOff x="2274" y="3463"/>
            <a:chExt cx="7200" cy="4320"/>
          </a:xfrm>
        </p:grpSpPr>
        <p:sp>
          <p:nvSpPr>
            <p:cNvPr id="36870" name="AutoShape 7"/>
            <p:cNvSpPr>
              <a:spLocks noChangeAspect="1" noChangeArrowheads="1"/>
            </p:cNvSpPr>
            <p:nvPr/>
          </p:nvSpPr>
          <p:spPr bwMode="auto">
            <a:xfrm>
              <a:off x="2274" y="3463"/>
              <a:ext cx="720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1500"/>
            </a:p>
          </p:txBody>
        </p:sp>
        <p:sp>
          <p:nvSpPr>
            <p:cNvPr id="36871" name="Rectangle 8"/>
            <p:cNvSpPr>
              <a:spLocks noChangeArrowheads="1"/>
            </p:cNvSpPr>
            <p:nvPr/>
          </p:nvSpPr>
          <p:spPr bwMode="auto">
            <a:xfrm>
              <a:off x="3545" y="3463"/>
              <a:ext cx="5080" cy="404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sz="1333" b="1"/>
            </a:p>
            <a:p>
              <a:endParaRPr lang="ru-RU" sz="1333" b="1"/>
            </a:p>
            <a:p>
              <a:endParaRPr lang="ru-RU" sz="1333" b="1"/>
            </a:p>
            <a:p>
              <a:endParaRPr lang="ru-RU" sz="1333" b="1"/>
            </a:p>
            <a:p>
              <a:endParaRPr lang="ru-RU" sz="1333" b="1"/>
            </a:p>
            <a:p>
              <a:endParaRPr lang="ru-RU" sz="1333" b="1"/>
            </a:p>
            <a:p>
              <a:endParaRPr lang="ru-RU" sz="1333" b="1"/>
            </a:p>
            <a:p>
              <a:endParaRPr lang="ru-RU" sz="1333" b="1"/>
            </a:p>
            <a:p>
              <a:endParaRPr lang="ru-RU" sz="1333" b="1"/>
            </a:p>
            <a:p>
              <a:endParaRPr lang="ru-RU" sz="1167" b="1"/>
            </a:p>
            <a:p>
              <a:r>
                <a:rPr lang="ru-RU" sz="1167" b="1"/>
                <a:t>Аналитическое</a:t>
              </a:r>
            </a:p>
            <a:p>
              <a:r>
                <a:rPr lang="ru-RU" sz="1167" b="1"/>
                <a:t>Знание</a:t>
              </a:r>
            </a:p>
            <a:p>
              <a:endParaRPr lang="ru-RU" sz="1167" b="1"/>
            </a:p>
            <a:p>
              <a:r>
                <a:rPr lang="ru-RU" sz="1167" b="1"/>
                <a:t>Все </a:t>
              </a:r>
              <a:r>
                <a:rPr lang="en-US" sz="1167" b="1"/>
                <a:t>S</a:t>
              </a:r>
              <a:r>
                <a:rPr lang="ru-RU" sz="1167" b="1"/>
                <a:t> есть </a:t>
              </a:r>
              <a:r>
                <a:rPr lang="en-US" sz="1167" b="1"/>
                <a:t>P</a:t>
              </a:r>
              <a:endParaRPr lang="ru-RU" sz="1167" b="1"/>
            </a:p>
          </p:txBody>
        </p:sp>
        <p:sp>
          <p:nvSpPr>
            <p:cNvPr id="36872" name="Line 9"/>
            <p:cNvSpPr>
              <a:spLocks noChangeShapeType="1"/>
            </p:cNvSpPr>
            <p:nvPr/>
          </p:nvSpPr>
          <p:spPr bwMode="auto">
            <a:xfrm>
              <a:off x="6086" y="3463"/>
              <a:ext cx="0" cy="40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sz="1500"/>
            </a:p>
          </p:txBody>
        </p:sp>
        <p:sp>
          <p:nvSpPr>
            <p:cNvPr id="36873" name="Line 10"/>
            <p:cNvSpPr>
              <a:spLocks noChangeShapeType="1"/>
            </p:cNvSpPr>
            <p:nvPr/>
          </p:nvSpPr>
          <p:spPr bwMode="auto">
            <a:xfrm flipH="1">
              <a:off x="6086" y="3463"/>
              <a:ext cx="1270" cy="8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sz="1500"/>
            </a:p>
          </p:txBody>
        </p:sp>
        <p:sp>
          <p:nvSpPr>
            <p:cNvPr id="36874" name="Line 11"/>
            <p:cNvSpPr>
              <a:spLocks noChangeShapeType="1"/>
            </p:cNvSpPr>
            <p:nvPr/>
          </p:nvSpPr>
          <p:spPr bwMode="auto">
            <a:xfrm flipH="1">
              <a:off x="6086" y="4160"/>
              <a:ext cx="1270" cy="6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sz="1500"/>
            </a:p>
          </p:txBody>
        </p:sp>
        <p:sp>
          <p:nvSpPr>
            <p:cNvPr id="36875" name="Line 12"/>
            <p:cNvSpPr>
              <a:spLocks noChangeShapeType="1"/>
            </p:cNvSpPr>
            <p:nvPr/>
          </p:nvSpPr>
          <p:spPr bwMode="auto">
            <a:xfrm flipH="1">
              <a:off x="6086" y="4996"/>
              <a:ext cx="1270" cy="6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sz="1500"/>
            </a:p>
          </p:txBody>
        </p:sp>
        <p:sp>
          <p:nvSpPr>
            <p:cNvPr id="36876" name="Line 13"/>
            <p:cNvSpPr>
              <a:spLocks noChangeShapeType="1"/>
            </p:cNvSpPr>
            <p:nvPr/>
          </p:nvSpPr>
          <p:spPr bwMode="auto">
            <a:xfrm flipH="1">
              <a:off x="6086" y="5693"/>
              <a:ext cx="1270" cy="6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sz="1500"/>
            </a:p>
          </p:txBody>
        </p:sp>
        <p:sp>
          <p:nvSpPr>
            <p:cNvPr id="36877" name="Line 14"/>
            <p:cNvSpPr>
              <a:spLocks noChangeShapeType="1"/>
            </p:cNvSpPr>
            <p:nvPr/>
          </p:nvSpPr>
          <p:spPr bwMode="auto">
            <a:xfrm flipH="1">
              <a:off x="6086" y="6389"/>
              <a:ext cx="1270" cy="6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sz="1500"/>
            </a:p>
          </p:txBody>
        </p:sp>
        <p:sp>
          <p:nvSpPr>
            <p:cNvPr id="36878" name="Line 15"/>
            <p:cNvSpPr>
              <a:spLocks noChangeShapeType="1"/>
            </p:cNvSpPr>
            <p:nvPr/>
          </p:nvSpPr>
          <p:spPr bwMode="auto">
            <a:xfrm flipH="1">
              <a:off x="6368" y="6947"/>
              <a:ext cx="988" cy="5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sz="1500"/>
            </a:p>
          </p:txBody>
        </p:sp>
        <p:sp>
          <p:nvSpPr>
            <p:cNvPr id="36879" name="Text Box 16"/>
            <p:cNvSpPr txBox="1">
              <a:spLocks noChangeArrowheads="1"/>
            </p:cNvSpPr>
            <p:nvPr/>
          </p:nvSpPr>
          <p:spPr bwMode="auto">
            <a:xfrm>
              <a:off x="7498" y="3602"/>
              <a:ext cx="988" cy="139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/>
                <a:t>Неверифицируемое знание</a:t>
              </a:r>
              <a:endParaRPr lang="ru-RU" sz="1500"/>
            </a:p>
          </p:txBody>
        </p:sp>
        <p:sp>
          <p:nvSpPr>
            <p:cNvPr id="36880" name="Text Box 17"/>
            <p:cNvSpPr txBox="1">
              <a:spLocks noChangeArrowheads="1"/>
            </p:cNvSpPr>
            <p:nvPr/>
          </p:nvSpPr>
          <p:spPr bwMode="auto">
            <a:xfrm>
              <a:off x="6227" y="3602"/>
              <a:ext cx="988" cy="139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/>
                <a:t>Верифицируемое знание</a:t>
              </a:r>
              <a:endParaRPr lang="ru-RU" sz="1500"/>
            </a:p>
          </p:txBody>
        </p:sp>
        <p:sp>
          <p:nvSpPr>
            <p:cNvPr id="36881" name="Text Box 18"/>
            <p:cNvSpPr txBox="1">
              <a:spLocks noChangeArrowheads="1"/>
            </p:cNvSpPr>
            <p:nvPr/>
          </p:nvSpPr>
          <p:spPr bwMode="auto">
            <a:xfrm>
              <a:off x="6227" y="5971"/>
              <a:ext cx="2259" cy="1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167" b="1"/>
                <a:t>Синтетическое знание</a:t>
              </a:r>
              <a:endParaRPr lang="ru-RU" sz="1500" b="1"/>
            </a:p>
          </p:txBody>
        </p:sp>
      </p:grpSp>
      <p:sp>
        <p:nvSpPr>
          <p:cNvPr id="36869" name="Line 20"/>
          <p:cNvSpPr>
            <a:spLocks noChangeShapeType="1"/>
          </p:cNvSpPr>
          <p:nvPr/>
        </p:nvSpPr>
        <p:spPr bwMode="auto">
          <a:xfrm>
            <a:off x="6072188" y="1897063"/>
            <a:ext cx="0" cy="31207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 sz="1500"/>
          </a:p>
        </p:txBody>
      </p:sp>
    </p:spTree>
    <p:extLst>
      <p:ext uri="{BB962C8B-B14F-4D97-AF65-F5344CB8AC3E}">
        <p14:creationId xmlns:p14="http://schemas.microsoft.com/office/powerpoint/2010/main" val="15441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 демаркации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Разграничение философии и науки</a:t>
            </a:r>
          </a:p>
          <a:p>
            <a:pPr>
              <a:buNone/>
            </a:pPr>
            <a:r>
              <a:rPr lang="ru-RU" dirty="0" smtClean="0"/>
              <a:t>Философские теории и высказывания </a:t>
            </a:r>
            <a:r>
              <a:rPr lang="ru-RU" dirty="0" err="1" smtClean="0"/>
              <a:t>неверифицируемы</a:t>
            </a:r>
            <a:r>
              <a:rPr lang="ru-RU" dirty="0" smtClean="0"/>
              <a:t> </a:t>
            </a:r>
          </a:p>
          <a:p>
            <a:pPr algn="ctr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СЛЕДОВАТЕЛЬНО</a:t>
            </a:r>
          </a:p>
          <a:p>
            <a:pPr>
              <a:buNone/>
            </a:pPr>
            <a:r>
              <a:rPr lang="ru-RU" dirty="0" smtClean="0"/>
              <a:t>Должны быть исключены из научного знания как бессмысленные</a:t>
            </a:r>
          </a:p>
          <a:p>
            <a:pPr>
              <a:buNone/>
            </a:pPr>
            <a:r>
              <a:rPr lang="ru-RU" i="1" dirty="0" smtClean="0">
                <a:solidFill>
                  <a:srgbClr val="FF0000"/>
                </a:solidFill>
              </a:rPr>
              <a:t>?  Понятие «Пространство» - физическое </a:t>
            </a:r>
            <a:r>
              <a:rPr lang="ru-RU" i="1" dirty="0" smtClean="0"/>
              <a:t>или</a:t>
            </a:r>
            <a:r>
              <a:rPr lang="ru-RU" i="1" dirty="0" smtClean="0">
                <a:solidFill>
                  <a:srgbClr val="FF0000"/>
                </a:solidFill>
              </a:rPr>
              <a:t> математическое </a:t>
            </a:r>
            <a:r>
              <a:rPr lang="ru-RU" i="1" dirty="0" smtClean="0"/>
              <a:t>или</a:t>
            </a:r>
            <a:r>
              <a:rPr lang="ru-RU" i="1" dirty="0" smtClean="0">
                <a:solidFill>
                  <a:srgbClr val="FF0000"/>
                </a:solidFill>
              </a:rPr>
              <a:t> философское</a:t>
            </a:r>
          </a:p>
          <a:p>
            <a:pPr>
              <a:buNone/>
            </a:pPr>
            <a:r>
              <a:rPr lang="ru-RU" i="1" dirty="0" smtClean="0"/>
              <a:t>Р.КАРНАП</a:t>
            </a:r>
            <a:r>
              <a:rPr lang="ru-RU" dirty="0" smtClean="0"/>
              <a:t> (1891 - 1970)«Пространство. Вклад в учение о науке».</a:t>
            </a:r>
          </a:p>
          <a:p>
            <a:pPr>
              <a:buNone/>
            </a:pPr>
            <a:r>
              <a:rPr lang="ru-RU" dirty="0" smtClean="0"/>
              <a:t>Физики – физический смысл, основанный на эмпирических данных</a:t>
            </a:r>
          </a:p>
          <a:p>
            <a:pPr>
              <a:buNone/>
            </a:pPr>
            <a:r>
              <a:rPr lang="ru-RU" dirty="0" smtClean="0"/>
              <a:t>Математики – формальный смысл, основанный на логике</a:t>
            </a:r>
          </a:p>
          <a:p>
            <a:pPr>
              <a:buNone/>
            </a:pPr>
            <a:r>
              <a:rPr lang="ru-RU" dirty="0" smtClean="0"/>
              <a:t>Философы – созерцательный смысл – в кантовской интерпретации </a:t>
            </a:r>
          </a:p>
          <a:p>
            <a:pPr>
              <a:buNone/>
            </a:pPr>
            <a:r>
              <a:rPr lang="ru-RU" dirty="0" smtClean="0"/>
              <a:t>  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100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33"/>
              <a:t>Новые проблемы философии науки: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Рост научного знания</a:t>
            </a:r>
          </a:p>
          <a:p>
            <a:pPr eaLnBrk="1" hangingPunct="1"/>
            <a:r>
              <a:rPr lang="ru-RU" dirty="0" smtClean="0"/>
              <a:t>Проблема выбора теории для объяснения факта</a:t>
            </a:r>
          </a:p>
        </p:txBody>
      </p:sp>
    </p:spTree>
    <p:extLst>
      <p:ext uri="{BB962C8B-B14F-4D97-AF65-F5344CB8AC3E}">
        <p14:creationId xmlns:p14="http://schemas.microsoft.com/office/powerpoint/2010/main" val="2647110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Модель роста научного знания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Наука начинается с проблемы;</a:t>
            </a:r>
          </a:p>
          <a:p>
            <a:r>
              <a:rPr lang="ru-RU" dirty="0" smtClean="0"/>
              <a:t>Научное объяснение проблемы – гипотеза;</a:t>
            </a:r>
          </a:p>
          <a:p>
            <a:r>
              <a:rPr lang="ru-RU" dirty="0" smtClean="0"/>
              <a:t>Критерий научности гипотезы – </a:t>
            </a:r>
            <a:r>
              <a:rPr lang="ru-RU" dirty="0" err="1" smtClean="0"/>
              <a:t>фальсифицируемость</a:t>
            </a:r>
            <a:r>
              <a:rPr lang="ru-RU" dirty="0" smtClean="0"/>
              <a:t>;</a:t>
            </a:r>
          </a:p>
          <a:p>
            <a:r>
              <a:rPr lang="ru-RU" dirty="0" smtClean="0"/>
              <a:t>Фальсификация гипотез обеспечивает устранение выявление научных ошибок;</a:t>
            </a:r>
          </a:p>
          <a:p>
            <a:r>
              <a:rPr lang="ru-RU" dirty="0" smtClean="0"/>
              <a:t>Новая и более глубокая постановка проблем и выдвижение гипотез достигается в результате критической дискуссии;</a:t>
            </a:r>
          </a:p>
          <a:p>
            <a:r>
              <a:rPr lang="ru-RU" dirty="0" smtClean="0"/>
              <a:t>Углубление проблем и гипотез обеспечивает рост научного знания.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3626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97260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СТАНДАРТНАЯ КОНЦЕПЦИЯ НАУКИ – </a:t>
            </a:r>
            <a:r>
              <a:rPr lang="ru-RU" sz="1600" dirty="0"/>
              <a:t>форма логико-методологического анализа естественнонаучных теорий, разработанная под значительным влиянием неопозитивистской философии науки. В рамках стандартной концепции науки свойства теории (трактуемой как множество научно осмысленных предложений) полностью определены свойствами входящих в нее предложений и логическими отношениями между ними. Критерием осмысленности научных предложений выступает принцип </a:t>
            </a:r>
            <a:r>
              <a:rPr lang="ru-RU" sz="1600" dirty="0" err="1"/>
              <a:t>верифицируемости</a:t>
            </a:r>
            <a:r>
              <a:rPr lang="ru-RU" sz="1600" dirty="0"/>
              <a:t>. Модель естественно-научной теории (первоначальный вариант стандартной концепции науки) удовлетворяет следующим требованиям: (1) язык, в котором формулируется теория, строится на базе исчисления предикатов первого порядка с равенством; (2) в состав теории наряду с логическими и математическими терминами входят термины наблюдения и теоретические термины, образующие непересекающиеся словари; (3) в терминах наблюдения описываются непосредственно наблюдаемые объекты и их свойства; (4) аксиомы (постулаты) теории не включают термины наблюдения; (5) теоретические термины имеют явные определения в терминах наблюдения с помощью правил соответствия, т.е. выражений типа ∀</a:t>
            </a:r>
            <a:r>
              <a:rPr lang="ru-RU" sz="1600" i="1" dirty="0"/>
              <a:t>x</a:t>
            </a:r>
            <a:r>
              <a:rPr lang="ru-RU" sz="1600" dirty="0"/>
              <a:t>(</a:t>
            </a:r>
            <a:r>
              <a:rPr lang="ru-RU" sz="1600" i="1" dirty="0" err="1"/>
              <a:t>Fx</a:t>
            </a:r>
            <a:r>
              <a:rPr lang="ru-RU" sz="1600" i="1" dirty="0"/>
              <a:t> </a:t>
            </a:r>
            <a:r>
              <a:rPr lang="ru-RU" sz="1600" dirty="0"/>
              <a:t>= </a:t>
            </a:r>
            <a:r>
              <a:rPr lang="ru-RU" sz="1600" i="1" dirty="0" err="1"/>
              <a:t>Ox</a:t>
            </a:r>
            <a:r>
              <a:rPr lang="ru-RU" sz="1600" dirty="0"/>
              <a:t>),</a:t>
            </a:r>
            <a:r>
              <a:rPr lang="ru-RU" sz="1600" i="1" dirty="0"/>
              <a:t> </a:t>
            </a:r>
            <a:r>
              <a:rPr lang="ru-RU" sz="1600" dirty="0"/>
              <a:t>где </a:t>
            </a:r>
            <a:r>
              <a:rPr lang="ru-RU" sz="1600" i="1" dirty="0"/>
              <a:t>F – </a:t>
            </a:r>
            <a:r>
              <a:rPr lang="ru-RU" sz="1600" dirty="0"/>
              <a:t>теоретический термин, </a:t>
            </a:r>
            <a:r>
              <a:rPr lang="ru-RU" sz="1600" i="1" dirty="0"/>
              <a:t>x – </a:t>
            </a:r>
            <a:r>
              <a:rPr lang="ru-RU" sz="1600" dirty="0"/>
              <a:t>набор существенных переменных, </a:t>
            </a:r>
            <a:r>
              <a:rPr lang="ru-RU" sz="1600" i="1" dirty="0"/>
              <a:t>Ох </a:t>
            </a:r>
            <a:r>
              <a:rPr lang="ru-RU" sz="1600" dirty="0"/>
              <a:t>– высказывание, содержащее только термины наблюдения и логические символы.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27784" y="193204"/>
            <a:ext cx="2389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Стандартная теория</a:t>
            </a:r>
          </a:p>
        </p:txBody>
      </p:sp>
    </p:spTree>
    <p:extLst>
      <p:ext uri="{BB962C8B-B14F-4D97-AF65-F5344CB8AC3E}">
        <p14:creationId xmlns:p14="http://schemas.microsoft.com/office/powerpoint/2010/main" val="3077586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25252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Центральное место в этой модели занимают правила соответствия, с помощью которых осуществляется перевод теоретического языка в язык наблюдения и, в соответствии с философией логического эмпиризма, удостоверяется познавательная значимость теории. Программы явного определения теоретических терминов оказались практически неосуществимыми; были получены результаты (Рамсей, </a:t>
            </a:r>
            <a:r>
              <a:rPr lang="ru-RU" sz="1600" dirty="0" err="1"/>
              <a:t>Крэйг</a:t>
            </a:r>
            <a:r>
              <a:rPr lang="ru-RU" sz="1600" dirty="0"/>
              <a:t>), показывающие возможность формальной элиминации теоретических терминов с сохранением дедуктивной систематизации, однако при этом не сохранялась индуктивная систематизация и утрачивалась простота и ясность структуры теории. Карнап предложил заменить требование явного определения частичным определением с помощью редукционных предложений, однако выяснилось, что ряд фундаментальных физических понятий (сила, масса, абсолютная температура и пр.) </a:t>
            </a:r>
            <a:r>
              <a:rPr lang="ru-RU" sz="1600" dirty="0" err="1"/>
              <a:t>т.о</a:t>
            </a:r>
            <a:r>
              <a:rPr lang="ru-RU" sz="1600" dirty="0"/>
              <a:t>. не могут быть определены. Требование (5) пришлось ослабить так, чтобы правила соответствия не определяли, а лишь интерпретировали теоретические термины теории; число правил соответствия должно быть конечным и они должны быть совместимы с аксиомами (постулатами) теории. </a:t>
            </a:r>
            <a:r>
              <a:rPr lang="ru-RU" sz="1600" dirty="0" err="1"/>
              <a:t>Т.о</a:t>
            </a:r>
            <a:r>
              <a:rPr lang="ru-RU" sz="1600" dirty="0"/>
              <a:t>., теория должна состоять из конъюнкции аксиом (постулатов) теории, не содержащих терминов наблюдения, и правил соответствия, которые обеспечивают принципиальную </a:t>
            </a:r>
            <a:r>
              <a:rPr lang="ru-RU" sz="1600" dirty="0" err="1"/>
              <a:t>верифицируемость</a:t>
            </a:r>
            <a:r>
              <a:rPr lang="ru-RU" sz="1600" dirty="0"/>
              <a:t> теории.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411760" y="234830"/>
            <a:ext cx="2389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Стандартная теория</a:t>
            </a:r>
          </a:p>
        </p:txBody>
      </p:sp>
    </p:spTree>
    <p:extLst>
      <p:ext uri="{BB962C8B-B14F-4D97-AF65-F5344CB8AC3E}">
        <p14:creationId xmlns:p14="http://schemas.microsoft.com/office/powerpoint/2010/main" val="1860914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697260"/>
            <a:ext cx="813690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Развитие науки в рамках стандартной концепции науки предстает как кумулятивный процесс; теории, прошедшие верификационные испытания, не опровергаются, но могут модифицироваться при сохранении их структурной основы; последующие варианты теории могут быть редуцированы к предыдущим (принцип соответствия). Такое представление вызвало критику со стороны как философов и методологов, так и историков науки. Отмечалась практическая невыполнимость требования аксиоматизации для большинства научных теорий, невозможность строгой дихотомии «язык наблюдения – теоретический язык» (</a:t>
            </a:r>
            <a:r>
              <a:rPr lang="ru-RU" sz="1400" dirty="0" err="1"/>
              <a:t>X.Патнэм</a:t>
            </a:r>
            <a:r>
              <a:rPr lang="ru-RU" sz="1400" dirty="0"/>
              <a:t>, </a:t>
            </a:r>
            <a:r>
              <a:rPr lang="ru-RU" sz="1400" dirty="0" err="1"/>
              <a:t>П.Ачинстайн</a:t>
            </a:r>
            <a:r>
              <a:rPr lang="ru-RU" sz="1400" dirty="0"/>
              <a:t>). Против стандартной концепции науки направлен тезис о теоретической «</a:t>
            </a:r>
            <a:r>
              <a:rPr lang="ru-RU" sz="1400" dirty="0" err="1"/>
              <a:t>нагруженности</a:t>
            </a:r>
            <a:r>
              <a:rPr lang="ru-RU" sz="1400" dirty="0"/>
              <a:t>» терминов наблюдения, играющий заметную роль в </a:t>
            </a:r>
            <a:r>
              <a:rPr lang="ru-RU" sz="1400" dirty="0" err="1"/>
              <a:t>постпозитивистских</a:t>
            </a:r>
            <a:r>
              <a:rPr lang="ru-RU" sz="1400" dirty="0"/>
              <a:t> концепциях развития науки (Т.-Кун, </a:t>
            </a:r>
            <a:r>
              <a:rPr lang="ru-RU" sz="1400" dirty="0" err="1"/>
              <a:t>Н.Хэнсон</a:t>
            </a:r>
            <a:r>
              <a:rPr lang="ru-RU" sz="1400" dirty="0"/>
              <a:t>, </a:t>
            </a:r>
            <a:r>
              <a:rPr lang="ru-RU" sz="1400" dirty="0" err="1"/>
              <a:t>П.Фейерабенд</a:t>
            </a:r>
            <a:r>
              <a:rPr lang="ru-RU" sz="1400" dirty="0"/>
              <a:t> и др.). В работах </a:t>
            </a:r>
            <a:r>
              <a:rPr lang="ru-RU" sz="1400" dirty="0" err="1"/>
              <a:t>Ф.Суппеса</a:t>
            </a:r>
            <a:r>
              <a:rPr lang="ru-RU" sz="1400" dirty="0"/>
              <a:t> было показано, что правила соответствия следует рассматривать не как часть теории, а как дополнительные гипотезы, допускающие широкую вариативность; между теорией и опытом существует сложная система опосредующих теоретических построений, на которых основывается физический смысл правил соответствия.</a:t>
            </a:r>
          </a:p>
          <a:p>
            <a:pPr algn="just"/>
            <a:r>
              <a:rPr lang="ru-RU" sz="1400" dirty="0"/>
              <a:t>Стандартная концепция науки является методологической основой теории научной рациональности, выдвинутой логическим эмпиризмом. В современной философии науки эта теория утратила большинство своих сторонников, однако ее элементы сохраняют свое значение, а проблематика, связанная с логическим анализом структуры научной теории, не может считаться исчерпанной.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193204"/>
            <a:ext cx="3268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Критика стандартной теории</a:t>
            </a:r>
          </a:p>
        </p:txBody>
      </p:sp>
    </p:spTree>
    <p:extLst>
      <p:ext uri="{BB962C8B-B14F-4D97-AF65-F5344CB8AC3E}">
        <p14:creationId xmlns:p14="http://schemas.microsoft.com/office/powerpoint/2010/main" val="21344077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7260"/>
            <a:ext cx="784887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  <a:r>
              <a:rPr lang="ru-RU" sz="1600" dirty="0"/>
              <a:t>КУН Томас </a:t>
            </a:r>
            <a:r>
              <a:rPr lang="ru-RU" sz="1600" dirty="0" err="1"/>
              <a:t>Сэмюэл</a:t>
            </a:r>
            <a:r>
              <a:rPr lang="ru-RU" sz="1600" dirty="0"/>
              <a:t> (род.1922) - американский историк и философ науки, один из лидеров исторической школы в методологии и философии науки. Получила известность его концепция исторической динамики научного знания, разработанная в книге "Структура научных революций" (1963, рус. пер. 1977).</a:t>
            </a:r>
          </a:p>
          <a:p>
            <a:pPr algn="just"/>
            <a:r>
              <a:rPr lang="ru-RU" sz="1600" dirty="0"/>
              <a:t>В соответствии с этой концепцией</a:t>
            </a:r>
            <a:r>
              <a:rPr lang="ru-RU" sz="1600" dirty="0" smtClean="0"/>
              <a:t>, безраздельное </a:t>
            </a:r>
            <a:r>
              <a:rPr lang="ru-RU" sz="1600" dirty="0"/>
              <a:t>господство некоторой модели (парадигмы) есть период нормальной науки, который заканчивается когда парадигма взрывается изнутри под давлением аномалий. Наступает кризис или революционный переход. Кун выдвигает тезис о несоизмеримости парадигм.</a:t>
            </a:r>
          </a:p>
          <a:p>
            <a:pPr algn="just"/>
            <a:r>
              <a:rPr lang="ru-RU" sz="1600" dirty="0" smtClean="0"/>
              <a:t>Кратко  теория Куна состоит в следующем: периоды спокойного развития (периоды "нормальной науки") сменяются  кризисом, который может разрешиться  революцией, заменяющей господствующую парадигму. Под парадигмой Кун понимает общепризнанную совокупность понятий, теории и методов исследования, которая дает научному сообществу модель постановки проблем и их решений.</a:t>
            </a:r>
          </a:p>
          <a:p>
            <a:pPr algn="just"/>
            <a:r>
              <a:rPr lang="ru-RU" sz="1600" dirty="0" smtClean="0"/>
              <a:t>Революция </a:t>
            </a:r>
            <a:r>
              <a:rPr lang="ru-RU" sz="1600" dirty="0"/>
              <a:t>– смена парадигм. Старая парадигма замещается новой, несовместимой со старой. Происходит мгновенное переключение научных идеалов.</a:t>
            </a:r>
          </a:p>
          <a:p>
            <a:pPr algn="just"/>
            <a:r>
              <a:rPr lang="ru-RU" sz="1600" dirty="0"/>
              <a:t>Нарушается преемственность знания. Нет четкого критерия прогресса в науке.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265212"/>
            <a:ext cx="42914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Теория развития науки </a:t>
            </a:r>
            <a:r>
              <a:rPr lang="ru-RU" dirty="0" err="1">
                <a:solidFill>
                  <a:schemeClr val="bg1"/>
                </a:solidFill>
              </a:rPr>
              <a:t>Т.Куна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7960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97260"/>
            <a:ext cx="806489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Парадигма</a:t>
            </a:r>
            <a:r>
              <a:rPr lang="ru-RU" dirty="0"/>
              <a:t> — основное понятие концепции исторической </a:t>
            </a:r>
            <a:r>
              <a:rPr lang="ru-RU" dirty="0" smtClean="0"/>
              <a:t>динамики </a:t>
            </a:r>
            <a:r>
              <a:rPr lang="ru-RU" dirty="0"/>
              <a:t>научного знания Т. Куна, которое раскрывает основу </a:t>
            </a:r>
            <a:r>
              <a:rPr lang="ru-RU" dirty="0" smtClean="0"/>
              <a:t>формирования </a:t>
            </a:r>
            <a:r>
              <a:rPr lang="ru-RU" dirty="0"/>
              <a:t>и функционирования научных сообществ, конкурентная борьба </a:t>
            </a:r>
          </a:p>
          <a:p>
            <a:pPr algn="just"/>
            <a:r>
              <a:rPr lang="ru-RU" dirty="0"/>
              <a:t>между которыми и составляет историю науки. Этой основой является </a:t>
            </a:r>
          </a:p>
          <a:p>
            <a:pPr algn="just"/>
            <a:r>
              <a:rPr lang="ru-RU" dirty="0"/>
              <a:t>принятие  членами научного сообщества  определенной  модели </a:t>
            </a:r>
            <a:r>
              <a:rPr lang="ru-RU" dirty="0" err="1"/>
              <a:t>науч</a:t>
            </a:r>
            <a:r>
              <a:rPr lang="ru-RU" dirty="0"/>
              <a:t>-</a:t>
            </a:r>
          </a:p>
          <a:p>
            <a:pPr algn="just"/>
            <a:r>
              <a:rPr lang="ru-RU" dirty="0"/>
              <a:t>ной  деятельности  —  совокупности  теоретических  стандартов,  </a:t>
            </a:r>
            <a:r>
              <a:rPr lang="ru-RU" dirty="0" err="1"/>
              <a:t>мето</a:t>
            </a:r>
            <a:r>
              <a:rPr lang="ru-RU" dirty="0"/>
              <a:t>-</a:t>
            </a:r>
          </a:p>
          <a:p>
            <a:pPr algn="just"/>
            <a:r>
              <a:rPr lang="ru-RU" dirty="0" err="1"/>
              <a:t>дологических</a:t>
            </a:r>
            <a:r>
              <a:rPr lang="ru-RU" dirty="0"/>
              <a:t> норм, ценностных критериев, мировоззренческих уста-</a:t>
            </a:r>
          </a:p>
          <a:p>
            <a:pPr algn="just"/>
            <a:r>
              <a:rPr lang="ru-RU" dirty="0" err="1"/>
              <a:t>новок</a:t>
            </a:r>
            <a:r>
              <a:rPr lang="ru-RU" dirty="0"/>
              <a:t> — которые и называются парадигмой. </a:t>
            </a:r>
          </a:p>
          <a:p>
            <a:pPr algn="just"/>
            <a:r>
              <a:rPr lang="ru-RU" b="1" dirty="0"/>
              <a:t>Дисциплинарная матрица </a:t>
            </a:r>
            <a:r>
              <a:rPr lang="ru-RU" dirty="0"/>
              <a:t>— понятие в основном </a:t>
            </a:r>
            <a:r>
              <a:rPr lang="ru-RU" dirty="0" smtClean="0"/>
              <a:t>тождественное </a:t>
            </a:r>
            <a:r>
              <a:rPr lang="ru-RU" dirty="0"/>
              <a:t>понятию парадигмы. </a:t>
            </a:r>
          </a:p>
          <a:p>
            <a:pPr algn="just"/>
            <a:r>
              <a:rPr lang="ru-RU" b="1" dirty="0"/>
              <a:t>Нормальная наука </a:t>
            </a:r>
            <a:r>
              <a:rPr lang="ru-RU" dirty="0"/>
              <a:t>— понятие означающее период господства </a:t>
            </a:r>
            <a:r>
              <a:rPr lang="ru-RU" dirty="0" smtClean="0"/>
              <a:t>не-которой  </a:t>
            </a:r>
            <a:r>
              <a:rPr lang="ru-RU" dirty="0"/>
              <a:t>парадигмы.  Этот  период  заканчивается,  когда  парадигма </a:t>
            </a:r>
          </a:p>
          <a:p>
            <a:pPr algn="just"/>
            <a:r>
              <a:rPr lang="ru-RU" dirty="0"/>
              <a:t>«взрывается»  изнутри  под  давлением  «аномалий»  (проблем,  </a:t>
            </a:r>
            <a:r>
              <a:rPr lang="ru-RU" dirty="0" smtClean="0"/>
              <a:t>неразрешимых </a:t>
            </a:r>
            <a:r>
              <a:rPr lang="ru-RU" dirty="0"/>
              <a:t>в ее рамках). Наступает кризис, или революционный период, </a:t>
            </a:r>
            <a:r>
              <a:rPr lang="ru-RU" dirty="0" smtClean="0"/>
              <a:t>когда </a:t>
            </a:r>
            <a:r>
              <a:rPr lang="ru-RU" dirty="0"/>
              <a:t>создаются новые парадигмы, оспаривающие первенство друг у </a:t>
            </a:r>
            <a:r>
              <a:rPr lang="ru-RU" dirty="0" smtClean="0"/>
              <a:t>друга</a:t>
            </a:r>
            <a:r>
              <a:rPr lang="ru-RU" dirty="0"/>
              <a:t>. Кризис разрешается победой одной из них, что знаменует начало </a:t>
            </a:r>
            <a:r>
              <a:rPr lang="ru-RU" dirty="0" smtClean="0"/>
              <a:t>нового </a:t>
            </a:r>
            <a:r>
              <a:rPr lang="ru-RU" dirty="0"/>
              <a:t>«нормального» периода, и весь процесс повторяется заново.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557948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97260"/>
            <a:ext cx="756084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Задачи-головоломки  — понятие  концепции  Т. Куна,  введенное </a:t>
            </a:r>
          </a:p>
          <a:p>
            <a:pPr algn="just"/>
            <a:r>
              <a:rPr lang="ru-RU" dirty="0"/>
              <a:t>для характеристики периода «нормальной науки», когда в рамках </a:t>
            </a:r>
            <a:r>
              <a:rPr lang="ru-RU" dirty="0" smtClean="0"/>
              <a:t>определенной </a:t>
            </a:r>
            <a:r>
              <a:rPr lang="ru-RU" dirty="0"/>
              <a:t>парадигмы происходит постепенное </a:t>
            </a:r>
            <a:r>
              <a:rPr lang="ru-RU" dirty="0" err="1"/>
              <a:t>кумуляционное</a:t>
            </a:r>
            <a:r>
              <a:rPr lang="ru-RU" dirty="0"/>
              <a:t> </a:t>
            </a:r>
            <a:r>
              <a:rPr lang="ru-RU" dirty="0" smtClean="0"/>
              <a:t>развитие </a:t>
            </a:r>
            <a:r>
              <a:rPr lang="ru-RU" dirty="0"/>
              <a:t>научного знания путем решения таких задач. </a:t>
            </a:r>
            <a:endParaRPr lang="ru-RU" dirty="0" smtClean="0"/>
          </a:p>
          <a:p>
            <a:pPr algn="just"/>
            <a:r>
              <a:rPr lang="ru-RU" dirty="0"/>
              <a:t>Несоизмеримость  парадигм  —  тезис  концепции  Т. Куна,  </a:t>
            </a:r>
            <a:r>
              <a:rPr lang="ru-RU" dirty="0" err="1"/>
              <a:t>ут</a:t>
            </a:r>
            <a:r>
              <a:rPr lang="ru-RU" dirty="0"/>
              <a:t>-</a:t>
            </a:r>
          </a:p>
          <a:p>
            <a:pPr algn="just"/>
            <a:r>
              <a:rPr lang="ru-RU" dirty="0" err="1"/>
              <a:t>верждающий</a:t>
            </a:r>
            <a:r>
              <a:rPr lang="ru-RU" dirty="0"/>
              <a:t>,  что  невозможно  установление  каких-либо  логических </a:t>
            </a:r>
            <a:r>
              <a:rPr lang="ru-RU" dirty="0" smtClean="0"/>
              <a:t>отношений </a:t>
            </a:r>
            <a:r>
              <a:rPr lang="ru-RU" dirty="0"/>
              <a:t>между сменяющими друг друга теориями. Этот тезис </a:t>
            </a:r>
            <a:r>
              <a:rPr lang="ru-RU" dirty="0" smtClean="0"/>
              <a:t>связан </a:t>
            </a:r>
            <a:r>
              <a:rPr lang="ru-RU" dirty="0"/>
              <a:t>с утверждением того, что не существует фактов, независимых от </a:t>
            </a:r>
            <a:r>
              <a:rPr lang="ru-RU" dirty="0" smtClean="0"/>
              <a:t>парадигмы</a:t>
            </a:r>
            <a:r>
              <a:rPr lang="ru-RU" dirty="0"/>
              <a:t>,  и  следовательно,  не  существует  теоретически  </a:t>
            </a:r>
            <a:r>
              <a:rPr lang="ru-RU" dirty="0" smtClean="0"/>
              <a:t>нейтрального  </a:t>
            </a:r>
            <a:r>
              <a:rPr lang="ru-RU" dirty="0"/>
              <a:t>языка  наблюдения.  Напротив,  ученые,  овладевая  содержанием парадигмы,  учатся  «видеть  мир»  сквозь  ее  призму.  Не  факты  судят </a:t>
            </a:r>
            <a:r>
              <a:rPr lang="ru-RU" dirty="0" smtClean="0"/>
              <a:t>теорию</a:t>
            </a:r>
            <a:r>
              <a:rPr lang="ru-RU" dirty="0"/>
              <a:t>,  а  теория  определяет,  какие  именно  факты  войдут  в  </a:t>
            </a:r>
            <a:r>
              <a:rPr lang="ru-RU" dirty="0" smtClean="0"/>
              <a:t>осмысленный  </a:t>
            </a:r>
            <a:r>
              <a:rPr lang="ru-RU" dirty="0"/>
              <a:t>опыт.  С  этим  связано  отрицание  Куном  преемственности  в </a:t>
            </a:r>
          </a:p>
          <a:p>
            <a:pPr algn="just"/>
            <a:r>
              <a:rPr lang="ru-RU" dirty="0"/>
              <a:t>эволюции  науки:  знание,  накопленное  предыдущей  парадигмой,  </a:t>
            </a:r>
            <a:r>
              <a:rPr lang="ru-RU" dirty="0" smtClean="0"/>
              <a:t>отбрасывается </a:t>
            </a:r>
            <a:r>
              <a:rPr lang="ru-RU" dirty="0"/>
              <a:t>после ее крушения, а научные сообщества просто </a:t>
            </a:r>
            <a:r>
              <a:rPr lang="ru-RU" dirty="0" smtClean="0"/>
              <a:t>вытесняют </a:t>
            </a:r>
            <a:r>
              <a:rPr lang="ru-RU" dirty="0"/>
              <a:t>друг, друга. </a:t>
            </a:r>
          </a:p>
        </p:txBody>
      </p:sp>
    </p:spTree>
    <p:extLst>
      <p:ext uri="{BB962C8B-B14F-4D97-AF65-F5344CB8AC3E}">
        <p14:creationId xmlns:p14="http://schemas.microsoft.com/office/powerpoint/2010/main" val="3487460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595343"/>
            <a:ext cx="74888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Смена парадигмы означает научную революцию. Она вводит новую парадигму и по-новому организует научное сообщество. Часть учёных продолжает отстаивать старую парадигму, но многие объединяются вокруг новой. И если новая парадигма обеспечивает успех открытий, накопление новых фактов и создание новых теоретических моделей, объясняющих эти факты, то она завоёвывает всё больше сторонников. В итоге и научное сообщество, пережив революцию, вновь вступает в период развития, который Кун называет нормальной наукой.</a:t>
            </a:r>
          </a:p>
        </p:txBody>
      </p:sp>
    </p:spTree>
    <p:extLst>
      <p:ext uri="{BB962C8B-B14F-4D97-AF65-F5344CB8AC3E}">
        <p14:creationId xmlns:p14="http://schemas.microsoft.com/office/powerpoint/2010/main" val="33993480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1057300"/>
            <a:ext cx="61024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Само понятие парадигмы не отличалось строгостью. Критики отмечали многозначность этого понятия, и под влиянием критики Кун предпринял попытку проанализировать структуру парадигмы. Он выделил следующие компоненты: «символические обобщения» (математические формулировки законов), «образцы» (способы решения конкретных задач), «метафизические части парадигмы» и ценности («ценностные установки науки») </a:t>
            </a:r>
            <a:r>
              <a:rPr lang="ru-RU" baseline="30000" dirty="0"/>
              <a:t>23</a:t>
            </a:r>
            <a:r>
              <a:rPr lang="ru-RU" dirty="0"/>
              <a:t>. Главное в парадигме, подчёркивал Кун, — это образцы исследовательской деятельности, ориентируясь на которые учёный решает конкретные задачи. Через образцы он усваивает приёмы и методы деятельности, обеспечивающие успешные решения задач.</a:t>
            </a:r>
          </a:p>
        </p:txBody>
      </p:sp>
    </p:spTree>
    <p:extLst>
      <p:ext uri="{BB962C8B-B14F-4D97-AF65-F5344CB8AC3E}">
        <p14:creationId xmlns:p14="http://schemas.microsoft.com/office/powerpoint/2010/main" val="38659979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697259"/>
            <a:ext cx="75608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Переход от старой парадигмы к новой Кун описывает как психологический акт смены </a:t>
            </a:r>
            <a:r>
              <a:rPr lang="ru-RU" dirty="0" err="1"/>
              <a:t>гештальтов</a:t>
            </a:r>
            <a:r>
              <a:rPr lang="ru-RU" dirty="0"/>
              <a:t>, как </a:t>
            </a:r>
            <a:r>
              <a:rPr lang="ru-RU" dirty="0" err="1"/>
              <a:t>гештальт</a:t>
            </a:r>
            <a:r>
              <a:rPr lang="ru-RU" dirty="0"/>
              <a:t>-переключение. Он иллюстрирует этот акт описанными в психологии феноменами смены точки зрения, когда на картинке одно и то же изображение можно увидеть по-разному. Например, как кролика или утку. Аналогично на рисунке, где изображены два профиля, если сосредоточить внимание на промежутке между ними, можно увидеть вазу.</a:t>
            </a:r>
          </a:p>
          <a:p>
            <a:pPr algn="just"/>
            <a:r>
              <a:rPr lang="ru-RU" dirty="0"/>
              <a:t>Переход от одной парадигмы к другой определён не только </a:t>
            </a:r>
            <a:r>
              <a:rPr lang="ru-RU" dirty="0" err="1"/>
              <a:t>внутринаучными</a:t>
            </a:r>
            <a:r>
              <a:rPr lang="ru-RU" dirty="0"/>
              <a:t> факторами, например объяснением в рамках новой парадигмы аномалий, с которыми не справлялась прежняя парадигма, но и </a:t>
            </a:r>
            <a:r>
              <a:rPr lang="ru-RU" dirty="0" err="1"/>
              <a:t>вненаучными</a:t>
            </a:r>
            <a:r>
              <a:rPr lang="ru-RU" dirty="0"/>
              <a:t> факторами — философскими, эстетическими и даже религиозными, стимулирующими отказ от старого видения и переход к новому видению мира.</a:t>
            </a:r>
          </a:p>
        </p:txBody>
      </p:sp>
    </p:spTree>
    <p:extLst>
      <p:ext uri="{BB962C8B-B14F-4D97-AF65-F5344CB8AC3E}">
        <p14:creationId xmlns:p14="http://schemas.microsoft.com/office/powerpoint/2010/main" val="39938382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769267"/>
            <a:ext cx="5594468" cy="454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7203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872341"/>
            <a:ext cx="7920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Одним из философов, выдвинувших очередную концепцию философии науки, был </a:t>
            </a:r>
            <a:r>
              <a:rPr lang="ru-RU" dirty="0" err="1"/>
              <a:t>П.Фейерабенд</a:t>
            </a:r>
            <a:r>
              <a:rPr lang="ru-RU" dirty="0"/>
              <a:t> (1924-1997 гг.). Свою концепцию он назвал «эпистемологическим анархизмом». В литературе она получила название теории философского анархизма. С точки зрения </a:t>
            </a:r>
            <a:r>
              <a:rPr lang="ru-RU" dirty="0" err="1" smtClean="0"/>
              <a:t>Фейерабенда</a:t>
            </a:r>
            <a:r>
              <a:rPr lang="ru-RU" dirty="0" smtClean="0"/>
              <a:t>, </a:t>
            </a:r>
            <a:r>
              <a:rPr lang="ru-RU" dirty="0"/>
              <a:t>каждый волен изобретать собственную кон-</a:t>
            </a:r>
            <a:r>
              <a:rPr lang="ru-RU" dirty="0" err="1"/>
              <a:t>цепцию</a:t>
            </a:r>
            <a:r>
              <a:rPr lang="ru-RU" dirty="0"/>
              <a:t>, которую невозможно сравнивать с другими, ибо нет никакой основы для такого сравнения. Следовательно, все допустимо и все оправдано.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193204"/>
            <a:ext cx="45073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Теория эпистемологического анархизма</a:t>
            </a:r>
          </a:p>
        </p:txBody>
      </p:sp>
    </p:spTree>
    <p:extLst>
      <p:ext uri="{BB962C8B-B14F-4D97-AF65-F5344CB8AC3E}">
        <p14:creationId xmlns:p14="http://schemas.microsoft.com/office/powerpoint/2010/main" val="1241877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97260"/>
            <a:ext cx="9001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Концепцию  П. </a:t>
            </a:r>
            <a:r>
              <a:rPr lang="ru-RU" dirty="0" err="1"/>
              <a:t>Фейерабенда</a:t>
            </a:r>
            <a:r>
              <a:rPr lang="ru-RU" dirty="0"/>
              <a:t>,  названной  им  </a:t>
            </a:r>
            <a:r>
              <a:rPr lang="ru-RU" dirty="0" smtClean="0"/>
              <a:t>эпистемологическим  </a:t>
            </a:r>
            <a:r>
              <a:rPr lang="ru-RU" dirty="0"/>
              <a:t>анархизмом»,  можно кратко  охарактеризовать  с помощью  </a:t>
            </a:r>
            <a:r>
              <a:rPr lang="ru-RU" dirty="0" smtClean="0"/>
              <a:t>следующих </a:t>
            </a:r>
            <a:r>
              <a:rPr lang="ru-RU" dirty="0"/>
              <a:t>понятий: </a:t>
            </a:r>
          </a:p>
          <a:p>
            <a:r>
              <a:rPr lang="ru-RU" dirty="0"/>
              <a:t>− принцип пролиферации теорий; </a:t>
            </a:r>
          </a:p>
          <a:p>
            <a:r>
              <a:rPr lang="ru-RU" dirty="0"/>
              <a:t>− плюрализм в методологии науки; </a:t>
            </a:r>
          </a:p>
          <a:p>
            <a:r>
              <a:rPr lang="ru-RU" dirty="0"/>
              <a:t>− анархизм в методологии науки. </a:t>
            </a:r>
          </a:p>
          <a:p>
            <a:r>
              <a:rPr lang="ru-RU" dirty="0"/>
              <a:t>Кратко пояснить эти понятия можно следующим образом. </a:t>
            </a:r>
            <a:endParaRPr lang="ru-RU" dirty="0" smtClean="0"/>
          </a:p>
          <a:p>
            <a:r>
              <a:rPr lang="ru-RU" b="1" dirty="0"/>
              <a:t>Принцип  пролиферации  </a:t>
            </a:r>
            <a:r>
              <a:rPr lang="ru-RU" dirty="0"/>
              <a:t>(размножения)  теорий  —  принцип, </a:t>
            </a:r>
          </a:p>
          <a:p>
            <a:r>
              <a:rPr lang="ru-RU" dirty="0"/>
              <a:t>утверждающий, что ученые должны стремиться создавать теории, </a:t>
            </a:r>
            <a:r>
              <a:rPr lang="ru-RU" dirty="0" smtClean="0"/>
              <a:t>не-совместимые  </a:t>
            </a:r>
            <a:r>
              <a:rPr lang="ru-RU" dirty="0"/>
              <a:t>с  существующими  и  признанными  теориями.  Этот </a:t>
            </a:r>
            <a:r>
              <a:rPr lang="ru-RU" dirty="0" smtClean="0"/>
              <a:t>принцип  </a:t>
            </a:r>
            <a:r>
              <a:rPr lang="ru-RU" dirty="0"/>
              <a:t>был  выдвинут  </a:t>
            </a:r>
            <a:r>
              <a:rPr lang="ru-RU" dirty="0" err="1"/>
              <a:t>Фейерабендом</a:t>
            </a:r>
            <a:r>
              <a:rPr lang="ru-RU" dirty="0"/>
              <a:t>  на  основе  разработанного </a:t>
            </a:r>
            <a:r>
              <a:rPr lang="ru-RU" dirty="0" smtClean="0"/>
              <a:t>Поппером </a:t>
            </a:r>
            <a:r>
              <a:rPr lang="ru-RU" dirty="0"/>
              <a:t>и </a:t>
            </a:r>
            <a:r>
              <a:rPr lang="ru-RU" dirty="0" err="1"/>
              <a:t>Лакатосом</a:t>
            </a:r>
            <a:r>
              <a:rPr lang="ru-RU" dirty="0"/>
              <a:t> положения о том, что при столкновении </a:t>
            </a:r>
            <a:r>
              <a:rPr lang="ru-RU" dirty="0" smtClean="0"/>
              <a:t>научной  </a:t>
            </a:r>
            <a:r>
              <a:rPr lang="ru-RU" dirty="0"/>
              <a:t>теории  с  некоторым  фактом  для  ее  опровержения  необходима </a:t>
            </a:r>
            <a:r>
              <a:rPr lang="ru-RU" dirty="0" smtClean="0"/>
              <a:t>еще </a:t>
            </a:r>
            <a:r>
              <a:rPr lang="ru-RU" dirty="0"/>
              <a:t>одна теория (придающая факту значение опровергающего </a:t>
            </a:r>
            <a:r>
              <a:rPr lang="ru-RU" dirty="0" smtClean="0"/>
              <a:t>свидетельства</a:t>
            </a:r>
            <a:r>
              <a:rPr lang="ru-RU" dirty="0"/>
              <a:t>). Создание альтернативных теорий, по </a:t>
            </a:r>
            <a:r>
              <a:rPr lang="ru-RU" dirty="0" err="1"/>
              <a:t>Фейерабенду</a:t>
            </a:r>
            <a:r>
              <a:rPr lang="ru-RU" dirty="0"/>
              <a:t>, </a:t>
            </a:r>
            <a:r>
              <a:rPr lang="ru-RU" dirty="0" smtClean="0"/>
              <a:t>способствует </a:t>
            </a:r>
            <a:r>
              <a:rPr lang="ru-RU" dirty="0"/>
              <a:t>их взаимной критике и ускоряет развитие науки. Принцип </a:t>
            </a:r>
            <a:r>
              <a:rPr lang="ru-RU" dirty="0" smtClean="0"/>
              <a:t>пролиферации </a:t>
            </a:r>
            <a:r>
              <a:rPr lang="ru-RU" dirty="0"/>
              <a:t>призван обосновывать у </a:t>
            </a:r>
            <a:r>
              <a:rPr lang="ru-RU" dirty="0" err="1"/>
              <a:t>Фейерабенда</a:t>
            </a:r>
            <a:r>
              <a:rPr lang="ru-RU" dirty="0"/>
              <a:t> плюрализм в </a:t>
            </a:r>
            <a:r>
              <a:rPr lang="ru-RU" dirty="0" smtClean="0"/>
              <a:t>методологии </a:t>
            </a:r>
            <a:r>
              <a:rPr lang="ru-RU" dirty="0"/>
              <a:t>научного познания. </a:t>
            </a:r>
          </a:p>
        </p:txBody>
      </p:sp>
    </p:spTree>
    <p:extLst>
      <p:ext uri="{BB962C8B-B14F-4D97-AF65-F5344CB8AC3E}">
        <p14:creationId xmlns:p14="http://schemas.microsoft.com/office/powerpoint/2010/main" val="36296976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625252"/>
            <a:ext cx="763284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Основной принцип </a:t>
            </a:r>
            <a:r>
              <a:rPr lang="ru-RU" dirty="0" err="1"/>
              <a:t>Фейерабенда</a:t>
            </a:r>
            <a:r>
              <a:rPr lang="ru-RU" dirty="0"/>
              <a:t> — «</a:t>
            </a:r>
            <a:r>
              <a:rPr lang="ru-RU" dirty="0" err="1"/>
              <a:t>anything</a:t>
            </a:r>
            <a:r>
              <a:rPr lang="ru-RU" dirty="0"/>
              <a:t> </a:t>
            </a:r>
            <a:r>
              <a:rPr lang="ru-RU" dirty="0" err="1"/>
              <a:t>goes</a:t>
            </a:r>
            <a:r>
              <a:rPr lang="ru-RU" dirty="0"/>
              <a:t>» (всё дозволено). Познание социально детерминировано, критерии рациональности, истины и объективности относительны. Значение научного метода сильно преувеличено: ученые часто действуют иррационально. Следовательно, пригоден любой способ действия, могущий привести к цели (</a:t>
            </a:r>
            <a:r>
              <a:rPr lang="ru-RU" dirty="0" err="1"/>
              <a:t>anything</a:t>
            </a:r>
            <a:r>
              <a:rPr lang="ru-RU" dirty="0"/>
              <a:t> </a:t>
            </a:r>
            <a:r>
              <a:rPr lang="ru-RU" dirty="0" err="1"/>
              <a:t>goes</a:t>
            </a:r>
            <a:r>
              <a:rPr lang="ru-RU" dirty="0"/>
              <a:t> — все пойдет).</a:t>
            </a:r>
          </a:p>
          <a:p>
            <a:pPr algn="just"/>
            <a:r>
              <a:rPr lang="ru-RU" b="1" dirty="0"/>
              <a:t>Плюрализм  в  методологии  науки  </a:t>
            </a:r>
            <a:r>
              <a:rPr lang="ru-RU" dirty="0"/>
              <a:t>—  положение,  характерное </a:t>
            </a:r>
          </a:p>
          <a:p>
            <a:pPr algn="just"/>
            <a:r>
              <a:rPr lang="ru-RU" dirty="0"/>
              <a:t>для  методологической  концепции  П. </a:t>
            </a:r>
            <a:r>
              <a:rPr lang="ru-RU" dirty="0" err="1"/>
              <a:t>Фейерабенда</a:t>
            </a:r>
            <a:r>
              <a:rPr lang="ru-RU" dirty="0"/>
              <a:t>,  которое  он  </a:t>
            </a:r>
            <a:r>
              <a:rPr lang="ru-RU" dirty="0" smtClean="0"/>
              <a:t>обосновывает </a:t>
            </a:r>
            <a:r>
              <a:rPr lang="ru-RU" dirty="0"/>
              <a:t>с помощью принципа пролиферации теорий, </a:t>
            </a:r>
            <a:r>
              <a:rPr lang="ru-RU" dirty="0" smtClean="0"/>
              <a:t>утверждающего  </a:t>
            </a:r>
            <a:r>
              <a:rPr lang="ru-RU" dirty="0"/>
              <a:t>для  ученого  необходимость  стремиться  создавать  теории,  </a:t>
            </a:r>
            <a:r>
              <a:rPr lang="ru-RU" dirty="0" smtClean="0"/>
              <a:t>несовместимые </a:t>
            </a:r>
            <a:r>
              <a:rPr lang="ru-RU" dirty="0"/>
              <a:t>с существующими и признанными теориями. Соединение </a:t>
            </a:r>
            <a:r>
              <a:rPr lang="ru-RU" dirty="0" smtClean="0"/>
              <a:t>у  </a:t>
            </a:r>
            <a:r>
              <a:rPr lang="ru-RU" dirty="0" err="1"/>
              <a:t>Фейерабенда</a:t>
            </a:r>
            <a:r>
              <a:rPr lang="ru-RU" dirty="0"/>
              <a:t>  плюрализма  с  тезисом  о  несоизмеримости  теории  в </a:t>
            </a:r>
            <a:r>
              <a:rPr lang="ru-RU" dirty="0" smtClean="0"/>
              <a:t>итоге </a:t>
            </a:r>
            <a:r>
              <a:rPr lang="ru-RU" dirty="0"/>
              <a:t>порождает анархизм. Идея несоизмеримости научных теорий: не существует универсального научного языка, в разное время различные ученые вкладывают различный смысл в одни и те же термины. Теории не могут противоречить друг другу.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193204"/>
            <a:ext cx="4989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Теория эпистемологического анархизма</a:t>
            </a:r>
          </a:p>
        </p:txBody>
      </p:sp>
    </p:spTree>
    <p:extLst>
      <p:ext uri="{BB962C8B-B14F-4D97-AF65-F5344CB8AC3E}">
        <p14:creationId xmlns:p14="http://schemas.microsoft.com/office/powerpoint/2010/main" val="17305074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769268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Анархизм в методологии науки — положение, утверждающее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75556" y="1138600"/>
            <a:ext cx="81369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что  каждый  ученый  может  изобретать  и  разрабатывать  свои  </a:t>
            </a:r>
            <a:r>
              <a:rPr lang="ru-RU" dirty="0" err="1"/>
              <a:t>собст</a:t>
            </a:r>
            <a:r>
              <a:rPr lang="ru-RU" dirty="0"/>
              <a:t>-</a:t>
            </a:r>
          </a:p>
          <a:p>
            <a:r>
              <a:rPr lang="ru-RU" dirty="0"/>
              <a:t>венные теории, не обращая внимания на противоречия и критику. К </a:t>
            </a:r>
          </a:p>
          <a:p>
            <a:r>
              <a:rPr lang="ru-RU" dirty="0"/>
              <a:t>анархизму в концепции </a:t>
            </a:r>
            <a:r>
              <a:rPr lang="ru-RU" dirty="0" err="1"/>
              <a:t>Фейерабенда</a:t>
            </a:r>
            <a:r>
              <a:rPr lang="ru-RU" dirty="0"/>
              <a:t> ведет соединение плюрализма, </a:t>
            </a:r>
          </a:p>
          <a:p>
            <a:r>
              <a:rPr lang="ru-RU" dirty="0"/>
              <a:t>обосновываемого с помощью принципа пролиферации теорий, с </a:t>
            </a:r>
            <a:r>
              <a:rPr lang="ru-RU" dirty="0" smtClean="0"/>
              <a:t>тезисом </a:t>
            </a:r>
            <a:r>
              <a:rPr lang="ru-RU" dirty="0"/>
              <a:t>о несоизмеримости теорий. По </a:t>
            </a:r>
            <a:r>
              <a:rPr lang="ru-RU" dirty="0" err="1"/>
              <a:t>Фейерабенду</a:t>
            </a:r>
            <a:r>
              <a:rPr lang="ru-RU" dirty="0"/>
              <a:t>, деятельность </a:t>
            </a:r>
            <a:r>
              <a:rPr lang="ru-RU" dirty="0" smtClean="0"/>
              <a:t>ученого  </a:t>
            </a:r>
            <a:r>
              <a:rPr lang="ru-RU" dirty="0"/>
              <a:t>не  подчинена  никаким  рациональным  нормам,  поэтому  развитие </a:t>
            </a:r>
          </a:p>
          <a:p>
            <a:r>
              <a:rPr lang="ru-RU" dirty="0"/>
              <a:t>науки иррационально, и наука ничем не отличается от мифа и </a:t>
            </a:r>
            <a:r>
              <a:rPr lang="ru-RU" dirty="0" smtClean="0"/>
              <a:t>религии</a:t>
            </a:r>
            <a:r>
              <a:rPr lang="ru-RU" dirty="0"/>
              <a:t>, представляя собой одну из форм идеологии. Поэтому </a:t>
            </a:r>
            <a:r>
              <a:rPr lang="ru-RU"/>
              <a:t>следует </a:t>
            </a:r>
            <a:r>
              <a:rPr lang="ru-RU" smtClean="0"/>
              <a:t>освободить </a:t>
            </a:r>
            <a:r>
              <a:rPr lang="ru-RU" dirty="0"/>
              <a:t>общество от «диктата науки», отделить науку от </a:t>
            </a:r>
            <a:r>
              <a:rPr lang="ru-RU" dirty="0" smtClean="0"/>
              <a:t>государства  </a:t>
            </a:r>
            <a:r>
              <a:rPr lang="ru-RU" dirty="0"/>
              <a:t>и предоставить  науке,  мифу,  магии, религии  одинаковые  права  в </a:t>
            </a:r>
          </a:p>
          <a:p>
            <a:r>
              <a:rPr lang="ru-RU" dirty="0"/>
              <a:t>общественной жизни. </a:t>
            </a:r>
          </a:p>
        </p:txBody>
      </p:sp>
    </p:spTree>
    <p:extLst>
      <p:ext uri="{BB962C8B-B14F-4D97-AF65-F5344CB8AC3E}">
        <p14:creationId xmlns:p14="http://schemas.microsoft.com/office/powerpoint/2010/main" val="41263450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научная теория</a:t>
            </a:r>
            <a:endParaRPr lang="ru-RU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333"/>
              <a:t>Научные теории это </a:t>
            </a:r>
            <a:r>
              <a:rPr lang="ru-RU" sz="2333" i="1"/>
              <a:t>подлинные предположения — </a:t>
            </a:r>
            <a:r>
              <a:rPr lang="ru-RU" sz="2333"/>
              <a:t>высокоинформативные догадки относительно мира, которые хотя и не верифицируемы, но могут быть подвергнуты строгим критическим проверкам. Они являются серьезными попытками обнаружить истину. </a:t>
            </a:r>
          </a:p>
          <a:p>
            <a:pPr lvl="2">
              <a:lnSpc>
                <a:spcPct val="80000"/>
              </a:lnSpc>
            </a:pPr>
            <a:r>
              <a:rPr lang="ru-RU" sz="1667"/>
              <a:t>«Согласно тому пониманию науки, которое я пытаюсь здесь защитить, это свойство науки обусловлено тем фактом, что ученые (начиная с Фалеса, Демокрита, Платона и Аристарха) отваживаются создавать мифы, предположения или теории, резко расходящиеся с повседневным миром обыденного опыта, которые, однако, способны объяснить некоторые аспекты этого мира». </a:t>
            </a:r>
          </a:p>
        </p:txBody>
      </p:sp>
    </p:spTree>
    <p:extLst>
      <p:ext uri="{BB962C8B-B14F-4D97-AF65-F5344CB8AC3E}">
        <p14:creationId xmlns:p14="http://schemas.microsoft.com/office/powerpoint/2010/main" val="222709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Психоанализ</a:t>
            </a:r>
            <a:r>
              <a:rPr lang="ru-RU" dirty="0" smtClean="0"/>
              <a:t> (</a:t>
            </a:r>
            <a:r>
              <a:rPr lang="ru-RU" b="1" i="1" dirty="0" smtClean="0"/>
              <a:t>объясняет</a:t>
            </a:r>
            <a:r>
              <a:rPr lang="ru-RU" dirty="0" smtClean="0"/>
              <a:t> любое поведение)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Теория относительности </a:t>
            </a:r>
            <a:r>
              <a:rPr lang="ru-RU" dirty="0" smtClean="0"/>
              <a:t>(положения </a:t>
            </a:r>
            <a:r>
              <a:rPr lang="ru-RU" b="1" i="1" dirty="0" smtClean="0"/>
              <a:t>могут быть </a:t>
            </a:r>
            <a:r>
              <a:rPr lang="ru-RU" dirty="0" smtClean="0"/>
              <a:t>опровергнуты наблюдением)</a:t>
            </a:r>
          </a:p>
          <a:p>
            <a:endParaRPr lang="ru-RU" dirty="0"/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Теория развития общества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К.Маркса</a:t>
            </a:r>
            <a:r>
              <a:rPr lang="ru-RU" dirty="0" smtClean="0"/>
              <a:t> (может быть опровергнута)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41817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667"/>
              <a:t>Суть методологической концепции критического рационализма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1678" y="1524000"/>
            <a:ext cx="6855354" cy="39137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917" dirty="0"/>
              <a:t>Принцип </a:t>
            </a:r>
            <a:r>
              <a:rPr lang="ru-RU" sz="1917" dirty="0" err="1"/>
              <a:t>фаллибализма</a:t>
            </a:r>
            <a:r>
              <a:rPr lang="ru-RU" sz="1917" dirty="0"/>
              <a:t> </a:t>
            </a:r>
            <a:endParaRPr lang="ru-RU" sz="1917" dirty="0"/>
          </a:p>
          <a:p>
            <a:pPr lvl="1">
              <a:lnSpc>
                <a:spcPct val="80000"/>
              </a:lnSpc>
            </a:pPr>
            <a:r>
              <a:rPr lang="ru-RU" sz="1583" dirty="0"/>
              <a:t>все наши высказывания и утверждения теоретичны </a:t>
            </a:r>
          </a:p>
          <a:p>
            <a:pPr lvl="1">
              <a:lnSpc>
                <a:spcPct val="80000"/>
              </a:lnSpc>
            </a:pPr>
            <a:r>
              <a:rPr lang="ru-RU" sz="1583" dirty="0"/>
              <a:t>следовательно, гипотетичны, </a:t>
            </a:r>
          </a:p>
          <a:p>
            <a:pPr lvl="1">
              <a:lnSpc>
                <a:spcPct val="80000"/>
              </a:lnSpc>
            </a:pPr>
            <a:r>
              <a:rPr lang="ru-RU" sz="1583" dirty="0"/>
              <a:t>следовательно они подвержены </a:t>
            </a:r>
            <a:r>
              <a:rPr lang="ru-RU" sz="1583" dirty="0"/>
              <a:t>ошибкам </a:t>
            </a:r>
            <a:endParaRPr lang="ru-RU" sz="1583" dirty="0"/>
          </a:p>
          <a:p>
            <a:pPr>
              <a:lnSpc>
                <a:spcPct val="80000"/>
              </a:lnSpc>
            </a:pPr>
            <a:r>
              <a:rPr lang="ru-RU" sz="1917" dirty="0"/>
              <a:t>Ни одна теория не может быть </a:t>
            </a:r>
            <a:r>
              <a:rPr lang="ru-RU" sz="1917" dirty="0"/>
              <a:t>верифицирована </a:t>
            </a:r>
            <a:endParaRPr lang="ru-RU" sz="1917" dirty="0"/>
          </a:p>
          <a:p>
            <a:pPr>
              <a:lnSpc>
                <a:spcPct val="80000"/>
              </a:lnSpc>
            </a:pPr>
            <a:r>
              <a:rPr lang="ru-RU" sz="1917" dirty="0"/>
              <a:t>Принцип </a:t>
            </a:r>
            <a:r>
              <a:rPr lang="ru-RU" sz="1917" dirty="0"/>
              <a:t>фальсификации </a:t>
            </a:r>
            <a:endParaRPr lang="ru-RU" sz="1917" dirty="0"/>
          </a:p>
          <a:p>
            <a:pPr lvl="1">
              <a:lnSpc>
                <a:spcPct val="80000"/>
              </a:lnSpc>
            </a:pPr>
            <a:r>
              <a:rPr lang="ru-RU" sz="1583" dirty="0"/>
              <a:t>Однако она может быть опровергнута как эмпирически, так и </a:t>
            </a:r>
            <a:r>
              <a:rPr lang="ru-RU" sz="1583" dirty="0"/>
              <a:t>теоретически </a:t>
            </a:r>
            <a:endParaRPr lang="ru-RU" sz="1583" dirty="0"/>
          </a:p>
          <a:p>
            <a:pPr lvl="1">
              <a:lnSpc>
                <a:spcPct val="80000"/>
              </a:lnSpc>
            </a:pPr>
            <a:r>
              <a:rPr lang="ru-RU" sz="1583" dirty="0"/>
              <a:t>задача ученых и философов находить эти ошибки и заблуждения и устранять их посредством строгой проверки теории, критики ее посылок и выдвижения новых </a:t>
            </a:r>
            <a:r>
              <a:rPr lang="ru-RU" sz="1583" dirty="0"/>
              <a:t>гипотез</a:t>
            </a:r>
            <a:endParaRPr lang="ru-RU" sz="1583" dirty="0"/>
          </a:p>
          <a:p>
            <a:pPr>
              <a:lnSpc>
                <a:spcPct val="80000"/>
              </a:lnSpc>
            </a:pPr>
            <a:r>
              <a:rPr lang="ru-RU" sz="1917" dirty="0"/>
              <a:t>Стремление к истине поэтому неотделимо от </a:t>
            </a:r>
            <a:r>
              <a:rPr lang="ru-RU" sz="1917" dirty="0"/>
              <a:t>критицизма</a:t>
            </a:r>
          </a:p>
          <a:p>
            <a:pPr>
              <a:lnSpc>
                <a:spcPct val="80000"/>
              </a:lnSpc>
            </a:pPr>
            <a:r>
              <a:rPr lang="ru-RU" sz="1917" dirty="0"/>
              <a:t>Научная объективность - </a:t>
            </a:r>
            <a:r>
              <a:rPr lang="ru-RU" sz="1917" dirty="0" err="1"/>
              <a:t>интерсубъективность</a:t>
            </a:r>
            <a:endParaRPr lang="ru-RU" sz="1917" dirty="0"/>
          </a:p>
        </p:txBody>
      </p:sp>
    </p:spTree>
    <p:extLst>
      <p:ext uri="{BB962C8B-B14F-4D97-AF65-F5344CB8AC3E}">
        <p14:creationId xmlns:p14="http://schemas.microsoft.com/office/powerpoint/2010/main" val="374762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66701"/>
            <a:ext cx="6032500" cy="43056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Принцип </a:t>
            </a:r>
            <a:r>
              <a:rPr lang="ru-RU" sz="2000" dirty="0" err="1"/>
              <a:t>фаллибализма</a:t>
            </a:r>
            <a:r>
              <a:rPr lang="ru-RU" sz="2000" dirty="0"/>
              <a:t> 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817273"/>
            <a:ext cx="6032500" cy="4562507"/>
          </a:xfrm>
        </p:spPr>
        <p:txBody>
          <a:bodyPr>
            <a:normAutofit fontScale="92500" lnSpcReduction="20000"/>
          </a:bodyPr>
          <a:lstStyle/>
          <a:p>
            <a:r>
              <a:rPr lang="ru-RU" sz="1667" dirty="0"/>
              <a:t>Проверяется не сама теория, </a:t>
            </a:r>
            <a:r>
              <a:rPr lang="ru-RU" sz="1667" dirty="0"/>
              <a:t>а следствия из нее</a:t>
            </a:r>
          </a:p>
          <a:p>
            <a:r>
              <a:rPr lang="ru-RU" sz="1667" dirty="0"/>
              <a:t>Следствия сформулированы в форме высказываний</a:t>
            </a:r>
          </a:p>
          <a:p>
            <a:r>
              <a:rPr lang="ru-RU" sz="1667" dirty="0"/>
              <a:t>Каждое высказывание требует экспериментальной проверки 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Это невозможно</a:t>
            </a:r>
          </a:p>
          <a:p>
            <a:pPr marL="0" indent="0">
              <a:buNone/>
            </a:pPr>
            <a:r>
              <a:rPr lang="ru-RU" u="sng" dirty="0" smtClean="0"/>
              <a:t>Пример: 1 закон Ньютона</a:t>
            </a:r>
          </a:p>
          <a:p>
            <a:pPr marL="0" indent="0" algn="just">
              <a:buNone/>
            </a:pPr>
            <a:r>
              <a:rPr lang="ru-RU" sz="1417" dirty="0"/>
              <a:t>Существуют такие системы отсчёта, называемые инерциальными, относительно которых материальные точки, когда на них не действуют никакие силы (или действуют силы взаимно уравновешенные), находятся в состоянии покоя или равномерного </a:t>
            </a:r>
            <a:r>
              <a:rPr lang="ru-RU" sz="1417" dirty="0"/>
              <a:t>прямолинейного движения</a:t>
            </a:r>
            <a:endParaRPr lang="ru-RU" sz="1417" dirty="0"/>
          </a:p>
          <a:p>
            <a:r>
              <a:rPr lang="ru-RU" dirty="0" smtClean="0"/>
              <a:t>Необходимо проверить: наличие </a:t>
            </a:r>
          </a:p>
          <a:p>
            <a:pPr lvl="1"/>
            <a:r>
              <a:rPr lang="ru-RU" sz="1250" dirty="0"/>
              <a:t>инерциальных  и неинерциальных систем отсчета; </a:t>
            </a:r>
          </a:p>
          <a:p>
            <a:pPr lvl="1"/>
            <a:r>
              <a:rPr lang="ru-RU" sz="1250" dirty="0"/>
              <a:t>материальных точек;</a:t>
            </a:r>
          </a:p>
          <a:p>
            <a:pPr lvl="1"/>
            <a:r>
              <a:rPr lang="ru-RU" sz="1250" dirty="0"/>
              <a:t>Отсутствие действия сил;</a:t>
            </a:r>
          </a:p>
          <a:p>
            <a:pPr lvl="1"/>
            <a:r>
              <a:rPr lang="ru-RU" sz="1250" dirty="0"/>
              <a:t>Действие </a:t>
            </a:r>
            <a:r>
              <a:rPr lang="ru-RU" sz="1250" b="1" i="1" u="sng" dirty="0"/>
              <a:t>различных</a:t>
            </a:r>
            <a:r>
              <a:rPr lang="ru-RU" sz="1250" dirty="0"/>
              <a:t> сил;</a:t>
            </a:r>
          </a:p>
          <a:p>
            <a:pPr lvl="1"/>
            <a:r>
              <a:rPr lang="ru-RU" sz="1250" dirty="0"/>
              <a:t>Состояние покоя;</a:t>
            </a:r>
          </a:p>
          <a:p>
            <a:pPr lvl="1"/>
            <a:r>
              <a:rPr lang="ru-RU" sz="1250" dirty="0"/>
              <a:t>Состояние </a:t>
            </a:r>
            <a:r>
              <a:rPr lang="ru-RU" sz="1083" dirty="0"/>
              <a:t>равномерного прямолинейного </a:t>
            </a:r>
            <a:r>
              <a:rPr lang="ru-RU" sz="1083" dirty="0"/>
              <a:t>движения;</a:t>
            </a:r>
          </a:p>
          <a:p>
            <a:pPr lvl="1"/>
            <a:r>
              <a:rPr lang="ru-RU" sz="1083" dirty="0"/>
              <a:t>Сила</a:t>
            </a:r>
            <a:endParaRPr lang="ru-RU" sz="1000" dirty="0"/>
          </a:p>
          <a:p>
            <a:pPr lvl="1"/>
            <a:endParaRPr lang="ru-RU" sz="1250" dirty="0"/>
          </a:p>
        </p:txBody>
      </p:sp>
    </p:spTree>
    <p:extLst>
      <p:ext uri="{BB962C8B-B14F-4D97-AF65-F5344CB8AC3E}">
        <p14:creationId xmlns:p14="http://schemas.microsoft.com/office/powerpoint/2010/main" val="18288720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-37902"/>
            <a:ext cx="8226425" cy="952500"/>
          </a:xfrm>
        </p:spPr>
        <p:txBody>
          <a:bodyPr>
            <a:normAutofit/>
          </a:bodyPr>
          <a:lstStyle/>
          <a:p>
            <a:r>
              <a:rPr lang="ru-RU" dirty="0"/>
              <a:t>Модель роста научного знания</a:t>
            </a:r>
          </a:p>
        </p:txBody>
      </p:sp>
      <p:pic>
        <p:nvPicPr>
          <p:cNvPr id="3481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7219" y="1332178"/>
            <a:ext cx="5627688" cy="165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8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141678" y="3274220"/>
            <a:ext cx="3303323" cy="1805781"/>
          </a:xfrm>
        </p:spPr>
        <p:txBody>
          <a:bodyPr/>
          <a:lstStyle/>
          <a:p>
            <a:r>
              <a:rPr lang="ru-RU" sz="1667"/>
              <a:t>П1 - исходная проблема,</a:t>
            </a:r>
          </a:p>
          <a:p>
            <a:r>
              <a:rPr lang="ru-RU" sz="1667"/>
              <a:t>ВР - временные решения исходной проблемы,</a:t>
            </a:r>
          </a:p>
          <a:p>
            <a:r>
              <a:rPr lang="ru-RU" sz="1667"/>
              <a:t>ЭО - элиминация, удаление обнаруженных ошибок,</a:t>
            </a:r>
          </a:p>
          <a:p>
            <a:r>
              <a:rPr lang="ru-RU" sz="1667"/>
              <a:t>П2 - новая проблема.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4508500" y="3365500"/>
            <a:ext cx="36830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15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Структура научного метода Поппера</a:t>
            </a:r>
          </a:p>
          <a:p>
            <a:r>
              <a:rPr lang="ru-RU" sz="1500">
                <a:effectLst>
                  <a:outerShdw blurRad="38100" dist="38100" dir="2700000" algn="tl">
                    <a:srgbClr val="000000"/>
                  </a:outerShdw>
                </a:effectLst>
              </a:rPr>
              <a:t>Осознание проблемы</a:t>
            </a:r>
          </a:p>
          <a:p>
            <a:r>
              <a:rPr lang="ru-RU" sz="1500">
                <a:effectLst>
                  <a:outerShdw blurRad="38100" dist="38100" dir="2700000" algn="tl">
                    <a:srgbClr val="000000"/>
                  </a:outerShdw>
                </a:effectLst>
              </a:rPr>
              <a:t>Предложение нового решения</a:t>
            </a:r>
          </a:p>
          <a:p>
            <a:r>
              <a:rPr lang="ru-RU" sz="1500">
                <a:effectLst>
                  <a:outerShdw blurRad="38100" dist="38100" dir="2700000" algn="tl">
                    <a:srgbClr val="000000"/>
                  </a:outerShdw>
                </a:effectLst>
              </a:rPr>
              <a:t>Вывод из этой теории проверяемых заключений</a:t>
            </a:r>
          </a:p>
          <a:p>
            <a:r>
              <a:rPr lang="ru-RU" sz="1500">
                <a:effectLst>
                  <a:outerShdw blurRad="38100" dist="38100" dir="2700000" algn="tl">
                    <a:srgbClr val="000000"/>
                  </a:outerShdw>
                </a:effectLst>
              </a:rPr>
              <a:t>Выбор среди соперничающих теорий наиболее подходящих</a:t>
            </a:r>
          </a:p>
          <a:p>
            <a:endParaRPr lang="ru-RU" sz="15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469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Критерии предпочтения теории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Выдерживает более точные проверки;</a:t>
            </a:r>
          </a:p>
          <a:p>
            <a:r>
              <a:rPr lang="ru-RU" dirty="0" smtClean="0"/>
              <a:t>Учитывает и объясняет большее количество фактов более подробно;</a:t>
            </a:r>
          </a:p>
          <a:p>
            <a:r>
              <a:rPr lang="ru-RU" dirty="0" smtClean="0"/>
              <a:t>Предлагает новые экспериментальные проверки;</a:t>
            </a:r>
          </a:p>
          <a:p>
            <a:r>
              <a:rPr lang="ru-RU" dirty="0" smtClean="0"/>
              <a:t>Объединяет проблемы, которые до ее появления были не связаны друг с другом.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6304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38844"/>
            <a:ext cx="9036496" cy="856095"/>
          </a:xfrm>
        </p:spPr>
        <p:txBody>
          <a:bodyPr>
            <a:normAutofit fontScale="90000"/>
          </a:bodyPr>
          <a:lstStyle/>
          <a:p>
            <a:r>
              <a:rPr lang="ru-RU" sz="3333" dirty="0"/>
              <a:t/>
            </a:r>
            <a:br>
              <a:rPr lang="ru-RU" sz="3333" dirty="0"/>
            </a:br>
            <a:r>
              <a:rPr lang="ru-RU" sz="3000" dirty="0"/>
              <a:t>Научная объективность - </a:t>
            </a:r>
            <a:r>
              <a:rPr lang="ru-RU" sz="3000" dirty="0" err="1"/>
              <a:t>интерсубъективность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Термин «Объективность» понимает в Кантовском смысле – знание объективно, если существует возможность его </a:t>
            </a:r>
            <a:r>
              <a:rPr lang="ru-RU" dirty="0" err="1" smtClean="0"/>
              <a:t>интерсубъективной</a:t>
            </a:r>
            <a:r>
              <a:rPr lang="ru-RU" dirty="0" smtClean="0"/>
              <a:t> проверки</a:t>
            </a:r>
            <a:endParaRPr lang="ru-RU" dirty="0"/>
          </a:p>
          <a:p>
            <a:r>
              <a:rPr lang="ru-RU" dirty="0" smtClean="0"/>
              <a:t>Принцип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конвенции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smtClean="0"/>
              <a:t>– ученые принимают в качестве истинных такие высказывания, соглашение по поводу которых наиболее вероятно </a:t>
            </a:r>
          </a:p>
          <a:p>
            <a:pPr marL="0" indent="0">
              <a:buNone/>
            </a:pPr>
            <a:r>
              <a:rPr lang="ru-RU" sz="1333" b="1" dirty="0" err="1"/>
              <a:t>Си́ла</a:t>
            </a:r>
            <a:r>
              <a:rPr lang="ru-RU" sz="1333" b="1" dirty="0"/>
              <a:t> </a:t>
            </a:r>
            <a:r>
              <a:rPr lang="ru-RU" sz="1333" dirty="0"/>
              <a:t> — векторная физическая </a:t>
            </a:r>
            <a:r>
              <a:rPr lang="ru-RU" sz="1333" dirty="0"/>
              <a:t>величина </a:t>
            </a:r>
            <a:r>
              <a:rPr lang="ru-RU" sz="1333" dirty="0"/>
              <a:t>являющаяся мерой интенсивности воздействия на данное </a:t>
            </a:r>
            <a:r>
              <a:rPr lang="ru-RU" sz="1333" dirty="0"/>
              <a:t>тело</a:t>
            </a:r>
            <a:r>
              <a:rPr lang="ru-RU" sz="1333" dirty="0"/>
              <a:t> других тел, а </a:t>
            </a:r>
            <a:r>
              <a:rPr lang="ru-RU" sz="1333" dirty="0"/>
              <a:t>также полей</a:t>
            </a:r>
            <a:r>
              <a:rPr lang="ru-RU" sz="1333" dirty="0"/>
              <a:t>. Приложенная к массивному телу сила является причиной изменения его скорости или возникновения в нём деформаций </a:t>
            </a:r>
            <a:r>
              <a:rPr lang="ru-RU" sz="1333" dirty="0"/>
              <a:t>и напряжений (Википедия)</a:t>
            </a:r>
          </a:p>
          <a:p>
            <a:pPr marL="0" indent="0">
              <a:buNone/>
            </a:pPr>
            <a:r>
              <a:rPr lang="ru-RU" sz="1333" dirty="0"/>
              <a:t>Сила (Средние века) – </a:t>
            </a:r>
            <a:r>
              <a:rPr lang="ru-RU" sz="1333" dirty="0" err="1"/>
              <a:t>импетус</a:t>
            </a:r>
            <a:r>
              <a:rPr lang="ru-RU" sz="1333" dirty="0"/>
              <a:t> – «сущность», которая </a:t>
            </a:r>
            <a:r>
              <a:rPr lang="ru-RU" sz="1333" dirty="0" err="1"/>
              <a:t>вкладывающется</a:t>
            </a:r>
            <a:r>
              <a:rPr lang="ru-RU" sz="1333" dirty="0"/>
              <a:t> в брошенное тело, благодаря чему тело дальше движется</a:t>
            </a:r>
            <a:endParaRPr lang="ru-RU" sz="1333" dirty="0"/>
          </a:p>
        </p:txBody>
      </p:sp>
    </p:spTree>
    <p:extLst>
      <p:ext uri="{BB962C8B-B14F-4D97-AF65-F5344CB8AC3E}">
        <p14:creationId xmlns:p14="http://schemas.microsoft.com/office/powerpoint/2010/main" val="8201848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Kelson Sans RU"/>
        <a:ea typeface=""/>
        <a:cs typeface=""/>
      </a:majorFont>
      <a:minorFont>
        <a:latin typeface="Kelson Sans RU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2617</TotalTime>
  <Words>2837</Words>
  <Application>Microsoft Office PowerPoint</Application>
  <PresentationFormat>Экран (16:10)</PresentationFormat>
  <Paragraphs>269</Paragraphs>
  <Slides>39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6" baseType="lpstr">
      <vt:lpstr>Arial</vt:lpstr>
      <vt:lpstr>Arial Black</vt:lpstr>
      <vt:lpstr>Calibri</vt:lpstr>
      <vt:lpstr>Kelson Sans RU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Стандартная концепция развития науки</vt:lpstr>
      <vt:lpstr>Неопозитивизм и стандарт. концеп .науки</vt:lpstr>
      <vt:lpstr>20-е г. XXв. Венский кружок</vt:lpstr>
      <vt:lpstr>1929г. Манифест «Научное миропонимание. Венский кружок»</vt:lpstr>
      <vt:lpstr>Атомарные высказывания</vt:lpstr>
      <vt:lpstr>Пример</vt:lpstr>
      <vt:lpstr>Язык науки</vt:lpstr>
      <vt:lpstr>Протокольные предложения</vt:lpstr>
      <vt:lpstr>Язык науки</vt:lpstr>
      <vt:lpstr>Верификация</vt:lpstr>
      <vt:lpstr>Все знание</vt:lpstr>
      <vt:lpstr>Проблема демаркации</vt:lpstr>
      <vt:lpstr>Новые проблемы философии науки:</vt:lpstr>
      <vt:lpstr>Модель роста научного знания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научная теория</vt:lpstr>
      <vt:lpstr>Примеры:</vt:lpstr>
      <vt:lpstr>Суть методологической концепции критического рационализма</vt:lpstr>
      <vt:lpstr>Принцип фаллибализма </vt:lpstr>
      <vt:lpstr>Модель роста научного знания</vt:lpstr>
      <vt:lpstr>Критерии предпочтения теории</vt:lpstr>
      <vt:lpstr> Научная объективность - интерсубъективность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 </cp:lastModifiedBy>
  <cp:revision>5</cp:revision>
  <dcterms:created xsi:type="dcterms:W3CDTF">2017-01-24T05:18:48Z</dcterms:created>
  <dcterms:modified xsi:type="dcterms:W3CDTF">2021-04-11T08:46:07Z</dcterms:modified>
</cp:coreProperties>
</file>