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89" r:id="rId3"/>
    <p:sldId id="286" r:id="rId4"/>
    <p:sldId id="288" r:id="rId5"/>
    <p:sldId id="275" r:id="rId6"/>
    <p:sldId id="281" r:id="rId7"/>
    <p:sldId id="282" r:id="rId8"/>
    <p:sldId id="283" r:id="rId9"/>
    <p:sldId id="285" r:id="rId10"/>
    <p:sldId id="284" r:id="rId11"/>
    <p:sldId id="280" r:id="rId12"/>
    <p:sldId id="269" r:id="rId13"/>
    <p:sldId id="277" r:id="rId14"/>
    <p:sldId id="278" r:id="rId15"/>
    <p:sldId id="279" r:id="rId16"/>
    <p:sldId id="271" r:id="rId17"/>
    <p:sldId id="272" r:id="rId18"/>
    <p:sldId id="274" r:id="rId19"/>
    <p:sldId id="268" r:id="rId20"/>
    <p:sldId id="258" r:id="rId21"/>
    <p:sldId id="276" r:id="rId22"/>
    <p:sldId id="263" r:id="rId23"/>
    <p:sldId id="287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E0000-D2D6-42F3-810A-F60A440FD7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A09BB-B92E-4489-A420-F9A32A1FB7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92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Умный кампус Томского политехнического университета</a:t>
            </a:r>
          </a:p>
          <a:p>
            <a:endParaRPr lang="ru-RU" dirty="0" smtClean="0"/>
          </a:p>
          <a:p>
            <a:r>
              <a:rPr lang="ru-RU" dirty="0" smtClean="0"/>
              <a:t>Гончарова Н.А., к.э.н., доцент ШБИП</a:t>
            </a:r>
          </a:p>
          <a:p>
            <a:r>
              <a:rPr lang="ru-RU" dirty="0" smtClean="0"/>
              <a:t>Колодий</a:t>
            </a:r>
            <a:r>
              <a:rPr lang="ru-RU" baseline="0" dirty="0" smtClean="0"/>
              <a:t> Н.А., профессор ШБИП</a:t>
            </a:r>
          </a:p>
          <a:p>
            <a:r>
              <a:rPr lang="ru-RU" baseline="0" dirty="0" smtClean="0"/>
              <a:t>20.04.2021</a:t>
            </a:r>
          </a:p>
          <a:p>
            <a:r>
              <a:rPr lang="ru-RU" baseline="0" dirty="0" err="1" smtClean="0"/>
              <a:t>Г.Томск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A09BB-B92E-4489-A420-F9A32A1FB7E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025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Сделать ментальную карту после</a:t>
            </a:r>
            <a:r>
              <a:rPr lang="ru-RU" baseline="0" smtClean="0"/>
              <a:t> мозгового штурма по вопросам кейса</a:t>
            </a:r>
            <a:endParaRPr lang="en-US" baseline="0" smtClean="0"/>
          </a:p>
          <a:p>
            <a:r>
              <a:rPr lang="ru-RU" smtClean="0"/>
              <a:t>Он-лайн инструмент </a:t>
            </a:r>
            <a:r>
              <a:rPr lang="en-GB" smtClean="0"/>
              <a:t>MindMeister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E2552-25B0-4D1D-82AC-790C028A23C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36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E2552-25B0-4D1D-82AC-790C028A23C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185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A09BB-B92E-4489-A420-F9A32A1FB7E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364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Проблема:</a:t>
            </a:r>
          </a:p>
          <a:p>
            <a:r>
              <a:rPr lang="ru-RU" dirty="0" smtClean="0"/>
              <a:t>Смарт-решения: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A09BB-B92E-4489-A420-F9A32A1FB7E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92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13D4-5939-4799-9D04-14A702BD1775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863EB-5886-4ACD-91C0-40D186E33566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2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4A500-A030-4EE3-852D-DECCDFED9EFA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343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D4EB2-058E-4380-B9B9-F6FC26403054}" type="datetime1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78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729A-75BE-4464-8808-F560B89CBC30}" type="datetime1">
              <a:rPr lang="ru-RU" smtClean="0"/>
              <a:t>27.04.2021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33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8984-F97F-44C4-AA30-BDBC6B73A025}" type="datetime1">
              <a:rPr lang="ru-RU" smtClean="0"/>
              <a:t>27.04.2021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00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7A33B-6070-4C5E-85F5-EFF01C2C927F}" type="datetime1">
              <a:rPr lang="ru-RU" smtClean="0"/>
              <a:t>27.04.2021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88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7BC89-A0C1-4C20-BCE8-E32709F3617C}" type="datetime1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70B7-4EAA-418D-AB45-3292D1B54C1C}" type="datetime1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62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E67C1-26FE-423B-8FC8-47B9237F49F8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23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1C58D-FB4E-4D2D-AECC-29F5499D79E7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0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642BB-8FDA-4F91-B725-5FF317131BF4}" type="datetime1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B341D-0029-49F5-BAE3-C18C35E6A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EuT4kBrvEM" TargetMode="External"/><Relationship Id="rId3" Type="http://schemas.openxmlformats.org/officeDocument/2006/relationships/hyperlink" Target="https://www.youtube.com/watch?v=DSJ0vifny1Y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hyperlink" Target="https://www.youtube.com/watch?v=uUpVq1vYbDs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Smart city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Умный кампус ТПУ</a:t>
            </a:r>
            <a:endParaRPr lang="ru-RU" dirty="0"/>
          </a:p>
        </p:txBody>
      </p:sp>
      <p:pic>
        <p:nvPicPr>
          <p:cNvPr id="7170" name="Picture 2" descr="Умный город — это город, где живут счастливые лю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262" y="799646"/>
            <a:ext cx="8077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Podl_osnova_bez_LOGO_obech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28" y="-37386"/>
            <a:ext cx="12181172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77662" y="2073851"/>
            <a:ext cx="656182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Умный кампус Томского политехнического </a:t>
            </a:r>
            <a:r>
              <a:rPr lang="ru-RU" sz="2000" b="1" dirty="0" smtClean="0"/>
              <a:t>университета (обоснование необходимости проведения конкурса на лучший проект или проектное решение) </a:t>
            </a:r>
            <a:endParaRPr lang="ru-RU" sz="2000" b="1" dirty="0"/>
          </a:p>
          <a:p>
            <a:endParaRPr lang="ru-RU" sz="2000" b="1" dirty="0"/>
          </a:p>
          <a:p>
            <a:endParaRPr lang="ru-RU" dirty="0" smtClean="0"/>
          </a:p>
          <a:p>
            <a:r>
              <a:rPr lang="ru-RU" dirty="0" smtClean="0"/>
              <a:t>Колодий Наталия Андреевна, </a:t>
            </a:r>
            <a:r>
              <a:rPr lang="ru-RU" dirty="0"/>
              <a:t>профессор </a:t>
            </a:r>
            <a:r>
              <a:rPr lang="ru-RU" dirty="0" smtClean="0"/>
              <a:t>ШБИП Томского политехнического </a:t>
            </a:r>
            <a:r>
              <a:rPr lang="ru-RU" dirty="0" smtClean="0"/>
              <a:t>университета</a:t>
            </a:r>
            <a:endParaRPr lang="en-US" dirty="0" smtClean="0"/>
          </a:p>
          <a:p>
            <a:r>
              <a:rPr lang="ru-RU" dirty="0" smtClean="0"/>
              <a:t>Гончарова Наталья Александровна, доцент ОСГН ШБИП ТПУ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20.04.2021</a:t>
            </a:r>
            <a:endParaRPr lang="ru-RU" dirty="0"/>
          </a:p>
          <a:p>
            <a:r>
              <a:rPr lang="ru-RU" dirty="0" smtClean="0"/>
              <a:t>г. Томск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15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Smart city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51288"/>
            <a:ext cx="9144000" cy="1306512"/>
          </a:xfrm>
        </p:spPr>
        <p:txBody>
          <a:bodyPr/>
          <a:lstStyle/>
          <a:p>
            <a:r>
              <a:rPr lang="ru-RU" dirty="0" smtClean="0"/>
              <a:t>Умный город- </a:t>
            </a:r>
            <a:r>
              <a:rPr lang="ru-RU" dirty="0" smtClean="0"/>
              <a:t>?????</a:t>
            </a:r>
          </a:p>
          <a:p>
            <a:r>
              <a:rPr lang="ru-RU" dirty="0" smtClean="0"/>
              <a:t>Умный кампус университета????</a:t>
            </a:r>
            <a:endParaRPr lang="ru-RU" dirty="0"/>
          </a:p>
        </p:txBody>
      </p:sp>
      <p:pic>
        <p:nvPicPr>
          <p:cNvPr id="7170" name="Picture 2" descr="Умный город — это город, где живут счастливые лю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262" y="799646"/>
            <a:ext cx="8077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61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4503E1DD-2884-4BB9-ACB1-7D054C92956A}"/>
              </a:ext>
            </a:extLst>
          </p:cNvPr>
          <p:cNvSpPr/>
          <p:nvPr/>
        </p:nvSpPr>
        <p:spPr>
          <a:xfrm>
            <a:off x="1464853" y="2746044"/>
            <a:ext cx="413109" cy="403284"/>
          </a:xfrm>
          <a:prstGeom prst="ellipse">
            <a:avLst/>
          </a:prstGeom>
          <a:solidFill>
            <a:srgbClr val="BD1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ADD5542C-8A35-4F93-A3C6-C636EF2EBE54}"/>
              </a:ext>
            </a:extLst>
          </p:cNvPr>
          <p:cNvSpPr/>
          <p:nvPr/>
        </p:nvSpPr>
        <p:spPr>
          <a:xfrm>
            <a:off x="1887871" y="2745429"/>
            <a:ext cx="413109" cy="403284"/>
          </a:xfrm>
          <a:prstGeom prst="ellipse">
            <a:avLst/>
          </a:prstGeom>
          <a:solidFill>
            <a:srgbClr val="6D9D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0E67AF87-254C-4838-B38C-E0A518243CD9}"/>
              </a:ext>
            </a:extLst>
          </p:cNvPr>
          <p:cNvSpPr/>
          <p:nvPr/>
        </p:nvSpPr>
        <p:spPr>
          <a:xfrm>
            <a:off x="2353773" y="2745429"/>
            <a:ext cx="432927" cy="4032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A169747C-9045-448D-AAEE-AE4D8798B5D0}"/>
              </a:ext>
            </a:extLst>
          </p:cNvPr>
          <p:cNvSpPr/>
          <p:nvPr/>
        </p:nvSpPr>
        <p:spPr>
          <a:xfrm>
            <a:off x="2839493" y="2745429"/>
            <a:ext cx="413109" cy="4032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39627A50-ABCD-472F-9146-4A8F36BA7A85}"/>
              </a:ext>
            </a:extLst>
          </p:cNvPr>
          <p:cNvSpPr/>
          <p:nvPr/>
        </p:nvSpPr>
        <p:spPr>
          <a:xfrm>
            <a:off x="3305395" y="2745429"/>
            <a:ext cx="413109" cy="4032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18E43455-AD13-435F-A4F1-F1B15D2E8CB3}"/>
              </a:ext>
            </a:extLst>
          </p:cNvPr>
          <p:cNvSpPr/>
          <p:nvPr/>
        </p:nvSpPr>
        <p:spPr>
          <a:xfrm>
            <a:off x="3771297" y="2745429"/>
            <a:ext cx="413109" cy="40328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" t="32025" r="6690" b="18162"/>
          <a:stretch/>
        </p:blipFill>
        <p:spPr bwMode="auto">
          <a:xfrm>
            <a:off x="393290" y="2746044"/>
            <a:ext cx="10742699" cy="354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57513" y="264072"/>
            <a:ext cx="997847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33">
              <a:spcBef>
                <a:spcPts val="300"/>
              </a:spcBef>
              <a:spcAft>
                <a:spcPts val="300"/>
              </a:spcAft>
            </a:pPr>
            <a:r>
              <a:rPr lang="ru-RU" sz="2800" b="1" dirty="0" smtClean="0">
                <a:solidFill>
                  <a:schemeClr val="accent6"/>
                </a:solidFill>
              </a:rPr>
              <a:t>Концепция </a:t>
            </a:r>
            <a:r>
              <a:rPr lang="en-US" sz="2800" b="1" dirty="0" smtClean="0">
                <a:solidFill>
                  <a:schemeClr val="accent6"/>
                </a:solidFill>
              </a:rPr>
              <a:t>Human Smart City</a:t>
            </a:r>
            <a:endParaRPr lang="ru-RU" sz="2800" b="1" dirty="0" smtClean="0">
              <a:solidFill>
                <a:schemeClr val="accent6"/>
              </a:solidFill>
            </a:endParaRPr>
          </a:p>
          <a:p>
            <a:pPr algn="ctr" defTabSz="914333">
              <a:spcBef>
                <a:spcPts val="300"/>
              </a:spcBef>
              <a:spcAft>
                <a:spcPts val="300"/>
              </a:spcAft>
            </a:pPr>
            <a:r>
              <a:rPr lang="ru-RU" sz="2800" b="1" dirty="0" smtClean="0">
                <a:solidFill>
                  <a:schemeClr val="accent6"/>
                </a:solidFill>
              </a:rPr>
              <a:t>Человеко-ориентированный умный город</a:t>
            </a:r>
            <a:endParaRPr lang="en-US" sz="2800" b="1" dirty="0" smtClean="0">
              <a:solidFill>
                <a:schemeClr val="accent6"/>
              </a:solidFill>
            </a:endParaRPr>
          </a:p>
          <a:p>
            <a:pPr defTabSz="914333"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solidFill>
                  <a:srgbClr val="000000"/>
                </a:solidFill>
              </a:rPr>
              <a:t>Smart </a:t>
            </a:r>
            <a:r>
              <a:rPr lang="en-US" dirty="0">
                <a:solidFill>
                  <a:srgbClr val="000000"/>
                </a:solidFill>
              </a:rPr>
              <a:t>city is “a </a:t>
            </a:r>
            <a:r>
              <a:rPr lang="en-US" dirty="0">
                <a:solidFill>
                  <a:srgbClr val="80C535"/>
                </a:solidFill>
              </a:rPr>
              <a:t>community</a:t>
            </a:r>
            <a:r>
              <a:rPr lang="en-US" dirty="0">
                <a:solidFill>
                  <a:srgbClr val="000000"/>
                </a:solidFill>
              </a:rPr>
              <a:t> that systematically promotes the overall wellbeing for all of its members, and flexible enough to proactively and sustainably become an increasingly better place to live, work and play”. </a:t>
            </a:r>
          </a:p>
          <a:p>
            <a:pPr algn="r" defTabSz="914333">
              <a:spcBef>
                <a:spcPts val="300"/>
              </a:spcBef>
              <a:spcAft>
                <a:spcPts val="300"/>
              </a:spcAft>
            </a:pPr>
            <a:r>
              <a:rPr lang="en-US" b="1" dirty="0">
                <a:solidFill>
                  <a:srgbClr val="007635"/>
                </a:solidFill>
                <a:ea typeface="Verdana" pitchFamily="34" charset="0"/>
                <a:cs typeface="Arial" pitchFamily="34" charset="0"/>
              </a:rPr>
              <a:t> *  </a:t>
            </a:r>
            <a:r>
              <a:rPr lang="en-US" sz="1100" dirty="0">
                <a:solidFill>
                  <a:srgbClr val="000000"/>
                </a:solidFill>
              </a:rPr>
              <a:t>A. Prado Lara et al. Smartness that matters: towards a comprehensive and human-</a:t>
            </a:r>
            <a:r>
              <a:rPr lang="en-US" sz="1100" dirty="0" err="1">
                <a:solidFill>
                  <a:srgbClr val="000000"/>
                </a:solidFill>
              </a:rPr>
              <a:t>centred</a:t>
            </a:r>
            <a:r>
              <a:rPr lang="en-US" sz="1100" dirty="0">
                <a:solidFill>
                  <a:srgbClr val="000000"/>
                </a:solidFill>
              </a:rPr>
              <a:t>  </a:t>
            </a:r>
            <a:r>
              <a:rPr lang="en-US" sz="1100" dirty="0" err="1">
                <a:solidFill>
                  <a:srgbClr val="000000"/>
                </a:solidFill>
              </a:rPr>
              <a:t>characterisation</a:t>
            </a:r>
            <a:r>
              <a:rPr lang="en-US" sz="1100" dirty="0">
                <a:solidFill>
                  <a:srgbClr val="000000"/>
                </a:solidFill>
              </a:rPr>
              <a:t> of smart cities, 2016.</a:t>
            </a:r>
            <a:endParaRPr lang="en-US" sz="1100" b="1" dirty="0">
              <a:solidFill>
                <a:srgbClr val="007635"/>
              </a:solidFill>
              <a:ea typeface="Verdana" pitchFamily="34" charset="0"/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0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Международная конференция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«Future of Human Smart Cities in Europe and Central Asia: challenges and opportunities»</a:t>
            </a:r>
            <a:r>
              <a:rPr lang="en-US" dirty="0"/>
              <a:t> (</a:t>
            </a:r>
            <a:r>
              <a:rPr lang="ru-RU" dirty="0"/>
              <a:t>Будущее умных городов в Европе и Средней Азии</a:t>
            </a:r>
            <a:r>
              <a:rPr lang="en-US" dirty="0"/>
              <a:t>: </a:t>
            </a:r>
            <a:r>
              <a:rPr lang="ru-RU" dirty="0"/>
              <a:t>проблемы и перспективы</a:t>
            </a:r>
            <a:r>
              <a:rPr lang="en-US" dirty="0"/>
              <a:t>), 6-8 </a:t>
            </a:r>
            <a:r>
              <a:rPr lang="ru-RU" dirty="0"/>
              <a:t>июня</a:t>
            </a:r>
            <a:r>
              <a:rPr lang="en-US" dirty="0"/>
              <a:t> 2021 </a:t>
            </a:r>
            <a:r>
              <a:rPr lang="ru-RU" dirty="0"/>
              <a:t>г</a:t>
            </a:r>
            <a:r>
              <a:rPr lang="en-US" dirty="0"/>
              <a:t>., </a:t>
            </a:r>
            <a:r>
              <a:rPr lang="ru-RU" dirty="0"/>
              <a:t>г</a:t>
            </a:r>
            <a:r>
              <a:rPr lang="en-US" dirty="0"/>
              <a:t>. </a:t>
            </a:r>
            <a:r>
              <a:rPr lang="ru-RU" dirty="0"/>
              <a:t>Томск</a:t>
            </a:r>
          </a:p>
          <a:p>
            <a:r>
              <a:rPr lang="ru-RU" dirty="0"/>
              <a:t>Проект при поддержке программы Европейского Союза </a:t>
            </a:r>
            <a:r>
              <a:rPr lang="ru-RU" dirty="0" err="1"/>
              <a:t>Erasmus</a:t>
            </a:r>
            <a:r>
              <a:rPr lang="ru-RU" dirty="0"/>
              <a:t>+ </a:t>
            </a:r>
            <a:r>
              <a:rPr lang="ru-RU" dirty="0" err="1"/>
              <a:t>Jean</a:t>
            </a:r>
            <a:r>
              <a:rPr lang="ru-RU" dirty="0"/>
              <a:t> </a:t>
            </a:r>
            <a:r>
              <a:rPr lang="ru-RU" dirty="0" err="1"/>
              <a:t>Monnet</a:t>
            </a:r>
            <a:r>
              <a:rPr lang="ru-RU" dirty="0"/>
              <a:t> </a:t>
            </a:r>
          </a:p>
          <a:p>
            <a:r>
              <a:rPr lang="ru-RU" b="1" dirty="0"/>
              <a:t>«Европейские практики совместного создания человеко-ориентированных умных городов / </a:t>
            </a:r>
            <a:r>
              <a:rPr lang="en-US" b="1" dirty="0"/>
              <a:t>Co</a:t>
            </a:r>
            <a:r>
              <a:rPr lang="ru-RU" b="1" dirty="0"/>
              <a:t>-</a:t>
            </a:r>
            <a:r>
              <a:rPr lang="en-US" b="1" dirty="0"/>
              <a:t>creation of EU Human Smart Cities</a:t>
            </a:r>
            <a:r>
              <a:rPr lang="ru-RU" b="1" dirty="0"/>
              <a:t> (</a:t>
            </a:r>
            <a:r>
              <a:rPr lang="en-US" b="1" dirty="0" err="1"/>
              <a:t>CoHuSC</a:t>
            </a:r>
            <a:r>
              <a:rPr lang="ru-RU" dirty="0"/>
              <a:t>)»</a:t>
            </a:r>
          </a:p>
          <a:p>
            <a:r>
              <a:rPr lang="ru-RU" dirty="0"/>
              <a:t>Этот проект финансируется при поддержке программы Европейского Союза </a:t>
            </a:r>
            <a:r>
              <a:rPr lang="ru-RU" dirty="0" err="1"/>
              <a:t>Erasmus</a:t>
            </a:r>
            <a:r>
              <a:rPr lang="ru-RU" dirty="0"/>
              <a:t> + </a:t>
            </a:r>
            <a:r>
              <a:rPr lang="ru-RU" dirty="0" err="1"/>
              <a:t>Jean</a:t>
            </a:r>
            <a:r>
              <a:rPr lang="ru-RU" dirty="0"/>
              <a:t> </a:t>
            </a:r>
            <a:r>
              <a:rPr lang="ru-RU" dirty="0" err="1"/>
              <a:t>Monnet</a:t>
            </a:r>
            <a:r>
              <a:rPr lang="ru-RU" dirty="0"/>
              <a:t>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74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Опыт создания умных кампусов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/>
              <a:t>На сегодняшний день действует несколько "умных" кампусов: "</a:t>
            </a:r>
            <a:r>
              <a:rPr lang="ru-RU" sz="1600" dirty="0" err="1"/>
              <a:t>Иннополис</a:t>
            </a:r>
            <a:r>
              <a:rPr lang="ru-RU" sz="1600" dirty="0"/>
              <a:t>" в Татарстане, "</a:t>
            </a:r>
            <a:r>
              <a:rPr lang="ru-RU" sz="1600" dirty="0" err="1"/>
              <a:t>Сколково</a:t>
            </a:r>
            <a:r>
              <a:rPr lang="ru-RU" sz="1600" dirty="0"/>
              <a:t>" в Московской области, технопарк "Русский" при ДВФУ во Владивостоке. Однако такие объекты на территории страны пока единичны. Перспективы создания интеллектуальных кампусов начали обсуждаться недавно. По мнению правительства России, строительство "современных и комфортных" кампусов должно стать одной из основных задач на ближайшие десятилетия</a:t>
            </a:r>
            <a:r>
              <a:rPr lang="ru-RU" sz="1600" dirty="0" smtClean="0"/>
              <a:t>. Но это всё примеры, когда умный кампус создаётся в «чистом поле». 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58" y="3206391"/>
            <a:ext cx="5689600" cy="3200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44264" y="3347049"/>
            <a:ext cx="49343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Проект </a:t>
            </a:r>
            <a:r>
              <a:rPr lang="ru-RU" sz="1400" b="1" dirty="0"/>
              <a:t>ИТМО </a:t>
            </a:r>
            <a:r>
              <a:rPr lang="ru-RU" sz="1400" b="1" dirty="0" err="1"/>
              <a:t>Хайпарк</a:t>
            </a:r>
            <a:r>
              <a:rPr lang="ru-RU" sz="1400" dirty="0"/>
              <a:t> – комплексный научно-образовательный и инновационный центр мирового уровня, который появится в городе-спутнике Южный. Миссия и видение проекта направлены на раскрытие потенциала человека, создание экосистемы для роста талантов, качества жизни и капиталов</a:t>
            </a:r>
            <a:r>
              <a:rPr lang="ru-RU" sz="1400" dirty="0" smtClean="0"/>
              <a:t>. </a:t>
            </a:r>
            <a:r>
              <a:rPr lang="ru-RU" sz="1400" dirty="0"/>
              <a:t>На базе R&amp;D-центров компаний-резидентов проекта ИТМО </a:t>
            </a:r>
            <a:r>
              <a:rPr lang="ru-RU" sz="1400" dirty="0" err="1"/>
              <a:t>Хайпарк</a:t>
            </a:r>
            <a:r>
              <a:rPr lang="ru-RU" sz="1400" dirty="0"/>
              <a:t>, а также лабораторий Университета ИТМО будут разрабатываться новые технологии и решения в области IT, </a:t>
            </a:r>
            <a:r>
              <a:rPr lang="ru-RU" sz="1400" dirty="0" err="1"/>
              <a:t>фотоники</a:t>
            </a:r>
            <a:r>
              <a:rPr lang="ru-RU" sz="1400" dirty="0"/>
              <a:t>, квантовых технологий, а также науки о жизни и здоровье. ИТМО </a:t>
            </a:r>
            <a:r>
              <a:rPr lang="ru-RU" sz="1400" dirty="0" err="1"/>
              <a:t>Хайпарк</a:t>
            </a:r>
            <a:r>
              <a:rPr lang="ru-RU" sz="1400" dirty="0"/>
              <a:t> выступит полигоном, центром генерации новых знаний и их коммерциализации.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3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Идеи для создания </a:t>
            </a:r>
            <a:r>
              <a:rPr lang="ru-RU" b="1" dirty="0"/>
              <a:t>проекта ИТМО </a:t>
            </a:r>
            <a:r>
              <a:rPr lang="ru-RU" b="1" dirty="0" err="1"/>
              <a:t>Хайпарк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Идеи для проекта ИТМО </a:t>
            </a:r>
            <a:r>
              <a:rPr lang="ru-RU" dirty="0" err="1"/>
              <a:t>Хайпарк</a:t>
            </a:r>
            <a:r>
              <a:rPr lang="ru-RU" dirty="0"/>
              <a:t> предложили ведущие архитектурные бюро из Великобритании, Нидерландов, Австрии и России.  Среди них: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MVRDV</a:t>
            </a:r>
            <a:r>
              <a:rPr lang="ru-RU" dirty="0"/>
              <a:t> (Нидерланды)</a:t>
            </a:r>
          </a:p>
          <a:p>
            <a:r>
              <a:rPr lang="ru-RU" dirty="0"/>
              <a:t>Ранее компания уже реализовала ряд крупных жилищных проектов в Нидерландах, Франции, Китае, Индии и других странах. Текущие проекты MVRDV включают работу над крупными городскими генеральными планами в Бордо и Каннах (Франция) и генеральным планом для эко-города в </a:t>
            </a:r>
            <a:r>
              <a:rPr lang="ru-RU" dirty="0" err="1"/>
              <a:t>Логроньо</a:t>
            </a:r>
            <a:r>
              <a:rPr lang="ru-RU" dirty="0"/>
              <a:t> (Испания). В России компанией были реализованы такие проекты, как парк «Зарядье» и жилой комплекс «Московский силуэт».</a:t>
            </a:r>
          </a:p>
          <a:p>
            <a:r>
              <a:rPr lang="ru-RU" b="1" dirty="0" err="1"/>
              <a:t>Allies</a:t>
            </a:r>
            <a:r>
              <a:rPr lang="ru-RU" b="1" dirty="0"/>
              <a:t> </a:t>
            </a:r>
            <a:r>
              <a:rPr lang="ru-RU" b="1" dirty="0" err="1"/>
              <a:t>and</a:t>
            </a:r>
            <a:r>
              <a:rPr lang="ru-RU" b="1" dirty="0"/>
              <a:t> </a:t>
            </a:r>
            <a:r>
              <a:rPr lang="ru-RU" b="1" dirty="0" err="1"/>
              <a:t>Morrison</a:t>
            </a:r>
            <a:r>
              <a:rPr lang="ru-RU" dirty="0"/>
              <a:t> (Великобритания)</a:t>
            </a:r>
          </a:p>
          <a:p>
            <a:r>
              <a:rPr lang="ru-RU" dirty="0"/>
              <a:t>Компания имеет обширный опыт реализации культурных, образовательных, общественных и жилищных проектов. В частности, в портфолио </a:t>
            </a:r>
            <a:r>
              <a:rPr lang="ru-RU" dirty="0" err="1"/>
              <a:t>Allies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Morrison</a:t>
            </a:r>
            <a:r>
              <a:rPr lang="ru-RU" dirty="0"/>
              <a:t> создание мастер-планов территорий университетов и научных центров </a:t>
            </a:r>
            <a:r>
              <a:rPr lang="ru-RU" dirty="0" err="1"/>
              <a:t>Girton</a:t>
            </a:r>
            <a:r>
              <a:rPr lang="ru-RU" dirty="0"/>
              <a:t> </a:t>
            </a:r>
            <a:r>
              <a:rPr lang="ru-RU" dirty="0" err="1"/>
              <a:t>College</a:t>
            </a:r>
            <a:r>
              <a:rPr lang="ru-RU" dirty="0"/>
              <a:t> (Кембридж, Великобритания), </a:t>
            </a:r>
            <a:r>
              <a:rPr lang="ru-RU" dirty="0" err="1"/>
              <a:t>Nalanda</a:t>
            </a:r>
            <a:r>
              <a:rPr lang="ru-RU" dirty="0"/>
              <a:t> </a:t>
            </a:r>
            <a:r>
              <a:rPr lang="ru-RU" dirty="0" err="1"/>
              <a:t>University</a:t>
            </a:r>
            <a:r>
              <a:rPr lang="ru-RU" dirty="0"/>
              <a:t> (Индия) и других.</a:t>
            </a:r>
          </a:p>
          <a:p>
            <a:pPr marL="0" indent="0">
              <a:buNone/>
            </a:pPr>
            <a:r>
              <a:rPr lang="ru-RU" i="1" dirty="0"/>
              <a:t> </a:t>
            </a:r>
            <a:endParaRPr lang="ru-RU" dirty="0"/>
          </a:p>
          <a:p>
            <a:r>
              <a:rPr lang="ru-RU" b="1" dirty="0" err="1"/>
              <a:t>BUSarchitektur</a:t>
            </a:r>
            <a:r>
              <a:rPr lang="ru-RU" dirty="0"/>
              <a:t> (Австрия)</a:t>
            </a:r>
          </a:p>
          <a:p>
            <a:r>
              <a:rPr lang="ru-RU" dirty="0"/>
              <a:t>Архитектурное бюро является автором ряда крупных проектов университетских кампусов и специализированных зданий. Так, компания уже реализовала проект кампуса Венского университета экономики и Венского медицинского университета, здания Института математики и Междисциплинарного центра моделирования и симуляции Берлинского технического университета, мастер-план кампуса </a:t>
            </a:r>
            <a:r>
              <a:rPr lang="ru-RU" dirty="0" err="1"/>
              <a:t>College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Technology</a:t>
            </a:r>
            <a:r>
              <a:rPr lang="ru-RU" dirty="0"/>
              <a:t> (Гессен, Германия) и другие.</a:t>
            </a:r>
          </a:p>
          <a:p>
            <a:r>
              <a:rPr lang="ru-RU" b="1" dirty="0"/>
              <a:t>КОСМОС </a:t>
            </a:r>
            <a:r>
              <a:rPr lang="ru-RU" dirty="0"/>
              <a:t>(Россия)</a:t>
            </a:r>
          </a:p>
          <a:p>
            <a:r>
              <a:rPr lang="ru-RU" dirty="0"/>
              <a:t>Проекты этой компании в разные годы становились победителями и призерами международных конкурсов. Среди работ, отмеченных отраслевыми наградами, — проект музея Г.-Х. Андерсена в Дании, многофункциональный спортивный центр </a:t>
            </a:r>
            <a:r>
              <a:rPr lang="ru-RU" dirty="0" err="1"/>
              <a:t>Nike</a:t>
            </a:r>
            <a:r>
              <a:rPr lang="ru-RU" dirty="0"/>
              <a:t> </a:t>
            </a:r>
            <a:r>
              <a:rPr lang="ru-RU" dirty="0" err="1"/>
              <a:t>Box</a:t>
            </a:r>
            <a:r>
              <a:rPr lang="ru-RU" dirty="0"/>
              <a:t> в Москве, мастер-план жилого квартала «Зерна </a:t>
            </a:r>
            <a:r>
              <a:rPr lang="ru-RU" dirty="0" err="1"/>
              <a:t>Сколково</a:t>
            </a:r>
            <a:r>
              <a:rPr lang="ru-RU" dirty="0"/>
              <a:t>».</a:t>
            </a:r>
            <a:endParaRPr lang="ru-RU" dirty="0">
              <a:effectLst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ТПУ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2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Принципы создания </a:t>
            </a:r>
            <a:r>
              <a:rPr lang="ru-RU" b="1" dirty="0"/>
              <a:t>ИТМО </a:t>
            </a:r>
            <a:r>
              <a:rPr lang="ru-RU" b="1" dirty="0" err="1"/>
              <a:t>Хайпарк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0340" y="1825625"/>
            <a:ext cx="7066967" cy="435133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4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Дизайн-проект задаёт сценарии деятельности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5707" y="1825625"/>
            <a:ext cx="6140585" cy="435133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12B856A-606D-4408-BCC5-BFF72D6F4B1F}"/>
              </a:ext>
            </a:extLst>
          </p:cNvPr>
          <p:cNvSpPr/>
          <p:nvPr/>
        </p:nvSpPr>
        <p:spPr>
          <a:xfrm>
            <a:off x="1818968" y="302908"/>
            <a:ext cx="94277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МЕЖДУНАРОДНАЯ </a:t>
            </a:r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СТУДЕНЧЕСКАЯ ПЛОЩАДКА «</a:t>
            </a:r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UNI4CITY»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B959DFA-7581-4CEF-B190-9EE37D472816}"/>
              </a:ext>
            </a:extLst>
          </p:cNvPr>
          <p:cNvSpPr/>
          <p:nvPr/>
        </p:nvSpPr>
        <p:spPr>
          <a:xfrm>
            <a:off x="2685854" y="302908"/>
            <a:ext cx="60796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smtClean="0"/>
              <a:t>«Умный кампус»: кейсы </a:t>
            </a:r>
            <a:endParaRPr lang="ru-RU" sz="4400" dirty="0"/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26" y="1152448"/>
            <a:ext cx="4917263" cy="76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4403" y="2047306"/>
            <a:ext cx="3963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/>
              <a:t>TalTech</a:t>
            </a:r>
            <a:r>
              <a:rPr lang="en-GB" sz="2400" b="1" dirty="0"/>
              <a:t> Smart Campus</a:t>
            </a:r>
            <a:endParaRPr lang="ru-RU" sz="2400" dirty="0"/>
          </a:p>
        </p:txBody>
      </p:sp>
      <p:pic>
        <p:nvPicPr>
          <p:cNvPr id="4099" name="Picture 3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7" t="29269" r="22936" b="50897"/>
          <a:stretch/>
        </p:blipFill>
        <p:spPr bwMode="auto">
          <a:xfrm>
            <a:off x="2884796" y="2565758"/>
            <a:ext cx="1908752" cy="115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81" y="1969026"/>
            <a:ext cx="2225748" cy="1669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66130" y="1562262"/>
            <a:ext cx="17659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Кампус в </a:t>
            </a:r>
            <a:r>
              <a:rPr lang="ru-RU" b="1" dirty="0" err="1" smtClean="0"/>
              <a:t>Иннополисе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Татарстан</a:t>
            </a:r>
            <a:endParaRPr lang="en-GB" b="1" dirty="0"/>
          </a:p>
        </p:txBody>
      </p:sp>
      <p:pic>
        <p:nvPicPr>
          <p:cNvPr id="4101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78" y="1169222"/>
            <a:ext cx="2564115" cy="170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9</a:t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581" y="4039503"/>
            <a:ext cx="2326864" cy="191565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822303" y="4039503"/>
            <a:ext cx="2083806" cy="118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Imprecity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ИТМО, </a:t>
            </a:r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Санкт-Петербург)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70147" y="3083852"/>
            <a:ext cx="5828281" cy="293243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644456" y="5969571"/>
            <a:ext cx="4472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Campus,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Jaume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(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Испания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2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Yale Sustainability Plan 2025 </a:t>
            </a:r>
            <a:endParaRPr lang="ru-RU" b="1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95888"/>
            <a:ext cx="4018473" cy="458107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351402" y="1535503"/>
            <a:ext cx="4914032" cy="452780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92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ru-RU" b="1" dirty="0"/>
              <a:t>Наш кейс – принципиально </a:t>
            </a:r>
            <a:r>
              <a:rPr lang="ru-RU" b="1" dirty="0" smtClean="0"/>
              <a:t>иной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2000" dirty="0" smtClean="0"/>
              <a:t>Мы не создаём кампус с чистого листа. Мы пытаемся интегрировать смарт-технологии и стратегии умного развития в реально-функционирующий кампус. </a:t>
            </a:r>
          </a:p>
          <a:p>
            <a:pPr algn="just"/>
            <a:r>
              <a:rPr lang="ru-RU" sz="2000" dirty="0" smtClean="0"/>
              <a:t>Но наши усилия также направлены на раскрытие </a:t>
            </a:r>
            <a:r>
              <a:rPr lang="ru-RU" sz="2000" dirty="0"/>
              <a:t>потенциала человека, создание экосистемы для роста талантов, качества жизни и </a:t>
            </a:r>
            <a:r>
              <a:rPr lang="ru-RU" sz="2000" dirty="0" smtClean="0"/>
              <a:t>увеличения </a:t>
            </a:r>
            <a:r>
              <a:rPr lang="ru-RU" sz="2000" dirty="0" err="1" smtClean="0"/>
              <a:t>репутационного</a:t>
            </a:r>
            <a:r>
              <a:rPr lang="ru-RU" sz="2000" dirty="0" smtClean="0"/>
              <a:t> капитала ТПУ.</a:t>
            </a:r>
          </a:p>
          <a:p>
            <a:pPr algn="just"/>
            <a:r>
              <a:rPr lang="ru-RU" sz="2000" dirty="0" smtClean="0"/>
              <a:t>Есть определённые ограничения, которые надо учитывать. </a:t>
            </a:r>
          </a:p>
          <a:p>
            <a:pPr algn="just"/>
            <a:r>
              <a:rPr lang="ru-RU" sz="2000" dirty="0" smtClean="0"/>
              <a:t>ТПУ – давно является </a:t>
            </a:r>
            <a:r>
              <a:rPr lang="ru-RU" sz="2000" dirty="0"/>
              <a:t>центром генерации новых знаний и их коммерциализации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Мы предлагаем возможные варианты встраивания, адаптации стратегий смарт-развития кампуса. </a:t>
            </a:r>
            <a:r>
              <a:rPr lang="ru-RU" sz="2000" dirty="0"/>
              <a:t>Осознание необходимости управления деятельностью общества с минимальным ущербом для окружающей среды привело к тому, что учебные заведения стремятся сделать свои кампусы не только технологически умными, но и экологически ответственными.</a:t>
            </a:r>
            <a:endParaRPr lang="ru-RU" sz="2000" dirty="0" smtClean="0"/>
          </a:p>
          <a:p>
            <a:pPr algn="just"/>
            <a:r>
              <a:rPr lang="ru-RU" sz="2000" dirty="0" smtClean="0"/>
              <a:t>Цель развития университетского кампуса можно обозначить как создание </a:t>
            </a:r>
            <a:r>
              <a:rPr lang="ru-RU" sz="2000" dirty="0"/>
              <a:t>инновационного пространства, где передовые технологии присутствуют везде: в процессе обучения, </a:t>
            </a:r>
            <a:r>
              <a:rPr lang="ru-RU" sz="2000" dirty="0" smtClean="0"/>
              <a:t> в научной деятельности, в деятельности промышленных центров, бизнес-парков и бизнес-инкубаторов; в повседневной </a:t>
            </a:r>
            <a:r>
              <a:rPr lang="ru-RU" sz="2000" dirty="0"/>
              <a:t>жизни как учащихся, преподавателей, так и жителей </a:t>
            </a:r>
            <a:r>
              <a:rPr lang="ru-RU" sz="2000" dirty="0" smtClean="0"/>
              <a:t>кампуса.</a:t>
            </a:r>
          </a:p>
          <a:p>
            <a:pPr algn="just"/>
            <a:r>
              <a:rPr lang="ru-RU" sz="2000" dirty="0" smtClean="0"/>
              <a:t>Предлагаемый конкурс позволит в дальнейшем уточнить стратегии развития умного кампуса, максимально привлекая инструменты со-</a:t>
            </a:r>
            <a:r>
              <a:rPr lang="ru-RU" sz="2000" dirty="0" err="1" smtClean="0"/>
              <a:t>участного</a:t>
            </a:r>
            <a:r>
              <a:rPr lang="ru-RU" sz="2000" dirty="0" smtClean="0"/>
              <a:t> проектирования.</a:t>
            </a:r>
            <a:endParaRPr lang="ru-RU" sz="2000" dirty="0"/>
          </a:p>
          <a:p>
            <a:pPr algn="just"/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4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</a:rPr>
              <a:t>Траектории развития умного кампуса: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Кампус, управляемый данными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74984" y="2140777"/>
            <a:ext cx="74910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ea typeface="Times New Roman" panose="02020603050405020304" pitchFamily="18" charset="0"/>
              </a:rPr>
              <a:t>Проблема</a:t>
            </a:r>
            <a:r>
              <a:rPr lang="ru-RU" sz="2000" b="1" dirty="0">
                <a:ea typeface="Times New Roman" panose="02020603050405020304" pitchFamily="18" charset="0"/>
              </a:rPr>
              <a:t>: </a:t>
            </a:r>
            <a:r>
              <a:rPr lang="ru-RU" sz="2000" dirty="0">
                <a:ea typeface="Times New Roman" panose="02020603050405020304" pitchFamily="18" charset="0"/>
              </a:rPr>
              <a:t>как преодолеть нерациональное использование оборудования, аудиторий?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Как минимизировать неоптимальную организацию потоков людей</a:t>
            </a:r>
            <a:r>
              <a:rPr lang="ru-RU" sz="2000" dirty="0" smtClean="0">
                <a:ea typeface="Times New Roman" panose="02020603050405020304" pitchFamily="18" charset="0"/>
              </a:rPr>
              <a:t>?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Как осуществлять функционирование аудиторий по требованию?</a:t>
            </a:r>
            <a:endParaRPr lang="ru-RU" sz="2000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Как повысить эффективность использования помещений университета в онлайн время?</a:t>
            </a:r>
            <a:r>
              <a:rPr lang="ru-RU" sz="2000" b="1" dirty="0">
                <a:ea typeface="Times New Roman" panose="02020603050405020304" pitchFamily="18" charset="0"/>
              </a:rPr>
              <a:t> </a:t>
            </a:r>
            <a:endParaRPr lang="ru-RU" sz="2000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Смарт-решения:</a:t>
            </a:r>
            <a:endParaRPr lang="ru-RU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2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136" y="215661"/>
            <a:ext cx="10525664" cy="14750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</a:t>
            </a:r>
            <a:r>
              <a:rPr lang="ru-RU" b="1" dirty="0" smtClean="0">
                <a:solidFill>
                  <a:schemeClr val="accent6"/>
                </a:solidFill>
              </a:rPr>
              <a:t>кампуса: </a:t>
            </a:r>
            <a:r>
              <a:rPr lang="ru-RU" b="1" dirty="0"/>
              <a:t>Компактный</a:t>
            </a:r>
            <a:r>
              <a:rPr lang="ru-RU" b="1" dirty="0" smtClean="0"/>
              <a:t>, максимально интегрированный в структуру города кампус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26577" y="2163237"/>
            <a:ext cx="806769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ea typeface="Times New Roman" panose="02020603050405020304" pitchFamily="18" charset="0"/>
              </a:rPr>
              <a:t>Проблема : </a:t>
            </a:r>
            <a:r>
              <a:rPr lang="ru-RU" sz="2000" dirty="0" smtClean="0"/>
              <a:t>Как развивать кампус, помня о специфике его архитектуры, историко-архитектурном своеобразии и в тоже самое время – динамично-развивающимся?</a:t>
            </a:r>
          </a:p>
          <a:p>
            <a:pPr algn="just"/>
            <a:r>
              <a:rPr lang="ru-RU" sz="2000" dirty="0" smtClean="0"/>
              <a:t>     Как интегрировать в пространство кампуса отреставрированные исторические здания или архитектурные комплексы (остатки </a:t>
            </a:r>
            <a:r>
              <a:rPr lang="ru-RU" sz="2000" dirty="0" err="1" smtClean="0"/>
              <a:t>Иоанно</a:t>
            </a:r>
            <a:r>
              <a:rPr lang="ru-RU" sz="2000" dirty="0" smtClean="0"/>
              <a:t>-Предтеченского монастыря) с максимально продуманными функциями?</a:t>
            </a:r>
          </a:p>
          <a:p>
            <a:pPr algn="just"/>
            <a:r>
              <a:rPr lang="ru-RU" sz="2000" dirty="0" smtClean="0"/>
              <a:t>     Как создавать и пользовать зелёную инфраструктуру кампуса?</a:t>
            </a:r>
          </a:p>
          <a:p>
            <a:pPr algn="just"/>
            <a:r>
              <a:rPr lang="ru-RU" sz="2000" dirty="0" smtClean="0"/>
              <a:t>     Как создавать общественные пространства внутри кампуса с малыми архитектурными формами, не противоречащими </a:t>
            </a:r>
            <a:r>
              <a:rPr lang="ru-RU" sz="2000" dirty="0" err="1" smtClean="0"/>
              <a:t>айдентике</a:t>
            </a:r>
            <a:r>
              <a:rPr lang="ru-RU" sz="2000" dirty="0" smtClean="0"/>
              <a:t> кампуса? </a:t>
            </a:r>
          </a:p>
          <a:p>
            <a:pPr algn="just"/>
            <a:r>
              <a:rPr lang="ru-RU" sz="2000" b="1" dirty="0" smtClean="0">
                <a:ea typeface="Times New Roman" panose="02020603050405020304" pitchFamily="18" charset="0"/>
              </a:rPr>
              <a:t>     Смарт-решения</a:t>
            </a:r>
            <a:r>
              <a:rPr lang="ru-RU" sz="2000" b="1" dirty="0">
                <a:ea typeface="Times New Roman" panose="02020603050405020304" pitchFamily="18" charset="0"/>
              </a:rPr>
              <a:t>:</a:t>
            </a:r>
            <a:endParaRPr lang="ru-RU" sz="2000" dirty="0">
              <a:ea typeface="Times New Roman" panose="02020603050405020304" pitchFamily="18" charset="0"/>
            </a:endParaRPr>
          </a:p>
          <a:p>
            <a:endParaRPr lang="ru-RU" dirty="0" smtClean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664" y="94891"/>
            <a:ext cx="10353136" cy="2001327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6"/>
                </a:solidFill>
              </a:rPr>
              <a:t>Траектории развития умного </a:t>
            </a:r>
            <a:r>
              <a:rPr lang="ru-RU" sz="3200" b="1" dirty="0" smtClean="0">
                <a:solidFill>
                  <a:schemeClr val="accent6"/>
                </a:solidFill>
              </a:rPr>
              <a:t>кампуса:</a:t>
            </a:r>
            <a:r>
              <a:rPr lang="ru-RU" sz="3200" b="1" dirty="0" smtClean="0"/>
              <a:t> </a:t>
            </a:r>
            <a:br>
              <a:rPr lang="ru-RU" sz="3200" b="1" dirty="0" smtClean="0"/>
            </a:br>
            <a:r>
              <a:rPr lang="ru-RU" sz="3200" b="1" dirty="0" smtClean="0"/>
              <a:t>Кампус,  удовлетворяющий разнообразие интересов, потребностей, карьерных устремлений, стратегий получения  высшего образования в необходимом формате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14456" y="2595068"/>
            <a:ext cx="56205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   Проблема</a:t>
            </a:r>
            <a:r>
              <a:rPr lang="ru-RU" sz="2000" dirty="0" smtClean="0"/>
              <a:t>: Как сформировать общее пространство </a:t>
            </a:r>
            <a:r>
              <a:rPr lang="ru-RU" sz="2000" dirty="0"/>
              <a:t>для интеракции </a:t>
            </a:r>
            <a:r>
              <a:rPr lang="ru-RU" sz="2000" dirty="0" smtClean="0"/>
              <a:t>24/7: получение образовательных услуг, досуговая деятельность, здоровый образ жизни?</a:t>
            </a:r>
          </a:p>
          <a:p>
            <a:r>
              <a:rPr lang="ru-RU" sz="2000" b="1" dirty="0" smtClean="0"/>
              <a:t>     Смарт-решения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0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3752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</a:t>
            </a:r>
            <a:r>
              <a:rPr lang="ru-RU" b="1" dirty="0" smtClean="0">
                <a:solidFill>
                  <a:schemeClr val="accent6"/>
                </a:solidFill>
              </a:rPr>
              <a:t>кампуса: </a:t>
            </a:r>
            <a:r>
              <a:rPr lang="ru-RU" b="1" dirty="0" smtClean="0"/>
              <a:t>Устойчивый кампус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3784" y="191033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b="1" dirty="0" smtClean="0">
                <a:ea typeface="Times New Roman" panose="02020603050405020304" pitchFamily="18" charset="0"/>
              </a:rPr>
              <a:t>Кампус, чьё существование сбалансировано, не наносит вреда экосистеме города, а развивает зелёную инфраструктуру, зелёные технологии</a:t>
            </a:r>
          </a:p>
          <a:p>
            <a:pPr lvl="0" algn="just">
              <a:spcAft>
                <a:spcPts val="0"/>
              </a:spcAft>
            </a:pPr>
            <a:r>
              <a:rPr lang="ru-RU" b="1" dirty="0" smtClean="0">
                <a:ea typeface="Times New Roman" panose="02020603050405020304" pitchFamily="18" charset="0"/>
              </a:rPr>
              <a:t>Кампус</a:t>
            </a:r>
            <a:r>
              <a:rPr lang="ru-RU" b="1" dirty="0">
                <a:ea typeface="Times New Roman" panose="02020603050405020304" pitchFamily="18" charset="0"/>
              </a:rPr>
              <a:t>, где благодаря </a:t>
            </a:r>
            <a:r>
              <a:rPr lang="ru-RU" b="1" dirty="0" smtClean="0">
                <a:ea typeface="Times New Roman" panose="02020603050405020304" pitchFamily="18" charset="0"/>
              </a:rPr>
              <a:t>оборудованию, сенсорным датчикам и системам учёта, сохраняются</a:t>
            </a:r>
            <a:r>
              <a:rPr lang="ru-RU" dirty="0" smtClean="0">
                <a:ea typeface="Times New Roman" panose="02020603050405020304" pitchFamily="18" charset="0"/>
              </a:rPr>
              <a:t> ресурсы (водные, электро-, тепло-энергия)</a:t>
            </a:r>
            <a:endParaRPr lang="ru-RU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ea typeface="Times New Roman" panose="02020603050405020304" pitchFamily="18" charset="0"/>
              </a:rPr>
              <a:t>Проблема</a:t>
            </a:r>
            <a:r>
              <a:rPr lang="ru-RU" dirty="0">
                <a:ea typeface="Times New Roman" panose="02020603050405020304" pitchFamily="18" charset="0"/>
              </a:rPr>
              <a:t>: как устранить неэффективное управление энергопотреблением зданий, как оптимизировать водопотребление?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ea typeface="Times New Roman" panose="02020603050405020304" pitchFamily="18" charset="0"/>
              </a:rPr>
              <a:t> </a:t>
            </a: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ea typeface="Times New Roman" panose="02020603050405020304" pitchFamily="18" charset="0"/>
              </a:rPr>
              <a:t>Смарт-решения:</a:t>
            </a:r>
            <a:endParaRPr lang="ru-RU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CD983D6-50FE-5442-AE89-C59FF747D9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367" y="1695909"/>
            <a:ext cx="4131624" cy="342313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кампуса: </a:t>
            </a:r>
            <a:r>
              <a:rPr lang="ru-RU" b="1" dirty="0" smtClean="0"/>
              <a:t>Благополучный кампус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274838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Кампус, где смарт-технологии обуславливают сохранение здоровья </a:t>
            </a:r>
            <a:r>
              <a:rPr lang="ru-RU" sz="2000" dirty="0">
                <a:ea typeface="Times New Roman" panose="02020603050405020304" pitchFamily="18" charset="0"/>
              </a:rPr>
              <a:t>и способствуют здоровому образу жизни (фонтанчики с чистой водой, </a:t>
            </a:r>
            <a:r>
              <a:rPr lang="ru-RU" sz="2000" dirty="0" err="1">
                <a:ea typeface="Times New Roman" panose="02020603050405020304" pitchFamily="18" charset="0"/>
              </a:rPr>
              <a:t>флекс</a:t>
            </a:r>
            <a:r>
              <a:rPr lang="ru-RU" sz="2000" dirty="0">
                <a:ea typeface="Times New Roman" panose="02020603050405020304" pitchFamily="18" charset="0"/>
              </a:rPr>
              <a:t>-офисы, офисы -</a:t>
            </a:r>
            <a:r>
              <a:rPr lang="ru-RU" sz="2000" dirty="0" err="1">
                <a:ea typeface="Times New Roman" panose="02020603050405020304" pitchFamily="18" charset="0"/>
              </a:rPr>
              <a:t>трансформеры</a:t>
            </a:r>
            <a:r>
              <a:rPr lang="ru-RU" sz="2000" dirty="0">
                <a:ea typeface="Times New Roman" panose="02020603050405020304" pitchFamily="18" charset="0"/>
              </a:rPr>
              <a:t>)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Проблема</a:t>
            </a:r>
            <a:r>
              <a:rPr lang="ru-RU" sz="2000" dirty="0">
                <a:ea typeface="Times New Roman" panose="02020603050405020304" pitchFamily="18" charset="0"/>
              </a:rPr>
              <a:t>: Как не снижать условия для поддержания здоровья и нормального состояния сотрудников, преподавателей и студентов?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Смарт-решения:</a:t>
            </a:r>
            <a:endParaRPr lang="ru-RU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3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кампуса: </a:t>
            </a:r>
            <a:r>
              <a:rPr lang="ru-RU" b="1" dirty="0" smtClean="0"/>
              <a:t>Взаимосвязанный кампус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87162" y="2365131"/>
            <a:ext cx="63568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Взаимосвязанный кампус</a:t>
            </a:r>
            <a:r>
              <a:rPr lang="ru-RU" sz="2000" dirty="0">
                <a:ea typeface="Times New Roman" panose="02020603050405020304" pitchFamily="18" charset="0"/>
              </a:rPr>
              <a:t> (для того, чтобы реагировать на срочные актуальные потребности сотрудников и преподавателей)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Проблема</a:t>
            </a:r>
            <a:r>
              <a:rPr lang="ru-RU" sz="2000" dirty="0">
                <a:ea typeface="Times New Roman" panose="02020603050405020304" pitchFamily="18" charset="0"/>
              </a:rPr>
              <a:t>: как организовать реальный отклик на проблемы и </a:t>
            </a:r>
            <a:r>
              <a:rPr lang="ru-RU" sz="2000" dirty="0" smtClean="0">
                <a:ea typeface="Times New Roman" panose="02020603050405020304" pitchFamily="18" charset="0"/>
              </a:rPr>
              <a:t>жалобы, инициативы сотрудников, </a:t>
            </a:r>
            <a:r>
              <a:rPr lang="ru-RU" sz="2000" dirty="0">
                <a:ea typeface="Times New Roman" panose="02020603050405020304" pitchFamily="18" charset="0"/>
              </a:rPr>
              <a:t>ППС и студентов?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Смарт-решения:</a:t>
            </a:r>
            <a:endParaRPr lang="ru-RU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3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366" y="146649"/>
            <a:ext cx="10646434" cy="154403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кампуса: </a:t>
            </a:r>
            <a:r>
              <a:rPr lang="ru-RU" b="1" dirty="0" smtClean="0">
                <a:solidFill>
                  <a:schemeClr val="accent6"/>
                </a:solidFill>
              </a:rPr>
              <a:t/>
            </a:r>
            <a:br>
              <a:rPr lang="ru-RU" b="1" dirty="0" smtClean="0">
                <a:solidFill>
                  <a:schemeClr val="accent6"/>
                </a:solidFill>
              </a:rPr>
            </a:br>
            <a:r>
              <a:rPr lang="ru-RU" b="1" dirty="0" smtClean="0"/>
              <a:t>Кампус, который делится удобствами и услугами со всеми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413338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Кампус, где есть </a:t>
            </a:r>
            <a:r>
              <a:rPr lang="ru-RU" sz="2000" b="1" dirty="0" err="1">
                <a:ea typeface="Times New Roman" panose="02020603050405020304" pitchFamily="18" charset="0"/>
              </a:rPr>
              <a:t>шеринговые</a:t>
            </a:r>
            <a:r>
              <a:rPr lang="ru-RU" sz="2000" b="1" dirty="0">
                <a:ea typeface="Times New Roman" panose="02020603050405020304" pitchFamily="18" charset="0"/>
              </a:rPr>
              <a:t> сервисы, экономики по требован</a:t>
            </a:r>
            <a:r>
              <a:rPr lang="ru-RU" sz="2000" dirty="0">
                <a:ea typeface="Times New Roman" panose="02020603050405020304" pitchFamily="18" charset="0"/>
              </a:rPr>
              <a:t>ию, быстрой экономики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Проблем</a:t>
            </a:r>
            <a:r>
              <a:rPr lang="ru-RU" sz="2000" dirty="0">
                <a:ea typeface="Times New Roman" panose="02020603050405020304" pitchFamily="18" charset="0"/>
              </a:rPr>
              <a:t>а: как инсталлировать сервисы по совместному использованию оборудования, транспорта </a:t>
            </a:r>
            <a:r>
              <a:rPr lang="ru-RU" sz="2000" dirty="0" smtClean="0">
                <a:ea typeface="Times New Roman" panose="02020603050405020304" pitchFamily="18" charset="0"/>
              </a:rPr>
              <a:t>университета? Как предлагать </a:t>
            </a:r>
            <a:r>
              <a:rPr lang="ru-RU" sz="2000" dirty="0" err="1" smtClean="0">
                <a:ea typeface="Times New Roman" panose="02020603050405020304" pitchFamily="18" charset="0"/>
              </a:rPr>
              <a:t>севисы</a:t>
            </a:r>
            <a:r>
              <a:rPr lang="ru-RU" sz="2000" dirty="0" smtClean="0">
                <a:ea typeface="Times New Roman" panose="02020603050405020304" pitchFamily="18" charset="0"/>
              </a:rPr>
              <a:t> для совместного использования студентам-иностранцам?</a:t>
            </a:r>
            <a:endParaRPr lang="ru-RU" sz="2000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 </a:t>
            </a:r>
            <a:endParaRPr lang="ru-RU" sz="2000" dirty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Смарт-решения:</a:t>
            </a:r>
            <a:endParaRPr lang="ru-RU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346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025" y="388189"/>
            <a:ext cx="10508411" cy="157854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Траектории развития умного кампуса: </a:t>
            </a:r>
            <a:r>
              <a:rPr lang="ru-RU" b="1" dirty="0" smtClean="0">
                <a:solidFill>
                  <a:schemeClr val="accent6"/>
                </a:solidFill>
              </a:rPr>
              <a:t/>
            </a:r>
            <a:br>
              <a:rPr lang="ru-RU" b="1" dirty="0" smtClean="0">
                <a:solidFill>
                  <a:schemeClr val="accent6"/>
                </a:solidFill>
              </a:rPr>
            </a:br>
            <a:r>
              <a:rPr lang="ru-RU" b="1" dirty="0" smtClean="0"/>
              <a:t>Кампус, способный задавать сценарии будущего устойчивого умного развития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0113" y="2216989"/>
            <a:ext cx="9601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Кампус в этом контексте обеспечивает содействие </a:t>
            </a:r>
            <a:r>
              <a:rPr lang="ru-RU" sz="2000" dirty="0"/>
              <a:t>разнообразному и инклюзивному движению за устойчивое </a:t>
            </a:r>
            <a:r>
              <a:rPr lang="ru-RU" sz="2000" dirty="0" smtClean="0"/>
              <a:t>умное развитие тем, что в проектировании этого развития участвуют самые различные сообщества и объединения, т.е., широкие слои университетской аудитории.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000" b="1" dirty="0" smtClean="0"/>
              <a:t>    Проблема</a:t>
            </a:r>
            <a:r>
              <a:rPr lang="ru-RU" sz="2000" dirty="0" smtClean="0"/>
              <a:t>: Как сформировать сообщество умного кампуса, которое вдохновлялось бы идеологией </a:t>
            </a:r>
            <a:r>
              <a:rPr lang="ru-RU" sz="2000" dirty="0"/>
              <a:t>и </a:t>
            </a:r>
            <a:r>
              <a:rPr lang="ru-RU" sz="2000" dirty="0" smtClean="0"/>
              <a:t>ценностями смарт-кампуса ТПУ, и работало бы в этом направлении целенаправленно, методически, результативно?</a:t>
            </a:r>
            <a:endParaRPr lang="ru-RU" sz="2000" dirty="0"/>
          </a:p>
          <a:p>
            <a:pPr algn="just"/>
            <a:r>
              <a:rPr lang="ru-RU" sz="2000" b="1" dirty="0" smtClean="0"/>
              <a:t>    Смарт-решения</a:t>
            </a:r>
            <a:r>
              <a:rPr lang="ru-RU" sz="2000" dirty="0"/>
              <a:t>:</a:t>
            </a:r>
          </a:p>
          <a:p>
            <a:pPr algn="just"/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24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Podl_osnova_bez_LOGO_obech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28955"/>
            <a:ext cx="12181172" cy="6858000"/>
          </a:xfrm>
          <a:prstGeom prst="rect">
            <a:avLst/>
          </a:prstGeom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367808" y="260648"/>
            <a:ext cx="5472608" cy="772285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rgbClr val="60A82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Умная карта </a:t>
            </a:r>
            <a:r>
              <a:rPr lang="ru-RU" sz="3200" b="1" dirty="0" smtClean="0">
                <a:solidFill>
                  <a:srgbClr val="60A82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кампуса ТПУ </a:t>
            </a:r>
            <a:endParaRPr lang="en-US" sz="3200" b="1" dirty="0">
              <a:solidFill>
                <a:srgbClr val="60A82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194C487-8F1E-7648-9743-783AB085170E}"/>
              </a:ext>
            </a:extLst>
          </p:cNvPr>
          <p:cNvSpPr txBox="1"/>
          <p:nvPr/>
        </p:nvSpPr>
        <p:spPr>
          <a:xfrm>
            <a:off x="3626720" y="1220756"/>
            <a:ext cx="5829653" cy="573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r>
              <a:rPr lang="ru-RU" sz="2133" b="1" dirty="0"/>
              <a:t>На главном экране отображается текущая информация о погоде и ближайшие </a:t>
            </a:r>
            <a:r>
              <a:rPr lang="ru-RU" sz="2133" b="1" dirty="0" smtClean="0"/>
              <a:t>события в университете;</a:t>
            </a:r>
            <a:endParaRPr lang="ru-RU" sz="2133" b="1" dirty="0"/>
          </a:p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r>
              <a:rPr lang="ru-RU" sz="2133" b="1" dirty="0">
                <a:ea typeface="Verdana" panose="020B0604030504040204" pitchFamily="34" charset="0"/>
                <a:cs typeface="Arial" pitchFamily="34" charset="0"/>
              </a:rPr>
              <a:t>Интерактивная карта позволяет просчитывать маршруты пешие, велосипедные, автомобильные;</a:t>
            </a:r>
          </a:p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r>
              <a:rPr lang="ru-RU" sz="2133" b="1" dirty="0">
                <a:ea typeface="Verdana" panose="020B0604030504040204" pitchFamily="34" charset="0"/>
                <a:cs typeface="Arial" pitchFamily="34" charset="0"/>
              </a:rPr>
              <a:t>Карта отображает ближайшие пункты проката </a:t>
            </a:r>
            <a:r>
              <a:rPr lang="ru-RU" sz="2133" b="1" dirty="0" smtClean="0">
                <a:ea typeface="Verdana" panose="020B0604030504040204" pitchFamily="34" charset="0"/>
                <a:cs typeface="Arial" pitchFamily="34" charset="0"/>
              </a:rPr>
              <a:t>транспорта; ближайшие смарт-сервисы</a:t>
            </a:r>
            <a:endParaRPr lang="ru-RU" sz="2133" b="1" dirty="0">
              <a:ea typeface="Verdana" panose="020B0604030504040204" pitchFamily="34" charset="0"/>
              <a:cs typeface="Arial" pitchFamily="34" charset="0"/>
            </a:endParaRPr>
          </a:p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r>
              <a:rPr lang="ru-RU" sz="2133" b="1" dirty="0">
                <a:ea typeface="Verdana" panose="020B0604030504040204" pitchFamily="34" charset="0"/>
                <a:cs typeface="Arial" pitchFamily="34" charset="0"/>
              </a:rPr>
              <a:t>Лента </a:t>
            </a:r>
            <a:r>
              <a:rPr lang="ru-RU" sz="2133" b="1" dirty="0" smtClean="0">
                <a:ea typeface="Verdana" panose="020B0604030504040204" pitchFamily="34" charset="0"/>
                <a:cs typeface="Arial" pitchFamily="34" charset="0"/>
              </a:rPr>
              <a:t>университетских </a:t>
            </a:r>
            <a:r>
              <a:rPr lang="ru-RU" sz="2133" b="1" dirty="0">
                <a:ea typeface="Verdana" panose="020B0604030504040204" pitchFamily="34" charset="0"/>
                <a:cs typeface="Arial" pitchFamily="34" charset="0"/>
              </a:rPr>
              <a:t>новостей и событий;</a:t>
            </a:r>
          </a:p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r>
              <a:rPr lang="ru-RU" sz="2133" b="1" dirty="0">
                <a:ea typeface="Verdana" panose="020B0604030504040204" pitchFamily="34" charset="0"/>
                <a:cs typeface="Arial" pitchFamily="34" charset="0"/>
              </a:rPr>
              <a:t>Информационная платформа для решения административных вопросов.</a:t>
            </a:r>
          </a:p>
          <a:p>
            <a:pPr marL="478355" indent="-478355">
              <a:spcAft>
                <a:spcPts val="1600"/>
              </a:spcAft>
              <a:buFont typeface="Wingdings" pitchFamily="2" charset="2"/>
              <a:buChar char="§"/>
              <a:tabLst>
                <a:tab pos="239178" algn="l"/>
              </a:tabLst>
            </a:pPr>
            <a:endParaRPr lang="ru-RU" sz="2267" dirty="0"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6083848-5BB0-7344-B480-8EF01588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9" r="28214"/>
          <a:stretch/>
        </p:blipFill>
        <p:spPr>
          <a:xfrm>
            <a:off x="9414641" y="2145269"/>
            <a:ext cx="2544960" cy="3626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A9FC7B8-9E71-CD4D-ABC0-F25939BB3B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4" r="28738"/>
          <a:stretch/>
        </p:blipFill>
        <p:spPr>
          <a:xfrm>
            <a:off x="1102069" y="1220755"/>
            <a:ext cx="2496280" cy="36237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150063-880C-4E43-B201-DD90882FAA3E}"/>
              </a:ext>
            </a:extLst>
          </p:cNvPr>
          <p:cNvSpPr txBox="1"/>
          <p:nvPr/>
        </p:nvSpPr>
        <p:spPr>
          <a:xfrm>
            <a:off x="11784126" y="628302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3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4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/>
                </a:solidFill>
              </a:rPr>
              <a:t>Система мониторинга умных компетенций и система отслеживания умности через сообщества и их деятельность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Сначала создаём карту эмоционального отношения к умным преобразованиям в городе, в университете</a:t>
            </a:r>
          </a:p>
          <a:p>
            <a:r>
              <a:rPr lang="ru-RU" dirty="0" smtClean="0"/>
              <a:t>Потом фиксируем сообщества тех, кто формировал взаимодействие, совместно работая над проектом, объединяясь по интересам</a:t>
            </a:r>
          </a:p>
          <a:p>
            <a:r>
              <a:rPr lang="ru-RU" dirty="0" smtClean="0"/>
              <a:t>Формируем профили сообществ</a:t>
            </a:r>
          </a:p>
          <a:p>
            <a:r>
              <a:rPr lang="ru-RU" dirty="0" smtClean="0"/>
              <a:t>Привлекаем к со-</a:t>
            </a:r>
            <a:r>
              <a:rPr lang="ru-RU" dirty="0" err="1" smtClean="0"/>
              <a:t>участному</a:t>
            </a:r>
            <a:r>
              <a:rPr lang="ru-RU" dirty="0" smtClean="0"/>
              <a:t> проектированию.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5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/>
                </a:solidFill>
              </a:rPr>
              <a:t>Банк решений умного кампуса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03" y="1825625"/>
            <a:ext cx="10321594" cy="435133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9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0985" y="365125"/>
            <a:ext cx="4079630" cy="13255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Спасибо!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808" y="2305844"/>
            <a:ext cx="4903177" cy="171767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dirty="0">
                <a:solidFill>
                  <a:schemeClr val="accent6"/>
                </a:solidFill>
              </a:rPr>
              <a:t>Наталья Александровна Гончарова</a:t>
            </a:r>
            <a:br>
              <a:rPr lang="ru-RU" sz="2100" dirty="0">
                <a:solidFill>
                  <a:schemeClr val="accent6"/>
                </a:solidFill>
              </a:rPr>
            </a:br>
            <a:r>
              <a:rPr lang="ru-RU" sz="2100" dirty="0"/>
              <a:t>к.э.н., </a:t>
            </a:r>
            <a:r>
              <a:rPr lang="ru-RU" sz="2100" dirty="0" smtClean="0"/>
              <a:t>доцент, руководитель проекта </a:t>
            </a:r>
            <a:r>
              <a:rPr lang="en-US" sz="2100" dirty="0" smtClean="0"/>
              <a:t>Co-creation of EU Human Smart Cities </a:t>
            </a:r>
            <a:r>
              <a:rPr lang="ru-RU" sz="2100" dirty="0" smtClean="0"/>
              <a:t>в ТПУ</a:t>
            </a: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Школа базовой инженерной подготовки</a:t>
            </a:r>
            <a:br>
              <a:rPr lang="ru-RU" sz="2100" dirty="0"/>
            </a:br>
            <a:r>
              <a:rPr lang="ru-RU" sz="2100" dirty="0"/>
              <a:t>Национальный исследовательский Томский политехнический университет</a:t>
            </a:r>
            <a:br>
              <a:rPr lang="ru-RU" sz="2100" dirty="0"/>
            </a:br>
            <a:r>
              <a:rPr lang="ru-RU" sz="2100" dirty="0">
                <a:solidFill>
                  <a:schemeClr val="accent6"/>
                </a:solidFill>
              </a:rPr>
              <a:t>natg@tpu.ru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341D-0029-49F5-BAE3-C18C35E6AEAF}" type="slidenum">
              <a:rPr lang="ru-RU" smtClean="0"/>
              <a:t>23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06307" y="2269193"/>
            <a:ext cx="52372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Наталия Андреевна Колодий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д.ф.н., профессор,</a:t>
            </a:r>
            <a:br>
              <a:rPr lang="ru-RU" dirty="0" smtClean="0"/>
            </a:br>
            <a:r>
              <a:rPr lang="ru-RU" dirty="0" smtClean="0"/>
              <a:t>Школа базовой инженерной подготовки</a:t>
            </a:r>
            <a:br>
              <a:rPr lang="ru-RU" dirty="0" smtClean="0"/>
            </a:br>
            <a:r>
              <a:rPr lang="ru-RU" dirty="0" smtClean="0"/>
              <a:t>Национальный исследовательский Томский политехнический университет, победитель </a:t>
            </a:r>
            <a:r>
              <a:rPr lang="ru-RU" dirty="0" err="1" smtClean="0"/>
              <a:t>Грантового</a:t>
            </a:r>
            <a:r>
              <a:rPr lang="ru-RU" dirty="0" smtClean="0"/>
              <a:t> конкурса магистерских программ Благотворительного фонда </a:t>
            </a:r>
            <a:r>
              <a:rPr lang="ru-RU" dirty="0" err="1" smtClean="0"/>
              <a:t>В.Потанина</a:t>
            </a:r>
            <a:r>
              <a:rPr lang="ru-RU" dirty="0" smtClean="0"/>
              <a:t> (2019-2021гг.)</a:t>
            </a:r>
            <a:br>
              <a:rPr lang="ru-RU" dirty="0" smtClean="0"/>
            </a:br>
            <a:r>
              <a:rPr lang="ru-RU" dirty="0" smtClean="0">
                <a:solidFill>
                  <a:schemeClr val="accent6"/>
                </a:solidFill>
              </a:rPr>
              <a:t>kolna@tpu.ru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544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453</TotalTime>
  <Words>1209</Words>
  <Application>Microsoft Office PowerPoint</Application>
  <PresentationFormat>Широкоэкранный</PresentationFormat>
  <Paragraphs>153</Paragraphs>
  <Slides>23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Times New Roman</vt:lpstr>
      <vt:lpstr>Verdana</vt:lpstr>
      <vt:lpstr>Wingdings</vt:lpstr>
      <vt:lpstr>Тема Office</vt:lpstr>
      <vt:lpstr>Smart city</vt:lpstr>
      <vt:lpstr>Smart city</vt:lpstr>
      <vt:lpstr>Презентация PowerPoint</vt:lpstr>
      <vt:lpstr>Международная конференция</vt:lpstr>
      <vt:lpstr>Опыт создания умных кампусов</vt:lpstr>
      <vt:lpstr>Идеи для создания проекта ИТМО Хайпарк </vt:lpstr>
      <vt:lpstr>Принципы создания ИТМО Хайпарк </vt:lpstr>
      <vt:lpstr>Дизайн-проект задаёт сценарии деятельности</vt:lpstr>
      <vt:lpstr>Презентация PowerPoint</vt:lpstr>
      <vt:lpstr>The Yale Sustainability Plan 2025 </vt:lpstr>
      <vt:lpstr>Наш кейс – принципиально иной</vt:lpstr>
      <vt:lpstr>Траектории развития умного кампуса: Кампус, управляемый данными</vt:lpstr>
      <vt:lpstr>Траектории развития умного кампуса: Компактный, максимально интегрированный в структуру города кампус</vt:lpstr>
      <vt:lpstr>Траектории развития умного кампуса:  Кампус,  удовлетворяющий разнообразие интересов, потребностей, карьерных устремлений, стратегий получения  высшего образования в необходимом формате</vt:lpstr>
      <vt:lpstr>Траектории развития умного кампуса: Устойчивый кампус</vt:lpstr>
      <vt:lpstr>Траектории развития умного кампуса: Благополучный кампус</vt:lpstr>
      <vt:lpstr>Траектории развития умного кампуса: Взаимосвязанный кампус</vt:lpstr>
      <vt:lpstr>Траектории развития умного кампуса:  Кампус, который делится удобствами и услугами со всеми</vt:lpstr>
      <vt:lpstr>Траектории развития умного кампуса:  Кампус, способный задавать сценарии будущего устойчивого умного развития </vt:lpstr>
      <vt:lpstr>Умная карта кампуса ТПУ </vt:lpstr>
      <vt:lpstr>Система мониторинга умных компетенций и система отслеживания умности через сообщества и их деятельность</vt:lpstr>
      <vt:lpstr>Банк решений умного кампуса</vt:lpstr>
      <vt:lpstr>Спасибо!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city</dc:title>
  <cp:lastModifiedBy> </cp:lastModifiedBy>
  <cp:revision>1</cp:revision>
  <dcterms:created xsi:type="dcterms:W3CDTF">2021-04-19T04:18:14Z</dcterms:created>
  <dcterms:modified xsi:type="dcterms:W3CDTF">2021-04-27T11:10:58Z</dcterms:modified>
</cp:coreProperties>
</file>