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6" r:id="rId2"/>
    <p:sldId id="356" r:id="rId3"/>
    <p:sldId id="358" r:id="rId4"/>
    <p:sldId id="359" r:id="rId5"/>
    <p:sldId id="349" r:id="rId6"/>
    <p:sldId id="350" r:id="rId7"/>
    <p:sldId id="360" r:id="rId8"/>
    <p:sldId id="361" r:id="rId9"/>
    <p:sldId id="362" r:id="rId10"/>
    <p:sldId id="321" r:id="rId11"/>
    <p:sldId id="323" r:id="rId12"/>
    <p:sldId id="364" r:id="rId13"/>
    <p:sldId id="354" r:id="rId14"/>
    <p:sldId id="357" r:id="rId15"/>
    <p:sldId id="351" r:id="rId16"/>
    <p:sldId id="352" r:id="rId17"/>
    <p:sldId id="353" r:id="rId18"/>
    <p:sldId id="355" r:id="rId19"/>
    <p:sldId id="322" r:id="rId20"/>
    <p:sldId id="324" r:id="rId21"/>
    <p:sldId id="365" r:id="rId22"/>
    <p:sldId id="325" r:id="rId23"/>
    <p:sldId id="363" r:id="rId24"/>
    <p:sldId id="326" r:id="rId25"/>
    <p:sldId id="327" r:id="rId26"/>
    <p:sldId id="366" r:id="rId27"/>
    <p:sldId id="367" r:id="rId28"/>
    <p:sldId id="368" r:id="rId29"/>
    <p:sldId id="369" r:id="rId30"/>
    <p:sldId id="328" r:id="rId31"/>
    <p:sldId id="370" r:id="rId32"/>
    <p:sldId id="371" r:id="rId33"/>
    <p:sldId id="332" r:id="rId34"/>
    <p:sldId id="372" r:id="rId35"/>
    <p:sldId id="373" r:id="rId36"/>
    <p:sldId id="374" r:id="rId37"/>
    <p:sldId id="375" r:id="rId38"/>
    <p:sldId id="376" r:id="rId39"/>
    <p:sldId id="377" r:id="rId40"/>
    <p:sldId id="378" r:id="rId41"/>
    <p:sldId id="333" r:id="rId42"/>
    <p:sldId id="379" r:id="rId43"/>
    <p:sldId id="380" r:id="rId44"/>
    <p:sldId id="381" r:id="rId45"/>
    <p:sldId id="382" r:id="rId46"/>
    <p:sldId id="383" r:id="rId47"/>
    <p:sldId id="384" r:id="rId48"/>
    <p:sldId id="334" r:id="rId49"/>
    <p:sldId id="335" r:id="rId50"/>
    <p:sldId id="336" r:id="rId51"/>
    <p:sldId id="337" r:id="rId52"/>
    <p:sldId id="338" r:id="rId53"/>
    <p:sldId id="339" r:id="rId54"/>
    <p:sldId id="340" r:id="rId55"/>
    <p:sldId id="341" r:id="rId56"/>
    <p:sldId id="342" r:id="rId57"/>
    <p:sldId id="343" r:id="rId58"/>
    <p:sldId id="344" r:id="rId59"/>
    <p:sldId id="385" r:id="rId60"/>
    <p:sldId id="386" r:id="rId61"/>
    <p:sldId id="345" r:id="rId62"/>
    <p:sldId id="346" r:id="rId63"/>
    <p:sldId id="347" r:id="rId64"/>
    <p:sldId id="387" r:id="rId65"/>
    <p:sldId id="388" r:id="rId66"/>
    <p:sldId id="389" r:id="rId67"/>
  </p:sldIdLst>
  <p:sldSz cx="9144000" cy="5715000" type="screen16x1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6B33"/>
    <a:srgbClr val="3C699E"/>
    <a:srgbClr val="3C48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574" autoAdjust="0"/>
  </p:normalViewPr>
  <p:slideViewPr>
    <p:cSldViewPr>
      <p:cViewPr varScale="1">
        <p:scale>
          <a:sx n="110" d="100"/>
          <a:sy n="110" d="100"/>
        </p:scale>
        <p:origin x="1614" y="90"/>
      </p:cViewPr>
      <p:guideLst>
        <p:guide orient="horz" pos="180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19894-35DB-4396-A4E7-ECF7DD33245B}" type="datetimeFigureOut">
              <a:rPr lang="ru-RU" smtClean="0"/>
              <a:t>15.02.2021</a:t>
            </a:fld>
            <a:endParaRPr lang="ru-RU"/>
          </a:p>
        </p:txBody>
      </p:sp>
      <p:sp>
        <p:nvSpPr>
          <p:cNvPr id="4" name="Образ слайда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F8714C-F988-4267-8CED-63AC2B453C33}" type="slidenum">
              <a:rPr lang="ru-RU" smtClean="0"/>
              <a:t>‹#›</a:t>
            </a:fld>
            <a:endParaRPr lang="ru-RU"/>
          </a:p>
        </p:txBody>
      </p:sp>
    </p:spTree>
    <p:extLst>
      <p:ext uri="{BB962C8B-B14F-4D97-AF65-F5344CB8AC3E}">
        <p14:creationId xmlns:p14="http://schemas.microsoft.com/office/powerpoint/2010/main" val="522999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43</a:t>
            </a:fld>
            <a:endParaRPr lang="ru-RU"/>
          </a:p>
        </p:txBody>
      </p:sp>
    </p:spTree>
    <p:extLst>
      <p:ext uri="{BB962C8B-B14F-4D97-AF65-F5344CB8AC3E}">
        <p14:creationId xmlns:p14="http://schemas.microsoft.com/office/powerpoint/2010/main" val="2153476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8F8714C-F988-4267-8CED-63AC2B453C33}" type="slidenum">
              <a:rPr lang="ru-RU" smtClean="0"/>
              <a:t>46</a:t>
            </a:fld>
            <a:endParaRPr lang="ru-RU"/>
          </a:p>
        </p:txBody>
      </p:sp>
    </p:spTree>
    <p:extLst>
      <p:ext uri="{BB962C8B-B14F-4D97-AF65-F5344CB8AC3E}">
        <p14:creationId xmlns:p14="http://schemas.microsoft.com/office/powerpoint/2010/main" val="25646813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775356"/>
            <a:ext cx="7772400" cy="1225021"/>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37198"/>
            <a:ext cx="8219256" cy="480053"/>
          </a:xfrm>
        </p:spPr>
        <p:txBody>
          <a:bodyPr>
            <a:noAutofit/>
          </a:bodyPr>
          <a:lstStyle>
            <a:lvl1pPr algn="r">
              <a:defRPr sz="2700">
                <a:solidFill>
                  <a:schemeClr val="bg1"/>
                </a:solidFill>
              </a:defRPr>
            </a:lvl1pPr>
          </a:lstStyle>
          <a:p>
            <a:r>
              <a:rPr lang="ru-RU" dirty="0" smtClean="0"/>
              <a:t>Образец заголовка</a:t>
            </a:r>
            <a:endParaRPr lang="ru-RU" dirty="0"/>
          </a:p>
        </p:txBody>
      </p:sp>
      <p:sp>
        <p:nvSpPr>
          <p:cNvPr id="3" name="Содержимое 2"/>
          <p:cNvSpPr>
            <a:spLocks noGrp="1"/>
          </p:cNvSpPr>
          <p:nvPr>
            <p:ph idx="1"/>
          </p:nvPr>
        </p:nvSpPr>
        <p:spPr>
          <a:xfrm>
            <a:off x="457200" y="617251"/>
            <a:ext cx="8229600" cy="4487886"/>
          </a:xfr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p>
            <a:fld id="{5B106E36-FD25-4E2D-B0AA-010F637433A0}" type="datetimeFigureOut">
              <a:rPr lang="ru-RU" smtClean="0"/>
              <a:pPr/>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672418"/>
            <a:ext cx="7772400" cy="1135062"/>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15.02.2021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15.02.2021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15.02.2021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27541"/>
            <a:ext cx="3008313" cy="968376"/>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2"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000500"/>
            <a:ext cx="5486400" cy="472282"/>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28867"/>
            <a:ext cx="2057400" cy="4876271"/>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28867"/>
            <a:ext cx="6019800" cy="487627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31511"/>
            <a:ext cx="8229600" cy="949854"/>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333501"/>
            <a:ext cx="4038600" cy="37756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333501"/>
            <a:ext cx="4038600" cy="37756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26"/>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127"/>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28"/>
          <p:cNvSpPr>
            <a:spLocks noGrp="1" noChangeArrowheads="1"/>
          </p:cNvSpPr>
          <p:nvPr>
            <p:ph type="sldNum" sz="quarter" idx="12"/>
          </p:nvPr>
        </p:nvSpPr>
        <p:spPr>
          <a:ln/>
        </p:spPr>
        <p:txBody>
          <a:bodyPr/>
          <a:lstStyle>
            <a:lvl1pPr>
              <a:defRPr/>
            </a:lvl1pPr>
          </a:lstStyle>
          <a:p>
            <a:fld id="{9A567E27-9CF1-44ED-8BD6-E703320127A6}" type="slidenum">
              <a:rPr lang="ru-RU" altLang="ru-RU"/>
              <a:pPr/>
              <a:t>‹#›</a:t>
            </a:fld>
            <a:endParaRPr lang="ru-RU" altLang="ru-RU"/>
          </a:p>
        </p:txBody>
      </p:sp>
    </p:spTree>
    <p:extLst>
      <p:ext uri="{BB962C8B-B14F-4D97-AF65-F5344CB8AC3E}">
        <p14:creationId xmlns:p14="http://schemas.microsoft.com/office/powerpoint/2010/main" val="4183723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37198"/>
            <a:ext cx="8229600" cy="480053"/>
          </a:xfrm>
          <a:prstGeom prst="rect">
            <a:avLst/>
          </a:prstGeom>
        </p:spPr>
        <p:txBody>
          <a:bodyPr vert="horz" lIns="91440" tIns="45720" rIns="91440" bIns="45720" rtlCol="0" anchor="ctr">
            <a:noAutofit/>
          </a:bodyPr>
          <a:lstStyle/>
          <a:p>
            <a:r>
              <a:rPr lang="ru-RU" dirty="0" smtClean="0"/>
              <a:t>Образец заголовка</a:t>
            </a:r>
            <a:endParaRPr lang="ru-RU" dirty="0"/>
          </a:p>
        </p:txBody>
      </p:sp>
      <p:sp>
        <p:nvSpPr>
          <p:cNvPr id="3" name="Текст 2"/>
          <p:cNvSpPr>
            <a:spLocks noGrp="1"/>
          </p:cNvSpPr>
          <p:nvPr>
            <p:ph type="body" idx="1"/>
          </p:nvPr>
        </p:nvSpPr>
        <p:spPr>
          <a:xfrm>
            <a:off x="457200" y="617251"/>
            <a:ext cx="8229600" cy="4487886"/>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15.02.2021</a:t>
            </a:fld>
            <a:endParaRPr lang="ru-RU"/>
          </a:p>
        </p:txBody>
      </p:sp>
      <p:sp>
        <p:nvSpPr>
          <p:cNvPr id="5" name="Нижний колонтитул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2400" kern="1200">
          <a:solidFill>
            <a:schemeClr val="bg1"/>
          </a:solidFill>
          <a:latin typeface="+mj-lt"/>
          <a:ea typeface="+mj-ea"/>
          <a:cs typeface="+mj-cs"/>
        </a:defRPr>
      </a:lvl1pPr>
    </p:titleStyle>
    <p:bodyStyle>
      <a:lvl1pPr marL="342900" indent="-342900" algn="l" defTabSz="914400" rtl="0" eaLnBrk="1" latinLnBrk="0" hangingPunct="1">
        <a:spcBef>
          <a:spcPct val="20000"/>
        </a:spcBef>
        <a:buClr>
          <a:schemeClr val="accent3">
            <a:lumMod val="75000"/>
          </a:schemeClr>
        </a:buClr>
        <a:buFont typeface="Arial" pitchFamily="34" charset="0"/>
        <a:buChar char="•"/>
        <a:defRPr sz="3200" kern="1200">
          <a:solidFill>
            <a:schemeClr val="tx1">
              <a:lumMod val="75000"/>
              <a:lumOff val="25000"/>
            </a:schemeClr>
          </a:solidFill>
          <a:latin typeface="+mn-lt"/>
          <a:ea typeface="+mn-ea"/>
          <a:cs typeface="+mn-cs"/>
        </a:defRPr>
      </a:lvl1pPr>
      <a:lvl2pPr marL="742950" indent="-285750" algn="l" defTabSz="914400" rtl="0" eaLnBrk="1" latinLnBrk="0" hangingPunct="1">
        <a:spcBef>
          <a:spcPct val="20000"/>
        </a:spcBef>
        <a:buClr>
          <a:schemeClr val="accent3">
            <a:lumMod val="75000"/>
          </a:schemeClr>
        </a:buClr>
        <a:buFont typeface="Arial" pitchFamily="34" charset="0"/>
        <a:buChar char="–"/>
        <a:defRPr sz="2800" kern="120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Clr>
          <a:schemeClr val="accent3">
            <a:lumMod val="75000"/>
          </a:schemeClr>
        </a:buClr>
        <a:buFont typeface="Arial" pitchFamily="34" charset="0"/>
        <a:buChar char="•"/>
        <a:defRPr sz="2400"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Clr>
          <a:schemeClr val="accent3">
            <a:lumMod val="75000"/>
          </a:schemeClr>
        </a:buClr>
        <a:buFont typeface="Arial" pitchFamily="34" charset="0"/>
        <a:buChar char="–"/>
        <a:defRPr sz="2000" kern="120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Clr>
          <a:schemeClr val="accent3">
            <a:lumMod val="75000"/>
          </a:schemeClr>
        </a:buClr>
        <a:buFont typeface="Arial" pitchFamily="34" charset="0"/>
        <a:buChar char="»"/>
        <a:defRPr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philosophy_exam@mail.ru"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zakon.ru/blog/2016/7/27/veschnost_veschi_mozhno_li_vklyuchit_v_koncept_prava_filosofiyu_mhajdeggera_strannoe_mesto_ontologii#_ftn1"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000" b="-2000"/>
          </a:stretch>
        </a:blipFill>
        <a:effectLst/>
      </p:bgPr>
    </p:bg>
    <p:spTree>
      <p:nvGrpSpPr>
        <p:cNvPr id="1" name=""/>
        <p:cNvGrpSpPr/>
        <p:nvPr/>
      </p:nvGrpSpPr>
      <p:grpSpPr>
        <a:xfrm>
          <a:off x="0" y="0"/>
          <a:ext cx="0" cy="0"/>
          <a:chOff x="0" y="0"/>
          <a:chExt cx="0" cy="0"/>
        </a:xfrm>
      </p:grpSpPr>
      <p:sp>
        <p:nvSpPr>
          <p:cNvPr id="8" name="Прямоугольник 7"/>
          <p:cNvSpPr/>
          <p:nvPr/>
        </p:nvSpPr>
        <p:spPr>
          <a:xfrm>
            <a:off x="467544" y="377225"/>
            <a:ext cx="8208912" cy="4880542"/>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0" y="2577470"/>
            <a:ext cx="9036496" cy="1120124"/>
          </a:xfrm>
          <a:prstGeom prst="rect">
            <a:avLst/>
          </a:prstGeom>
          <a:gradFill>
            <a:gsLst>
              <a:gs pos="0">
                <a:schemeClr val="accent3">
                  <a:lumMod val="75000"/>
                </a:schemeClr>
              </a:gs>
              <a:gs pos="100000">
                <a:srgbClr val="4E6B33"/>
              </a:gs>
            </a:gsLst>
            <a:lin ang="0" scaled="0"/>
          </a:gradFill>
          <a:ln>
            <a:noFill/>
          </a:ln>
          <a:effectLst>
            <a:outerShdw blurRad="228600" dist="50800" dir="2100000" algn="ctr" rotWithShape="0">
              <a:schemeClr val="bg2">
                <a:lumMod val="2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Заголовок 1"/>
          <p:cNvSpPr txBox="1">
            <a:spLocks/>
          </p:cNvSpPr>
          <p:nvPr/>
        </p:nvSpPr>
        <p:spPr>
          <a:xfrm>
            <a:off x="0" y="2537465"/>
            <a:ext cx="5220072" cy="1225021"/>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ru-RU" sz="4400" noProof="0" dirty="0" smtClean="0">
                <a:solidFill>
                  <a:schemeClr val="bg1"/>
                </a:solidFill>
                <a:latin typeface="+mj-lt"/>
                <a:ea typeface="+mj-ea"/>
                <a:cs typeface="+mj-cs"/>
              </a:rPr>
              <a:t>Курс для аспирантов ТПУ</a:t>
            </a:r>
            <a:endParaRPr kumimoji="0" lang="ru-RU" sz="4400" b="0" i="0" u="none" strike="noStrike" kern="1200" cap="none" spc="0" normalizeH="0" baseline="0" noProof="0" dirty="0">
              <a:ln>
                <a:noFill/>
              </a:ln>
              <a:solidFill>
                <a:schemeClr val="bg1"/>
              </a:solidFill>
              <a:effectLst/>
              <a:uLnTx/>
              <a:uFillTx/>
              <a:latin typeface="+mj-lt"/>
              <a:ea typeface="+mj-ea"/>
              <a:cs typeface="+mj-cs"/>
            </a:endParaRPr>
          </a:p>
        </p:txBody>
      </p:sp>
      <p:sp>
        <p:nvSpPr>
          <p:cNvPr id="13" name="Подзаголовок 2"/>
          <p:cNvSpPr txBox="1">
            <a:spLocks/>
          </p:cNvSpPr>
          <p:nvPr/>
        </p:nvSpPr>
        <p:spPr>
          <a:xfrm>
            <a:off x="611560" y="3737598"/>
            <a:ext cx="6400800" cy="14605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ru-RU" sz="2000" dirty="0" smtClean="0">
                <a:solidFill>
                  <a:schemeClr val="tx1">
                    <a:lumMod val="75000"/>
                    <a:lumOff val="25000"/>
                  </a:schemeClr>
                </a:solidFill>
              </a:rPr>
              <a:t>Колодий Наталия Андреевна, д.ф.н., профессор ОСГН ШБИП</a:t>
            </a:r>
            <a:endParaRPr kumimoji="0" lang="ru-RU" sz="2000" b="0" i="0" u="none" strike="noStrike" kern="1200" cap="none" spc="0" normalizeH="0" baseline="0" noProof="0" dirty="0">
              <a:ln>
                <a:noFill/>
              </a:ln>
              <a:solidFill>
                <a:schemeClr val="tx1">
                  <a:lumMod val="75000"/>
                  <a:lumOff val="25000"/>
                </a:schemeClr>
              </a:solidFill>
              <a:effectLst/>
              <a:uLnTx/>
              <a:uFillTx/>
              <a:latin typeface="+mn-lt"/>
              <a:ea typeface="+mn-ea"/>
              <a:cs typeface="+mn-cs"/>
            </a:endParaRPr>
          </a:p>
        </p:txBody>
      </p:sp>
      <p:sp>
        <p:nvSpPr>
          <p:cNvPr id="6" name="Подзаголовок 2"/>
          <p:cNvSpPr txBox="1">
            <a:spLocks/>
          </p:cNvSpPr>
          <p:nvPr/>
        </p:nvSpPr>
        <p:spPr>
          <a:xfrm>
            <a:off x="611560" y="377224"/>
            <a:ext cx="6400800" cy="14605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4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История и философия науки</a:t>
            </a:r>
            <a:endParaRPr kumimoji="0" lang="ru-RU" sz="2400" b="0" i="0" u="none" strike="noStrike" kern="1200" cap="none" spc="0" normalizeH="0" baseline="0" noProof="0" dirty="0">
              <a:ln>
                <a:noFill/>
              </a:ln>
              <a:solidFill>
                <a:schemeClr val="tx1">
                  <a:lumMod val="75000"/>
                  <a:lumOff val="25000"/>
                </a:schemeClr>
              </a:solidFill>
              <a:effectLst/>
              <a:uLnTx/>
              <a:uFillTx/>
              <a:latin typeface="+mn-lt"/>
              <a:ea typeface="+mn-ea"/>
              <a:cs typeface="+mn-cs"/>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376" y="3849911"/>
            <a:ext cx="1524000" cy="1778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ОСГН ШБИП АСПИРАНТУ</a:t>
            </a:r>
            <a:endParaRPr lang="ru-RU" dirty="0"/>
          </a:p>
        </p:txBody>
      </p:sp>
      <p:sp>
        <p:nvSpPr>
          <p:cNvPr id="3" name="Объект 2"/>
          <p:cNvSpPr>
            <a:spLocks noGrp="1"/>
          </p:cNvSpPr>
          <p:nvPr>
            <p:ph idx="1"/>
          </p:nvPr>
        </p:nvSpPr>
        <p:spPr/>
        <p:txBody>
          <a:bodyPr>
            <a:normAutofit/>
          </a:bodyPr>
          <a:lstStyle/>
          <a:p>
            <a:r>
              <a:rPr lang="ru-RU" dirty="0" smtClean="0"/>
              <a:t>Заявление на утверждение темы реферата</a:t>
            </a:r>
          </a:p>
          <a:p>
            <a:r>
              <a:rPr lang="ru-RU" dirty="0" smtClean="0"/>
              <a:t>Тема  - по истории той науки, в рамках которой будет защита</a:t>
            </a:r>
          </a:p>
          <a:p>
            <a:r>
              <a:rPr lang="ru-RU" dirty="0" smtClean="0"/>
              <a:t>Тема реферата должна отражать актуальность исследования</a:t>
            </a:r>
          </a:p>
          <a:p>
            <a:r>
              <a:rPr lang="ru-RU" dirty="0" smtClean="0"/>
              <a:t>Запись на экзамен у методиста ОСГН</a:t>
            </a:r>
          </a:p>
          <a:p>
            <a:r>
              <a:rPr lang="ru-RU" dirty="0" smtClean="0"/>
              <a:t>Кандидатский экзамен - июнь</a:t>
            </a:r>
            <a:endParaRPr lang="ru-RU" dirty="0"/>
          </a:p>
        </p:txBody>
      </p:sp>
    </p:spTree>
    <p:extLst>
      <p:ext uri="{BB962C8B-B14F-4D97-AF65-F5344CB8AC3E}">
        <p14:creationId xmlns:p14="http://schemas.microsoft.com/office/powerpoint/2010/main" val="3746857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Алгоритм</a:t>
            </a:r>
            <a:endParaRPr lang="ru-RU" dirty="0"/>
          </a:p>
        </p:txBody>
      </p:sp>
      <p:sp>
        <p:nvSpPr>
          <p:cNvPr id="3" name="Объект 2"/>
          <p:cNvSpPr>
            <a:spLocks noGrp="1"/>
          </p:cNvSpPr>
          <p:nvPr>
            <p:ph idx="1"/>
          </p:nvPr>
        </p:nvSpPr>
        <p:spPr/>
        <p:txBody>
          <a:bodyPr>
            <a:normAutofit fontScale="47500" lnSpcReduction="20000"/>
          </a:bodyPr>
          <a:lstStyle/>
          <a:p>
            <a:r>
              <a:rPr lang="ru-RU" b="1" dirty="0"/>
              <a:t>Уважаемые аспиранты!</a:t>
            </a:r>
            <a:br>
              <a:rPr lang="ru-RU" b="1" dirty="0"/>
            </a:br>
            <a:r>
              <a:rPr lang="ru-RU" b="1" dirty="0"/>
              <a:t>Ознакомьтесь с алгоритмом по подготовке к сдаче экзамена:</a:t>
            </a:r>
            <a:endParaRPr lang="ru-RU" dirty="0"/>
          </a:p>
          <a:p>
            <a:r>
              <a:rPr lang="ru-RU" dirty="0"/>
              <a:t>В первую очередь вам необходимо утвердить тему реферата в срок до </a:t>
            </a:r>
            <a:r>
              <a:rPr lang="ru-RU" b="1" dirty="0"/>
              <a:t>01.05.2020</a:t>
            </a:r>
            <a:r>
              <a:rPr lang="ru-RU" dirty="0"/>
              <a:t> (тема должна затрагивать исторический аспект вашего исследования, примеры утвержденных тем прошлых лет представлены ниже). Заявление подается в электронном виде на электронную почту </a:t>
            </a:r>
            <a:r>
              <a:rPr lang="ru-RU" dirty="0">
                <a:hlinkClick r:id="rId2"/>
              </a:rPr>
              <a:t>philosophy_exam@mail.ru</a:t>
            </a:r>
            <a:r>
              <a:rPr lang="ru-RU" dirty="0"/>
              <a:t> с пометкой «утверждение темы реферата» (бланк заявления ниже). Аспиранты, не утвердившие тему реферата в срок, будут лишены права выбора даты экзамена и комиссии и будут записаны на сдачу экзамена (дата, комиссия) по усмотрению руководства.</a:t>
            </a:r>
          </a:p>
          <a:p>
            <a:r>
              <a:rPr lang="ru-RU" dirty="0"/>
              <a:t>Далее выбрать дату и записаться на экзамен также по электронной почте </a:t>
            </a:r>
            <a:r>
              <a:rPr lang="ru-RU" dirty="0">
                <a:hlinkClick r:id="rId2"/>
              </a:rPr>
              <a:t>philosophy_exam@mail.ru</a:t>
            </a:r>
            <a:r>
              <a:rPr lang="ru-RU" dirty="0"/>
              <a:t> с пометкой «запись на экзамен». Период сдачи экзамена: конец мая - июнь 2021 г. Расписание дней сдачи экзамена будет доступно в мае. Для аспирантов, не имеющих возможности сдать экзамен в указанный период, дата назначается индивидуально по согласованию.</a:t>
            </a:r>
          </a:p>
          <a:p>
            <a:r>
              <a:rPr lang="ru-RU" dirty="0"/>
              <a:t>Сдать распечатанный и прошитый реферат в </a:t>
            </a:r>
            <a:r>
              <a:rPr lang="ru-RU" b="1" dirty="0"/>
              <a:t>204 аудиторию 19 корпуса ТПУ</a:t>
            </a:r>
            <a:r>
              <a:rPr lang="ru-RU" dirty="0"/>
              <a:t> и загрузить электронную версию (ссылки будут даны в мае) за неделю до даты сдачи экзамена. Требования к оформлению реферата представлены ниже.</a:t>
            </a:r>
          </a:p>
          <a:p>
            <a:r>
              <a:rPr lang="ru-RU" dirty="0"/>
              <a:t>Обратите внимание, что универсального пособия по подготовке к экзамену нет, в этой связи помимо лекционных записей предлагаем вам использовать прикрепленные ниже источники.</a:t>
            </a:r>
          </a:p>
          <a:p>
            <a:r>
              <a:rPr lang="ru-RU" dirty="0"/>
              <a:t>Абсолютно по всем интересующим вопросам по подготовке к экзамену можно обращаться на почту </a:t>
            </a:r>
            <a:r>
              <a:rPr lang="ru-RU" dirty="0">
                <a:hlinkClick r:id="rId2"/>
              </a:rPr>
              <a:t>philosophy_exam@mail.ru</a:t>
            </a:r>
            <a:endParaRPr lang="ru-RU" dirty="0">
              <a:effectLst/>
            </a:endParaRPr>
          </a:p>
        </p:txBody>
      </p:sp>
    </p:spTree>
    <p:extLst>
      <p:ext uri="{BB962C8B-B14F-4D97-AF65-F5344CB8AC3E}">
        <p14:creationId xmlns:p14="http://schemas.microsoft.com/office/powerpoint/2010/main" val="2041117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Правила оформления рефератов</a:t>
            </a:r>
            <a:endParaRPr lang="ru-RU" dirty="0"/>
          </a:p>
        </p:txBody>
      </p:sp>
      <p:sp>
        <p:nvSpPr>
          <p:cNvPr id="3" name="Объект 2"/>
          <p:cNvSpPr>
            <a:spLocks noGrp="1"/>
          </p:cNvSpPr>
          <p:nvPr>
            <p:ph idx="1"/>
          </p:nvPr>
        </p:nvSpPr>
        <p:spPr/>
        <p:txBody>
          <a:bodyPr>
            <a:normAutofit fontScale="55000" lnSpcReduction="20000"/>
          </a:bodyPr>
          <a:lstStyle/>
          <a:p>
            <a:pPr marL="0" indent="0">
              <a:buNone/>
            </a:pPr>
            <a:r>
              <a:rPr lang="ru-RU" dirty="0"/>
              <a:t>ПРАВИЛА ОФОРМЛЕНИЯ РЕФЕРАТОВ ДЛЯ КАНДИДАТСКОГО ЭКЗАМЕНА ПО ИСТОРИИ И ФИЛОСОФИИ НАУКИ И </a:t>
            </a:r>
            <a:r>
              <a:rPr lang="ru-RU" dirty="0" smtClean="0"/>
              <a:t>ТЕХНИКИ</a:t>
            </a:r>
          </a:p>
          <a:p>
            <a:r>
              <a:rPr lang="ru-RU" dirty="0" smtClean="0"/>
              <a:t>Объем </a:t>
            </a:r>
            <a:r>
              <a:rPr lang="ru-RU" dirty="0"/>
              <a:t>реферата должен составлять не менее 25-30 страниц, интервал1,5</a:t>
            </a:r>
            <a:r>
              <a:rPr lang="ru-RU" dirty="0" smtClean="0"/>
              <a:t>.</a:t>
            </a:r>
          </a:p>
          <a:p>
            <a:r>
              <a:rPr lang="ru-RU" dirty="0" smtClean="0"/>
              <a:t>Оригинальность </a:t>
            </a:r>
            <a:r>
              <a:rPr lang="ru-RU" dirty="0"/>
              <a:t>работы должна составлять минимум 75% (отчет о проверке на </a:t>
            </a:r>
            <a:r>
              <a:rPr lang="ru-RU" dirty="0" err="1"/>
              <a:t>антиплагиат</a:t>
            </a:r>
            <a:r>
              <a:rPr lang="ru-RU" dirty="0"/>
              <a:t> должен прилагается к реферату</a:t>
            </a:r>
            <a:r>
              <a:rPr lang="ru-RU" dirty="0" smtClean="0"/>
              <a:t>)</a:t>
            </a:r>
          </a:p>
          <a:p>
            <a:r>
              <a:rPr lang="ru-RU" dirty="0" smtClean="0"/>
              <a:t>Список </a:t>
            </a:r>
            <a:r>
              <a:rPr lang="ru-RU" dirty="0"/>
              <a:t>литературы </a:t>
            </a:r>
            <a:r>
              <a:rPr lang="ru-RU" dirty="0" smtClean="0"/>
              <a:t>составляется по Госстандарту</a:t>
            </a:r>
            <a:r>
              <a:rPr lang="ru-RU" dirty="0"/>
              <a:t>, количество источников –не менее 20</a:t>
            </a:r>
            <a:r>
              <a:rPr lang="ru-RU" dirty="0" smtClean="0"/>
              <a:t>.</a:t>
            </a:r>
          </a:p>
          <a:p>
            <a:r>
              <a:rPr lang="ru-RU" dirty="0" smtClean="0"/>
              <a:t>Сноски </a:t>
            </a:r>
            <a:r>
              <a:rPr lang="ru-RU" dirty="0"/>
              <a:t>могут быть на каждой странице (в среднем 1-2), могут быть концевые. Литература в сносках по Госстандарту </a:t>
            </a:r>
            <a:endParaRPr lang="ru-RU" dirty="0" smtClean="0"/>
          </a:p>
          <a:p>
            <a:r>
              <a:rPr lang="ru-RU" dirty="0" smtClean="0"/>
              <a:t>Поля</a:t>
            </a:r>
            <a:r>
              <a:rPr lang="ru-RU" dirty="0"/>
              <a:t>: вверху –25 мм, внизу –25, справа –20, слева –</a:t>
            </a:r>
            <a:r>
              <a:rPr lang="ru-RU" dirty="0" smtClean="0"/>
              <a:t>30</a:t>
            </a:r>
          </a:p>
          <a:p>
            <a:r>
              <a:rPr lang="ru-RU" dirty="0" smtClean="0"/>
              <a:t>Шрифт </a:t>
            </a:r>
            <a:r>
              <a:rPr lang="ru-RU" dirty="0"/>
              <a:t>–14Times </a:t>
            </a:r>
            <a:r>
              <a:rPr lang="ru-RU" dirty="0" err="1"/>
              <a:t>New</a:t>
            </a:r>
            <a:r>
              <a:rPr lang="ru-RU" dirty="0"/>
              <a:t> </a:t>
            </a:r>
            <a:r>
              <a:rPr lang="ru-RU" dirty="0" err="1"/>
              <a:t>Roman</a:t>
            </a:r>
            <a:r>
              <a:rPr lang="ru-RU" dirty="0" smtClean="0"/>
              <a:t>.</a:t>
            </a:r>
          </a:p>
          <a:p>
            <a:r>
              <a:rPr lang="ru-RU" dirty="0" smtClean="0"/>
              <a:t>Нумерация </a:t>
            </a:r>
            <a:r>
              <a:rPr lang="ru-RU" dirty="0"/>
              <a:t>страниц внизу, справа</a:t>
            </a:r>
            <a:r>
              <a:rPr lang="ru-RU" dirty="0" smtClean="0"/>
              <a:t>.</a:t>
            </a:r>
          </a:p>
          <a:p>
            <a:r>
              <a:rPr lang="ru-RU" dirty="0" smtClean="0"/>
              <a:t>Должно </a:t>
            </a:r>
            <a:r>
              <a:rPr lang="ru-RU" dirty="0"/>
              <a:t>быть оглавление с указанием страниц</a:t>
            </a:r>
            <a:r>
              <a:rPr lang="ru-RU" dirty="0" smtClean="0"/>
              <a:t>.</a:t>
            </a:r>
          </a:p>
          <a:p>
            <a:r>
              <a:rPr lang="ru-RU" dirty="0" smtClean="0"/>
              <a:t>Форма </a:t>
            </a:r>
            <a:r>
              <a:rPr lang="ru-RU" dirty="0"/>
              <a:t>титульного </a:t>
            </a:r>
            <a:r>
              <a:rPr lang="ru-RU" dirty="0" smtClean="0"/>
              <a:t>листа</a:t>
            </a:r>
            <a:endParaRPr lang="ru-RU" dirty="0"/>
          </a:p>
        </p:txBody>
      </p:sp>
    </p:spTree>
    <p:extLst>
      <p:ext uri="{BB962C8B-B14F-4D97-AF65-F5344CB8AC3E}">
        <p14:creationId xmlns:p14="http://schemas.microsoft.com/office/powerpoint/2010/main" val="317142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Литература </a:t>
            </a:r>
            <a:endParaRPr lang="ru-RU" dirty="0"/>
          </a:p>
        </p:txBody>
      </p:sp>
      <p:sp>
        <p:nvSpPr>
          <p:cNvPr id="3" name="Объект 2"/>
          <p:cNvSpPr>
            <a:spLocks noGrp="1"/>
          </p:cNvSpPr>
          <p:nvPr>
            <p:ph idx="1"/>
          </p:nvPr>
        </p:nvSpPr>
        <p:spPr/>
        <p:txBody>
          <a:bodyPr>
            <a:normAutofit/>
          </a:bodyPr>
          <a:lstStyle/>
          <a:p>
            <a:r>
              <a:rPr lang="ru-RU" sz="1800" dirty="0"/>
              <a:t>ИСТОРИЯ  И  ФИЛОСОФИЯ НАУКИ Под  общей редакцией  Н.  В.  </a:t>
            </a:r>
            <a:r>
              <a:rPr lang="ru-RU" sz="1800" dirty="0" err="1"/>
              <a:t>Бряник</a:t>
            </a:r>
            <a:r>
              <a:rPr lang="ru-RU" sz="1800" dirty="0"/>
              <a:t>,  О.  Н.  </a:t>
            </a:r>
            <a:r>
              <a:rPr lang="ru-RU" sz="1800" dirty="0" err="1"/>
              <a:t>Томюк</a:t>
            </a:r>
            <a:r>
              <a:rPr lang="ru-RU" sz="1800" dirty="0"/>
              <a:t>. -Екатеринбург: Издательство Уральского </a:t>
            </a:r>
            <a:r>
              <a:rPr lang="ru-RU" sz="1800" dirty="0" smtClean="0"/>
              <a:t>университета.  2014.</a:t>
            </a:r>
          </a:p>
          <a:p>
            <a:r>
              <a:rPr lang="ru-RU" sz="1800" dirty="0"/>
              <a:t>Философия и история науки  (учебное пособие для аспирантов ОИЯИ)  Проф., д.ф.н. В.Г. </a:t>
            </a:r>
            <a:r>
              <a:rPr lang="ru-RU" sz="1800" dirty="0" smtClean="0"/>
              <a:t>Горохов.</a:t>
            </a:r>
          </a:p>
          <a:p>
            <a:r>
              <a:rPr lang="ru-RU" sz="1800" dirty="0"/>
              <a:t>Философия науки / под ред. С.А. Лебедева: Учебное пособие для вузов. Изд. 5-е, </a:t>
            </a:r>
            <a:r>
              <a:rPr lang="ru-RU" sz="1800" dirty="0" err="1"/>
              <a:t>перераб</a:t>
            </a:r>
            <a:r>
              <a:rPr lang="ru-RU" sz="1800" dirty="0"/>
              <a:t>. и доп. — М.: Академический Проект; </a:t>
            </a:r>
            <a:r>
              <a:rPr lang="ru-RU" sz="1800" dirty="0" err="1"/>
              <a:t>Альма</a:t>
            </a:r>
            <a:r>
              <a:rPr lang="ru-RU" sz="1800" dirty="0"/>
              <a:t> Матер, 2007. — 731 с.— («</a:t>
            </a:r>
            <a:r>
              <a:rPr lang="ru-RU" sz="1800" dirty="0" err="1"/>
              <a:t>Gaudeamus</a:t>
            </a:r>
            <a:r>
              <a:rPr lang="ru-RU" sz="1800" dirty="0" smtClean="0"/>
              <a:t>»).</a:t>
            </a:r>
          </a:p>
          <a:p>
            <a:r>
              <a:rPr lang="ru-RU" sz="1800" dirty="0"/>
              <a:t>Черникова И.В.. Философия и история науки: учеб, пособие. </a:t>
            </a:r>
            <a:r>
              <a:rPr lang="ru-RU" sz="1800" dirty="0" smtClean="0"/>
              <a:t>2011. </a:t>
            </a:r>
            <a:endParaRPr lang="ru-RU" sz="1800" dirty="0"/>
          </a:p>
          <a:p>
            <a:endParaRPr lang="ru-RU" sz="1800" dirty="0"/>
          </a:p>
        </p:txBody>
      </p:sp>
    </p:spTree>
    <p:extLst>
      <p:ext uri="{BB962C8B-B14F-4D97-AF65-F5344CB8AC3E}">
        <p14:creationId xmlns:p14="http://schemas.microsoft.com/office/powerpoint/2010/main" val="1123325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93204"/>
            <a:ext cx="6491064" cy="664073"/>
          </a:xfrm>
        </p:spPr>
        <p:txBody>
          <a:bodyPr/>
          <a:lstStyle/>
          <a:p>
            <a:r>
              <a:rPr lang="ru-RU" sz="1800" dirty="0"/>
              <a:t>ВОПРОСЫ ДЛЯ </a:t>
            </a:r>
            <a:r>
              <a:rPr lang="ru-RU" sz="1800" dirty="0" smtClean="0"/>
              <a:t>СДАЧИ  КАНДИДАТСКОГО </a:t>
            </a:r>
            <a:r>
              <a:rPr lang="ru-RU" sz="1800" dirty="0"/>
              <a:t>ЭКЗАМЕНА</a:t>
            </a:r>
            <a:r>
              <a:rPr lang="ru-RU" dirty="0"/>
              <a:t> </a:t>
            </a:r>
            <a:br>
              <a:rPr lang="ru-RU" dirty="0"/>
            </a:br>
            <a:r>
              <a:rPr lang="ru-RU" dirty="0"/>
              <a:t>ПО ИСТОРИИ И ФИЛОСОФИИ НАУКИ</a:t>
            </a:r>
          </a:p>
        </p:txBody>
      </p:sp>
      <p:sp>
        <p:nvSpPr>
          <p:cNvPr id="3" name="Объект 2"/>
          <p:cNvSpPr>
            <a:spLocks noGrp="1"/>
          </p:cNvSpPr>
          <p:nvPr>
            <p:ph idx="1"/>
          </p:nvPr>
        </p:nvSpPr>
        <p:spPr>
          <a:xfrm>
            <a:off x="457200" y="617251"/>
            <a:ext cx="8229600" cy="4487886"/>
          </a:xfrm>
        </p:spPr>
        <p:txBody>
          <a:bodyPr>
            <a:normAutofit fontScale="47500" lnSpcReduction="20000"/>
          </a:bodyPr>
          <a:lstStyle/>
          <a:p>
            <a:r>
              <a:rPr lang="ru-RU" dirty="0"/>
              <a:t> </a:t>
            </a:r>
            <a:r>
              <a:rPr lang="ru-RU" dirty="0" smtClean="0"/>
              <a:t>Понятие </a:t>
            </a:r>
            <a:r>
              <a:rPr lang="ru-RU" dirty="0"/>
              <a:t>науки. Взаимодействие науки и философии. </a:t>
            </a:r>
            <a:endParaRPr lang="ru-RU" dirty="0" smtClean="0"/>
          </a:p>
          <a:p>
            <a:r>
              <a:rPr lang="ru-RU" dirty="0" smtClean="0"/>
              <a:t>Структура </a:t>
            </a:r>
            <a:r>
              <a:rPr lang="ru-RU" dirty="0"/>
              <a:t>научного знания. Роль теории в структуре научного знания. Соотношение факта и теории.</a:t>
            </a:r>
          </a:p>
          <a:p>
            <a:pPr lvl="0"/>
            <a:r>
              <a:rPr lang="ru-RU" dirty="0"/>
              <a:t>Роль и понятие эксперимента в научном познании.</a:t>
            </a:r>
          </a:p>
          <a:p>
            <a:pPr lvl="0"/>
            <a:r>
              <a:rPr lang="ru-RU" dirty="0"/>
              <a:t>Понятие парадигмы в развитии науки. </a:t>
            </a:r>
          </a:p>
          <a:p>
            <a:pPr lvl="0"/>
            <a:r>
              <a:rPr lang="ru-RU" dirty="0"/>
              <a:t>Учение  Т. Куна о научной революции (</a:t>
            </a:r>
            <a:r>
              <a:rPr lang="ru-RU" dirty="0" err="1"/>
              <a:t>Т.Кун</a:t>
            </a:r>
            <a:r>
              <a:rPr lang="ru-RU" dirty="0"/>
              <a:t>  «Структура научной революции»). </a:t>
            </a:r>
          </a:p>
          <a:p>
            <a:pPr lvl="0"/>
            <a:r>
              <a:rPr lang="ru-RU" dirty="0"/>
              <a:t>Наука в системе человеческого знания (философии, религии, мистики, искусства и т.п.). </a:t>
            </a:r>
          </a:p>
          <a:p>
            <a:pPr lvl="0"/>
            <a:r>
              <a:rPr lang="ru-RU" dirty="0"/>
              <a:t>Б. Рассел. Наука в истории человечества.</a:t>
            </a:r>
          </a:p>
          <a:p>
            <a:pPr lvl="0"/>
            <a:r>
              <a:rPr lang="ru-RU" dirty="0"/>
              <a:t>Культурно-исторические предпосылки возникновения и основные этапы становления науки.</a:t>
            </a:r>
          </a:p>
          <a:p>
            <a:pPr lvl="0"/>
            <a:r>
              <a:rPr lang="ru-RU" dirty="0"/>
              <a:t>Основные этапы развития теоретического мышления.</a:t>
            </a:r>
          </a:p>
          <a:p>
            <a:pPr lvl="0"/>
            <a:r>
              <a:rPr lang="ru-RU" dirty="0"/>
              <a:t>Становление теоретического мышления в истории науки.</a:t>
            </a:r>
          </a:p>
          <a:p>
            <a:pPr lvl="0"/>
            <a:r>
              <a:rPr lang="ru-RU" dirty="0"/>
              <a:t>Различные толкования предмета философии науки.</a:t>
            </a:r>
          </a:p>
          <a:p>
            <a:pPr lvl="0"/>
            <a:r>
              <a:rPr lang="ru-RU" dirty="0"/>
              <a:t>Научная революция. Понятие, роль значение научной революции в истории науки. </a:t>
            </a:r>
          </a:p>
          <a:p>
            <a:pPr lvl="0"/>
            <a:r>
              <a:rPr lang="ru-RU" dirty="0"/>
              <a:t>Наука в системе техногенной цивилизации. </a:t>
            </a:r>
          </a:p>
          <a:p>
            <a:pPr lvl="0"/>
            <a:r>
              <a:rPr lang="ru-RU" dirty="0"/>
              <a:t>Проблема ответственности ученого и экспертная роль гуманитарного знания.</a:t>
            </a:r>
          </a:p>
          <a:p>
            <a:pPr lvl="0"/>
            <a:r>
              <a:rPr lang="ru-RU" dirty="0"/>
              <a:t>Научный релятивизм и методологический анархизм П. </a:t>
            </a:r>
            <a:r>
              <a:rPr lang="ru-RU" dirty="0" err="1"/>
              <a:t>Фейерабенда</a:t>
            </a:r>
            <a:r>
              <a:rPr lang="ru-RU" dirty="0"/>
              <a:t>. (П. </a:t>
            </a:r>
            <a:r>
              <a:rPr lang="ru-RU" dirty="0" err="1"/>
              <a:t>Фейерабенд</a:t>
            </a:r>
            <a:r>
              <a:rPr lang="ru-RU" dirty="0"/>
              <a:t> «Против  Метода»).</a:t>
            </a:r>
          </a:p>
          <a:p>
            <a:r>
              <a:rPr lang="ru-RU" dirty="0" smtClean="0"/>
              <a:t> </a:t>
            </a:r>
            <a:endParaRPr lang="ru-RU" dirty="0"/>
          </a:p>
        </p:txBody>
      </p:sp>
    </p:spTree>
    <p:extLst>
      <p:ext uri="{BB962C8B-B14F-4D97-AF65-F5344CB8AC3E}">
        <p14:creationId xmlns:p14="http://schemas.microsoft.com/office/powerpoint/2010/main" val="668437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1600" dirty="0"/>
              <a:t>Примеры утвержденных тем рефератов по «Истории и философии науки»</a:t>
            </a:r>
          </a:p>
        </p:txBody>
      </p:sp>
      <p:sp>
        <p:nvSpPr>
          <p:cNvPr id="3" name="Объект 2"/>
          <p:cNvSpPr>
            <a:spLocks noGrp="1"/>
          </p:cNvSpPr>
          <p:nvPr>
            <p:ph idx="1"/>
          </p:nvPr>
        </p:nvSpPr>
        <p:spPr/>
        <p:txBody>
          <a:bodyPr>
            <a:normAutofit fontScale="47500" lnSpcReduction="20000"/>
          </a:bodyPr>
          <a:lstStyle/>
          <a:p>
            <a:r>
              <a:rPr lang="ru-RU" dirty="0" smtClean="0"/>
              <a:t>1.История </a:t>
            </a:r>
            <a:r>
              <a:rPr lang="ru-RU" dirty="0"/>
              <a:t>развития </a:t>
            </a:r>
            <a:r>
              <a:rPr lang="ru-RU" dirty="0" err="1"/>
              <a:t>энергопреобразующих</a:t>
            </a:r>
            <a:r>
              <a:rPr lang="ru-RU" dirty="0"/>
              <a:t> устройств космических аппаратов в области технических </a:t>
            </a:r>
            <a:r>
              <a:rPr lang="ru-RU" dirty="0" smtClean="0"/>
              <a:t>наук</a:t>
            </a:r>
          </a:p>
          <a:p>
            <a:r>
              <a:rPr lang="ru-RU" dirty="0" smtClean="0"/>
              <a:t>2.Основные </a:t>
            </a:r>
            <a:r>
              <a:rPr lang="ru-RU" dirty="0"/>
              <a:t>этапы возникновения и развития физики плазмы как области научного </a:t>
            </a:r>
            <a:r>
              <a:rPr lang="ru-RU" dirty="0" smtClean="0"/>
              <a:t>знания</a:t>
            </a:r>
          </a:p>
          <a:p>
            <a:r>
              <a:rPr lang="ru-RU" dirty="0" smtClean="0"/>
              <a:t>3.История </a:t>
            </a:r>
            <a:r>
              <a:rPr lang="ru-RU" dirty="0"/>
              <a:t>развития полупроводниковых преобразователей в технических </a:t>
            </a:r>
            <a:r>
              <a:rPr lang="ru-RU" dirty="0" smtClean="0"/>
              <a:t>науках</a:t>
            </a:r>
          </a:p>
          <a:p>
            <a:r>
              <a:rPr lang="ru-RU" dirty="0" smtClean="0"/>
              <a:t>4.История </a:t>
            </a:r>
            <a:r>
              <a:rPr lang="ru-RU" dirty="0"/>
              <a:t>развития шаговых двигателей и их систем управления в области </a:t>
            </a:r>
            <a:r>
              <a:rPr lang="ru-RU" dirty="0" err="1" smtClean="0"/>
              <a:t>технонаук</a:t>
            </a:r>
            <a:endParaRPr lang="ru-RU" dirty="0" smtClean="0"/>
          </a:p>
          <a:p>
            <a:r>
              <a:rPr lang="ru-RU" dirty="0" smtClean="0"/>
              <a:t>5.Технологии </a:t>
            </a:r>
            <a:r>
              <a:rPr lang="ru-RU" dirty="0"/>
              <a:t>утилизации и переработки буровых шламов в химической технологии: исторический </a:t>
            </a:r>
            <a:r>
              <a:rPr lang="ru-RU" dirty="0" smtClean="0"/>
              <a:t>аспект</a:t>
            </a:r>
          </a:p>
          <a:p>
            <a:r>
              <a:rPr lang="ru-RU" dirty="0" smtClean="0"/>
              <a:t>6.Развитие </a:t>
            </a:r>
            <a:r>
              <a:rPr lang="ru-RU" dirty="0"/>
              <a:t>ядерного оружия: исторический и научный </a:t>
            </a:r>
            <a:r>
              <a:rPr lang="ru-RU" dirty="0" smtClean="0"/>
              <a:t>аспекты</a:t>
            </a:r>
          </a:p>
          <a:p>
            <a:r>
              <a:rPr lang="ru-RU" dirty="0" smtClean="0"/>
              <a:t>7.Развитие </a:t>
            </a:r>
            <a:r>
              <a:rPr lang="ru-RU" dirty="0"/>
              <a:t>нефтегазовой отрасли как области наук о </a:t>
            </a:r>
            <a:r>
              <a:rPr lang="ru-RU" dirty="0" smtClean="0"/>
              <a:t>Земле</a:t>
            </a:r>
          </a:p>
          <a:p>
            <a:r>
              <a:rPr lang="ru-RU" dirty="0" smtClean="0"/>
              <a:t>8.История </a:t>
            </a:r>
            <a:r>
              <a:rPr lang="ru-RU" dirty="0"/>
              <a:t>развития отечественной радиохимии: проблемы и </a:t>
            </a:r>
            <a:r>
              <a:rPr lang="ru-RU" dirty="0" smtClean="0"/>
              <a:t>перспективы</a:t>
            </a:r>
          </a:p>
          <a:p>
            <a:r>
              <a:rPr lang="ru-RU" dirty="0" smtClean="0"/>
              <a:t>9.История </a:t>
            </a:r>
            <a:r>
              <a:rPr lang="ru-RU" dirty="0"/>
              <a:t>создания бортовой кабельной сети космических аппаратов как область технических </a:t>
            </a:r>
            <a:r>
              <a:rPr lang="ru-RU" dirty="0" smtClean="0"/>
              <a:t>наук</a:t>
            </a:r>
          </a:p>
          <a:p>
            <a:r>
              <a:rPr lang="ru-RU" dirty="0" smtClean="0"/>
              <a:t>10.История </a:t>
            </a:r>
            <a:r>
              <a:rPr lang="ru-RU" dirty="0"/>
              <a:t>развития применения методов прогноза в прикладной </a:t>
            </a:r>
            <a:r>
              <a:rPr lang="ru-RU" dirty="0" smtClean="0"/>
              <a:t>инженерии</a:t>
            </a:r>
          </a:p>
          <a:p>
            <a:r>
              <a:rPr lang="ru-RU" dirty="0" smtClean="0"/>
              <a:t>11.История </a:t>
            </a:r>
            <a:r>
              <a:rPr lang="ru-RU" dirty="0"/>
              <a:t>развития генераторов тестовых сигналов для электрокардиографов в области </a:t>
            </a:r>
            <a:r>
              <a:rPr lang="ru-RU" dirty="0" err="1"/>
              <a:t>технонаук</a:t>
            </a:r>
            <a:endParaRPr lang="ru-RU" dirty="0"/>
          </a:p>
        </p:txBody>
      </p:sp>
    </p:spTree>
    <p:extLst>
      <p:ext uri="{BB962C8B-B14F-4D97-AF65-F5344CB8AC3E}">
        <p14:creationId xmlns:p14="http://schemas.microsoft.com/office/powerpoint/2010/main" val="854112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 семинаров</a:t>
            </a:r>
            <a:endParaRPr lang="ru-RU" dirty="0"/>
          </a:p>
        </p:txBody>
      </p:sp>
      <p:sp>
        <p:nvSpPr>
          <p:cNvPr id="3" name="Объект 2"/>
          <p:cNvSpPr>
            <a:spLocks noGrp="1"/>
          </p:cNvSpPr>
          <p:nvPr>
            <p:ph idx="1"/>
          </p:nvPr>
        </p:nvSpPr>
        <p:spPr/>
        <p:txBody>
          <a:bodyPr>
            <a:normAutofit fontScale="47500" lnSpcReduction="20000"/>
          </a:bodyPr>
          <a:lstStyle/>
          <a:p>
            <a:r>
              <a:rPr lang="ru-RU" dirty="0"/>
              <a:t>1 практика – Понятия «наука», «история», «философия»: соотношение и взаимодействие;</a:t>
            </a:r>
          </a:p>
          <a:p>
            <a:r>
              <a:rPr lang="ru-RU" dirty="0"/>
              <a:t>2-3 практики – Типы мировоззрений: мифологическое, магическое, мистическое, религиозное, философское, творческое (искусство), научное.</a:t>
            </a:r>
          </a:p>
          <a:p>
            <a:r>
              <a:rPr lang="ru-RU" dirty="0"/>
              <a:t>4 практика – История науки в эпоху Античности (античная культура как основание становления античной науки и философии; генезис античной науки и ее периодизация; основные научные программы Античности (атомизм и </a:t>
            </a:r>
            <a:r>
              <a:rPr lang="ru-RU" dirty="0" err="1"/>
              <a:t>элементаризм</a:t>
            </a:r>
            <a:r>
              <a:rPr lang="ru-RU" dirty="0"/>
              <a:t>));</a:t>
            </a:r>
          </a:p>
          <a:p>
            <a:pPr marL="0" indent="0">
              <a:buNone/>
            </a:pPr>
            <a:r>
              <a:rPr lang="ru-RU" dirty="0"/>
              <a:t> </a:t>
            </a:r>
          </a:p>
          <a:p>
            <a:r>
              <a:rPr lang="ru-RU" dirty="0"/>
              <a:t>5 практика – История науки в эпоху Средневековья (генезис  средневековой науки и ее периодизация; патристика и схоластика: основные направления средневековой науки; развитие университетов и их роль в развитии науки; арабский фактор и его влияние на становление науки в Средние века);</a:t>
            </a:r>
          </a:p>
          <a:p>
            <a:pPr marL="0" indent="0">
              <a:buNone/>
            </a:pPr>
            <a:r>
              <a:rPr lang="ru-RU" dirty="0"/>
              <a:t> </a:t>
            </a:r>
          </a:p>
          <a:p>
            <a:r>
              <a:rPr lang="ru-RU" dirty="0"/>
              <a:t>6 практика – Становление науки современного типа в Новое время (культурно-историческая роль эпохи Ренессанса в процессе становления науки Нового времени; первая научная революция: значение открытия Н. Коперника; Эксперименты Тихо Браге и Г. Галилея; методы научного познания: Р. Декарт «Размышления о методе» и Ф. Бэкон. Новый органон);</a:t>
            </a:r>
          </a:p>
        </p:txBody>
      </p:sp>
    </p:spTree>
    <p:extLst>
      <p:ext uri="{BB962C8B-B14F-4D97-AF65-F5344CB8AC3E}">
        <p14:creationId xmlns:p14="http://schemas.microsoft.com/office/powerpoint/2010/main" val="1107117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 семинаров</a:t>
            </a:r>
            <a:endParaRPr lang="ru-RU" dirty="0"/>
          </a:p>
        </p:txBody>
      </p:sp>
      <p:sp>
        <p:nvSpPr>
          <p:cNvPr id="3" name="Объект 2"/>
          <p:cNvSpPr>
            <a:spLocks noGrp="1"/>
          </p:cNvSpPr>
          <p:nvPr>
            <p:ph idx="1"/>
          </p:nvPr>
        </p:nvSpPr>
        <p:spPr/>
        <p:txBody>
          <a:bodyPr>
            <a:normAutofit fontScale="55000" lnSpcReduction="20000"/>
          </a:bodyPr>
          <a:lstStyle/>
          <a:p>
            <a:r>
              <a:rPr lang="ru-RU" dirty="0"/>
              <a:t>7 практика - Основные концепции развития науки (стандартная концепция науки (позитивизм и неопозитивизм), концепция «исторической школы» (К. Поппер, Т. Кун, И. </a:t>
            </a:r>
            <a:r>
              <a:rPr lang="ru-RU" dirty="0" err="1"/>
              <a:t>Лакатос</a:t>
            </a:r>
            <a:r>
              <a:rPr lang="ru-RU" dirty="0"/>
              <a:t>), концепция личностного знания и тематического анализа науки (М. </a:t>
            </a:r>
            <a:r>
              <a:rPr lang="ru-RU" dirty="0" err="1"/>
              <a:t>Полани</a:t>
            </a:r>
            <a:r>
              <a:rPr lang="ru-RU" dirty="0"/>
              <a:t> и С. </a:t>
            </a:r>
            <a:r>
              <a:rPr lang="ru-RU" dirty="0" err="1"/>
              <a:t>Тулмин</a:t>
            </a:r>
            <a:r>
              <a:rPr lang="ru-RU" dirty="0"/>
              <a:t>); концепция методологического анархизма (П. </a:t>
            </a:r>
            <a:r>
              <a:rPr lang="ru-RU" dirty="0" err="1"/>
              <a:t>Фейерабенд</a:t>
            </a:r>
            <a:r>
              <a:rPr lang="ru-RU" dirty="0"/>
              <a:t>).</a:t>
            </a:r>
          </a:p>
          <a:p>
            <a:pPr marL="0" indent="0">
              <a:buNone/>
            </a:pPr>
            <a:r>
              <a:rPr lang="ru-RU" dirty="0"/>
              <a:t> </a:t>
            </a:r>
          </a:p>
          <a:p>
            <a:r>
              <a:rPr lang="ru-RU" dirty="0"/>
              <a:t>8 практика - Социальная оценка техники как прикладная философия техники (проблема ответственности ученого и экспертная роль гуманитарного знания; научный </a:t>
            </a:r>
            <a:r>
              <a:rPr lang="ru-RU" dirty="0" err="1"/>
              <a:t>этос</a:t>
            </a:r>
            <a:r>
              <a:rPr lang="ru-RU" dirty="0"/>
              <a:t> Р. Мертона; гуманитарная экспертиза технического и естественнонаучного знания; этические комитеты и их деятельность);</a:t>
            </a:r>
          </a:p>
          <a:p>
            <a:pPr marL="0" indent="0">
              <a:buNone/>
            </a:pPr>
            <a:r>
              <a:rPr lang="ru-RU" dirty="0"/>
              <a:t> </a:t>
            </a:r>
          </a:p>
          <a:p>
            <a:r>
              <a:rPr lang="ru-RU" dirty="0"/>
              <a:t>9 практика – предэкзаменационная консультация по вопросам кандидатского экзамена;</a:t>
            </a:r>
          </a:p>
          <a:p>
            <a:pPr marL="0" indent="0">
              <a:buNone/>
            </a:pPr>
            <a:r>
              <a:rPr lang="ru-RU" dirty="0"/>
              <a:t> </a:t>
            </a:r>
          </a:p>
        </p:txBody>
      </p:sp>
    </p:spTree>
    <p:extLst>
      <p:ext uri="{BB962C8B-B14F-4D97-AF65-F5344CB8AC3E}">
        <p14:creationId xmlns:p14="http://schemas.microsoft.com/office/powerpoint/2010/main" val="1906192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5"/>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51288407-AC01-4E40-AF3A-E35700D5A2B9}" type="slidenum">
              <a:rPr lang="ru-RU" altLang="ru-RU"/>
              <a:pPr eaLnBrk="1" hangingPunct="1"/>
              <a:t>10</a:t>
            </a:fld>
            <a:endParaRPr lang="ru-RU" altLang="ru-RU"/>
          </a:p>
        </p:txBody>
      </p:sp>
      <p:sp>
        <p:nvSpPr>
          <p:cNvPr id="3074" name="Rectangle 2"/>
          <p:cNvSpPr>
            <a:spLocks noGrp="1" noChangeArrowheads="1"/>
          </p:cNvSpPr>
          <p:nvPr>
            <p:ph type="title"/>
          </p:nvPr>
        </p:nvSpPr>
        <p:spPr>
          <a:xfrm>
            <a:off x="-396552" y="0"/>
            <a:ext cx="8686800" cy="928203"/>
          </a:xfrm>
        </p:spPr>
        <p:txBody>
          <a:bodyPr/>
          <a:lstStyle/>
          <a:p>
            <a:pPr eaLnBrk="1" hangingPunct="1">
              <a:defRPr/>
            </a:pPr>
            <a:r>
              <a:rPr lang="ru-RU" altLang="ru-RU" sz="3333" dirty="0" smtClean="0"/>
              <a:t>Смысл </a:t>
            </a:r>
            <a:r>
              <a:rPr lang="ru-RU" altLang="ru-RU" sz="3333" dirty="0"/>
              <a:t>и предназначение философии</a:t>
            </a:r>
          </a:p>
        </p:txBody>
      </p:sp>
      <p:sp>
        <p:nvSpPr>
          <p:cNvPr id="3075" name="Rectangle 3"/>
          <p:cNvSpPr>
            <a:spLocks noGrp="1" noChangeArrowheads="1"/>
          </p:cNvSpPr>
          <p:nvPr>
            <p:ph type="body" idx="1"/>
          </p:nvPr>
        </p:nvSpPr>
        <p:spPr>
          <a:xfrm>
            <a:off x="457200" y="1195543"/>
            <a:ext cx="8229600" cy="4487886"/>
          </a:xfrm>
        </p:spPr>
        <p:txBody>
          <a:bodyPr/>
          <a:lstStyle/>
          <a:p>
            <a:pPr marL="507980" indent="-507980">
              <a:buFontTx/>
              <a:buAutoNum type="arabicPeriod"/>
              <a:defRPr/>
            </a:pPr>
            <a:endParaRPr lang="ru-RU" altLang="ru-RU" dirty="0" smtClean="0"/>
          </a:p>
          <a:p>
            <a:pPr marL="507980" indent="-507980">
              <a:buFontTx/>
              <a:buAutoNum type="arabicPeriod"/>
              <a:defRPr/>
            </a:pPr>
            <a:r>
              <a:rPr lang="ru-RU" altLang="ru-RU" dirty="0" smtClean="0"/>
              <a:t>Понятие философии. Исторические типы мировоззрения.</a:t>
            </a:r>
          </a:p>
          <a:p>
            <a:pPr marL="507980" indent="-507980">
              <a:buFontTx/>
              <a:buAutoNum type="arabicPeriod"/>
              <a:defRPr/>
            </a:pPr>
            <a:r>
              <a:rPr lang="ru-RU" altLang="ru-RU" dirty="0" smtClean="0"/>
              <a:t>Предмет философии</a:t>
            </a:r>
            <a:r>
              <a:rPr lang="ru-RU" altLang="ru-RU" dirty="0" smtClean="0"/>
              <a:t>. Предмет философии науки</a:t>
            </a:r>
            <a:endParaRPr lang="ru-RU" altLang="ru-RU" dirty="0" smtClean="0"/>
          </a:p>
          <a:p>
            <a:pPr marL="507980" indent="-507980">
              <a:buFontTx/>
              <a:buAutoNum type="arabicPeriod"/>
              <a:defRPr/>
            </a:pPr>
            <a:r>
              <a:rPr lang="ru-RU" altLang="ru-RU" dirty="0" smtClean="0"/>
              <a:t>Методы </a:t>
            </a:r>
            <a:r>
              <a:rPr lang="ru-RU" altLang="ru-RU" dirty="0" smtClean="0"/>
              <a:t>философии науки.</a:t>
            </a:r>
            <a:endParaRPr lang="ru-RU" altLang="ru-RU" dirty="0" smtClean="0"/>
          </a:p>
          <a:p>
            <a:pPr marL="507980" indent="-507980">
              <a:buFontTx/>
              <a:buAutoNum type="arabicPeriod"/>
              <a:defRPr/>
            </a:pPr>
            <a:r>
              <a:rPr lang="ru-RU" altLang="ru-RU" dirty="0" smtClean="0"/>
              <a:t>Функции </a:t>
            </a:r>
            <a:r>
              <a:rPr lang="ru-RU" altLang="ru-RU" dirty="0" smtClean="0"/>
              <a:t>философии науки.</a:t>
            </a:r>
            <a:endParaRPr lang="ru-RU" altLang="ru-RU" dirty="0" smtClean="0"/>
          </a:p>
        </p:txBody>
      </p:sp>
    </p:spTree>
    <p:extLst>
      <p:ext uri="{BB962C8B-B14F-4D97-AF65-F5344CB8AC3E}">
        <p14:creationId xmlns:p14="http://schemas.microsoft.com/office/powerpoint/2010/main" val="10548317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98341E5C-FB22-47D5-B71D-FFF877996F54}" type="slidenum">
              <a:rPr lang="ru-RU" altLang="ru-RU"/>
              <a:pPr eaLnBrk="1" hangingPunct="1"/>
              <a:t>11</a:t>
            </a:fld>
            <a:endParaRPr lang="ru-RU" altLang="ru-RU"/>
          </a:p>
        </p:txBody>
      </p:sp>
      <p:sp>
        <p:nvSpPr>
          <p:cNvPr id="11268" name="Rectangle 4"/>
          <p:cNvSpPr>
            <a:spLocks noGrp="1" noChangeArrowheads="1"/>
          </p:cNvSpPr>
          <p:nvPr>
            <p:ph type="title"/>
          </p:nvPr>
        </p:nvSpPr>
        <p:spPr>
          <a:xfrm>
            <a:off x="1143000" y="231511"/>
            <a:ext cx="6858000" cy="226218"/>
          </a:xfrm>
        </p:spPr>
        <p:txBody>
          <a:bodyPr/>
          <a:lstStyle/>
          <a:p>
            <a:pPr eaLnBrk="1" hangingPunct="1">
              <a:defRPr/>
            </a:pPr>
            <a:r>
              <a:rPr lang="ru-RU" altLang="ru-RU" sz="3333" dirty="0" smtClean="0"/>
              <a:t>Философия</a:t>
            </a:r>
            <a:endParaRPr lang="ru-RU" altLang="ru-RU" sz="3333" dirty="0"/>
          </a:p>
        </p:txBody>
      </p:sp>
      <p:sp>
        <p:nvSpPr>
          <p:cNvPr id="11269" name="Rectangle 5"/>
          <p:cNvSpPr>
            <a:spLocks noGrp="1" noChangeArrowheads="1"/>
          </p:cNvSpPr>
          <p:nvPr>
            <p:ph type="body" sz="half" idx="1"/>
          </p:nvPr>
        </p:nvSpPr>
        <p:spPr>
          <a:xfrm>
            <a:off x="1143000" y="877094"/>
            <a:ext cx="3365500" cy="4232010"/>
          </a:xfrm>
        </p:spPr>
        <p:txBody>
          <a:bodyPr/>
          <a:lstStyle/>
          <a:p>
            <a:pPr eaLnBrk="1" hangingPunct="1">
              <a:buFont typeface="Wingdings" panose="05000000000000000000" pitchFamily="2" charset="2"/>
              <a:buNone/>
              <a:defRPr/>
            </a:pPr>
            <a:endParaRPr lang="ru-RU" altLang="ru-RU" sz="2333"/>
          </a:p>
          <a:p>
            <a:pPr eaLnBrk="1" hangingPunct="1">
              <a:buFont typeface="Wingdings" panose="05000000000000000000" pitchFamily="2" charset="2"/>
              <a:buNone/>
              <a:defRPr/>
            </a:pPr>
            <a:r>
              <a:rPr lang="ru-RU" altLang="ru-RU" sz="2333"/>
              <a:t>Философия (греч.) – </a:t>
            </a:r>
          </a:p>
          <a:p>
            <a:pPr eaLnBrk="1" hangingPunct="1">
              <a:buFont typeface="Wingdings" panose="05000000000000000000" pitchFamily="2" charset="2"/>
              <a:buNone/>
              <a:defRPr/>
            </a:pPr>
            <a:r>
              <a:rPr lang="ru-RU" altLang="ru-RU" sz="2333"/>
              <a:t>любовь к мудрости</a:t>
            </a:r>
          </a:p>
          <a:p>
            <a:pPr eaLnBrk="1" hangingPunct="1">
              <a:buFont typeface="Wingdings" panose="05000000000000000000" pitchFamily="2" charset="2"/>
              <a:buNone/>
              <a:defRPr/>
            </a:pPr>
            <a:endParaRPr lang="ru-RU" altLang="ru-RU" sz="2333"/>
          </a:p>
          <a:p>
            <a:pPr eaLnBrk="1" hangingPunct="1">
              <a:buFont typeface="Wingdings" panose="05000000000000000000" pitchFamily="2" charset="2"/>
              <a:buNone/>
              <a:defRPr/>
            </a:pPr>
            <a:endParaRPr lang="ru-RU" altLang="ru-RU" sz="2333"/>
          </a:p>
          <a:p>
            <a:pPr eaLnBrk="1" hangingPunct="1">
              <a:buFont typeface="Wingdings" panose="05000000000000000000" pitchFamily="2" charset="2"/>
              <a:buNone/>
              <a:defRPr/>
            </a:pPr>
            <a:r>
              <a:rPr lang="en-US" altLang="ru-RU" sz="2333"/>
              <a:t>Phileo – </a:t>
            </a:r>
            <a:r>
              <a:rPr lang="ru-RU" altLang="ru-RU" sz="2333"/>
              <a:t>любовь;</a:t>
            </a:r>
          </a:p>
          <a:p>
            <a:pPr eaLnBrk="1" hangingPunct="1">
              <a:buFont typeface="Wingdings" panose="05000000000000000000" pitchFamily="2" charset="2"/>
              <a:buNone/>
              <a:defRPr/>
            </a:pPr>
            <a:r>
              <a:rPr lang="en-US" altLang="ru-RU" sz="2333"/>
              <a:t>Sophia – </a:t>
            </a:r>
            <a:r>
              <a:rPr lang="ru-RU" altLang="ru-RU" sz="2333"/>
              <a:t>мудрость.</a:t>
            </a:r>
          </a:p>
        </p:txBody>
      </p:sp>
      <p:pic>
        <p:nvPicPr>
          <p:cNvPr id="7173" name="Picture 6"/>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35500" y="877094"/>
            <a:ext cx="3365500" cy="4232010"/>
          </a:xfrm>
        </p:spPr>
      </p:pic>
    </p:spTree>
    <p:extLst>
      <p:ext uri="{BB962C8B-B14F-4D97-AF65-F5344CB8AC3E}">
        <p14:creationId xmlns:p14="http://schemas.microsoft.com/office/powerpoint/2010/main" val="5957335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231511"/>
            <a:ext cx="6381328" cy="321733"/>
          </a:xfrm>
        </p:spPr>
        <p:txBody>
          <a:bodyPr/>
          <a:lstStyle/>
          <a:p>
            <a:pPr>
              <a:defRPr/>
            </a:pPr>
            <a:r>
              <a:rPr lang="ru-RU" sz="1600" dirty="0" smtClean="0"/>
              <a:t>Мудрость по Аристотелю</a:t>
            </a:r>
            <a:endParaRPr lang="ru-RU" sz="1600" dirty="0"/>
          </a:p>
        </p:txBody>
      </p:sp>
      <p:sp>
        <p:nvSpPr>
          <p:cNvPr id="3" name="Объект 2"/>
          <p:cNvSpPr>
            <a:spLocks noGrp="1"/>
          </p:cNvSpPr>
          <p:nvPr>
            <p:ph idx="1"/>
          </p:nvPr>
        </p:nvSpPr>
        <p:spPr>
          <a:xfrm>
            <a:off x="1031875" y="937949"/>
            <a:ext cx="6969125" cy="4680479"/>
          </a:xfrm>
        </p:spPr>
        <p:txBody>
          <a:bodyPr/>
          <a:lstStyle/>
          <a:p>
            <a:pPr algn="just">
              <a:defRPr/>
            </a:pPr>
            <a:r>
              <a:rPr lang="ru-RU" sz="1167" i="1" dirty="0"/>
              <a:t>Мудрецами </a:t>
            </a:r>
            <a:r>
              <a:rPr lang="ru-RU" sz="1167" dirty="0"/>
              <a:t>или, по Аристотелю, «теми, кто рассуждал об истине» назывались те, кто приоткрывал покров вселенной, скрывавший ее Природу, открывая людям, что она такое. В самом деле, эта истина состояла именно в открытии Природы: поэтому, говоря о ней, Аристотель использует также синонимичные выражения «искать истину» и «искать Природу»» </a:t>
            </a:r>
            <a:r>
              <a:rPr lang="ru-RU" sz="1167" i="1" dirty="0"/>
              <a:t>(Физика, </a:t>
            </a:r>
            <a:r>
              <a:rPr lang="ru-RU" sz="1167" dirty="0"/>
              <a:t>191, а24). Сочинения таких мудрецов всегда имели поэтическую форму и назывались «О Природе». По той же причине Аристотель называл мудрецов и другим именем – </a:t>
            </a:r>
            <a:r>
              <a:rPr lang="ru-RU" sz="1167" i="1" dirty="0"/>
              <a:t>физиологами, </a:t>
            </a:r>
            <a:r>
              <a:rPr lang="ru-RU" sz="1167" dirty="0"/>
              <a:t>то есть теми, кто искали причину Природы.</a:t>
            </a:r>
          </a:p>
          <a:p>
            <a:pPr algn="just">
              <a:defRPr/>
            </a:pPr>
            <a:r>
              <a:rPr lang="ru-RU" sz="1167" dirty="0"/>
              <a:t>Люди осуществили это открытие благодаря исключительной силе своего ума, способного, сконцентрировавшись, объять испытующим взором (именно это означает греческое слово </a:t>
            </a:r>
            <a:r>
              <a:rPr lang="ru-RU" sz="1167" i="1" dirty="0" err="1"/>
              <a:t>theôr?a</a:t>
            </a:r>
            <a:r>
              <a:rPr lang="ru-RU" sz="1167" i="1" dirty="0"/>
              <a:t>) </a:t>
            </a:r>
            <a:r>
              <a:rPr lang="ru-RU" sz="1167" dirty="0"/>
              <a:t>вселенную в ее целостности и проникнуть в ее основания, соприкасаясь, таким образом, с божественным (Аристотель, </a:t>
            </a:r>
            <a:r>
              <a:rPr lang="ru-RU" sz="1167" i="1" dirty="0"/>
              <a:t>Метафизика, </a:t>
            </a:r>
            <a:r>
              <a:rPr lang="ru-RU" sz="1167" dirty="0"/>
              <a:t>1075, а 8).</a:t>
            </a:r>
          </a:p>
          <a:p>
            <a:pPr algn="just">
              <a:defRPr/>
            </a:pPr>
            <a:r>
              <a:rPr lang="ru-RU" sz="1167" i="1" dirty="0"/>
              <a:t>Содержанием </a:t>
            </a:r>
            <a:r>
              <a:rPr lang="ru-RU" sz="1167" dirty="0"/>
              <a:t>этой мудрости </a:t>
            </a:r>
            <a:r>
              <a:rPr lang="ru-RU" sz="1167" i="1" dirty="0"/>
              <a:t>(Там же, </a:t>
            </a:r>
            <a:r>
              <a:rPr lang="ru-RU" sz="1167" dirty="0"/>
              <a:t>982, b 15) является, главным образом, то, что сегодня мы назвали бы астрономией и метеорологией. Природа проявляет себя преимущественно как раз в крупных атмосферных и астрономических явлениях, в которых получают разрядку высшие силы, витающие над всеми конкретными вещами вселенной. Теория же состояла, прежде всего, в том, чтобы «созерцать небо, звезды». Созерцание небесного свода приводило к первому интуитивному пониманию упорядоченности, соразмерности и цикличного характера великих движений Природы. Наконец, рождение, жизнь и смерть живых существ отсылают нас к механизму Природы. Последняя – особенно на этих трех уровнях – открывает себя тому, кто способен приоткрыть скрывающий ее покров (уже Гераклит говорил, что Природа любит скрываться). Такова истина, к которой влечет нас этот тип мудрости.</a:t>
            </a:r>
          </a:p>
        </p:txBody>
      </p:sp>
      <p:sp>
        <p:nvSpPr>
          <p:cNvPr id="4" name="Номер слайда 3"/>
          <p:cNvSpPr>
            <a:spLocks noGrp="1"/>
          </p:cNvSpPr>
          <p:nvPr>
            <p:ph type="sldNum" sz="quarter" idx="12"/>
          </p:nvPr>
        </p:nvSpPr>
        <p:spPr/>
        <p:txBody>
          <a:bodyPr/>
          <a:lstStyle/>
          <a:p>
            <a:pPr>
              <a:defRPr/>
            </a:pPr>
            <a:fld id="{052592E5-D3D0-490E-81F0-33603E3AEF05}" type="slidenum">
              <a:rPr lang="ru-RU" altLang="ru-RU" smtClean="0"/>
              <a:pPr>
                <a:defRPr/>
              </a:pPr>
              <a:t>12</a:t>
            </a:fld>
            <a:endParaRPr lang="ru-RU" altLang="ru-RU"/>
          </a:p>
        </p:txBody>
      </p:sp>
    </p:spTree>
    <p:extLst>
      <p:ext uri="{BB962C8B-B14F-4D97-AF65-F5344CB8AC3E}">
        <p14:creationId xmlns:p14="http://schemas.microsoft.com/office/powerpoint/2010/main" val="1015116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Философия о </a:t>
            </a:r>
            <a:r>
              <a:rPr lang="ru-RU" smtClean="0"/>
              <a:t>сущности вещи</a:t>
            </a:r>
            <a:endParaRPr lang="ru-RU" dirty="0"/>
          </a:p>
        </p:txBody>
      </p:sp>
      <p:sp>
        <p:nvSpPr>
          <p:cNvPr id="3" name="Объект 2"/>
          <p:cNvSpPr>
            <a:spLocks noGrp="1"/>
          </p:cNvSpPr>
          <p:nvPr>
            <p:ph idx="1"/>
          </p:nvPr>
        </p:nvSpPr>
        <p:spPr/>
        <p:txBody>
          <a:bodyPr>
            <a:normAutofit fontScale="85000" lnSpcReduction="20000"/>
          </a:bodyPr>
          <a:lstStyle/>
          <a:p>
            <a:r>
              <a:rPr lang="ru-RU" dirty="0"/>
              <a:t>Например,  в  докладе  «Вещь»  Хайдеггер, </a:t>
            </a:r>
            <a:r>
              <a:rPr lang="ru-RU" dirty="0" smtClean="0"/>
              <a:t>рассматривая </a:t>
            </a:r>
            <a:r>
              <a:rPr lang="ru-RU" dirty="0"/>
              <a:t>с этой точки зрения чашу, предлагает задуматься над тем, что </a:t>
            </a:r>
            <a:r>
              <a:rPr lang="ru-RU" dirty="0" smtClean="0"/>
              <a:t>же </a:t>
            </a:r>
            <a:r>
              <a:rPr lang="ru-RU" dirty="0"/>
              <a:t>такое </a:t>
            </a:r>
            <a:r>
              <a:rPr lang="ru-RU" dirty="0" err="1"/>
              <a:t>чашечность</a:t>
            </a:r>
            <a:r>
              <a:rPr lang="ru-RU" dirty="0"/>
              <a:t> чаши? Что можно сказать о чаше? Чаша – прежде всего </a:t>
            </a:r>
            <a:r>
              <a:rPr lang="ru-RU" dirty="0" smtClean="0"/>
              <a:t>сосуд</a:t>
            </a:r>
            <a:r>
              <a:rPr lang="ru-RU" dirty="0"/>
              <a:t>.  Но  не  только.  Ее  подносят  людям.  И  здесь,  «говоря»  о  себе,  чаша </a:t>
            </a:r>
            <a:r>
              <a:rPr lang="ru-RU" dirty="0" smtClean="0"/>
              <a:t>говорит </a:t>
            </a:r>
            <a:r>
              <a:rPr lang="ru-RU" dirty="0"/>
              <a:t>об общении людей. Подносимое в чаше – питье для смертных. Оно </a:t>
            </a:r>
            <a:r>
              <a:rPr lang="ru-RU" dirty="0" smtClean="0"/>
              <a:t>утоляет  </a:t>
            </a:r>
            <a:r>
              <a:rPr lang="ru-RU" dirty="0"/>
              <a:t>жажду.  Оно  веселит  их  досуг,  взбадривает,  по  его  словам,  их </a:t>
            </a:r>
            <a:r>
              <a:rPr lang="ru-RU" dirty="0" smtClean="0"/>
              <a:t>общительность</a:t>
            </a:r>
            <a:r>
              <a:rPr lang="ru-RU" dirty="0"/>
              <a:t>.  Чаша  может  быть  и  жертвенной,  знаменуя  тем  самым </a:t>
            </a:r>
            <a:r>
              <a:rPr lang="ru-RU" dirty="0" smtClean="0"/>
              <a:t>«</a:t>
            </a:r>
            <a:r>
              <a:rPr lang="ru-RU" dirty="0"/>
              <a:t>присутствие» земли и неба, божеств и смертных. </a:t>
            </a:r>
          </a:p>
        </p:txBody>
      </p:sp>
    </p:spTree>
    <p:extLst>
      <p:ext uri="{BB962C8B-B14F-4D97-AF65-F5344CB8AC3E}">
        <p14:creationId xmlns:p14="http://schemas.microsoft.com/office/powerpoint/2010/main" val="3249240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Философия о сущности вещи</a:t>
            </a:r>
            <a:endParaRPr lang="ru-RU" dirty="0"/>
          </a:p>
        </p:txBody>
      </p:sp>
      <p:sp>
        <p:nvSpPr>
          <p:cNvPr id="3" name="Объект 2"/>
          <p:cNvSpPr>
            <a:spLocks noGrp="1"/>
          </p:cNvSpPr>
          <p:nvPr>
            <p:ph idx="1"/>
          </p:nvPr>
        </p:nvSpPr>
        <p:spPr/>
        <p:txBody>
          <a:bodyPr>
            <a:normAutofit fontScale="70000" lnSpcReduction="20000"/>
          </a:bodyPr>
          <a:lstStyle/>
          <a:p>
            <a:r>
              <a:rPr lang="ru-RU" dirty="0"/>
              <a:t>Взяв в качестве примера вещи чашу, он рассматривает последовательно подходы, сложившиеся в традиции, к определению существа чаши и все их находит неудовлетворительными. </a:t>
            </a:r>
            <a:r>
              <a:rPr lang="ru-RU" dirty="0" err="1"/>
              <a:t>Чашечность</a:t>
            </a:r>
            <a:r>
              <a:rPr lang="ru-RU" dirty="0"/>
              <a:t> чаши (вещественность вещи) невозможно понять ни из ее функции (чаша не емкость), ни ее материальный состав (чаша не материальная предметность), ни </a:t>
            </a:r>
            <a:r>
              <a:rPr lang="ru-RU" dirty="0" err="1"/>
              <a:t>самостояние</a:t>
            </a:r>
            <a:r>
              <a:rPr lang="ru-RU" dirty="0"/>
              <a:t> (чаша не </a:t>
            </a:r>
            <a:r>
              <a:rPr lang="ru-RU" dirty="0" smtClean="0"/>
              <a:t>самостоятельна</a:t>
            </a:r>
            <a:r>
              <a:rPr lang="ru-RU" dirty="0"/>
              <a:t>, так как изготовлена гончаром), ни предмет материальный (только изготовленная чаша становится предметом), ни предмет представления (чаша существует до всякого представления), ни вид (</a:t>
            </a:r>
            <a:r>
              <a:rPr lang="ru-RU" dirty="0" err="1"/>
              <a:t>эйдос</a:t>
            </a:r>
            <a:r>
              <a:rPr lang="ru-RU" dirty="0"/>
              <a:t>, идея) (чаша не идея, которая направляет руки гончара ее изготавливающего). Никакой из этих подходов не позволяет понять собственную суть чаши как чаши, и, шире, вещественность вещи.</a:t>
            </a:r>
          </a:p>
          <a:p>
            <a:endParaRPr lang="ru-RU" dirty="0"/>
          </a:p>
        </p:txBody>
      </p:sp>
    </p:spTree>
    <p:extLst>
      <p:ext uri="{BB962C8B-B14F-4D97-AF65-F5344CB8AC3E}">
        <p14:creationId xmlns:p14="http://schemas.microsoft.com/office/powerpoint/2010/main" val="3183608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«Вещь» </a:t>
            </a:r>
            <a:r>
              <a:rPr lang="ru-RU" dirty="0" err="1" smtClean="0"/>
              <a:t>М.Хайдеггер</a:t>
            </a:r>
            <a:r>
              <a:rPr lang="ru-RU" dirty="0" smtClean="0"/>
              <a:t> </a:t>
            </a:r>
            <a:endParaRPr lang="ru-RU" dirty="0"/>
          </a:p>
        </p:txBody>
      </p:sp>
      <p:sp>
        <p:nvSpPr>
          <p:cNvPr id="3" name="Объект 2"/>
          <p:cNvSpPr>
            <a:spLocks noGrp="1"/>
          </p:cNvSpPr>
          <p:nvPr>
            <p:ph idx="1"/>
          </p:nvPr>
        </p:nvSpPr>
        <p:spPr/>
        <p:txBody>
          <a:bodyPr/>
          <a:lstStyle/>
          <a:p>
            <a:r>
              <a:rPr lang="ru-RU" dirty="0" err="1"/>
              <a:t>Чашечность</a:t>
            </a:r>
            <a:r>
              <a:rPr lang="ru-RU" dirty="0"/>
              <a:t> чаши осуществляется в подношении налитого в нее. Пустая чаша тоже получает свое существо от этого подношения, хотя пустую чашу не </a:t>
            </a:r>
            <a:r>
              <a:rPr lang="ru-RU" dirty="0" smtClean="0"/>
              <a:t>поднесешь». </a:t>
            </a:r>
            <a:r>
              <a:rPr lang="ru-RU" dirty="0"/>
              <a:t/>
            </a:r>
            <a:br>
              <a:rPr lang="ru-RU" dirty="0"/>
            </a:br>
            <a:r>
              <a:rPr lang="ru-RU" dirty="0"/>
              <a:t>Подробнее на livelib.ru:</a:t>
            </a:r>
            <a:br>
              <a:rPr lang="ru-RU" dirty="0"/>
            </a:br>
            <a:r>
              <a:rPr lang="ru-RU" dirty="0"/>
              <a:t>https://www.livelib.ru/quote/572772-vesch-martin-hajdegger</a:t>
            </a:r>
          </a:p>
          <a:p>
            <a:endParaRPr lang="ru-RU" dirty="0"/>
          </a:p>
        </p:txBody>
      </p:sp>
    </p:spTree>
    <p:extLst>
      <p:ext uri="{BB962C8B-B14F-4D97-AF65-F5344CB8AC3E}">
        <p14:creationId xmlns:p14="http://schemas.microsoft.com/office/powerpoint/2010/main" val="777481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Критика философии </a:t>
            </a:r>
            <a:endParaRPr lang="ru-RU" dirty="0"/>
          </a:p>
        </p:txBody>
      </p:sp>
      <p:sp>
        <p:nvSpPr>
          <p:cNvPr id="3" name="Объект 2"/>
          <p:cNvSpPr>
            <a:spLocks noGrp="1"/>
          </p:cNvSpPr>
          <p:nvPr>
            <p:ph idx="1"/>
          </p:nvPr>
        </p:nvSpPr>
        <p:spPr/>
        <p:txBody>
          <a:bodyPr>
            <a:normAutofit fontScale="70000" lnSpcReduction="20000"/>
          </a:bodyPr>
          <a:lstStyle/>
          <a:p>
            <a:r>
              <a:rPr lang="ru-RU" dirty="0"/>
              <a:t>Раскрывая мысль </a:t>
            </a:r>
            <a:r>
              <a:rPr lang="ru-RU" dirty="0" err="1"/>
              <a:t>М.Хайдеггера</a:t>
            </a:r>
            <a:r>
              <a:rPr lang="ru-RU" dirty="0"/>
              <a:t>, Г.А. Гаджиев пишет: «Слова, мысли раскрывают потаенную, скрытую вещественность вещи. Так в чем же заключается </a:t>
            </a:r>
            <a:r>
              <a:rPr lang="ru-RU" dirty="0" err="1"/>
              <a:t>чашечность</a:t>
            </a:r>
            <a:r>
              <a:rPr lang="ru-RU" dirty="0"/>
              <a:t> чаши? Оказывается, говорит философ, мы выпустили ее из виду в тот момент, когда </a:t>
            </a:r>
            <a:r>
              <a:rPr lang="ru-RU" dirty="0" err="1"/>
              <a:t>чашечность</a:t>
            </a:r>
            <a:r>
              <a:rPr lang="ru-RU" dirty="0"/>
              <a:t> была вытеснена видимостью, которую создает наука. Именно научное мышление заслонило от нашего сознания </a:t>
            </a:r>
            <a:r>
              <a:rPr lang="ru-RU" dirty="0" err="1"/>
              <a:t>чашечность</a:t>
            </a:r>
            <a:r>
              <a:rPr lang="ru-RU" dirty="0"/>
              <a:t> чаши, т. е. действительность действительной вещи как части бытия… Это может быть чаша для благородного вина, но оно с помощью научного познания превратилось просто в безликую жидкость, как одно из агрегатных состояний материи. И тут начинается обеднение, редукция мышления! Научное мышление таково по своей структуре, что в результате мы упускаем возможность задуматься о том, что вмещает чаша, как она вмещает — а от этого зависит бытие чаши»</a:t>
            </a:r>
            <a:r>
              <a:rPr lang="ru-RU" u="sng" dirty="0">
                <a:hlinkClick r:id="rId2"/>
              </a:rPr>
              <a:t>[1]</a:t>
            </a:r>
            <a:endParaRPr lang="ru-RU" dirty="0"/>
          </a:p>
        </p:txBody>
      </p:sp>
    </p:spTree>
    <p:extLst>
      <p:ext uri="{BB962C8B-B14F-4D97-AF65-F5344CB8AC3E}">
        <p14:creationId xmlns:p14="http://schemas.microsoft.com/office/powerpoint/2010/main" val="3596007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Ощущение бытия</a:t>
            </a:r>
            <a:endParaRPr lang="ru-RU" dirty="0"/>
          </a:p>
        </p:txBody>
      </p:sp>
      <p:sp>
        <p:nvSpPr>
          <p:cNvPr id="3" name="Объект 2"/>
          <p:cNvSpPr>
            <a:spLocks noGrp="1"/>
          </p:cNvSpPr>
          <p:nvPr>
            <p:ph idx="1"/>
          </p:nvPr>
        </p:nvSpPr>
        <p:spPr/>
        <p:txBody>
          <a:bodyPr/>
          <a:lstStyle/>
          <a:p>
            <a:r>
              <a:rPr lang="ru-RU" dirty="0"/>
              <a:t>Можно ли вернуться от холодного образа вещи к ощущению этой вещи, к ощущению вина, налитого в эту вещь, затем через это к ощущению виноградной лозы, а далее земли, из которой она растет и т.д.</a:t>
            </a:r>
          </a:p>
          <a:p>
            <a:endParaRPr lang="ru-RU" dirty="0"/>
          </a:p>
        </p:txBody>
      </p:sp>
    </p:spTree>
    <p:extLst>
      <p:ext uri="{BB962C8B-B14F-4D97-AF65-F5344CB8AC3E}">
        <p14:creationId xmlns:p14="http://schemas.microsoft.com/office/powerpoint/2010/main" val="4235261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Идея </a:t>
            </a:r>
            <a:endParaRPr lang="ru-RU" dirty="0"/>
          </a:p>
        </p:txBody>
      </p:sp>
      <p:sp>
        <p:nvSpPr>
          <p:cNvPr id="3" name="Объект 2"/>
          <p:cNvSpPr>
            <a:spLocks noGrp="1"/>
          </p:cNvSpPr>
          <p:nvPr>
            <p:ph idx="1"/>
          </p:nvPr>
        </p:nvSpPr>
        <p:spPr/>
        <p:txBody>
          <a:bodyPr>
            <a:normAutofit fontScale="70000" lnSpcReduction="20000"/>
          </a:bodyPr>
          <a:lstStyle/>
          <a:p>
            <a:r>
              <a:rPr lang="ru-RU" dirty="0"/>
              <a:t>Раскрывая тему мира вещей, окружающих человека, мы выяснили, что вещь амбивалентна по своей природе. Вещь не просто фрагмент мира, данный в своей зримой материальности, но и сущее, участвующее в жизни человека, связывающее человека с человеком (Маркс), человека с миром «неба и земли», миром «божественным» (Хайдеггер). Это связывание вещь может выполнять поскольку она одновременно принадлежит и миру естественному и миру </a:t>
            </a:r>
            <a:r>
              <a:rPr lang="ru-RU" dirty="0" err="1"/>
              <a:t>сверхестественному</a:t>
            </a:r>
            <a:r>
              <a:rPr lang="ru-RU" dirty="0"/>
              <a:t>, являясь по существу «вещью чувственно-сверхчувственной» (Маркс). Ее существование сверхчувственное, </a:t>
            </a:r>
            <a:r>
              <a:rPr lang="ru-RU" dirty="0" err="1"/>
              <a:t>сверхприродное</a:t>
            </a:r>
            <a:r>
              <a:rPr lang="ru-RU" dirty="0"/>
              <a:t>, </a:t>
            </a:r>
            <a:r>
              <a:rPr lang="ru-RU" dirty="0" err="1"/>
              <a:t>сверъестественное</a:t>
            </a:r>
            <a:r>
              <a:rPr lang="ru-RU" dirty="0"/>
              <a:t> в философском языке получило имя «идея» или «</a:t>
            </a:r>
            <a:r>
              <a:rPr lang="ru-RU" dirty="0" err="1"/>
              <a:t>эйдос</a:t>
            </a:r>
            <a:r>
              <a:rPr lang="ru-RU" dirty="0"/>
              <a:t>»</a:t>
            </a:r>
          </a:p>
          <a:p>
            <a:endParaRPr lang="ru-RU" dirty="0"/>
          </a:p>
        </p:txBody>
      </p:sp>
    </p:spTree>
    <p:extLst>
      <p:ext uri="{BB962C8B-B14F-4D97-AF65-F5344CB8AC3E}">
        <p14:creationId xmlns:p14="http://schemas.microsoft.com/office/powerpoint/2010/main" val="1032426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6685EA53-C83C-4E5A-B2E3-A0433805A79B}" type="slidenum">
              <a:rPr lang="ru-RU" altLang="ru-RU"/>
              <a:pPr eaLnBrk="1" hangingPunct="1"/>
              <a:t>19</a:t>
            </a:fld>
            <a:endParaRPr lang="ru-RU" altLang="ru-RU"/>
          </a:p>
        </p:txBody>
      </p:sp>
      <p:sp>
        <p:nvSpPr>
          <p:cNvPr id="4103" name="Rectangle 7"/>
          <p:cNvSpPr>
            <a:spLocks noGrp="1" noChangeArrowheads="1"/>
          </p:cNvSpPr>
          <p:nvPr>
            <p:ph type="title"/>
          </p:nvPr>
        </p:nvSpPr>
        <p:spPr>
          <a:xfrm>
            <a:off x="457200" y="232928"/>
            <a:ext cx="8291264" cy="1325376"/>
          </a:xfrm>
        </p:spPr>
        <p:txBody>
          <a:bodyPr/>
          <a:lstStyle/>
          <a:p>
            <a:pPr eaLnBrk="1" hangingPunct="1">
              <a:defRPr/>
            </a:pPr>
            <a:r>
              <a:rPr lang="ru-RU" altLang="ru-RU" sz="2667" b="1" dirty="0"/>
              <a:t>1. Понятие философии. Исторические типы </a:t>
            </a:r>
            <a:r>
              <a:rPr lang="ru-RU" altLang="ru-RU" sz="2667" b="1" dirty="0">
                <a:solidFill>
                  <a:schemeClr val="tx1"/>
                </a:solidFill>
              </a:rPr>
              <a:t>мировоззрения</a:t>
            </a:r>
            <a:r>
              <a:rPr lang="ru-RU" altLang="ru-RU" sz="3000" dirty="0">
                <a:solidFill>
                  <a:schemeClr val="tx1"/>
                </a:solidFill>
              </a:rPr>
              <a:t>.</a:t>
            </a:r>
            <a:r>
              <a:rPr lang="ru-RU" altLang="ru-RU" sz="3000" dirty="0"/>
              <a:t/>
            </a:r>
            <a:br>
              <a:rPr lang="ru-RU" altLang="ru-RU" sz="3000" dirty="0"/>
            </a:br>
            <a:endParaRPr lang="ru-RU" altLang="ru-RU" sz="3000" dirty="0"/>
          </a:p>
        </p:txBody>
      </p:sp>
      <p:sp>
        <p:nvSpPr>
          <p:cNvPr id="4099" name="Rectangle 3"/>
          <p:cNvSpPr>
            <a:spLocks noGrp="1" noChangeArrowheads="1"/>
          </p:cNvSpPr>
          <p:nvPr>
            <p:ph type="body" sz="half" idx="1"/>
          </p:nvPr>
        </p:nvSpPr>
        <p:spPr/>
        <p:txBody>
          <a:bodyPr/>
          <a:lstStyle/>
          <a:p>
            <a:pPr eaLnBrk="1" hangingPunct="1">
              <a:defRPr/>
            </a:pPr>
            <a:endParaRPr lang="ru-RU" altLang="ru-RU" sz="2333" dirty="0"/>
          </a:p>
          <a:p>
            <a:pPr eaLnBrk="1" hangingPunct="1">
              <a:defRPr/>
            </a:pPr>
            <a:endParaRPr lang="ru-RU" altLang="ru-RU" sz="2333" dirty="0"/>
          </a:p>
          <a:p>
            <a:pPr eaLnBrk="1" hangingPunct="1">
              <a:buFont typeface="Wingdings" panose="05000000000000000000" pitchFamily="2" charset="2"/>
              <a:buNone/>
              <a:defRPr/>
            </a:pPr>
            <a:endParaRPr lang="ru-RU" altLang="ru-RU" sz="2333" dirty="0"/>
          </a:p>
        </p:txBody>
      </p:sp>
      <p:pic>
        <p:nvPicPr>
          <p:cNvPr id="6149" name="Picture 6"/>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111375" y="2137833"/>
            <a:ext cx="5461000" cy="3409157"/>
          </a:xfrm>
          <a:noFill/>
        </p:spPr>
      </p:pic>
    </p:spTree>
    <p:extLst>
      <p:ext uri="{BB962C8B-B14F-4D97-AF65-F5344CB8AC3E}">
        <p14:creationId xmlns:p14="http://schemas.microsoft.com/office/powerpoint/2010/main" val="15703770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5"/>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DA3C4D62-7DFC-47E9-BEB5-5FE326160B70}" type="slidenum">
              <a:rPr lang="ru-RU" altLang="ru-RU"/>
              <a:pPr eaLnBrk="1" hangingPunct="1"/>
              <a:t>20</a:t>
            </a:fld>
            <a:endParaRPr lang="ru-RU" altLang="ru-RU"/>
          </a:p>
        </p:txBody>
      </p:sp>
      <p:sp>
        <p:nvSpPr>
          <p:cNvPr id="13314" name="Rectangle 2"/>
          <p:cNvSpPr>
            <a:spLocks noGrp="1" noChangeArrowheads="1"/>
          </p:cNvSpPr>
          <p:nvPr>
            <p:ph type="title"/>
          </p:nvPr>
        </p:nvSpPr>
        <p:spPr>
          <a:xfrm>
            <a:off x="1143000" y="231511"/>
            <a:ext cx="6858000" cy="285750"/>
          </a:xfrm>
        </p:spPr>
        <p:txBody>
          <a:bodyPr>
            <a:normAutofit fontScale="90000"/>
          </a:bodyPr>
          <a:lstStyle/>
          <a:p>
            <a:pPr eaLnBrk="1" hangingPunct="1">
              <a:defRPr/>
            </a:pPr>
            <a:r>
              <a:rPr lang="ru-RU" altLang="ru-RU" sz="3333" dirty="0" smtClean="0"/>
              <a:t>Пифагор </a:t>
            </a:r>
            <a:endParaRPr lang="ru-RU" altLang="ru-RU" sz="3333" dirty="0"/>
          </a:p>
        </p:txBody>
      </p:sp>
      <p:sp>
        <p:nvSpPr>
          <p:cNvPr id="13315" name="Rectangle 3"/>
          <p:cNvSpPr>
            <a:spLocks noGrp="1" noChangeArrowheads="1"/>
          </p:cNvSpPr>
          <p:nvPr>
            <p:ph type="body" idx="1"/>
          </p:nvPr>
        </p:nvSpPr>
        <p:spPr>
          <a:xfrm>
            <a:off x="1143000" y="517261"/>
            <a:ext cx="6858000" cy="4591843"/>
          </a:xfrm>
        </p:spPr>
        <p:txBody>
          <a:bodyPr>
            <a:normAutofit fontScale="92500" lnSpcReduction="10000"/>
          </a:bodyPr>
          <a:lstStyle/>
          <a:p>
            <a:pPr algn="ctr" eaLnBrk="1" hangingPunct="1">
              <a:defRPr/>
            </a:pPr>
            <a:r>
              <a:rPr lang="ru-RU" altLang="ru-RU" smtClean="0"/>
              <a:t>«Жизнь подобна игрищам: некоторые приходят на них соревноваться, некоторые торговать, а самые счастливые – смотреть; так и в жизни – некоторые, подобные рабам, рождаются жадными к славе и наживе, между тем как философы – к одной только истине».</a:t>
            </a:r>
          </a:p>
          <a:p>
            <a:pPr eaLnBrk="1" hangingPunct="1">
              <a:buFont typeface="Wingdings" panose="05000000000000000000" pitchFamily="2" charset="2"/>
              <a:buNone/>
              <a:defRPr/>
            </a:pPr>
            <a:r>
              <a:rPr lang="ru-RU" altLang="ru-RU" smtClean="0"/>
              <a:t>                                Пифагор</a:t>
            </a:r>
          </a:p>
        </p:txBody>
      </p:sp>
    </p:spTree>
    <p:extLst>
      <p:ext uri="{BB962C8B-B14F-4D97-AF65-F5344CB8AC3E}">
        <p14:creationId xmlns:p14="http://schemas.microsoft.com/office/powerpoint/2010/main" val="18413959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4625" y="216959"/>
            <a:ext cx="6549761" cy="543719"/>
          </a:xfrm>
        </p:spPr>
        <p:txBody>
          <a:bodyPr/>
          <a:lstStyle/>
          <a:p>
            <a:pPr>
              <a:defRPr/>
            </a:pPr>
            <a:r>
              <a:rPr lang="ru-RU" sz="2000" dirty="0"/>
              <a:t>Другие определения философии</a:t>
            </a:r>
          </a:p>
        </p:txBody>
      </p:sp>
      <p:sp>
        <p:nvSpPr>
          <p:cNvPr id="3" name="Объект 2"/>
          <p:cNvSpPr>
            <a:spLocks noGrp="1"/>
          </p:cNvSpPr>
          <p:nvPr>
            <p:ph idx="1"/>
          </p:nvPr>
        </p:nvSpPr>
        <p:spPr>
          <a:xfrm>
            <a:off x="1031875" y="637646"/>
            <a:ext cx="7260167" cy="4799542"/>
          </a:xfrm>
        </p:spPr>
        <p:txBody>
          <a:bodyPr/>
          <a:lstStyle/>
          <a:p>
            <a:pPr>
              <a:defRPr/>
            </a:pPr>
            <a:r>
              <a:rPr lang="ru-RU" sz="1167" dirty="0"/>
              <a:t>Аристотель: «… знание обо всем необходимо имеет тот, кто в наибольшей </a:t>
            </a:r>
          </a:p>
          <a:p>
            <a:pPr marL="0" indent="0">
              <a:buNone/>
              <a:defRPr/>
            </a:pPr>
            <a:r>
              <a:rPr lang="ru-RU" sz="1167" dirty="0"/>
              <a:t>мере  обладает  знанием  общего,  ибо  в  некотором  смысле  он  знает  все, </a:t>
            </a:r>
          </a:p>
          <a:p>
            <a:pPr marL="0" indent="0">
              <a:buNone/>
              <a:defRPr/>
            </a:pPr>
            <a:r>
              <a:rPr lang="ru-RU" sz="1167" dirty="0"/>
              <a:t>подпадающее под общее». «Если начали философствовать…, чтобы избавиться </a:t>
            </a:r>
          </a:p>
          <a:p>
            <a:pPr marL="0" indent="0">
              <a:buNone/>
              <a:defRPr/>
            </a:pPr>
            <a:r>
              <a:rPr lang="ru-RU" sz="1167" dirty="0"/>
              <a:t>от  незнания,  то,  очевидно,  к  знанию  стали  стремиться  ради  понимания,  а  не ради какой-нибудь пользы» (Аристотель «Метафизика»). </a:t>
            </a:r>
          </a:p>
          <a:p>
            <a:pPr>
              <a:defRPr/>
            </a:pPr>
            <a:r>
              <a:rPr lang="ru-RU" sz="1167" dirty="0"/>
              <a:t>Р.  Декарт:  «Слово  «философия»  обозначает  занятие  мудростью,  под </a:t>
            </a:r>
          </a:p>
          <a:p>
            <a:pPr marL="0" indent="0">
              <a:buNone/>
              <a:defRPr/>
            </a:pPr>
            <a:r>
              <a:rPr lang="ru-RU" sz="1167" dirty="0"/>
              <a:t>мудростью  понимается  не  только  благоразумие  в  делах,  но  также  и </a:t>
            </a:r>
          </a:p>
          <a:p>
            <a:pPr marL="0" indent="0">
              <a:buNone/>
              <a:defRPr/>
            </a:pPr>
            <a:r>
              <a:rPr lang="ru-RU" sz="1167" dirty="0"/>
              <a:t>совершенное  знание  всего  того,  что  может  познать  человек;  это  же  знание, </a:t>
            </a:r>
          </a:p>
          <a:p>
            <a:pPr marL="0" indent="0">
              <a:buNone/>
              <a:defRPr/>
            </a:pPr>
            <a:r>
              <a:rPr lang="ru-RU" sz="1167" dirty="0"/>
              <a:t>которое  направляет  самую  жизнь,  служит  сохранению  здоровья,  а  также </a:t>
            </a:r>
          </a:p>
          <a:p>
            <a:pPr marL="0" indent="0">
              <a:buNone/>
              <a:defRPr/>
            </a:pPr>
            <a:r>
              <a:rPr lang="ru-RU" sz="1167" dirty="0"/>
              <a:t>открытиям во всех науках» (Декарт Р. «Начала философии»).  </a:t>
            </a:r>
          </a:p>
          <a:p>
            <a:pPr>
              <a:defRPr/>
            </a:pPr>
            <a:r>
              <a:rPr lang="ru-RU" sz="1167" dirty="0"/>
              <a:t>Ф. Ницше: «Постепенно для меня прояснилось, чем была до сих пор любая </a:t>
            </a:r>
          </a:p>
          <a:p>
            <a:pPr marL="0" indent="0">
              <a:buNone/>
              <a:defRPr/>
            </a:pPr>
            <a:r>
              <a:rPr lang="ru-RU" sz="1167" dirty="0"/>
              <a:t>великая  философия,  -  исповедью  своего  сочинителя…»  (Ницше  Ф.  «По  ту </a:t>
            </a:r>
          </a:p>
          <a:p>
            <a:pPr marL="0" indent="0">
              <a:buNone/>
              <a:defRPr/>
            </a:pPr>
            <a:r>
              <a:rPr lang="ru-RU" sz="1167" dirty="0"/>
              <a:t>сторону добра и зла»). </a:t>
            </a:r>
          </a:p>
          <a:p>
            <a:pPr>
              <a:defRPr/>
            </a:pPr>
            <a:r>
              <a:rPr lang="ru-RU" sz="1167" dirty="0"/>
              <a:t>П.  Лавров:  «Мы  осмысливаем  нашу  деятельность  настолько,  насколько </a:t>
            </a:r>
          </a:p>
          <a:p>
            <a:pPr marL="0" indent="0">
              <a:buNone/>
              <a:defRPr/>
            </a:pPr>
            <a:r>
              <a:rPr lang="ru-RU" sz="1167" dirty="0"/>
              <a:t>вносим  в  нее  элемент  философии.  Насколько  человек  обязан  себе  отдавать </a:t>
            </a:r>
          </a:p>
          <a:p>
            <a:pPr marL="0" indent="0">
              <a:buNone/>
              <a:defRPr/>
            </a:pPr>
            <a:r>
              <a:rPr lang="ru-RU" sz="1167" dirty="0"/>
              <a:t>ясный  отчет  в  каждом  своем  слове,  в  своих  мыслях,  чувствах  и  действиях, </a:t>
            </a:r>
          </a:p>
          <a:p>
            <a:pPr marL="0" indent="0">
              <a:buNone/>
              <a:defRPr/>
            </a:pPr>
            <a:r>
              <a:rPr lang="ru-RU" sz="1167" dirty="0"/>
              <a:t>настолько  он  обязан  философствовать.  Пренебрежение  философией  есть </a:t>
            </a:r>
          </a:p>
          <a:p>
            <a:pPr marL="0" indent="0">
              <a:buNone/>
              <a:defRPr/>
            </a:pPr>
            <a:r>
              <a:rPr lang="ru-RU" sz="1167" dirty="0"/>
              <a:t>искажение  в  себе  человеческого  сознания.  Требование  сознательной </a:t>
            </a:r>
          </a:p>
          <a:p>
            <a:pPr marL="0" indent="0">
              <a:buNone/>
              <a:defRPr/>
            </a:pPr>
            <a:r>
              <a:rPr lang="ru-RU" sz="1167" dirty="0"/>
              <a:t>философии  равнозначно  требованию  развития  человека  (Лавров  П.  Л.  «Три </a:t>
            </a:r>
          </a:p>
          <a:p>
            <a:pPr marL="0" indent="0">
              <a:buNone/>
              <a:defRPr/>
            </a:pPr>
            <a:r>
              <a:rPr lang="ru-RU" sz="1167" dirty="0"/>
              <a:t>беседы о современном значении философии»). </a:t>
            </a:r>
          </a:p>
          <a:p>
            <a:pPr>
              <a:defRPr/>
            </a:pPr>
            <a:r>
              <a:rPr lang="ru-RU" sz="1167" dirty="0"/>
              <a:t>Н.  Бердяев:  «Философия  познает  бытие  из  человека  и  через  человека,  в </a:t>
            </a:r>
          </a:p>
          <a:p>
            <a:pPr marL="0" indent="0">
              <a:buNone/>
              <a:defRPr/>
            </a:pPr>
            <a:r>
              <a:rPr lang="ru-RU" sz="1167" dirty="0"/>
              <a:t>человеке видит разгадку смысла» (Бердяев Н. А. «О назначении человека»)</a:t>
            </a:r>
          </a:p>
        </p:txBody>
      </p:sp>
      <p:sp>
        <p:nvSpPr>
          <p:cNvPr id="4" name="Номер слайда 3"/>
          <p:cNvSpPr>
            <a:spLocks noGrp="1"/>
          </p:cNvSpPr>
          <p:nvPr>
            <p:ph type="sldNum" sz="quarter" idx="12"/>
          </p:nvPr>
        </p:nvSpPr>
        <p:spPr/>
        <p:txBody>
          <a:bodyPr/>
          <a:lstStyle/>
          <a:p>
            <a:pPr>
              <a:defRPr/>
            </a:pPr>
            <a:fld id="{351B2838-B0BE-40FE-A09C-E7706EED3EFE}" type="slidenum">
              <a:rPr lang="ru-RU" altLang="ru-RU" smtClean="0"/>
              <a:pPr>
                <a:defRPr/>
              </a:pPr>
              <a:t>21</a:t>
            </a:fld>
            <a:endParaRPr lang="ru-RU" altLang="ru-RU"/>
          </a:p>
        </p:txBody>
      </p:sp>
    </p:spTree>
    <p:extLst>
      <p:ext uri="{BB962C8B-B14F-4D97-AF65-F5344CB8AC3E}">
        <p14:creationId xmlns:p14="http://schemas.microsoft.com/office/powerpoint/2010/main" val="2957474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Номер слайда 5"/>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01357C69-967F-4925-98CA-80072E7D396C}" type="slidenum">
              <a:rPr lang="ru-RU" altLang="ru-RU"/>
              <a:pPr eaLnBrk="1" hangingPunct="1"/>
              <a:t>22</a:t>
            </a:fld>
            <a:endParaRPr lang="ru-RU" altLang="ru-RU"/>
          </a:p>
        </p:txBody>
      </p:sp>
      <p:sp>
        <p:nvSpPr>
          <p:cNvPr id="14338" name="Rectangle 2"/>
          <p:cNvSpPr>
            <a:spLocks noGrp="1" noChangeArrowheads="1"/>
          </p:cNvSpPr>
          <p:nvPr>
            <p:ph type="title"/>
          </p:nvPr>
        </p:nvSpPr>
        <p:spPr>
          <a:xfrm>
            <a:off x="-171218" y="2851"/>
            <a:ext cx="7173416" cy="698499"/>
          </a:xfrm>
        </p:spPr>
        <p:txBody>
          <a:bodyPr/>
          <a:lstStyle/>
          <a:p>
            <a:pPr eaLnBrk="1" hangingPunct="1">
              <a:defRPr/>
            </a:pPr>
            <a:r>
              <a:rPr lang="ru-RU" altLang="ru-RU" sz="3333" dirty="0" smtClean="0"/>
              <a:t>Исторические типы</a:t>
            </a:r>
            <a:endParaRPr lang="ru-RU" altLang="ru-RU" sz="3333" dirty="0"/>
          </a:p>
        </p:txBody>
      </p:sp>
      <p:sp>
        <p:nvSpPr>
          <p:cNvPr id="14339" name="Rectangle 3"/>
          <p:cNvSpPr>
            <a:spLocks noGrp="1" noChangeArrowheads="1"/>
          </p:cNvSpPr>
          <p:nvPr>
            <p:ph type="body" idx="1"/>
          </p:nvPr>
        </p:nvSpPr>
        <p:spPr>
          <a:xfrm>
            <a:off x="1143000" y="576792"/>
            <a:ext cx="6858000" cy="4532313"/>
          </a:xfrm>
        </p:spPr>
        <p:txBody>
          <a:bodyPr/>
          <a:lstStyle/>
          <a:p>
            <a:pPr algn="ctr" eaLnBrk="1" hangingPunct="1">
              <a:buFont typeface="Wingdings" panose="05000000000000000000" pitchFamily="2" charset="2"/>
              <a:buNone/>
              <a:defRPr/>
            </a:pPr>
            <a:r>
              <a:rPr lang="ru-RU" altLang="ru-RU" dirty="0" smtClean="0"/>
              <a:t>Исторические типы мировоззрения:</a:t>
            </a:r>
          </a:p>
          <a:p>
            <a:pPr algn="ctr" eaLnBrk="1" hangingPunct="1">
              <a:buFont typeface="Wingdings" panose="05000000000000000000" pitchFamily="2" charset="2"/>
              <a:buNone/>
              <a:defRPr/>
            </a:pPr>
            <a:endParaRPr lang="ru-RU" altLang="ru-RU" dirty="0" smtClean="0"/>
          </a:p>
        </p:txBody>
      </p:sp>
      <p:sp>
        <p:nvSpPr>
          <p:cNvPr id="9221" name="Line 4"/>
          <p:cNvSpPr>
            <a:spLocks noChangeShapeType="1"/>
          </p:cNvSpPr>
          <p:nvPr/>
        </p:nvSpPr>
        <p:spPr bwMode="auto">
          <a:xfrm flipH="1">
            <a:off x="1992313" y="1117865"/>
            <a:ext cx="2639219" cy="4788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500"/>
          </a:p>
        </p:txBody>
      </p:sp>
      <p:sp>
        <p:nvSpPr>
          <p:cNvPr id="9222" name="Line 5"/>
          <p:cNvSpPr>
            <a:spLocks noChangeShapeType="1"/>
          </p:cNvSpPr>
          <p:nvPr/>
        </p:nvSpPr>
        <p:spPr bwMode="auto">
          <a:xfrm>
            <a:off x="4631532" y="1117865"/>
            <a:ext cx="0" cy="197908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500"/>
          </a:p>
        </p:txBody>
      </p:sp>
      <p:sp>
        <p:nvSpPr>
          <p:cNvPr id="9223" name="Line 6"/>
          <p:cNvSpPr>
            <a:spLocks noChangeShapeType="1"/>
          </p:cNvSpPr>
          <p:nvPr/>
        </p:nvSpPr>
        <p:spPr bwMode="auto">
          <a:xfrm>
            <a:off x="4631532" y="1117865"/>
            <a:ext cx="2340239" cy="4788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500"/>
          </a:p>
        </p:txBody>
      </p:sp>
      <p:sp>
        <p:nvSpPr>
          <p:cNvPr id="9224" name="Rectangle 7"/>
          <p:cNvSpPr>
            <a:spLocks noChangeArrowheads="1"/>
          </p:cNvSpPr>
          <p:nvPr/>
        </p:nvSpPr>
        <p:spPr bwMode="auto">
          <a:xfrm>
            <a:off x="1451240" y="1717146"/>
            <a:ext cx="1920875" cy="119988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SzPct val="60000"/>
              <a:buFont typeface="Wingdings" panose="05000000000000000000" pitchFamily="2" charset="2"/>
              <a:buChar char="u"/>
              <a:defRPr sz="3200">
                <a:solidFill>
                  <a:schemeClr val="tx1"/>
                </a:solidFill>
                <a:latin typeface="Verdana" panose="020B0604030504040204" pitchFamily="34" charset="0"/>
              </a:defRPr>
            </a:lvl1pPr>
            <a:lvl2pPr marL="742950" indent="-285750" eaLnBrk="0" hangingPunct="0">
              <a:spcBef>
                <a:spcPct val="20000"/>
              </a:spcBef>
              <a:buClr>
                <a:schemeClr val="tx1"/>
              </a:buClr>
              <a:buChar char="•"/>
              <a:defRPr sz="2800">
                <a:solidFill>
                  <a:schemeClr val="tx1"/>
                </a:solidFill>
                <a:latin typeface="Verdana" panose="020B0604030504040204" pitchFamily="34" charset="0"/>
              </a:defRPr>
            </a:lvl2pPr>
            <a:lvl3pPr marL="1143000" indent="-228600" eaLnBrk="0" hangingPunct="0">
              <a:spcBef>
                <a:spcPct val="20000"/>
              </a:spcBef>
              <a:buClr>
                <a:schemeClr val="hlink"/>
              </a:buClr>
              <a:buSzPct val="60000"/>
              <a:buFont typeface="Wingdings" panose="05000000000000000000" pitchFamily="2" charset="2"/>
              <a:buChar char="u"/>
              <a:defRPr sz="2400">
                <a:solidFill>
                  <a:schemeClr val="tx1"/>
                </a:solidFill>
                <a:latin typeface="Verdana" panose="020B0604030504040204" pitchFamily="34" charset="0"/>
              </a:defRPr>
            </a:lvl3pPr>
            <a:lvl4pPr marL="1600200" indent="-228600" eaLnBrk="0" hangingPunct="0">
              <a:spcBef>
                <a:spcPct val="20000"/>
              </a:spcBef>
              <a:buClr>
                <a:schemeClr val="tx1"/>
              </a:buClr>
              <a:buChar char="•"/>
              <a:defRPr sz="20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9pPr>
          </a:lstStyle>
          <a:p>
            <a:pPr algn="ctr" eaLnBrk="1" hangingPunct="1">
              <a:spcBef>
                <a:spcPct val="0"/>
              </a:spcBef>
              <a:buClrTx/>
              <a:buSzTx/>
              <a:buFontTx/>
              <a:buNone/>
            </a:pPr>
            <a:r>
              <a:rPr lang="ru-RU" altLang="ru-RU" sz="1667"/>
              <a:t>мифологическое</a:t>
            </a:r>
          </a:p>
        </p:txBody>
      </p:sp>
      <p:sp>
        <p:nvSpPr>
          <p:cNvPr id="9225" name="Rectangle 9"/>
          <p:cNvSpPr>
            <a:spLocks noChangeArrowheads="1"/>
          </p:cNvSpPr>
          <p:nvPr/>
        </p:nvSpPr>
        <p:spPr bwMode="auto">
          <a:xfrm>
            <a:off x="3611563" y="3217334"/>
            <a:ext cx="2280708" cy="1320271"/>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SzPct val="60000"/>
              <a:buFont typeface="Wingdings" panose="05000000000000000000" pitchFamily="2" charset="2"/>
              <a:buChar char="u"/>
              <a:defRPr sz="3200">
                <a:solidFill>
                  <a:schemeClr val="tx1"/>
                </a:solidFill>
                <a:latin typeface="Verdana" panose="020B0604030504040204" pitchFamily="34" charset="0"/>
              </a:defRPr>
            </a:lvl1pPr>
            <a:lvl2pPr marL="742950" indent="-285750" eaLnBrk="0" hangingPunct="0">
              <a:spcBef>
                <a:spcPct val="20000"/>
              </a:spcBef>
              <a:buClr>
                <a:schemeClr val="tx1"/>
              </a:buClr>
              <a:buChar char="•"/>
              <a:defRPr sz="2800">
                <a:solidFill>
                  <a:schemeClr val="tx1"/>
                </a:solidFill>
                <a:latin typeface="Verdana" panose="020B0604030504040204" pitchFamily="34" charset="0"/>
              </a:defRPr>
            </a:lvl2pPr>
            <a:lvl3pPr marL="1143000" indent="-228600" eaLnBrk="0" hangingPunct="0">
              <a:spcBef>
                <a:spcPct val="20000"/>
              </a:spcBef>
              <a:buClr>
                <a:schemeClr val="hlink"/>
              </a:buClr>
              <a:buSzPct val="60000"/>
              <a:buFont typeface="Wingdings" panose="05000000000000000000" pitchFamily="2" charset="2"/>
              <a:buChar char="u"/>
              <a:defRPr sz="2400">
                <a:solidFill>
                  <a:schemeClr val="tx1"/>
                </a:solidFill>
                <a:latin typeface="Verdana" panose="020B0604030504040204" pitchFamily="34" charset="0"/>
              </a:defRPr>
            </a:lvl3pPr>
            <a:lvl4pPr marL="1600200" indent="-228600" eaLnBrk="0" hangingPunct="0">
              <a:spcBef>
                <a:spcPct val="20000"/>
              </a:spcBef>
              <a:buClr>
                <a:schemeClr val="tx1"/>
              </a:buClr>
              <a:buChar char="•"/>
              <a:defRPr sz="20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9pPr>
          </a:lstStyle>
          <a:p>
            <a:pPr algn="ctr" eaLnBrk="1" hangingPunct="1">
              <a:spcBef>
                <a:spcPct val="0"/>
              </a:spcBef>
              <a:buClrTx/>
              <a:buSzTx/>
              <a:buFontTx/>
              <a:buNone/>
            </a:pPr>
            <a:r>
              <a:rPr lang="ru-RU" altLang="ru-RU" sz="1667"/>
              <a:t>религиозное</a:t>
            </a:r>
          </a:p>
        </p:txBody>
      </p:sp>
      <p:sp>
        <p:nvSpPr>
          <p:cNvPr id="9226" name="Rectangle 10"/>
          <p:cNvSpPr>
            <a:spLocks noChangeArrowheads="1"/>
          </p:cNvSpPr>
          <p:nvPr/>
        </p:nvSpPr>
        <p:spPr bwMode="auto">
          <a:xfrm>
            <a:off x="5951802" y="1837532"/>
            <a:ext cx="2100792" cy="1259417"/>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SzPct val="60000"/>
              <a:buFont typeface="Wingdings" panose="05000000000000000000" pitchFamily="2" charset="2"/>
              <a:buChar char="u"/>
              <a:defRPr sz="3200">
                <a:solidFill>
                  <a:schemeClr val="tx1"/>
                </a:solidFill>
                <a:latin typeface="Verdana" panose="020B0604030504040204" pitchFamily="34" charset="0"/>
              </a:defRPr>
            </a:lvl1pPr>
            <a:lvl2pPr marL="742950" indent="-285750" eaLnBrk="0" hangingPunct="0">
              <a:spcBef>
                <a:spcPct val="20000"/>
              </a:spcBef>
              <a:buClr>
                <a:schemeClr val="tx1"/>
              </a:buClr>
              <a:buChar char="•"/>
              <a:defRPr sz="2800">
                <a:solidFill>
                  <a:schemeClr val="tx1"/>
                </a:solidFill>
                <a:latin typeface="Verdana" panose="020B0604030504040204" pitchFamily="34" charset="0"/>
              </a:defRPr>
            </a:lvl2pPr>
            <a:lvl3pPr marL="1143000" indent="-228600" eaLnBrk="0" hangingPunct="0">
              <a:spcBef>
                <a:spcPct val="20000"/>
              </a:spcBef>
              <a:buClr>
                <a:schemeClr val="hlink"/>
              </a:buClr>
              <a:buSzPct val="60000"/>
              <a:buFont typeface="Wingdings" panose="05000000000000000000" pitchFamily="2" charset="2"/>
              <a:buChar char="u"/>
              <a:defRPr sz="2400">
                <a:solidFill>
                  <a:schemeClr val="tx1"/>
                </a:solidFill>
                <a:latin typeface="Verdana" panose="020B0604030504040204" pitchFamily="34" charset="0"/>
              </a:defRPr>
            </a:lvl3pPr>
            <a:lvl4pPr marL="1600200" indent="-228600" eaLnBrk="0" hangingPunct="0">
              <a:spcBef>
                <a:spcPct val="20000"/>
              </a:spcBef>
              <a:buClr>
                <a:schemeClr val="tx1"/>
              </a:buClr>
              <a:buChar char="•"/>
              <a:defRPr sz="20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9pPr>
          </a:lstStyle>
          <a:p>
            <a:pPr algn="ctr" eaLnBrk="1" hangingPunct="1">
              <a:spcBef>
                <a:spcPct val="0"/>
              </a:spcBef>
              <a:buClrTx/>
              <a:buSzTx/>
              <a:buFontTx/>
              <a:buNone/>
            </a:pPr>
            <a:r>
              <a:rPr lang="ru-RU" altLang="ru-RU" sz="1667"/>
              <a:t>философское</a:t>
            </a:r>
          </a:p>
        </p:txBody>
      </p:sp>
    </p:spTree>
    <p:extLst>
      <p:ext uri="{BB962C8B-B14F-4D97-AF65-F5344CB8AC3E}">
        <p14:creationId xmlns:p14="http://schemas.microsoft.com/office/powerpoint/2010/main" val="19273648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dirty="0" smtClean="0"/>
              <a:t>От мифа к логосу</a:t>
            </a:r>
            <a:endParaRPr lang="ru-RU" dirty="0"/>
          </a:p>
        </p:txBody>
      </p:sp>
      <p:sp>
        <p:nvSpPr>
          <p:cNvPr id="3" name="Объект 2"/>
          <p:cNvSpPr>
            <a:spLocks noGrp="1"/>
          </p:cNvSpPr>
          <p:nvPr>
            <p:ph idx="1"/>
          </p:nvPr>
        </p:nvSpPr>
        <p:spPr/>
        <p:txBody>
          <a:bodyPr/>
          <a:lstStyle/>
          <a:p>
            <a:pPr>
              <a:defRPr/>
            </a:pPr>
            <a:r>
              <a:rPr lang="ru-RU" dirty="0">
                <a:effectLst/>
              </a:rPr>
              <a:t>«Из чего?», </a:t>
            </a:r>
            <a:endParaRPr lang="ru-RU" dirty="0" smtClean="0">
              <a:effectLst/>
            </a:endParaRPr>
          </a:p>
          <a:p>
            <a:pPr>
              <a:defRPr/>
            </a:pPr>
            <a:r>
              <a:rPr lang="ru-RU" dirty="0" smtClean="0">
                <a:effectLst/>
              </a:rPr>
              <a:t>«</a:t>
            </a:r>
            <a:r>
              <a:rPr lang="ru-RU" dirty="0">
                <a:effectLst/>
              </a:rPr>
              <a:t>Когда</a:t>
            </a:r>
            <a:r>
              <a:rPr lang="ru-RU" dirty="0" smtClean="0">
                <a:effectLst/>
              </a:rPr>
              <a:t>?»,</a:t>
            </a:r>
          </a:p>
          <a:p>
            <a:pPr>
              <a:defRPr/>
            </a:pPr>
            <a:r>
              <a:rPr lang="ru-RU" dirty="0" smtClean="0">
                <a:effectLst/>
              </a:rPr>
              <a:t> </a:t>
            </a:r>
            <a:r>
              <a:rPr lang="ru-RU" dirty="0">
                <a:effectLst/>
              </a:rPr>
              <a:t>«Где</a:t>
            </a:r>
            <a:r>
              <a:rPr lang="ru-RU" dirty="0" smtClean="0">
                <a:effectLst/>
              </a:rPr>
              <a:t>?»,</a:t>
            </a:r>
          </a:p>
          <a:p>
            <a:pPr>
              <a:defRPr/>
            </a:pPr>
            <a:r>
              <a:rPr lang="ru-RU" dirty="0" smtClean="0">
                <a:effectLst/>
              </a:rPr>
              <a:t> </a:t>
            </a:r>
            <a:r>
              <a:rPr lang="ru-RU" dirty="0">
                <a:effectLst/>
              </a:rPr>
              <a:t>«Как?», </a:t>
            </a:r>
            <a:endParaRPr lang="ru-RU" dirty="0" smtClean="0">
              <a:effectLst/>
            </a:endParaRPr>
          </a:p>
          <a:p>
            <a:pPr>
              <a:defRPr/>
            </a:pPr>
            <a:r>
              <a:rPr lang="ru-RU" dirty="0" smtClean="0">
                <a:effectLst/>
              </a:rPr>
              <a:t>«Почему?»</a:t>
            </a:r>
            <a:endParaRPr lang="ru-RU" dirty="0"/>
          </a:p>
        </p:txBody>
      </p:sp>
      <p:sp>
        <p:nvSpPr>
          <p:cNvPr id="4" name="Номер слайда 3"/>
          <p:cNvSpPr>
            <a:spLocks noGrp="1"/>
          </p:cNvSpPr>
          <p:nvPr>
            <p:ph type="sldNum" sz="quarter" idx="12"/>
          </p:nvPr>
        </p:nvSpPr>
        <p:spPr/>
        <p:txBody>
          <a:bodyPr/>
          <a:lstStyle/>
          <a:p>
            <a:pPr>
              <a:defRPr/>
            </a:pPr>
            <a:fld id="{B22EC9A2-C810-4014-B55D-A8A2341AD02C}" type="slidenum">
              <a:rPr lang="ru-RU" altLang="ru-RU" smtClean="0"/>
              <a:pPr>
                <a:defRPr/>
              </a:pPr>
              <a:t>23</a:t>
            </a:fld>
            <a:endParaRPr lang="ru-RU" altLang="ru-RU"/>
          </a:p>
        </p:txBody>
      </p:sp>
    </p:spTree>
    <p:extLst>
      <p:ext uri="{BB962C8B-B14F-4D97-AF65-F5344CB8AC3E}">
        <p14:creationId xmlns:p14="http://schemas.microsoft.com/office/powerpoint/2010/main" val="2254786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0C003519-FD69-4A29-B1D5-F057FCCC49FD}" type="slidenum">
              <a:rPr lang="ru-RU" altLang="ru-RU"/>
              <a:pPr eaLnBrk="1" hangingPunct="1"/>
              <a:t>24</a:t>
            </a:fld>
            <a:endParaRPr lang="ru-RU" altLang="ru-RU"/>
          </a:p>
        </p:txBody>
      </p:sp>
      <p:sp>
        <p:nvSpPr>
          <p:cNvPr id="15362" name="Rectangle 2"/>
          <p:cNvSpPr>
            <a:spLocks noGrp="1" noChangeArrowheads="1"/>
          </p:cNvSpPr>
          <p:nvPr>
            <p:ph type="title"/>
          </p:nvPr>
        </p:nvSpPr>
        <p:spPr>
          <a:xfrm>
            <a:off x="323528" y="-98546"/>
            <a:ext cx="8229600" cy="949854"/>
          </a:xfrm>
        </p:spPr>
        <p:txBody>
          <a:bodyPr/>
          <a:lstStyle/>
          <a:p>
            <a:pPr eaLnBrk="1" hangingPunct="1">
              <a:defRPr/>
            </a:pPr>
            <a:r>
              <a:rPr lang="ru-RU" altLang="ru-RU" sz="3333"/>
              <a:t>Мифологическое мировоззрение</a:t>
            </a:r>
          </a:p>
        </p:txBody>
      </p:sp>
      <p:sp>
        <p:nvSpPr>
          <p:cNvPr id="15364" name="Rectangle 4"/>
          <p:cNvSpPr>
            <a:spLocks noGrp="1" noChangeArrowheads="1"/>
          </p:cNvSpPr>
          <p:nvPr>
            <p:ph type="body" sz="half" idx="1"/>
          </p:nvPr>
        </p:nvSpPr>
        <p:spPr/>
        <p:txBody>
          <a:bodyPr/>
          <a:lstStyle/>
          <a:p>
            <a:pPr eaLnBrk="1" hangingPunct="1">
              <a:defRPr/>
            </a:pPr>
            <a:r>
              <a:rPr lang="ru-RU" altLang="ru-RU" sz="2333"/>
              <a:t>Чувственное восприятие;</a:t>
            </a:r>
          </a:p>
          <a:p>
            <a:pPr eaLnBrk="1" hangingPunct="1">
              <a:defRPr/>
            </a:pPr>
            <a:r>
              <a:rPr lang="ru-RU" altLang="ru-RU" sz="2333"/>
              <a:t>Объяснение мира посредством антропоморфных божеств;</a:t>
            </a:r>
          </a:p>
          <a:p>
            <a:pPr eaLnBrk="1" hangingPunct="1">
              <a:defRPr/>
            </a:pPr>
            <a:r>
              <a:rPr lang="ru-RU" altLang="ru-RU" sz="2333"/>
              <a:t>Цикличное понимание времени.</a:t>
            </a:r>
          </a:p>
        </p:txBody>
      </p:sp>
      <p:pic>
        <p:nvPicPr>
          <p:cNvPr id="10245"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7782375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A4604060-7E23-455D-9E75-2AD9149CE574}" type="slidenum">
              <a:rPr lang="ru-RU" altLang="ru-RU"/>
              <a:pPr eaLnBrk="1" hangingPunct="1"/>
              <a:t>25</a:t>
            </a:fld>
            <a:endParaRPr lang="ru-RU" altLang="ru-RU"/>
          </a:p>
        </p:txBody>
      </p:sp>
      <p:sp>
        <p:nvSpPr>
          <p:cNvPr id="55300" name="Rectangle 4"/>
          <p:cNvSpPr>
            <a:spLocks noGrp="1" noChangeArrowheads="1"/>
          </p:cNvSpPr>
          <p:nvPr>
            <p:ph type="title"/>
          </p:nvPr>
        </p:nvSpPr>
        <p:spPr>
          <a:xfrm>
            <a:off x="1143000" y="305650"/>
            <a:ext cx="7317432" cy="203671"/>
          </a:xfrm>
        </p:spPr>
        <p:txBody>
          <a:bodyPr/>
          <a:lstStyle/>
          <a:p>
            <a:pPr eaLnBrk="1" hangingPunct="1">
              <a:defRPr/>
            </a:pPr>
            <a:r>
              <a:rPr lang="ru-RU" altLang="ru-RU" sz="3333" dirty="0" smtClean="0"/>
              <a:t>Истоки</a:t>
            </a:r>
            <a:endParaRPr lang="ru-RU" altLang="ru-RU" sz="3333" dirty="0"/>
          </a:p>
        </p:txBody>
      </p:sp>
      <p:sp>
        <p:nvSpPr>
          <p:cNvPr id="55301" name="Rectangle 5"/>
          <p:cNvSpPr>
            <a:spLocks noGrp="1" noChangeArrowheads="1"/>
          </p:cNvSpPr>
          <p:nvPr>
            <p:ph type="body" sz="half" idx="1"/>
          </p:nvPr>
        </p:nvSpPr>
        <p:spPr>
          <a:xfrm>
            <a:off x="1143000" y="697177"/>
            <a:ext cx="3365500" cy="4411927"/>
          </a:xfrm>
        </p:spPr>
        <p:txBody>
          <a:bodyPr/>
          <a:lstStyle/>
          <a:p>
            <a:pPr eaLnBrk="1" hangingPunct="1">
              <a:defRPr/>
            </a:pPr>
            <a:r>
              <a:rPr lang="ru-RU" altLang="ru-RU" sz="3000" u="sng"/>
              <a:t>Гомер </a:t>
            </a:r>
            <a:r>
              <a:rPr lang="en-US" altLang="ru-RU" sz="3000" u="sng"/>
              <a:t>VIII</a:t>
            </a:r>
            <a:r>
              <a:rPr lang="ru-RU" altLang="ru-RU" sz="3000" u="sng"/>
              <a:t>в. до н.э</a:t>
            </a:r>
            <a:r>
              <a:rPr lang="ru-RU" altLang="ru-RU" sz="3000"/>
              <a:t>.</a:t>
            </a:r>
          </a:p>
          <a:p>
            <a:pPr eaLnBrk="1" hangingPunct="1">
              <a:defRPr/>
            </a:pPr>
            <a:r>
              <a:rPr lang="ru-RU" altLang="ru-RU" sz="3000"/>
              <a:t>«Илиада» ,</a:t>
            </a:r>
          </a:p>
          <a:p>
            <a:pPr eaLnBrk="1" hangingPunct="1">
              <a:defRPr/>
            </a:pPr>
            <a:r>
              <a:rPr lang="ru-RU" altLang="ru-RU" sz="3000"/>
              <a:t>«Одиссея» - </a:t>
            </a:r>
            <a:r>
              <a:rPr lang="ru-RU" altLang="ru-RU" sz="1500"/>
              <a:t>в основе – многочисленные сказания Древней Греции о подвигах героев, о богах.</a:t>
            </a:r>
            <a:endParaRPr lang="ru-RU" altLang="ru-RU" sz="3000"/>
          </a:p>
        </p:txBody>
      </p:sp>
      <p:sp>
        <p:nvSpPr>
          <p:cNvPr id="55302" name="Rectangle 6"/>
          <p:cNvSpPr>
            <a:spLocks noGrp="1" noChangeArrowheads="1"/>
          </p:cNvSpPr>
          <p:nvPr>
            <p:ph type="body" sz="half" idx="2"/>
          </p:nvPr>
        </p:nvSpPr>
        <p:spPr>
          <a:xfrm>
            <a:off x="4635500" y="697177"/>
            <a:ext cx="3365500" cy="4411927"/>
          </a:xfrm>
        </p:spPr>
        <p:txBody>
          <a:bodyPr/>
          <a:lstStyle/>
          <a:p>
            <a:pPr eaLnBrk="1" hangingPunct="1">
              <a:defRPr/>
            </a:pPr>
            <a:r>
              <a:rPr lang="ru-RU" altLang="ru-RU" sz="3000" u="sng"/>
              <a:t>Гесиод </a:t>
            </a:r>
            <a:r>
              <a:rPr lang="en-US" altLang="ru-RU" sz="3000" u="sng"/>
              <a:t>VIII</a:t>
            </a:r>
            <a:r>
              <a:rPr lang="ru-RU" altLang="ru-RU" sz="3000" u="sng"/>
              <a:t>в. до н.э.</a:t>
            </a:r>
          </a:p>
          <a:p>
            <a:pPr eaLnBrk="1" hangingPunct="1">
              <a:defRPr/>
            </a:pPr>
            <a:r>
              <a:rPr lang="ru-RU" altLang="ru-RU" sz="3000"/>
              <a:t>«Труды и дни» - </a:t>
            </a:r>
            <a:r>
              <a:rPr lang="ru-RU" altLang="ru-RU" sz="1500"/>
              <a:t>нравственные правила, народные предания, мифы, басни</a:t>
            </a:r>
            <a:endParaRPr lang="ru-RU" altLang="ru-RU" sz="3000"/>
          </a:p>
          <a:p>
            <a:pPr eaLnBrk="1" hangingPunct="1">
              <a:defRPr/>
            </a:pPr>
            <a:r>
              <a:rPr lang="ru-RU" altLang="ru-RU" sz="3000"/>
              <a:t>«Теогония» - </a:t>
            </a:r>
            <a:r>
              <a:rPr lang="ru-RU" altLang="ru-RU" sz="1500"/>
              <a:t>систематизация сказаний о богах, составление генеалогического древа богов.</a:t>
            </a:r>
            <a:endParaRPr lang="ru-RU" altLang="ru-RU" sz="3000"/>
          </a:p>
        </p:txBody>
      </p:sp>
    </p:spTree>
    <p:extLst>
      <p:ext uri="{BB962C8B-B14F-4D97-AF65-F5344CB8AC3E}">
        <p14:creationId xmlns:p14="http://schemas.microsoft.com/office/powerpoint/2010/main" val="1710452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58174"/>
            <a:ext cx="8229600" cy="949854"/>
          </a:xfrm>
        </p:spPr>
        <p:txBody>
          <a:bodyPr/>
          <a:lstStyle/>
          <a:p>
            <a:pPr>
              <a:defRPr/>
            </a:pPr>
            <a:r>
              <a:rPr lang="ru-RU" sz="1600" dirty="0" smtClean="0"/>
              <a:t>Исторически первый тип</a:t>
            </a:r>
            <a:endParaRPr lang="ru-RU" sz="1600" dirty="0"/>
          </a:p>
        </p:txBody>
      </p:sp>
      <p:sp>
        <p:nvSpPr>
          <p:cNvPr id="15363" name="Текст 2"/>
          <p:cNvSpPr>
            <a:spLocks noGrp="1"/>
          </p:cNvSpPr>
          <p:nvPr>
            <p:ph type="body" sz="half" idx="1"/>
          </p:nvPr>
        </p:nvSpPr>
        <p:spPr/>
        <p:txBody>
          <a:bodyPr/>
          <a:lstStyle/>
          <a:p>
            <a:pPr algn="just"/>
            <a:r>
              <a:rPr lang="ru-RU" sz="1000"/>
              <a:t>Исторически первой была мифология – мировоззрение древнего общества, содержащее в себе как фантастическое, так и реалистическое восприятие окружающей действительности. В мифах соединены зачатки знаний, элементы верований, этические установки, догадки, вымыслы.</a:t>
            </a:r>
          </a:p>
          <a:p>
            <a:pPr algn="just"/>
            <a:r>
              <a:rPr lang="ru-RU" sz="1000"/>
              <a:t>Основные черты мифа: очеловечивание и одушевление природы; нерасчлененность мира, невыделенность человека из Космоса; наличие фантастических богов, их активное и непосредственное взаимодействие с человеком; отсутствие рефлексии – абстрактных размышлений; практическая направленность мифа на решение конкретных задач (хозяйство, защита от стихии, болезней и т.д.); эмоционально-образная форма выражения; описательный характер.</a:t>
            </a:r>
          </a:p>
        </p:txBody>
      </p:sp>
      <p:sp>
        <p:nvSpPr>
          <p:cNvPr id="15364" name="Объект 3"/>
          <p:cNvSpPr>
            <a:spLocks noGrp="1"/>
          </p:cNvSpPr>
          <p:nvPr>
            <p:ph sz="half" idx="2"/>
          </p:nvPr>
        </p:nvSpPr>
        <p:spPr/>
        <p:txBody>
          <a:bodyPr/>
          <a:lstStyle/>
          <a:p>
            <a:r>
              <a:rPr lang="ru-RU" sz="1500"/>
              <a:t>Что такое человек и мир?</a:t>
            </a:r>
          </a:p>
          <a:p>
            <a:r>
              <a:rPr lang="ru-RU" sz="1500"/>
              <a:t> Откуда он произошел?</a:t>
            </a:r>
          </a:p>
          <a:p>
            <a:r>
              <a:rPr lang="ru-RU" sz="1500"/>
              <a:t> Куда и зачем движется его судьба?</a:t>
            </a:r>
          </a:p>
          <a:p>
            <a:r>
              <a:rPr lang="ru-RU" sz="1500"/>
              <a:t> Какой смысл в существовании человека и общества?</a:t>
            </a:r>
          </a:p>
        </p:txBody>
      </p:sp>
      <p:sp>
        <p:nvSpPr>
          <p:cNvPr id="5" name="Номер слайда 4"/>
          <p:cNvSpPr>
            <a:spLocks noGrp="1"/>
          </p:cNvSpPr>
          <p:nvPr>
            <p:ph type="sldNum" sz="quarter" idx="12"/>
          </p:nvPr>
        </p:nvSpPr>
        <p:spPr/>
        <p:txBody>
          <a:bodyPr/>
          <a:lstStyle/>
          <a:p>
            <a:pPr>
              <a:defRPr/>
            </a:pPr>
            <a:fld id="{EA7E5973-A231-462E-A847-A3A0B2F8FD95}" type="slidenum">
              <a:rPr lang="ru-RU" altLang="ru-RU" smtClean="0"/>
              <a:pPr>
                <a:defRPr/>
              </a:pPr>
              <a:t>26</a:t>
            </a:fld>
            <a:endParaRPr lang="ru-RU" altLang="ru-RU"/>
          </a:p>
        </p:txBody>
      </p:sp>
    </p:spTree>
    <p:extLst>
      <p:ext uri="{BB962C8B-B14F-4D97-AF65-F5344CB8AC3E}">
        <p14:creationId xmlns:p14="http://schemas.microsoft.com/office/powerpoint/2010/main" val="1566438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dirty="0" smtClean="0"/>
              <a:t>Особенности мифов</a:t>
            </a:r>
            <a:endParaRPr lang="ru-RU" dirty="0"/>
          </a:p>
        </p:txBody>
      </p:sp>
      <p:sp>
        <p:nvSpPr>
          <p:cNvPr id="3" name="Объект 2"/>
          <p:cNvSpPr>
            <a:spLocks noGrp="1"/>
          </p:cNvSpPr>
          <p:nvPr>
            <p:ph idx="1"/>
          </p:nvPr>
        </p:nvSpPr>
        <p:spPr/>
        <p:txBody>
          <a:bodyPr/>
          <a:lstStyle/>
          <a:p>
            <a:pPr algn="just">
              <a:defRPr/>
            </a:pPr>
            <a:r>
              <a:rPr lang="ru-RU" sz="1333" dirty="0"/>
              <a:t>Культ Дионисия был заимствован греками от фракийцев, у которых Дионис был богом плодородия, характерным для сознания всех народов, занимающихся земледелием. Когда фракийцы научились делать пиво,  они  стали  представлять  состояние  опьянения  как  божественное.  Отсюда  началась  эволюция представлений о Вакхе, как боге плодородия, к Вакху, как богу виноделия и празднеств. Культ Вакха включал  женские  танцы,  при  которых  участницы  доводили  себя  до  экстаза.  Этот  феминистический элемент, по-видимому, происходил от древних оргий, осуществляемых в период подготовки к половому запрету,  распространяющемуся  на  период  полевых  работ  (а  Вакх  как  раз  и  был  богом  плодородия). </a:t>
            </a:r>
          </a:p>
          <a:p>
            <a:pPr algn="just">
              <a:defRPr/>
            </a:pPr>
            <a:r>
              <a:rPr lang="ru-RU" sz="1333" dirty="0"/>
              <a:t>«Культ  Вакха,—  отмечает  Б.  Рассел,—  в  своей  первоначальной  форме  был  варварским  и  во  многих отношениях отталкивающим. Однако не в этом первоначальном виде он оказал влияние на философов, а в </a:t>
            </a:r>
            <a:r>
              <a:rPr lang="ru-RU" sz="1333" b="1" dirty="0"/>
              <a:t>одухотворенной форме</a:t>
            </a:r>
            <a:r>
              <a:rPr lang="ru-RU" sz="1333" dirty="0"/>
              <a:t>, приписываемой Орфею, в аскетической форме, ставящей на место физического </a:t>
            </a:r>
            <a:r>
              <a:rPr lang="ru-RU" sz="1333" b="1" dirty="0"/>
              <a:t>духовное опьянение».</a:t>
            </a:r>
          </a:p>
        </p:txBody>
      </p:sp>
      <p:sp>
        <p:nvSpPr>
          <p:cNvPr id="4" name="Номер слайда 3"/>
          <p:cNvSpPr>
            <a:spLocks noGrp="1"/>
          </p:cNvSpPr>
          <p:nvPr>
            <p:ph type="sldNum" sz="quarter" idx="12"/>
          </p:nvPr>
        </p:nvSpPr>
        <p:spPr/>
        <p:txBody>
          <a:bodyPr/>
          <a:lstStyle/>
          <a:p>
            <a:pPr>
              <a:defRPr/>
            </a:pPr>
            <a:fld id="{BCC9089C-D6E6-4122-83B2-223ED5BF8466}" type="slidenum">
              <a:rPr lang="ru-RU" altLang="ru-RU" smtClean="0"/>
              <a:pPr>
                <a:defRPr/>
              </a:pPr>
              <a:t>27</a:t>
            </a:fld>
            <a:endParaRPr lang="ru-RU" altLang="ru-RU"/>
          </a:p>
        </p:txBody>
      </p:sp>
    </p:spTree>
    <p:extLst>
      <p:ext uri="{BB962C8B-B14F-4D97-AF65-F5344CB8AC3E}">
        <p14:creationId xmlns:p14="http://schemas.microsoft.com/office/powerpoint/2010/main" val="34870082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dirty="0" smtClean="0"/>
              <a:t>Особенности мифов</a:t>
            </a:r>
            <a:endParaRPr lang="ru-RU" dirty="0"/>
          </a:p>
        </p:txBody>
      </p:sp>
      <p:sp>
        <p:nvSpPr>
          <p:cNvPr id="3" name="Объект 2"/>
          <p:cNvSpPr>
            <a:spLocks noGrp="1"/>
          </p:cNvSpPr>
          <p:nvPr>
            <p:ph idx="1"/>
          </p:nvPr>
        </p:nvSpPr>
        <p:spPr/>
        <p:txBody>
          <a:bodyPr/>
          <a:lstStyle/>
          <a:p>
            <a:pPr>
              <a:defRPr/>
            </a:pPr>
            <a:r>
              <a:rPr lang="ru-RU" sz="1333" dirty="0"/>
              <a:t>Орфей  —  легендарный  герой,  сын  речного  бога  </a:t>
            </a:r>
            <a:r>
              <a:rPr lang="ru-RU" sz="1333" dirty="0" err="1"/>
              <a:t>Эагра</a:t>
            </a:r>
            <a:r>
              <a:rPr lang="ru-RU" sz="1333" dirty="0"/>
              <a:t>  и  музы  Каллиопы  —  фракийский  певец, изобретатель  музыки,  участвовавший  в  походе  аргонавтов,  не  побоявшийся  спуститься  в  ад  за  своей женой, был убит вакханками во время празднества как женоненавистник. В действительности, он просто сохранял верность своей умершей жене. Тело Орфея было разорвано вакханками на куски и выброшено в реку  вместе  с  его  арфой.  Последняя  при  этом  начала  чудесным  образом  производить  звуки,  а  река наполнилась  новыми  водами.  Останки  Орфея  были  вынесены  в  море  и  прибиты  волнами  к  острову Лесбос, который стал центром греческой поэтической жизни. В  этом  мифе  обращает  на  себя  внимание  изначальное  божественное  происхождение  Орфея. </a:t>
            </a:r>
          </a:p>
          <a:p>
            <a:pPr>
              <a:defRPr/>
            </a:pPr>
            <a:r>
              <a:rPr lang="ru-RU" sz="1333" dirty="0"/>
              <a:t>Несовместимость  его  божественных  качеств  с  условиями  земного бытия, в результате  чего  он  гибнет. Продолжение  жизни  в  виде  влияния  его  духа  на  жизнь  природы  (она  оплакивает  его  гибель одновременно одухотворяется).</a:t>
            </a:r>
          </a:p>
        </p:txBody>
      </p:sp>
      <p:sp>
        <p:nvSpPr>
          <p:cNvPr id="4" name="Номер слайда 3"/>
          <p:cNvSpPr>
            <a:spLocks noGrp="1"/>
          </p:cNvSpPr>
          <p:nvPr>
            <p:ph type="sldNum" sz="quarter" idx="12"/>
          </p:nvPr>
        </p:nvSpPr>
        <p:spPr/>
        <p:txBody>
          <a:bodyPr/>
          <a:lstStyle/>
          <a:p>
            <a:pPr>
              <a:defRPr/>
            </a:pPr>
            <a:fld id="{F933F740-E673-4572-9E9A-D9FF3D00BF58}" type="slidenum">
              <a:rPr lang="ru-RU" altLang="ru-RU" smtClean="0"/>
              <a:pPr>
                <a:defRPr/>
              </a:pPr>
              <a:t>28</a:t>
            </a:fld>
            <a:endParaRPr lang="ru-RU" altLang="ru-RU"/>
          </a:p>
        </p:txBody>
      </p:sp>
    </p:spTree>
    <p:extLst>
      <p:ext uri="{BB962C8B-B14F-4D97-AF65-F5344CB8AC3E}">
        <p14:creationId xmlns:p14="http://schemas.microsoft.com/office/powerpoint/2010/main" val="26158677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dirty="0" smtClean="0"/>
              <a:t>Особенности мифов</a:t>
            </a:r>
            <a:endParaRPr lang="ru-RU" dirty="0"/>
          </a:p>
        </p:txBody>
      </p:sp>
      <p:sp>
        <p:nvSpPr>
          <p:cNvPr id="3" name="Объект 2"/>
          <p:cNvSpPr>
            <a:spLocks noGrp="1"/>
          </p:cNvSpPr>
          <p:nvPr>
            <p:ph idx="1"/>
          </p:nvPr>
        </p:nvSpPr>
        <p:spPr/>
        <p:txBody>
          <a:bodyPr/>
          <a:lstStyle/>
          <a:p>
            <a:pPr>
              <a:defRPr/>
            </a:pPr>
            <a:r>
              <a:rPr lang="ru-RU" sz="1333" dirty="0"/>
              <a:t> Часть доктрины, выраженной этим мифом, по-видимому, прямо была усвоена </a:t>
            </a:r>
            <a:r>
              <a:rPr lang="ru-RU" sz="1333" dirty="0" err="1"/>
              <a:t>орфиками</a:t>
            </a:r>
            <a:r>
              <a:rPr lang="ru-RU" sz="1333" dirty="0"/>
              <a:t> в смысле противопоставления чистого небесного и отягощенного земной материей бытия. </a:t>
            </a:r>
          </a:p>
          <a:p>
            <a:pPr>
              <a:defRPr/>
            </a:pPr>
            <a:r>
              <a:rPr lang="ru-RU" sz="1333" dirty="0"/>
              <a:t>Описанный миф, а также близкие ему мифы об Осирисе и общая кармическая идея, характерная для религий  Востока,  думается,  оказали  сильное  влияние  на  Пифагора  и  Платона.  Воссоединение разрушенного как собирание останков может быть также рассмотрено в качестве мифологического аналога выраженной позднее идеи движения к совершенной форме.</a:t>
            </a:r>
          </a:p>
        </p:txBody>
      </p:sp>
      <p:sp>
        <p:nvSpPr>
          <p:cNvPr id="4" name="Номер слайда 3"/>
          <p:cNvSpPr>
            <a:spLocks noGrp="1"/>
          </p:cNvSpPr>
          <p:nvPr>
            <p:ph type="sldNum" sz="quarter" idx="12"/>
          </p:nvPr>
        </p:nvSpPr>
        <p:spPr/>
        <p:txBody>
          <a:bodyPr/>
          <a:lstStyle/>
          <a:p>
            <a:pPr>
              <a:defRPr/>
            </a:pPr>
            <a:fld id="{2D73B9D9-36AB-4BC6-BBA1-9A5078B5B4D6}" type="slidenum">
              <a:rPr lang="ru-RU" altLang="ru-RU" smtClean="0"/>
              <a:pPr>
                <a:defRPr/>
              </a:pPr>
              <a:t>29</a:t>
            </a:fld>
            <a:endParaRPr lang="ru-RU" altLang="ru-RU"/>
          </a:p>
        </p:txBody>
      </p:sp>
    </p:spTree>
    <p:extLst>
      <p:ext uri="{BB962C8B-B14F-4D97-AF65-F5344CB8AC3E}">
        <p14:creationId xmlns:p14="http://schemas.microsoft.com/office/powerpoint/2010/main" val="1164512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25B62CE4-B912-43CD-8C08-52C09D804AE7}" type="slidenum">
              <a:rPr lang="ru-RU" altLang="ru-RU"/>
              <a:pPr eaLnBrk="1" hangingPunct="1"/>
              <a:t>30</a:t>
            </a:fld>
            <a:endParaRPr lang="ru-RU" altLang="ru-RU"/>
          </a:p>
        </p:txBody>
      </p:sp>
      <p:sp>
        <p:nvSpPr>
          <p:cNvPr id="17410" name="Rectangle 2"/>
          <p:cNvSpPr>
            <a:spLocks noGrp="1" noChangeArrowheads="1"/>
          </p:cNvSpPr>
          <p:nvPr>
            <p:ph type="title"/>
          </p:nvPr>
        </p:nvSpPr>
        <p:spPr>
          <a:xfrm>
            <a:off x="489397" y="0"/>
            <a:ext cx="8229600" cy="949854"/>
          </a:xfrm>
        </p:spPr>
        <p:txBody>
          <a:bodyPr/>
          <a:lstStyle/>
          <a:p>
            <a:pPr eaLnBrk="1" hangingPunct="1">
              <a:defRPr/>
            </a:pPr>
            <a:r>
              <a:rPr lang="ru-RU" altLang="ru-RU" dirty="0" smtClean="0"/>
              <a:t>Религиозное мировоззрение</a:t>
            </a:r>
          </a:p>
        </p:txBody>
      </p:sp>
      <p:sp>
        <p:nvSpPr>
          <p:cNvPr id="17412" name="Rectangle 4"/>
          <p:cNvSpPr>
            <a:spLocks noGrp="1" noChangeArrowheads="1"/>
          </p:cNvSpPr>
          <p:nvPr>
            <p:ph type="body" sz="half" idx="1"/>
          </p:nvPr>
        </p:nvSpPr>
        <p:spPr/>
        <p:txBody>
          <a:bodyPr/>
          <a:lstStyle/>
          <a:p>
            <a:pPr marL="0" indent="0">
              <a:defRPr/>
            </a:pPr>
            <a:r>
              <a:rPr lang="ru-RU" altLang="ru-RU" sz="2333"/>
              <a:t>Преобладание чувственного восприятия;</a:t>
            </a:r>
          </a:p>
          <a:p>
            <a:pPr marL="0" indent="0">
              <a:defRPr/>
            </a:pPr>
            <a:endParaRPr lang="ru-RU" altLang="ru-RU" sz="2333"/>
          </a:p>
          <a:p>
            <a:pPr marL="0" indent="0">
              <a:defRPr/>
            </a:pPr>
            <a:r>
              <a:rPr lang="ru-RU" altLang="ru-RU" sz="2333"/>
              <a:t>Вера в сверхъестественное</a:t>
            </a:r>
          </a:p>
          <a:p>
            <a:pPr marL="0" indent="0">
              <a:defRPr/>
            </a:pPr>
            <a:endParaRPr lang="ru-RU" altLang="ru-RU" sz="2333"/>
          </a:p>
          <a:p>
            <a:pPr marL="0" indent="0">
              <a:defRPr/>
            </a:pPr>
            <a:r>
              <a:rPr lang="ru-RU" altLang="ru-RU" sz="2333"/>
              <a:t>Наличие системы догматов;</a:t>
            </a:r>
          </a:p>
          <a:p>
            <a:pPr marL="0" indent="0">
              <a:defRPr/>
            </a:pPr>
            <a:endParaRPr lang="ru-RU" altLang="ru-RU" sz="2333"/>
          </a:p>
          <a:p>
            <a:pPr marL="0" indent="0">
              <a:buNone/>
              <a:defRPr/>
            </a:pPr>
            <a:endParaRPr lang="ru-RU" altLang="ru-RU" sz="2333"/>
          </a:p>
        </p:txBody>
      </p:sp>
      <p:pic>
        <p:nvPicPr>
          <p:cNvPr id="12293"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9361972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31511"/>
            <a:ext cx="8003232" cy="249725"/>
          </a:xfrm>
        </p:spPr>
        <p:txBody>
          <a:bodyPr/>
          <a:lstStyle/>
          <a:p>
            <a:pPr>
              <a:defRPr/>
            </a:pPr>
            <a:r>
              <a:rPr lang="ru-RU" sz="1800" dirty="0" smtClean="0"/>
              <a:t>Религиозное мир-</a:t>
            </a:r>
            <a:r>
              <a:rPr lang="ru-RU" sz="1800" dirty="0" err="1" smtClean="0"/>
              <a:t>ие</a:t>
            </a:r>
            <a:endParaRPr lang="ru-RU" sz="1800" dirty="0"/>
          </a:p>
        </p:txBody>
      </p:sp>
      <p:sp>
        <p:nvSpPr>
          <p:cNvPr id="3" name="Текст 2"/>
          <p:cNvSpPr>
            <a:spLocks noGrp="1"/>
          </p:cNvSpPr>
          <p:nvPr>
            <p:ph type="body" sz="half" idx="1"/>
          </p:nvPr>
        </p:nvSpPr>
        <p:spPr/>
        <p:txBody>
          <a:bodyPr/>
          <a:lstStyle/>
          <a:p>
            <a:pPr>
              <a:defRPr/>
            </a:pPr>
            <a:r>
              <a:rPr lang="ru-RU" sz="1000" dirty="0"/>
              <a:t> Вторая форма мировоззрения – религия. Она определяется как вера в существование сверхъестественных сил (богов), которые влияют на жизнь человека и окружающий мир. Во многом схожа с мифологией (наличие богов и эмоционально-образное бездоказательное восприятие действительности): включает в себя мифы. Однако, для религии характерно наличие строгого вероучения (индивидуальной для каждой из религий картины бытия и системы догм), жесткой религиозной организации и обязательного религиозного культа (обряды и традиции).Она носит более обязательный и систематичный характер, чем мифология.</a:t>
            </a:r>
          </a:p>
        </p:txBody>
      </p:sp>
      <p:sp>
        <p:nvSpPr>
          <p:cNvPr id="4" name="Объект 3"/>
          <p:cNvSpPr>
            <a:spLocks noGrp="1"/>
          </p:cNvSpPr>
          <p:nvPr>
            <p:ph sz="half" idx="2"/>
          </p:nvPr>
        </p:nvSpPr>
        <p:spPr/>
        <p:txBody>
          <a:bodyPr/>
          <a:lstStyle/>
          <a:p>
            <a:pPr>
              <a:defRPr/>
            </a:pPr>
            <a:r>
              <a:rPr lang="ru-RU" sz="1000" dirty="0"/>
              <a:t> В  религиозной  картине  мира  (РКМ) систематизированы  представления  о </a:t>
            </a:r>
            <a:r>
              <a:rPr lang="ru-RU" sz="1000" dirty="0" err="1" smtClean="0"/>
              <a:t>дуалистичности</a:t>
            </a:r>
            <a:r>
              <a:rPr lang="ru-RU" sz="1000" dirty="0" smtClean="0"/>
              <a:t> </a:t>
            </a:r>
            <a:r>
              <a:rPr lang="ru-RU" sz="1000" dirty="0"/>
              <a:t>бытия, согласно которым существует два его вида: </a:t>
            </a:r>
          </a:p>
          <a:p>
            <a:pPr marL="0" indent="0">
              <a:buNone/>
              <a:defRPr/>
            </a:pPr>
            <a:r>
              <a:rPr lang="ru-RU" sz="1000" dirty="0"/>
              <a:t>       -  абсолютное, сверхъестественное бытие,     тождественное бытию Бога-Творца; </a:t>
            </a:r>
          </a:p>
          <a:p>
            <a:pPr marL="0" indent="0">
              <a:buNone/>
              <a:defRPr/>
            </a:pPr>
            <a:r>
              <a:rPr lang="ru-RU" sz="1000" dirty="0"/>
              <a:t>        -  сотворенное бытие, существование многообразия вещей и процессов, в том </a:t>
            </a:r>
            <a:r>
              <a:rPr lang="ru-RU" sz="1000" dirty="0" smtClean="0"/>
              <a:t>числе </a:t>
            </a:r>
            <a:r>
              <a:rPr lang="ru-RU" sz="1000" dirty="0"/>
              <a:t>и человека.   </a:t>
            </a:r>
          </a:p>
          <a:p>
            <a:pPr>
              <a:defRPr/>
            </a:pPr>
            <a:r>
              <a:rPr lang="ru-RU" sz="1000" dirty="0"/>
              <a:t>В  основе  религиозной  картины  мира  лежит  принцип  креационизма,  суть которого состоит в том, что творец создает мир «из ничего», до акта творения ничего кроме  Бога  не  было.  Абсолютное  бытие  не  может  быть  познано  человеком рациональным способом, ибо творению не может быть доступен замысел Творца. </a:t>
            </a:r>
          </a:p>
          <a:p>
            <a:pPr>
              <a:defRPr/>
            </a:pPr>
            <a:r>
              <a:rPr lang="ru-RU" sz="1000" dirty="0"/>
              <a:t>Для  РКМ  характерен  также  принцип провиденциализма,  божественной предопределенности сотворенного бытия и его несовершенства. </a:t>
            </a:r>
          </a:p>
        </p:txBody>
      </p:sp>
      <p:sp>
        <p:nvSpPr>
          <p:cNvPr id="5" name="Номер слайда 4"/>
          <p:cNvSpPr>
            <a:spLocks noGrp="1"/>
          </p:cNvSpPr>
          <p:nvPr>
            <p:ph type="sldNum" sz="quarter" idx="12"/>
          </p:nvPr>
        </p:nvSpPr>
        <p:spPr/>
        <p:txBody>
          <a:bodyPr/>
          <a:lstStyle/>
          <a:p>
            <a:pPr>
              <a:defRPr/>
            </a:pPr>
            <a:fld id="{1F902EBF-3251-4D1A-9AE0-7610C112225C}" type="slidenum">
              <a:rPr lang="ru-RU" altLang="ru-RU" smtClean="0"/>
              <a:pPr>
                <a:defRPr/>
              </a:pPr>
              <a:t>31</a:t>
            </a:fld>
            <a:endParaRPr lang="ru-RU" altLang="ru-RU"/>
          </a:p>
        </p:txBody>
      </p:sp>
    </p:spTree>
    <p:extLst>
      <p:ext uri="{BB962C8B-B14F-4D97-AF65-F5344CB8AC3E}">
        <p14:creationId xmlns:p14="http://schemas.microsoft.com/office/powerpoint/2010/main" val="2039495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dirty="0" smtClean="0"/>
              <a:t>Религиозно-мифологический комплекс</a:t>
            </a:r>
            <a:endParaRPr lang="ru-RU" dirty="0"/>
          </a:p>
        </p:txBody>
      </p:sp>
      <p:sp>
        <p:nvSpPr>
          <p:cNvPr id="3" name="Объект 2"/>
          <p:cNvSpPr>
            <a:spLocks noGrp="1"/>
          </p:cNvSpPr>
          <p:nvPr>
            <p:ph idx="1"/>
          </p:nvPr>
        </p:nvSpPr>
        <p:spPr/>
        <p:txBody>
          <a:bodyPr/>
          <a:lstStyle/>
          <a:p>
            <a:pPr algn="just">
              <a:defRPr/>
            </a:pPr>
            <a:r>
              <a:rPr lang="ru-RU" sz="1000" b="1" dirty="0"/>
              <a:t>Религиозно-мифологический комплекс</a:t>
            </a:r>
            <a:r>
              <a:rPr lang="ru-RU" sz="1000" dirty="0"/>
              <a:t> – единство мифа и религии. Духовенство (жречество) – посредники между людьми и богами. Жрецы, как правило, избирались. В Греции жрецы были отстранены от идеологического, нравственного контроля за обществом.</a:t>
            </a:r>
          </a:p>
          <a:p>
            <a:pPr algn="just">
              <a:defRPr/>
            </a:pPr>
            <a:r>
              <a:rPr lang="ru-RU" sz="1000" dirty="0"/>
              <a:t>Религиозное сознание греков двойственно: две разных религии наслаивались друг на друга. Первая – «олимпийская религия» – связана с олимпийскими богами, вторая – </a:t>
            </a:r>
            <a:r>
              <a:rPr lang="ru-RU" sz="1000" b="1" dirty="0"/>
              <a:t>религия мистерий</a:t>
            </a:r>
            <a:r>
              <a:rPr lang="ru-RU" sz="1000" dirty="0"/>
              <a:t> («</a:t>
            </a:r>
            <a:r>
              <a:rPr lang="ru-RU" sz="1000" dirty="0" err="1"/>
              <a:t>мист</a:t>
            </a:r>
            <a:r>
              <a:rPr lang="ru-RU" sz="1000" dirty="0"/>
              <a:t>» – тайна), тайная религия.</a:t>
            </a:r>
          </a:p>
          <a:p>
            <a:pPr algn="just">
              <a:defRPr/>
            </a:pPr>
            <a:r>
              <a:rPr lang="ru-RU" sz="1000" dirty="0"/>
              <a:t>В отличие от первой, с которой связано множество сохранившихся памятников, о второй известно мало. Тайные культы, неофициальная религия. Религиозные действа на специальных алтарях за пределами городов. </a:t>
            </a:r>
            <a:r>
              <a:rPr lang="ru-RU" sz="1000" dirty="0" err="1"/>
              <a:t>Дионисические</a:t>
            </a:r>
            <a:r>
              <a:rPr lang="ru-RU" sz="1000" dirty="0"/>
              <a:t> мистерии (Дионис – одновременно олимпийский бог и объект тайного культа), орфические мистерии (орфические - от имени Орфея), культ Деметры. С некоторого момента большинство свободных греков, участвуя в «официальной» олимпийской религии, в то же время были причастны к религии мистерий (как масонство в Российской Империи). Мировоззрения в пределах двух религий не одинаковы. </a:t>
            </a:r>
            <a:r>
              <a:rPr lang="ru-RU" sz="1000" dirty="0" err="1"/>
              <a:t>Мистерийное</a:t>
            </a:r>
            <a:r>
              <a:rPr lang="ru-RU" sz="1000" dirty="0"/>
              <a:t> общество закрыто и элитарно.</a:t>
            </a:r>
          </a:p>
          <a:p>
            <a:pPr algn="just">
              <a:defRPr/>
            </a:pPr>
            <a:r>
              <a:rPr lang="ru-RU" sz="1000" dirty="0"/>
              <a:t>Олимпийская религия – демонстрация, формальное действие, радостное состояние, «официальный праздник». Мистерии – радение, достижение экстатического состояния (</a:t>
            </a:r>
            <a:r>
              <a:rPr lang="ru-RU" sz="1000" dirty="0" err="1"/>
              <a:t>экстасис</a:t>
            </a:r>
            <a:r>
              <a:rPr lang="ru-RU" sz="1000" dirty="0"/>
              <a:t> – выход за пределы). </a:t>
            </a:r>
            <a:r>
              <a:rPr lang="ru-RU" sz="1000" dirty="0" err="1"/>
              <a:t>Мистерийное</a:t>
            </a:r>
            <a:r>
              <a:rPr lang="ru-RU" sz="1000" dirty="0"/>
              <a:t> мировидение более духовно.</a:t>
            </a:r>
          </a:p>
          <a:p>
            <a:pPr algn="just">
              <a:defRPr/>
            </a:pPr>
            <a:r>
              <a:rPr lang="ru-RU" sz="1000" dirty="0"/>
              <a:t>Страдание фундаментально. Тело – тюрьма. Смысл жизни – выйти из круга. Учение о переселении душ. Перерождение (жизнь в теле есть страдание).</a:t>
            </a:r>
          </a:p>
          <a:p>
            <a:pPr algn="just">
              <a:defRPr/>
            </a:pPr>
            <a:r>
              <a:rPr lang="ru-RU" sz="1000" dirty="0" err="1"/>
              <a:t>Пифагоризм</a:t>
            </a:r>
            <a:r>
              <a:rPr lang="ru-RU" sz="1000" dirty="0"/>
              <a:t>. Числа правят миром, числа как боги. Предел – чистый интеллект.</a:t>
            </a:r>
          </a:p>
        </p:txBody>
      </p:sp>
      <p:sp>
        <p:nvSpPr>
          <p:cNvPr id="4" name="Номер слайда 3"/>
          <p:cNvSpPr>
            <a:spLocks noGrp="1"/>
          </p:cNvSpPr>
          <p:nvPr>
            <p:ph type="sldNum" sz="quarter" idx="12"/>
          </p:nvPr>
        </p:nvSpPr>
        <p:spPr/>
        <p:txBody>
          <a:bodyPr/>
          <a:lstStyle/>
          <a:p>
            <a:pPr>
              <a:defRPr/>
            </a:pPr>
            <a:fld id="{5ABF1382-11AE-4F42-8DE2-750E21DC81D4}" type="slidenum">
              <a:rPr lang="ru-RU" altLang="ru-RU" smtClean="0"/>
              <a:pPr>
                <a:defRPr/>
              </a:pPr>
              <a:t>32</a:t>
            </a:fld>
            <a:endParaRPr lang="ru-RU" altLang="ru-RU"/>
          </a:p>
        </p:txBody>
      </p:sp>
    </p:spTree>
    <p:extLst>
      <p:ext uri="{BB962C8B-B14F-4D97-AF65-F5344CB8AC3E}">
        <p14:creationId xmlns:p14="http://schemas.microsoft.com/office/powerpoint/2010/main" val="1124071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70516CD8-4073-4709-8E2C-CFE38C8C41E8}" type="slidenum">
              <a:rPr lang="ru-RU" altLang="ru-RU"/>
              <a:pPr eaLnBrk="1" hangingPunct="1"/>
              <a:t>33</a:t>
            </a:fld>
            <a:endParaRPr lang="ru-RU" altLang="ru-RU"/>
          </a:p>
        </p:txBody>
      </p:sp>
      <p:sp>
        <p:nvSpPr>
          <p:cNvPr id="24578" name="Rectangle 2"/>
          <p:cNvSpPr>
            <a:spLocks noGrp="1" noChangeArrowheads="1"/>
          </p:cNvSpPr>
          <p:nvPr>
            <p:ph type="title"/>
          </p:nvPr>
        </p:nvSpPr>
        <p:spPr>
          <a:xfrm>
            <a:off x="399245" y="0"/>
            <a:ext cx="8229600" cy="949854"/>
          </a:xfrm>
        </p:spPr>
        <p:txBody>
          <a:bodyPr/>
          <a:lstStyle/>
          <a:p>
            <a:pPr eaLnBrk="1" hangingPunct="1">
              <a:defRPr/>
            </a:pPr>
            <a:r>
              <a:rPr lang="ru-RU" altLang="ru-RU" dirty="0" smtClean="0"/>
              <a:t>Ислам (</a:t>
            </a:r>
            <a:r>
              <a:rPr lang="en-US" altLang="ru-RU" dirty="0" smtClean="0"/>
              <a:t>VII</a:t>
            </a:r>
            <a:r>
              <a:rPr lang="ru-RU" altLang="ru-RU" dirty="0" smtClean="0"/>
              <a:t> вв. н.э.)</a:t>
            </a:r>
          </a:p>
        </p:txBody>
      </p:sp>
      <p:sp>
        <p:nvSpPr>
          <p:cNvPr id="24580" name="Rectangle 4"/>
          <p:cNvSpPr>
            <a:spLocks noGrp="1" noChangeArrowheads="1"/>
          </p:cNvSpPr>
          <p:nvPr>
            <p:ph type="body" sz="half" idx="1"/>
          </p:nvPr>
        </p:nvSpPr>
        <p:spPr/>
        <p:txBody>
          <a:bodyPr/>
          <a:lstStyle/>
          <a:p>
            <a:pPr eaLnBrk="1" hangingPunct="1">
              <a:lnSpc>
                <a:spcPct val="90000"/>
              </a:lnSpc>
              <a:defRPr/>
            </a:pPr>
            <a:r>
              <a:rPr lang="ru-RU" altLang="ru-RU" sz="2333"/>
              <a:t>Мухаммед</a:t>
            </a:r>
          </a:p>
          <a:p>
            <a:pPr eaLnBrk="1" hangingPunct="1">
              <a:lnSpc>
                <a:spcPct val="90000"/>
              </a:lnSpc>
              <a:defRPr/>
            </a:pPr>
            <a:endParaRPr lang="ru-RU" altLang="ru-RU" sz="2333"/>
          </a:p>
          <a:p>
            <a:pPr eaLnBrk="1" hangingPunct="1">
              <a:lnSpc>
                <a:spcPct val="90000"/>
              </a:lnSpc>
              <a:defRPr/>
            </a:pPr>
            <a:r>
              <a:rPr lang="ru-RU" altLang="ru-RU" sz="2333"/>
              <a:t>(Мекка)</a:t>
            </a:r>
          </a:p>
          <a:p>
            <a:pPr eaLnBrk="1" hangingPunct="1">
              <a:lnSpc>
                <a:spcPct val="90000"/>
              </a:lnSpc>
              <a:defRPr/>
            </a:pPr>
            <a:endParaRPr lang="ru-RU" altLang="ru-RU" sz="2333"/>
          </a:p>
          <a:p>
            <a:pPr eaLnBrk="1" hangingPunct="1">
              <a:lnSpc>
                <a:spcPct val="90000"/>
              </a:lnSpc>
              <a:defRPr/>
            </a:pPr>
            <a:r>
              <a:rPr lang="ru-RU" altLang="ru-RU" sz="2333"/>
              <a:t>Суннизм</a:t>
            </a:r>
          </a:p>
          <a:p>
            <a:pPr eaLnBrk="1" hangingPunct="1">
              <a:lnSpc>
                <a:spcPct val="90000"/>
              </a:lnSpc>
              <a:defRPr/>
            </a:pPr>
            <a:r>
              <a:rPr lang="ru-RU" altLang="ru-RU" sz="2333"/>
              <a:t>Шиизм</a:t>
            </a:r>
          </a:p>
          <a:p>
            <a:pPr eaLnBrk="1" hangingPunct="1">
              <a:lnSpc>
                <a:spcPct val="90000"/>
              </a:lnSpc>
              <a:defRPr/>
            </a:pPr>
            <a:r>
              <a:rPr lang="ru-RU" altLang="ru-RU" sz="2333"/>
              <a:t>Хариджизм</a:t>
            </a:r>
          </a:p>
          <a:p>
            <a:pPr eaLnBrk="1" hangingPunct="1">
              <a:lnSpc>
                <a:spcPct val="90000"/>
              </a:lnSpc>
              <a:defRPr/>
            </a:pPr>
            <a:endParaRPr lang="ru-RU" altLang="ru-RU" sz="2333"/>
          </a:p>
          <a:p>
            <a:pPr eaLnBrk="1" hangingPunct="1">
              <a:lnSpc>
                <a:spcPct val="90000"/>
              </a:lnSpc>
              <a:defRPr/>
            </a:pPr>
            <a:r>
              <a:rPr lang="ru-RU" altLang="ru-RU" sz="2333"/>
              <a:t>Св. книга - Коран</a:t>
            </a:r>
          </a:p>
          <a:p>
            <a:pPr eaLnBrk="1" hangingPunct="1">
              <a:lnSpc>
                <a:spcPct val="90000"/>
              </a:lnSpc>
              <a:defRPr/>
            </a:pPr>
            <a:endParaRPr lang="ru-RU" altLang="ru-RU" sz="2333"/>
          </a:p>
          <a:p>
            <a:pPr eaLnBrk="1" hangingPunct="1">
              <a:lnSpc>
                <a:spcPct val="90000"/>
              </a:lnSpc>
              <a:defRPr/>
            </a:pPr>
            <a:endParaRPr lang="ru-RU" altLang="ru-RU" sz="2333"/>
          </a:p>
        </p:txBody>
      </p:sp>
      <p:pic>
        <p:nvPicPr>
          <p:cNvPr id="16389"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6523297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dirty="0" smtClean="0"/>
              <a:t>Возникновение философии</a:t>
            </a:r>
            <a:endParaRPr lang="ru-RU" dirty="0"/>
          </a:p>
        </p:txBody>
      </p:sp>
      <p:sp>
        <p:nvSpPr>
          <p:cNvPr id="3" name="Объект 2"/>
          <p:cNvSpPr>
            <a:spLocks noGrp="1"/>
          </p:cNvSpPr>
          <p:nvPr>
            <p:ph idx="1"/>
          </p:nvPr>
        </p:nvSpPr>
        <p:spPr/>
        <p:txBody>
          <a:bodyPr/>
          <a:lstStyle/>
          <a:p>
            <a:pPr algn="just">
              <a:defRPr/>
            </a:pPr>
            <a:r>
              <a:rPr lang="ru-RU" sz="1500" dirty="0"/>
              <a:t>Возникновение философии считается объяснимым через описание процесса формирования (генезис) особого философского предмета (некоторое формально-содержательное единство – т. е. не только «о чем», но еще и «как»). Сам процесс генезиса предстает как переход «от мифа к логосу» (формула </a:t>
            </a:r>
            <a:r>
              <a:rPr lang="ru-RU" sz="1500" dirty="0" err="1"/>
              <a:t>Деррера</a:t>
            </a:r>
            <a:r>
              <a:rPr lang="ru-RU" sz="1500" dirty="0"/>
              <a:t> и Нестле). Эта формула является общей для всех концепций, хотя и получает различные толкования. Что можно в целом сказать об этой формуле и о генезисе как таковом? Он представляет появление философии как естественно-исторический процесс, т. е.: 1) это линейный процесс; 2) с необратимой сменой стадий (был миф, появился логос – и миф более невозможен); 3) где стадии поступательным образом сменяют друг друга; 4) согласно каузальной зависимости, а значит 5) непрерывность (которая все объясняет) обеспечивается тем, что в любой последующей стадии нет ничего того, что не было бы заложено в предыдущей.</a:t>
            </a:r>
          </a:p>
          <a:p>
            <a:pPr>
              <a:defRPr/>
            </a:pPr>
            <a:endParaRPr lang="ru-RU" sz="1500" dirty="0"/>
          </a:p>
        </p:txBody>
      </p:sp>
      <p:sp>
        <p:nvSpPr>
          <p:cNvPr id="4" name="Номер слайда 3"/>
          <p:cNvSpPr>
            <a:spLocks noGrp="1"/>
          </p:cNvSpPr>
          <p:nvPr>
            <p:ph type="sldNum" sz="quarter" idx="12"/>
          </p:nvPr>
        </p:nvSpPr>
        <p:spPr/>
        <p:txBody>
          <a:bodyPr/>
          <a:lstStyle/>
          <a:p>
            <a:pPr>
              <a:defRPr/>
            </a:pPr>
            <a:fld id="{7BE09D38-B634-4382-820A-10EB8AD5782A}" type="slidenum">
              <a:rPr lang="ru-RU" altLang="ru-RU" smtClean="0"/>
              <a:pPr>
                <a:defRPr/>
              </a:pPr>
              <a:t>34</a:t>
            </a:fld>
            <a:endParaRPr lang="ru-RU" altLang="ru-RU"/>
          </a:p>
        </p:txBody>
      </p:sp>
    </p:spTree>
    <p:extLst>
      <p:ext uri="{BB962C8B-B14F-4D97-AF65-F5344CB8AC3E}">
        <p14:creationId xmlns:p14="http://schemas.microsoft.com/office/powerpoint/2010/main" val="2431734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dirty="0" err="1" smtClean="0"/>
              <a:t>Мифогенная</a:t>
            </a:r>
            <a:r>
              <a:rPr lang="ru-RU" dirty="0" smtClean="0"/>
              <a:t> теория</a:t>
            </a:r>
            <a:endParaRPr lang="ru-RU" dirty="0"/>
          </a:p>
        </p:txBody>
      </p:sp>
      <p:sp>
        <p:nvSpPr>
          <p:cNvPr id="28675" name="Объект 2"/>
          <p:cNvSpPr>
            <a:spLocks noGrp="1"/>
          </p:cNvSpPr>
          <p:nvPr>
            <p:ph idx="1"/>
          </p:nvPr>
        </p:nvSpPr>
        <p:spPr/>
        <p:txBody>
          <a:bodyPr/>
          <a:lstStyle/>
          <a:p>
            <a:pPr algn="just"/>
            <a:r>
              <a:rPr lang="ru-RU" sz="1333"/>
              <a:t>На какие вопросы следует отвечать, чтобы получить концепцию происхождения философии, понятой вышеуказанным образом? А. Н. Чанышев предложил пять вопросов: «Из чего?», «Когда?», «Где?», «Как?», «Почему?». Вопросы «Когда?» и «Где?» – о пространстве и времени – должны вскрыть исторические условия, а точнее, </a:t>
            </a:r>
            <a:r>
              <a:rPr lang="ru-RU" sz="1333" i="1"/>
              <a:t>причины </a:t>
            </a:r>
            <a:r>
              <a:rPr lang="ru-RU" sz="1333"/>
              <a:t>возникновения философии. «Из чего?» – вопрос о «субстрате» философии, то есть об источнике ее содержания. «Как?» – освещение логики процесса перехода субстрата («из чего») под воздействием исторических условий («когда–где») </a:t>
            </a:r>
            <a:r>
              <a:rPr lang="ru-RU" sz="1333" b="1"/>
              <a:t>от первобытно-аморфного к понятийно-оформленному состоянию.</a:t>
            </a:r>
            <a:r>
              <a:rPr lang="ru-RU" sz="1333"/>
              <a:t> Все вместе ответит на вопрос «почему?». Нетрудно заметить, что таким образом можно спрашивать только о происхождении </a:t>
            </a:r>
            <a:r>
              <a:rPr lang="ru-RU" sz="1333" i="1"/>
              <a:t>предмета </a:t>
            </a:r>
            <a:r>
              <a:rPr lang="ru-RU" sz="1333"/>
              <a:t>(в данном случае – предмета философии). Итак, сама эта структура (равно как и то, что за ней скрывается) является общей для всех концепцией. Они лишь по-разному отвечают на вопрос «из чего?».</a:t>
            </a:r>
          </a:p>
        </p:txBody>
      </p:sp>
      <p:sp>
        <p:nvSpPr>
          <p:cNvPr id="4" name="Номер слайда 3"/>
          <p:cNvSpPr>
            <a:spLocks noGrp="1"/>
          </p:cNvSpPr>
          <p:nvPr>
            <p:ph type="sldNum" sz="quarter" idx="12"/>
          </p:nvPr>
        </p:nvSpPr>
        <p:spPr/>
        <p:txBody>
          <a:bodyPr/>
          <a:lstStyle/>
          <a:p>
            <a:pPr>
              <a:defRPr/>
            </a:pPr>
            <a:fld id="{9552A709-B31E-4FAF-AD5B-EF807CECEC2E}" type="slidenum">
              <a:rPr lang="ru-RU" altLang="ru-RU" smtClean="0"/>
              <a:pPr>
                <a:defRPr/>
              </a:pPr>
              <a:t>35</a:t>
            </a:fld>
            <a:endParaRPr lang="ru-RU" altLang="ru-RU"/>
          </a:p>
        </p:txBody>
      </p:sp>
    </p:spTree>
    <p:extLst>
      <p:ext uri="{BB962C8B-B14F-4D97-AF65-F5344CB8AC3E}">
        <p14:creationId xmlns:p14="http://schemas.microsoft.com/office/powerpoint/2010/main" val="2323100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216959"/>
            <a:ext cx="6597352" cy="408293"/>
          </a:xfrm>
        </p:spPr>
        <p:txBody>
          <a:bodyPr/>
          <a:lstStyle/>
          <a:p>
            <a:pPr>
              <a:defRPr/>
            </a:pPr>
            <a:r>
              <a:rPr lang="ru-RU" dirty="0" err="1" smtClean="0"/>
              <a:t>Гносеогенная</a:t>
            </a:r>
            <a:r>
              <a:rPr lang="ru-RU" dirty="0" smtClean="0"/>
              <a:t> теория</a:t>
            </a:r>
            <a:endParaRPr lang="ru-RU" dirty="0"/>
          </a:p>
        </p:txBody>
      </p:sp>
      <p:sp>
        <p:nvSpPr>
          <p:cNvPr id="3" name="Объект 2"/>
          <p:cNvSpPr>
            <a:spLocks noGrp="1"/>
          </p:cNvSpPr>
          <p:nvPr>
            <p:ph idx="1"/>
          </p:nvPr>
        </p:nvSpPr>
        <p:spPr>
          <a:xfrm>
            <a:off x="323528" y="1149560"/>
            <a:ext cx="8229600" cy="5041130"/>
          </a:xfrm>
        </p:spPr>
        <p:txBody>
          <a:bodyPr/>
          <a:lstStyle/>
          <a:p>
            <a:pPr algn="just">
              <a:defRPr/>
            </a:pPr>
            <a:r>
              <a:rPr lang="ru-RU" sz="1333" i="1" dirty="0" err="1" smtClean="0"/>
              <a:t>Гносеогенная</a:t>
            </a:r>
            <a:r>
              <a:rPr lang="ru-RU" sz="1333" i="1" dirty="0" smtClean="0"/>
              <a:t> </a:t>
            </a:r>
            <a:r>
              <a:rPr lang="ru-RU" sz="1333" i="1" dirty="0"/>
              <a:t>концепция. </a:t>
            </a:r>
            <a:r>
              <a:rPr lang="ru-RU" sz="1333" dirty="0"/>
              <a:t>Ее сторонниками являются, например, Богданов и Спенсер. Эта концепция восходит к просветительскому рационализму, склонному отождествлять философию с научным рационализмом вообще. Как концепция возникновения философии, она была оформлена позитивистами, а потому сводила философию к науке (теоретическому естествознанию). С точки зрения этой концепции философия возникает скорее не из мифа, а из </a:t>
            </a:r>
            <a:r>
              <a:rPr lang="ru-RU" sz="1333" i="1" dirty="0"/>
              <a:t>эмпирического знания, </a:t>
            </a:r>
            <a:r>
              <a:rPr lang="ru-RU" sz="1333" dirty="0"/>
              <a:t>которое сначала накапливалось в рамках мифа, а потом, когда аккумулировалось, стало мифу противоречить. Затем, в конце концов, оно эмансипировалось от мифологии, став философией, и тем самым победило миф как более примитивную форму познания мира. То есть философия возникла тогда, когда натурфилософы стали объяснять явления природы через комбинации стихий, а не через деятельность богов.</a:t>
            </a:r>
          </a:p>
          <a:p>
            <a:pPr algn="just">
              <a:defRPr/>
            </a:pPr>
            <a:r>
              <a:rPr lang="ru-RU" sz="1333" dirty="0"/>
              <a:t>Недостаток (внутренний) </a:t>
            </a:r>
            <a:r>
              <a:rPr lang="ru-RU" sz="1333" dirty="0" err="1" smtClean="0"/>
              <a:t>гносеогенной</a:t>
            </a:r>
            <a:r>
              <a:rPr lang="ru-RU" sz="1333" dirty="0" smtClean="0"/>
              <a:t> </a:t>
            </a:r>
            <a:r>
              <a:rPr lang="ru-RU" sz="1333" dirty="0"/>
              <a:t>концепции в том, что ей не удается выстроить генетическую цепочку, хотя она на это и претендует. </a:t>
            </a:r>
            <a:r>
              <a:rPr lang="ru-RU" sz="1333" b="1" dirty="0"/>
              <a:t>Как объяснить умозрительный характер философии, который никак не вытекает из опыта?</a:t>
            </a:r>
            <a:r>
              <a:rPr lang="ru-RU" sz="1333" dirty="0"/>
              <a:t> Из прикладных знаний (а только такие и были) никак не может возникнуть сам принцип общей теории (тем более стремящейся говорить о первоначалах). </a:t>
            </a:r>
          </a:p>
        </p:txBody>
      </p:sp>
      <p:sp>
        <p:nvSpPr>
          <p:cNvPr id="4" name="Номер слайда 3"/>
          <p:cNvSpPr>
            <a:spLocks noGrp="1"/>
          </p:cNvSpPr>
          <p:nvPr>
            <p:ph type="sldNum" sz="quarter" idx="12"/>
          </p:nvPr>
        </p:nvSpPr>
        <p:spPr/>
        <p:txBody>
          <a:bodyPr/>
          <a:lstStyle/>
          <a:p>
            <a:pPr>
              <a:defRPr/>
            </a:pPr>
            <a:fld id="{4DC81EA2-5E41-45D3-87FC-403146BEED08}" type="slidenum">
              <a:rPr lang="ru-RU" altLang="ru-RU" smtClean="0"/>
              <a:pPr>
                <a:defRPr/>
              </a:pPr>
              <a:t>36</a:t>
            </a:fld>
            <a:endParaRPr lang="ru-RU" altLang="ru-RU"/>
          </a:p>
        </p:txBody>
      </p:sp>
    </p:spTree>
    <p:extLst>
      <p:ext uri="{BB962C8B-B14F-4D97-AF65-F5344CB8AC3E}">
        <p14:creationId xmlns:p14="http://schemas.microsoft.com/office/powerpoint/2010/main" val="2857901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dirty="0" smtClean="0"/>
              <a:t>Созерцание</a:t>
            </a:r>
            <a:endParaRPr lang="ru-RU" dirty="0"/>
          </a:p>
        </p:txBody>
      </p:sp>
      <p:sp>
        <p:nvSpPr>
          <p:cNvPr id="3" name="Объект 2"/>
          <p:cNvSpPr>
            <a:spLocks noGrp="1"/>
          </p:cNvSpPr>
          <p:nvPr>
            <p:ph idx="1"/>
          </p:nvPr>
        </p:nvSpPr>
        <p:spPr>
          <a:xfrm>
            <a:off x="971021" y="1333500"/>
            <a:ext cx="7029979" cy="4044157"/>
          </a:xfrm>
        </p:spPr>
        <p:txBody>
          <a:bodyPr/>
          <a:lstStyle/>
          <a:p>
            <a:pPr algn="just">
              <a:lnSpc>
                <a:spcPct val="150000"/>
              </a:lnSpc>
              <a:defRPr/>
            </a:pPr>
            <a:r>
              <a:rPr lang="ru-RU" sz="1333" b="1" dirty="0"/>
              <a:t>Созерцание  в  принципе  является  условием  образования</a:t>
            </a:r>
          </a:p>
          <a:p>
            <a:pPr marL="0" indent="0" algn="just">
              <a:lnSpc>
                <a:spcPct val="150000"/>
              </a:lnSpc>
              <a:buNone/>
              <a:defRPr/>
            </a:pPr>
            <a:r>
              <a:rPr lang="ru-RU" sz="1333" b="1" dirty="0"/>
              <a:t>понятий,  выводящих  человека  за  рамки  эмоциональной вовлеченности в ситуацию, и совсем не случайно первые философские системы имеют созерцательный вид. Слова человеческого языка потому и не имеют происхождения в жестикуляции, трудовых  выкриках  или  междометиях,  выражающих  эмоциональное  состояние,  что  они  преследуют </a:t>
            </a:r>
          </a:p>
          <a:p>
            <a:pPr marL="0" indent="0" algn="just">
              <a:lnSpc>
                <a:spcPct val="150000"/>
              </a:lnSpc>
              <a:buNone/>
              <a:defRPr/>
            </a:pPr>
            <a:r>
              <a:rPr lang="ru-RU" sz="1333" b="1" dirty="0"/>
              <a:t>другую цель: о именно — </a:t>
            </a:r>
          </a:p>
          <a:p>
            <a:pPr marL="0" indent="0" algn="just">
              <a:lnSpc>
                <a:spcPct val="150000"/>
              </a:lnSpc>
              <a:buNone/>
              <a:defRPr/>
            </a:pPr>
            <a:r>
              <a:rPr lang="ru-RU" sz="1333" b="1" dirty="0"/>
              <a:t>вывести человека за рамки непосредственного эмоционального отношения к действительности, интерпретировать мир отвлеченно от конкретной ситуации действия. Именно эта особенность человеческого языка позволяет человеку мыслить понятийно.</a:t>
            </a:r>
          </a:p>
        </p:txBody>
      </p:sp>
      <p:sp>
        <p:nvSpPr>
          <p:cNvPr id="4" name="Номер слайда 3"/>
          <p:cNvSpPr>
            <a:spLocks noGrp="1"/>
          </p:cNvSpPr>
          <p:nvPr>
            <p:ph type="sldNum" sz="quarter" idx="12"/>
          </p:nvPr>
        </p:nvSpPr>
        <p:spPr/>
        <p:txBody>
          <a:bodyPr/>
          <a:lstStyle/>
          <a:p>
            <a:pPr>
              <a:defRPr/>
            </a:pPr>
            <a:fld id="{8C4A572F-9419-4BA6-8E8A-758189BC6639}" type="slidenum">
              <a:rPr lang="ru-RU" altLang="ru-RU" smtClean="0"/>
              <a:pPr>
                <a:defRPr/>
              </a:pPr>
              <a:t>37</a:t>
            </a:fld>
            <a:endParaRPr lang="ru-RU" altLang="ru-RU"/>
          </a:p>
        </p:txBody>
      </p:sp>
    </p:spTree>
    <p:extLst>
      <p:ext uri="{BB962C8B-B14F-4D97-AF65-F5344CB8AC3E}">
        <p14:creationId xmlns:p14="http://schemas.microsoft.com/office/powerpoint/2010/main" val="24711675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dirty="0" smtClean="0"/>
              <a:t>Созерцание</a:t>
            </a:r>
            <a:endParaRPr lang="ru-RU" dirty="0"/>
          </a:p>
        </p:txBody>
      </p:sp>
      <p:sp>
        <p:nvSpPr>
          <p:cNvPr id="3" name="Объект 2"/>
          <p:cNvSpPr>
            <a:spLocks noGrp="1"/>
          </p:cNvSpPr>
          <p:nvPr>
            <p:ph idx="1"/>
          </p:nvPr>
        </p:nvSpPr>
        <p:spPr/>
        <p:txBody>
          <a:bodyPr/>
          <a:lstStyle/>
          <a:p>
            <a:pPr algn="just">
              <a:defRPr/>
            </a:pPr>
            <a:r>
              <a:rPr lang="ru-RU" sz="1333" dirty="0"/>
              <a:t>Гештальтпсихология  показала,  что  психическое  восприятие  явлений  на  подсознательном  уровне строится в соответствии с законом стремления к предельно ясному выражению любого воспринимаемого образа. Даже сами органы чувств человека обрабатывают поступающую из внешнего мира информацию системно.  Всякому  воспринимаемому  образу  придается  определенная  завершенность,  степень  которой как  бы  выше  реальной  целостности,  завершенности  самого  объекта,  представленного  в действительности. Учитывая названный закон, можно предположить, что сфера подсознания стремится довести до предельно ясного, эмоционально обобщенного и рационально обработанного выражения даже те идеи, которые сознание, в силу ограничений, идущих со стороны несовпадения идеала с действительностью, отражения противоречивых характеристик бытия, никогда бы не довело до такой предельной степени обобщения. </a:t>
            </a:r>
          </a:p>
        </p:txBody>
      </p:sp>
      <p:sp>
        <p:nvSpPr>
          <p:cNvPr id="4" name="Номер слайда 3"/>
          <p:cNvSpPr>
            <a:spLocks noGrp="1"/>
          </p:cNvSpPr>
          <p:nvPr>
            <p:ph type="sldNum" sz="quarter" idx="12"/>
          </p:nvPr>
        </p:nvSpPr>
        <p:spPr/>
        <p:txBody>
          <a:bodyPr/>
          <a:lstStyle/>
          <a:p>
            <a:pPr>
              <a:defRPr/>
            </a:pPr>
            <a:fld id="{62411A3F-2AAF-4F1E-AB6D-DC339E0A348C}" type="slidenum">
              <a:rPr lang="ru-RU" altLang="ru-RU" smtClean="0"/>
              <a:pPr>
                <a:defRPr/>
              </a:pPr>
              <a:t>38</a:t>
            </a:fld>
            <a:endParaRPr lang="ru-RU" altLang="ru-RU"/>
          </a:p>
        </p:txBody>
      </p:sp>
    </p:spTree>
    <p:extLst>
      <p:ext uri="{BB962C8B-B14F-4D97-AF65-F5344CB8AC3E}">
        <p14:creationId xmlns:p14="http://schemas.microsoft.com/office/powerpoint/2010/main" val="1961551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dirty="0" smtClean="0"/>
              <a:t>От знаний к философии</a:t>
            </a:r>
            <a:endParaRPr lang="ru-RU" dirty="0"/>
          </a:p>
        </p:txBody>
      </p:sp>
      <p:sp>
        <p:nvSpPr>
          <p:cNvPr id="3" name="Объект 2"/>
          <p:cNvSpPr>
            <a:spLocks noGrp="1"/>
          </p:cNvSpPr>
          <p:nvPr>
            <p:ph idx="1"/>
          </p:nvPr>
        </p:nvSpPr>
        <p:spPr/>
        <p:txBody>
          <a:bodyPr/>
          <a:lstStyle/>
          <a:p>
            <a:pPr algn="just">
              <a:defRPr/>
            </a:pPr>
            <a:r>
              <a:rPr lang="ru-RU" sz="1333" dirty="0" err="1"/>
              <a:t>Ксенофан</a:t>
            </a:r>
            <a:r>
              <a:rPr lang="ru-RU" sz="1333" dirty="0"/>
              <a:t> считал, что богов просто не может быть много, т. к. самый сильный из них обязательно уничтожил бы всех остальных. Бог, с его точки зрения, это шар, т. к. последний равен сам себе во всех точках его поверхности. </a:t>
            </a:r>
          </a:p>
          <a:p>
            <a:pPr algn="just">
              <a:defRPr/>
            </a:pPr>
            <a:r>
              <a:rPr lang="ru-RU" sz="1333" dirty="0"/>
              <a:t>Концепция  </a:t>
            </a:r>
            <a:r>
              <a:rPr lang="ru-RU" sz="1333" dirty="0" err="1"/>
              <a:t>Ксенофана</a:t>
            </a:r>
            <a:r>
              <a:rPr lang="ru-RU" sz="1333" dirty="0"/>
              <a:t>  свидетельствует  о  том,  что  научные,  в  частности,  геометрические представления входят в мифологическое мышление. Но она также есть прямое свидетельство того, что и философское  скептическое  мышление  с  момента  своего  возникновения  использовало  абстракции, развитые на базе мифологии. </a:t>
            </a:r>
          </a:p>
          <a:p>
            <a:pPr algn="just">
              <a:defRPr/>
            </a:pPr>
            <a:r>
              <a:rPr lang="ru-RU" sz="1333" dirty="0"/>
              <a:t>От </a:t>
            </a:r>
            <a:r>
              <a:rPr lang="ru-RU" sz="1333" dirty="0" err="1"/>
              <a:t>Ксенофана</a:t>
            </a:r>
            <a:r>
              <a:rPr lang="ru-RU" sz="1333" dirty="0"/>
              <a:t> образ мира в качестве шара был позаимствован </a:t>
            </a:r>
            <a:r>
              <a:rPr lang="ru-RU" sz="1333" dirty="0" err="1"/>
              <a:t>Парменидом</a:t>
            </a:r>
            <a:r>
              <a:rPr lang="ru-RU" sz="1333" dirty="0"/>
              <a:t>. Но именно с </a:t>
            </a:r>
            <a:r>
              <a:rPr lang="ru-RU" sz="1333" dirty="0" err="1"/>
              <a:t>Парменида</a:t>
            </a:r>
            <a:r>
              <a:rPr lang="ru-RU" sz="1333" dirty="0"/>
              <a:t> начинается собственно философский анализ реальности, за которым стоит тезис о различии сущности и явления, различия того, что мы видим, и того, что может быть присуще бытию как таковому. У него это различие получает выражение в отрицании возможности движения, т. к. мир, с точки зрения </a:t>
            </a:r>
            <a:r>
              <a:rPr lang="ru-RU" sz="1333" dirty="0" err="1"/>
              <a:t>Парменида</a:t>
            </a:r>
            <a:r>
              <a:rPr lang="ru-RU" sz="1333" dirty="0"/>
              <a:t>, это плотный шар, в котором нет пустоты. Соответственно, никакое движение в нем невозможно.</a:t>
            </a:r>
            <a:r>
              <a:rPr lang="ru-RU" sz="1167" dirty="0"/>
              <a:t> </a:t>
            </a:r>
          </a:p>
        </p:txBody>
      </p:sp>
      <p:sp>
        <p:nvSpPr>
          <p:cNvPr id="4" name="Номер слайда 3"/>
          <p:cNvSpPr>
            <a:spLocks noGrp="1"/>
          </p:cNvSpPr>
          <p:nvPr>
            <p:ph type="sldNum" sz="quarter" idx="12"/>
          </p:nvPr>
        </p:nvSpPr>
        <p:spPr/>
        <p:txBody>
          <a:bodyPr/>
          <a:lstStyle/>
          <a:p>
            <a:pPr>
              <a:defRPr/>
            </a:pPr>
            <a:fld id="{DDBFE2C7-E996-4AE4-B2E0-A12F007D4BF7}" type="slidenum">
              <a:rPr lang="ru-RU" altLang="ru-RU" smtClean="0"/>
              <a:pPr>
                <a:defRPr/>
              </a:pPr>
              <a:t>39</a:t>
            </a:fld>
            <a:endParaRPr lang="ru-RU" altLang="ru-RU"/>
          </a:p>
        </p:txBody>
      </p:sp>
    </p:spTree>
    <p:extLst>
      <p:ext uri="{BB962C8B-B14F-4D97-AF65-F5344CB8AC3E}">
        <p14:creationId xmlns:p14="http://schemas.microsoft.com/office/powerpoint/2010/main" val="1474389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dirty="0" smtClean="0"/>
              <a:t>От знаний к философии</a:t>
            </a:r>
            <a:endParaRPr lang="ru-RU" dirty="0"/>
          </a:p>
        </p:txBody>
      </p:sp>
      <p:sp>
        <p:nvSpPr>
          <p:cNvPr id="3" name="Объект 2"/>
          <p:cNvSpPr>
            <a:spLocks noGrp="1"/>
          </p:cNvSpPr>
          <p:nvPr>
            <p:ph idx="1"/>
          </p:nvPr>
        </p:nvSpPr>
        <p:spPr/>
        <p:txBody>
          <a:bodyPr/>
          <a:lstStyle/>
          <a:p>
            <a:pPr>
              <a:defRPr/>
            </a:pPr>
            <a:r>
              <a:rPr lang="ru-RU" sz="1167" dirty="0"/>
              <a:t>Для  доказательства  тезиса  </a:t>
            </a:r>
            <a:r>
              <a:rPr lang="ru-RU" sz="1167" dirty="0" err="1"/>
              <a:t>Парменида</a:t>
            </a:r>
            <a:r>
              <a:rPr lang="ru-RU" sz="1167" dirty="0"/>
              <a:t>  Зенон  сформулировал  известные  апории  (парадоксы, показывающие  логическую  невозможность  движения,  отражающие  его  противоречивый  характер) «Ахилл  и  черепаха»,  «стрела»  и  др.  Первая  апория  строится  на  мысленном  рассмотрении  ситуации,  в которой  быстроногий  Ахилл  догоняет  черепаху.  С  точки  зрения  Зенона,  Ахилл  никогда  не  догонит черепаху, т. к. за то время, пока он пробежит разделяющее их расстояние, черепаха пройдет еще какой-то небольшой  участок  пути.  Приблизительно  такая  же  логика  рассуждения  присуща  и  другим  апориям. </a:t>
            </a:r>
          </a:p>
        </p:txBody>
      </p:sp>
      <p:sp>
        <p:nvSpPr>
          <p:cNvPr id="4" name="Номер слайда 3"/>
          <p:cNvSpPr>
            <a:spLocks noGrp="1"/>
          </p:cNvSpPr>
          <p:nvPr>
            <p:ph type="sldNum" sz="quarter" idx="12"/>
          </p:nvPr>
        </p:nvSpPr>
        <p:spPr/>
        <p:txBody>
          <a:bodyPr/>
          <a:lstStyle/>
          <a:p>
            <a:pPr>
              <a:defRPr/>
            </a:pPr>
            <a:fld id="{F3F47EC4-FD9B-487D-82DA-8DFA717EDCEF}" type="slidenum">
              <a:rPr lang="ru-RU" altLang="ru-RU" smtClean="0"/>
              <a:pPr>
                <a:defRPr/>
              </a:pPr>
              <a:t>40</a:t>
            </a:fld>
            <a:endParaRPr lang="ru-RU" altLang="ru-RU"/>
          </a:p>
        </p:txBody>
      </p:sp>
    </p:spTree>
    <p:extLst>
      <p:ext uri="{BB962C8B-B14F-4D97-AF65-F5344CB8AC3E}">
        <p14:creationId xmlns:p14="http://schemas.microsoft.com/office/powerpoint/2010/main" val="32344686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B16EF09A-7961-484D-99A4-7E82F09157B1}" type="slidenum">
              <a:rPr lang="ru-RU" altLang="ru-RU"/>
              <a:pPr eaLnBrk="1" hangingPunct="1"/>
              <a:t>41</a:t>
            </a:fld>
            <a:endParaRPr lang="ru-RU" altLang="ru-RU"/>
          </a:p>
        </p:txBody>
      </p:sp>
      <p:sp>
        <p:nvSpPr>
          <p:cNvPr id="26626" name="Rectangle 2"/>
          <p:cNvSpPr>
            <a:spLocks noGrp="1" noChangeArrowheads="1"/>
          </p:cNvSpPr>
          <p:nvPr>
            <p:ph type="title"/>
          </p:nvPr>
        </p:nvSpPr>
        <p:spPr>
          <a:xfrm>
            <a:off x="179512" y="-310852"/>
            <a:ext cx="8507288" cy="1492217"/>
          </a:xfrm>
        </p:spPr>
        <p:txBody>
          <a:bodyPr/>
          <a:lstStyle/>
          <a:p>
            <a:pPr eaLnBrk="1" hangingPunct="1">
              <a:defRPr/>
            </a:pPr>
            <a:r>
              <a:rPr lang="ru-RU" altLang="ru-RU" smtClean="0"/>
              <a:t>Философское мировоззрение</a:t>
            </a:r>
          </a:p>
        </p:txBody>
      </p:sp>
      <p:sp>
        <p:nvSpPr>
          <p:cNvPr id="26628" name="Rectangle 4"/>
          <p:cNvSpPr>
            <a:spLocks noGrp="1" noChangeArrowheads="1"/>
          </p:cNvSpPr>
          <p:nvPr>
            <p:ph type="body" sz="half" idx="1"/>
          </p:nvPr>
        </p:nvSpPr>
        <p:spPr/>
        <p:txBody>
          <a:bodyPr/>
          <a:lstStyle/>
          <a:p>
            <a:pPr eaLnBrk="1" hangingPunct="1">
              <a:defRPr/>
            </a:pPr>
            <a:r>
              <a:rPr lang="ru-RU" altLang="ru-RU" sz="1667" dirty="0"/>
              <a:t>Рациональное мировосприятие (признание причинно-следственных связей);</a:t>
            </a:r>
          </a:p>
          <a:p>
            <a:pPr eaLnBrk="1" hangingPunct="1">
              <a:defRPr/>
            </a:pPr>
            <a:r>
              <a:rPr lang="ru-RU" altLang="ru-RU" sz="1667" dirty="0"/>
              <a:t>Наличие системы доказательств;</a:t>
            </a:r>
          </a:p>
          <a:p>
            <a:pPr eaLnBrk="1" hangingPunct="1">
              <a:defRPr/>
            </a:pPr>
            <a:r>
              <a:rPr lang="ru-RU" altLang="ru-RU" sz="1667" dirty="0"/>
              <a:t>Проблемное восприятие мира (переход из мира обыденного в мир трансцендентный);</a:t>
            </a:r>
          </a:p>
          <a:p>
            <a:pPr eaLnBrk="1" hangingPunct="1">
              <a:buFont typeface="Wingdings" panose="05000000000000000000" pitchFamily="2" charset="2"/>
              <a:buNone/>
              <a:defRPr/>
            </a:pPr>
            <a:endParaRPr lang="ru-RU" altLang="ru-RU" sz="1667" dirty="0"/>
          </a:p>
          <a:p>
            <a:pPr eaLnBrk="1" hangingPunct="1">
              <a:defRPr/>
            </a:pPr>
            <a:r>
              <a:rPr lang="ru-RU" altLang="ru-RU" sz="1667" dirty="0"/>
              <a:t>Объяснение мира посредством системы абстрактных понятий</a:t>
            </a:r>
          </a:p>
        </p:txBody>
      </p:sp>
      <p:pic>
        <p:nvPicPr>
          <p:cNvPr id="17413" name="Picture 5"/>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992688" y="1357313"/>
            <a:ext cx="2877344" cy="3923771"/>
          </a:xfrm>
        </p:spPr>
      </p:pic>
    </p:spTree>
    <p:extLst>
      <p:ext uri="{BB962C8B-B14F-4D97-AF65-F5344CB8AC3E}">
        <p14:creationId xmlns:p14="http://schemas.microsoft.com/office/powerpoint/2010/main" val="24555769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dirty="0" smtClean="0"/>
              <a:t>Черты философского мир-</a:t>
            </a:r>
            <a:r>
              <a:rPr lang="ru-RU" dirty="0" err="1" smtClean="0"/>
              <a:t>ия</a:t>
            </a:r>
            <a:endParaRPr lang="ru-RU" dirty="0"/>
          </a:p>
        </p:txBody>
      </p:sp>
      <p:sp>
        <p:nvSpPr>
          <p:cNvPr id="3" name="Объект 2"/>
          <p:cNvSpPr>
            <a:spLocks noGrp="1"/>
          </p:cNvSpPr>
          <p:nvPr>
            <p:ph idx="1"/>
          </p:nvPr>
        </p:nvSpPr>
        <p:spPr/>
        <p:txBody>
          <a:bodyPr/>
          <a:lstStyle/>
          <a:p>
            <a:pPr>
              <a:defRPr/>
            </a:pPr>
            <a:r>
              <a:rPr lang="ru-RU" sz="1167" dirty="0"/>
              <a:t>- является совокупностью объективного знания, ценностей, нравственных идеалов своего времени, испытывает на себе влияние эпохи;</a:t>
            </a:r>
          </a:p>
          <a:p>
            <a:pPr>
              <a:defRPr/>
            </a:pPr>
            <a:r>
              <a:rPr lang="ru-RU" sz="1167" dirty="0"/>
              <a:t>     - изучает не только предмет познания, но и механизм самого познания;</a:t>
            </a:r>
          </a:p>
          <a:p>
            <a:pPr>
              <a:defRPr/>
            </a:pPr>
            <a:r>
              <a:rPr lang="ru-RU" sz="1167" dirty="0"/>
              <a:t>     - имеет качество рефлексии – обращенности мысли на саму себя (познание обращено как на окружающий мир, так  и на само себя);</a:t>
            </a:r>
          </a:p>
          <a:p>
            <a:pPr>
              <a:defRPr/>
            </a:pPr>
            <a:r>
              <a:rPr lang="ru-RU" sz="1167" dirty="0"/>
              <a:t>     - испытывает на себе </a:t>
            </a:r>
            <a:r>
              <a:rPr lang="ru-RU" sz="1167" dirty="0" err="1"/>
              <a:t>cильное</a:t>
            </a:r>
            <a:r>
              <a:rPr lang="ru-RU" sz="1167" dirty="0"/>
              <a:t> влияние доктрин, вырабатываемых прежними философами;</a:t>
            </a:r>
          </a:p>
          <a:p>
            <a:pPr>
              <a:defRPr/>
            </a:pPr>
            <a:r>
              <a:rPr lang="ru-RU" sz="1167" dirty="0"/>
              <a:t>     - в тоже время динамично – постоянно развивается и обновляется;</a:t>
            </a:r>
          </a:p>
          <a:p>
            <a:pPr>
              <a:defRPr/>
            </a:pPr>
            <a:r>
              <a:rPr lang="ru-RU" sz="1167" dirty="0"/>
              <a:t>     - неисчерпаемо по своей сути;</a:t>
            </a:r>
          </a:p>
          <a:p>
            <a:pPr>
              <a:defRPr/>
            </a:pPr>
            <a:r>
              <a:rPr lang="ru-RU" sz="1167" dirty="0"/>
              <a:t>     - ограничено познавательными способностями человека (познающего субъекта), имеет неразрешимые, «извечные» проблемы (происхождение бытия, первичность материи или сознания, происхождение жизни, бессмертие души, наличие или отсутствие Бога, его влияние на мир), которые на сегодняшний день не могут быть достоверно разрешены логическим путем.</a:t>
            </a:r>
          </a:p>
          <a:p>
            <a:pPr>
              <a:defRPr/>
            </a:pPr>
            <a:endParaRPr lang="ru-RU" sz="1167" dirty="0"/>
          </a:p>
        </p:txBody>
      </p:sp>
      <p:sp>
        <p:nvSpPr>
          <p:cNvPr id="4" name="Номер слайда 3"/>
          <p:cNvSpPr>
            <a:spLocks noGrp="1"/>
          </p:cNvSpPr>
          <p:nvPr>
            <p:ph type="sldNum" sz="quarter" idx="12"/>
          </p:nvPr>
        </p:nvSpPr>
        <p:spPr/>
        <p:txBody>
          <a:bodyPr/>
          <a:lstStyle/>
          <a:p>
            <a:pPr>
              <a:defRPr/>
            </a:pPr>
            <a:fld id="{731B2973-FAD3-4EDE-8612-25C5B3EFF34E}" type="slidenum">
              <a:rPr lang="ru-RU" altLang="ru-RU" smtClean="0"/>
              <a:pPr>
                <a:defRPr/>
              </a:pPr>
              <a:t>42</a:t>
            </a:fld>
            <a:endParaRPr lang="ru-RU" altLang="ru-RU"/>
          </a:p>
        </p:txBody>
      </p:sp>
    </p:spTree>
    <p:extLst>
      <p:ext uri="{BB962C8B-B14F-4D97-AF65-F5344CB8AC3E}">
        <p14:creationId xmlns:p14="http://schemas.microsoft.com/office/powerpoint/2010/main" val="11833557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4168" y="193205"/>
            <a:ext cx="5513975" cy="507831"/>
          </a:xfrm>
          <a:prstGeom prst="rect">
            <a:avLst/>
          </a:prstGeom>
        </p:spPr>
        <p:txBody>
          <a:bodyPr wrap="square">
            <a:spAutoFit/>
          </a:bodyPr>
          <a:lstStyle/>
          <a:p>
            <a:r>
              <a:rPr lang="ru-RU" sz="1350" b="1" dirty="0" smtClean="0">
                <a:solidFill>
                  <a:schemeClr val="bg1"/>
                </a:solidFill>
              </a:rPr>
              <a:t>Особенности </a:t>
            </a:r>
            <a:r>
              <a:rPr lang="ru-RU" sz="1350" b="1" dirty="0">
                <a:solidFill>
                  <a:schemeClr val="bg1"/>
                </a:solidFill>
              </a:rPr>
              <a:t>философского и методологического подходов к </a:t>
            </a:r>
            <a:r>
              <a:rPr lang="ru-RU" sz="1350" b="1" dirty="0" smtClean="0">
                <a:solidFill>
                  <a:schemeClr val="bg1"/>
                </a:solidFill>
              </a:rPr>
              <a:t>феномену </a:t>
            </a:r>
            <a:r>
              <a:rPr lang="ru-RU" sz="1350" b="1" dirty="0">
                <a:solidFill>
                  <a:schemeClr val="bg1"/>
                </a:solidFill>
              </a:rPr>
              <a:t>науки </a:t>
            </a:r>
          </a:p>
        </p:txBody>
      </p:sp>
      <p:sp>
        <p:nvSpPr>
          <p:cNvPr id="3" name="Прямоугольник 2"/>
          <p:cNvSpPr/>
          <p:nvPr/>
        </p:nvSpPr>
        <p:spPr>
          <a:xfrm>
            <a:off x="569891" y="1319279"/>
            <a:ext cx="8403464" cy="3831818"/>
          </a:xfrm>
          <a:prstGeom prst="rect">
            <a:avLst/>
          </a:prstGeom>
        </p:spPr>
        <p:txBody>
          <a:bodyPr wrap="square">
            <a:spAutoFit/>
          </a:bodyPr>
          <a:lstStyle/>
          <a:p>
            <a:r>
              <a:rPr lang="ru-RU" sz="1350" dirty="0"/>
              <a:t>Предмет современной философии науки </a:t>
            </a:r>
          </a:p>
          <a:p>
            <a:r>
              <a:rPr lang="ru-RU" sz="1350" dirty="0"/>
              <a:t> </a:t>
            </a:r>
          </a:p>
          <a:p>
            <a:pPr algn="just"/>
            <a:r>
              <a:rPr lang="ru-RU" sz="1350" dirty="0"/>
              <a:t>Философия науки – область, лежащая на границе философии </a:t>
            </a:r>
            <a:r>
              <a:rPr lang="ru-RU" sz="1350" dirty="0"/>
              <a:t>и  </a:t>
            </a:r>
            <a:r>
              <a:rPr lang="ru-RU" sz="1350" dirty="0"/>
              <a:t>конкретного  научного  (математического,  естественнонаучного, </a:t>
            </a:r>
            <a:r>
              <a:rPr lang="ru-RU" sz="1350" dirty="0"/>
              <a:t>гуманитарного</a:t>
            </a:r>
            <a:r>
              <a:rPr lang="ru-RU" sz="1350" dirty="0"/>
              <a:t>, социального, технического) знания. </a:t>
            </a:r>
          </a:p>
          <a:p>
            <a:pPr algn="just"/>
            <a:r>
              <a:rPr lang="ru-RU" sz="1350" dirty="0"/>
              <a:t>Философия  науки  исследует  характеристики  </a:t>
            </a:r>
            <a:r>
              <a:rPr lang="ru-RU" sz="1350" dirty="0"/>
              <a:t>научно-познавательной  </a:t>
            </a:r>
            <a:r>
              <a:rPr lang="ru-RU" sz="1350" dirty="0"/>
              <a:t>деятельности,  изучает  науку  как  специфическую </a:t>
            </a:r>
            <a:r>
              <a:rPr lang="ru-RU" sz="1350" dirty="0"/>
              <a:t>сферу  </a:t>
            </a:r>
            <a:r>
              <a:rPr lang="ru-RU" sz="1350" dirty="0"/>
              <a:t>человеческой  деятельности  и  как  развивающуюся  систему </a:t>
            </a:r>
            <a:r>
              <a:rPr lang="ru-RU" sz="1350" dirty="0"/>
              <a:t>знаний</a:t>
            </a:r>
            <a:r>
              <a:rPr lang="ru-RU" sz="1350" dirty="0"/>
              <a:t>.  </a:t>
            </a:r>
          </a:p>
          <a:p>
            <a:pPr algn="just"/>
            <a:r>
              <a:rPr lang="ru-RU" sz="1350" dirty="0"/>
              <a:t>Поскольку  существуют  различные  научные  дисциплины  – </a:t>
            </a:r>
            <a:r>
              <a:rPr lang="ru-RU" sz="1350" dirty="0"/>
              <a:t>математика</a:t>
            </a:r>
            <a:r>
              <a:rPr lang="ru-RU" sz="1350" dirty="0"/>
              <a:t>, биология, физика и т.п. и различные виды наук – </a:t>
            </a:r>
            <a:r>
              <a:rPr lang="ru-RU" sz="1350" dirty="0"/>
              <a:t>гуманитарные</a:t>
            </a:r>
            <a:r>
              <a:rPr lang="ru-RU" sz="1350" dirty="0"/>
              <a:t>,  естественные  и  т.п.  в  философии  науки  выделяют  </a:t>
            </a:r>
            <a:r>
              <a:rPr lang="ru-RU" sz="1350" dirty="0"/>
              <a:t>следующие </a:t>
            </a:r>
            <a:r>
              <a:rPr lang="ru-RU" sz="1350" dirty="0"/>
              <a:t>разделы:  </a:t>
            </a:r>
          </a:p>
          <a:p>
            <a:pPr algn="just"/>
            <a:r>
              <a:rPr lang="ru-RU" sz="1350" dirty="0"/>
              <a:t>  Общая  философия  науки  (или  просто  философия </a:t>
            </a:r>
            <a:r>
              <a:rPr lang="ru-RU" sz="1350" dirty="0"/>
              <a:t>науки</a:t>
            </a:r>
            <a:r>
              <a:rPr lang="ru-RU" sz="1350" dirty="0"/>
              <a:t>); </a:t>
            </a:r>
          </a:p>
          <a:p>
            <a:pPr algn="just"/>
            <a:r>
              <a:rPr lang="ru-RU" sz="1350" dirty="0"/>
              <a:t>  Специализированные  области  знания  в  философии </a:t>
            </a:r>
            <a:r>
              <a:rPr lang="ru-RU" sz="1350" dirty="0"/>
              <a:t>науки  </a:t>
            </a:r>
            <a:r>
              <a:rPr lang="ru-RU" sz="1350" dirty="0"/>
              <a:t>(философия  (философские  вопросы)  математики,  биологии, </a:t>
            </a:r>
            <a:r>
              <a:rPr lang="ru-RU" sz="1350" dirty="0" err="1"/>
              <a:t>социогуманитарного</a:t>
            </a:r>
            <a:r>
              <a:rPr lang="ru-RU" sz="1350" dirty="0"/>
              <a:t> </a:t>
            </a:r>
            <a:r>
              <a:rPr lang="ru-RU" sz="1350" dirty="0"/>
              <a:t>знания, технических наук). </a:t>
            </a:r>
            <a:endParaRPr lang="ru-RU" sz="1350" dirty="0"/>
          </a:p>
          <a:p>
            <a:pPr algn="just"/>
            <a:r>
              <a:rPr lang="ru-RU" sz="1350" dirty="0"/>
              <a:t>Очевидно, что философии науки не могло бы быть, если бы </a:t>
            </a:r>
            <a:r>
              <a:rPr lang="ru-RU" sz="1350" dirty="0"/>
              <a:t>не </a:t>
            </a:r>
            <a:r>
              <a:rPr lang="ru-RU" sz="1350" dirty="0"/>
              <a:t>было науки. Поэтому философия науки связана с историей науки, </a:t>
            </a:r>
            <a:r>
              <a:rPr lang="ru-RU" sz="1350" dirty="0"/>
              <a:t>и  </a:t>
            </a:r>
            <a:r>
              <a:rPr lang="ru-RU" sz="1350" dirty="0"/>
              <a:t>в  частности,  с  проблемой  происхождения  науки  и  проблемой  ее </a:t>
            </a:r>
            <a:r>
              <a:rPr lang="ru-RU" sz="1350" dirty="0"/>
              <a:t>периодизации</a:t>
            </a:r>
            <a:r>
              <a:rPr lang="ru-RU" sz="1350" dirty="0"/>
              <a:t>.  </a:t>
            </a:r>
          </a:p>
          <a:p>
            <a:pPr algn="just"/>
            <a:r>
              <a:rPr lang="ru-RU" sz="1350" dirty="0"/>
              <a:t>Как  раздел  философии  философия  науки  окончательно </a:t>
            </a:r>
            <a:r>
              <a:rPr lang="ru-RU" sz="1350" dirty="0"/>
              <a:t>оформилась </a:t>
            </a:r>
            <a:r>
              <a:rPr lang="ru-RU" sz="1350" dirty="0"/>
              <a:t>в середине XX в. в ответ на потребность осмыслить </a:t>
            </a:r>
            <a:r>
              <a:rPr lang="ru-RU" sz="1350" dirty="0"/>
              <a:t>социальные  </a:t>
            </a:r>
            <a:r>
              <a:rPr lang="ru-RU" sz="1350" dirty="0"/>
              <a:t>и  культурные  функции  науки  в  условиях  </a:t>
            </a:r>
            <a:r>
              <a:rPr lang="ru-RU" sz="1350" dirty="0"/>
              <a:t>научно-технического </a:t>
            </a:r>
            <a:r>
              <a:rPr lang="ru-RU" sz="1350" dirty="0"/>
              <a:t>прогресса. Однако, истоки философского осмысления </a:t>
            </a:r>
            <a:r>
              <a:rPr lang="ru-RU" sz="1350" dirty="0"/>
              <a:t>науки </a:t>
            </a:r>
            <a:r>
              <a:rPr lang="ru-RU" sz="1350" dirty="0"/>
              <a:t>можно проследить начиная с античности. </a:t>
            </a:r>
          </a:p>
        </p:txBody>
      </p:sp>
    </p:spTree>
    <p:extLst>
      <p:ext uri="{BB962C8B-B14F-4D97-AF65-F5344CB8AC3E}">
        <p14:creationId xmlns:p14="http://schemas.microsoft.com/office/powerpoint/2010/main" val="1414289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6949" y="637221"/>
            <a:ext cx="7460087" cy="2585323"/>
          </a:xfrm>
          <a:prstGeom prst="rect">
            <a:avLst/>
          </a:prstGeom>
        </p:spPr>
        <p:txBody>
          <a:bodyPr wrap="square">
            <a:spAutoFit/>
          </a:bodyPr>
          <a:lstStyle/>
          <a:p>
            <a:pPr algn="just"/>
            <a:r>
              <a:rPr lang="ru-RU" sz="1350" b="1" dirty="0"/>
              <a:t>Сегодня имеются различные интерпретации понятия «</a:t>
            </a:r>
            <a:r>
              <a:rPr lang="ru-RU" sz="1350" b="1" dirty="0"/>
              <a:t>философия </a:t>
            </a:r>
            <a:r>
              <a:rPr lang="ru-RU" sz="1350" b="1" dirty="0"/>
              <a:t>науки» </a:t>
            </a:r>
            <a:r>
              <a:rPr lang="ru-RU" sz="1350" b="1" dirty="0"/>
              <a:t> </a:t>
            </a:r>
            <a:r>
              <a:rPr lang="ru-RU" sz="1350" dirty="0"/>
              <a:t>: </a:t>
            </a:r>
          </a:p>
          <a:p>
            <a:pPr algn="just"/>
            <a:r>
              <a:rPr lang="ru-RU" sz="1350" dirty="0"/>
              <a:t>- это философия, опирающаяся на результаты и методы </a:t>
            </a:r>
            <a:r>
              <a:rPr lang="ru-RU" sz="1350" dirty="0"/>
              <a:t>науки </a:t>
            </a:r>
            <a:r>
              <a:rPr lang="ru-RU" sz="1350" dirty="0"/>
              <a:t>(Р. Карнап, М. </a:t>
            </a:r>
            <a:r>
              <a:rPr lang="ru-RU" sz="1350" dirty="0" err="1"/>
              <a:t>Бунге</a:t>
            </a:r>
            <a:r>
              <a:rPr lang="ru-RU" sz="1350" dirty="0"/>
              <a:t>, А. Уайтхед); </a:t>
            </a:r>
          </a:p>
          <a:p>
            <a:pPr marL="214313" indent="-214313" algn="just">
              <a:buFontTx/>
              <a:buChar char="-"/>
            </a:pPr>
            <a:r>
              <a:rPr lang="ru-RU" sz="1350" dirty="0"/>
              <a:t>это  </a:t>
            </a:r>
            <a:r>
              <a:rPr lang="ru-RU" sz="1350" dirty="0"/>
              <a:t>посредник  между  наукой  и  гуманитарным  знанием </a:t>
            </a:r>
            <a:r>
              <a:rPr lang="ru-RU" sz="1350" dirty="0"/>
              <a:t>(</a:t>
            </a:r>
            <a:r>
              <a:rPr lang="ru-RU" sz="1350" dirty="0"/>
              <a:t>Ф. Франк, М. </a:t>
            </a:r>
            <a:r>
              <a:rPr lang="ru-RU" sz="1350" dirty="0" err="1"/>
              <a:t>Вартовский</a:t>
            </a:r>
            <a:r>
              <a:rPr lang="ru-RU" sz="1350" dirty="0"/>
              <a:t>); </a:t>
            </a:r>
            <a:endParaRPr lang="ru-RU" sz="1350" dirty="0"/>
          </a:p>
          <a:p>
            <a:pPr marL="214313" indent="-214313" algn="just">
              <a:buFontTx/>
              <a:buChar char="-"/>
            </a:pPr>
            <a:r>
              <a:rPr lang="ru-RU" sz="1350" dirty="0"/>
              <a:t>это  методологический  анализ  науки  (Г. Р. </a:t>
            </a:r>
            <a:r>
              <a:rPr lang="ru-RU" sz="1350" dirty="0" err="1"/>
              <a:t>Харре</a:t>
            </a:r>
            <a:r>
              <a:rPr lang="ru-RU" sz="1350" dirty="0"/>
              <a:t>, </a:t>
            </a:r>
            <a:r>
              <a:rPr lang="ru-RU" sz="1350" dirty="0"/>
              <a:t>М</a:t>
            </a:r>
            <a:r>
              <a:rPr lang="ru-RU" sz="1350" dirty="0"/>
              <a:t>. Б. </a:t>
            </a:r>
            <a:r>
              <a:rPr lang="ru-RU" sz="1350" dirty="0" err="1"/>
              <a:t>Хессе</a:t>
            </a:r>
            <a:r>
              <a:rPr lang="ru-RU" sz="1350" dirty="0"/>
              <a:t>, И. </a:t>
            </a:r>
            <a:r>
              <a:rPr lang="ru-RU" sz="1350" dirty="0" err="1"/>
              <a:t>Лакатос</a:t>
            </a:r>
            <a:r>
              <a:rPr lang="ru-RU" sz="1350" dirty="0"/>
              <a:t>, Л. </a:t>
            </a:r>
            <a:r>
              <a:rPr lang="ru-RU" sz="1350" dirty="0" err="1"/>
              <a:t>Лаудан</a:t>
            </a:r>
            <a:r>
              <a:rPr lang="ru-RU" sz="1350" dirty="0"/>
              <a:t>); </a:t>
            </a:r>
          </a:p>
          <a:p>
            <a:pPr marL="214313" indent="-214313" algn="just">
              <a:buFontTx/>
              <a:buChar char="-"/>
            </a:pPr>
            <a:r>
              <a:rPr lang="ru-RU" sz="1350" dirty="0"/>
              <a:t>это </a:t>
            </a:r>
            <a:r>
              <a:rPr lang="ru-RU" sz="1350" dirty="0"/>
              <a:t>идеологическая спекуляция на науке, вредная для науки </a:t>
            </a:r>
            <a:r>
              <a:rPr lang="ru-RU" sz="1350" dirty="0"/>
              <a:t>и </a:t>
            </a:r>
            <a:r>
              <a:rPr lang="ru-RU" sz="1350" dirty="0"/>
              <a:t>общества (П. </a:t>
            </a:r>
            <a:r>
              <a:rPr lang="ru-RU" sz="1350" dirty="0" err="1"/>
              <a:t>Фейерабенд</a:t>
            </a:r>
            <a:r>
              <a:rPr lang="ru-RU" sz="1350" dirty="0"/>
              <a:t>); </a:t>
            </a:r>
          </a:p>
          <a:p>
            <a:pPr marL="214313" indent="-214313" algn="just">
              <a:buFontTx/>
              <a:buChar char="-"/>
            </a:pPr>
            <a:r>
              <a:rPr lang="ru-RU" sz="1350" dirty="0"/>
              <a:t>это </a:t>
            </a:r>
            <a:r>
              <a:rPr lang="ru-RU" sz="1350" dirty="0"/>
              <a:t>выявление предпосылок научного мышления и </a:t>
            </a:r>
            <a:r>
              <a:rPr lang="ru-RU" sz="1350" dirty="0"/>
              <a:t>деятельности</a:t>
            </a:r>
            <a:r>
              <a:rPr lang="ru-RU" sz="1350" dirty="0"/>
              <a:t>; </a:t>
            </a:r>
          </a:p>
          <a:p>
            <a:pPr marL="214313" indent="-214313" algn="just">
              <a:buFontTx/>
              <a:buChar char="-"/>
            </a:pPr>
            <a:r>
              <a:rPr lang="ru-RU" sz="1350" dirty="0"/>
              <a:t>это </a:t>
            </a:r>
            <a:r>
              <a:rPr lang="ru-RU" sz="1350" dirty="0" err="1"/>
              <a:t>метанаучная</a:t>
            </a:r>
            <a:r>
              <a:rPr lang="ru-RU" sz="1350" dirty="0"/>
              <a:t> методология, определяющая, чем научное </a:t>
            </a:r>
            <a:r>
              <a:rPr lang="ru-RU" sz="1350" dirty="0"/>
              <a:t>познание </a:t>
            </a:r>
            <a:r>
              <a:rPr lang="ru-RU" sz="1350" dirty="0"/>
              <a:t>отличается от иных способов познания; </a:t>
            </a:r>
          </a:p>
          <a:p>
            <a:pPr marL="214313" indent="-214313" algn="just">
              <a:buFontTx/>
              <a:buChar char="-"/>
            </a:pPr>
            <a:r>
              <a:rPr lang="ru-RU" sz="1350" dirty="0"/>
              <a:t>это </a:t>
            </a:r>
            <a:r>
              <a:rPr lang="ru-RU" sz="1350" dirty="0"/>
              <a:t>синоним </a:t>
            </a:r>
            <a:r>
              <a:rPr lang="ru-RU" sz="1350" dirty="0" err="1"/>
              <a:t>науковедения</a:t>
            </a:r>
            <a:r>
              <a:rPr lang="ru-RU" sz="1350" dirty="0"/>
              <a:t>, дисциплина, включающая в </a:t>
            </a:r>
            <a:r>
              <a:rPr lang="ru-RU" sz="1350" dirty="0"/>
              <a:t>себя </a:t>
            </a:r>
            <a:r>
              <a:rPr lang="ru-RU" sz="1350" dirty="0"/>
              <a:t>методологию, историю и социологию науки. </a:t>
            </a:r>
            <a:endParaRPr lang="ru-RU" sz="1350" dirty="0"/>
          </a:p>
        </p:txBody>
      </p:sp>
    </p:spTree>
    <p:extLst>
      <p:ext uri="{BB962C8B-B14F-4D97-AF65-F5344CB8AC3E}">
        <p14:creationId xmlns:p14="http://schemas.microsoft.com/office/powerpoint/2010/main" val="27117215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0"/>
            <a:ext cx="7848872" cy="697260"/>
          </a:xfrm>
        </p:spPr>
        <p:txBody>
          <a:bodyPr/>
          <a:lstStyle/>
          <a:p>
            <a:r>
              <a:rPr lang="ru-RU" dirty="0" err="1" smtClean="0"/>
              <a:t>ФсФ</a:t>
            </a:r>
            <a:r>
              <a:rPr lang="ru-RU" dirty="0"/>
              <a:t>-</a:t>
            </a:r>
            <a:r>
              <a:rPr lang="ru-RU" dirty="0" smtClean="0"/>
              <a:t>проблемы науки</a:t>
            </a:r>
            <a:endParaRPr lang="ru-RU" dirty="0"/>
          </a:p>
        </p:txBody>
      </p:sp>
      <p:sp>
        <p:nvSpPr>
          <p:cNvPr id="3" name="Объект 2"/>
          <p:cNvSpPr>
            <a:spLocks noGrp="1"/>
          </p:cNvSpPr>
          <p:nvPr>
            <p:ph idx="1"/>
          </p:nvPr>
        </p:nvSpPr>
        <p:spPr/>
        <p:txBody>
          <a:bodyPr>
            <a:normAutofit fontScale="77500" lnSpcReduction="20000"/>
          </a:bodyPr>
          <a:lstStyle/>
          <a:p>
            <a:r>
              <a:rPr lang="ru-RU" dirty="0" smtClean="0"/>
              <a:t>Сущность науки</a:t>
            </a:r>
          </a:p>
          <a:p>
            <a:r>
              <a:rPr lang="ru-RU" dirty="0" smtClean="0"/>
              <a:t>Критерии научности</a:t>
            </a:r>
          </a:p>
          <a:p>
            <a:r>
              <a:rPr lang="ru-RU" dirty="0" smtClean="0"/>
              <a:t>Способы и методы получения достоверного научного знания</a:t>
            </a:r>
          </a:p>
          <a:p>
            <a:r>
              <a:rPr lang="ru-RU" dirty="0" smtClean="0"/>
              <a:t>Теории истины</a:t>
            </a:r>
          </a:p>
          <a:p>
            <a:r>
              <a:rPr lang="ru-RU" dirty="0" smtClean="0"/>
              <a:t>Научная парадигма</a:t>
            </a:r>
          </a:p>
          <a:p>
            <a:r>
              <a:rPr lang="ru-RU" dirty="0" smtClean="0"/>
              <a:t>Научная революция</a:t>
            </a:r>
          </a:p>
          <a:p>
            <a:r>
              <a:rPr lang="ru-RU" dirty="0" smtClean="0"/>
              <a:t>Классическая наука, неклассическая наука, </a:t>
            </a:r>
            <a:r>
              <a:rPr lang="ru-RU" dirty="0" err="1" smtClean="0"/>
              <a:t>постнеклассическая</a:t>
            </a:r>
            <a:r>
              <a:rPr lang="ru-RU" dirty="0" smtClean="0"/>
              <a:t> наука</a:t>
            </a:r>
          </a:p>
          <a:p>
            <a:r>
              <a:rPr lang="ru-RU" dirty="0" smtClean="0"/>
              <a:t>Особенности гуманитарного, социального научного знания и уникальность естествознания</a:t>
            </a:r>
          </a:p>
          <a:p>
            <a:endParaRPr lang="ru-RU" dirty="0"/>
          </a:p>
        </p:txBody>
      </p:sp>
    </p:spTree>
    <p:extLst>
      <p:ext uri="{BB962C8B-B14F-4D97-AF65-F5344CB8AC3E}">
        <p14:creationId xmlns:p14="http://schemas.microsoft.com/office/powerpoint/2010/main" val="540361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1680" y="0"/>
            <a:ext cx="6768752" cy="710637"/>
          </a:xfrm>
        </p:spPr>
        <p:txBody>
          <a:bodyPr>
            <a:normAutofit/>
          </a:bodyPr>
          <a:lstStyle/>
          <a:p>
            <a:r>
              <a:rPr lang="ru-RU" sz="2000" dirty="0" smtClean="0">
                <a:latin typeface="Arial Black" panose="020B0A04020102020204" pitchFamily="34" charset="0"/>
              </a:rPr>
              <a:t>Наука</a:t>
            </a:r>
            <a:endParaRPr lang="ru-RU" sz="2000" dirty="0">
              <a:latin typeface="Arial Black" panose="020B0A04020102020204" pitchFamily="34" charset="0"/>
            </a:endParaRPr>
          </a:p>
        </p:txBody>
      </p:sp>
      <p:sp>
        <p:nvSpPr>
          <p:cNvPr id="3" name="Объект 2"/>
          <p:cNvSpPr>
            <a:spLocks noGrp="1"/>
          </p:cNvSpPr>
          <p:nvPr>
            <p:ph idx="1"/>
          </p:nvPr>
        </p:nvSpPr>
        <p:spPr>
          <a:xfrm>
            <a:off x="646981" y="1036248"/>
            <a:ext cx="7719779" cy="3651323"/>
          </a:xfrm>
        </p:spPr>
        <p:txBody>
          <a:bodyPr>
            <a:normAutofit fontScale="77500" lnSpcReduction="20000"/>
          </a:bodyPr>
          <a:lstStyle/>
          <a:p>
            <a:pPr marL="0" indent="0">
              <a:buNone/>
            </a:pPr>
            <a:r>
              <a:rPr lang="ru-RU" dirty="0"/>
              <a:t>Универсальные определения.</a:t>
            </a:r>
          </a:p>
          <a:p>
            <a:r>
              <a:rPr lang="ru-RU" b="1" dirty="0"/>
              <a:t>Наука</a:t>
            </a:r>
            <a:r>
              <a:rPr lang="ru-RU" dirty="0"/>
              <a:t> – социальная система, состоящая из профессиональных сообществ, основной целью которых является получение, распространение и применение научного знания (С.А. Лебедев).</a:t>
            </a:r>
          </a:p>
          <a:p>
            <a:r>
              <a:rPr lang="ru-RU" b="1" dirty="0"/>
              <a:t>Наука</a:t>
            </a:r>
            <a:r>
              <a:rPr lang="ru-RU" dirty="0"/>
              <a:t> – сфера исследовательской деятельности, направленная на создание новых знаний о природе, обществе, мышлении и включающая следующие элементы: 1) ученых с их знаниями; 2) научные учреждения; 3) методы работы; 4) сумму наличных знаний.</a:t>
            </a: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4691094"/>
            <a:ext cx="1800200" cy="971388"/>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1760" y="4687571"/>
            <a:ext cx="2016224" cy="1039527"/>
          </a:xfrm>
          <a:prstGeom prst="rect">
            <a:avLst/>
          </a:prstGeom>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795" y="4687571"/>
            <a:ext cx="1514957" cy="1027429"/>
          </a:xfrm>
          <a:prstGeom prst="rect">
            <a:avLst/>
          </a:prstGeom>
        </p:spPr>
      </p:pic>
    </p:spTree>
    <p:extLst>
      <p:ext uri="{BB962C8B-B14F-4D97-AF65-F5344CB8AC3E}">
        <p14:creationId xmlns:p14="http://schemas.microsoft.com/office/powerpoint/2010/main" val="25324277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Номер слайда 6"/>
          <p:cNvSpPr>
            <a:spLocks noGrp="1"/>
          </p:cNvSpPr>
          <p:nvPr>
            <p:ph type="sldNum" sz="quarter" idx="12"/>
          </p:nvPr>
        </p:nvSpPr>
        <p:spPr>
          <a:noFill/>
        </p:spPr>
        <p:txBody>
          <a:bodyPr/>
          <a:lstStyle>
            <a:lvl1pPr>
              <a:spcBef>
                <a:spcPct val="20000"/>
              </a:spcBef>
              <a:buClr>
                <a:schemeClr val="hlink"/>
              </a:buClr>
              <a:buSzPct val="80000"/>
              <a:buFont typeface="Arial" panose="020B0604020202020204" pitchFamily="34" charset="0"/>
              <a:buChar char="►"/>
              <a:defRPr sz="2667">
                <a:solidFill>
                  <a:schemeClr val="tx1"/>
                </a:solidFill>
                <a:latin typeface="Tahoma" panose="020B0604030504040204" pitchFamily="34" charset="0"/>
              </a:defRPr>
            </a:lvl1pPr>
            <a:lvl2pPr marL="619100" indent="-238115">
              <a:spcBef>
                <a:spcPct val="20000"/>
              </a:spcBef>
              <a:buClr>
                <a:schemeClr val="folHlink"/>
              </a:buClr>
              <a:buFont typeface="Wingdings" panose="05000000000000000000" pitchFamily="2" charset="2"/>
              <a:buChar char="§"/>
              <a:defRPr sz="2333">
                <a:solidFill>
                  <a:schemeClr val="tx1"/>
                </a:solidFill>
                <a:latin typeface="Tahoma" panose="020B0604030504040204" pitchFamily="34" charset="0"/>
              </a:defRPr>
            </a:lvl2pPr>
            <a:lvl3pPr marL="952462" indent="-190492">
              <a:spcBef>
                <a:spcPct val="20000"/>
              </a:spcBef>
              <a:buClr>
                <a:schemeClr val="hlink"/>
              </a:buClr>
              <a:buSzPct val="80000"/>
              <a:buFont typeface="Arial" panose="020B0604020202020204" pitchFamily="34" charset="0"/>
              <a:buChar char="►"/>
              <a:defRPr sz="2000">
                <a:solidFill>
                  <a:schemeClr val="tx1"/>
                </a:solidFill>
                <a:latin typeface="Tahoma" panose="020B0604030504040204" pitchFamily="34" charset="0"/>
              </a:defRPr>
            </a:lvl3pPr>
            <a:lvl4pPr marL="1333447" indent="-190492">
              <a:spcBef>
                <a:spcPct val="20000"/>
              </a:spcBef>
              <a:buClr>
                <a:schemeClr val="folHlink"/>
              </a:buClr>
              <a:buFont typeface="Wingdings" panose="05000000000000000000" pitchFamily="2" charset="2"/>
              <a:buChar char="§"/>
              <a:defRPr sz="1667">
                <a:solidFill>
                  <a:schemeClr val="tx1"/>
                </a:solidFill>
                <a:latin typeface="Tahoma" panose="020B0604030504040204" pitchFamily="34" charset="0"/>
              </a:defRPr>
            </a:lvl4pPr>
            <a:lvl5pPr marL="1714431" indent="-190492">
              <a:spcBef>
                <a:spcPct val="20000"/>
              </a:spcBef>
              <a:buClr>
                <a:schemeClr val="hlink"/>
              </a:buClr>
              <a:buSzPct val="80000"/>
              <a:buFont typeface="Arial" panose="020B0604020202020204" pitchFamily="34" charset="0"/>
              <a:buChar char="►"/>
              <a:defRPr sz="1667">
                <a:solidFill>
                  <a:schemeClr val="tx1"/>
                </a:solidFill>
                <a:latin typeface="Tahoma" panose="020B0604030504040204" pitchFamily="34" charset="0"/>
              </a:defRPr>
            </a:lvl5pPr>
            <a:lvl6pPr marL="2095416" indent="-190492" eaLnBrk="0" fontAlgn="base" hangingPunct="0">
              <a:spcBef>
                <a:spcPct val="20000"/>
              </a:spcBef>
              <a:spcAft>
                <a:spcPct val="0"/>
              </a:spcAft>
              <a:buClr>
                <a:schemeClr val="hlink"/>
              </a:buClr>
              <a:buSzPct val="80000"/>
              <a:buFont typeface="Arial" panose="020B0604020202020204" pitchFamily="34" charset="0"/>
              <a:buChar char="►"/>
              <a:defRPr sz="1667">
                <a:solidFill>
                  <a:schemeClr val="tx1"/>
                </a:solidFill>
                <a:latin typeface="Tahoma" panose="020B0604030504040204" pitchFamily="34" charset="0"/>
              </a:defRPr>
            </a:lvl6pPr>
            <a:lvl7pPr marL="2476401" indent="-190492" eaLnBrk="0" fontAlgn="base" hangingPunct="0">
              <a:spcBef>
                <a:spcPct val="20000"/>
              </a:spcBef>
              <a:spcAft>
                <a:spcPct val="0"/>
              </a:spcAft>
              <a:buClr>
                <a:schemeClr val="hlink"/>
              </a:buClr>
              <a:buSzPct val="80000"/>
              <a:buFont typeface="Arial" panose="020B0604020202020204" pitchFamily="34" charset="0"/>
              <a:buChar char="►"/>
              <a:defRPr sz="1667">
                <a:solidFill>
                  <a:schemeClr val="tx1"/>
                </a:solidFill>
                <a:latin typeface="Tahoma" panose="020B0604030504040204" pitchFamily="34" charset="0"/>
              </a:defRPr>
            </a:lvl7pPr>
            <a:lvl8pPr marL="2857386" indent="-190492" eaLnBrk="0" fontAlgn="base" hangingPunct="0">
              <a:spcBef>
                <a:spcPct val="20000"/>
              </a:spcBef>
              <a:spcAft>
                <a:spcPct val="0"/>
              </a:spcAft>
              <a:buClr>
                <a:schemeClr val="hlink"/>
              </a:buClr>
              <a:buSzPct val="80000"/>
              <a:buFont typeface="Arial" panose="020B0604020202020204" pitchFamily="34" charset="0"/>
              <a:buChar char="►"/>
              <a:defRPr sz="1667">
                <a:solidFill>
                  <a:schemeClr val="tx1"/>
                </a:solidFill>
                <a:latin typeface="Tahoma" panose="020B0604030504040204" pitchFamily="34" charset="0"/>
              </a:defRPr>
            </a:lvl8pPr>
            <a:lvl9pPr marL="3238370" indent="-190492" eaLnBrk="0" fontAlgn="base" hangingPunct="0">
              <a:spcBef>
                <a:spcPct val="20000"/>
              </a:spcBef>
              <a:spcAft>
                <a:spcPct val="0"/>
              </a:spcAft>
              <a:buClr>
                <a:schemeClr val="hlink"/>
              </a:buClr>
              <a:buSzPct val="80000"/>
              <a:buFont typeface="Arial" panose="020B0604020202020204" pitchFamily="34" charset="0"/>
              <a:buChar char="►"/>
              <a:defRPr sz="1667">
                <a:solidFill>
                  <a:schemeClr val="tx1"/>
                </a:solidFill>
                <a:latin typeface="Tahoma" panose="020B0604030504040204" pitchFamily="34" charset="0"/>
              </a:defRPr>
            </a:lvl9pPr>
          </a:lstStyle>
          <a:p>
            <a:pPr>
              <a:spcBef>
                <a:spcPct val="0"/>
              </a:spcBef>
              <a:buClrTx/>
              <a:buSzTx/>
              <a:buFontTx/>
              <a:buNone/>
            </a:pPr>
            <a:fld id="{66F7C89F-4E50-4618-A5AC-E1E9D49EAACC}" type="slidenum">
              <a:rPr lang="ru-RU" altLang="ru-RU" sz="833">
                <a:latin typeface="Arial" panose="020B0604020202020204" pitchFamily="34" charset="0"/>
              </a:rPr>
              <a:pPr>
                <a:spcBef>
                  <a:spcPct val="0"/>
                </a:spcBef>
                <a:buClrTx/>
                <a:buSzTx/>
                <a:buFontTx/>
                <a:buNone/>
              </a:pPr>
              <a:t>47</a:t>
            </a:fld>
            <a:endParaRPr lang="ru-RU" altLang="ru-RU" sz="833">
              <a:latin typeface="Arial" panose="020B0604020202020204" pitchFamily="34" charset="0"/>
            </a:endParaRPr>
          </a:p>
        </p:txBody>
      </p:sp>
      <p:sp>
        <p:nvSpPr>
          <p:cNvPr id="15362" name="Rectangle 2"/>
          <p:cNvSpPr>
            <a:spLocks noGrp="1" noRot="1" noChangeArrowheads="1"/>
          </p:cNvSpPr>
          <p:nvPr>
            <p:ph type="title"/>
          </p:nvPr>
        </p:nvSpPr>
        <p:spPr>
          <a:xfrm>
            <a:off x="457200" y="121196"/>
            <a:ext cx="8229600" cy="480053"/>
          </a:xfrm>
        </p:spPr>
        <p:txBody>
          <a:bodyPr/>
          <a:lstStyle/>
          <a:p>
            <a:pPr eaLnBrk="1" hangingPunct="1">
              <a:defRPr/>
            </a:pPr>
            <a:r>
              <a:rPr lang="ru-RU" altLang="ru-RU" sz="3333" dirty="0" smtClean="0"/>
              <a:t>Характерные черты науки</a:t>
            </a:r>
            <a:endParaRPr lang="ru-RU" altLang="ru-RU" sz="3333" dirty="0"/>
          </a:p>
        </p:txBody>
      </p:sp>
      <p:sp>
        <p:nvSpPr>
          <p:cNvPr id="15364" name="Rectangle 4"/>
          <p:cNvSpPr>
            <a:spLocks noGrp="1" noRot="1" noChangeArrowheads="1"/>
          </p:cNvSpPr>
          <p:nvPr>
            <p:ph type="body" sz="half" idx="1"/>
          </p:nvPr>
        </p:nvSpPr>
        <p:spPr/>
        <p:txBody>
          <a:bodyPr/>
          <a:lstStyle/>
          <a:p>
            <a:pPr eaLnBrk="1" hangingPunct="1">
              <a:buFont typeface="Arial" charset="0"/>
              <a:buChar char="►"/>
              <a:defRPr/>
            </a:pPr>
            <a:r>
              <a:rPr lang="ru-RU" altLang="ru-RU" smtClean="0"/>
              <a:t>Универсальность</a:t>
            </a:r>
          </a:p>
          <a:p>
            <a:pPr eaLnBrk="1" hangingPunct="1">
              <a:buFont typeface="Arial" charset="0"/>
              <a:buChar char="►"/>
              <a:defRPr/>
            </a:pPr>
            <a:r>
              <a:rPr lang="ru-RU" altLang="ru-RU" smtClean="0"/>
              <a:t>Общезначимость</a:t>
            </a:r>
          </a:p>
          <a:p>
            <a:pPr eaLnBrk="1" hangingPunct="1">
              <a:buFont typeface="Arial" charset="0"/>
              <a:buChar char="►"/>
              <a:defRPr/>
            </a:pPr>
            <a:r>
              <a:rPr lang="ru-RU" altLang="ru-RU" smtClean="0"/>
              <a:t>Систематичность</a:t>
            </a:r>
          </a:p>
          <a:p>
            <a:pPr eaLnBrk="1" hangingPunct="1">
              <a:buFont typeface="Arial" charset="0"/>
              <a:buChar char="►"/>
              <a:defRPr/>
            </a:pPr>
            <a:r>
              <a:rPr lang="ru-RU" altLang="ru-RU" smtClean="0"/>
              <a:t>Преемственность</a:t>
            </a:r>
          </a:p>
          <a:p>
            <a:pPr eaLnBrk="1" hangingPunct="1">
              <a:buFont typeface="Arial" charset="0"/>
              <a:buChar char="►"/>
              <a:defRPr/>
            </a:pPr>
            <a:r>
              <a:rPr lang="ru-RU" altLang="ru-RU" smtClean="0"/>
              <a:t>Достоверность</a:t>
            </a:r>
          </a:p>
          <a:p>
            <a:pPr eaLnBrk="1" hangingPunct="1">
              <a:buFont typeface="Arial" charset="0"/>
              <a:buChar char="►"/>
              <a:defRPr/>
            </a:pPr>
            <a:r>
              <a:rPr lang="ru-RU" altLang="ru-RU" smtClean="0"/>
              <a:t>Рациональность</a:t>
            </a:r>
          </a:p>
          <a:p>
            <a:pPr eaLnBrk="1" hangingPunct="1">
              <a:buFont typeface="Arial" charset="0"/>
              <a:buChar char="►"/>
              <a:defRPr/>
            </a:pPr>
            <a:endParaRPr lang="ru-RU" altLang="ru-RU" smtClean="0"/>
          </a:p>
          <a:p>
            <a:pPr eaLnBrk="1" hangingPunct="1">
              <a:buFont typeface="Arial" charset="0"/>
              <a:buChar char="►"/>
              <a:defRPr/>
            </a:pPr>
            <a:endParaRPr lang="ru-RU" altLang="ru-RU" smtClean="0"/>
          </a:p>
        </p:txBody>
      </p:sp>
      <p:sp>
        <p:nvSpPr>
          <p:cNvPr id="15365" name="Rectangle 5"/>
          <p:cNvSpPr>
            <a:spLocks noGrp="1" noRot="1" noChangeArrowheads="1"/>
          </p:cNvSpPr>
          <p:nvPr>
            <p:ph type="body" sz="half" idx="2"/>
          </p:nvPr>
        </p:nvSpPr>
        <p:spPr/>
        <p:txBody>
          <a:bodyPr/>
          <a:lstStyle/>
          <a:p>
            <a:pPr eaLnBrk="1" hangingPunct="1">
              <a:buFont typeface="Arial" charset="0"/>
              <a:buChar char="►"/>
              <a:defRPr/>
            </a:pPr>
            <a:r>
              <a:rPr lang="ru-RU" altLang="ru-RU" smtClean="0"/>
              <a:t>фрагментарность</a:t>
            </a:r>
          </a:p>
          <a:p>
            <a:pPr eaLnBrk="1" hangingPunct="1">
              <a:buFont typeface="Arial" charset="0"/>
              <a:buChar char="►"/>
              <a:defRPr/>
            </a:pPr>
            <a:r>
              <a:rPr lang="ru-RU" altLang="ru-RU" smtClean="0"/>
              <a:t>Обезличенность</a:t>
            </a:r>
          </a:p>
          <a:p>
            <a:pPr eaLnBrk="1" hangingPunct="1">
              <a:buFont typeface="Arial" charset="0"/>
              <a:buChar char="►"/>
              <a:defRPr/>
            </a:pPr>
            <a:r>
              <a:rPr lang="ru-RU" altLang="ru-RU" smtClean="0"/>
              <a:t>Незавершенность</a:t>
            </a:r>
          </a:p>
          <a:p>
            <a:pPr eaLnBrk="1" hangingPunct="1">
              <a:buFont typeface="Arial" charset="0"/>
              <a:buChar char="►"/>
              <a:defRPr/>
            </a:pPr>
            <a:r>
              <a:rPr lang="ru-RU" altLang="ru-RU" smtClean="0"/>
              <a:t>Критичность</a:t>
            </a:r>
          </a:p>
          <a:p>
            <a:pPr eaLnBrk="1" hangingPunct="1">
              <a:buFont typeface="Arial" charset="0"/>
              <a:buChar char="►"/>
              <a:defRPr/>
            </a:pPr>
            <a:r>
              <a:rPr lang="ru-RU" altLang="ru-RU" smtClean="0"/>
              <a:t>Внеморальность</a:t>
            </a:r>
          </a:p>
          <a:p>
            <a:pPr eaLnBrk="1" hangingPunct="1">
              <a:buFont typeface="Arial" charset="0"/>
              <a:buChar char="►"/>
              <a:defRPr/>
            </a:pPr>
            <a:r>
              <a:rPr lang="ru-RU" altLang="ru-RU" smtClean="0"/>
              <a:t>Чувственность</a:t>
            </a:r>
          </a:p>
          <a:p>
            <a:pPr eaLnBrk="1" hangingPunct="1">
              <a:buFont typeface="Arial" charset="0"/>
              <a:buChar char="►"/>
              <a:defRPr/>
            </a:pPr>
            <a:endParaRPr lang="ru-RU" altLang="ru-RU" smtClean="0"/>
          </a:p>
          <a:p>
            <a:pPr eaLnBrk="1" hangingPunct="1">
              <a:buFont typeface="Arial" charset="0"/>
              <a:buChar char="►"/>
              <a:defRPr/>
            </a:pPr>
            <a:endParaRPr lang="ru-RU" altLang="ru-RU" smtClean="0"/>
          </a:p>
        </p:txBody>
      </p:sp>
    </p:spTree>
    <p:extLst>
      <p:ext uri="{BB962C8B-B14F-4D97-AF65-F5344CB8AC3E}">
        <p14:creationId xmlns:p14="http://schemas.microsoft.com/office/powerpoint/2010/main" val="106667500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5"/>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583E45E3-8367-4E19-9DB9-EFD92FF4889D}" type="slidenum">
              <a:rPr lang="ru-RU" altLang="ru-RU"/>
              <a:pPr eaLnBrk="1" hangingPunct="1"/>
              <a:t>48</a:t>
            </a:fld>
            <a:endParaRPr lang="ru-RU" altLang="ru-RU"/>
          </a:p>
        </p:txBody>
      </p:sp>
      <p:sp>
        <p:nvSpPr>
          <p:cNvPr id="28677" name="Rectangle 5"/>
          <p:cNvSpPr>
            <a:spLocks noGrp="1" noChangeArrowheads="1"/>
          </p:cNvSpPr>
          <p:nvPr>
            <p:ph type="title"/>
          </p:nvPr>
        </p:nvSpPr>
        <p:spPr/>
        <p:txBody>
          <a:bodyPr/>
          <a:lstStyle/>
          <a:p>
            <a:pPr eaLnBrk="1" hangingPunct="1">
              <a:defRPr/>
            </a:pPr>
            <a:r>
              <a:rPr lang="en-US" altLang="ru-RU" sz="4000" b="1" dirty="0" smtClean="0"/>
              <a:t/>
            </a:r>
            <a:br>
              <a:rPr lang="en-US" altLang="ru-RU" sz="4000" b="1" dirty="0" smtClean="0"/>
            </a:br>
            <a:r>
              <a:rPr lang="ru-RU" altLang="ru-RU" sz="4000" b="1" dirty="0" smtClean="0"/>
              <a:t>2</a:t>
            </a:r>
            <a:r>
              <a:rPr lang="ru-RU" altLang="ru-RU" sz="4000" b="1" dirty="0"/>
              <a:t>. Предмет философии</a:t>
            </a:r>
            <a:br>
              <a:rPr lang="ru-RU" altLang="ru-RU" sz="4000" b="1" dirty="0"/>
            </a:br>
            <a:endParaRPr lang="ru-RU" altLang="ru-RU" sz="4000" b="1" dirty="0"/>
          </a:p>
        </p:txBody>
      </p:sp>
      <p:pic>
        <p:nvPicPr>
          <p:cNvPr id="18436"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54490" y="1333501"/>
            <a:ext cx="5035021" cy="3775604"/>
          </a:xfrm>
          <a:noFill/>
        </p:spPr>
      </p:pic>
    </p:spTree>
    <p:extLst>
      <p:ext uri="{BB962C8B-B14F-4D97-AF65-F5344CB8AC3E}">
        <p14:creationId xmlns:p14="http://schemas.microsoft.com/office/powerpoint/2010/main" val="26551388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153C7D02-3B30-4CF4-9D1D-D1FAD6CF4721}" type="slidenum">
              <a:rPr lang="ru-RU" altLang="ru-RU"/>
              <a:pPr eaLnBrk="1" hangingPunct="1"/>
              <a:t>49</a:t>
            </a:fld>
            <a:endParaRPr lang="ru-RU" altLang="ru-RU"/>
          </a:p>
        </p:txBody>
      </p:sp>
      <p:sp>
        <p:nvSpPr>
          <p:cNvPr id="31748" name="Rectangle 4"/>
          <p:cNvSpPr>
            <a:spLocks noGrp="1" noChangeArrowheads="1"/>
          </p:cNvSpPr>
          <p:nvPr>
            <p:ph type="title"/>
          </p:nvPr>
        </p:nvSpPr>
        <p:spPr/>
        <p:txBody>
          <a:bodyPr/>
          <a:lstStyle/>
          <a:p>
            <a:pPr eaLnBrk="1" hangingPunct="1">
              <a:defRPr/>
            </a:pPr>
            <a:r>
              <a:rPr lang="ru-RU" altLang="ru-RU" smtClean="0"/>
              <a:t>Мир             человек</a:t>
            </a:r>
          </a:p>
        </p:txBody>
      </p:sp>
      <p:sp>
        <p:nvSpPr>
          <p:cNvPr id="31749" name="Rectangle 5"/>
          <p:cNvSpPr>
            <a:spLocks noGrp="1" noChangeArrowheads="1"/>
          </p:cNvSpPr>
          <p:nvPr>
            <p:ph sz="half" idx="1"/>
          </p:nvPr>
        </p:nvSpPr>
        <p:spPr>
          <a:xfrm>
            <a:off x="611560" y="1303785"/>
            <a:ext cx="3884240" cy="3801351"/>
          </a:xfrm>
        </p:spPr>
        <p:txBody>
          <a:bodyPr/>
          <a:lstStyle/>
          <a:p>
            <a:pPr eaLnBrk="1" hangingPunct="1">
              <a:defRPr/>
            </a:pPr>
            <a:endParaRPr lang="ru-RU" altLang="ru-RU" dirty="0" smtClean="0"/>
          </a:p>
        </p:txBody>
      </p:sp>
      <p:pic>
        <p:nvPicPr>
          <p:cNvPr id="19461" name="Picture 6"/>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72604" y="1477699"/>
            <a:ext cx="2640542" cy="3480593"/>
          </a:xfrm>
        </p:spPr>
      </p:pic>
      <p:pic>
        <p:nvPicPr>
          <p:cNvPr id="19462" name="Picture 3"/>
          <p:cNvPicPr>
            <a:picLocks noGrp="1"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673569" y="1303785"/>
            <a:ext cx="3059907" cy="2700073"/>
          </a:xfrm>
        </p:spPr>
      </p:pic>
      <p:sp>
        <p:nvSpPr>
          <p:cNvPr id="19463" name="Line 7"/>
          <p:cNvSpPr>
            <a:spLocks noChangeShapeType="1"/>
          </p:cNvSpPr>
          <p:nvPr/>
        </p:nvSpPr>
        <p:spPr bwMode="auto">
          <a:xfrm>
            <a:off x="3731949" y="756708"/>
            <a:ext cx="1080823"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500"/>
          </a:p>
        </p:txBody>
      </p:sp>
    </p:spTree>
    <p:extLst>
      <p:ext uri="{BB962C8B-B14F-4D97-AF65-F5344CB8AC3E}">
        <p14:creationId xmlns:p14="http://schemas.microsoft.com/office/powerpoint/2010/main" val="42414570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Подходы</a:t>
            </a:r>
            <a:endParaRPr lang="ru-RU" dirty="0"/>
          </a:p>
        </p:txBody>
      </p:sp>
      <p:sp>
        <p:nvSpPr>
          <p:cNvPr id="3" name="Объект 2"/>
          <p:cNvSpPr>
            <a:spLocks noGrp="1"/>
          </p:cNvSpPr>
          <p:nvPr>
            <p:ph idx="1"/>
          </p:nvPr>
        </p:nvSpPr>
        <p:spPr/>
        <p:txBody>
          <a:bodyPr/>
          <a:lstStyle/>
          <a:p>
            <a:pPr algn="ctr">
              <a:buNone/>
              <a:defRPr/>
            </a:pPr>
            <a:r>
              <a:rPr lang="ru-RU" altLang="ru-RU" sz="4000" dirty="0"/>
              <a:t>Предмет философии:</a:t>
            </a:r>
          </a:p>
          <a:p>
            <a:pPr algn="ctr">
              <a:buNone/>
              <a:defRPr/>
            </a:pPr>
            <a:endParaRPr lang="ru-RU" altLang="ru-RU" sz="2800" dirty="0"/>
          </a:p>
          <a:p>
            <a:pPr>
              <a:defRPr/>
            </a:pPr>
            <a:r>
              <a:rPr lang="ru-RU" altLang="ru-RU" dirty="0"/>
              <a:t>В истории философии</a:t>
            </a:r>
          </a:p>
          <a:p>
            <a:pPr>
              <a:buNone/>
              <a:defRPr/>
            </a:pPr>
            <a:r>
              <a:rPr lang="ru-RU" altLang="ru-RU" dirty="0"/>
              <a:t>  </a:t>
            </a:r>
          </a:p>
          <a:p>
            <a:pPr>
              <a:defRPr/>
            </a:pPr>
            <a:r>
              <a:rPr lang="ru-RU" altLang="ru-RU" dirty="0"/>
              <a:t>В структуре философского знания</a:t>
            </a:r>
          </a:p>
          <a:p>
            <a:endParaRPr lang="ru-RU" dirty="0"/>
          </a:p>
        </p:txBody>
      </p:sp>
    </p:spTree>
    <p:extLst>
      <p:ext uri="{BB962C8B-B14F-4D97-AF65-F5344CB8AC3E}">
        <p14:creationId xmlns:p14="http://schemas.microsoft.com/office/powerpoint/2010/main" val="27662818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B0777509-0527-48FE-8950-2C04FEA2FBED}" type="slidenum">
              <a:rPr lang="ru-RU" altLang="ru-RU"/>
              <a:pPr eaLnBrk="1" hangingPunct="1"/>
              <a:t>51</a:t>
            </a:fld>
            <a:endParaRPr lang="ru-RU" altLang="ru-RU"/>
          </a:p>
        </p:txBody>
      </p:sp>
      <p:sp>
        <p:nvSpPr>
          <p:cNvPr id="34820" name="Rectangle 4"/>
          <p:cNvSpPr>
            <a:spLocks noGrp="1" noChangeArrowheads="1"/>
          </p:cNvSpPr>
          <p:nvPr>
            <p:ph type="title"/>
          </p:nvPr>
        </p:nvSpPr>
        <p:spPr>
          <a:xfrm>
            <a:off x="457200" y="-382860"/>
            <a:ext cx="8229600" cy="1564225"/>
          </a:xfrm>
        </p:spPr>
        <p:txBody>
          <a:bodyPr/>
          <a:lstStyle/>
          <a:p>
            <a:pPr eaLnBrk="1" hangingPunct="1">
              <a:defRPr/>
            </a:pPr>
            <a:r>
              <a:rPr lang="ru-RU" altLang="ru-RU" dirty="0" err="1" smtClean="0"/>
              <a:t>Иммануил</a:t>
            </a:r>
            <a:r>
              <a:rPr lang="ru-RU" altLang="ru-RU" dirty="0" smtClean="0"/>
              <a:t> Кант (1724-1804)</a:t>
            </a:r>
          </a:p>
        </p:txBody>
      </p:sp>
      <p:sp>
        <p:nvSpPr>
          <p:cNvPr id="34821" name="Rectangle 5"/>
          <p:cNvSpPr>
            <a:spLocks noGrp="1" noChangeArrowheads="1"/>
          </p:cNvSpPr>
          <p:nvPr>
            <p:ph type="body" sz="half" idx="1"/>
          </p:nvPr>
        </p:nvSpPr>
        <p:spPr/>
        <p:txBody>
          <a:bodyPr/>
          <a:lstStyle/>
          <a:p>
            <a:pPr eaLnBrk="1" hangingPunct="1">
              <a:lnSpc>
                <a:spcPct val="90000"/>
              </a:lnSpc>
              <a:defRPr/>
            </a:pPr>
            <a:r>
              <a:rPr lang="ru-RU" altLang="ru-RU" sz="2333"/>
              <a:t>Что я могу знать?</a:t>
            </a:r>
          </a:p>
          <a:p>
            <a:pPr eaLnBrk="1" hangingPunct="1">
              <a:lnSpc>
                <a:spcPct val="90000"/>
              </a:lnSpc>
              <a:buFont typeface="Wingdings" panose="05000000000000000000" pitchFamily="2" charset="2"/>
              <a:buNone/>
              <a:defRPr/>
            </a:pPr>
            <a:endParaRPr lang="ru-RU" altLang="ru-RU" sz="2333"/>
          </a:p>
          <a:p>
            <a:pPr eaLnBrk="1" hangingPunct="1">
              <a:lnSpc>
                <a:spcPct val="90000"/>
              </a:lnSpc>
              <a:defRPr/>
            </a:pPr>
            <a:r>
              <a:rPr lang="ru-RU" altLang="ru-RU" sz="2333"/>
              <a:t>Что я должен делать?</a:t>
            </a:r>
          </a:p>
          <a:p>
            <a:pPr eaLnBrk="1" hangingPunct="1">
              <a:lnSpc>
                <a:spcPct val="90000"/>
              </a:lnSpc>
              <a:buFont typeface="Wingdings" panose="05000000000000000000" pitchFamily="2" charset="2"/>
              <a:buNone/>
              <a:defRPr/>
            </a:pPr>
            <a:endParaRPr lang="ru-RU" altLang="ru-RU" sz="2333"/>
          </a:p>
          <a:p>
            <a:pPr eaLnBrk="1" hangingPunct="1">
              <a:lnSpc>
                <a:spcPct val="90000"/>
              </a:lnSpc>
              <a:defRPr/>
            </a:pPr>
            <a:r>
              <a:rPr lang="ru-RU" altLang="ru-RU" sz="2333"/>
              <a:t>На что я могу надеяться?</a:t>
            </a:r>
          </a:p>
          <a:p>
            <a:pPr eaLnBrk="1" hangingPunct="1">
              <a:lnSpc>
                <a:spcPct val="90000"/>
              </a:lnSpc>
              <a:buFont typeface="Wingdings" panose="05000000000000000000" pitchFamily="2" charset="2"/>
              <a:buNone/>
              <a:defRPr/>
            </a:pPr>
            <a:endParaRPr lang="ru-RU" altLang="ru-RU" sz="2333"/>
          </a:p>
          <a:p>
            <a:pPr eaLnBrk="1" hangingPunct="1">
              <a:lnSpc>
                <a:spcPct val="90000"/>
              </a:lnSpc>
              <a:defRPr/>
            </a:pPr>
            <a:r>
              <a:rPr lang="ru-RU" altLang="ru-RU" sz="2333"/>
              <a:t>Что такое человек?</a:t>
            </a:r>
          </a:p>
        </p:txBody>
      </p:sp>
      <p:pic>
        <p:nvPicPr>
          <p:cNvPr id="21509" name="Picture 6"/>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7536612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5"/>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5C2F21FD-CE3B-40B3-B121-9E7B697C4A9F}" type="slidenum">
              <a:rPr lang="ru-RU" altLang="ru-RU"/>
              <a:pPr eaLnBrk="1" hangingPunct="1"/>
              <a:t>52</a:t>
            </a:fld>
            <a:endParaRPr lang="ru-RU" altLang="ru-RU"/>
          </a:p>
        </p:txBody>
      </p:sp>
      <p:sp>
        <p:nvSpPr>
          <p:cNvPr id="36866" name="Rectangle 2"/>
          <p:cNvSpPr>
            <a:spLocks noGrp="1" noChangeArrowheads="1"/>
          </p:cNvSpPr>
          <p:nvPr>
            <p:ph type="title"/>
          </p:nvPr>
        </p:nvSpPr>
        <p:spPr/>
        <p:txBody>
          <a:bodyPr/>
          <a:lstStyle/>
          <a:p>
            <a:pPr eaLnBrk="1" hangingPunct="1">
              <a:defRPr/>
            </a:pPr>
            <a:r>
              <a:rPr lang="ru-RU" altLang="ru-RU" sz="3333"/>
              <a:t>Структура философского знания:</a:t>
            </a:r>
          </a:p>
        </p:txBody>
      </p:sp>
      <p:sp>
        <p:nvSpPr>
          <p:cNvPr id="36867" name="Rectangle 3"/>
          <p:cNvSpPr>
            <a:spLocks noGrp="1" noChangeArrowheads="1"/>
          </p:cNvSpPr>
          <p:nvPr>
            <p:ph type="body" idx="1"/>
          </p:nvPr>
        </p:nvSpPr>
        <p:spPr/>
        <p:txBody>
          <a:bodyPr/>
          <a:lstStyle/>
          <a:p>
            <a:pPr algn="ctr" eaLnBrk="1" hangingPunct="1">
              <a:defRPr/>
            </a:pPr>
            <a:endParaRPr lang="ru-RU" altLang="ru-RU" smtClean="0"/>
          </a:p>
          <a:p>
            <a:pPr algn="ctr" eaLnBrk="1" hangingPunct="1">
              <a:defRPr/>
            </a:pPr>
            <a:r>
              <a:rPr lang="ru-RU" altLang="ru-RU" smtClean="0"/>
              <a:t>Онтология;</a:t>
            </a:r>
          </a:p>
          <a:p>
            <a:pPr algn="ctr" eaLnBrk="1" hangingPunct="1">
              <a:defRPr/>
            </a:pPr>
            <a:r>
              <a:rPr lang="ru-RU" altLang="ru-RU" smtClean="0"/>
              <a:t>Гносеология;</a:t>
            </a:r>
          </a:p>
          <a:p>
            <a:pPr algn="ctr" eaLnBrk="1" hangingPunct="1">
              <a:defRPr/>
            </a:pPr>
            <a:r>
              <a:rPr lang="ru-RU" altLang="ru-RU" smtClean="0"/>
              <a:t>Аксиология;</a:t>
            </a:r>
          </a:p>
          <a:p>
            <a:pPr algn="ctr" eaLnBrk="1" hangingPunct="1">
              <a:defRPr/>
            </a:pPr>
            <a:r>
              <a:rPr lang="ru-RU" altLang="ru-RU" smtClean="0"/>
              <a:t>Праксиология;</a:t>
            </a:r>
          </a:p>
          <a:p>
            <a:pPr algn="ctr" eaLnBrk="1" hangingPunct="1">
              <a:defRPr/>
            </a:pPr>
            <a:r>
              <a:rPr lang="ru-RU" altLang="ru-RU" smtClean="0"/>
              <a:t>Социальная философия.</a:t>
            </a:r>
          </a:p>
          <a:p>
            <a:pPr eaLnBrk="1" hangingPunct="1">
              <a:defRPr/>
            </a:pPr>
            <a:endParaRPr lang="ru-RU" altLang="ru-RU" smtClean="0"/>
          </a:p>
        </p:txBody>
      </p:sp>
    </p:spTree>
    <p:extLst>
      <p:ext uri="{BB962C8B-B14F-4D97-AF65-F5344CB8AC3E}">
        <p14:creationId xmlns:p14="http://schemas.microsoft.com/office/powerpoint/2010/main" val="216889778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1F643664-8A29-4511-AE38-F01C9A276457}" type="slidenum">
              <a:rPr lang="ru-RU" altLang="ru-RU"/>
              <a:pPr eaLnBrk="1" hangingPunct="1"/>
              <a:t>53</a:t>
            </a:fld>
            <a:endParaRPr lang="ru-RU" altLang="ru-RU"/>
          </a:p>
        </p:txBody>
      </p:sp>
      <p:sp>
        <p:nvSpPr>
          <p:cNvPr id="37890" name="Rectangle 2"/>
          <p:cNvSpPr>
            <a:spLocks noGrp="1" noChangeArrowheads="1"/>
          </p:cNvSpPr>
          <p:nvPr>
            <p:ph type="title"/>
          </p:nvPr>
        </p:nvSpPr>
        <p:spPr/>
        <p:txBody>
          <a:bodyPr/>
          <a:lstStyle/>
          <a:p>
            <a:pPr eaLnBrk="1" hangingPunct="1">
              <a:defRPr/>
            </a:pPr>
            <a:r>
              <a:rPr lang="ru-RU" altLang="ru-RU" smtClean="0"/>
              <a:t>Онтология – учение о бытии</a:t>
            </a:r>
          </a:p>
        </p:txBody>
      </p:sp>
      <p:sp>
        <p:nvSpPr>
          <p:cNvPr id="37892" name="Rectangle 4"/>
          <p:cNvSpPr>
            <a:spLocks noGrp="1" noChangeArrowheads="1"/>
          </p:cNvSpPr>
          <p:nvPr>
            <p:ph type="body" sz="half" idx="1"/>
          </p:nvPr>
        </p:nvSpPr>
        <p:spPr/>
        <p:txBody>
          <a:bodyPr/>
          <a:lstStyle/>
          <a:p>
            <a:pPr algn="ctr" eaLnBrk="1" hangingPunct="1">
              <a:buFont typeface="Wingdings" panose="05000000000000000000" pitchFamily="2" charset="2"/>
              <a:buNone/>
              <a:defRPr/>
            </a:pPr>
            <a:r>
              <a:rPr lang="ru-RU" altLang="ru-RU" smtClean="0"/>
              <a:t>Греческий: </a:t>
            </a:r>
          </a:p>
          <a:p>
            <a:pPr eaLnBrk="1" hangingPunct="1">
              <a:buFont typeface="Wingdings" panose="05000000000000000000" pitchFamily="2" charset="2"/>
              <a:buNone/>
              <a:defRPr/>
            </a:pPr>
            <a:endParaRPr lang="ru-RU" altLang="ru-RU" smtClean="0"/>
          </a:p>
          <a:p>
            <a:pPr eaLnBrk="1" hangingPunct="1">
              <a:defRPr/>
            </a:pPr>
            <a:r>
              <a:rPr lang="ru-RU" altLang="ru-RU" smtClean="0"/>
              <a:t>ὄντος — сущее, то, что существует </a:t>
            </a:r>
          </a:p>
          <a:p>
            <a:pPr eaLnBrk="1" hangingPunct="1">
              <a:defRPr/>
            </a:pPr>
            <a:endParaRPr lang="ru-RU" altLang="ru-RU" smtClean="0"/>
          </a:p>
          <a:p>
            <a:pPr eaLnBrk="1" hangingPunct="1">
              <a:defRPr/>
            </a:pPr>
            <a:r>
              <a:rPr lang="ru-RU" altLang="ru-RU" smtClean="0"/>
              <a:t>λόγος — учение, наука </a:t>
            </a:r>
          </a:p>
        </p:txBody>
      </p:sp>
      <p:sp>
        <p:nvSpPr>
          <p:cNvPr id="37893" name="Rectangle 5"/>
          <p:cNvSpPr>
            <a:spLocks noGrp="1" noChangeArrowheads="1"/>
          </p:cNvSpPr>
          <p:nvPr>
            <p:ph type="body" sz="half" idx="2"/>
          </p:nvPr>
        </p:nvSpPr>
        <p:spPr/>
        <p:txBody>
          <a:bodyPr/>
          <a:lstStyle/>
          <a:p>
            <a:pPr eaLnBrk="1" hangingPunct="1">
              <a:buFont typeface="Wingdings" panose="05000000000000000000" pitchFamily="2" charset="2"/>
              <a:buNone/>
              <a:defRPr/>
            </a:pPr>
            <a:r>
              <a:rPr lang="ru-RU" altLang="ru-RU" smtClean="0"/>
              <a:t>Основные понятия:</a:t>
            </a:r>
          </a:p>
          <a:p>
            <a:pPr eaLnBrk="1" hangingPunct="1">
              <a:buFont typeface="Wingdings" panose="05000000000000000000" pitchFamily="2" charset="2"/>
              <a:buNone/>
              <a:defRPr/>
            </a:pPr>
            <a:endParaRPr lang="ru-RU" altLang="ru-RU" smtClean="0"/>
          </a:p>
          <a:p>
            <a:pPr eaLnBrk="1" hangingPunct="1">
              <a:defRPr/>
            </a:pPr>
            <a:r>
              <a:rPr lang="ru-RU" altLang="ru-RU" smtClean="0"/>
              <a:t>Бытие;</a:t>
            </a:r>
          </a:p>
          <a:p>
            <a:pPr eaLnBrk="1" hangingPunct="1">
              <a:defRPr/>
            </a:pPr>
            <a:r>
              <a:rPr lang="ru-RU" altLang="ru-RU" smtClean="0"/>
              <a:t>Материя;</a:t>
            </a:r>
          </a:p>
          <a:p>
            <a:pPr eaLnBrk="1" hangingPunct="1">
              <a:defRPr/>
            </a:pPr>
            <a:r>
              <a:rPr lang="ru-RU" altLang="ru-RU" smtClean="0"/>
              <a:t>Сущность;</a:t>
            </a:r>
          </a:p>
          <a:p>
            <a:pPr eaLnBrk="1" hangingPunct="1">
              <a:defRPr/>
            </a:pPr>
            <a:r>
              <a:rPr lang="ru-RU" altLang="ru-RU" smtClean="0"/>
              <a:t>Сущее.</a:t>
            </a:r>
          </a:p>
        </p:txBody>
      </p:sp>
    </p:spTree>
    <p:extLst>
      <p:ext uri="{BB962C8B-B14F-4D97-AF65-F5344CB8AC3E}">
        <p14:creationId xmlns:p14="http://schemas.microsoft.com/office/powerpoint/2010/main" val="268343696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047A16C0-96D8-4DC7-8785-275AFA176F1F}" type="slidenum">
              <a:rPr lang="ru-RU" altLang="ru-RU"/>
              <a:pPr eaLnBrk="1" hangingPunct="1"/>
              <a:t>54</a:t>
            </a:fld>
            <a:endParaRPr lang="ru-RU" altLang="ru-RU"/>
          </a:p>
        </p:txBody>
      </p:sp>
      <p:sp>
        <p:nvSpPr>
          <p:cNvPr id="39941" name="Rectangle 5"/>
          <p:cNvSpPr>
            <a:spLocks noGrp="1" noChangeArrowheads="1"/>
          </p:cNvSpPr>
          <p:nvPr>
            <p:ph type="body" sz="half" idx="1"/>
          </p:nvPr>
        </p:nvSpPr>
        <p:spPr>
          <a:xfrm>
            <a:off x="1143000" y="817562"/>
            <a:ext cx="3189553" cy="4291542"/>
          </a:xfrm>
        </p:spPr>
        <p:txBody>
          <a:bodyPr/>
          <a:lstStyle/>
          <a:p>
            <a:pPr eaLnBrk="1" hangingPunct="1">
              <a:buFont typeface="Wingdings" panose="05000000000000000000" pitchFamily="2" charset="2"/>
              <a:buNone/>
              <a:defRPr/>
            </a:pPr>
            <a:endParaRPr lang="ru-RU" altLang="ru-RU" sz="2333"/>
          </a:p>
          <a:p>
            <a:pPr eaLnBrk="1" hangingPunct="1">
              <a:buFont typeface="Wingdings" panose="05000000000000000000" pitchFamily="2" charset="2"/>
              <a:buNone/>
              <a:defRPr/>
            </a:pPr>
            <a:r>
              <a:rPr lang="ru-RU" altLang="ru-RU" sz="2333"/>
              <a:t>Древнегреческий философ</a:t>
            </a:r>
          </a:p>
          <a:p>
            <a:pPr eaLnBrk="1" hangingPunct="1">
              <a:buFont typeface="Wingdings" panose="05000000000000000000" pitchFamily="2" charset="2"/>
              <a:buNone/>
              <a:defRPr/>
            </a:pPr>
            <a:endParaRPr lang="ru-RU" altLang="ru-RU" sz="2333"/>
          </a:p>
          <a:p>
            <a:pPr algn="ctr" eaLnBrk="1" hangingPunct="1">
              <a:buFont typeface="Wingdings" panose="05000000000000000000" pitchFamily="2" charset="2"/>
              <a:buNone/>
              <a:defRPr/>
            </a:pPr>
            <a:r>
              <a:rPr lang="ru-RU" altLang="ru-RU" sz="3000"/>
              <a:t>Парменид</a:t>
            </a:r>
          </a:p>
          <a:p>
            <a:pPr algn="ctr" eaLnBrk="1" hangingPunct="1">
              <a:buFont typeface="Wingdings" panose="05000000000000000000" pitchFamily="2" charset="2"/>
              <a:buNone/>
              <a:defRPr/>
            </a:pPr>
            <a:endParaRPr lang="ru-RU" altLang="ru-RU" sz="3000"/>
          </a:p>
          <a:p>
            <a:pPr algn="ctr" eaLnBrk="1" hangingPunct="1">
              <a:buFont typeface="Wingdings" panose="05000000000000000000" pitchFamily="2" charset="2"/>
              <a:buNone/>
              <a:defRPr/>
            </a:pPr>
            <a:r>
              <a:rPr lang="ru-RU" altLang="ru-RU" sz="2000"/>
              <a:t>(ок. 540-480гг.до.н.э.)</a:t>
            </a:r>
          </a:p>
        </p:txBody>
      </p:sp>
      <p:pic>
        <p:nvPicPr>
          <p:cNvPr id="24581" name="Picture 6"/>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35500" y="756709"/>
            <a:ext cx="3365500" cy="4352396"/>
          </a:xfrm>
        </p:spPr>
      </p:pic>
    </p:spTree>
    <p:extLst>
      <p:ext uri="{BB962C8B-B14F-4D97-AF65-F5344CB8AC3E}">
        <p14:creationId xmlns:p14="http://schemas.microsoft.com/office/powerpoint/2010/main" val="412442644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BD33DCEB-A44B-4215-9407-1222ED171EAA}" type="slidenum">
              <a:rPr lang="ru-RU" altLang="ru-RU"/>
              <a:pPr eaLnBrk="1" hangingPunct="1"/>
              <a:t>55</a:t>
            </a:fld>
            <a:endParaRPr lang="ru-RU" altLang="ru-RU"/>
          </a:p>
        </p:txBody>
      </p:sp>
      <p:sp>
        <p:nvSpPr>
          <p:cNvPr id="41988" name="Rectangle 4"/>
          <p:cNvSpPr>
            <a:spLocks noGrp="1" noChangeArrowheads="1"/>
          </p:cNvSpPr>
          <p:nvPr>
            <p:ph type="title"/>
          </p:nvPr>
        </p:nvSpPr>
        <p:spPr/>
        <p:txBody>
          <a:bodyPr/>
          <a:lstStyle/>
          <a:p>
            <a:pPr eaLnBrk="1" hangingPunct="1">
              <a:defRPr/>
            </a:pPr>
            <a:r>
              <a:rPr lang="ru-RU" altLang="ru-RU" sz="3333"/>
              <a:t>Гносеология</a:t>
            </a:r>
            <a:r>
              <a:rPr lang="en-US" altLang="ru-RU" sz="3333"/>
              <a:t> – </a:t>
            </a:r>
            <a:r>
              <a:rPr lang="ru-RU" altLang="ru-RU" sz="3333"/>
              <a:t>учение о познании</a:t>
            </a:r>
          </a:p>
        </p:txBody>
      </p:sp>
      <p:sp>
        <p:nvSpPr>
          <p:cNvPr id="41989" name="Rectangle 5"/>
          <p:cNvSpPr>
            <a:spLocks noGrp="1" noChangeArrowheads="1"/>
          </p:cNvSpPr>
          <p:nvPr>
            <p:ph type="body" sz="half" idx="1"/>
          </p:nvPr>
        </p:nvSpPr>
        <p:spPr/>
        <p:txBody>
          <a:bodyPr/>
          <a:lstStyle/>
          <a:p>
            <a:pPr algn="ctr" eaLnBrk="1" hangingPunct="1">
              <a:buFont typeface="Wingdings" panose="05000000000000000000" pitchFamily="2" charset="2"/>
              <a:buNone/>
              <a:defRPr/>
            </a:pPr>
            <a:r>
              <a:rPr lang="ru-RU" altLang="ru-RU" smtClean="0"/>
              <a:t>Греческий</a:t>
            </a:r>
          </a:p>
          <a:p>
            <a:pPr eaLnBrk="1" hangingPunct="1">
              <a:buFont typeface="Wingdings" panose="05000000000000000000" pitchFamily="2" charset="2"/>
              <a:buNone/>
              <a:defRPr/>
            </a:pPr>
            <a:endParaRPr lang="ru-RU" altLang="ru-RU" smtClean="0"/>
          </a:p>
          <a:p>
            <a:pPr eaLnBrk="1" hangingPunct="1">
              <a:defRPr/>
            </a:pPr>
            <a:r>
              <a:rPr lang="ru-RU" altLang="ru-RU" smtClean="0"/>
              <a:t>γνῶσις — знание </a:t>
            </a:r>
          </a:p>
          <a:p>
            <a:pPr eaLnBrk="1" hangingPunct="1">
              <a:buFont typeface="Wingdings" panose="05000000000000000000" pitchFamily="2" charset="2"/>
              <a:buNone/>
              <a:defRPr/>
            </a:pPr>
            <a:endParaRPr lang="ru-RU" altLang="ru-RU" smtClean="0"/>
          </a:p>
          <a:p>
            <a:pPr eaLnBrk="1" hangingPunct="1">
              <a:defRPr/>
            </a:pPr>
            <a:r>
              <a:rPr lang="ru-RU" altLang="ru-RU" smtClean="0"/>
              <a:t> λόγος — учение, наука</a:t>
            </a:r>
          </a:p>
        </p:txBody>
      </p:sp>
      <p:sp>
        <p:nvSpPr>
          <p:cNvPr id="41990" name="Rectangle 6"/>
          <p:cNvSpPr>
            <a:spLocks noGrp="1" noChangeArrowheads="1"/>
          </p:cNvSpPr>
          <p:nvPr>
            <p:ph type="body" sz="half" idx="2"/>
          </p:nvPr>
        </p:nvSpPr>
        <p:spPr/>
        <p:txBody>
          <a:bodyPr/>
          <a:lstStyle/>
          <a:p>
            <a:pPr eaLnBrk="1" hangingPunct="1">
              <a:buFont typeface="Wingdings" panose="05000000000000000000" pitchFamily="2" charset="2"/>
              <a:buNone/>
              <a:defRPr/>
            </a:pPr>
            <a:r>
              <a:rPr lang="ru-RU" altLang="ru-RU" smtClean="0"/>
              <a:t>Основные понятия:</a:t>
            </a:r>
          </a:p>
          <a:p>
            <a:pPr eaLnBrk="1" hangingPunct="1">
              <a:buFont typeface="Wingdings" panose="05000000000000000000" pitchFamily="2" charset="2"/>
              <a:buNone/>
              <a:defRPr/>
            </a:pPr>
            <a:endParaRPr lang="ru-RU" altLang="ru-RU" smtClean="0"/>
          </a:p>
          <a:p>
            <a:pPr eaLnBrk="1" hangingPunct="1">
              <a:defRPr/>
            </a:pPr>
            <a:r>
              <a:rPr lang="ru-RU" altLang="ru-RU" smtClean="0"/>
              <a:t>Познание;</a:t>
            </a:r>
          </a:p>
          <a:p>
            <a:pPr eaLnBrk="1" hangingPunct="1">
              <a:defRPr/>
            </a:pPr>
            <a:r>
              <a:rPr lang="ru-RU" altLang="ru-RU" smtClean="0"/>
              <a:t>Сознание;</a:t>
            </a:r>
          </a:p>
          <a:p>
            <a:pPr eaLnBrk="1" hangingPunct="1">
              <a:defRPr/>
            </a:pPr>
            <a:r>
              <a:rPr lang="ru-RU" altLang="ru-RU" smtClean="0"/>
              <a:t>Субъект и объект познания;</a:t>
            </a:r>
          </a:p>
          <a:p>
            <a:pPr eaLnBrk="1" hangingPunct="1">
              <a:defRPr/>
            </a:pPr>
            <a:r>
              <a:rPr lang="ru-RU" altLang="ru-RU" smtClean="0"/>
              <a:t>Истина.</a:t>
            </a:r>
          </a:p>
        </p:txBody>
      </p:sp>
    </p:spTree>
    <p:extLst>
      <p:ext uri="{BB962C8B-B14F-4D97-AF65-F5344CB8AC3E}">
        <p14:creationId xmlns:p14="http://schemas.microsoft.com/office/powerpoint/2010/main" val="81123503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F7A36B8E-2911-4505-AD22-3AC75277F2E1}" type="slidenum">
              <a:rPr lang="ru-RU" altLang="ru-RU"/>
              <a:pPr eaLnBrk="1" hangingPunct="1"/>
              <a:t>56</a:t>
            </a:fld>
            <a:endParaRPr lang="ru-RU" altLang="ru-RU"/>
          </a:p>
        </p:txBody>
      </p:sp>
      <p:sp>
        <p:nvSpPr>
          <p:cNvPr id="44034" name="Rectangle 2"/>
          <p:cNvSpPr>
            <a:spLocks noGrp="1" noChangeArrowheads="1"/>
          </p:cNvSpPr>
          <p:nvPr>
            <p:ph type="title"/>
          </p:nvPr>
        </p:nvSpPr>
        <p:spPr/>
        <p:txBody>
          <a:bodyPr/>
          <a:lstStyle/>
          <a:p>
            <a:pPr eaLnBrk="1" hangingPunct="1">
              <a:defRPr/>
            </a:pPr>
            <a:r>
              <a:rPr lang="ru-RU" altLang="ru-RU" sz="3333"/>
              <a:t>Аксиология – учение о ценностях</a:t>
            </a:r>
          </a:p>
        </p:txBody>
      </p:sp>
      <p:sp>
        <p:nvSpPr>
          <p:cNvPr id="44036" name="Rectangle 4"/>
          <p:cNvSpPr>
            <a:spLocks noGrp="1" noChangeArrowheads="1"/>
          </p:cNvSpPr>
          <p:nvPr>
            <p:ph type="body" sz="half" idx="1"/>
          </p:nvPr>
        </p:nvSpPr>
        <p:spPr/>
        <p:txBody>
          <a:bodyPr/>
          <a:lstStyle/>
          <a:p>
            <a:pPr algn="ctr" eaLnBrk="1" hangingPunct="1">
              <a:lnSpc>
                <a:spcPct val="90000"/>
              </a:lnSpc>
              <a:buFont typeface="Wingdings" panose="05000000000000000000" pitchFamily="2" charset="2"/>
              <a:buNone/>
              <a:defRPr/>
            </a:pPr>
            <a:r>
              <a:rPr lang="ru-RU" altLang="ru-RU" smtClean="0"/>
              <a:t>Греческий</a:t>
            </a:r>
          </a:p>
          <a:p>
            <a:pPr eaLnBrk="1" hangingPunct="1">
              <a:lnSpc>
                <a:spcPct val="90000"/>
              </a:lnSpc>
              <a:defRPr/>
            </a:pPr>
            <a:endParaRPr lang="ru-RU" altLang="ru-RU" smtClean="0"/>
          </a:p>
          <a:p>
            <a:pPr eaLnBrk="1" hangingPunct="1">
              <a:lnSpc>
                <a:spcPct val="90000"/>
              </a:lnSpc>
              <a:defRPr/>
            </a:pPr>
            <a:r>
              <a:rPr lang="el-GR" altLang="ru-RU" smtClean="0"/>
              <a:t>αξια</a:t>
            </a:r>
            <a:r>
              <a:rPr lang="ru-RU" altLang="ru-RU" smtClean="0"/>
              <a:t> — ценность </a:t>
            </a:r>
          </a:p>
          <a:p>
            <a:pPr eaLnBrk="1" hangingPunct="1">
              <a:lnSpc>
                <a:spcPct val="90000"/>
              </a:lnSpc>
              <a:defRPr/>
            </a:pPr>
            <a:endParaRPr lang="ru-RU" altLang="ru-RU" smtClean="0"/>
          </a:p>
          <a:p>
            <a:pPr eaLnBrk="1" hangingPunct="1">
              <a:lnSpc>
                <a:spcPct val="90000"/>
              </a:lnSpc>
              <a:defRPr/>
            </a:pPr>
            <a:r>
              <a:rPr lang="ru-RU" altLang="ru-RU" smtClean="0"/>
              <a:t>λόγος — «учение, наука»</a:t>
            </a:r>
          </a:p>
        </p:txBody>
      </p:sp>
      <p:sp>
        <p:nvSpPr>
          <p:cNvPr id="44037" name="Rectangle 5"/>
          <p:cNvSpPr>
            <a:spLocks noGrp="1" noChangeArrowheads="1"/>
          </p:cNvSpPr>
          <p:nvPr>
            <p:ph type="body" sz="half" idx="2"/>
          </p:nvPr>
        </p:nvSpPr>
        <p:spPr/>
        <p:txBody>
          <a:bodyPr>
            <a:normAutofit lnSpcReduction="10000"/>
          </a:bodyPr>
          <a:lstStyle/>
          <a:p>
            <a:pPr eaLnBrk="1" hangingPunct="1">
              <a:lnSpc>
                <a:spcPct val="90000"/>
              </a:lnSpc>
              <a:buFont typeface="Wingdings" panose="05000000000000000000" pitchFamily="2" charset="2"/>
              <a:buNone/>
              <a:defRPr/>
            </a:pPr>
            <a:r>
              <a:rPr lang="ru-RU" altLang="ru-RU" smtClean="0"/>
              <a:t>Основные понятия:</a:t>
            </a:r>
          </a:p>
          <a:p>
            <a:pPr eaLnBrk="1" hangingPunct="1">
              <a:lnSpc>
                <a:spcPct val="90000"/>
              </a:lnSpc>
              <a:buFont typeface="Wingdings" panose="05000000000000000000" pitchFamily="2" charset="2"/>
              <a:buNone/>
              <a:defRPr/>
            </a:pPr>
            <a:endParaRPr lang="ru-RU" altLang="ru-RU" smtClean="0"/>
          </a:p>
          <a:p>
            <a:pPr eaLnBrk="1" hangingPunct="1">
              <a:lnSpc>
                <a:spcPct val="90000"/>
              </a:lnSpc>
              <a:defRPr/>
            </a:pPr>
            <a:r>
              <a:rPr lang="ru-RU" altLang="ru-RU" smtClean="0"/>
              <a:t>Ценность;</a:t>
            </a:r>
          </a:p>
          <a:p>
            <a:pPr eaLnBrk="1" hangingPunct="1">
              <a:lnSpc>
                <a:spcPct val="90000"/>
              </a:lnSpc>
              <a:defRPr/>
            </a:pPr>
            <a:r>
              <a:rPr lang="ru-RU" altLang="ru-RU" smtClean="0"/>
              <a:t>Этика (добро-зло);</a:t>
            </a:r>
          </a:p>
          <a:p>
            <a:pPr eaLnBrk="1" hangingPunct="1">
              <a:lnSpc>
                <a:spcPct val="90000"/>
              </a:lnSpc>
              <a:defRPr/>
            </a:pPr>
            <a:r>
              <a:rPr lang="ru-RU" altLang="ru-RU" smtClean="0"/>
              <a:t>Эстетика (прекрасное безобразное);</a:t>
            </a:r>
          </a:p>
          <a:p>
            <a:pPr eaLnBrk="1" hangingPunct="1">
              <a:lnSpc>
                <a:spcPct val="90000"/>
              </a:lnSpc>
              <a:defRPr/>
            </a:pPr>
            <a:r>
              <a:rPr lang="ru-RU" altLang="ru-RU" smtClean="0"/>
              <a:t>Свобода – отвественность. </a:t>
            </a:r>
          </a:p>
        </p:txBody>
      </p:sp>
    </p:spTree>
    <p:extLst>
      <p:ext uri="{BB962C8B-B14F-4D97-AF65-F5344CB8AC3E}">
        <p14:creationId xmlns:p14="http://schemas.microsoft.com/office/powerpoint/2010/main" val="51221199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6"/>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092A76E6-DB86-4E3A-9759-D4F1DE109F9F}" type="slidenum">
              <a:rPr lang="ru-RU" altLang="ru-RU"/>
              <a:pPr eaLnBrk="1" hangingPunct="1"/>
              <a:t>57</a:t>
            </a:fld>
            <a:endParaRPr lang="ru-RU" altLang="ru-RU"/>
          </a:p>
        </p:txBody>
      </p:sp>
      <p:sp>
        <p:nvSpPr>
          <p:cNvPr id="46082" name="Rectangle 2"/>
          <p:cNvSpPr>
            <a:spLocks noGrp="1" noChangeArrowheads="1"/>
          </p:cNvSpPr>
          <p:nvPr>
            <p:ph type="title"/>
          </p:nvPr>
        </p:nvSpPr>
        <p:spPr/>
        <p:txBody>
          <a:bodyPr/>
          <a:lstStyle/>
          <a:p>
            <a:pPr eaLnBrk="1" hangingPunct="1">
              <a:defRPr/>
            </a:pPr>
            <a:r>
              <a:rPr lang="ru-RU" altLang="ru-RU" sz="3333"/>
              <a:t>Праксиология – учение о деятельности</a:t>
            </a:r>
          </a:p>
        </p:txBody>
      </p:sp>
      <p:sp>
        <p:nvSpPr>
          <p:cNvPr id="46084" name="Rectangle 4"/>
          <p:cNvSpPr>
            <a:spLocks noGrp="1" noChangeArrowheads="1"/>
          </p:cNvSpPr>
          <p:nvPr>
            <p:ph type="body" sz="half" idx="1"/>
          </p:nvPr>
        </p:nvSpPr>
        <p:spPr/>
        <p:txBody>
          <a:bodyPr/>
          <a:lstStyle/>
          <a:p>
            <a:pPr algn="ctr" eaLnBrk="1" hangingPunct="1">
              <a:buFont typeface="Wingdings" panose="05000000000000000000" pitchFamily="2" charset="2"/>
              <a:buNone/>
              <a:defRPr/>
            </a:pPr>
            <a:r>
              <a:rPr lang="ru-RU" altLang="ru-RU" smtClean="0"/>
              <a:t>Греческий</a:t>
            </a:r>
          </a:p>
          <a:p>
            <a:pPr eaLnBrk="1" hangingPunct="1">
              <a:defRPr/>
            </a:pPr>
            <a:endParaRPr lang="ru-RU" altLang="ru-RU" smtClean="0"/>
          </a:p>
          <a:p>
            <a:pPr eaLnBrk="1" hangingPunct="1">
              <a:defRPr/>
            </a:pPr>
            <a:r>
              <a:rPr lang="ru-RU" altLang="ru-RU" smtClean="0"/>
              <a:t>πράξις — деятельность </a:t>
            </a:r>
          </a:p>
          <a:p>
            <a:pPr eaLnBrk="1" hangingPunct="1">
              <a:defRPr/>
            </a:pPr>
            <a:endParaRPr lang="ru-RU" altLang="ru-RU" smtClean="0"/>
          </a:p>
          <a:p>
            <a:pPr eaLnBrk="1" hangingPunct="1">
              <a:defRPr/>
            </a:pPr>
            <a:r>
              <a:rPr lang="ru-RU" altLang="ru-RU" smtClean="0"/>
              <a:t> λογία — наука, учение </a:t>
            </a:r>
          </a:p>
        </p:txBody>
      </p:sp>
      <p:sp>
        <p:nvSpPr>
          <p:cNvPr id="46085" name="Rectangle 5"/>
          <p:cNvSpPr>
            <a:spLocks noGrp="1" noChangeArrowheads="1"/>
          </p:cNvSpPr>
          <p:nvPr>
            <p:ph type="body" sz="half" idx="2"/>
          </p:nvPr>
        </p:nvSpPr>
        <p:spPr/>
        <p:txBody>
          <a:bodyPr/>
          <a:lstStyle/>
          <a:p>
            <a:pPr eaLnBrk="1" hangingPunct="1">
              <a:buFont typeface="Wingdings" panose="05000000000000000000" pitchFamily="2" charset="2"/>
              <a:buNone/>
              <a:defRPr/>
            </a:pPr>
            <a:r>
              <a:rPr lang="ru-RU" altLang="ru-RU" smtClean="0"/>
              <a:t>Основные понятия:</a:t>
            </a:r>
          </a:p>
          <a:p>
            <a:pPr eaLnBrk="1" hangingPunct="1">
              <a:buFont typeface="Wingdings" panose="05000000000000000000" pitchFamily="2" charset="2"/>
              <a:buNone/>
              <a:defRPr/>
            </a:pPr>
            <a:endParaRPr lang="ru-RU" altLang="ru-RU" smtClean="0"/>
          </a:p>
          <a:p>
            <a:pPr eaLnBrk="1" hangingPunct="1">
              <a:defRPr/>
            </a:pPr>
            <a:r>
              <a:rPr lang="ru-RU" altLang="ru-RU" smtClean="0"/>
              <a:t>Практика;</a:t>
            </a:r>
          </a:p>
          <a:p>
            <a:pPr eaLnBrk="1" hangingPunct="1">
              <a:defRPr/>
            </a:pPr>
            <a:r>
              <a:rPr lang="ru-RU" altLang="ru-RU" smtClean="0"/>
              <a:t>Деятельность;</a:t>
            </a:r>
          </a:p>
          <a:p>
            <a:pPr eaLnBrk="1" hangingPunct="1">
              <a:defRPr/>
            </a:pPr>
            <a:r>
              <a:rPr lang="ru-RU" altLang="ru-RU" smtClean="0"/>
              <a:t>Цель;</a:t>
            </a:r>
          </a:p>
          <a:p>
            <a:pPr eaLnBrk="1" hangingPunct="1">
              <a:defRPr/>
            </a:pPr>
            <a:r>
              <a:rPr lang="ru-RU" altLang="ru-RU" smtClean="0"/>
              <a:t>Средства.</a:t>
            </a:r>
          </a:p>
        </p:txBody>
      </p:sp>
    </p:spTree>
    <p:extLst>
      <p:ext uri="{BB962C8B-B14F-4D97-AF65-F5344CB8AC3E}">
        <p14:creationId xmlns:p14="http://schemas.microsoft.com/office/powerpoint/2010/main" val="32403040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5"/>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BE2873D3-D255-418A-91A8-B95020553B5F}" type="slidenum">
              <a:rPr lang="ru-RU" altLang="ru-RU"/>
              <a:pPr eaLnBrk="1" hangingPunct="1"/>
              <a:t>58</a:t>
            </a:fld>
            <a:endParaRPr lang="ru-RU" altLang="ru-RU"/>
          </a:p>
        </p:txBody>
      </p:sp>
      <p:sp>
        <p:nvSpPr>
          <p:cNvPr id="48130" name="Rectangle 2"/>
          <p:cNvSpPr>
            <a:spLocks noGrp="1" noChangeArrowheads="1"/>
          </p:cNvSpPr>
          <p:nvPr>
            <p:ph type="title"/>
          </p:nvPr>
        </p:nvSpPr>
        <p:spPr/>
        <p:txBody>
          <a:bodyPr/>
          <a:lstStyle/>
          <a:p>
            <a:pPr eaLnBrk="1" hangingPunct="1">
              <a:defRPr/>
            </a:pPr>
            <a:r>
              <a:rPr lang="ru-RU" altLang="ru-RU" smtClean="0"/>
              <a:t>Социальная философия</a:t>
            </a:r>
          </a:p>
        </p:txBody>
      </p:sp>
      <p:sp>
        <p:nvSpPr>
          <p:cNvPr id="48131" name="Rectangle 3"/>
          <p:cNvSpPr>
            <a:spLocks noGrp="1" noChangeArrowheads="1"/>
          </p:cNvSpPr>
          <p:nvPr>
            <p:ph type="body" idx="1"/>
          </p:nvPr>
        </p:nvSpPr>
        <p:spPr/>
        <p:txBody>
          <a:bodyPr/>
          <a:lstStyle/>
          <a:p>
            <a:pPr eaLnBrk="1" hangingPunct="1">
              <a:defRPr/>
            </a:pPr>
            <a:r>
              <a:rPr lang="ru-RU" altLang="ru-RU" smtClean="0"/>
              <a:t>Философия общества;</a:t>
            </a:r>
          </a:p>
          <a:p>
            <a:pPr eaLnBrk="1" hangingPunct="1">
              <a:defRPr/>
            </a:pPr>
            <a:r>
              <a:rPr lang="ru-RU" altLang="ru-RU" smtClean="0"/>
              <a:t>Философия истории;</a:t>
            </a:r>
          </a:p>
          <a:p>
            <a:pPr eaLnBrk="1" hangingPunct="1">
              <a:defRPr/>
            </a:pPr>
            <a:r>
              <a:rPr lang="ru-RU" altLang="ru-RU" smtClean="0"/>
              <a:t>Философия культуры;</a:t>
            </a:r>
          </a:p>
          <a:p>
            <a:pPr eaLnBrk="1" hangingPunct="1">
              <a:defRPr/>
            </a:pPr>
            <a:r>
              <a:rPr lang="ru-RU" altLang="ru-RU" smtClean="0"/>
              <a:t>Антропология;</a:t>
            </a:r>
          </a:p>
          <a:p>
            <a:pPr eaLnBrk="1" hangingPunct="1">
              <a:defRPr/>
            </a:pPr>
            <a:r>
              <a:rPr lang="ru-RU" altLang="ru-RU" smtClean="0"/>
              <a:t>Философия техники.</a:t>
            </a:r>
          </a:p>
        </p:txBody>
      </p:sp>
    </p:spTree>
    <p:extLst>
      <p:ext uri="{BB962C8B-B14F-4D97-AF65-F5344CB8AC3E}">
        <p14:creationId xmlns:p14="http://schemas.microsoft.com/office/powerpoint/2010/main" val="294012842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Философия науки</a:t>
            </a:r>
            <a:endParaRPr lang="ru-RU" dirty="0"/>
          </a:p>
        </p:txBody>
      </p:sp>
      <p:pic>
        <p:nvPicPr>
          <p:cNvPr id="4" name="Объект 3"/>
          <p:cNvPicPr>
            <a:picLocks noGrp="1" noChangeAspect="1"/>
          </p:cNvPicPr>
          <p:nvPr>
            <p:ph idx="1"/>
          </p:nvPr>
        </p:nvPicPr>
        <p:blipFill>
          <a:blip r:embed="rId2"/>
          <a:stretch>
            <a:fillRect/>
          </a:stretch>
        </p:blipFill>
        <p:spPr>
          <a:xfrm>
            <a:off x="457200" y="769268"/>
            <a:ext cx="8075240" cy="4464496"/>
          </a:xfrm>
          <a:prstGeom prst="rect">
            <a:avLst/>
          </a:prstGeom>
        </p:spPr>
      </p:pic>
    </p:spTree>
    <p:extLst>
      <p:ext uri="{BB962C8B-B14F-4D97-AF65-F5344CB8AC3E}">
        <p14:creationId xmlns:p14="http://schemas.microsoft.com/office/powerpoint/2010/main" val="34342469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Основные концепции философии науки</a:t>
            </a:r>
            <a:endParaRPr lang="ru-RU" dirty="0"/>
          </a:p>
        </p:txBody>
      </p:sp>
      <p:pic>
        <p:nvPicPr>
          <p:cNvPr id="4" name="Объект 3"/>
          <p:cNvPicPr>
            <a:picLocks noGrp="1" noChangeAspect="1"/>
          </p:cNvPicPr>
          <p:nvPr>
            <p:ph idx="1"/>
          </p:nvPr>
        </p:nvPicPr>
        <p:blipFill>
          <a:blip r:embed="rId2"/>
          <a:stretch>
            <a:fillRect/>
          </a:stretch>
        </p:blipFill>
        <p:spPr>
          <a:xfrm>
            <a:off x="827584" y="617251"/>
            <a:ext cx="7848872" cy="4700514"/>
          </a:xfrm>
          <a:prstGeom prst="rect">
            <a:avLst/>
          </a:prstGeom>
        </p:spPr>
      </p:pic>
    </p:spTree>
    <p:extLst>
      <p:ext uri="{BB962C8B-B14F-4D97-AF65-F5344CB8AC3E}">
        <p14:creationId xmlns:p14="http://schemas.microsoft.com/office/powerpoint/2010/main" val="33560647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5"/>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7907A619-1C14-49E6-9D6F-4F54C39F4368}" type="slidenum">
              <a:rPr lang="ru-RU" altLang="ru-RU"/>
              <a:pPr eaLnBrk="1" hangingPunct="1"/>
              <a:t>61</a:t>
            </a:fld>
            <a:endParaRPr lang="ru-RU" altLang="ru-RU"/>
          </a:p>
        </p:txBody>
      </p:sp>
      <p:sp>
        <p:nvSpPr>
          <p:cNvPr id="49154" name="Rectangle 2"/>
          <p:cNvSpPr>
            <a:spLocks noGrp="1" noChangeArrowheads="1"/>
          </p:cNvSpPr>
          <p:nvPr>
            <p:ph type="title"/>
          </p:nvPr>
        </p:nvSpPr>
        <p:spPr/>
        <p:txBody>
          <a:bodyPr/>
          <a:lstStyle/>
          <a:p>
            <a:pPr eaLnBrk="1" hangingPunct="1">
              <a:defRPr/>
            </a:pPr>
            <a:r>
              <a:rPr lang="ru-RU" altLang="ru-RU" dirty="0" smtClean="0"/>
              <a:t>3. Методы </a:t>
            </a:r>
            <a:r>
              <a:rPr lang="ru-RU" altLang="ru-RU" dirty="0" smtClean="0"/>
              <a:t>философии науки:</a:t>
            </a:r>
            <a:endParaRPr lang="ru-RU" altLang="ru-RU" dirty="0" smtClean="0"/>
          </a:p>
        </p:txBody>
      </p:sp>
      <p:sp>
        <p:nvSpPr>
          <p:cNvPr id="49155" name="Rectangle 3"/>
          <p:cNvSpPr>
            <a:spLocks noGrp="1" noChangeArrowheads="1"/>
          </p:cNvSpPr>
          <p:nvPr>
            <p:ph type="body" idx="1"/>
          </p:nvPr>
        </p:nvSpPr>
        <p:spPr/>
        <p:txBody>
          <a:bodyPr>
            <a:normAutofit fontScale="70000" lnSpcReduction="20000"/>
          </a:bodyPr>
          <a:lstStyle/>
          <a:p>
            <a:pPr marL="0" indent="0">
              <a:buNone/>
            </a:pPr>
            <a:r>
              <a:rPr lang="ru-RU" b="1" dirty="0"/>
              <a:t>Методы</a:t>
            </a:r>
            <a:r>
              <a:rPr lang="ru-RU" dirty="0"/>
              <a:t> философии науки:</a:t>
            </a:r>
          </a:p>
          <a:p>
            <a:r>
              <a:rPr lang="ru-RU" dirty="0"/>
              <a:t>А) </a:t>
            </a:r>
            <a:r>
              <a:rPr lang="ru-RU" b="1" dirty="0"/>
              <a:t>исторический</a:t>
            </a:r>
            <a:r>
              <a:rPr lang="ru-RU" dirty="0"/>
              <a:t>:</a:t>
            </a:r>
            <a:r>
              <a:rPr lang="ru-RU" b="1" dirty="0"/>
              <a:t> </a:t>
            </a:r>
            <a:r>
              <a:rPr lang="ru-RU" dirty="0"/>
              <a:t>в ФН выявляются этапы развития науки.</a:t>
            </a:r>
          </a:p>
          <a:p>
            <a:r>
              <a:rPr lang="ru-RU" dirty="0"/>
              <a:t>Б) </a:t>
            </a:r>
            <a:r>
              <a:rPr lang="ru-RU" b="1" dirty="0"/>
              <a:t>системный анализ</a:t>
            </a:r>
            <a:r>
              <a:rPr lang="ru-RU" dirty="0"/>
              <a:t>: наука рассматривается как система, нацеленная на получение знаний об окружающем мире.</a:t>
            </a:r>
          </a:p>
          <a:p>
            <a:r>
              <a:rPr lang="ru-RU" dirty="0"/>
              <a:t>В) </a:t>
            </a:r>
            <a:r>
              <a:rPr lang="ru-RU" b="1" dirty="0"/>
              <a:t>структурно-функциональный анализ</a:t>
            </a:r>
            <a:r>
              <a:rPr lang="ru-RU" dirty="0"/>
              <a:t>: выявляется структура (элементы и их связь) науки в целом и ее отдельных элементов (например, научной теории).</a:t>
            </a:r>
          </a:p>
          <a:p>
            <a:r>
              <a:rPr lang="ru-RU" dirty="0"/>
              <a:t>Г) </a:t>
            </a:r>
            <a:r>
              <a:rPr lang="ru-RU" b="1" dirty="0"/>
              <a:t>сравнительный анализ</a:t>
            </a:r>
            <a:r>
              <a:rPr lang="ru-RU" dirty="0"/>
              <a:t>: сопоставляются различные этапы и элементы (теория, гипотеза, закон) научного знания.</a:t>
            </a:r>
          </a:p>
          <a:p>
            <a:r>
              <a:rPr lang="ru-RU" dirty="0"/>
              <a:t>Д) </a:t>
            </a:r>
            <a:r>
              <a:rPr lang="ru-RU" b="1" dirty="0"/>
              <a:t>уровневый подход</a:t>
            </a:r>
            <a:r>
              <a:rPr lang="ru-RU" dirty="0"/>
              <a:t>: выявляются уровни научного познания – эмпирический, теоретический, </a:t>
            </a:r>
            <a:r>
              <a:rPr lang="ru-RU" dirty="0" err="1"/>
              <a:t>метатеоретический</a:t>
            </a:r>
            <a:r>
              <a:rPr lang="ru-RU" dirty="0"/>
              <a:t>.</a:t>
            </a:r>
          </a:p>
        </p:txBody>
      </p:sp>
    </p:spTree>
    <p:extLst>
      <p:ext uri="{BB962C8B-B14F-4D97-AF65-F5344CB8AC3E}">
        <p14:creationId xmlns:p14="http://schemas.microsoft.com/office/powerpoint/2010/main" val="359717110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5"/>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7A6EDB7F-38BC-48C9-BE8C-A21F1605ED67}" type="slidenum">
              <a:rPr lang="ru-RU" altLang="ru-RU"/>
              <a:pPr eaLnBrk="1" hangingPunct="1"/>
              <a:t>62</a:t>
            </a:fld>
            <a:endParaRPr lang="ru-RU" altLang="ru-RU"/>
          </a:p>
        </p:txBody>
      </p:sp>
      <p:sp>
        <p:nvSpPr>
          <p:cNvPr id="50178" name="Rectangle 2"/>
          <p:cNvSpPr>
            <a:spLocks noGrp="1" noChangeArrowheads="1"/>
          </p:cNvSpPr>
          <p:nvPr>
            <p:ph type="title"/>
          </p:nvPr>
        </p:nvSpPr>
        <p:spPr>
          <a:xfrm>
            <a:off x="1143000" y="231511"/>
            <a:ext cx="6858000" cy="165364"/>
          </a:xfrm>
        </p:spPr>
        <p:txBody>
          <a:bodyPr/>
          <a:lstStyle/>
          <a:p>
            <a:pPr eaLnBrk="1" hangingPunct="1">
              <a:defRPr/>
            </a:pPr>
            <a:r>
              <a:rPr lang="ru-RU" altLang="ru-RU" sz="3333" dirty="0" smtClean="0"/>
              <a:t>О функциях</a:t>
            </a:r>
            <a:endParaRPr lang="ru-RU" altLang="ru-RU" sz="3333" dirty="0"/>
          </a:p>
        </p:txBody>
      </p:sp>
      <p:sp>
        <p:nvSpPr>
          <p:cNvPr id="50179" name="Rectangle 3"/>
          <p:cNvSpPr>
            <a:spLocks noGrp="1" noChangeArrowheads="1"/>
          </p:cNvSpPr>
          <p:nvPr>
            <p:ph type="body" idx="1"/>
          </p:nvPr>
        </p:nvSpPr>
        <p:spPr/>
        <p:txBody>
          <a:bodyPr/>
          <a:lstStyle/>
          <a:p>
            <a:pPr eaLnBrk="1" hangingPunct="1">
              <a:defRPr/>
            </a:pPr>
            <a:endParaRPr lang="ru-RU" altLang="ru-RU" dirty="0" smtClean="0"/>
          </a:p>
          <a:p>
            <a:pPr eaLnBrk="1" hangingPunct="1">
              <a:defRPr/>
            </a:pPr>
            <a:endParaRPr lang="ru-RU" altLang="ru-RU" dirty="0" smtClean="0"/>
          </a:p>
          <a:p>
            <a:pPr algn="ctr" eaLnBrk="1" hangingPunct="1">
              <a:buFont typeface="Wingdings" panose="05000000000000000000" pitchFamily="2" charset="2"/>
              <a:buNone/>
              <a:defRPr/>
            </a:pPr>
            <a:r>
              <a:rPr lang="ru-RU" altLang="ru-RU" sz="3333" b="1" dirty="0"/>
              <a:t>4. Функции </a:t>
            </a:r>
            <a:r>
              <a:rPr lang="ru-RU" altLang="ru-RU" sz="3333" b="1" dirty="0" smtClean="0"/>
              <a:t>философии науки</a:t>
            </a:r>
            <a:endParaRPr lang="ru-RU" altLang="ru-RU" sz="3333" b="1" dirty="0"/>
          </a:p>
        </p:txBody>
      </p:sp>
    </p:spTree>
    <p:extLst>
      <p:ext uri="{BB962C8B-B14F-4D97-AF65-F5344CB8AC3E}">
        <p14:creationId xmlns:p14="http://schemas.microsoft.com/office/powerpoint/2010/main" val="42964719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5"/>
          <p:cNvSpPr>
            <a:spLocks noGrp="1"/>
          </p:cNvSpPr>
          <p:nvPr>
            <p:ph type="sldNum" sz="quarter" idx="12"/>
          </p:nvPr>
        </p:nvSpPr>
        <p:spPr/>
        <p:txBody>
          <a:bodyPr/>
          <a:lstStyle>
            <a:lvl1pPr eaLnBrk="0" hangingPunct="0">
              <a:defRPr>
                <a:solidFill>
                  <a:schemeClr val="tx1"/>
                </a:solidFill>
                <a:latin typeface="Verdana" panose="020B0604030504040204" pitchFamily="34" charset="0"/>
              </a:defRPr>
            </a:lvl1pPr>
            <a:lvl2pPr marL="619100" indent="-238115" eaLnBrk="0" hangingPunct="0">
              <a:defRPr>
                <a:solidFill>
                  <a:schemeClr val="tx1"/>
                </a:solidFill>
                <a:latin typeface="Verdana" panose="020B0604030504040204" pitchFamily="34" charset="0"/>
              </a:defRPr>
            </a:lvl2pPr>
            <a:lvl3pPr marL="952462" indent="-190492" eaLnBrk="0" hangingPunct="0">
              <a:defRPr>
                <a:solidFill>
                  <a:schemeClr val="tx1"/>
                </a:solidFill>
                <a:latin typeface="Verdana" panose="020B0604030504040204" pitchFamily="34" charset="0"/>
              </a:defRPr>
            </a:lvl3pPr>
            <a:lvl4pPr marL="1333447" indent="-190492" eaLnBrk="0" hangingPunct="0">
              <a:defRPr>
                <a:solidFill>
                  <a:schemeClr val="tx1"/>
                </a:solidFill>
                <a:latin typeface="Verdana" panose="020B0604030504040204" pitchFamily="34" charset="0"/>
              </a:defRPr>
            </a:lvl4pPr>
            <a:lvl5pPr marL="1714431" indent="-190492" eaLnBrk="0" hangingPunct="0">
              <a:defRPr>
                <a:solidFill>
                  <a:schemeClr val="tx1"/>
                </a:solidFill>
                <a:latin typeface="Verdana" panose="020B0604030504040204" pitchFamily="34" charset="0"/>
              </a:defRPr>
            </a:lvl5pPr>
            <a:lvl6pPr marL="2095416" indent="-190492" eaLnBrk="0" fontAlgn="base" hangingPunct="0">
              <a:spcBef>
                <a:spcPct val="0"/>
              </a:spcBef>
              <a:spcAft>
                <a:spcPct val="0"/>
              </a:spcAft>
              <a:defRPr>
                <a:solidFill>
                  <a:schemeClr val="tx1"/>
                </a:solidFill>
                <a:latin typeface="Verdana" panose="020B0604030504040204" pitchFamily="34" charset="0"/>
              </a:defRPr>
            </a:lvl6pPr>
            <a:lvl7pPr marL="2476401" indent="-190492" eaLnBrk="0" fontAlgn="base" hangingPunct="0">
              <a:spcBef>
                <a:spcPct val="0"/>
              </a:spcBef>
              <a:spcAft>
                <a:spcPct val="0"/>
              </a:spcAft>
              <a:defRPr>
                <a:solidFill>
                  <a:schemeClr val="tx1"/>
                </a:solidFill>
                <a:latin typeface="Verdana" panose="020B0604030504040204" pitchFamily="34" charset="0"/>
              </a:defRPr>
            </a:lvl7pPr>
            <a:lvl8pPr marL="2857386" indent="-190492" eaLnBrk="0" fontAlgn="base" hangingPunct="0">
              <a:spcBef>
                <a:spcPct val="0"/>
              </a:spcBef>
              <a:spcAft>
                <a:spcPct val="0"/>
              </a:spcAft>
              <a:defRPr>
                <a:solidFill>
                  <a:schemeClr val="tx1"/>
                </a:solidFill>
                <a:latin typeface="Verdana" panose="020B0604030504040204" pitchFamily="34" charset="0"/>
              </a:defRPr>
            </a:lvl8pPr>
            <a:lvl9pPr marL="3238370" indent="-190492"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05999D10-ADF0-4E44-9EB6-993605494069}" type="slidenum">
              <a:rPr lang="ru-RU" altLang="ru-RU"/>
              <a:pPr eaLnBrk="1" hangingPunct="1"/>
              <a:t>63</a:t>
            </a:fld>
            <a:endParaRPr lang="ru-RU" altLang="ru-RU"/>
          </a:p>
        </p:txBody>
      </p:sp>
      <p:sp>
        <p:nvSpPr>
          <p:cNvPr id="51202" name="Rectangle 2"/>
          <p:cNvSpPr>
            <a:spLocks noGrp="1" noChangeArrowheads="1"/>
          </p:cNvSpPr>
          <p:nvPr>
            <p:ph type="title"/>
          </p:nvPr>
        </p:nvSpPr>
        <p:spPr/>
        <p:txBody>
          <a:bodyPr/>
          <a:lstStyle/>
          <a:p>
            <a:pPr eaLnBrk="1" hangingPunct="1">
              <a:defRPr/>
            </a:pPr>
            <a:r>
              <a:rPr lang="ru-RU" altLang="ru-RU" smtClean="0"/>
              <a:t>Функции философии:</a:t>
            </a:r>
          </a:p>
        </p:txBody>
      </p:sp>
      <p:sp>
        <p:nvSpPr>
          <p:cNvPr id="51203" name="Rectangle 3"/>
          <p:cNvSpPr>
            <a:spLocks noGrp="1" noChangeArrowheads="1"/>
          </p:cNvSpPr>
          <p:nvPr>
            <p:ph type="body" idx="1"/>
          </p:nvPr>
        </p:nvSpPr>
        <p:spPr/>
        <p:txBody>
          <a:bodyPr/>
          <a:lstStyle/>
          <a:p>
            <a:pPr algn="ctr" eaLnBrk="1" hangingPunct="1">
              <a:defRPr/>
            </a:pPr>
            <a:r>
              <a:rPr lang="ru-RU" altLang="ru-RU" smtClean="0"/>
              <a:t>Мировоззренческая;</a:t>
            </a:r>
          </a:p>
          <a:p>
            <a:pPr algn="ctr" eaLnBrk="1" hangingPunct="1">
              <a:defRPr/>
            </a:pPr>
            <a:r>
              <a:rPr lang="ru-RU" altLang="ru-RU" smtClean="0"/>
              <a:t>Методологическая;</a:t>
            </a:r>
          </a:p>
          <a:p>
            <a:pPr algn="ctr" eaLnBrk="1" hangingPunct="1">
              <a:defRPr/>
            </a:pPr>
            <a:r>
              <a:rPr lang="ru-RU" altLang="ru-RU" smtClean="0"/>
              <a:t>Аксиологическая;</a:t>
            </a:r>
          </a:p>
          <a:p>
            <a:pPr algn="ctr" eaLnBrk="1" hangingPunct="1">
              <a:defRPr/>
            </a:pPr>
            <a:r>
              <a:rPr lang="ru-RU" altLang="ru-RU" smtClean="0"/>
              <a:t>Прогностическая;</a:t>
            </a:r>
          </a:p>
          <a:p>
            <a:pPr algn="ctr" eaLnBrk="1" hangingPunct="1">
              <a:defRPr/>
            </a:pPr>
            <a:r>
              <a:rPr lang="ru-RU" altLang="ru-RU" smtClean="0"/>
              <a:t>Другие.</a:t>
            </a:r>
          </a:p>
        </p:txBody>
      </p:sp>
    </p:spTree>
    <p:extLst>
      <p:ext uri="{BB962C8B-B14F-4D97-AF65-F5344CB8AC3E}">
        <p14:creationId xmlns:p14="http://schemas.microsoft.com/office/powerpoint/2010/main" val="389076929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философии науки</a:t>
            </a:r>
            <a:endParaRPr lang="ru-RU" dirty="0"/>
          </a:p>
        </p:txBody>
      </p:sp>
      <p:sp>
        <p:nvSpPr>
          <p:cNvPr id="3" name="Объект 2"/>
          <p:cNvSpPr>
            <a:spLocks noGrp="1"/>
          </p:cNvSpPr>
          <p:nvPr>
            <p:ph idx="1"/>
          </p:nvPr>
        </p:nvSpPr>
        <p:spPr/>
        <p:txBody>
          <a:bodyPr>
            <a:normAutofit lnSpcReduction="10000"/>
          </a:bodyPr>
          <a:lstStyle/>
          <a:p>
            <a:pPr marL="0" indent="0">
              <a:buNone/>
            </a:pPr>
            <a:r>
              <a:rPr lang="ru-RU" b="1" dirty="0"/>
              <a:t>Функции философии науки</a:t>
            </a:r>
            <a:r>
              <a:rPr lang="ru-RU" dirty="0"/>
              <a:t>. К ним относятся следующие:</a:t>
            </a:r>
          </a:p>
          <a:p>
            <a:pPr lvl="0"/>
            <a:r>
              <a:rPr lang="ru-RU" dirty="0"/>
              <a:t>Выявление содержания категории «наука».</a:t>
            </a:r>
          </a:p>
          <a:p>
            <a:pPr lvl="0"/>
            <a:r>
              <a:rPr lang="ru-RU" dirty="0"/>
              <a:t>Философский анализ научного знания.</a:t>
            </a:r>
          </a:p>
          <a:p>
            <a:pPr lvl="0"/>
            <a:r>
              <a:rPr lang="ru-RU" dirty="0"/>
              <a:t>Выявление динамики и перспектив развития науки.</a:t>
            </a:r>
          </a:p>
          <a:p>
            <a:pPr lvl="0"/>
            <a:r>
              <a:rPr lang="ru-RU" dirty="0"/>
              <a:t>Установление закономерностей развития научного знания.     </a:t>
            </a:r>
          </a:p>
        </p:txBody>
      </p:sp>
    </p:spTree>
    <p:extLst>
      <p:ext uri="{BB962C8B-B14F-4D97-AF65-F5344CB8AC3E}">
        <p14:creationId xmlns:p14="http://schemas.microsoft.com/office/powerpoint/2010/main" val="8503699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Должны получить следующие компетенции</a:t>
            </a:r>
            <a:endParaRPr lang="ru-RU" dirty="0"/>
          </a:p>
        </p:txBody>
      </p:sp>
      <p:pic>
        <p:nvPicPr>
          <p:cNvPr id="4" name="Объект 3"/>
          <p:cNvPicPr>
            <a:picLocks noGrp="1" noChangeAspect="1"/>
          </p:cNvPicPr>
          <p:nvPr>
            <p:ph idx="1"/>
          </p:nvPr>
        </p:nvPicPr>
        <p:blipFill>
          <a:blip r:embed="rId2"/>
          <a:stretch>
            <a:fillRect/>
          </a:stretch>
        </p:blipFill>
        <p:spPr>
          <a:xfrm>
            <a:off x="457200" y="617252"/>
            <a:ext cx="8219256" cy="3250744"/>
          </a:xfrm>
          <a:prstGeom prst="rect">
            <a:avLst/>
          </a:prstGeom>
        </p:spPr>
      </p:pic>
    </p:spTree>
    <p:extLst>
      <p:ext uri="{BB962C8B-B14F-4D97-AF65-F5344CB8AC3E}">
        <p14:creationId xmlns:p14="http://schemas.microsoft.com/office/powerpoint/2010/main" val="14639045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Общепрофессиональные компетенции</a:t>
            </a:r>
            <a:endParaRPr lang="ru-RU"/>
          </a:p>
        </p:txBody>
      </p:sp>
      <p:pic>
        <p:nvPicPr>
          <p:cNvPr id="4" name="Объект 3"/>
          <p:cNvPicPr>
            <a:picLocks noGrp="1" noChangeAspect="1"/>
          </p:cNvPicPr>
          <p:nvPr>
            <p:ph idx="1"/>
          </p:nvPr>
        </p:nvPicPr>
        <p:blipFill>
          <a:blip r:embed="rId2"/>
          <a:stretch>
            <a:fillRect/>
          </a:stretch>
        </p:blipFill>
        <p:spPr>
          <a:xfrm>
            <a:off x="395536" y="769268"/>
            <a:ext cx="8280920" cy="4392487"/>
          </a:xfrm>
          <a:prstGeom prst="rect">
            <a:avLst/>
          </a:prstGeom>
        </p:spPr>
      </p:pic>
    </p:spTree>
    <p:extLst>
      <p:ext uri="{BB962C8B-B14F-4D97-AF65-F5344CB8AC3E}">
        <p14:creationId xmlns:p14="http://schemas.microsoft.com/office/powerpoint/2010/main" val="152802626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Другая 1">
      <a:majorFont>
        <a:latin typeface="Kelson Sans RU"/>
        <a:ea typeface=""/>
        <a:cs typeface=""/>
      </a:majorFont>
      <a:minorFont>
        <a:latin typeface="Kelson Sans RU"/>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2391</TotalTime>
  <Words>4947</Words>
  <Application>Microsoft Office PowerPoint</Application>
  <PresentationFormat>Экран (16:10)</PresentationFormat>
  <Paragraphs>432</Paragraphs>
  <Slides>66</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66</vt:i4>
      </vt:variant>
    </vt:vector>
  </HeadingPairs>
  <TitlesOfParts>
    <vt:vector size="73" baseType="lpstr">
      <vt:lpstr>Arial</vt:lpstr>
      <vt:lpstr>Arial Black</vt:lpstr>
      <vt:lpstr>Calibri</vt:lpstr>
      <vt:lpstr>Kelson Sans RU</vt:lpstr>
      <vt:lpstr>Verdana</vt:lpstr>
      <vt:lpstr>Wingdings</vt:lpstr>
      <vt:lpstr>Тема Office</vt:lpstr>
      <vt:lpstr>Презентация PowerPoint</vt:lpstr>
      <vt:lpstr>ОСГН ШБИП АСПИРАНТУ</vt:lpstr>
      <vt:lpstr>Алгоритм</vt:lpstr>
      <vt:lpstr>Правила оформления рефератов</vt:lpstr>
      <vt:lpstr>Литература </vt:lpstr>
      <vt:lpstr>ВОПРОСЫ ДЛЯ СДАЧИ  КАНДИДАТСКОГО ЭКЗАМЕНА  ПО ИСТОРИИ И ФИЛОСОФИИ НАУКИ</vt:lpstr>
      <vt:lpstr>Примеры утвержденных тем рефератов по «Истории и философии науки»</vt:lpstr>
      <vt:lpstr>План семинаров</vt:lpstr>
      <vt:lpstr>План семинаров</vt:lpstr>
      <vt:lpstr>Смысл и предназначение философии</vt:lpstr>
      <vt:lpstr>Философия</vt:lpstr>
      <vt:lpstr>Мудрость по Аристотелю</vt:lpstr>
      <vt:lpstr>Философия о сущности вещи</vt:lpstr>
      <vt:lpstr>Философия о сущности вещи</vt:lpstr>
      <vt:lpstr>«Вещь» М.Хайдеггер </vt:lpstr>
      <vt:lpstr>Критика философии </vt:lpstr>
      <vt:lpstr>Ощущение бытия</vt:lpstr>
      <vt:lpstr>Идея </vt:lpstr>
      <vt:lpstr>1. Понятие философии. Исторические типы мировоззрения. </vt:lpstr>
      <vt:lpstr>Пифагор </vt:lpstr>
      <vt:lpstr>Другие определения философии</vt:lpstr>
      <vt:lpstr>Исторические типы</vt:lpstr>
      <vt:lpstr>От мифа к логосу</vt:lpstr>
      <vt:lpstr>Мифологическое мировоззрение</vt:lpstr>
      <vt:lpstr>Истоки</vt:lpstr>
      <vt:lpstr>Исторически первый тип</vt:lpstr>
      <vt:lpstr>Особенности мифов</vt:lpstr>
      <vt:lpstr>Особенности мифов</vt:lpstr>
      <vt:lpstr>Особенности мифов</vt:lpstr>
      <vt:lpstr>Религиозное мировоззрение</vt:lpstr>
      <vt:lpstr>Религиозное мир-ие</vt:lpstr>
      <vt:lpstr>Религиозно-мифологический комплекс</vt:lpstr>
      <vt:lpstr>Ислам (VII вв. н.э.)</vt:lpstr>
      <vt:lpstr>Возникновение философии</vt:lpstr>
      <vt:lpstr>Мифогенная теория</vt:lpstr>
      <vt:lpstr>Гносеогенная теория</vt:lpstr>
      <vt:lpstr>Созерцание</vt:lpstr>
      <vt:lpstr>Созерцание</vt:lpstr>
      <vt:lpstr>От знаний к философии</vt:lpstr>
      <vt:lpstr>От знаний к философии</vt:lpstr>
      <vt:lpstr>Философское мировоззрение</vt:lpstr>
      <vt:lpstr>Черты философского мир-ия</vt:lpstr>
      <vt:lpstr>Презентация PowerPoint</vt:lpstr>
      <vt:lpstr>Презентация PowerPoint</vt:lpstr>
      <vt:lpstr>ФсФ-проблемы науки</vt:lpstr>
      <vt:lpstr>Наука</vt:lpstr>
      <vt:lpstr>Характерные черты науки</vt:lpstr>
      <vt:lpstr> 2. Предмет философии </vt:lpstr>
      <vt:lpstr>Мир             человек</vt:lpstr>
      <vt:lpstr>Подходы</vt:lpstr>
      <vt:lpstr>Иммануил Кант (1724-1804)</vt:lpstr>
      <vt:lpstr>Структура философского знания:</vt:lpstr>
      <vt:lpstr>Онтология – учение о бытии</vt:lpstr>
      <vt:lpstr>Презентация PowerPoint</vt:lpstr>
      <vt:lpstr>Гносеология – учение о познании</vt:lpstr>
      <vt:lpstr>Аксиология – учение о ценностях</vt:lpstr>
      <vt:lpstr>Праксиология – учение о деятельности</vt:lpstr>
      <vt:lpstr>Социальная философия</vt:lpstr>
      <vt:lpstr>Философия науки</vt:lpstr>
      <vt:lpstr>Основные концепции философии науки</vt:lpstr>
      <vt:lpstr>3. Методы философии науки:</vt:lpstr>
      <vt:lpstr>О функциях</vt:lpstr>
      <vt:lpstr>Функции философии:</vt:lpstr>
      <vt:lpstr>Функции философии науки</vt:lpstr>
      <vt:lpstr>Должны получить следующие компетенции</vt:lpstr>
      <vt:lpstr>Общепрофессиональные компетенции</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 </cp:lastModifiedBy>
  <cp:revision>6</cp:revision>
  <dcterms:created xsi:type="dcterms:W3CDTF">2017-01-24T05:18:48Z</dcterms:created>
  <dcterms:modified xsi:type="dcterms:W3CDTF">2021-02-15T09:30:10Z</dcterms:modified>
</cp:coreProperties>
</file>