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4"/>
  </p:notesMasterIdLst>
  <p:sldIdLst>
    <p:sldId id="256" r:id="rId2"/>
    <p:sldId id="257" r:id="rId3"/>
    <p:sldId id="259" r:id="rId4"/>
    <p:sldId id="258" r:id="rId5"/>
    <p:sldId id="263" r:id="rId6"/>
    <p:sldId id="264" r:id="rId7"/>
    <p:sldId id="314" r:id="rId8"/>
    <p:sldId id="297" r:id="rId9"/>
    <p:sldId id="292" r:id="rId10"/>
    <p:sldId id="310" r:id="rId11"/>
    <p:sldId id="293" r:id="rId12"/>
    <p:sldId id="302" r:id="rId13"/>
    <p:sldId id="294" r:id="rId14"/>
    <p:sldId id="298" r:id="rId15"/>
    <p:sldId id="316" r:id="rId16"/>
    <p:sldId id="315" r:id="rId17"/>
    <p:sldId id="299" r:id="rId18"/>
    <p:sldId id="311" r:id="rId19"/>
    <p:sldId id="312" r:id="rId20"/>
    <p:sldId id="313" r:id="rId21"/>
    <p:sldId id="295" r:id="rId22"/>
    <p:sldId id="300" r:id="rId23"/>
    <p:sldId id="301" r:id="rId24"/>
    <p:sldId id="296" r:id="rId25"/>
    <p:sldId id="303" r:id="rId26"/>
    <p:sldId id="304" r:id="rId27"/>
    <p:sldId id="305" r:id="rId28"/>
    <p:sldId id="306" r:id="rId29"/>
    <p:sldId id="307" r:id="rId30"/>
    <p:sldId id="308" r:id="rId31"/>
    <p:sldId id="309" r:id="rId32"/>
    <p:sldId id="291" r:id="rId3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D2999A-AFA8-405C-BB54-3C3895071FAF}"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ru-RU"/>
        </a:p>
      </dgm:t>
    </dgm:pt>
    <dgm:pt modelId="{6E5FDA52-5DD7-48F6-9B97-F3778289BE26}">
      <dgm:prSet phldrT="[Текст]">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ru-RU" dirty="0" smtClean="0"/>
            <a:t>Город для всех</a:t>
          </a:r>
          <a:endParaRPr lang="ru-RU" dirty="0"/>
        </a:p>
      </dgm:t>
    </dgm:pt>
    <dgm:pt modelId="{B5C80DB2-DE8B-4670-886B-9AD8A0CE7D33}" type="parTrans" cxnId="{F5C8D231-7B50-430E-B558-DBF3A1AB2288}">
      <dgm:prSet/>
      <dgm:spPr/>
      <dgm:t>
        <a:bodyPr/>
        <a:lstStyle/>
        <a:p>
          <a:endParaRPr lang="ru-RU"/>
        </a:p>
      </dgm:t>
    </dgm:pt>
    <dgm:pt modelId="{6F088E95-BEE9-4E4B-969A-369F532A13E3}" type="sibTrans" cxnId="{F5C8D231-7B50-430E-B558-DBF3A1AB2288}">
      <dgm:prSet/>
      <dgm:spPr/>
      <dgm:t>
        <a:bodyPr/>
        <a:lstStyle/>
        <a:p>
          <a:endParaRPr lang="ru-RU"/>
        </a:p>
      </dgm:t>
    </dgm:pt>
    <dgm:pt modelId="{E8AD7CB1-746B-476E-A93C-75CFDA49C072}">
      <dgm:prSet phldrT="[Текст]" custT="1">
        <dgm:style>
          <a:lnRef idx="2">
            <a:schemeClr val="accent1"/>
          </a:lnRef>
          <a:fillRef idx="1">
            <a:schemeClr val="lt1"/>
          </a:fillRef>
          <a:effectRef idx="0">
            <a:schemeClr val="accent1"/>
          </a:effectRef>
          <a:fontRef idx="minor">
            <a:schemeClr val="dk1"/>
          </a:fontRef>
        </dgm:style>
      </dgm:prSet>
      <dgm:spPr/>
      <dgm:t>
        <a:bodyPr/>
        <a:lstStyle/>
        <a:p>
          <a:r>
            <a:rPr lang="ru-RU" sz="1000" dirty="0" smtClean="0"/>
            <a:t>Комфорт</a:t>
          </a:r>
          <a:endParaRPr lang="ru-RU" sz="1000" dirty="0"/>
        </a:p>
      </dgm:t>
    </dgm:pt>
    <dgm:pt modelId="{AE96615D-0754-42DC-8481-B0C90E4FF8D7}" type="parTrans" cxnId="{2926CF4E-C91F-4C0F-9A9D-C229AA62FDF9}">
      <dgm:prSet/>
      <dgm:spPr/>
      <dgm:t>
        <a:bodyPr/>
        <a:lstStyle/>
        <a:p>
          <a:endParaRPr lang="ru-RU"/>
        </a:p>
      </dgm:t>
    </dgm:pt>
    <dgm:pt modelId="{7D8B2F7F-AE2C-4E9E-BC73-42114D00D030}" type="sibTrans" cxnId="{2926CF4E-C91F-4C0F-9A9D-C229AA62FDF9}">
      <dgm:prSet/>
      <dgm:spPr/>
      <dgm:t>
        <a:bodyPr/>
        <a:lstStyle/>
        <a:p>
          <a:endParaRPr lang="ru-RU"/>
        </a:p>
      </dgm:t>
    </dgm:pt>
    <dgm:pt modelId="{19EC2126-E742-4182-97FE-AA8D51F121AB}">
      <dgm:prSet phldrT="[Текст]" custT="1">
        <dgm:style>
          <a:lnRef idx="2">
            <a:schemeClr val="accent1"/>
          </a:lnRef>
          <a:fillRef idx="1">
            <a:schemeClr val="lt1"/>
          </a:fillRef>
          <a:effectRef idx="0">
            <a:schemeClr val="accent1"/>
          </a:effectRef>
          <a:fontRef idx="minor">
            <a:schemeClr val="dk1"/>
          </a:fontRef>
        </dgm:style>
      </dgm:prSet>
      <dgm:spPr/>
      <dgm:t>
        <a:bodyPr/>
        <a:lstStyle/>
        <a:p>
          <a:r>
            <a:rPr lang="ru-RU" sz="1000" dirty="0" smtClean="0"/>
            <a:t>Точки роста </a:t>
          </a:r>
          <a:endParaRPr lang="ru-RU" sz="1000" dirty="0"/>
        </a:p>
      </dgm:t>
    </dgm:pt>
    <dgm:pt modelId="{F6C92612-036D-4201-B38E-6B2896DB9ACE}" type="parTrans" cxnId="{F5F22A04-6778-4E45-80D1-B5F410B55225}">
      <dgm:prSet/>
      <dgm:spPr/>
      <dgm:t>
        <a:bodyPr/>
        <a:lstStyle/>
        <a:p>
          <a:endParaRPr lang="ru-RU"/>
        </a:p>
      </dgm:t>
    </dgm:pt>
    <dgm:pt modelId="{E9CAFFC4-6D28-4CF6-B747-5EE9E51933B2}" type="sibTrans" cxnId="{F5F22A04-6778-4E45-80D1-B5F410B55225}">
      <dgm:prSet/>
      <dgm:spPr/>
      <dgm:t>
        <a:bodyPr/>
        <a:lstStyle/>
        <a:p>
          <a:endParaRPr lang="ru-RU"/>
        </a:p>
      </dgm:t>
    </dgm:pt>
    <dgm:pt modelId="{18C30CFC-56BF-4A64-B366-8817F1F75D14}">
      <dgm:prSet phldrT="[Текст]" custT="1">
        <dgm:style>
          <a:lnRef idx="2">
            <a:schemeClr val="accent1"/>
          </a:lnRef>
          <a:fillRef idx="1">
            <a:schemeClr val="lt1"/>
          </a:fillRef>
          <a:effectRef idx="0">
            <a:schemeClr val="accent1"/>
          </a:effectRef>
          <a:fontRef idx="minor">
            <a:schemeClr val="dk1"/>
          </a:fontRef>
        </dgm:style>
      </dgm:prSet>
      <dgm:spPr/>
      <dgm:t>
        <a:bodyPr/>
        <a:lstStyle/>
        <a:p>
          <a:r>
            <a:rPr lang="ru-RU" sz="1000" dirty="0" smtClean="0"/>
            <a:t>Естественная активность</a:t>
          </a:r>
          <a:endParaRPr lang="ru-RU" sz="1000" dirty="0"/>
        </a:p>
      </dgm:t>
    </dgm:pt>
    <dgm:pt modelId="{83863740-468F-4200-AEC7-C09775CD2021}" type="parTrans" cxnId="{76DFAD32-63FE-4A1A-8BFF-8EF8C0E78359}">
      <dgm:prSet/>
      <dgm:spPr/>
      <dgm:t>
        <a:bodyPr/>
        <a:lstStyle/>
        <a:p>
          <a:endParaRPr lang="ru-RU"/>
        </a:p>
      </dgm:t>
    </dgm:pt>
    <dgm:pt modelId="{0ABC8BF1-36C9-46B5-A6F3-6DCA631198CC}" type="sibTrans" cxnId="{76DFAD32-63FE-4A1A-8BFF-8EF8C0E78359}">
      <dgm:prSet/>
      <dgm:spPr/>
      <dgm:t>
        <a:bodyPr/>
        <a:lstStyle/>
        <a:p>
          <a:endParaRPr lang="ru-RU"/>
        </a:p>
      </dgm:t>
    </dgm:pt>
    <dgm:pt modelId="{99DCB087-DD30-4E4F-B531-40D5342DE685}">
      <dgm:prSet phldrT="[Текст]" custT="1">
        <dgm:style>
          <a:lnRef idx="2">
            <a:schemeClr val="accent1"/>
          </a:lnRef>
          <a:fillRef idx="1">
            <a:schemeClr val="lt1"/>
          </a:fillRef>
          <a:effectRef idx="0">
            <a:schemeClr val="accent1"/>
          </a:effectRef>
          <a:fontRef idx="minor">
            <a:schemeClr val="dk1"/>
          </a:fontRef>
        </dgm:style>
      </dgm:prSet>
      <dgm:spPr/>
      <dgm:t>
        <a:bodyPr/>
        <a:lstStyle/>
        <a:p>
          <a:r>
            <a:rPr lang="ru-RU" sz="1000" dirty="0" smtClean="0"/>
            <a:t/>
          </a:r>
          <a:br>
            <a:rPr lang="ru-RU" sz="1000" dirty="0" smtClean="0"/>
          </a:br>
          <a:r>
            <a:rPr lang="ru-RU" sz="1000" dirty="0" smtClean="0"/>
            <a:t>Фокус на стимулирование </a:t>
          </a:r>
          <a:endParaRPr lang="ru-RU" sz="1000" dirty="0"/>
        </a:p>
      </dgm:t>
    </dgm:pt>
    <dgm:pt modelId="{7B62BD54-6D69-405A-86CF-CF4994E92138}" type="parTrans" cxnId="{A57BAAD9-D46B-4512-85CD-027C0D651170}">
      <dgm:prSet/>
      <dgm:spPr/>
      <dgm:t>
        <a:bodyPr/>
        <a:lstStyle/>
        <a:p>
          <a:endParaRPr lang="ru-RU"/>
        </a:p>
      </dgm:t>
    </dgm:pt>
    <dgm:pt modelId="{C973FEC9-6EB0-4BCF-B013-6E58E33E5FCC}" type="sibTrans" cxnId="{A57BAAD9-D46B-4512-85CD-027C0D651170}">
      <dgm:prSet/>
      <dgm:spPr/>
      <dgm:t>
        <a:bodyPr/>
        <a:lstStyle/>
        <a:p>
          <a:endParaRPr lang="ru-RU"/>
        </a:p>
      </dgm:t>
    </dgm:pt>
    <dgm:pt modelId="{FE433CB4-9A55-4585-BAF2-CAA8139A77C1}">
      <dgm:prSet phldrT="[Текст]" custT="1">
        <dgm:style>
          <a:lnRef idx="2">
            <a:schemeClr val="accent1"/>
          </a:lnRef>
          <a:fillRef idx="1">
            <a:schemeClr val="lt1"/>
          </a:fillRef>
          <a:effectRef idx="0">
            <a:schemeClr val="accent1"/>
          </a:effectRef>
          <a:fontRef idx="minor">
            <a:schemeClr val="dk1"/>
          </a:fontRef>
        </dgm:style>
      </dgm:prSet>
      <dgm:spPr/>
      <dgm:t>
        <a:bodyPr/>
        <a:lstStyle/>
        <a:p>
          <a:r>
            <a:rPr lang="ru-RU" sz="1000" dirty="0" smtClean="0"/>
            <a:t>Опыт горожан</a:t>
          </a:r>
          <a:endParaRPr lang="ru-RU" sz="1000" dirty="0"/>
        </a:p>
      </dgm:t>
    </dgm:pt>
    <dgm:pt modelId="{015D2F61-3073-4DD1-9AC4-F9865EB45494}" type="parTrans" cxnId="{97468083-31BB-45D8-8451-D1E991AF7EE9}">
      <dgm:prSet/>
      <dgm:spPr/>
      <dgm:t>
        <a:bodyPr/>
        <a:lstStyle/>
        <a:p>
          <a:endParaRPr lang="ru-RU"/>
        </a:p>
      </dgm:t>
    </dgm:pt>
    <dgm:pt modelId="{EF5D34CC-AF25-4F74-9418-6BFAA6A16957}" type="sibTrans" cxnId="{97468083-31BB-45D8-8451-D1E991AF7EE9}">
      <dgm:prSet/>
      <dgm:spPr/>
      <dgm:t>
        <a:bodyPr/>
        <a:lstStyle/>
        <a:p>
          <a:endParaRPr lang="ru-RU"/>
        </a:p>
      </dgm:t>
    </dgm:pt>
    <dgm:pt modelId="{5608B529-6891-482E-BD68-096AC549BCC5}">
      <dgm:prSet phldrT="[Текст]" custT="1">
        <dgm:style>
          <a:lnRef idx="2">
            <a:schemeClr val="accent1"/>
          </a:lnRef>
          <a:fillRef idx="1">
            <a:schemeClr val="lt1"/>
          </a:fillRef>
          <a:effectRef idx="0">
            <a:schemeClr val="accent1"/>
          </a:effectRef>
          <a:fontRef idx="minor">
            <a:schemeClr val="dk1"/>
          </a:fontRef>
        </dgm:style>
      </dgm:prSet>
      <dgm:spPr/>
      <dgm:t>
        <a:bodyPr/>
        <a:lstStyle/>
        <a:p>
          <a:r>
            <a:rPr lang="ru-RU" sz="1000" dirty="0" smtClean="0"/>
            <a:t>Расширение возможностей для бизнеса</a:t>
          </a:r>
          <a:endParaRPr lang="ru-RU" sz="1000" dirty="0"/>
        </a:p>
      </dgm:t>
    </dgm:pt>
    <dgm:pt modelId="{D2BA9911-5F06-4702-A53F-FE3BF2A488E0}" type="parTrans" cxnId="{7BF32A8A-7AAF-433E-959D-26D56EABEBB8}">
      <dgm:prSet/>
      <dgm:spPr/>
      <dgm:t>
        <a:bodyPr/>
        <a:lstStyle/>
        <a:p>
          <a:endParaRPr lang="ru-RU"/>
        </a:p>
      </dgm:t>
    </dgm:pt>
    <dgm:pt modelId="{DD7D26EA-9B12-4F5F-8143-375A103B1544}" type="sibTrans" cxnId="{7BF32A8A-7AAF-433E-959D-26D56EABEBB8}">
      <dgm:prSet/>
      <dgm:spPr/>
      <dgm:t>
        <a:bodyPr/>
        <a:lstStyle/>
        <a:p>
          <a:endParaRPr lang="ru-RU"/>
        </a:p>
      </dgm:t>
    </dgm:pt>
    <dgm:pt modelId="{EC123509-35BA-450A-AAF3-5C6F3378D47D}" type="pres">
      <dgm:prSet presAssocID="{40D2999A-AFA8-405C-BB54-3C3895071FAF}" presName="Name0" presStyleCnt="0">
        <dgm:presLayoutVars>
          <dgm:chMax val="1"/>
          <dgm:dir/>
          <dgm:animLvl val="ctr"/>
          <dgm:resizeHandles val="exact"/>
        </dgm:presLayoutVars>
      </dgm:prSet>
      <dgm:spPr/>
      <dgm:t>
        <a:bodyPr/>
        <a:lstStyle/>
        <a:p>
          <a:endParaRPr lang="ru-RU"/>
        </a:p>
      </dgm:t>
    </dgm:pt>
    <dgm:pt modelId="{54D252B5-DC33-4495-95CE-C3A97A00F657}" type="pres">
      <dgm:prSet presAssocID="{6E5FDA52-5DD7-48F6-9B97-F3778289BE26}" presName="centerShape" presStyleLbl="node0" presStyleIdx="0" presStyleCnt="1"/>
      <dgm:spPr/>
      <dgm:t>
        <a:bodyPr/>
        <a:lstStyle/>
        <a:p>
          <a:endParaRPr lang="ru-RU"/>
        </a:p>
      </dgm:t>
    </dgm:pt>
    <dgm:pt modelId="{70D20316-9B40-48C0-924C-E25EF3DCB0BA}" type="pres">
      <dgm:prSet presAssocID="{E8AD7CB1-746B-476E-A93C-75CFDA49C072}" presName="node" presStyleLbl="node1" presStyleIdx="0" presStyleCnt="6" custScaleX="148353" custScaleY="67772">
        <dgm:presLayoutVars>
          <dgm:bulletEnabled val="1"/>
        </dgm:presLayoutVars>
      </dgm:prSet>
      <dgm:spPr/>
      <dgm:t>
        <a:bodyPr/>
        <a:lstStyle/>
        <a:p>
          <a:endParaRPr lang="ru-RU"/>
        </a:p>
      </dgm:t>
    </dgm:pt>
    <dgm:pt modelId="{293A0C65-EF20-466C-B43E-B6BCAE3ED374}" type="pres">
      <dgm:prSet presAssocID="{E8AD7CB1-746B-476E-A93C-75CFDA49C072}" presName="dummy" presStyleCnt="0"/>
      <dgm:spPr/>
    </dgm:pt>
    <dgm:pt modelId="{F77CA6D6-42F8-462F-B51E-95FE4C925E59}" type="pres">
      <dgm:prSet presAssocID="{7D8B2F7F-AE2C-4E9E-BC73-42114D00D030}" presName="sibTrans" presStyleLbl="sibTrans2D1" presStyleIdx="0" presStyleCnt="6"/>
      <dgm:spPr/>
      <dgm:t>
        <a:bodyPr/>
        <a:lstStyle/>
        <a:p>
          <a:endParaRPr lang="ru-RU"/>
        </a:p>
      </dgm:t>
    </dgm:pt>
    <dgm:pt modelId="{D13C8675-D937-4EC2-9FFB-FF45079F28D4}" type="pres">
      <dgm:prSet presAssocID="{19EC2126-E742-4182-97FE-AA8D51F121AB}" presName="node" presStyleLbl="node1" presStyleIdx="1" presStyleCnt="6" custScaleX="148353" custScaleY="67772">
        <dgm:presLayoutVars>
          <dgm:bulletEnabled val="1"/>
        </dgm:presLayoutVars>
      </dgm:prSet>
      <dgm:spPr/>
      <dgm:t>
        <a:bodyPr/>
        <a:lstStyle/>
        <a:p>
          <a:endParaRPr lang="ru-RU"/>
        </a:p>
      </dgm:t>
    </dgm:pt>
    <dgm:pt modelId="{EB467345-0BC7-4173-B284-6170BCC493FB}" type="pres">
      <dgm:prSet presAssocID="{19EC2126-E742-4182-97FE-AA8D51F121AB}" presName="dummy" presStyleCnt="0"/>
      <dgm:spPr/>
    </dgm:pt>
    <dgm:pt modelId="{AAE2A43B-267E-4588-9344-8A2B413FBBA4}" type="pres">
      <dgm:prSet presAssocID="{E9CAFFC4-6D28-4CF6-B747-5EE9E51933B2}" presName="sibTrans" presStyleLbl="sibTrans2D1" presStyleIdx="1" presStyleCnt="6"/>
      <dgm:spPr/>
      <dgm:t>
        <a:bodyPr/>
        <a:lstStyle/>
        <a:p>
          <a:endParaRPr lang="ru-RU"/>
        </a:p>
      </dgm:t>
    </dgm:pt>
    <dgm:pt modelId="{A30AC360-60A0-4015-8C17-B0A451917867}" type="pres">
      <dgm:prSet presAssocID="{18C30CFC-56BF-4A64-B366-8817F1F75D14}" presName="node" presStyleLbl="node1" presStyleIdx="2" presStyleCnt="6" custScaleX="148353" custScaleY="67772">
        <dgm:presLayoutVars>
          <dgm:bulletEnabled val="1"/>
        </dgm:presLayoutVars>
      </dgm:prSet>
      <dgm:spPr/>
      <dgm:t>
        <a:bodyPr/>
        <a:lstStyle/>
        <a:p>
          <a:endParaRPr lang="ru-RU"/>
        </a:p>
      </dgm:t>
    </dgm:pt>
    <dgm:pt modelId="{125CAA34-351F-4636-9FBA-C19D527544BD}" type="pres">
      <dgm:prSet presAssocID="{18C30CFC-56BF-4A64-B366-8817F1F75D14}" presName="dummy" presStyleCnt="0"/>
      <dgm:spPr/>
    </dgm:pt>
    <dgm:pt modelId="{A55B3D21-E679-4BEF-BA8C-4DEAED8C7472}" type="pres">
      <dgm:prSet presAssocID="{0ABC8BF1-36C9-46B5-A6F3-6DCA631198CC}" presName="sibTrans" presStyleLbl="sibTrans2D1" presStyleIdx="2" presStyleCnt="6"/>
      <dgm:spPr/>
      <dgm:t>
        <a:bodyPr/>
        <a:lstStyle/>
        <a:p>
          <a:endParaRPr lang="ru-RU"/>
        </a:p>
      </dgm:t>
    </dgm:pt>
    <dgm:pt modelId="{B55CE371-ACF4-486C-807A-D6FE0A18D36E}" type="pres">
      <dgm:prSet presAssocID="{FE433CB4-9A55-4585-BAF2-CAA8139A77C1}" presName="node" presStyleLbl="node1" presStyleIdx="3" presStyleCnt="6" custScaleX="148353" custScaleY="67772">
        <dgm:presLayoutVars>
          <dgm:bulletEnabled val="1"/>
        </dgm:presLayoutVars>
      </dgm:prSet>
      <dgm:spPr/>
      <dgm:t>
        <a:bodyPr/>
        <a:lstStyle/>
        <a:p>
          <a:endParaRPr lang="ru-RU"/>
        </a:p>
      </dgm:t>
    </dgm:pt>
    <dgm:pt modelId="{643EB9C6-F50A-4188-AB9C-785794A7AAC8}" type="pres">
      <dgm:prSet presAssocID="{FE433CB4-9A55-4585-BAF2-CAA8139A77C1}" presName="dummy" presStyleCnt="0"/>
      <dgm:spPr/>
    </dgm:pt>
    <dgm:pt modelId="{6E7DA963-1137-4B37-9C1E-584F70685DB3}" type="pres">
      <dgm:prSet presAssocID="{EF5D34CC-AF25-4F74-9418-6BFAA6A16957}" presName="sibTrans" presStyleLbl="sibTrans2D1" presStyleIdx="3" presStyleCnt="6"/>
      <dgm:spPr/>
      <dgm:t>
        <a:bodyPr/>
        <a:lstStyle/>
        <a:p>
          <a:endParaRPr lang="ru-RU"/>
        </a:p>
      </dgm:t>
    </dgm:pt>
    <dgm:pt modelId="{9E042DB3-5406-4E3A-92E7-73BD4C962E6E}" type="pres">
      <dgm:prSet presAssocID="{5608B529-6891-482E-BD68-096AC549BCC5}" presName="node" presStyleLbl="node1" presStyleIdx="4" presStyleCnt="6" custScaleX="148353" custScaleY="67772">
        <dgm:presLayoutVars>
          <dgm:bulletEnabled val="1"/>
        </dgm:presLayoutVars>
      </dgm:prSet>
      <dgm:spPr/>
      <dgm:t>
        <a:bodyPr/>
        <a:lstStyle/>
        <a:p>
          <a:endParaRPr lang="ru-RU"/>
        </a:p>
      </dgm:t>
    </dgm:pt>
    <dgm:pt modelId="{70D6C511-3F74-414C-8FAA-9353310508C8}" type="pres">
      <dgm:prSet presAssocID="{5608B529-6891-482E-BD68-096AC549BCC5}" presName="dummy" presStyleCnt="0"/>
      <dgm:spPr/>
    </dgm:pt>
    <dgm:pt modelId="{60ED9D3E-5504-47A0-A5A6-584F167DA31D}" type="pres">
      <dgm:prSet presAssocID="{DD7D26EA-9B12-4F5F-8143-375A103B1544}" presName="sibTrans" presStyleLbl="sibTrans2D1" presStyleIdx="4" presStyleCnt="6"/>
      <dgm:spPr/>
      <dgm:t>
        <a:bodyPr/>
        <a:lstStyle/>
        <a:p>
          <a:endParaRPr lang="ru-RU"/>
        </a:p>
      </dgm:t>
    </dgm:pt>
    <dgm:pt modelId="{E3159A8C-4A21-4AAD-95F5-0F7BADE4CA46}" type="pres">
      <dgm:prSet presAssocID="{99DCB087-DD30-4E4F-B531-40D5342DE685}" presName="node" presStyleLbl="node1" presStyleIdx="5" presStyleCnt="6" custScaleX="148353" custScaleY="67772">
        <dgm:presLayoutVars>
          <dgm:bulletEnabled val="1"/>
        </dgm:presLayoutVars>
      </dgm:prSet>
      <dgm:spPr/>
      <dgm:t>
        <a:bodyPr/>
        <a:lstStyle/>
        <a:p>
          <a:endParaRPr lang="ru-RU"/>
        </a:p>
      </dgm:t>
    </dgm:pt>
    <dgm:pt modelId="{6ACAB939-CB52-4800-984F-050E1263D3A9}" type="pres">
      <dgm:prSet presAssocID="{99DCB087-DD30-4E4F-B531-40D5342DE685}" presName="dummy" presStyleCnt="0"/>
      <dgm:spPr/>
    </dgm:pt>
    <dgm:pt modelId="{1DFA1CE7-5225-49C2-B3A1-72D58C71B309}" type="pres">
      <dgm:prSet presAssocID="{C973FEC9-6EB0-4BCF-B013-6E58E33E5FCC}" presName="sibTrans" presStyleLbl="sibTrans2D1" presStyleIdx="5" presStyleCnt="6"/>
      <dgm:spPr/>
      <dgm:t>
        <a:bodyPr/>
        <a:lstStyle/>
        <a:p>
          <a:endParaRPr lang="ru-RU"/>
        </a:p>
      </dgm:t>
    </dgm:pt>
  </dgm:ptLst>
  <dgm:cxnLst>
    <dgm:cxn modelId="{F5F22A04-6778-4E45-80D1-B5F410B55225}" srcId="{6E5FDA52-5DD7-48F6-9B97-F3778289BE26}" destId="{19EC2126-E742-4182-97FE-AA8D51F121AB}" srcOrd="1" destOrd="0" parTransId="{F6C92612-036D-4201-B38E-6B2896DB9ACE}" sibTransId="{E9CAFFC4-6D28-4CF6-B747-5EE9E51933B2}"/>
    <dgm:cxn modelId="{2926CF4E-C91F-4C0F-9A9D-C229AA62FDF9}" srcId="{6E5FDA52-5DD7-48F6-9B97-F3778289BE26}" destId="{E8AD7CB1-746B-476E-A93C-75CFDA49C072}" srcOrd="0" destOrd="0" parTransId="{AE96615D-0754-42DC-8481-B0C90E4FF8D7}" sibTransId="{7D8B2F7F-AE2C-4E9E-BC73-42114D00D030}"/>
    <dgm:cxn modelId="{A28D1CE9-242A-4D60-A6CB-9121A578B224}" type="presOf" srcId="{6E5FDA52-5DD7-48F6-9B97-F3778289BE26}" destId="{54D252B5-DC33-4495-95CE-C3A97A00F657}" srcOrd="0" destOrd="0" presId="urn:microsoft.com/office/officeart/2005/8/layout/radial6"/>
    <dgm:cxn modelId="{42B74010-FFE4-4D9F-8888-BBC9AB9FFFCF}" type="presOf" srcId="{C973FEC9-6EB0-4BCF-B013-6E58E33E5FCC}" destId="{1DFA1CE7-5225-49C2-B3A1-72D58C71B309}" srcOrd="0" destOrd="0" presId="urn:microsoft.com/office/officeart/2005/8/layout/radial6"/>
    <dgm:cxn modelId="{78C6FACB-EF6D-43F3-850E-62378C4005D9}" type="presOf" srcId="{99DCB087-DD30-4E4F-B531-40D5342DE685}" destId="{E3159A8C-4A21-4AAD-95F5-0F7BADE4CA46}" srcOrd="0" destOrd="0" presId="urn:microsoft.com/office/officeart/2005/8/layout/radial6"/>
    <dgm:cxn modelId="{BDCE9C17-2EBD-4252-ABF8-9163F3ADCB25}" type="presOf" srcId="{19EC2126-E742-4182-97FE-AA8D51F121AB}" destId="{D13C8675-D937-4EC2-9FFB-FF45079F28D4}" srcOrd="0" destOrd="0" presId="urn:microsoft.com/office/officeart/2005/8/layout/radial6"/>
    <dgm:cxn modelId="{D3040F51-073F-4B10-8819-09F4A04762E9}" type="presOf" srcId="{18C30CFC-56BF-4A64-B366-8817F1F75D14}" destId="{A30AC360-60A0-4015-8C17-B0A451917867}" srcOrd="0" destOrd="0" presId="urn:microsoft.com/office/officeart/2005/8/layout/radial6"/>
    <dgm:cxn modelId="{47473742-0995-4F3B-B56D-B0A799B44BAB}" type="presOf" srcId="{E8AD7CB1-746B-476E-A93C-75CFDA49C072}" destId="{70D20316-9B40-48C0-924C-E25EF3DCB0BA}" srcOrd="0" destOrd="0" presId="urn:microsoft.com/office/officeart/2005/8/layout/radial6"/>
    <dgm:cxn modelId="{F5C8D231-7B50-430E-B558-DBF3A1AB2288}" srcId="{40D2999A-AFA8-405C-BB54-3C3895071FAF}" destId="{6E5FDA52-5DD7-48F6-9B97-F3778289BE26}" srcOrd="0" destOrd="0" parTransId="{B5C80DB2-DE8B-4670-886B-9AD8A0CE7D33}" sibTransId="{6F088E95-BEE9-4E4B-969A-369F532A13E3}"/>
    <dgm:cxn modelId="{971F5E2C-5B4F-4D34-A397-2728124B9BD5}" type="presOf" srcId="{5608B529-6891-482E-BD68-096AC549BCC5}" destId="{9E042DB3-5406-4E3A-92E7-73BD4C962E6E}" srcOrd="0" destOrd="0" presId="urn:microsoft.com/office/officeart/2005/8/layout/radial6"/>
    <dgm:cxn modelId="{97468083-31BB-45D8-8451-D1E991AF7EE9}" srcId="{6E5FDA52-5DD7-48F6-9B97-F3778289BE26}" destId="{FE433CB4-9A55-4585-BAF2-CAA8139A77C1}" srcOrd="3" destOrd="0" parTransId="{015D2F61-3073-4DD1-9AC4-F9865EB45494}" sibTransId="{EF5D34CC-AF25-4F74-9418-6BFAA6A16957}"/>
    <dgm:cxn modelId="{21F25B93-B1A4-4032-8010-C7B35FB210F1}" type="presOf" srcId="{E9CAFFC4-6D28-4CF6-B747-5EE9E51933B2}" destId="{AAE2A43B-267E-4588-9344-8A2B413FBBA4}" srcOrd="0" destOrd="0" presId="urn:microsoft.com/office/officeart/2005/8/layout/radial6"/>
    <dgm:cxn modelId="{0D62F2B4-900C-41B9-B49B-482554546561}" type="presOf" srcId="{0ABC8BF1-36C9-46B5-A6F3-6DCA631198CC}" destId="{A55B3D21-E679-4BEF-BA8C-4DEAED8C7472}" srcOrd="0" destOrd="0" presId="urn:microsoft.com/office/officeart/2005/8/layout/radial6"/>
    <dgm:cxn modelId="{C38FBD96-FBE2-4BB5-8791-BCFFEA39CC03}" type="presOf" srcId="{EF5D34CC-AF25-4F74-9418-6BFAA6A16957}" destId="{6E7DA963-1137-4B37-9C1E-584F70685DB3}" srcOrd="0" destOrd="0" presId="urn:microsoft.com/office/officeart/2005/8/layout/radial6"/>
    <dgm:cxn modelId="{E5CC983E-A808-421F-867E-4706D5638BE5}" type="presOf" srcId="{40D2999A-AFA8-405C-BB54-3C3895071FAF}" destId="{EC123509-35BA-450A-AAF3-5C6F3378D47D}" srcOrd="0" destOrd="0" presId="urn:microsoft.com/office/officeart/2005/8/layout/radial6"/>
    <dgm:cxn modelId="{C92CD2D1-4D8E-486C-8ED5-695A6F7974CA}" type="presOf" srcId="{FE433CB4-9A55-4585-BAF2-CAA8139A77C1}" destId="{B55CE371-ACF4-486C-807A-D6FE0A18D36E}" srcOrd="0" destOrd="0" presId="urn:microsoft.com/office/officeart/2005/8/layout/radial6"/>
    <dgm:cxn modelId="{B812A1D3-0817-43D6-B603-AD0D36D93F72}" type="presOf" srcId="{DD7D26EA-9B12-4F5F-8143-375A103B1544}" destId="{60ED9D3E-5504-47A0-A5A6-584F167DA31D}" srcOrd="0" destOrd="0" presId="urn:microsoft.com/office/officeart/2005/8/layout/radial6"/>
    <dgm:cxn modelId="{A57BAAD9-D46B-4512-85CD-027C0D651170}" srcId="{6E5FDA52-5DD7-48F6-9B97-F3778289BE26}" destId="{99DCB087-DD30-4E4F-B531-40D5342DE685}" srcOrd="5" destOrd="0" parTransId="{7B62BD54-6D69-405A-86CF-CF4994E92138}" sibTransId="{C973FEC9-6EB0-4BCF-B013-6E58E33E5FCC}"/>
    <dgm:cxn modelId="{76DFAD32-63FE-4A1A-8BFF-8EF8C0E78359}" srcId="{6E5FDA52-5DD7-48F6-9B97-F3778289BE26}" destId="{18C30CFC-56BF-4A64-B366-8817F1F75D14}" srcOrd="2" destOrd="0" parTransId="{83863740-468F-4200-AEC7-C09775CD2021}" sibTransId="{0ABC8BF1-36C9-46B5-A6F3-6DCA631198CC}"/>
    <dgm:cxn modelId="{B11A5363-58E7-4897-87D1-3FB94F9B93CB}" type="presOf" srcId="{7D8B2F7F-AE2C-4E9E-BC73-42114D00D030}" destId="{F77CA6D6-42F8-462F-B51E-95FE4C925E59}" srcOrd="0" destOrd="0" presId="urn:microsoft.com/office/officeart/2005/8/layout/radial6"/>
    <dgm:cxn modelId="{7BF32A8A-7AAF-433E-959D-26D56EABEBB8}" srcId="{6E5FDA52-5DD7-48F6-9B97-F3778289BE26}" destId="{5608B529-6891-482E-BD68-096AC549BCC5}" srcOrd="4" destOrd="0" parTransId="{D2BA9911-5F06-4702-A53F-FE3BF2A488E0}" sibTransId="{DD7D26EA-9B12-4F5F-8143-375A103B1544}"/>
    <dgm:cxn modelId="{7BBDEE48-3405-465D-9257-0AFA1D375DA4}" type="presParOf" srcId="{EC123509-35BA-450A-AAF3-5C6F3378D47D}" destId="{54D252B5-DC33-4495-95CE-C3A97A00F657}" srcOrd="0" destOrd="0" presId="urn:microsoft.com/office/officeart/2005/8/layout/radial6"/>
    <dgm:cxn modelId="{A3DA1F33-2EDC-45DC-8987-298888BC368D}" type="presParOf" srcId="{EC123509-35BA-450A-AAF3-5C6F3378D47D}" destId="{70D20316-9B40-48C0-924C-E25EF3DCB0BA}" srcOrd="1" destOrd="0" presId="urn:microsoft.com/office/officeart/2005/8/layout/radial6"/>
    <dgm:cxn modelId="{5B881451-0F76-42D5-88BF-8EF5C1006567}" type="presParOf" srcId="{EC123509-35BA-450A-AAF3-5C6F3378D47D}" destId="{293A0C65-EF20-466C-B43E-B6BCAE3ED374}" srcOrd="2" destOrd="0" presId="urn:microsoft.com/office/officeart/2005/8/layout/radial6"/>
    <dgm:cxn modelId="{7BC7D949-DB99-4D52-9C08-2924C1A586D1}" type="presParOf" srcId="{EC123509-35BA-450A-AAF3-5C6F3378D47D}" destId="{F77CA6D6-42F8-462F-B51E-95FE4C925E59}" srcOrd="3" destOrd="0" presId="urn:microsoft.com/office/officeart/2005/8/layout/radial6"/>
    <dgm:cxn modelId="{FEB3DFD1-2501-466C-8587-A9FA3CCA06BA}" type="presParOf" srcId="{EC123509-35BA-450A-AAF3-5C6F3378D47D}" destId="{D13C8675-D937-4EC2-9FFB-FF45079F28D4}" srcOrd="4" destOrd="0" presId="urn:microsoft.com/office/officeart/2005/8/layout/radial6"/>
    <dgm:cxn modelId="{7B57C990-289F-4F70-8E4E-3BA8E3891E68}" type="presParOf" srcId="{EC123509-35BA-450A-AAF3-5C6F3378D47D}" destId="{EB467345-0BC7-4173-B284-6170BCC493FB}" srcOrd="5" destOrd="0" presId="urn:microsoft.com/office/officeart/2005/8/layout/radial6"/>
    <dgm:cxn modelId="{C8EDB4B7-5D15-4729-BCF6-5BCD52A91CB1}" type="presParOf" srcId="{EC123509-35BA-450A-AAF3-5C6F3378D47D}" destId="{AAE2A43B-267E-4588-9344-8A2B413FBBA4}" srcOrd="6" destOrd="0" presId="urn:microsoft.com/office/officeart/2005/8/layout/radial6"/>
    <dgm:cxn modelId="{3E02C080-4BC4-4F0C-B68E-86FA39852FFE}" type="presParOf" srcId="{EC123509-35BA-450A-AAF3-5C6F3378D47D}" destId="{A30AC360-60A0-4015-8C17-B0A451917867}" srcOrd="7" destOrd="0" presId="urn:microsoft.com/office/officeart/2005/8/layout/radial6"/>
    <dgm:cxn modelId="{0C623394-3FEF-4F46-AE5B-A4785F480D77}" type="presParOf" srcId="{EC123509-35BA-450A-AAF3-5C6F3378D47D}" destId="{125CAA34-351F-4636-9FBA-C19D527544BD}" srcOrd="8" destOrd="0" presId="urn:microsoft.com/office/officeart/2005/8/layout/radial6"/>
    <dgm:cxn modelId="{96F1E0BB-945E-450C-80DD-BBAEC1EA91A0}" type="presParOf" srcId="{EC123509-35BA-450A-AAF3-5C6F3378D47D}" destId="{A55B3D21-E679-4BEF-BA8C-4DEAED8C7472}" srcOrd="9" destOrd="0" presId="urn:microsoft.com/office/officeart/2005/8/layout/radial6"/>
    <dgm:cxn modelId="{5B959CDF-0776-4E29-A4CB-6AEFDB2CD6DF}" type="presParOf" srcId="{EC123509-35BA-450A-AAF3-5C6F3378D47D}" destId="{B55CE371-ACF4-486C-807A-D6FE0A18D36E}" srcOrd="10" destOrd="0" presId="urn:microsoft.com/office/officeart/2005/8/layout/radial6"/>
    <dgm:cxn modelId="{8C76BD60-6F20-4C9C-97B5-0FE8CC57757C}" type="presParOf" srcId="{EC123509-35BA-450A-AAF3-5C6F3378D47D}" destId="{643EB9C6-F50A-4188-AB9C-785794A7AAC8}" srcOrd="11" destOrd="0" presId="urn:microsoft.com/office/officeart/2005/8/layout/radial6"/>
    <dgm:cxn modelId="{A4974C83-6A2F-4F6A-A58A-ACEF9E38A588}" type="presParOf" srcId="{EC123509-35BA-450A-AAF3-5C6F3378D47D}" destId="{6E7DA963-1137-4B37-9C1E-584F70685DB3}" srcOrd="12" destOrd="0" presId="urn:microsoft.com/office/officeart/2005/8/layout/radial6"/>
    <dgm:cxn modelId="{AC60869B-5E3C-4C03-AF0B-A874459868E6}" type="presParOf" srcId="{EC123509-35BA-450A-AAF3-5C6F3378D47D}" destId="{9E042DB3-5406-4E3A-92E7-73BD4C962E6E}" srcOrd="13" destOrd="0" presId="urn:microsoft.com/office/officeart/2005/8/layout/radial6"/>
    <dgm:cxn modelId="{25AB932C-1F1D-47C9-ADBE-DDD7F9A5CB76}" type="presParOf" srcId="{EC123509-35BA-450A-AAF3-5C6F3378D47D}" destId="{70D6C511-3F74-414C-8FAA-9353310508C8}" srcOrd="14" destOrd="0" presId="urn:microsoft.com/office/officeart/2005/8/layout/radial6"/>
    <dgm:cxn modelId="{D728E866-2A53-4B46-BF18-67410F18C14E}" type="presParOf" srcId="{EC123509-35BA-450A-AAF3-5C6F3378D47D}" destId="{60ED9D3E-5504-47A0-A5A6-584F167DA31D}" srcOrd="15" destOrd="0" presId="urn:microsoft.com/office/officeart/2005/8/layout/radial6"/>
    <dgm:cxn modelId="{B22B59B7-9D0A-41C0-8783-8BC5D5BF135C}" type="presParOf" srcId="{EC123509-35BA-450A-AAF3-5C6F3378D47D}" destId="{E3159A8C-4A21-4AAD-95F5-0F7BADE4CA46}" srcOrd="16" destOrd="0" presId="urn:microsoft.com/office/officeart/2005/8/layout/radial6"/>
    <dgm:cxn modelId="{B4799793-3C98-426C-B0A9-B2AEEE07BC59}" type="presParOf" srcId="{EC123509-35BA-450A-AAF3-5C6F3378D47D}" destId="{6ACAB939-CB52-4800-984F-050E1263D3A9}" srcOrd="17" destOrd="0" presId="urn:microsoft.com/office/officeart/2005/8/layout/radial6"/>
    <dgm:cxn modelId="{DCC7E5CE-FBE9-4EE8-837D-E291628EE45A}" type="presParOf" srcId="{EC123509-35BA-450A-AAF3-5C6F3378D47D}" destId="{1DFA1CE7-5225-49C2-B3A1-72D58C71B309}"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E291D5-DB91-4AAB-97D9-A45E5785DA99}" type="datetimeFigureOut">
              <a:rPr lang="ru-RU" smtClean="0"/>
              <a:pPr/>
              <a:t>04.05.2021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70A86-9473-451E-9DB7-387DDE0C2D05}" type="slidenum">
              <a:rPr lang="ru-RU" smtClean="0"/>
              <a:pPr/>
              <a:t>‹#›</a:t>
            </a:fld>
            <a:endParaRPr lang="ru-RU"/>
          </a:p>
        </p:txBody>
      </p:sp>
    </p:spTree>
    <p:extLst>
      <p:ext uri="{BB962C8B-B14F-4D97-AF65-F5344CB8AC3E}">
        <p14:creationId xmlns:p14="http://schemas.microsoft.com/office/powerpoint/2010/main" val="4219021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Для Кузанского </a:t>
            </a:r>
            <a:r>
              <a:rPr lang="ru-RU" sz="1200" b="0" i="0" kern="1200" dirty="0" smtClean="0">
                <a:solidFill>
                  <a:schemeClr val="tx1"/>
                </a:solidFill>
                <a:effectLst/>
                <a:latin typeface="+mn-lt"/>
                <a:ea typeface="+mn-ea"/>
                <a:cs typeface="+mn-cs"/>
              </a:rPr>
              <a:t>обстоятельство, что в чувственном мире ни одна вещь не тождественна другой и в силу изменчивости не остается тождественной себе, вызывает у него в отличие от Платона и Плотина восхищение этим необозримым множеством и несхожестью явлений.</a:t>
            </a:r>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pPr/>
              <a:t>5</a:t>
            </a:fld>
            <a:endParaRPr lang="ru-RU"/>
          </a:p>
        </p:txBody>
      </p:sp>
    </p:spTree>
    <p:extLst>
      <p:ext uri="{BB962C8B-B14F-4D97-AF65-F5344CB8AC3E}">
        <p14:creationId xmlns:p14="http://schemas.microsoft.com/office/powerpoint/2010/main" val="2112274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pPr/>
              <a:t>9</a:t>
            </a:fld>
            <a:endParaRPr lang="ru-RU"/>
          </a:p>
        </p:txBody>
      </p:sp>
    </p:spTree>
    <p:extLst>
      <p:ext uri="{BB962C8B-B14F-4D97-AF65-F5344CB8AC3E}">
        <p14:creationId xmlns:p14="http://schemas.microsoft.com/office/powerpoint/2010/main" val="3306797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pPr/>
              <a:t>29</a:t>
            </a:fld>
            <a:endParaRPr lang="ru-RU"/>
          </a:p>
        </p:txBody>
      </p:sp>
    </p:spTree>
    <p:extLst>
      <p:ext uri="{BB962C8B-B14F-4D97-AF65-F5344CB8AC3E}">
        <p14:creationId xmlns:p14="http://schemas.microsoft.com/office/powerpoint/2010/main" val="686156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Примеры </a:t>
            </a:r>
            <a:r>
              <a:rPr lang="ru-RU" dirty="0" err="1" smtClean="0"/>
              <a:t>партисипаторных</a:t>
            </a:r>
            <a:r>
              <a:rPr lang="ru-RU" dirty="0" smtClean="0"/>
              <a:t> проектов</a:t>
            </a:r>
            <a:endParaRPr lang="ru-RU" dirty="0"/>
          </a:p>
        </p:txBody>
      </p:sp>
      <p:sp>
        <p:nvSpPr>
          <p:cNvPr id="4" name="Номер слайда 3"/>
          <p:cNvSpPr>
            <a:spLocks noGrp="1"/>
          </p:cNvSpPr>
          <p:nvPr>
            <p:ph type="sldNum" sz="quarter" idx="10"/>
          </p:nvPr>
        </p:nvSpPr>
        <p:spPr/>
        <p:txBody>
          <a:bodyPr/>
          <a:lstStyle/>
          <a:p>
            <a:fld id="{7BA965F0-751E-4081-8060-4FA09CA3A9F0}" type="slidenum">
              <a:rPr lang="ru-RU" smtClean="0"/>
              <a:pPr/>
              <a:t>30</a:t>
            </a:fld>
            <a:endParaRPr lang="ru-RU"/>
          </a:p>
        </p:txBody>
      </p:sp>
    </p:spTree>
    <p:extLst>
      <p:ext uri="{BB962C8B-B14F-4D97-AF65-F5344CB8AC3E}">
        <p14:creationId xmlns:p14="http://schemas.microsoft.com/office/powerpoint/2010/main" val="2607225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09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3029802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54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464505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398663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143775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2686235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1E5083E-04C7-4728-8958-367506E7D41D}" type="datetimeFigureOut">
              <a:rPr lang="ru-RU" smtClean="0"/>
              <a:pPr/>
              <a:t>04.05.2021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01F4A7F-DB08-4424-88EE-FD58C0CE33E4}" type="slidenum">
              <a:rPr lang="ru-RU" smtClean="0"/>
              <a:pPr/>
              <a:t>‹#›</a:t>
            </a:fld>
            <a:endParaRPr lang="ru-RU"/>
          </a:p>
        </p:txBody>
      </p:sp>
    </p:spTree>
    <p:extLst>
      <p:ext uri="{BB962C8B-B14F-4D97-AF65-F5344CB8AC3E}">
        <p14:creationId xmlns:p14="http://schemas.microsoft.com/office/powerpoint/2010/main" val="992924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1391479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1079383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04.05.2021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3195602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CABB88D3-D1DD-4FB7-80F8-83888158FF62}" type="slidenum">
              <a:rPr lang="ru-RU"/>
              <a:pPr>
                <a:defRPr/>
              </a:pPr>
              <a:t>‹#›</a:t>
            </a:fld>
            <a:endParaRPr lang="ru-RU"/>
          </a:p>
        </p:txBody>
      </p:sp>
    </p:spTree>
    <p:extLst>
      <p:ext uri="{BB962C8B-B14F-4D97-AF65-F5344CB8AC3E}">
        <p14:creationId xmlns:p14="http://schemas.microsoft.com/office/powerpoint/2010/main" val="365112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1E5083E-04C7-4728-8958-367506E7D41D}" type="datetimeFigureOut">
              <a:rPr lang="ru-RU" smtClean="0"/>
              <a:pPr/>
              <a:t>04.05.2021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01F4A7F-DB08-4424-88EE-FD58C0CE33E4}" type="slidenum">
              <a:rPr lang="ru-RU" smtClean="0"/>
              <a:pPr/>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8922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latona.net/load/knigi_po_filosofii/istorija_nauki/gajdenko_istorija_novoevropejskoj_filosofii_svjazi_naukoj_uchebnoe_posobie_vuz/51-1-0-410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3331" y="2404534"/>
            <a:ext cx="9048466" cy="1184827"/>
          </a:xfrm>
        </p:spPr>
        <p:txBody>
          <a:bodyPr/>
          <a:lstStyle/>
          <a:p>
            <a:r>
              <a:rPr lang="ru-RU" sz="4800" dirty="0" smtClean="0"/>
              <a:t>История и философия науки</a:t>
            </a:r>
            <a:endParaRPr lang="ru-RU" sz="4800" dirty="0"/>
          </a:p>
        </p:txBody>
      </p:sp>
      <p:sp>
        <p:nvSpPr>
          <p:cNvPr id="3" name="Подзаголовок 2"/>
          <p:cNvSpPr>
            <a:spLocks noGrp="1"/>
          </p:cNvSpPr>
          <p:nvPr>
            <p:ph type="subTitle" idx="1"/>
          </p:nvPr>
        </p:nvSpPr>
        <p:spPr/>
        <p:txBody>
          <a:bodyPr>
            <a:normAutofit fontScale="92500"/>
          </a:bodyPr>
          <a:lstStyle/>
          <a:p>
            <a:pPr lvl="0"/>
            <a:r>
              <a:rPr lang="ru-RU" dirty="0"/>
              <a:t>Формы ненаучного знания (донаучное, </a:t>
            </a:r>
            <a:r>
              <a:rPr lang="ru-RU" dirty="0" err="1"/>
              <a:t>вненаучное</a:t>
            </a:r>
            <a:r>
              <a:rPr lang="ru-RU" dirty="0"/>
              <a:t>, обыденное; </a:t>
            </a:r>
            <a:r>
              <a:rPr lang="ru-RU" dirty="0" err="1"/>
              <a:t>паранормальная</a:t>
            </a:r>
            <a:r>
              <a:rPr lang="ru-RU" dirty="0"/>
              <a:t>, </a:t>
            </a:r>
            <a:r>
              <a:rPr lang="ru-RU" dirty="0" err="1"/>
              <a:t>девиантная</a:t>
            </a:r>
            <a:r>
              <a:rPr lang="ru-RU" dirty="0"/>
              <a:t>, народная наука): методологический анархизм или банкротство науки? </a:t>
            </a:r>
          </a:p>
        </p:txBody>
      </p:sp>
    </p:spTree>
    <p:extLst>
      <p:ext uri="{BB962C8B-B14F-4D97-AF65-F5344CB8AC3E}">
        <p14:creationId xmlns:p14="http://schemas.microsoft.com/office/powerpoint/2010/main" val="331490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Научное и ненаучное знание</a:t>
            </a:r>
            <a:endParaRPr lang="ru-RU" dirty="0"/>
          </a:p>
        </p:txBody>
      </p:sp>
      <p:sp>
        <p:nvSpPr>
          <p:cNvPr id="3" name="Объект 2"/>
          <p:cNvSpPr>
            <a:spLocks noGrp="1"/>
          </p:cNvSpPr>
          <p:nvPr>
            <p:ph idx="1"/>
          </p:nvPr>
        </p:nvSpPr>
        <p:spPr>
          <a:xfrm>
            <a:off x="703213" y="2160589"/>
            <a:ext cx="8596668" cy="3926311"/>
          </a:xfrm>
        </p:spPr>
        <p:txBody>
          <a:bodyPr/>
          <a:lstStyle/>
          <a:p>
            <a:pPr lvl="0"/>
            <a:r>
              <a:rPr lang="ru-RU" dirty="0"/>
              <a:t>Формы ненаучного знания (донаучное, </a:t>
            </a:r>
            <a:r>
              <a:rPr lang="ru-RU" dirty="0" err="1"/>
              <a:t>вненаучное</a:t>
            </a:r>
            <a:r>
              <a:rPr lang="ru-RU" dirty="0"/>
              <a:t>, обыденное; </a:t>
            </a:r>
            <a:r>
              <a:rPr lang="ru-RU" dirty="0" err="1"/>
              <a:t>паранормальная</a:t>
            </a:r>
            <a:r>
              <a:rPr lang="ru-RU" dirty="0"/>
              <a:t>, </a:t>
            </a:r>
            <a:r>
              <a:rPr lang="ru-RU" dirty="0" err="1"/>
              <a:t>девиантная</a:t>
            </a:r>
            <a:r>
              <a:rPr lang="ru-RU" dirty="0"/>
              <a:t>, народная наука): методологический анархизм или банкротство науки? </a:t>
            </a:r>
          </a:p>
        </p:txBody>
      </p:sp>
    </p:spTree>
    <p:extLst>
      <p:ext uri="{BB962C8B-B14F-4D97-AF65-F5344CB8AC3E}">
        <p14:creationId xmlns:p14="http://schemas.microsoft.com/office/powerpoint/2010/main" val="2815268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Литература</a:t>
            </a:r>
            <a:endParaRPr lang="ru-RU" dirty="0"/>
          </a:p>
        </p:txBody>
      </p:sp>
      <p:sp>
        <p:nvSpPr>
          <p:cNvPr id="3" name="Объект 2"/>
          <p:cNvSpPr>
            <a:spLocks noGrp="1"/>
          </p:cNvSpPr>
          <p:nvPr>
            <p:ph idx="1"/>
          </p:nvPr>
        </p:nvSpPr>
        <p:spPr/>
        <p:txBody>
          <a:bodyPr>
            <a:normAutofit/>
          </a:bodyPr>
          <a:lstStyle/>
          <a:p>
            <a:r>
              <a:rPr lang="ru-RU" sz="2400" dirty="0"/>
              <a:t>Гайденко П.П. У истоков новоевропейской науки. - </a:t>
            </a:r>
            <a:r>
              <a:rPr lang="ru-RU" sz="2400" dirty="0" err="1"/>
              <a:t>Науковедение</a:t>
            </a:r>
            <a:r>
              <a:rPr lang="ru-RU" sz="2400" dirty="0"/>
              <a:t>. 1999. №2. С. 102-125</a:t>
            </a:r>
            <a:r>
              <a:rPr lang="ru-RU" sz="2400" dirty="0" smtClean="0"/>
              <a:t>.</a:t>
            </a:r>
          </a:p>
          <a:p>
            <a:r>
              <a:rPr lang="ru-RU" sz="2400" b="1" dirty="0">
                <a:hlinkClick r:id="rId2"/>
              </a:rPr>
              <a:t>Гайденко П.П. - История новоевропейской философии в ее связи с наукой: Учебное пособие для вузов (2000)</a:t>
            </a:r>
            <a:endParaRPr lang="ru-RU" sz="2400" b="1" dirty="0"/>
          </a:p>
        </p:txBody>
      </p:sp>
    </p:spTree>
    <p:extLst>
      <p:ext uri="{BB962C8B-B14F-4D97-AF65-F5344CB8AC3E}">
        <p14:creationId xmlns:p14="http://schemas.microsoft.com/office/powerpoint/2010/main" val="2784580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3"/>
            <a:ext cx="9568420" cy="576039"/>
          </a:xfrm>
        </p:spPr>
        <p:txBody>
          <a:bodyPr>
            <a:normAutofit fontScale="90000"/>
          </a:bodyPr>
          <a:lstStyle/>
          <a:p>
            <a:r>
              <a:rPr lang="ru-RU" dirty="0" smtClean="0"/>
              <a:t>Научное знание</a:t>
            </a:r>
            <a:endParaRPr lang="ru-RU" dirty="0"/>
          </a:p>
        </p:txBody>
      </p:sp>
      <p:sp>
        <p:nvSpPr>
          <p:cNvPr id="3" name="Объект 2"/>
          <p:cNvSpPr>
            <a:spLocks noGrp="1"/>
          </p:cNvSpPr>
          <p:nvPr>
            <p:ph idx="1"/>
          </p:nvPr>
        </p:nvSpPr>
        <p:spPr>
          <a:xfrm>
            <a:off x="1097279" y="940279"/>
            <a:ext cx="10401731" cy="4928815"/>
          </a:xfrm>
        </p:spPr>
        <p:txBody>
          <a:bodyPr>
            <a:normAutofit/>
          </a:bodyPr>
          <a:lstStyle/>
          <a:p>
            <a:pPr hangingPunct="0"/>
            <a:r>
              <a:rPr lang="ru-RU" dirty="0"/>
              <a:t>— Научное познание подразумевает получение </a:t>
            </a:r>
            <a:r>
              <a:rPr lang="ru-RU" i="1" dirty="0"/>
              <a:t>практически полезных, </a:t>
            </a:r>
            <a:r>
              <a:rPr lang="ru-RU" dirty="0"/>
              <a:t>в конечном счете, знаний, позволяющих управлять природными и социальными процессами на основе знания их законов и с целью удовлетворения человеческих потребностей. «Знание — сила».</a:t>
            </a:r>
          </a:p>
          <a:p>
            <a:pPr hangingPunct="0"/>
            <a:r>
              <a:rPr lang="ru-RU" dirty="0"/>
              <a:t>— Научное познание должно </a:t>
            </a:r>
            <a:r>
              <a:rPr lang="ru-RU" i="1" dirty="0"/>
              <a:t>согласовываться с опытом </a:t>
            </a:r>
            <a:r>
              <a:rPr lang="ru-RU" dirty="0"/>
              <a:t>и предполагает возможность </a:t>
            </a:r>
            <a:r>
              <a:rPr lang="ru-RU" i="1" dirty="0"/>
              <a:t>опытной проверки </a:t>
            </a:r>
            <a:r>
              <a:rPr lang="ru-RU" dirty="0"/>
              <a:t>понятий и теорий, их подтверждения или опровержения </a:t>
            </a:r>
            <a:r>
              <a:rPr lang="ru-RU" dirty="0" smtClean="0"/>
              <a:t>фактами.</a:t>
            </a:r>
          </a:p>
          <a:p>
            <a:pPr hangingPunct="0"/>
            <a:r>
              <a:rPr lang="ru-RU" dirty="0" smtClean="0"/>
              <a:t>— </a:t>
            </a:r>
            <a:r>
              <a:rPr lang="ru-RU" dirty="0"/>
              <a:t>Научное познание требует </a:t>
            </a:r>
            <a:r>
              <a:rPr lang="ru-RU" i="1" dirty="0"/>
              <a:t>строгости, </a:t>
            </a:r>
            <a:r>
              <a:rPr lang="ru-RU" dirty="0"/>
              <a:t>эмпирической обоснованности, логической связности и непротиворечивости хода исследования и формулирования его результатов.</a:t>
            </a:r>
          </a:p>
          <a:p>
            <a:r>
              <a:rPr lang="ru-RU" dirty="0"/>
              <a:t>— Научное познание организуется </a:t>
            </a:r>
            <a:r>
              <a:rPr lang="ru-RU" i="1" dirty="0"/>
              <a:t>методически, </a:t>
            </a:r>
            <a:r>
              <a:rPr lang="ru-RU" dirty="0"/>
              <a:t>т.е. ведется с определенной целью и согласно определенному плану, осознанному методу </a:t>
            </a:r>
            <a:r>
              <a:rPr lang="ru-RU" dirty="0" smtClean="0"/>
              <a:t>действий.</a:t>
            </a:r>
          </a:p>
          <a:p>
            <a:r>
              <a:rPr lang="ru-RU" dirty="0"/>
              <a:t>— Научное знание представляет собой развивающуюся </a:t>
            </a:r>
            <a:r>
              <a:rPr lang="ru-RU" i="1" dirty="0"/>
              <a:t>систему, </a:t>
            </a:r>
            <a:r>
              <a:rPr lang="ru-RU" dirty="0"/>
              <a:t>которая стремится к внутренней упорядоченности, согласованности, связности, логической непротиворечивости. Система периодически может испытывать основательные потрясения, крушения, но после кризиса вновь формируется системно упорядоченное знание, хотя упорядоченное уже на новых принципах </a:t>
            </a:r>
            <a:endParaRPr lang="ru-RU" b="1" dirty="0"/>
          </a:p>
        </p:txBody>
      </p:sp>
    </p:spTree>
    <p:extLst>
      <p:ext uri="{BB962C8B-B14F-4D97-AF65-F5344CB8AC3E}">
        <p14:creationId xmlns:p14="http://schemas.microsoft.com/office/powerpoint/2010/main" val="1136230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stretch>
            <a:fillRect/>
          </a:stretch>
        </p:blipFill>
        <p:spPr>
          <a:xfrm>
            <a:off x="10140287" y="1529616"/>
            <a:ext cx="2051713" cy="1471464"/>
          </a:xfrm>
          <a:prstGeom prst="rect">
            <a:avLst/>
          </a:prstGeom>
        </p:spPr>
      </p:pic>
      <p:pic>
        <p:nvPicPr>
          <p:cNvPr id="9" name="Рисунок 8"/>
          <p:cNvPicPr>
            <a:picLocks noChangeAspect="1"/>
          </p:cNvPicPr>
          <p:nvPr/>
        </p:nvPicPr>
        <p:blipFill>
          <a:blip r:embed="rId4" cstate="print"/>
          <a:stretch>
            <a:fillRect/>
          </a:stretch>
        </p:blipFill>
        <p:spPr>
          <a:xfrm>
            <a:off x="10334031" y="3934995"/>
            <a:ext cx="1857969" cy="1974092"/>
          </a:xfrm>
          <a:prstGeom prst="rect">
            <a:avLst/>
          </a:prstGeom>
        </p:spPr>
      </p:pic>
      <p:cxnSp>
        <p:nvCxnSpPr>
          <p:cNvPr id="14" name="Прямая соединительная линия 13"/>
          <p:cNvCxnSpPr/>
          <p:nvPr/>
        </p:nvCxnSpPr>
        <p:spPr>
          <a:xfrm>
            <a:off x="245658" y="3838433"/>
            <a:ext cx="918494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319177" y="0"/>
            <a:ext cx="9894497" cy="7017306"/>
          </a:xfrm>
          <a:prstGeom prst="rect">
            <a:avLst/>
          </a:prstGeom>
        </p:spPr>
        <p:txBody>
          <a:bodyPr wrap="square">
            <a:spAutoFit/>
          </a:bodyPr>
          <a:lstStyle/>
          <a:p>
            <a:pPr indent="457200" algn="just" hangingPunct="0">
              <a:spcAft>
                <a:spcPts val="0"/>
              </a:spcAft>
            </a:pPr>
            <a:r>
              <a:rPr lang="ru-RU" dirty="0">
                <a:latin typeface="Times New Roman" panose="02020603050405020304" pitchFamily="18" charset="0"/>
                <a:ea typeface="Times New Roman" panose="02020603050405020304" pitchFamily="18" charset="0"/>
              </a:rPr>
              <a:t>Научное знание преимущественно </a:t>
            </a:r>
            <a:r>
              <a:rPr lang="ru-RU" i="1" dirty="0">
                <a:latin typeface="Times New Roman" panose="02020603050405020304" pitchFamily="18" charset="0"/>
                <a:ea typeface="Times New Roman" panose="02020603050405020304" pitchFamily="18" charset="0"/>
              </a:rPr>
              <a:t>выражается в понятийной форме </a:t>
            </a:r>
            <a:r>
              <a:rPr lang="ru-RU" dirty="0">
                <a:latin typeface="Times New Roman" panose="02020603050405020304" pitchFamily="18" charset="0"/>
                <a:ea typeface="Times New Roman" panose="02020603050405020304" pitchFamily="18" charset="0"/>
              </a:rPr>
              <a:t>и постигается посредством </a:t>
            </a:r>
            <a:r>
              <a:rPr lang="ru-RU" i="1" dirty="0">
                <a:latin typeface="Times New Roman" panose="02020603050405020304" pitchFamily="18" charset="0"/>
                <a:ea typeface="Times New Roman" panose="02020603050405020304" pitchFamily="18" charset="0"/>
              </a:rPr>
              <a:t>рассудка </a:t>
            </a:r>
            <a:r>
              <a:rPr lang="ru-RU" dirty="0">
                <a:latin typeface="Times New Roman" panose="02020603050405020304" pitchFamily="18" charset="0"/>
                <a:ea typeface="Times New Roman" panose="02020603050405020304" pitchFamily="18" charset="0"/>
              </a:rPr>
              <a:t>в отличие от религиозных или поэтических представлений, выражаемых в образной, иносказательной форме и постигаемых при помощи эмоций, иррациональной интуиции.</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познание стремится к </a:t>
            </a:r>
            <a:r>
              <a:rPr lang="ru-RU" i="1" dirty="0">
                <a:latin typeface="Times New Roman" panose="02020603050405020304" pitchFamily="18" charset="0"/>
                <a:ea typeface="Times New Roman" panose="02020603050405020304" pitchFamily="18" charset="0"/>
              </a:rPr>
              <a:t>объективности, </a:t>
            </a:r>
            <a:r>
              <a:rPr lang="ru-RU" dirty="0">
                <a:latin typeface="Times New Roman" panose="02020603050405020304" pitchFamily="18" charset="0"/>
                <a:ea typeface="Times New Roman" panose="02020603050405020304" pitchFamily="18" charset="0"/>
              </a:rPr>
              <a:t>т.е. к выражению действительного соотношения вещей, независимого от человеческого сознания.</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познание стремится к выявлению необходимых </a:t>
            </a:r>
            <a:r>
              <a:rPr lang="ru-RU" i="1" dirty="0">
                <a:latin typeface="Times New Roman" panose="02020603050405020304" pitchFamily="18" charset="0"/>
                <a:ea typeface="Times New Roman" panose="02020603050405020304" pitchFamily="18" charset="0"/>
              </a:rPr>
              <a:t>каузальных связей </a:t>
            </a:r>
            <a:r>
              <a:rPr lang="ru-RU" dirty="0">
                <a:latin typeface="Times New Roman" panose="02020603050405020304" pitchFamily="18" charset="0"/>
                <a:ea typeface="Times New Roman" panose="02020603050405020304" pitchFamily="18" charset="0"/>
              </a:rPr>
              <a:t>в мире. Знание и использование каузальных связей приходит на смену магическим формулам заклинания духов и моления богам.</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знание полностью </a:t>
            </a:r>
            <a:r>
              <a:rPr lang="ru-RU" i="1" dirty="0">
                <a:latin typeface="Times New Roman" panose="02020603050405020304" pitchFamily="18" charset="0"/>
                <a:ea typeface="Times New Roman" panose="02020603050405020304" pitchFamily="18" charset="0"/>
              </a:rPr>
              <a:t>открыто для критики. </a:t>
            </a:r>
            <a:r>
              <a:rPr lang="ru-RU" dirty="0">
                <a:latin typeface="Times New Roman" panose="02020603050405020304" pitchFamily="18" charset="0"/>
                <a:ea typeface="Times New Roman" panose="02020603050405020304" pitchFamily="18" charset="0"/>
              </a:rPr>
              <a:t>Этим оно отличается, например, от теологического знания, которое основывается на догматах, закрытых для сомнения и критики.</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познание является </a:t>
            </a:r>
            <a:r>
              <a:rPr lang="ru-RU" i="1" dirty="0">
                <a:latin typeface="Times New Roman" panose="02020603050405020304" pitchFamily="18" charset="0"/>
                <a:ea typeface="Times New Roman" panose="02020603050405020304" pitchFamily="18" charset="0"/>
              </a:rPr>
              <a:t>рефлексивным </a:t>
            </a:r>
            <a:r>
              <a:rPr lang="ru-RU" dirty="0">
                <a:latin typeface="Times New Roman" panose="02020603050405020304" pitchFamily="18" charset="0"/>
                <a:ea typeface="Times New Roman" panose="02020603050405020304" pitchFamily="18" charset="0"/>
              </a:rPr>
              <a:t>или </a:t>
            </a:r>
            <a:r>
              <a:rPr lang="ru-RU" i="1" dirty="0">
                <a:latin typeface="Times New Roman" panose="02020603050405020304" pitchFamily="18" charset="0"/>
                <a:ea typeface="Times New Roman" panose="02020603050405020304" pitchFamily="18" charset="0"/>
              </a:rPr>
              <a:t>рефлектирующим, </a:t>
            </a:r>
            <a:r>
              <a:rPr lang="ru-RU" dirty="0">
                <a:latin typeface="Times New Roman" panose="02020603050405020304" pitchFamily="18" charset="0"/>
                <a:ea typeface="Times New Roman" panose="02020603050405020304" pitchFamily="18" charset="0"/>
              </a:rPr>
              <a:t>т.е. оно осознает и контролирует само себя, свою рациональную и эмпирическую обоснованность и состоятельность. Этим оно отличается, например, от мифологического познания, для которого характерно доверчивое, некритическое восприятие каких-либо повествований</a:t>
            </a:r>
            <a:r>
              <a:rPr lang="ru-RU" dirty="0" smtClean="0">
                <a:latin typeface="Times New Roman" panose="02020603050405020304" pitchFamily="18" charset="0"/>
                <a:ea typeface="Times New Roman" panose="02020603050405020304" pitchFamily="18" charset="0"/>
              </a:rPr>
              <a:t>.</a:t>
            </a:r>
          </a:p>
          <a:p>
            <a:pPr hangingPunct="0"/>
            <a:r>
              <a:rPr lang="ru-RU" dirty="0"/>
              <a:t>Научное познание </a:t>
            </a:r>
            <a:r>
              <a:rPr lang="ru-RU" i="1" dirty="0"/>
              <a:t>позволяет прогнозировать </a:t>
            </a:r>
            <a:r>
              <a:rPr lang="ru-RU" dirty="0"/>
              <a:t>ход событий, целенаправленно вызывать или упреждать их.</a:t>
            </a:r>
          </a:p>
          <a:p>
            <a:pPr hangingPunct="0"/>
            <a:r>
              <a:rPr lang="ru-RU" dirty="0"/>
              <a:t>— Результаты научного познания и ход их достижения должны быть </a:t>
            </a:r>
            <a:r>
              <a:rPr lang="ru-RU" i="1" dirty="0"/>
              <a:t>воспроизводимыми, </a:t>
            </a:r>
            <a:r>
              <a:rPr lang="ru-RU" dirty="0"/>
              <a:t>чтобы заслуживать признание научного сообщества. Если полученные кем-то результаты никто не может воспроизвести в своих опытах, расчетах, рассуждениях, то они не вызывают доверия. Чья-то личная вера в правильность своих утверждений не является научным доказательством.</a:t>
            </a:r>
          </a:p>
          <a:p>
            <a:pPr hangingPunct="0"/>
            <a:r>
              <a:rPr lang="ru-RU" dirty="0"/>
              <a:t>— Результаты научного познания </a:t>
            </a:r>
            <a:r>
              <a:rPr lang="ru-RU" i="1" dirty="0"/>
              <a:t>не претендуют на абсолютную истинность, </a:t>
            </a:r>
            <a:r>
              <a:rPr lang="ru-RU" dirty="0"/>
              <a:t>как, например, религиозные «истины», якобы вечные и неизменные. Научные знания предполагают возможность их изменения, усовершенствования или радикального пересмотра.</a:t>
            </a:r>
          </a:p>
          <a:p>
            <a:pPr indent="457200" algn="just" hangingPunct="0">
              <a:spcAft>
                <a:spcPts val="0"/>
              </a:spcAft>
            </a:pPr>
            <a:endParaRPr lang="ru-RU" dirty="0" smtClean="0">
              <a:latin typeface="Times New Roman" panose="02020603050405020304" pitchFamily="18" charset="0"/>
              <a:ea typeface="Times New Roman" panose="02020603050405020304" pitchFamily="18" charset="0"/>
            </a:endParaRPr>
          </a:p>
          <a:p>
            <a:pPr indent="457200" algn="just" hangingPunct="0">
              <a:spcAft>
                <a:spcPts val="0"/>
              </a:spcAft>
            </a:pP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53070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2104844" y="286603"/>
            <a:ext cx="9050835" cy="334499"/>
          </a:xfrm>
        </p:spPr>
        <p:txBody>
          <a:bodyPr>
            <a:noAutofit/>
          </a:bodyPr>
          <a:lstStyle/>
          <a:p>
            <a:pPr fontAlgn="auto">
              <a:spcAft>
                <a:spcPts val="0"/>
              </a:spcAft>
              <a:defRPr/>
            </a:pPr>
            <a:r>
              <a:rPr lang="ru-RU" sz="2000" b="1" dirty="0" smtClean="0"/>
              <a:t>Донаучное знание</a:t>
            </a:r>
            <a:endParaRPr lang="ru-RU" sz="2000" b="1" dirty="0">
              <a:solidFill>
                <a:schemeClr val="tx2">
                  <a:satMod val="130000"/>
                </a:schemeClr>
              </a:solidFill>
            </a:endParaRPr>
          </a:p>
        </p:txBody>
      </p:sp>
      <p:sp>
        <p:nvSpPr>
          <p:cNvPr id="25603" name="Rectangle 3"/>
          <p:cNvSpPr>
            <a:spLocks noGrp="1" noChangeArrowheads="1"/>
          </p:cNvSpPr>
          <p:nvPr>
            <p:ph idx="1"/>
          </p:nvPr>
        </p:nvSpPr>
        <p:spPr>
          <a:xfrm>
            <a:off x="1097280" y="948906"/>
            <a:ext cx="10660524" cy="4920188"/>
          </a:xfrm>
        </p:spPr>
        <p:txBody>
          <a:bodyPr>
            <a:normAutofit fontScale="92500" lnSpcReduction="20000"/>
          </a:bodyPr>
          <a:lstStyle/>
          <a:p>
            <a:pPr hangingPunct="0"/>
            <a:r>
              <a:rPr lang="ru-RU" sz="2400" dirty="0"/>
              <a:t>Под словом «</a:t>
            </a:r>
            <a:r>
              <a:rPr lang="ru-RU" sz="2400" dirty="0" err="1"/>
              <a:t>протонаука</a:t>
            </a:r>
            <a:r>
              <a:rPr lang="ru-RU" sz="2400" dirty="0"/>
              <a:t>» подразумеваются явления в древних культурах, родственные науке в ее нынешнем понимании, но не отвечающие тем или иным критериям, которые в совокупности характеризуют современную нам науку. Такие явления известны в истории Шумера, Вавилона, Древнего Египта, Индии, Китая, Греции.</a:t>
            </a:r>
          </a:p>
          <a:p>
            <a:pPr hangingPunct="0"/>
            <a:r>
              <a:rPr lang="ru-RU" sz="2400" dirty="0"/>
              <a:t>О древнейших истоках современной науки автор книги «Наука в истории общества» Дж. Бернал писал, что научная деятельность берет начало от практических и технических умений первобытного человека, а сложная современная цивилизация, основанная на науке и технике, развилась из ремесел и обычаев далекого прошлого. «...Еще задолго до того, как могла существовать какая-либо наука, человек уже имел внутреннюю и жизненно необходимую математическую логику в физическом обращении с определенными и абстрактными объектами» </a:t>
            </a:r>
            <a:r>
              <a:rPr lang="ru-RU" sz="2400" dirty="0" smtClean="0"/>
              <a:t>.</a:t>
            </a:r>
            <a:endParaRPr lang="ru-RU" sz="2400" dirty="0"/>
          </a:p>
          <a:p>
            <a:pPr hangingPunct="0"/>
            <a:r>
              <a:rPr lang="ru-RU" sz="2400" dirty="0"/>
              <a:t>Знания, относящиеся к области математики, астрономии, механики, медицины имели в древневосточных цивилизациях прикладной характер. Эти знания позволяли строить колоссальные гидротехнические и культовые сооружения, дворцы, создавать технику для строительства и боевых действий, производить землемерные работы, вести контроль, учет и расчеты хозяйственной деятельности, создавать календари, предсказывать соотношение светил, имевших магическое и религиозное значение, исцелять некоторые недуги.</a:t>
            </a:r>
          </a:p>
        </p:txBody>
      </p:sp>
    </p:spTree>
    <p:extLst>
      <p:ext uri="{BB962C8B-B14F-4D97-AF65-F5344CB8AC3E}">
        <p14:creationId xmlns:p14="http://schemas.microsoft.com/office/powerpoint/2010/main" val="1020274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chemeClr val="tx1"/>
                </a:solidFill>
              </a:rPr>
              <a:t>Элементы науки в Египетской цивилизации </a:t>
            </a:r>
            <a:r>
              <a:rPr lang="ru-RU" sz="3600" dirty="0">
                <a:solidFill>
                  <a:schemeClr val="tx1"/>
                </a:solidFill>
              </a:rPr>
              <a:t>(середина </a:t>
            </a:r>
            <a:r>
              <a:rPr lang="en-US" sz="3600" dirty="0">
                <a:solidFill>
                  <a:schemeClr val="tx1"/>
                </a:solidFill>
              </a:rPr>
              <a:t>IV</a:t>
            </a:r>
            <a:r>
              <a:rPr lang="ru-RU" sz="3600" dirty="0">
                <a:solidFill>
                  <a:schemeClr val="tx1"/>
                </a:solidFill>
              </a:rPr>
              <a:t> тыс. до н.э.)</a:t>
            </a:r>
          </a:p>
        </p:txBody>
      </p:sp>
      <p:sp>
        <p:nvSpPr>
          <p:cNvPr id="3" name="Текст 2"/>
          <p:cNvSpPr>
            <a:spLocks noGrp="1"/>
          </p:cNvSpPr>
          <p:nvPr>
            <p:ph type="body" sz="half" idx="1"/>
          </p:nvPr>
        </p:nvSpPr>
        <p:spPr>
          <a:xfrm>
            <a:off x="1158240" y="1865990"/>
            <a:ext cx="4846320" cy="4114800"/>
          </a:xfrm>
        </p:spPr>
        <p:txBody>
          <a:bodyPr>
            <a:normAutofit fontScale="92500" lnSpcReduction="10000"/>
          </a:bodyPr>
          <a:lstStyle/>
          <a:p>
            <a:r>
              <a:rPr lang="ru-RU" sz="2520" b="1" dirty="0"/>
              <a:t>Математика:</a:t>
            </a:r>
          </a:p>
          <a:p>
            <a:pPr lvl="1"/>
            <a:r>
              <a:rPr lang="ru-RU" sz="1980" dirty="0"/>
              <a:t>Решение уравнений;</a:t>
            </a:r>
          </a:p>
          <a:p>
            <a:pPr lvl="1"/>
            <a:r>
              <a:rPr lang="ru-RU" sz="1980" dirty="0"/>
              <a:t>Вычисление площади прямоугольника, треугольника, трапеции;</a:t>
            </a:r>
          </a:p>
          <a:p>
            <a:pPr lvl="1"/>
            <a:r>
              <a:rPr lang="ru-RU" sz="1980" dirty="0"/>
              <a:t>Вычисление объема параллелепипеда, цилиндра, конуса, пирамид;</a:t>
            </a:r>
          </a:p>
          <a:p>
            <a:pPr marL="181051" lvl="1" indent="0">
              <a:buNone/>
            </a:pPr>
            <a:r>
              <a:rPr lang="ru-RU" sz="2520" b="1" dirty="0"/>
              <a:t>Астрономия</a:t>
            </a:r>
            <a:r>
              <a:rPr lang="ru-RU" sz="2160" b="1" dirty="0"/>
              <a:t>:</a:t>
            </a:r>
          </a:p>
          <a:p>
            <a:pPr lvl="1"/>
            <a:r>
              <a:rPr lang="ru-RU" sz="1980" dirty="0"/>
              <a:t>деление года  на 12 месяцев по 30 дней. Во 2 тыс. до н.э. деление суток на 12 дневных и 12 ночных часов</a:t>
            </a:r>
          </a:p>
          <a:p>
            <a:pPr marL="181051" lvl="1" indent="0">
              <a:buNone/>
            </a:pPr>
            <a:r>
              <a:rPr lang="ru-RU" sz="2520" b="1" dirty="0"/>
              <a:t>Химия:</a:t>
            </a:r>
          </a:p>
          <a:p>
            <a:pPr lvl="1"/>
            <a:r>
              <a:rPr lang="ru-RU" sz="2160" dirty="0"/>
              <a:t>Изготовление предметов подобных золоту и серебру;</a:t>
            </a:r>
          </a:p>
          <a:p>
            <a:pPr lvl="1"/>
            <a:r>
              <a:rPr lang="ru-RU" sz="2160" dirty="0"/>
              <a:t>Извлечение масел из растений</a:t>
            </a:r>
          </a:p>
        </p:txBody>
      </p:sp>
      <p:pic>
        <p:nvPicPr>
          <p:cNvPr id="9"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39342" y="2389022"/>
            <a:ext cx="4259306" cy="2842508"/>
          </a:xfrm>
          <a:noFill/>
          <a:ln/>
        </p:spPr>
      </p:pic>
    </p:spTree>
    <p:extLst>
      <p:ext uri="{BB962C8B-B14F-4D97-AF65-F5344CB8AC3E}">
        <p14:creationId xmlns:p14="http://schemas.microsoft.com/office/powerpoint/2010/main" val="2792319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3306" y="286604"/>
            <a:ext cx="9292374" cy="610544"/>
          </a:xfrm>
        </p:spPr>
        <p:txBody>
          <a:bodyPr>
            <a:normAutofit fontScale="90000"/>
          </a:bodyPr>
          <a:lstStyle/>
          <a:p>
            <a:r>
              <a:rPr lang="ru-RU" b="1" dirty="0" smtClean="0"/>
              <a:t>Донаучное знание</a:t>
            </a:r>
            <a:endParaRPr lang="ru-RU" b="1" dirty="0"/>
          </a:p>
        </p:txBody>
      </p:sp>
      <p:sp>
        <p:nvSpPr>
          <p:cNvPr id="3" name="Объект 2"/>
          <p:cNvSpPr>
            <a:spLocks noGrp="1"/>
          </p:cNvSpPr>
          <p:nvPr>
            <p:ph idx="1"/>
          </p:nvPr>
        </p:nvSpPr>
        <p:spPr>
          <a:xfrm>
            <a:off x="1097279" y="1000664"/>
            <a:ext cx="10487995" cy="4868430"/>
          </a:xfrm>
        </p:spPr>
        <p:txBody>
          <a:bodyPr>
            <a:normAutofit fontScale="77500" lnSpcReduction="20000"/>
          </a:bodyPr>
          <a:lstStyle/>
          <a:p>
            <a:pPr hangingPunct="0"/>
            <a:r>
              <a:rPr lang="ru-RU" dirty="0"/>
              <a:t>Уже древние ученые осознавали, что возникновение знаний обусловлено потребностями практики. Так, </a:t>
            </a:r>
            <a:r>
              <a:rPr lang="ru-RU" dirty="0" err="1"/>
              <a:t>Евдем</a:t>
            </a:r>
            <a:r>
              <a:rPr lang="ru-RU" dirty="0"/>
              <a:t> (2-я пол. </a:t>
            </a:r>
            <a:r>
              <a:rPr lang="en-US" dirty="0"/>
              <a:t>IV</a:t>
            </a:r>
            <a:r>
              <a:rPr lang="ru-RU" dirty="0"/>
              <a:t> в. до н.э.) отмечал: «Как у финикийцев начало точному знанию чисел было положено благодаря торговле и сделкам, так и у египтян геометрия была изобретена по указанной причине» </a:t>
            </a:r>
            <a:r>
              <a:rPr lang="ru-RU" baseline="30000" dirty="0"/>
              <a:t>2</a:t>
            </a:r>
            <a:r>
              <a:rPr lang="ru-RU" dirty="0"/>
              <a:t>.</a:t>
            </a:r>
          </a:p>
          <a:p>
            <a:pPr hangingPunct="0"/>
            <a:r>
              <a:rPr lang="ru-RU" dirty="0"/>
              <a:t>Зачастую эти знания имели сакральный и тайный характер. Они предназначались для определенного клана, касты, передавались посвященным или же доставались от родителей детям.</a:t>
            </a:r>
          </a:p>
          <a:p>
            <a:pPr hangingPunct="0"/>
            <a:r>
              <a:rPr lang="ru-RU" dirty="0"/>
              <a:t>В философско-религиозной мысли Древней Индии внешний мир нередко представлялся иллюзией (майя), а целью считалось освобождение от мира (мокша), и с этой точки зрения познание внешнего мира не представлялось чем-то важным.</a:t>
            </a:r>
          </a:p>
          <a:p>
            <a:pPr hangingPunct="0"/>
            <a:r>
              <a:rPr lang="ru-RU" dirty="0"/>
              <a:t>Древние греки заимствовали некоторые математические и астрономические знания в странах Востока. Например, знание о соотношении сторон прямоугольного треугольника, сформулированное в теореме Пифагора, появилось в Древнем Египте, Вавилоне, Китае, Индии раньше</a:t>
            </a:r>
            <a:r>
              <a:rPr lang="ru-RU" dirty="0" smtClean="0"/>
              <a:t>, </a:t>
            </a:r>
            <a:r>
              <a:rPr lang="ru-RU" dirty="0"/>
              <a:t>чем у греков </a:t>
            </a:r>
            <a:r>
              <a:rPr lang="ru-RU" dirty="0" smtClean="0"/>
              <a:t>. </a:t>
            </a:r>
            <a:r>
              <a:rPr lang="ru-RU" dirty="0"/>
              <a:t>Иосиф Флавий засвидетельствовал: «Все единогласно признают, что первые эллинские философы, размышлявшие о вещах небесных и божественных, как, например, </a:t>
            </a:r>
            <a:r>
              <a:rPr lang="ru-RU" dirty="0" err="1"/>
              <a:t>Ферекид</a:t>
            </a:r>
            <a:r>
              <a:rPr lang="ru-RU" dirty="0"/>
              <a:t> </a:t>
            </a:r>
            <a:r>
              <a:rPr lang="ru-RU" dirty="0" err="1"/>
              <a:t>Сиросский</a:t>
            </a:r>
            <a:r>
              <a:rPr lang="ru-RU" dirty="0"/>
              <a:t>, Пифагор и Фалес, были учениками египтян и халдеев...» </a:t>
            </a:r>
          </a:p>
          <a:p>
            <a:pPr hangingPunct="0"/>
            <a:r>
              <a:rPr lang="ru-RU" dirty="0"/>
              <a:t>Вместе с тем греки привнесли в науку нечто принципиально новое: теоретическое рассмотрение и доказательство. Теория — особый вид знания, отличающийся от интуитивных догадок и обобщений опыта, каковыми и были по сути знания восточных ученых. Теория — это не совокупность отдельных утверждений, а система логически связанных друг с другом положений. Эта система выстраивается дедуктивным методом, «сверху вниз» — от общих понятий, принципов к выводам, которые с </a:t>
            </a:r>
            <a:r>
              <a:rPr lang="ru-RU" i="1" dirty="0"/>
              <a:t>необходимостью </a:t>
            </a:r>
            <a:r>
              <a:rPr lang="ru-RU" dirty="0"/>
              <a:t>логически следуют из принципов. Таким образом, знания (суждения), входящие в состав теории, оказываются не случайными, непонятно откуда взявшимися, а </a:t>
            </a:r>
            <a:r>
              <a:rPr lang="ru-RU" i="1" dirty="0"/>
              <a:t>основанными </a:t>
            </a:r>
            <a:r>
              <a:rPr lang="ru-RU" dirty="0"/>
              <a:t>на принципах, внушающих доверие. На основе принципов знания получают </a:t>
            </a:r>
            <a:r>
              <a:rPr lang="ru-RU" i="1" dirty="0"/>
              <a:t>объяснение </a:t>
            </a:r>
            <a:r>
              <a:rPr lang="ru-RU" dirty="0"/>
              <a:t>и </a:t>
            </a:r>
            <a:r>
              <a:rPr lang="ru-RU" i="1" dirty="0"/>
              <a:t>доказательство, </a:t>
            </a:r>
            <a:r>
              <a:rPr lang="ru-RU" dirty="0"/>
              <a:t>поскольку они с логической необходимостью выводятся из принципов.</a:t>
            </a:r>
          </a:p>
          <a:p>
            <a:pPr hangingPunct="0"/>
            <a:r>
              <a:rPr lang="ru-RU" dirty="0"/>
              <a:t>Итак, идеалом античной науки стало доказательное, теоретическое, каузально-логическое мышление и знание.</a:t>
            </a:r>
          </a:p>
          <a:p>
            <a:pPr hangingPunct="0"/>
            <a:endParaRPr lang="ru-RU" dirty="0"/>
          </a:p>
        </p:txBody>
      </p:sp>
    </p:spTree>
    <p:extLst>
      <p:ext uri="{BB962C8B-B14F-4D97-AF65-F5344CB8AC3E}">
        <p14:creationId xmlns:p14="http://schemas.microsoft.com/office/powerpoint/2010/main" val="1915656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7426" y="286604"/>
            <a:ext cx="9318254" cy="601918"/>
          </a:xfrm>
        </p:spPr>
        <p:txBody>
          <a:bodyPr>
            <a:normAutofit fontScale="90000"/>
          </a:bodyPr>
          <a:lstStyle/>
          <a:p>
            <a:r>
              <a:rPr lang="ru-RU" b="1" dirty="0" err="1" smtClean="0"/>
              <a:t>Вненаучное</a:t>
            </a:r>
            <a:r>
              <a:rPr lang="ru-RU" b="1" dirty="0" smtClean="0"/>
              <a:t> знание</a:t>
            </a:r>
            <a:endParaRPr lang="ru-RU" b="1" dirty="0"/>
          </a:p>
        </p:txBody>
      </p:sp>
      <p:sp>
        <p:nvSpPr>
          <p:cNvPr id="3" name="Объект 2"/>
          <p:cNvSpPr>
            <a:spLocks noGrp="1"/>
          </p:cNvSpPr>
          <p:nvPr>
            <p:ph idx="1"/>
          </p:nvPr>
        </p:nvSpPr>
        <p:spPr>
          <a:xfrm>
            <a:off x="1097279" y="888522"/>
            <a:ext cx="10444863" cy="4980572"/>
          </a:xfrm>
        </p:spPr>
        <p:txBody>
          <a:bodyPr>
            <a:normAutofit fontScale="77500" lnSpcReduction="20000"/>
          </a:bodyPr>
          <a:lstStyle/>
          <a:p>
            <a:pPr hangingPunct="0"/>
            <a:r>
              <a:rPr lang="ru-RU" dirty="0"/>
              <a:t>С эпохи Просвещения научное познание и его результаты приобретали все большее влияние в мире по сравнению с до- и </a:t>
            </a:r>
            <a:r>
              <a:rPr lang="ru-RU" dirty="0" err="1"/>
              <a:t>вненаучными</a:t>
            </a:r>
            <a:r>
              <a:rPr lang="ru-RU" dirty="0"/>
              <a:t> знаниями. У некоторых адептов науки сформировалось убеждение, что научные знания должны со временем вытеснить из общественного сознания ненаучные представления как пустые или вредные предрассудки.</a:t>
            </a:r>
          </a:p>
          <a:p>
            <a:pPr hangingPunct="0"/>
            <a:r>
              <a:rPr lang="ru-RU" dirty="0"/>
              <a:t>К ненаучным представлениям должны, в принципе, относиться все представления, не соответствующие критериям научности. Таковыми являются, например, обыденные, мифологические, религиозные и, возможно, философские познания.</a:t>
            </a:r>
          </a:p>
          <a:p>
            <a:pPr hangingPunct="0"/>
            <a:r>
              <a:rPr lang="ru-RU" dirty="0"/>
              <a:t>Однако в </a:t>
            </a:r>
            <a:r>
              <a:rPr lang="en-US" dirty="0"/>
              <a:t>XX</a:t>
            </a:r>
            <a:r>
              <a:rPr lang="ru-RU" dirty="0"/>
              <a:t> в. возникло и постепенно утвердилось ясное понимание того, что </a:t>
            </a:r>
            <a:r>
              <a:rPr lang="ru-RU" dirty="0" err="1"/>
              <a:t>вненаучное</a:t>
            </a:r>
            <a:r>
              <a:rPr lang="ru-RU" dirty="0"/>
              <a:t> познание не только неискоренимо, но, более того, оно совершенно необходимо как предпосылка научного познания.</a:t>
            </a:r>
          </a:p>
          <a:p>
            <a:pPr hangingPunct="0"/>
            <a:r>
              <a:rPr lang="ru-RU" dirty="0"/>
              <a:t>Одним из первых это осознал Э. </a:t>
            </a:r>
            <a:r>
              <a:rPr lang="ru-RU" dirty="0" err="1"/>
              <a:t>Гуссерль</a:t>
            </a:r>
            <a:r>
              <a:rPr lang="ru-RU" dirty="0"/>
              <a:t>. Он говорил о кризисе европейского человечества, науки и философии, который возник из-за пренебрежения учеными «жизненным миром», данным в непосредственном опыте до и вне научного познания. Однако именно «жизненный мир» для ученого есть «почва, поле его деятельности, в котором только и имеют смысл его проблемы и способы мышления» </a:t>
            </a:r>
            <a:r>
              <a:rPr lang="ru-RU" dirty="0" smtClean="0"/>
              <a:t>.</a:t>
            </a:r>
            <a:endParaRPr lang="ru-RU" dirty="0"/>
          </a:p>
          <a:p>
            <a:pPr hangingPunct="0"/>
            <a:r>
              <a:rPr lang="ru-RU" dirty="0"/>
              <a:t>Представители Венского кружка на третьем этапе эволюции философии науки </a:t>
            </a:r>
            <a:r>
              <a:rPr lang="ru-RU" dirty="0" smtClean="0"/>
              <a:t> </a:t>
            </a:r>
            <a:r>
              <a:rPr lang="ru-RU" dirty="0"/>
              <a:t>пытались четко отделить научные знания как достоверные от ненаучных знаний как недостоверных посредством принципа верификации, но их попытка потерпела неудачу. В противовес им К. Поппер предложил решать проблему демаркации, т. е. разграничения научных и ненаучных знаний, на основе принципа фальсификации. При этом, согласно Попперу, различение научных и ненаучных знаний не должно одновременно означать их оценки в качестве истинных или ложных.</a:t>
            </a:r>
          </a:p>
          <a:p>
            <a:pPr hangingPunct="0"/>
            <a:r>
              <a:rPr lang="ru-RU" dirty="0"/>
              <a:t>В нынешней, </a:t>
            </a:r>
            <a:r>
              <a:rPr lang="ru-RU" dirty="0" err="1"/>
              <a:t>постпозитивистской</a:t>
            </a:r>
            <a:r>
              <a:rPr lang="ru-RU" dirty="0"/>
              <a:t>, философии науки получило признание положение о невозможности строгого разграничения научного и ненаучного познания. Один из наиболее радикальных представителей современной философии науки П. </a:t>
            </a:r>
            <a:r>
              <a:rPr lang="ru-RU" dirty="0" err="1"/>
              <a:t>Фейерабенд</a:t>
            </a:r>
            <a:r>
              <a:rPr lang="ru-RU" dirty="0"/>
              <a:t> утверждает, что науку как идеологию научной элиты нужно лишить доминирующего положения в обществе и уравнять ее с религией, мифом, магией.</a:t>
            </a:r>
          </a:p>
        </p:txBody>
      </p:sp>
    </p:spTree>
    <p:extLst>
      <p:ext uri="{BB962C8B-B14F-4D97-AF65-F5344CB8AC3E}">
        <p14:creationId xmlns:p14="http://schemas.microsoft.com/office/powerpoint/2010/main" val="3879561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3848" y="138023"/>
            <a:ext cx="11291977" cy="5039328"/>
          </a:xfrm>
          <a:prstGeom prst="rect">
            <a:avLst/>
          </a:prstGeom>
        </p:spPr>
        <p:txBody>
          <a:bodyPr wrap="square">
            <a:spAutoFit/>
          </a:bodyPr>
          <a:lstStyle/>
          <a:p>
            <a:pPr algn="just">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В июне 2001 года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Э.Мулдашев</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страницах газеты “Аргументы и факты” (тираж 2 921 170 экз.) выступил с новой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гипотезой. </a:t>
            </a:r>
            <a:r>
              <a:rPr lang="ru-RU" dirty="0">
                <a:latin typeface="Times New Roman" panose="02020603050405020304" pitchFamily="18" charset="0"/>
                <a:ea typeface="Times New Roman" panose="02020603050405020304" pitchFamily="18" charset="0"/>
                <a:cs typeface="Times New Roman" panose="02020603050405020304" pitchFamily="18" charset="0"/>
              </a:rPr>
              <a:t>При Всемирном потопе ось земли сместилась на 60 градусов — это третья часть полуокружности Земли, что в километрах будет 6666. Значит, окружность Земли составляет шесть участков по 6666 километров. Зная нынешнее и предыдущее положение полюса, можно высчитать, где будет грядущее… По расчетам Э.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Мулдашева</a:t>
            </a:r>
            <a:r>
              <a:rPr lang="ru-RU" dirty="0">
                <a:latin typeface="Times New Roman" panose="02020603050405020304" pitchFamily="18" charset="0"/>
                <a:ea typeface="Times New Roman" panose="02020603050405020304" pitchFamily="18" charset="0"/>
                <a:cs typeface="Times New Roman" panose="02020603050405020304" pitchFamily="18" charset="0"/>
              </a:rPr>
              <a:t>, это место находится в США, в штате Вайоминг. Указанное место с незапамятных времен пользовалось самой дурной репутацией. Там находится Башня дьявола, огромный каменный, в длинных глубоких царапинах, вырост высотой в 290 метров, правильной формы, сильно напоминающий пирамиду со срезанной вершиной. Он стоит на плоскогорье, совершенно чуждый здешнему пейзажу, и виден издалека.</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Камень окружен зловещими легендами; самая популярная из них — о медведе, дьяволе и людоеде: люди спасались от него на вершине камня, а медведь, стараясь влезть на башню, исцарапал ее когтями. Из-за этой легенды башню называют Жилищем медведя. Но задолго до этого индейцы именовали ее Башней плохих богов и в ее окрестностях никогда не селились</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Мистика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понятная: </a:t>
            </a:r>
            <a:r>
              <a:rPr lang="ru-RU" dirty="0">
                <a:latin typeface="Times New Roman" panose="02020603050405020304" pitchFamily="18" charset="0"/>
                <a:ea typeface="Times New Roman" panose="02020603050405020304" pitchFamily="18" charset="0"/>
                <a:cs typeface="Times New Roman" panose="02020603050405020304" pitchFamily="18" charset="0"/>
              </a:rPr>
              <a:t>6 — плохое число, 666 — число зверя, тогда 6666 — знак беды, число, символизирующее глобальную катастрофу, и место, меченное этим числом, хорошим быть не может. И легенда говорила об этом за тысячи лет до того, как Э.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Мулдашев</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провел на глобусе линию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Кайлас</a:t>
            </a:r>
            <a:r>
              <a:rPr lang="ru-RU" dirty="0">
                <a:latin typeface="Times New Roman" panose="02020603050405020304" pitchFamily="18" charset="0"/>
                <a:ea typeface="Times New Roman" panose="02020603050405020304" pitchFamily="18" charset="0"/>
                <a:cs typeface="Times New Roman" panose="02020603050405020304" pitchFamily="18" charset="0"/>
              </a:rPr>
              <a:t>—Северный полюс — Остров Пасхи и циркулем отложил на ней от полюса 6666 километров.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06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3306" y="286604"/>
            <a:ext cx="9292374" cy="524280"/>
          </a:xfrm>
        </p:spPr>
        <p:txBody>
          <a:bodyPr>
            <a:normAutofit fontScale="90000"/>
          </a:bodyPr>
          <a:lstStyle/>
          <a:p>
            <a:r>
              <a:rPr lang="ru-RU" b="1" dirty="0" smtClean="0"/>
              <a:t>Обыденное знание</a:t>
            </a:r>
            <a:endParaRPr lang="ru-RU" b="1" dirty="0"/>
          </a:p>
        </p:txBody>
      </p:sp>
      <p:sp>
        <p:nvSpPr>
          <p:cNvPr id="3" name="Объект 2"/>
          <p:cNvSpPr>
            <a:spLocks noGrp="1"/>
          </p:cNvSpPr>
          <p:nvPr>
            <p:ph idx="1"/>
          </p:nvPr>
        </p:nvSpPr>
        <p:spPr>
          <a:xfrm>
            <a:off x="1071400" y="810884"/>
            <a:ext cx="10513875" cy="5058210"/>
          </a:xfrm>
        </p:spPr>
        <p:txBody>
          <a:bodyPr/>
          <a:lstStyle/>
          <a:p>
            <a:pPr algn="just"/>
            <a:r>
              <a:rPr lang="ru-RU" sz="1800" dirty="0"/>
              <a:t>Сфера обыденного знания, несмотря на свою естественность и, казалось бы, элементарность, с трудом поддается философской рефлексии. В немалой степени причина этого кроется в пренебрежительном отношении классической, рациональной науки к субъективности, эмпирическим характеристикам познания. Одной из причин, обусловливающих актуальность обращения к данной проблематике, явился свершившийся переход от прежней картины мира, характеризующейся верой в абсолютный, конструктивный авторитет разума, к мировоззрению постмодернизма с обозначением горизонта познания. Современная наука не только допускает плюрализм и диалог различных концепций, но и учитывает многочисленные факторы различной природы, которые обусловливают познавательную деятельность. К такому фундаментальному фактору относится обыденное знание, которое является неотъемлемым и довольно значимым элементом познавательной деятельности. Оно представляет собой основу, обеспечивающую базовую систему представлений человека о повседневной реальности</a:t>
            </a:r>
            <a:r>
              <a:rPr lang="ru-RU" sz="1800" dirty="0" smtClean="0"/>
              <a:t>.</a:t>
            </a:r>
          </a:p>
          <a:p>
            <a:pPr algn="just"/>
            <a:r>
              <a:rPr lang="ru-RU" sz="1800" dirty="0"/>
              <a:t>По своей природе обыденное знание представляет собой весьма сложную, многоплановую систему. Причем все теоретические трудности по выявлению природы такого знания связаны с тем, что оно не имеет четко выраженной структуры (как, например, научное знание). Принято считать, что знания, которые мы получаем в обыденном познании, являются довольно простыми. Тем не менее в действительности все общеизвестные обыденные знания отнюдь не просты ни по содержанию, ни по структуре, ни по способам функционирования в повседневной практике.</a:t>
            </a:r>
          </a:p>
          <a:p>
            <a:pPr algn="just"/>
            <a:endParaRPr lang="ru-RU" sz="1800" dirty="0"/>
          </a:p>
          <a:p>
            <a:endParaRPr lang="ru-RU" dirty="0"/>
          </a:p>
        </p:txBody>
      </p:sp>
    </p:spTree>
    <p:extLst>
      <p:ext uri="{BB962C8B-B14F-4D97-AF65-F5344CB8AC3E}">
        <p14:creationId xmlns:p14="http://schemas.microsoft.com/office/powerpoint/2010/main" val="3252730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9954" y="286604"/>
            <a:ext cx="9145725" cy="524280"/>
          </a:xfrm>
        </p:spPr>
        <p:txBody>
          <a:bodyPr>
            <a:normAutofit/>
          </a:bodyPr>
          <a:lstStyle/>
          <a:p>
            <a:r>
              <a:rPr lang="ru-RU" sz="3200" b="1" dirty="0" smtClean="0"/>
              <a:t>Функции обыденного знания</a:t>
            </a:r>
            <a:endParaRPr lang="ru-RU" sz="3200" b="1" dirty="0"/>
          </a:p>
        </p:txBody>
      </p:sp>
      <p:sp>
        <p:nvSpPr>
          <p:cNvPr id="3" name="Объект 2"/>
          <p:cNvSpPr>
            <a:spLocks noGrp="1"/>
          </p:cNvSpPr>
          <p:nvPr>
            <p:ph idx="1"/>
          </p:nvPr>
        </p:nvSpPr>
        <p:spPr>
          <a:xfrm>
            <a:off x="1086928" y="923026"/>
            <a:ext cx="10068752" cy="4946068"/>
          </a:xfrm>
        </p:spPr>
        <p:txBody>
          <a:bodyPr>
            <a:normAutofit fontScale="77500" lnSpcReduction="20000"/>
          </a:bodyPr>
          <a:lstStyle/>
          <a:p>
            <a:r>
              <a:rPr lang="ru-RU" dirty="0"/>
              <a:t>Рассматривая сущностные характеристики обыденного знания, можно выделить его наиболее важные функции:</a:t>
            </a:r>
          </a:p>
          <a:p>
            <a:r>
              <a:rPr lang="ru-RU" dirty="0"/>
              <a:t>1) гносеологическая (познавательная) -заключается в том, что обыденное эмпирическое знание дает нам достоверные факты о предметах и явлениях окружающего мира; такие знания, полученные непосредственно из жизненной практики и повседневного опыта человека, транслируются от поколения к поколению;</a:t>
            </a:r>
          </a:p>
          <a:p>
            <a:r>
              <a:rPr lang="ru-RU" dirty="0"/>
              <a:t>2) прогностическая - выражается в том, что такое знание позволяет нам предвидеть, что является существенным моментом познания; сразу же заметим, что обыденные предсказания существуют только на уровне догадки, они менее обоснованы и достоверны по сравнению с научными, но, тем не менее, упорядочивают повседневную деятельность; обыденное предвидение может быть как рациональным, основанным на здравом смысле, знании и опыте, так и интуитивным, построенным на предчувствии, предвосхищении;</a:t>
            </a:r>
          </a:p>
          <a:p>
            <a:r>
              <a:rPr lang="ru-RU" dirty="0"/>
              <a:t>3) базисная - проявляется, когда обыденное знание, обобщая повседневный опыт людей, постепенно создает ту платформу, на которой в процессе длительного развития человеческого познания создавались предпосылки (в виде эмпирических знаний) для возникновения эмпирического базиса науки; это тот фундамент, на основе которого происходит усвоение научных знаний; приобщение индивида к науке возможно лишь при наличии определенного запаса эмпирических знаний, накопленных в процессе повседневной практики;</a:t>
            </a:r>
          </a:p>
          <a:p>
            <a:r>
              <a:rPr lang="ru-RU" dirty="0"/>
              <a:t>4) аксиологическая - находит свое выражение в том, что такое знание содержит оценку действительности, субъект познания оценивает и сравнивает буквально все ситуации, объекты познания, возможности взаимодействия; знания здесь превращаются в оценки, которые определяют направления и характер принимаемых субъектом решений; оценочный аспект, конечно же, присущ познанию в целом, но на обыденном уровне он наиболее значим как основной регулирующий фактор практической и познавательной деятельности.</a:t>
            </a:r>
          </a:p>
        </p:txBody>
      </p:sp>
    </p:spTree>
    <p:extLst>
      <p:ext uri="{BB962C8B-B14F-4D97-AF65-F5344CB8AC3E}">
        <p14:creationId xmlns:p14="http://schemas.microsoft.com/office/powerpoint/2010/main" val="864117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7208" y="286603"/>
            <a:ext cx="9128472" cy="791699"/>
          </a:xfrm>
        </p:spPr>
        <p:txBody>
          <a:bodyPr/>
          <a:lstStyle/>
          <a:p>
            <a:r>
              <a:rPr lang="ru-RU" b="1" dirty="0" err="1" smtClean="0"/>
              <a:t>Паранормальная</a:t>
            </a:r>
            <a:r>
              <a:rPr lang="ru-RU" b="1" dirty="0" smtClean="0"/>
              <a:t> наука</a:t>
            </a:r>
            <a:endParaRPr lang="ru-RU" b="1" dirty="0"/>
          </a:p>
        </p:txBody>
      </p:sp>
      <p:sp>
        <p:nvSpPr>
          <p:cNvPr id="3" name="Объект 2"/>
          <p:cNvSpPr>
            <a:spLocks noGrp="1"/>
          </p:cNvSpPr>
          <p:nvPr>
            <p:ph idx="1"/>
          </p:nvPr>
        </p:nvSpPr>
        <p:spPr>
          <a:xfrm>
            <a:off x="1097279" y="1147313"/>
            <a:ext cx="10651897" cy="4721781"/>
          </a:xfrm>
        </p:spPr>
        <p:txBody>
          <a:bodyPr/>
          <a:lstStyle/>
          <a:p>
            <a:pPr hangingPunct="0"/>
            <a:r>
              <a:rPr lang="ru-RU" i="1" dirty="0" err="1"/>
              <a:t>Паранаукой</a:t>
            </a:r>
            <a:r>
              <a:rPr lang="ru-RU" i="1" dirty="0"/>
              <a:t> </a:t>
            </a:r>
            <a:r>
              <a:rPr lang="ru-RU" dirty="0"/>
              <a:t>называют воззрения, которые претендуют на научный статус, однако не признаются официальными научными кругами в качестве научных, поскольку эти воззрения не соответствуют критериям научности.</a:t>
            </a:r>
          </a:p>
          <a:p>
            <a:pPr hangingPunct="0"/>
            <a:r>
              <a:rPr lang="ru-RU" dirty="0"/>
              <a:t>Различие между наукой и </a:t>
            </a:r>
            <a:r>
              <a:rPr lang="ru-RU" dirty="0" err="1"/>
              <a:t>паранаукой</a:t>
            </a:r>
            <a:r>
              <a:rPr lang="ru-RU" dirty="0"/>
              <a:t> подразумевает, что имеется официально признанное научное сообщество, которому доверено решать, какие воззрения являются научными, а какие нет. Так, в 1660 году было учреждено Лондонское Королевское общество, санкционированное Королевской хартией в 1662 году, которое записало в своем уставе, что целью Общества является «совершенствование знания </a:t>
            </a:r>
            <a:r>
              <a:rPr lang="ru-RU" dirty="0" smtClean="0"/>
              <a:t>о </a:t>
            </a:r>
            <a:r>
              <a:rPr lang="ru-RU" dirty="0"/>
              <a:t>естественных предметах и всех полезных искусствах... с помощью экспериментов». Королевское общество решительно не признавало те работы, предложенные на его рассмотрение, которые не подтверждались экспериментами и не сулили реальной пользы.</a:t>
            </a:r>
          </a:p>
          <a:p>
            <a:pPr hangingPunct="0"/>
            <a:r>
              <a:rPr lang="ru-RU" dirty="0"/>
              <a:t>Официальные научные учреждения могут объявлять определенные направления исследований бесперспективными и ненаучными, избавляя себя от напрасной траты времени и сил на проверку несостоятельных разработок. Например, Французская Академия наук с 1775 года отказалась рассматривать проекты «вечных двигателей».</a:t>
            </a:r>
          </a:p>
          <a:p>
            <a:pPr hangingPunct="0"/>
            <a:endParaRPr lang="ru-RU" dirty="0"/>
          </a:p>
        </p:txBody>
      </p:sp>
    </p:spTree>
    <p:extLst>
      <p:ext uri="{BB962C8B-B14F-4D97-AF65-F5344CB8AC3E}">
        <p14:creationId xmlns:p14="http://schemas.microsoft.com/office/powerpoint/2010/main" val="3414636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11878" y="286603"/>
            <a:ext cx="8843801" cy="291367"/>
          </a:xfrm>
        </p:spPr>
        <p:txBody>
          <a:bodyPr>
            <a:noAutofit/>
          </a:bodyPr>
          <a:lstStyle/>
          <a:p>
            <a:r>
              <a:rPr lang="ru-RU" sz="1600" b="1" dirty="0" err="1" smtClean="0"/>
              <a:t>Паранаука</a:t>
            </a:r>
            <a:endParaRPr lang="ru-RU" sz="1600" b="1" dirty="0"/>
          </a:p>
        </p:txBody>
      </p:sp>
      <p:sp>
        <p:nvSpPr>
          <p:cNvPr id="3" name="Объект 2"/>
          <p:cNvSpPr>
            <a:spLocks noGrp="1"/>
          </p:cNvSpPr>
          <p:nvPr>
            <p:ph idx="1"/>
          </p:nvPr>
        </p:nvSpPr>
        <p:spPr>
          <a:xfrm>
            <a:off x="1097279" y="776377"/>
            <a:ext cx="10686403" cy="5092717"/>
          </a:xfrm>
        </p:spPr>
        <p:txBody>
          <a:bodyPr/>
          <a:lstStyle/>
          <a:p>
            <a:pPr algn="just" hangingPunct="0"/>
            <a:r>
              <a:rPr lang="ru-RU" dirty="0"/>
              <a:t>Ненаучные представления имели широкое распространение во все времена у всех народов. Научное знание в отличие от разнообразных магических и оккультных «знаний» позволяет людям приобрести реальную, а не мнимую власть над природными и социальными явлениями. Ввиду реальной пользы научных знаний наука в «просвещенных странах» получает государственную поддержку, в том числе финансовую. Научные занятия могут приносить доход и престиж тем, кто считается ученым. Поэтому неудивительно, что адепты ненаучных, ложных идей и учений пытаются выдавать свои идеи за научные, паразитируют на авторитете науки.</a:t>
            </a:r>
          </a:p>
          <a:p>
            <a:pPr algn="just"/>
            <a:r>
              <a:rPr lang="ru-RU" dirty="0"/>
              <a:t>На вопрос о том, как различить научное и ненаучное знание, нет однозначного </a:t>
            </a:r>
            <a:r>
              <a:rPr lang="ru-RU" dirty="0" smtClean="0"/>
              <a:t>ответа. </a:t>
            </a:r>
            <a:r>
              <a:rPr lang="ru-RU" dirty="0"/>
              <a:t>Бывают ситуации, когда какая-то теория длительное время не получает признания со стороны официальной науки потому, что она не вписывается в систему общепринятых научных представлений и не имеет надежного эмпирического доказательства, хотя по прошествии некоторого времени она находит экспериментальное подтверждение, получает признание и приводит к существенной перестройке системы научных знаний. Бывает, что ученый искренне заблуждается, отстаивая ошибочную теорию. Но бывает и так, что предприимчивые люди сознательно и искусно вводят в заблуждение общественность и государство, выдавая сомнительные или заведомо ложные представления за научные знания, чтобы </a:t>
            </a:r>
            <a:r>
              <a:rPr lang="ru-RU" dirty="0" smtClean="0"/>
              <a:t>получить </a:t>
            </a:r>
            <a:r>
              <a:rPr lang="ru-RU" dirty="0"/>
              <a:t>субсидии под их разработку и реализацию.</a:t>
            </a:r>
          </a:p>
          <a:p>
            <a:endParaRPr lang="ru-RU" dirty="0"/>
          </a:p>
        </p:txBody>
      </p:sp>
    </p:spTree>
    <p:extLst>
      <p:ext uri="{BB962C8B-B14F-4D97-AF65-F5344CB8AC3E}">
        <p14:creationId xmlns:p14="http://schemas.microsoft.com/office/powerpoint/2010/main" val="2627399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52800" y="980331"/>
            <a:ext cx="5486400" cy="4612738"/>
          </a:xfrm>
          <a:prstGeom prst="rect">
            <a:avLst/>
          </a:prstGeom>
        </p:spPr>
        <p:txBody>
          <a:bodyPr>
            <a:spAutoFit/>
          </a:bodyPr>
          <a:lstStyle/>
          <a:p>
            <a:pPr marL="640080" indent="-640080">
              <a:lnSpc>
                <a:spcPct val="80000"/>
              </a:lnSpc>
            </a:pPr>
            <a:r>
              <a:rPr lang="ru-RU" altLang="ru-RU" sz="2160" i="1" dirty="0"/>
              <a:t>"Алхимия есть наука, указывающая, как приготовлять и получать некоторое средство, эликсир, которое, брошенное на металл или несовершенное вещество, делает их совершенными в момент прикосновения"</a:t>
            </a:r>
            <a:r>
              <a:rPr lang="ru-RU" altLang="ru-RU" sz="2160" dirty="0"/>
              <a:t>. </a:t>
            </a:r>
          </a:p>
          <a:p>
            <a:pPr marL="640080" indent="-640080">
              <a:lnSpc>
                <a:spcPct val="80000"/>
              </a:lnSpc>
            </a:pPr>
            <a:r>
              <a:rPr lang="ru-RU" altLang="ru-RU" sz="2160" dirty="0"/>
              <a:t>3 стадии приготовления эликсира из "первичной субстанции"–</a:t>
            </a:r>
          </a:p>
          <a:p>
            <a:pPr marL="640080" indent="-640080">
              <a:lnSpc>
                <a:spcPct val="80000"/>
              </a:lnSpc>
              <a:buFontTx/>
              <a:buAutoNum type="arabicPeriod"/>
            </a:pPr>
            <a:r>
              <a:rPr lang="ru-RU" altLang="ru-RU" sz="2160" i="1" dirty="0" err="1"/>
              <a:t>нигредо</a:t>
            </a:r>
            <a:r>
              <a:rPr lang="ru-RU" altLang="ru-RU" sz="2160" dirty="0"/>
              <a:t> (чёрная стадия), </a:t>
            </a:r>
          </a:p>
          <a:p>
            <a:pPr marL="640080" indent="-640080">
              <a:lnSpc>
                <a:spcPct val="80000"/>
              </a:lnSpc>
              <a:buFontTx/>
              <a:buAutoNum type="arabicPeriod"/>
            </a:pPr>
            <a:r>
              <a:rPr lang="ru-RU" altLang="ru-RU" sz="2160" i="1" dirty="0"/>
              <a:t>альбедо</a:t>
            </a:r>
            <a:r>
              <a:rPr lang="ru-RU" altLang="ru-RU" sz="2160" dirty="0"/>
              <a:t> (белая, в результате которой получается малый эликсир, способный превращать металлы в серебро) </a:t>
            </a:r>
          </a:p>
          <a:p>
            <a:pPr marL="640080" indent="-640080">
              <a:lnSpc>
                <a:spcPct val="80000"/>
              </a:lnSpc>
              <a:buFontTx/>
              <a:buAutoNum type="arabicPeriod"/>
            </a:pPr>
            <a:r>
              <a:rPr lang="ru-RU" altLang="ru-RU" sz="2160" i="1" dirty="0" err="1"/>
              <a:t>рубедо</a:t>
            </a:r>
            <a:r>
              <a:rPr lang="ru-RU" altLang="ru-RU" sz="2160" dirty="0"/>
              <a:t> (красная, продуктом которой и является </a:t>
            </a:r>
            <a:r>
              <a:rPr lang="ru-RU" altLang="ru-RU" sz="2160" i="1" dirty="0"/>
              <a:t>великий эликсир</a:t>
            </a:r>
            <a:r>
              <a:rPr lang="ru-RU" altLang="ru-RU" sz="2160" dirty="0"/>
              <a:t> – </a:t>
            </a:r>
            <a:r>
              <a:rPr lang="ru-RU" altLang="ru-RU" sz="2160" i="1" dirty="0" err="1"/>
              <a:t>магистерий</a:t>
            </a:r>
            <a:r>
              <a:rPr lang="ru-RU" altLang="ru-RU" sz="2160" dirty="0"/>
              <a:t>).</a:t>
            </a:r>
          </a:p>
          <a:p>
            <a:pPr marL="640080" indent="-640080">
              <a:lnSpc>
                <a:spcPct val="80000"/>
              </a:lnSpc>
            </a:pPr>
            <a:r>
              <a:rPr lang="ru-RU" altLang="ru-RU" sz="2160" dirty="0"/>
              <a:t>                                               </a:t>
            </a:r>
            <a:r>
              <a:rPr lang="ru-RU" altLang="ru-RU" sz="2160" dirty="0" err="1"/>
              <a:t>Р.Бэкон</a:t>
            </a:r>
            <a:r>
              <a:rPr lang="ru-RU" altLang="ru-RU" sz="2160" dirty="0"/>
              <a:t> </a:t>
            </a:r>
          </a:p>
        </p:txBody>
      </p:sp>
    </p:spTree>
    <p:extLst>
      <p:ext uri="{BB962C8B-B14F-4D97-AF65-F5344CB8AC3E}">
        <p14:creationId xmlns:p14="http://schemas.microsoft.com/office/powerpoint/2010/main" val="2896641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93978" y="231845"/>
            <a:ext cx="3803477" cy="424732"/>
          </a:xfrm>
          <a:prstGeom prst="rect">
            <a:avLst/>
          </a:prstGeom>
        </p:spPr>
        <p:txBody>
          <a:bodyPr wrap="none">
            <a:spAutoFit/>
          </a:bodyPr>
          <a:lstStyle/>
          <a:p>
            <a:r>
              <a:rPr lang="ru-RU" sz="2160" dirty="0" err="1" smtClean="0">
                <a:solidFill>
                  <a:schemeClr val="bg1"/>
                </a:solidFill>
              </a:rPr>
              <a:t>лхимии</a:t>
            </a:r>
            <a:r>
              <a:rPr lang="ru-RU" sz="2160" dirty="0" smtClean="0">
                <a:solidFill>
                  <a:schemeClr val="bg1"/>
                </a:solidFill>
              </a:rPr>
              <a:t> </a:t>
            </a:r>
            <a:r>
              <a:rPr lang="ru-RU" sz="2160" dirty="0">
                <a:solidFill>
                  <a:schemeClr val="bg1"/>
                </a:solidFill>
              </a:rPr>
              <a:t>в европейской науке</a:t>
            </a:r>
            <a:r>
              <a:rPr lang="ru-RU" sz="2160" dirty="0">
                <a:solidFill>
                  <a:schemeClr val="tx2">
                    <a:satMod val="130000"/>
                  </a:schemeClr>
                </a:solidFill>
              </a:rPr>
              <a:t>:</a:t>
            </a:r>
            <a:endParaRPr lang="ru-RU" sz="2160" dirty="0"/>
          </a:p>
        </p:txBody>
      </p:sp>
      <p:sp>
        <p:nvSpPr>
          <p:cNvPr id="3" name="Прямоугольник 2"/>
          <p:cNvSpPr/>
          <p:nvPr/>
        </p:nvSpPr>
        <p:spPr>
          <a:xfrm>
            <a:off x="1343472" y="980331"/>
            <a:ext cx="9332237" cy="2784993"/>
          </a:xfrm>
          <a:prstGeom prst="rect">
            <a:avLst/>
          </a:prstGeom>
        </p:spPr>
        <p:txBody>
          <a:bodyPr wrap="square">
            <a:spAutoFit/>
          </a:bodyPr>
          <a:lstStyle/>
          <a:p>
            <a:pPr marL="342900" indent="-342900">
              <a:lnSpc>
                <a:spcPct val="90000"/>
              </a:lnSpc>
              <a:buFont typeface="Arial" panose="020B0604020202020204" pitchFamily="34" charset="0"/>
              <a:buChar char="•"/>
            </a:pPr>
            <a:r>
              <a:rPr lang="ru-RU" altLang="ru-RU" sz="2160" dirty="0"/>
              <a:t>открытие или усовершенствование способов получения практически ценных соединений и смесей (минеральных и растительных красок, стекол, эмалей, металлических сплавов, кислот, щелочей, солей, лекарственных препаратов),</a:t>
            </a:r>
          </a:p>
          <a:p>
            <a:pPr marL="342900" indent="-342900">
              <a:lnSpc>
                <a:spcPct val="90000"/>
              </a:lnSpc>
              <a:buFont typeface="Arial" panose="020B0604020202020204" pitchFamily="34" charset="0"/>
              <a:buChar char="•"/>
            </a:pPr>
            <a:r>
              <a:rPr lang="ru-RU" altLang="ru-RU" sz="2160" dirty="0"/>
              <a:t>создание или улучшение приемов лабораторной работы (перегонка, возгонка, фильтрование), изобретение новых лабораторных приборов (например, печей для длительного нагревания, перегонных кубов),</a:t>
            </a:r>
          </a:p>
          <a:p>
            <a:pPr marL="342900" indent="-342900">
              <a:lnSpc>
                <a:spcPct val="90000"/>
              </a:lnSpc>
              <a:buFont typeface="Arial" panose="020B0604020202020204" pitchFamily="34" charset="0"/>
              <a:buChar char="•"/>
            </a:pPr>
            <a:r>
              <a:rPr lang="ru-RU" altLang="ru-RU" sz="2160" dirty="0"/>
              <a:t>натурфилософские обобщения (идея генезиса металлов, основанная на материальном единстве мира ).</a:t>
            </a:r>
          </a:p>
        </p:txBody>
      </p:sp>
      <p:pic>
        <p:nvPicPr>
          <p:cNvPr id="4" name="Picture 7" descr="Iraq_Bagh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9811" y="4089078"/>
            <a:ext cx="4528129" cy="234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707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11878" y="286604"/>
            <a:ext cx="8843801" cy="472522"/>
          </a:xfrm>
        </p:spPr>
        <p:txBody>
          <a:bodyPr>
            <a:normAutofit fontScale="90000"/>
          </a:bodyPr>
          <a:lstStyle/>
          <a:p>
            <a:r>
              <a:rPr lang="ru-RU" dirty="0" err="1" smtClean="0"/>
              <a:t>Паранаука</a:t>
            </a:r>
            <a:endParaRPr lang="ru-RU" dirty="0"/>
          </a:p>
        </p:txBody>
      </p:sp>
      <p:sp>
        <p:nvSpPr>
          <p:cNvPr id="3" name="Объект 2"/>
          <p:cNvSpPr>
            <a:spLocks noGrp="1"/>
          </p:cNvSpPr>
          <p:nvPr>
            <p:ph idx="1"/>
          </p:nvPr>
        </p:nvSpPr>
        <p:spPr>
          <a:xfrm>
            <a:off x="534838" y="827816"/>
            <a:ext cx="10620841" cy="4986387"/>
          </a:xfrm>
        </p:spPr>
        <p:txBody>
          <a:bodyPr/>
          <a:lstStyle/>
          <a:p>
            <a:pPr hangingPunct="0"/>
            <a:r>
              <a:rPr lang="ru-RU" dirty="0"/>
              <a:t>Так, в России в 90-е годы появилось около 120 самозваных академий </a:t>
            </a:r>
            <a:r>
              <a:rPr lang="ru-RU" dirty="0" smtClean="0"/>
              <a:t>. </a:t>
            </a:r>
            <a:r>
              <a:rPr lang="ru-RU" dirty="0"/>
              <a:t>Их деятельность широко рекламируется в средствах массовой информации. Идеи </a:t>
            </a:r>
            <a:r>
              <a:rPr lang="ru-RU" dirty="0" err="1"/>
              <a:t>паранауки</a:t>
            </a:r>
            <a:r>
              <a:rPr lang="ru-RU" dirty="0"/>
              <a:t> проникают в учебные курсы вузов, излагаются в учебных пособиях.</a:t>
            </a:r>
          </a:p>
          <a:p>
            <a:r>
              <a:rPr lang="ru-RU" dirty="0"/>
              <a:t>В 1998 году при Президиуме РАН была создана Комиссия по борьбе с лженаукой и фальсификацией научных исследований, которую возглавил академик Э.П. Кругляков. Комиссия выступила с обращением к научным работникам России, профессорам и преподавателям вузов, учителям школ и техникумов, всем членам российского интеллектуального сообщества. В нем говорится, что в России «широко и беспрепятственно распространяются и пропагандируются псевдонаука и </a:t>
            </a:r>
            <a:r>
              <a:rPr lang="ru-RU" dirty="0" err="1"/>
              <a:t>паранормальные</a:t>
            </a:r>
            <a:r>
              <a:rPr lang="ru-RU" dirty="0"/>
              <a:t> верования...</a:t>
            </a:r>
          </a:p>
        </p:txBody>
      </p:sp>
    </p:spTree>
    <p:extLst>
      <p:ext uri="{BB962C8B-B14F-4D97-AF65-F5344CB8AC3E}">
        <p14:creationId xmlns:p14="http://schemas.microsoft.com/office/powerpoint/2010/main" val="2764737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5615" y="215660"/>
            <a:ext cx="8930065" cy="396816"/>
          </a:xfrm>
        </p:spPr>
        <p:txBody>
          <a:bodyPr>
            <a:noAutofit/>
          </a:bodyPr>
          <a:lstStyle/>
          <a:p>
            <a:r>
              <a:rPr lang="ru-RU" sz="2800" b="1" dirty="0" smtClean="0"/>
              <a:t>Лженаука</a:t>
            </a:r>
            <a:endParaRPr lang="ru-RU" sz="2800" b="1" dirty="0"/>
          </a:p>
        </p:txBody>
      </p:sp>
      <p:sp>
        <p:nvSpPr>
          <p:cNvPr id="3" name="Объект 2"/>
          <p:cNvSpPr>
            <a:spLocks noGrp="1"/>
          </p:cNvSpPr>
          <p:nvPr>
            <p:ph idx="1"/>
          </p:nvPr>
        </p:nvSpPr>
        <p:spPr>
          <a:xfrm>
            <a:off x="422694" y="732927"/>
            <a:ext cx="10836503" cy="5486718"/>
          </a:xfrm>
        </p:spPr>
        <p:txBody>
          <a:bodyPr>
            <a:normAutofit fontScale="47500" lnSpcReduction="20000"/>
          </a:bodyPr>
          <a:lstStyle/>
          <a:p>
            <a:r>
              <a:rPr lang="ru-RU" sz="2900" dirty="0"/>
              <a:t>«</a:t>
            </a:r>
            <a:r>
              <a:rPr lang="ru-RU" sz="2900" dirty="0" err="1"/>
              <a:t>Но́вая</a:t>
            </a:r>
            <a:r>
              <a:rPr lang="ru-RU" sz="2900" dirty="0"/>
              <a:t> </a:t>
            </a:r>
            <a:r>
              <a:rPr lang="ru-RU" sz="2900" dirty="0" err="1"/>
              <a:t>хроноло́гия</a:t>
            </a:r>
            <a:r>
              <a:rPr lang="ru-RU" sz="2900" dirty="0"/>
              <a:t>» (сокращённо НХ) — псевдонаучная теория радикального пересмотра всемирной истории, созданная группой под руководством академика РАН, математика А. Т. Фоменко.</a:t>
            </a:r>
          </a:p>
          <a:p>
            <a:r>
              <a:rPr lang="ru-RU" sz="2900" dirty="0" smtClean="0"/>
              <a:t>Отвергнута </a:t>
            </a:r>
            <a:r>
              <a:rPr lang="ru-RU" sz="2900" dirty="0"/>
              <a:t>научным сообществом как противоречащая установленным фактам, а её методы и гипотезы были опровергнуты. В частности, против «Новой хронологии» выступили историки, археологи, лингвисты, математики, физики, астрономы, химики и представители других наук.</a:t>
            </a:r>
          </a:p>
          <a:p>
            <a:endParaRPr lang="ru-RU" sz="2900" dirty="0" smtClean="0"/>
          </a:p>
          <a:p>
            <a:pPr algn="just"/>
            <a:r>
              <a:rPr lang="ru-RU" sz="2900" dirty="0" smtClean="0"/>
              <a:t>Теория </a:t>
            </a:r>
            <a:r>
              <a:rPr lang="ru-RU" sz="2900" dirty="0"/>
              <a:t>утверждает, что существующая хронология исторических событий в целом неверна, что письменная история человечества значительно короче, чем принято считать, и не прослеживается далее X века нашей эры, а древние цивилизации и государства Античности и раннего Средневековья являются «фантомными отражениями» гораздо более поздних культур, вписанными в историческую летопись из-за неправильного (ошибочного или тенденциозного) прочтения и интерпретации источников. Авторы предлагают собственную реконструкцию истории человечества, в основе которой лежит гипотеза о существовании в Средние века гигантской империи с политическим центром на территории Руси, охватывающей почти всю территорию Европы и Азии (а согласно позднейшим публикациям — даже обе Америки). Противоречия «Новой хронологии» с известными историческими фактами её авторы объясняют глобальной фальсификацией исторических документов.</a:t>
            </a:r>
          </a:p>
          <a:p>
            <a:pPr algn="just"/>
            <a:endParaRPr lang="ru-RU" sz="2900" dirty="0"/>
          </a:p>
          <a:p>
            <a:pPr algn="just"/>
            <a:r>
              <a:rPr lang="ru-RU" sz="2900" dirty="0"/>
              <a:t>«Новая хронология» использует более ранние идеи русского революционера и учёного Н. А. Морозова по глобальному пересмотру хронологии мировой истории, </a:t>
            </a:r>
            <a:r>
              <a:rPr lang="ru-RU" sz="2900" dirty="0" err="1"/>
              <a:t>пропагандировавшиеся</a:t>
            </a:r>
            <a:r>
              <a:rPr lang="ru-RU" sz="2900" dirty="0"/>
              <a:t> в 1970-х годах на механико-математическом факультете МГУ М. М. Постниковым[18][19]. Первоначальный вариант теории был сформулирован в начале 1980-х годов в серии публикаций А. Т. Фоменко и с 1981 года развивается им совместно с Г. В. </a:t>
            </a:r>
            <a:r>
              <a:rPr lang="ru-RU" sz="2900" dirty="0" err="1"/>
              <a:t>Носовским</a:t>
            </a:r>
            <a:r>
              <a:rPr lang="ru-RU" sz="2900" dirty="0"/>
              <a:t> при эпизодическом участии других соавторов.</a:t>
            </a:r>
          </a:p>
          <a:p>
            <a:pPr algn="just"/>
            <a:endParaRPr lang="ru-RU" sz="2900" dirty="0"/>
          </a:p>
          <a:p>
            <a:pPr algn="just"/>
            <a:r>
              <a:rPr lang="ru-RU" sz="2900" dirty="0"/>
              <a:t>В середине 1990-х годов теория преобразовалась в коммерческий </a:t>
            </a:r>
            <a:r>
              <a:rPr lang="ru-RU" sz="2900" dirty="0" smtClean="0"/>
              <a:t>проект. </a:t>
            </a:r>
            <a:r>
              <a:rPr lang="ru-RU" sz="2900" dirty="0"/>
              <a:t>К началу 2011 года по «Новой хронологии» издано более 100 книг общим тиражом около 800 тысяч </a:t>
            </a:r>
            <a:r>
              <a:rPr lang="ru-RU" sz="2900" dirty="0" smtClean="0"/>
              <a:t>экземпляров. </a:t>
            </a:r>
            <a:endParaRPr lang="ru-RU" sz="2900" dirty="0"/>
          </a:p>
          <a:p>
            <a:endParaRPr lang="ru-RU" dirty="0"/>
          </a:p>
          <a:p>
            <a:r>
              <a:rPr lang="ru-RU" dirty="0"/>
              <a:t> </a:t>
            </a:r>
          </a:p>
        </p:txBody>
      </p:sp>
    </p:spTree>
    <p:extLst>
      <p:ext uri="{BB962C8B-B14F-4D97-AF65-F5344CB8AC3E}">
        <p14:creationId xmlns:p14="http://schemas.microsoft.com/office/powerpoint/2010/main" val="378453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4"/>
            <a:ext cx="9137099" cy="446642"/>
          </a:xfrm>
        </p:spPr>
        <p:txBody>
          <a:bodyPr>
            <a:normAutofit/>
          </a:bodyPr>
          <a:lstStyle/>
          <a:p>
            <a:r>
              <a:rPr lang="ru-RU" sz="2400" dirty="0" smtClean="0"/>
              <a:t>Лженаука</a:t>
            </a:r>
            <a:endParaRPr lang="ru-RU" sz="2400" dirty="0"/>
          </a:p>
        </p:txBody>
      </p:sp>
      <p:sp>
        <p:nvSpPr>
          <p:cNvPr id="3" name="Объект 2"/>
          <p:cNvSpPr>
            <a:spLocks noGrp="1"/>
          </p:cNvSpPr>
          <p:nvPr>
            <p:ph idx="1"/>
          </p:nvPr>
        </p:nvSpPr>
        <p:spPr>
          <a:xfrm>
            <a:off x="474452" y="879893"/>
            <a:ext cx="11628407" cy="5633049"/>
          </a:xfrm>
        </p:spPr>
        <p:txBody>
          <a:bodyPr>
            <a:normAutofit fontScale="25000" lnSpcReduction="20000"/>
          </a:bodyPr>
          <a:lstStyle/>
          <a:p>
            <a:pPr algn="just"/>
            <a:r>
              <a:rPr lang="ru-RU" dirty="0"/>
              <a:t> </a:t>
            </a:r>
            <a:r>
              <a:rPr lang="ru-RU" sz="5600" dirty="0"/>
              <a:t>Ряд историков и публицистов относят «Новую хронологию» к такому феномену массовой культуры, как фолк-</a:t>
            </a:r>
            <a:r>
              <a:rPr lang="ru-RU" sz="5600" dirty="0" err="1"/>
              <a:t>хистори</a:t>
            </a:r>
            <a:r>
              <a:rPr lang="ru-RU" sz="5600" dirty="0"/>
              <a:t>.</a:t>
            </a:r>
          </a:p>
          <a:p>
            <a:pPr algn="just"/>
            <a:r>
              <a:rPr lang="ru-RU" sz="5600" dirty="0" smtClean="0"/>
              <a:t>В </a:t>
            </a:r>
            <a:r>
              <a:rPr lang="ru-RU" sz="5600" dirty="0"/>
              <a:t>1990—2000-е годы публикации по «Новой хронологии» превратились в издательский проект, ориентированный на широкие массы читателей и не связанный с научной деятельностью.</a:t>
            </a:r>
          </a:p>
          <a:p>
            <a:pPr algn="just"/>
            <a:r>
              <a:rPr lang="ru-RU" sz="5600" dirty="0" smtClean="0"/>
              <a:t>Многочисленные </a:t>
            </a:r>
            <a:r>
              <a:rPr lang="ru-RU" sz="5600" dirty="0"/>
              <a:t>книги Фоменко и соавторов этого периода посвящены уже в основном детализации и развитию якобы уже полученных с помощью точных методов «реконструкций» событий мировой истории, совершенно открыто не содержа «никакой математики и никакой астрономии», с опорой на дилетантские суждения о сходстве слов и явлений, с игнорированием профессиональной критики. Авторы при этом оговариваются, что их отождествления названий не имеют самостоятельной доказательной силы (таковую имеет только якобы «твёрдо установленная» хронология), однако посвящают именно таким отождествлениям большую часть своих книг с целью привлечь массового читателя, поскольку они являются «фактически единственным основанием для их баснословных геополитических утверждений». При этом часто авторы предлагают неподготовленному читателю самому, например, искать на древней карте схожие названия, отождествлять их и делать выводы из этих сопоставлений, что представляет собой фактическое отрицание лингвистики и исторической географии как наук.</a:t>
            </a:r>
          </a:p>
          <a:p>
            <a:pPr algn="just"/>
            <a:r>
              <a:rPr lang="ru-RU" sz="5600" dirty="0" smtClean="0"/>
              <a:t>Для </a:t>
            </a:r>
            <a:r>
              <a:rPr lang="ru-RU" sz="5600" dirty="0"/>
              <a:t>этих публикаций характерна всё более и более нарастающая «явная и грубая тенденциозность», а именно возвеличивание прошлого Руси. Если в ранних работах Фоменко речь о всемирной русской державе ещё не шла, то уже «Империя» (1996) говорит о контролировавшем почти всю Евразию «русско-ордынском» государстве и содержит многочисленные намёки на современность и недавнее прошлое (прямо проводятся аналоги между «ордынским» государством и СССР; отряды, размещённые якобы Ордой в Европе, именуются «Западной группой войск»); историк-медиевист Д. Э. Харитонович называет эту реконструкцию «фашистским мифом». В книгах 2000-х годов «Великая русская империя» предстаёт всемирным государством, которое якобы владело также всей Америкой и затем было развалено подрывными действиями мятежного Запада</a:t>
            </a:r>
            <a:r>
              <a:rPr lang="ru-RU" sz="5600" dirty="0" smtClean="0"/>
              <a:t>.  </a:t>
            </a:r>
          </a:p>
          <a:p>
            <a:pPr algn="just"/>
            <a:r>
              <a:rPr lang="ru-RU" sz="5600" dirty="0" smtClean="0"/>
              <a:t>Для </a:t>
            </a:r>
            <a:r>
              <a:rPr lang="ru-RU" sz="5600" dirty="0"/>
              <a:t>поздних работ Фоменко характерно, наряду с игнорированием замечаний критики по существу, также такая своеобразная реакция на неё, как изложение нарочито нелепых </a:t>
            </a:r>
            <a:r>
              <a:rPr lang="ru-RU" sz="5600" dirty="0" smtClean="0"/>
              <a:t>утверждений. </a:t>
            </a:r>
            <a:r>
              <a:rPr lang="ru-RU" sz="5600" dirty="0"/>
              <a:t>Так, содержащиеся в критической статье А. А. Зализняка 2000 года примеры абсурдных выводов, аналогичных «Новой хронологии» («русская» этимология названий Персии, Сирии, Ассирии, этрусков, ряда западноевропейских названий, утверждение о русских как древнем населении Южной Америки), в книге Фоменко 2005 года «Старые карты Великой Русской империи» приводятся всерьёз. В ответ на критику, согласно которой латынь было невозможно изобрести в Средние века на базе новых языков, Фоменко теперь повторяет это утверждение, датируя «изобретение» латыни уже XVII веком, но ещё и добавляет, что тогда же были изобретены «на базе славянского языка Империи» и сами новые романские и германские языки — французский, немецкий, испанский и английский, — а до этого века якобы соответствующие народы говорили по-славянски. </a:t>
            </a:r>
            <a:r>
              <a:rPr lang="ru-RU" sz="5600" dirty="0" smtClean="0"/>
              <a:t>В ответ на критику о невозможности «забвения» событий вплоть до XVI—XVII веков в результате совместных действий фальсификаторов в </a:t>
            </a:r>
            <a:r>
              <a:rPr lang="ru-RU" sz="5600" dirty="0"/>
              <a:t>работах по «Новой хронологии» середины 2000-х годов уже говорится, что события второй половины XVIII века — восстание Пугачёва и война за независимость США, по которым сохранилось огромное количество документов, — были войнами с участием «ордынской» Руси, которая якобы существовала до этого времени и контролировала Сибирь и Северную Америку. Такие приёмы — «на обвинение в абсурде с полной решительностью отвечать ещё большим абсурдом» — являются эффективным психологическим рекламным ходом для некритичного </a:t>
            </a:r>
            <a:r>
              <a:rPr lang="ru-RU" sz="5600" dirty="0" smtClean="0"/>
              <a:t>читателя</a:t>
            </a:r>
            <a:r>
              <a:rPr lang="ru-RU" sz="5600" dirty="0"/>
              <a:t>.</a:t>
            </a:r>
          </a:p>
          <a:p>
            <a:endParaRPr lang="ru-RU" dirty="0"/>
          </a:p>
          <a:p>
            <a:endParaRPr lang="ru-RU" dirty="0"/>
          </a:p>
          <a:p>
            <a:endParaRPr lang="ru-RU" dirty="0"/>
          </a:p>
        </p:txBody>
      </p:sp>
    </p:spTree>
    <p:extLst>
      <p:ext uri="{BB962C8B-B14F-4D97-AF65-F5344CB8AC3E}">
        <p14:creationId xmlns:p14="http://schemas.microsoft.com/office/powerpoint/2010/main" val="588305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9954" y="286603"/>
            <a:ext cx="9145725" cy="791699"/>
          </a:xfrm>
        </p:spPr>
        <p:txBody>
          <a:bodyPr/>
          <a:lstStyle/>
          <a:p>
            <a:r>
              <a:rPr lang="ru-RU" smtClean="0"/>
              <a:t>Лженаука</a:t>
            </a:r>
            <a:endParaRPr lang="ru-RU" dirty="0"/>
          </a:p>
        </p:txBody>
      </p:sp>
      <p:sp>
        <p:nvSpPr>
          <p:cNvPr id="3" name="Объект 2"/>
          <p:cNvSpPr>
            <a:spLocks noGrp="1"/>
          </p:cNvSpPr>
          <p:nvPr>
            <p:ph idx="1"/>
          </p:nvPr>
        </p:nvSpPr>
        <p:spPr>
          <a:xfrm>
            <a:off x="491706" y="1078301"/>
            <a:ext cx="10344797" cy="5262113"/>
          </a:xfrm>
        </p:spPr>
        <p:txBody>
          <a:bodyPr>
            <a:normAutofit fontScale="92500" lnSpcReduction="20000"/>
          </a:bodyPr>
          <a:lstStyle/>
          <a:p>
            <a:r>
              <a:rPr lang="ru-RU" dirty="0"/>
              <a:t>В 16 веке к власти пришёл Иван Грозный. За время его правления на Руси:</a:t>
            </a:r>
            <a:br>
              <a:rPr lang="ru-RU" dirty="0"/>
            </a:br>
            <a:r>
              <a:rPr lang="ru-RU" dirty="0"/>
              <a:t>— введён суд присяжных</a:t>
            </a:r>
            <a:br>
              <a:rPr lang="ru-RU" dirty="0"/>
            </a:br>
            <a:r>
              <a:rPr lang="ru-RU" dirty="0"/>
              <a:t>— бесплатное начальное образование (церковные школы)</a:t>
            </a:r>
            <a:br>
              <a:rPr lang="ru-RU" dirty="0"/>
            </a:br>
            <a:r>
              <a:rPr lang="ru-RU" dirty="0"/>
              <a:t>— медицинский карантин на границах</a:t>
            </a:r>
            <a:br>
              <a:rPr lang="ru-RU" dirty="0"/>
            </a:br>
            <a:r>
              <a:rPr lang="ru-RU" dirty="0"/>
              <a:t>— местное выборное самоуправление, вместо воевод</a:t>
            </a:r>
            <a:br>
              <a:rPr lang="ru-RU" dirty="0"/>
            </a:br>
            <a:r>
              <a:rPr lang="ru-RU" dirty="0"/>
              <a:t>— впервые появилась регулярная армия (и первая в мире военная форма — у стрельцов)</a:t>
            </a:r>
            <a:br>
              <a:rPr lang="ru-RU" dirty="0"/>
            </a:br>
            <a:r>
              <a:rPr lang="ru-RU" dirty="0"/>
              <a:t>— остановлены татарские набеги</a:t>
            </a:r>
            <a:br>
              <a:rPr lang="ru-RU" dirty="0"/>
            </a:br>
            <a:r>
              <a:rPr lang="ru-RU" dirty="0"/>
              <a:t>— установлено равенство между всеми слоями населения (вы знаете, что крепостничества в то время на Руси не существовало вообще? Крестьянин обязан был сидеть на земле, пока не заплатит за ее аренду, и ничего более. А дети его считались свободными от рождения, в любом случае!).</a:t>
            </a:r>
            <a:br>
              <a:rPr lang="ru-RU" dirty="0"/>
            </a:br>
            <a:r>
              <a:rPr lang="ru-RU" dirty="0"/>
              <a:t>— запрещён рабский труд (источник — судебник Ивана Грозного);</a:t>
            </a:r>
            <a:br>
              <a:rPr lang="ru-RU" dirty="0"/>
            </a:br>
            <a:r>
              <a:rPr lang="ru-RU" dirty="0"/>
              <a:t>— государственная монополия на торговлю пушниной, введённая Грозным, отменена всего 10 (десять!) лет назад.</a:t>
            </a:r>
            <a:br>
              <a:rPr lang="ru-RU" dirty="0"/>
            </a:br>
            <a:r>
              <a:rPr lang="ru-RU" dirty="0"/>
              <a:t>— территория страны увеличена в 30 раз!</a:t>
            </a:r>
            <a:br>
              <a:rPr lang="ru-RU" dirty="0"/>
            </a:br>
            <a:r>
              <a:rPr lang="ru-RU" dirty="0"/>
              <a:t>— эмиграция населения из Европы превысила 30 000 семей (тем, кто селился вдоль Засечной черты, выплачивались подъёмные 5 рублей на семью. Расходные книги сохранились).</a:t>
            </a:r>
            <a:br>
              <a:rPr lang="ru-RU" dirty="0"/>
            </a:br>
            <a:r>
              <a:rPr lang="ru-RU" dirty="0"/>
              <a:t>— рост благосостояния населения (и выплачиваемых налогов) за время царствования составил не-сколько тысяч (!) процентов.</a:t>
            </a:r>
            <a:br>
              <a:rPr lang="ru-RU" dirty="0"/>
            </a:br>
            <a:r>
              <a:rPr lang="ru-RU" dirty="0"/>
              <a:t>— за всё время царствования не было ни одного казнённого без суда и следствия, общее число «репрессированных» составило от трёх, до четырёх тысяч. (А времена были лихие — вспомните Варфоломеевскую ночь).</a:t>
            </a:r>
            <a:br>
              <a:rPr lang="ru-RU" dirty="0"/>
            </a:br>
            <a:endParaRPr lang="ru-RU" dirty="0">
              <a:solidFill>
                <a:srgbClr val="FF0000"/>
              </a:solidFill>
            </a:endParaRPr>
          </a:p>
        </p:txBody>
      </p:sp>
    </p:spTree>
    <p:extLst>
      <p:ext uri="{BB962C8B-B14F-4D97-AF65-F5344CB8AC3E}">
        <p14:creationId xmlns:p14="http://schemas.microsoft.com/office/powerpoint/2010/main" val="1135502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2702" y="286603"/>
            <a:ext cx="9162978" cy="714061"/>
          </a:xfrm>
        </p:spPr>
        <p:txBody>
          <a:bodyPr>
            <a:normAutofit/>
          </a:bodyPr>
          <a:lstStyle/>
          <a:p>
            <a:r>
              <a:rPr lang="ru-RU" b="1" dirty="0" err="1" smtClean="0"/>
              <a:t>Девиантная</a:t>
            </a:r>
            <a:r>
              <a:rPr lang="ru-RU" b="1" dirty="0" smtClean="0"/>
              <a:t> наука и </a:t>
            </a:r>
            <a:r>
              <a:rPr lang="ru-RU" b="1" dirty="0" err="1" smtClean="0"/>
              <a:t>эзотеризм</a:t>
            </a:r>
            <a:endParaRPr lang="ru-RU" b="1" dirty="0"/>
          </a:p>
        </p:txBody>
      </p:sp>
      <p:sp>
        <p:nvSpPr>
          <p:cNvPr id="3" name="Объект 2"/>
          <p:cNvSpPr>
            <a:spLocks noGrp="1"/>
          </p:cNvSpPr>
          <p:nvPr>
            <p:ph idx="1"/>
          </p:nvPr>
        </p:nvSpPr>
        <p:spPr>
          <a:xfrm>
            <a:off x="1097280" y="888521"/>
            <a:ext cx="10781294" cy="4980573"/>
          </a:xfrm>
        </p:spPr>
        <p:txBody>
          <a:bodyPr>
            <a:normAutofit fontScale="92500" lnSpcReduction="20000"/>
          </a:bodyPr>
          <a:lstStyle/>
          <a:p>
            <a:pPr algn="just" hangingPunct="0"/>
            <a:r>
              <a:rPr lang="ru-RU" dirty="0"/>
              <a:t>Слово </a:t>
            </a:r>
            <a:r>
              <a:rPr lang="ru-RU" i="1" dirty="0" err="1"/>
              <a:t>эзотеризм</a:t>
            </a:r>
            <a:r>
              <a:rPr lang="ru-RU" i="1" dirty="0"/>
              <a:t> </a:t>
            </a:r>
            <a:r>
              <a:rPr lang="ru-RU" dirty="0"/>
              <a:t>образовано от греческого </a:t>
            </a:r>
            <a:r>
              <a:rPr lang="el-GR" dirty="0"/>
              <a:t>εσωτερικός</a:t>
            </a:r>
            <a:r>
              <a:rPr lang="ru-RU" dirty="0"/>
              <a:t>, которое буквально означает «внутренний», а в переносном смысле — «</a:t>
            </a:r>
            <a:r>
              <a:rPr lang="ru-RU" dirty="0" err="1"/>
              <a:t>эсотерический</a:t>
            </a:r>
            <a:r>
              <a:rPr lang="ru-RU" dirty="0"/>
              <a:t>, сокровенный, предназначенный только для посвященных» </a:t>
            </a:r>
            <a:r>
              <a:rPr lang="ru-RU" dirty="0" smtClean="0"/>
              <a:t>. </a:t>
            </a:r>
            <a:r>
              <a:rPr lang="ru-RU" dirty="0" err="1"/>
              <a:t>Эзотеризм</a:t>
            </a:r>
            <a:r>
              <a:rPr lang="ru-RU" dirty="0"/>
              <a:t> имеет место как в науке, так и вне ее.</a:t>
            </a:r>
          </a:p>
          <a:p>
            <a:pPr algn="just" hangingPunct="0"/>
            <a:r>
              <a:rPr lang="ru-RU" dirty="0"/>
              <a:t>Под </a:t>
            </a:r>
            <a:r>
              <a:rPr lang="ru-RU" dirty="0" err="1"/>
              <a:t>эзотеризмом</a:t>
            </a:r>
            <a:r>
              <a:rPr lang="ru-RU" dirty="0"/>
              <a:t> в науке понимают недоступность определенных идей, понятий, теоретических построений для понимания человека, не имеющего специальной научной подготовки</a:t>
            </a:r>
            <a:r>
              <a:rPr lang="ru-RU" dirty="0" smtClean="0"/>
              <a:t>.</a:t>
            </a:r>
            <a:r>
              <a:rPr lang="ru-RU" dirty="0"/>
              <a:t> Так, Т. Кун полагает, что при наличии устоявшейся научной парадигмы, когда общие научные проблемы представляются решенными, возникает тенденция к </a:t>
            </a:r>
            <a:r>
              <a:rPr lang="ru-RU" dirty="0" err="1"/>
              <a:t>эзотеризму</a:t>
            </a:r>
            <a:r>
              <a:rPr lang="ru-RU" dirty="0"/>
              <a:t>, т.е. к узкой профессионализации, к сужению круга интересов ученых и их углублению в специальные области, непонятные для тех, кто специализируется в других областях. «Формирование парадигмы и появление на ее основе более эзотерического типа исследования является признаком зрелости развития любой научной дисциплины», — пишет Т. Кун. «...Принятие однажды общей парадигмы освобождает научное сообщество от необходимости постоянно пересматривать свои основные принципы; члены такого сообщества могут концентрировать внимание исключительно на тончайших и наиболее эзотерических явлениях, которые его интересуют» </a:t>
            </a:r>
            <a:r>
              <a:rPr lang="ru-RU" dirty="0" smtClean="0"/>
              <a:t>.</a:t>
            </a:r>
            <a:endParaRPr lang="ru-RU" dirty="0"/>
          </a:p>
          <a:p>
            <a:pPr algn="just" hangingPunct="0"/>
            <a:r>
              <a:rPr lang="ru-RU" dirty="0"/>
              <a:t>Эзотерическим в науке может быть не только предмет исследования но и язык. Так, Т. М. </a:t>
            </a:r>
            <a:r>
              <a:rPr lang="ru-RU" dirty="0" err="1"/>
              <a:t>Тузова</a:t>
            </a:r>
            <a:r>
              <a:rPr lang="ru-RU" dirty="0"/>
              <a:t>, утверждает, что в философии, как и в других науках (но в философии особенно), </a:t>
            </a:r>
            <a:r>
              <a:rPr lang="ru-RU" dirty="0" err="1"/>
              <a:t>эзотеризм</a:t>
            </a:r>
            <a:r>
              <a:rPr lang="ru-RU" dirty="0"/>
              <a:t> оправдан и необходим, чтобы речь философа не смешивалась с обыденной речью и не создавала у обывателя иллюзию, будто ему понятны слова философа — в их обывательской интерпретации. «...Причин для отказа от эзотерики (если под ней понимать профессионализм) философии не только нет, но и не предвидится ни в каком самом отдаленном и благополучном будущем» </a:t>
            </a:r>
            <a:r>
              <a:rPr lang="ru-RU" dirty="0" smtClean="0"/>
              <a:t>. </a:t>
            </a:r>
            <a:r>
              <a:rPr lang="ru-RU" dirty="0"/>
              <a:t>Таким образом, можно говорить о профессиональном научном </a:t>
            </a:r>
            <a:r>
              <a:rPr lang="ru-RU" dirty="0" err="1"/>
              <a:t>эзотеризме</a:t>
            </a:r>
            <a:r>
              <a:rPr lang="ru-RU" dirty="0"/>
              <a:t>. Впрочем, </a:t>
            </a:r>
            <a:r>
              <a:rPr lang="ru-RU" dirty="0" err="1"/>
              <a:t>эзотеризм</a:t>
            </a:r>
            <a:r>
              <a:rPr lang="ru-RU" dirty="0"/>
              <a:t> такого рода возможен и в искусстве.</a:t>
            </a:r>
          </a:p>
          <a:p>
            <a:pPr algn="just" hangingPunct="0"/>
            <a:endParaRPr lang="ru-RU" dirty="0"/>
          </a:p>
          <a:p>
            <a:pPr algn="just"/>
            <a:endParaRPr lang="ru-RU" dirty="0"/>
          </a:p>
        </p:txBody>
      </p:sp>
    </p:spTree>
    <p:extLst>
      <p:ext uri="{BB962C8B-B14F-4D97-AF65-F5344CB8AC3E}">
        <p14:creationId xmlns:p14="http://schemas.microsoft.com/office/powerpoint/2010/main" val="1483508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1056" y="286604"/>
            <a:ext cx="8524623" cy="645050"/>
          </a:xfrm>
        </p:spPr>
        <p:txBody>
          <a:bodyPr>
            <a:normAutofit fontScale="90000"/>
          </a:bodyPr>
          <a:lstStyle/>
          <a:p>
            <a:r>
              <a:rPr lang="ru-RU" dirty="0" err="1" smtClean="0"/>
              <a:t>Эзотеризм</a:t>
            </a:r>
            <a:endParaRPr lang="ru-RU" dirty="0"/>
          </a:p>
        </p:txBody>
      </p:sp>
      <p:sp>
        <p:nvSpPr>
          <p:cNvPr id="3" name="Объект 2"/>
          <p:cNvSpPr>
            <a:spLocks noGrp="1"/>
          </p:cNvSpPr>
          <p:nvPr>
            <p:ph idx="1"/>
          </p:nvPr>
        </p:nvSpPr>
        <p:spPr>
          <a:xfrm>
            <a:off x="1097280" y="1009291"/>
            <a:ext cx="10574260" cy="4859803"/>
          </a:xfrm>
        </p:spPr>
        <p:txBody>
          <a:bodyPr>
            <a:normAutofit fontScale="92500" lnSpcReduction="10000"/>
          </a:bodyPr>
          <a:lstStyle/>
          <a:p>
            <a:pPr algn="just" hangingPunct="0"/>
            <a:r>
              <a:rPr lang="ru-RU" dirty="0"/>
              <a:t>С конца </a:t>
            </a:r>
            <a:r>
              <a:rPr lang="en-US" dirty="0"/>
              <a:t>XX</a:t>
            </a:r>
            <a:r>
              <a:rPr lang="ru-RU" dirty="0"/>
              <a:t> в. под </a:t>
            </a:r>
            <a:r>
              <a:rPr lang="ru-RU" dirty="0" err="1"/>
              <a:t>эзотерикой</a:t>
            </a:r>
            <a:r>
              <a:rPr lang="ru-RU" dirty="0"/>
              <a:t> чаще всего подразумевают разнообразные учения, синтезирующие новоевропейские идеи с религиозными представлениями Востока, использующие понятия и терминологию индуизма, буддизма, египетской религии, оккультизма, каббалы, гностических учений. В более узком смысле </a:t>
            </a:r>
            <a:r>
              <a:rPr lang="ru-RU" dirty="0" err="1"/>
              <a:t>эзотерикой</a:t>
            </a:r>
            <a:r>
              <a:rPr lang="ru-RU" dirty="0"/>
              <a:t> называют популярнейшие из этих учений — теософию Е. П. Блаватской, антропософию Р. Штейнера, </a:t>
            </a:r>
            <a:r>
              <a:rPr lang="ru-RU" dirty="0" err="1"/>
              <a:t>агни</a:t>
            </a:r>
            <a:r>
              <a:rPr lang="ru-RU" dirty="0"/>
              <a:t>-йогу Е. И. </a:t>
            </a:r>
            <a:r>
              <a:rPr lang="ru-RU" dirty="0" smtClean="0"/>
              <a:t>Шапошниковой-Рерих. </a:t>
            </a:r>
            <a:r>
              <a:rPr lang="ru-RU" dirty="0"/>
              <a:t>В суждениях о соотношении между наукой и </a:t>
            </a:r>
            <a:r>
              <a:rPr lang="ru-RU" dirty="0" err="1"/>
              <a:t>эзотерикой</a:t>
            </a:r>
            <a:r>
              <a:rPr lang="ru-RU" dirty="0"/>
              <a:t> наметилась тенденция к сближению этих понятий, к интерпретации эзотерики как «альтернативной» или «</a:t>
            </a:r>
            <a:r>
              <a:rPr lang="ru-RU" dirty="0" err="1"/>
              <a:t>девиантной</a:t>
            </a:r>
            <a:r>
              <a:rPr lang="ru-RU" dirty="0"/>
              <a:t>» науки </a:t>
            </a:r>
            <a:r>
              <a:rPr lang="ru-RU" dirty="0" smtClean="0"/>
              <a:t>.</a:t>
            </a:r>
            <a:endParaRPr lang="ru-RU" dirty="0"/>
          </a:p>
          <a:p>
            <a:pPr algn="just" hangingPunct="0"/>
            <a:r>
              <a:rPr lang="ru-RU" dirty="0"/>
              <a:t>Под выражением «</a:t>
            </a:r>
            <a:r>
              <a:rPr lang="ru-RU" dirty="0" err="1"/>
              <a:t>девиантная</a:t>
            </a:r>
            <a:r>
              <a:rPr lang="ru-RU" dirty="0"/>
              <a:t> наука» (от лат. </a:t>
            </a:r>
            <a:r>
              <a:rPr lang="la-Latn" dirty="0"/>
              <a:t>deviatio </a:t>
            </a:r>
            <a:r>
              <a:rPr lang="ru-RU" dirty="0"/>
              <a:t>= уклонение) подразумеваются воззрения, отклоняющиеся от признанных научных воззрений. Таковыми могут быть новаторские теории, противоречащие привычным нормам и не получившие пока убедительных эмпирических доказательств, например, гипотеза Коперника, явившаяся отклонением от общепринятой геоцентрической теории Птолемея; геометрия Лобачевского, отклонившаяся в одном из постулатов от евклидовой геометрии. Впрочем, </a:t>
            </a:r>
            <a:r>
              <a:rPr lang="ru-RU" dirty="0" err="1"/>
              <a:t>девиантные</a:t>
            </a:r>
            <a:r>
              <a:rPr lang="ru-RU" dirty="0"/>
              <a:t> теории во многих случаях так и остаются за рамками нормальной науки, не доказав свою состоятельность и плодотворность.</a:t>
            </a:r>
          </a:p>
          <a:p>
            <a:pPr algn="just" hangingPunct="0"/>
            <a:r>
              <a:rPr lang="ru-RU" dirty="0"/>
              <a:t>Однако, что касается эзотерики (в смысле «тайного учения»), то ее не следует рассматривать в качестве </a:t>
            </a:r>
            <a:r>
              <a:rPr lang="ru-RU" dirty="0" err="1"/>
              <a:t>девиантной</a:t>
            </a:r>
            <a:r>
              <a:rPr lang="ru-RU" dirty="0"/>
              <a:t> науки, поскольку она по своей природе и назначению вообще не является наукой, т.е. деятельностью, направленной на выработку нового знания, пригодного для управления природными и социальными процессами в интересах человека.</a:t>
            </a:r>
          </a:p>
          <a:p>
            <a:endParaRPr lang="ru-RU" dirty="0"/>
          </a:p>
        </p:txBody>
      </p:sp>
    </p:spTree>
    <p:extLst>
      <p:ext uri="{BB962C8B-B14F-4D97-AF65-F5344CB8AC3E}">
        <p14:creationId xmlns:p14="http://schemas.microsoft.com/office/powerpoint/2010/main" val="2297571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51494" y="286603"/>
            <a:ext cx="8904186" cy="636423"/>
          </a:xfrm>
        </p:spPr>
        <p:txBody>
          <a:bodyPr>
            <a:normAutofit fontScale="90000"/>
          </a:bodyPr>
          <a:lstStyle/>
          <a:p>
            <a:r>
              <a:rPr lang="ru-RU" dirty="0" err="1" smtClean="0"/>
              <a:t>Эзотеризм</a:t>
            </a:r>
            <a:endParaRPr lang="ru-RU" dirty="0"/>
          </a:p>
        </p:txBody>
      </p:sp>
      <p:sp>
        <p:nvSpPr>
          <p:cNvPr id="3" name="Объект 2"/>
          <p:cNvSpPr>
            <a:spLocks noGrp="1"/>
          </p:cNvSpPr>
          <p:nvPr>
            <p:ph idx="1"/>
          </p:nvPr>
        </p:nvSpPr>
        <p:spPr>
          <a:xfrm>
            <a:off x="1097280" y="1043796"/>
            <a:ext cx="10591512" cy="4825298"/>
          </a:xfrm>
        </p:spPr>
        <p:txBody>
          <a:bodyPr/>
          <a:lstStyle/>
          <a:p>
            <a:pPr algn="just" hangingPunct="0"/>
            <a:r>
              <a:rPr lang="ru-RU" dirty="0"/>
              <a:t>Прежде всего следует заметить, что эзотерика не вырабатывает новые знания с использованием научных средств, теоретических и эмпирических методов, а как бы передает «из уст в уста» знания «древних». Далее, эзотерические знания не подвергаются критической проверке, не доказываются, не обосновываются, как в науке, а только повествуются, даются в «откровении» и принимаются на веру, как в мифе или религиозном учении. Наконец, назначение эзотерических знаний состоит не в том, чтобы преобразовывать мир объектов, опираясь на знание их закономерностей, а в том, чтобы адепты </a:t>
            </a:r>
            <a:r>
              <a:rPr lang="ru-RU" dirty="0" err="1"/>
              <a:t>эзотеризма</a:t>
            </a:r>
            <a:r>
              <a:rPr lang="ru-RU" dirty="0"/>
              <a:t> сами внутренне настраивали себя определенным образом, преобразовывали себя как субъектов. Настройка самих себя тоже имеет смысл в плане психофизической </a:t>
            </a:r>
            <a:r>
              <a:rPr lang="ru-RU" dirty="0" err="1"/>
              <a:t>саморегуляции</a:t>
            </a:r>
            <a:r>
              <a:rPr lang="ru-RU" dirty="0"/>
              <a:t>, преодоления чувства оторванности от мира, ориентации на гуманистические ценности, но это не та задача, которую ставит перед собой наука. Эзотерика не может служить альтернативой или заменой научного познания, имеющего в виду каузальное, а не вербально-символическое воздействие на объективную реальность. Эзотерика способна впитывать в себя, ассимилировать результаты научного познания, как способны на это религия, искусство, литература, однако вследствие этого они все же не становятся наукой, ни нормальной, ни </a:t>
            </a:r>
            <a:r>
              <a:rPr lang="ru-RU" dirty="0" err="1"/>
              <a:t>девиантной</a:t>
            </a:r>
            <a:r>
              <a:rPr lang="ru-RU" dirty="0"/>
              <a:t>.</a:t>
            </a:r>
          </a:p>
        </p:txBody>
      </p:sp>
    </p:spTree>
    <p:extLst>
      <p:ext uri="{BB962C8B-B14F-4D97-AF65-F5344CB8AC3E}">
        <p14:creationId xmlns:p14="http://schemas.microsoft.com/office/powerpoint/2010/main" val="1183308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6218" y="286604"/>
            <a:ext cx="9059461" cy="688182"/>
          </a:xfrm>
        </p:spPr>
        <p:txBody>
          <a:bodyPr>
            <a:normAutofit fontScale="90000"/>
          </a:bodyPr>
          <a:lstStyle/>
          <a:p>
            <a:r>
              <a:rPr lang="ru-RU" b="1" dirty="0" smtClean="0"/>
              <a:t>Народная  </a:t>
            </a:r>
            <a:r>
              <a:rPr lang="ru-RU" b="1" dirty="0"/>
              <a:t>наука</a:t>
            </a:r>
          </a:p>
        </p:txBody>
      </p:sp>
      <p:sp>
        <p:nvSpPr>
          <p:cNvPr id="3" name="Объект 2"/>
          <p:cNvSpPr>
            <a:spLocks noGrp="1"/>
          </p:cNvSpPr>
          <p:nvPr>
            <p:ph idx="1"/>
          </p:nvPr>
        </p:nvSpPr>
        <p:spPr>
          <a:xfrm>
            <a:off x="517585" y="1121114"/>
            <a:ext cx="10871008" cy="5081277"/>
          </a:xfrm>
        </p:spPr>
        <p:txBody>
          <a:bodyPr>
            <a:normAutofit fontScale="85000" lnSpcReduction="20000"/>
          </a:bodyPr>
          <a:lstStyle/>
          <a:p>
            <a:pPr algn="just"/>
            <a:r>
              <a:rPr lang="ru-RU" b="1" dirty="0"/>
              <a:t>Народная наука (от англ. </a:t>
            </a:r>
            <a:r>
              <a:rPr lang="ru-RU" b="1" dirty="0" err="1"/>
              <a:t>citizen</a:t>
            </a:r>
            <a:r>
              <a:rPr lang="ru-RU" b="1" dirty="0"/>
              <a:t> </a:t>
            </a:r>
            <a:r>
              <a:rPr lang="ru-RU" b="1" dirty="0" err="1"/>
              <a:t>science</a:t>
            </a:r>
            <a:r>
              <a:rPr lang="ru-RU" b="1" dirty="0"/>
              <a:t>)</a:t>
            </a:r>
            <a:r>
              <a:rPr lang="ru-RU" dirty="0"/>
              <a:t> – так называют любителей природы, которые собирают интересный материал для ученых и </a:t>
            </a:r>
            <a:r>
              <a:rPr lang="ru-RU" dirty="0" err="1"/>
              <a:t>природоохранников</a:t>
            </a:r>
            <a:r>
              <a:rPr lang="ru-RU" dirty="0"/>
              <a:t>. Такие наблюдения, при выполнении простых условий, могут быть очень полезными для ученых и науки. В Европе и США армия «народных ученых» растет с каждым годом.</a:t>
            </a:r>
            <a:br>
              <a:rPr lang="ru-RU" dirty="0"/>
            </a:br>
            <a:r>
              <a:rPr lang="ru-RU" dirty="0"/>
              <a:t/>
            </a:r>
            <a:br>
              <a:rPr lang="ru-RU" dirty="0"/>
            </a:br>
            <a:r>
              <a:rPr lang="ru-RU" b="1" dirty="0"/>
              <a:t>Для того, чтобы  наблюдения были максимально полезными и точными, давайте учиться считать птиц правильно: </a:t>
            </a:r>
            <a:endParaRPr lang="ru-RU" dirty="0"/>
          </a:p>
          <a:p>
            <a:pPr algn="just"/>
            <a:r>
              <a:rPr lang="ru-RU" b="1" dirty="0"/>
              <a:t>Наблюдать за кормушкой лучше всего в течение 1 часа</a:t>
            </a:r>
            <a:r>
              <a:rPr lang="ru-RU" dirty="0"/>
              <a:t>. Если увлеклись (а зрелище и правда захватывает!), занесите свои наблюдения через форму несколько раз, с учетом 1 наблюдение – 1 час.</a:t>
            </a:r>
          </a:p>
          <a:p>
            <a:pPr algn="just"/>
            <a:r>
              <a:rPr lang="ru-RU" b="1" dirty="0"/>
              <a:t>Для каждого вида птиц отметьте в финальной форме самое максимальное количество особей этого вида  за час.</a:t>
            </a:r>
            <a:r>
              <a:rPr lang="ru-RU" dirty="0"/>
              <a:t> Например, вы видели, как подлетали и кормились 4 зеленушки, а потом прилетели еще, и за час максимальное и количество составило 10, вот это число и ставим в форме, указывая количество зеленушек.</a:t>
            </a:r>
          </a:p>
          <a:p>
            <a:pPr algn="just"/>
            <a:r>
              <a:rPr lang="ru-RU" b="1" dirty="0"/>
              <a:t>Чтобы не дублировать</a:t>
            </a:r>
            <a:r>
              <a:rPr lang="ru-RU" dirty="0"/>
              <a:t> в подсчетах одних и тех же синичек, а посчитать всю стайку,  нужно или заметить какую-то особенную синицу (иногда птицы одного вида отличаются друг от друга) или лазоревку в стае больших синиц, и считать птиц между прилетами замеченной особи.  Например, прилетела лазоревка, взяла семечку, улетела кушать. В это время вы считаете других синиц и продолжаете до прилета лазоревки  за новой </a:t>
            </a:r>
            <a:r>
              <a:rPr lang="ru-RU" dirty="0" err="1"/>
              <a:t>семечкой</a:t>
            </a:r>
            <a:r>
              <a:rPr lang="ru-RU" dirty="0"/>
              <a:t>.</a:t>
            </a:r>
          </a:p>
          <a:p>
            <a:pPr algn="just"/>
            <a:r>
              <a:rPr lang="ru-RU" dirty="0"/>
              <a:t>Если есть возможность, </a:t>
            </a:r>
            <a:r>
              <a:rPr lang="ru-RU" b="1" dirty="0"/>
              <a:t>осмотрите деревья и кусты вокруг кормушки</a:t>
            </a:r>
            <a:r>
              <a:rPr lang="ru-RU" dirty="0"/>
              <a:t>. Посчитайте, сколько птиц вокруг ест семечки.</a:t>
            </a:r>
          </a:p>
          <a:p>
            <a:pPr algn="just"/>
            <a:r>
              <a:rPr lang="ru-RU" b="1" dirty="0"/>
              <a:t>Грачей и ворон считать тоже надо</a:t>
            </a:r>
            <a:r>
              <a:rPr lang="ru-RU" dirty="0"/>
              <a:t>, если они интересуются кормушкой.</a:t>
            </a:r>
          </a:p>
          <a:p>
            <a:pPr algn="just"/>
            <a:r>
              <a:rPr lang="ru-RU" b="1" dirty="0"/>
              <a:t>Начинать часовой подсчет лучше с прилета стайки</a:t>
            </a:r>
            <a:r>
              <a:rPr lang="ru-RU" dirty="0"/>
              <a:t>: в удобное вам выбранное время на кормушке может не оказаться птиц. </a:t>
            </a:r>
          </a:p>
        </p:txBody>
      </p:sp>
    </p:spTree>
    <p:extLst>
      <p:ext uri="{BB962C8B-B14F-4D97-AF65-F5344CB8AC3E}">
        <p14:creationId xmlns:p14="http://schemas.microsoft.com/office/powerpoint/2010/main" val="3864415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210579"/>
            <a:ext cx="7886700" cy="1325563"/>
          </a:xfrm>
        </p:spPr>
        <p:txBody>
          <a:bodyPr vert="horz" lIns="91440" tIns="45720" rIns="91440" bIns="45720" rtlCol="0" anchor="ctr">
            <a:normAutofit/>
          </a:bodyPr>
          <a:lstStyle/>
          <a:p>
            <a:r>
              <a:rPr lang="ru-RU" sz="4000" b="1" dirty="0"/>
              <a:t>Индустриальный город и автоматизация / автономизация</a:t>
            </a:r>
            <a:endParaRPr lang="en-US" sz="4000" b="1" dirty="0"/>
          </a:p>
        </p:txBody>
      </p:sp>
      <p:sp>
        <p:nvSpPr>
          <p:cNvPr id="3" name="Прямоугольник 2"/>
          <p:cNvSpPr/>
          <p:nvPr/>
        </p:nvSpPr>
        <p:spPr>
          <a:xfrm>
            <a:off x="2644464" y="1828795"/>
            <a:ext cx="2292441" cy="135228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a:t>Город как система массового производства</a:t>
            </a:r>
            <a:endParaRPr lang="en-US" dirty="0"/>
          </a:p>
        </p:txBody>
      </p:sp>
      <p:cxnSp>
        <p:nvCxnSpPr>
          <p:cNvPr id="5" name="Прямая со стрелкой 4"/>
          <p:cNvCxnSpPr/>
          <p:nvPr/>
        </p:nvCxnSpPr>
        <p:spPr>
          <a:xfrm>
            <a:off x="5117208" y="2511376"/>
            <a:ext cx="121061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6686284" y="1828795"/>
            <a:ext cx="2642314" cy="135228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err="1"/>
              <a:t>Высокоавтомати-зированное</a:t>
            </a:r>
            <a:r>
              <a:rPr lang="ru-RU" dirty="0"/>
              <a:t> («нечеловеческое») производство и сервисы</a:t>
            </a:r>
            <a:endParaRPr lang="en-US" dirty="0"/>
          </a:p>
        </p:txBody>
      </p:sp>
      <p:sp>
        <p:nvSpPr>
          <p:cNvPr id="7" name="Прямоугольник 6"/>
          <p:cNvSpPr/>
          <p:nvPr/>
        </p:nvSpPr>
        <p:spPr>
          <a:xfrm>
            <a:off x="6686284" y="3436507"/>
            <a:ext cx="2642314" cy="135228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a:t>
            </a:r>
            <a:r>
              <a:rPr lang="ru-RU" dirty="0" err="1"/>
              <a:t>Кастомизированное</a:t>
            </a:r>
            <a:r>
              <a:rPr lang="ru-RU" dirty="0"/>
              <a:t>» производство («новое ремесленничество»)</a:t>
            </a:r>
            <a:endParaRPr lang="en-US" dirty="0"/>
          </a:p>
        </p:txBody>
      </p:sp>
      <p:sp>
        <p:nvSpPr>
          <p:cNvPr id="8" name="Прямоугольник 7"/>
          <p:cNvSpPr/>
          <p:nvPr/>
        </p:nvSpPr>
        <p:spPr>
          <a:xfrm>
            <a:off x="6686285" y="4998854"/>
            <a:ext cx="2565488" cy="139332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Новая человеко-центрированная экономика (творческие и межчеловеческие деятельности)</a:t>
            </a:r>
            <a:endParaRPr lang="en-US" dirty="0"/>
          </a:p>
        </p:txBody>
      </p:sp>
      <p:cxnSp>
        <p:nvCxnSpPr>
          <p:cNvPr id="9" name="Прямая со стрелкой 8"/>
          <p:cNvCxnSpPr/>
          <p:nvPr/>
        </p:nvCxnSpPr>
        <p:spPr>
          <a:xfrm>
            <a:off x="5218092" y="3029357"/>
            <a:ext cx="1109730" cy="7233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5013104" y="3339371"/>
            <a:ext cx="1519706" cy="18626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3" name="Рисунок 12"/>
          <p:cNvPicPr>
            <a:picLocks noChangeAspect="1"/>
          </p:cNvPicPr>
          <p:nvPr/>
        </p:nvPicPr>
        <p:blipFill rotWithShape="1">
          <a:blip r:embed="rId2"/>
          <a:srcRect r="9835"/>
          <a:stretch/>
        </p:blipFill>
        <p:spPr>
          <a:xfrm>
            <a:off x="2644463" y="4528279"/>
            <a:ext cx="2880320" cy="1681188"/>
          </a:xfrm>
          <a:prstGeom prst="rect">
            <a:avLst/>
          </a:prstGeom>
        </p:spPr>
      </p:pic>
      <p:sp>
        <p:nvSpPr>
          <p:cNvPr id="16" name="TextBox 15"/>
          <p:cNvSpPr txBox="1"/>
          <p:nvPr/>
        </p:nvSpPr>
        <p:spPr>
          <a:xfrm>
            <a:off x="2765704" y="6287603"/>
            <a:ext cx="2637838" cy="307777"/>
          </a:xfrm>
          <a:prstGeom prst="rect">
            <a:avLst/>
          </a:prstGeom>
          <a:noFill/>
        </p:spPr>
        <p:txBody>
          <a:bodyPr wrap="none" rtlCol="0">
            <a:spAutoFit/>
          </a:bodyPr>
          <a:lstStyle/>
          <a:p>
            <a:r>
              <a:rPr lang="ru-RU" sz="1400" dirty="0"/>
              <a:t>Завод </a:t>
            </a:r>
            <a:r>
              <a:rPr lang="en-US" sz="1400" dirty="0"/>
              <a:t>Tesla: </a:t>
            </a:r>
            <a:r>
              <a:rPr lang="ru-RU" sz="1400" dirty="0"/>
              <a:t>99% автоматизации</a:t>
            </a:r>
            <a:endParaRPr lang="en-US" sz="1400" dirty="0"/>
          </a:p>
        </p:txBody>
      </p:sp>
    </p:spTree>
    <p:extLst>
      <p:ext uri="{BB962C8B-B14F-4D97-AF65-F5344CB8AC3E}">
        <p14:creationId xmlns:p14="http://schemas.microsoft.com/office/powerpoint/2010/main" val="1348537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9619" y="218964"/>
            <a:ext cx="7886700" cy="1325563"/>
          </a:xfrm>
        </p:spPr>
        <p:txBody>
          <a:bodyPr>
            <a:normAutofit/>
          </a:bodyPr>
          <a:lstStyle/>
          <a:p>
            <a:r>
              <a:rPr lang="ru-RU" sz="4000" b="1" dirty="0"/>
              <a:t>Плотный город и коммуникация</a:t>
            </a:r>
            <a:endParaRPr lang="en-US" sz="4000" b="1" dirty="0"/>
          </a:p>
        </p:txBody>
      </p:sp>
      <p:sp>
        <p:nvSpPr>
          <p:cNvPr id="3" name="Прямоугольник 2"/>
          <p:cNvSpPr/>
          <p:nvPr/>
        </p:nvSpPr>
        <p:spPr>
          <a:xfrm>
            <a:off x="2528553" y="1841674"/>
            <a:ext cx="2292441" cy="135228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a:t>Город как «узел» коммуникационных форматов, место рождения и трансляции знаний</a:t>
            </a:r>
            <a:endParaRPr lang="en-US" dirty="0"/>
          </a:p>
        </p:txBody>
      </p:sp>
      <p:cxnSp>
        <p:nvCxnSpPr>
          <p:cNvPr id="4" name="Прямая со стрелкой 3"/>
          <p:cNvCxnSpPr/>
          <p:nvPr/>
        </p:nvCxnSpPr>
        <p:spPr>
          <a:xfrm>
            <a:off x="5052813" y="2524255"/>
            <a:ext cx="121061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6570373" y="1841675"/>
            <a:ext cx="2642314" cy="147101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«Глобальная деревня» в Сети (=</a:t>
            </a:r>
            <a:r>
              <a:rPr lang="en-US" dirty="0"/>
              <a:t>&gt; </a:t>
            </a:r>
            <a:r>
              <a:rPr lang="ru-RU" dirty="0"/>
              <a:t>глобальная повестка, глобальные форматы и институты)</a:t>
            </a:r>
            <a:endParaRPr lang="en-US" dirty="0"/>
          </a:p>
        </p:txBody>
      </p:sp>
      <p:sp>
        <p:nvSpPr>
          <p:cNvPr id="6" name="Прямоугольник 5"/>
          <p:cNvSpPr/>
          <p:nvPr/>
        </p:nvSpPr>
        <p:spPr>
          <a:xfrm>
            <a:off x="6570373" y="4157728"/>
            <a:ext cx="2642314" cy="162488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Нелокальные сообщества едино-</a:t>
            </a:r>
            <a:r>
              <a:rPr lang="ru-RU" dirty="0" err="1"/>
              <a:t>мышленников</a:t>
            </a:r>
            <a:r>
              <a:rPr lang="ru-RU" dirty="0"/>
              <a:t> и </a:t>
            </a:r>
            <a:br>
              <a:rPr lang="ru-RU" dirty="0"/>
            </a:br>
            <a:r>
              <a:rPr lang="ru-RU" dirty="0"/>
              <a:t>-делателей</a:t>
            </a:r>
          </a:p>
          <a:p>
            <a:pPr algn="ctr"/>
            <a:r>
              <a:rPr lang="ru-RU" dirty="0"/>
              <a:t>(«</a:t>
            </a:r>
            <a:r>
              <a:rPr lang="ru-RU" dirty="0" err="1"/>
              <a:t>слоеность</a:t>
            </a:r>
            <a:r>
              <a:rPr lang="ru-RU" dirty="0"/>
              <a:t>»)</a:t>
            </a:r>
            <a:endParaRPr lang="en-US" dirty="0"/>
          </a:p>
        </p:txBody>
      </p:sp>
      <p:cxnSp>
        <p:nvCxnSpPr>
          <p:cNvPr id="7" name="Прямая со стрелкой 6"/>
          <p:cNvCxnSpPr/>
          <p:nvPr/>
        </p:nvCxnSpPr>
        <p:spPr>
          <a:xfrm>
            <a:off x="4986271" y="3312692"/>
            <a:ext cx="1225641" cy="10532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V="1">
            <a:off x="7891530" y="3492997"/>
            <a:ext cx="0" cy="477586"/>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4" name="Рисунок 13"/>
          <p:cNvPicPr>
            <a:picLocks noChangeAspect="1"/>
          </p:cNvPicPr>
          <p:nvPr/>
        </p:nvPicPr>
        <p:blipFill>
          <a:blip r:embed="rId2"/>
          <a:stretch>
            <a:fillRect/>
          </a:stretch>
        </p:blipFill>
        <p:spPr>
          <a:xfrm>
            <a:off x="2528552" y="3972930"/>
            <a:ext cx="2884868" cy="1902340"/>
          </a:xfrm>
          <a:prstGeom prst="rect">
            <a:avLst/>
          </a:prstGeom>
        </p:spPr>
      </p:pic>
      <p:sp>
        <p:nvSpPr>
          <p:cNvPr id="15" name="TextBox 14"/>
          <p:cNvSpPr txBox="1"/>
          <p:nvPr/>
        </p:nvSpPr>
        <p:spPr>
          <a:xfrm>
            <a:off x="2649794" y="6017145"/>
            <a:ext cx="2223557" cy="307777"/>
          </a:xfrm>
          <a:prstGeom prst="rect">
            <a:avLst/>
          </a:prstGeom>
          <a:noFill/>
        </p:spPr>
        <p:txBody>
          <a:bodyPr wrap="none" rtlCol="0">
            <a:spAutoFit/>
          </a:bodyPr>
          <a:lstStyle/>
          <a:p>
            <a:r>
              <a:rPr lang="ru-RU" sz="1400" dirty="0"/>
              <a:t>Феномен «</a:t>
            </a:r>
            <a:r>
              <a:rPr lang="ru-RU" sz="1400" dirty="0" err="1"/>
              <a:t>ноциализации</a:t>
            </a:r>
            <a:r>
              <a:rPr lang="ru-RU" sz="1400" dirty="0"/>
              <a:t>»</a:t>
            </a:r>
            <a:endParaRPr lang="en-US" sz="1400" dirty="0"/>
          </a:p>
        </p:txBody>
      </p:sp>
    </p:spTree>
    <p:extLst>
      <p:ext uri="{BB962C8B-B14F-4D97-AF65-F5344CB8AC3E}">
        <p14:creationId xmlns:p14="http://schemas.microsoft.com/office/powerpoint/2010/main" val="3522248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210579"/>
            <a:ext cx="7886700" cy="1325563"/>
          </a:xfrm>
        </p:spPr>
        <p:txBody>
          <a:bodyPr vert="horz" lIns="91440" tIns="45720" rIns="91440" bIns="45720" rtlCol="0" anchor="ctr">
            <a:normAutofit/>
          </a:bodyPr>
          <a:lstStyle/>
          <a:p>
            <a:r>
              <a:rPr lang="ru-RU" sz="4000" b="1" dirty="0"/>
              <a:t>Механистический город и </a:t>
            </a:r>
            <a:r>
              <a:rPr lang="ru-RU" sz="4000" b="1" dirty="0" err="1"/>
              <a:t>ребиологизация</a:t>
            </a:r>
            <a:endParaRPr lang="en-US" sz="4000" b="1" dirty="0"/>
          </a:p>
        </p:txBody>
      </p:sp>
      <p:sp>
        <p:nvSpPr>
          <p:cNvPr id="3" name="Прямоугольник 2"/>
          <p:cNvSpPr/>
          <p:nvPr/>
        </p:nvSpPr>
        <p:spPr>
          <a:xfrm>
            <a:off x="2528553" y="1841674"/>
            <a:ext cx="2292441" cy="135228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a:t>Город как место переработки природы в мусор</a:t>
            </a:r>
            <a:endParaRPr lang="en-US" dirty="0"/>
          </a:p>
        </p:txBody>
      </p:sp>
      <p:cxnSp>
        <p:nvCxnSpPr>
          <p:cNvPr id="5" name="Прямая со стрелкой 4"/>
          <p:cNvCxnSpPr/>
          <p:nvPr/>
        </p:nvCxnSpPr>
        <p:spPr>
          <a:xfrm>
            <a:off x="5001297" y="2524255"/>
            <a:ext cx="121061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6570373" y="1841674"/>
            <a:ext cx="2642314" cy="135228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«Самоедство»: построение замкнутых ресурсных циклов (</a:t>
            </a:r>
            <a:r>
              <a:rPr lang="ru-RU" dirty="0" err="1"/>
              <a:t>био</a:t>
            </a:r>
            <a:r>
              <a:rPr lang="ru-RU" dirty="0"/>
              <a:t>, </a:t>
            </a:r>
            <a:r>
              <a:rPr lang="en-US" dirty="0"/>
              <a:t>CO2, </a:t>
            </a:r>
            <a:r>
              <a:rPr lang="ru-RU" dirty="0"/>
              <a:t>вода, металлы, …) </a:t>
            </a:r>
            <a:endParaRPr lang="en-US" dirty="0"/>
          </a:p>
        </p:txBody>
      </p:sp>
      <p:sp>
        <p:nvSpPr>
          <p:cNvPr id="7" name="Прямоугольник 6"/>
          <p:cNvSpPr/>
          <p:nvPr/>
        </p:nvSpPr>
        <p:spPr>
          <a:xfrm>
            <a:off x="6570373" y="3333475"/>
            <a:ext cx="2642314" cy="176552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Возвращение </a:t>
            </a:r>
            <a:br>
              <a:rPr lang="ru-RU" dirty="0"/>
            </a:br>
            <a:r>
              <a:rPr lang="ru-RU" dirty="0"/>
              <a:t>Леса в Город (воссоздание естественных экологий и подключение к ним процессов города)</a:t>
            </a:r>
            <a:endParaRPr lang="en-US" dirty="0"/>
          </a:p>
        </p:txBody>
      </p:sp>
      <p:sp>
        <p:nvSpPr>
          <p:cNvPr id="8" name="Прямоугольник 7"/>
          <p:cNvSpPr/>
          <p:nvPr/>
        </p:nvSpPr>
        <p:spPr>
          <a:xfrm>
            <a:off x="6570373" y="5214908"/>
            <a:ext cx="2642314" cy="11944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err="1"/>
              <a:t>Рерурализация</a:t>
            </a:r>
            <a:r>
              <a:rPr lang="ru-RU" dirty="0"/>
              <a:t>? (городская жизнь в пространстве села)</a:t>
            </a:r>
            <a:endParaRPr lang="en-US" dirty="0"/>
          </a:p>
        </p:txBody>
      </p:sp>
      <p:cxnSp>
        <p:nvCxnSpPr>
          <p:cNvPr id="9" name="Прямая со стрелкой 8"/>
          <p:cNvCxnSpPr/>
          <p:nvPr/>
        </p:nvCxnSpPr>
        <p:spPr>
          <a:xfrm>
            <a:off x="5102181" y="3042236"/>
            <a:ext cx="1109730" cy="7233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4897193" y="3352250"/>
            <a:ext cx="1519706" cy="18626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250547" y="6248966"/>
            <a:ext cx="3609130" cy="307777"/>
          </a:xfrm>
          <a:prstGeom prst="rect">
            <a:avLst/>
          </a:prstGeom>
          <a:noFill/>
        </p:spPr>
        <p:txBody>
          <a:bodyPr wrap="none" rtlCol="0">
            <a:spAutoFit/>
          </a:bodyPr>
          <a:lstStyle/>
          <a:p>
            <a:r>
              <a:rPr lang="ru-RU" sz="1400" dirty="0"/>
              <a:t>Вертикальное и горизонтальное озеленение</a:t>
            </a:r>
            <a:endParaRPr lang="en-US" sz="1400" dirty="0"/>
          </a:p>
        </p:txBody>
      </p:sp>
      <p:pic>
        <p:nvPicPr>
          <p:cNvPr id="12" name="Рисунок 11"/>
          <p:cNvPicPr>
            <a:picLocks noChangeAspect="1"/>
          </p:cNvPicPr>
          <p:nvPr/>
        </p:nvPicPr>
        <p:blipFill>
          <a:blip r:embed="rId2"/>
          <a:stretch>
            <a:fillRect/>
          </a:stretch>
        </p:blipFill>
        <p:spPr>
          <a:xfrm>
            <a:off x="2528552" y="4340365"/>
            <a:ext cx="3070538" cy="1821681"/>
          </a:xfrm>
          <a:prstGeom prst="rect">
            <a:avLst/>
          </a:prstGeom>
        </p:spPr>
      </p:pic>
    </p:spTree>
    <p:extLst>
      <p:ext uri="{BB962C8B-B14F-4D97-AF65-F5344CB8AC3E}">
        <p14:creationId xmlns:p14="http://schemas.microsoft.com/office/powerpoint/2010/main" val="2712101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97479" y="295231"/>
            <a:ext cx="9766827" cy="972854"/>
          </a:xfrm>
        </p:spPr>
        <p:txBody>
          <a:bodyPr/>
          <a:lstStyle/>
          <a:p>
            <a:r>
              <a:rPr lang="ru-RU" dirty="0" smtClean="0"/>
              <a:t>Горожане</a:t>
            </a:r>
            <a:endParaRPr lang="ru-RU" dirty="0"/>
          </a:p>
        </p:txBody>
      </p:sp>
      <p:sp>
        <p:nvSpPr>
          <p:cNvPr id="3" name="Прямоугольник 2"/>
          <p:cNvSpPr/>
          <p:nvPr/>
        </p:nvSpPr>
        <p:spPr>
          <a:xfrm>
            <a:off x="3352800" y="1545409"/>
            <a:ext cx="5486400" cy="3416320"/>
          </a:xfrm>
          <a:prstGeom prst="rect">
            <a:avLst/>
          </a:prstGeom>
        </p:spPr>
        <p:txBody>
          <a:bodyPr>
            <a:spAutoFit/>
          </a:bodyPr>
          <a:lstStyle/>
          <a:p>
            <a:pPr algn="just"/>
            <a:r>
              <a:rPr lang="ru-RU" sz="2160" dirty="0"/>
              <a:t>На фоне всех этих событий методика проектирования городских территорий, которая не учитывает мнение конечного пользователя, его истинные проблемы и потребности, является нежизнеспособной. Она приводит к неэффективному использованию территорий и ресурсов, отсутствию спроса и пустующей недвижимости, росту негативных настроений населения.</a:t>
            </a:r>
          </a:p>
        </p:txBody>
      </p:sp>
    </p:spTree>
    <p:extLst>
      <p:ext uri="{BB962C8B-B14F-4D97-AF65-F5344CB8AC3E}">
        <p14:creationId xmlns:p14="http://schemas.microsoft.com/office/powerpoint/2010/main" val="21627106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238" y="286603"/>
            <a:ext cx="9706442" cy="748567"/>
          </a:xfrm>
        </p:spPr>
        <p:txBody>
          <a:bodyPr/>
          <a:lstStyle/>
          <a:p>
            <a:r>
              <a:rPr lang="ru-RU" dirty="0" smtClean="0"/>
              <a:t>Со-участие</a:t>
            </a:r>
            <a:endParaRPr lang="ru-RU" dirty="0"/>
          </a:p>
        </p:txBody>
      </p:sp>
      <p:pic>
        <p:nvPicPr>
          <p:cNvPr id="3" name="Picture 2" descr="Картинки по запросу ЧИСЛЕННОСТЬ НАСЕЛЕНИЯ"/>
          <p:cNvPicPr/>
          <p:nvPr/>
        </p:nvPicPr>
        <p:blipFill>
          <a:blip r:embed="rId3">
            <a:extLst>
              <a:ext uri="{28A0092B-C50C-407E-A947-70E740481C1C}">
                <a14:useLocalDpi xmlns:a14="http://schemas.microsoft.com/office/drawing/2010/main" val="0"/>
              </a:ext>
            </a:extLst>
          </a:blip>
          <a:srcRect/>
          <a:stretch>
            <a:fillRect/>
          </a:stretch>
        </p:blipFill>
        <p:spPr bwMode="auto">
          <a:xfrm>
            <a:off x="2579298" y="1682151"/>
            <a:ext cx="6588078" cy="3950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816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2423593" y="1412777"/>
            <a:ext cx="3133333" cy="3428572"/>
          </a:xfrm>
          <a:prstGeom prst="rect">
            <a:avLst/>
          </a:prstGeom>
        </p:spPr>
      </p:pic>
      <p:sp>
        <p:nvSpPr>
          <p:cNvPr id="3" name="Прямоугольник 2"/>
          <p:cNvSpPr/>
          <p:nvPr/>
        </p:nvSpPr>
        <p:spPr>
          <a:xfrm>
            <a:off x="6168008" y="692697"/>
            <a:ext cx="4536504" cy="5355312"/>
          </a:xfrm>
          <a:prstGeom prst="rect">
            <a:avLst/>
          </a:prstGeom>
        </p:spPr>
        <p:txBody>
          <a:bodyPr wrap="square">
            <a:spAutoFit/>
          </a:bodyPr>
          <a:lstStyle/>
          <a:p>
            <a:pPr algn="just"/>
            <a:r>
              <a:rPr lang="ru-RU" dirty="0"/>
              <a:t>Чтобы оживить одну из зон набережной реки Вологды, «Проектная группа 8» с городскими сообществами </a:t>
            </a:r>
            <a:r>
              <a:rPr lang="ru-RU" dirty="0" smtClean="0"/>
              <a:t>и</a:t>
            </a:r>
            <a:r>
              <a:rPr lang="ru-RU" dirty="0"/>
              <a:t> активными горожанами составили программу, нашли партнеров и провели на берегу реки субботник, где была </a:t>
            </a:r>
            <a:r>
              <a:rPr lang="ru-RU" dirty="0" smtClean="0"/>
              <a:t>утренняя </a:t>
            </a:r>
            <a:r>
              <a:rPr lang="ru-RU" dirty="0"/>
              <a:t>йога, уличная еда, выставка велосипедов, лекция от местного </a:t>
            </a:r>
            <a:r>
              <a:rPr lang="ru-RU" dirty="0" err="1"/>
              <a:t>велосообщества</a:t>
            </a:r>
            <a:r>
              <a:rPr lang="ru-RU" dirty="0"/>
              <a:t>, лекция по экологии, акустический концерт, мастер-классы для детей и взрослых по изготовлению и запуску воздушных змеев, детская </a:t>
            </a:r>
            <a:r>
              <a:rPr lang="ru-RU" dirty="0" smtClean="0"/>
              <a:t>стройка </a:t>
            </a:r>
            <a:r>
              <a:rPr lang="ru-RU" dirty="0"/>
              <a:t>и кинопоказ.</a:t>
            </a:r>
          </a:p>
          <a:p>
            <a:pPr algn="just"/>
            <a:r>
              <a:rPr lang="ru-RU" dirty="0"/>
              <a:t>Проект показывает, как тестовое </a:t>
            </a:r>
            <a:r>
              <a:rPr lang="ru-RU" dirty="0" smtClean="0"/>
              <a:t>благоустройство </a:t>
            </a:r>
            <a:r>
              <a:rPr lang="ru-RU" dirty="0"/>
              <a:t>и временная активация общественного пространства через событийное наполнение помогли обратить внимание горожан и властей </a:t>
            </a:r>
            <a:r>
              <a:rPr lang="ru-RU" dirty="0" smtClean="0"/>
              <a:t>на</a:t>
            </a:r>
            <a:r>
              <a:rPr lang="ru-RU" dirty="0"/>
              <a:t> неиспользуемую территорию у реки </a:t>
            </a:r>
          </a:p>
          <a:p>
            <a:pPr algn="just"/>
            <a:r>
              <a:rPr lang="ru-RU" dirty="0"/>
              <a:t>в центре города.</a:t>
            </a:r>
          </a:p>
        </p:txBody>
      </p:sp>
    </p:spTree>
    <p:extLst>
      <p:ext uri="{BB962C8B-B14F-4D97-AF65-F5344CB8AC3E}">
        <p14:creationId xmlns:p14="http://schemas.microsoft.com/office/powerpoint/2010/main" val="21386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nvPr>
        </p:nvGraphicFramePr>
        <p:xfrm>
          <a:off x="3457157" y="2021188"/>
          <a:ext cx="4942052" cy="3079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7957690" y="2023748"/>
            <a:ext cx="2052228" cy="81009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1350"/>
          </a:p>
        </p:txBody>
      </p:sp>
      <p:sp>
        <p:nvSpPr>
          <p:cNvPr id="4" name="Прямоугольник 3"/>
          <p:cNvSpPr/>
          <p:nvPr/>
        </p:nvSpPr>
        <p:spPr>
          <a:xfrm>
            <a:off x="7957690" y="2023749"/>
            <a:ext cx="2052228" cy="20927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350"/>
          </a:p>
        </p:txBody>
      </p:sp>
      <p:sp>
        <p:nvSpPr>
          <p:cNvPr id="5" name="TextBox 4"/>
          <p:cNvSpPr txBox="1"/>
          <p:nvPr/>
        </p:nvSpPr>
        <p:spPr>
          <a:xfrm>
            <a:off x="7957690" y="2023748"/>
            <a:ext cx="1998222" cy="230832"/>
          </a:xfrm>
          <a:prstGeom prst="rect">
            <a:avLst/>
          </a:prstGeom>
          <a:noFill/>
        </p:spPr>
        <p:txBody>
          <a:bodyPr wrap="square" rtlCol="0">
            <a:spAutoFit/>
          </a:bodyPr>
          <a:lstStyle/>
          <a:p>
            <a:r>
              <a:rPr lang="ru-RU" sz="900" b="1" dirty="0">
                <a:solidFill>
                  <a:schemeClr val="bg1"/>
                </a:solidFill>
              </a:rPr>
              <a:t>Комфорт</a:t>
            </a:r>
          </a:p>
        </p:txBody>
      </p:sp>
      <p:sp>
        <p:nvSpPr>
          <p:cNvPr id="6" name="TextBox 5"/>
          <p:cNvSpPr txBox="1"/>
          <p:nvPr/>
        </p:nvSpPr>
        <p:spPr>
          <a:xfrm>
            <a:off x="7952798" y="2252194"/>
            <a:ext cx="2079231" cy="553998"/>
          </a:xfrm>
          <a:prstGeom prst="rect">
            <a:avLst/>
          </a:prstGeom>
          <a:noFill/>
        </p:spPr>
        <p:txBody>
          <a:bodyPr wrap="square" rtlCol="0">
            <a:spAutoFit/>
          </a:bodyPr>
          <a:lstStyle/>
          <a:p>
            <a:pPr marL="171450" indent="-171450">
              <a:buFont typeface="+mj-lt"/>
              <a:buAutoNum type="arabicPeriod"/>
            </a:pPr>
            <a:r>
              <a:rPr lang="ru-RU" sz="750" dirty="0"/>
              <a:t>Компактность</a:t>
            </a:r>
          </a:p>
          <a:p>
            <a:pPr marL="171450" indent="-171450">
              <a:buFont typeface="+mj-lt"/>
              <a:buAutoNum type="arabicPeriod"/>
            </a:pPr>
            <a:r>
              <a:rPr lang="ru-RU" sz="750" dirty="0"/>
              <a:t>Многоядерная социально-пространственная структура</a:t>
            </a:r>
          </a:p>
          <a:p>
            <a:pPr marL="171450" indent="-171450">
              <a:buFont typeface="+mj-lt"/>
              <a:buAutoNum type="arabicPeriod"/>
            </a:pPr>
            <a:r>
              <a:rPr lang="ru-RU" sz="750" dirty="0"/>
              <a:t>Средовая концепция «нового урбанизма»</a:t>
            </a:r>
          </a:p>
        </p:txBody>
      </p:sp>
      <p:sp>
        <p:nvSpPr>
          <p:cNvPr id="7" name="Прямоугольник 6"/>
          <p:cNvSpPr/>
          <p:nvPr/>
        </p:nvSpPr>
        <p:spPr>
          <a:xfrm>
            <a:off x="7952797" y="2935099"/>
            <a:ext cx="2052228" cy="106076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1350"/>
          </a:p>
        </p:txBody>
      </p:sp>
      <p:sp>
        <p:nvSpPr>
          <p:cNvPr id="8" name="Прямоугольник 7"/>
          <p:cNvSpPr/>
          <p:nvPr/>
        </p:nvSpPr>
        <p:spPr>
          <a:xfrm>
            <a:off x="7952797" y="2935100"/>
            <a:ext cx="2052228" cy="20927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350"/>
          </a:p>
        </p:txBody>
      </p:sp>
      <p:sp>
        <p:nvSpPr>
          <p:cNvPr id="9" name="TextBox 8"/>
          <p:cNvSpPr txBox="1"/>
          <p:nvPr/>
        </p:nvSpPr>
        <p:spPr>
          <a:xfrm>
            <a:off x="7952797" y="2935099"/>
            <a:ext cx="1998222" cy="230832"/>
          </a:xfrm>
          <a:prstGeom prst="rect">
            <a:avLst/>
          </a:prstGeom>
          <a:noFill/>
        </p:spPr>
        <p:txBody>
          <a:bodyPr wrap="square" rtlCol="0">
            <a:spAutoFit/>
          </a:bodyPr>
          <a:lstStyle/>
          <a:p>
            <a:r>
              <a:rPr lang="ru-RU" sz="900" b="1" dirty="0">
                <a:solidFill>
                  <a:schemeClr val="bg1"/>
                </a:solidFill>
              </a:rPr>
              <a:t>Точки роста</a:t>
            </a:r>
          </a:p>
        </p:txBody>
      </p:sp>
      <p:sp>
        <p:nvSpPr>
          <p:cNvPr id="10" name="TextBox 9"/>
          <p:cNvSpPr txBox="1"/>
          <p:nvPr/>
        </p:nvSpPr>
        <p:spPr>
          <a:xfrm>
            <a:off x="7979800" y="3180184"/>
            <a:ext cx="2052228" cy="900246"/>
          </a:xfrm>
          <a:prstGeom prst="rect">
            <a:avLst/>
          </a:prstGeom>
          <a:noFill/>
        </p:spPr>
        <p:txBody>
          <a:bodyPr wrap="square" rtlCol="0">
            <a:spAutoFit/>
          </a:bodyPr>
          <a:lstStyle/>
          <a:p>
            <a:pPr marL="171450" indent="-171450">
              <a:buFont typeface="+mj-lt"/>
              <a:buAutoNum type="arabicPeriod"/>
            </a:pPr>
            <a:r>
              <a:rPr lang="ru-RU" sz="750" dirty="0"/>
              <a:t>Проведение мероприятий по выравниванию условий и многофункциональному использованию территории города; </a:t>
            </a:r>
          </a:p>
          <a:p>
            <a:pPr marL="171450" indent="-171450">
              <a:buFont typeface="+mj-lt"/>
              <a:buAutoNum type="arabicPeriod"/>
            </a:pPr>
            <a:r>
              <a:rPr lang="ru-RU" sz="750" dirty="0"/>
              <a:t>Появление новых форм территориальной организации бизнеса и культуры</a:t>
            </a:r>
          </a:p>
        </p:txBody>
      </p:sp>
      <p:sp>
        <p:nvSpPr>
          <p:cNvPr id="11" name="Прямоугольник 10"/>
          <p:cNvSpPr/>
          <p:nvPr/>
        </p:nvSpPr>
        <p:spPr>
          <a:xfrm>
            <a:off x="7957690" y="4109486"/>
            <a:ext cx="2052228" cy="9367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750" dirty="0"/>
          </a:p>
        </p:txBody>
      </p:sp>
      <p:sp>
        <p:nvSpPr>
          <p:cNvPr id="12" name="Прямоугольник 11"/>
          <p:cNvSpPr/>
          <p:nvPr/>
        </p:nvSpPr>
        <p:spPr>
          <a:xfrm>
            <a:off x="7957690" y="4109488"/>
            <a:ext cx="2052228" cy="20927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350" dirty="0"/>
          </a:p>
        </p:txBody>
      </p:sp>
      <p:sp>
        <p:nvSpPr>
          <p:cNvPr id="15" name="Прямоугольник 14"/>
          <p:cNvSpPr/>
          <p:nvPr/>
        </p:nvSpPr>
        <p:spPr>
          <a:xfrm>
            <a:off x="1937243" y="2023748"/>
            <a:ext cx="2052228" cy="81009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1350"/>
          </a:p>
        </p:txBody>
      </p:sp>
      <p:sp>
        <p:nvSpPr>
          <p:cNvPr id="16" name="Прямоугольник 15"/>
          <p:cNvSpPr/>
          <p:nvPr/>
        </p:nvSpPr>
        <p:spPr>
          <a:xfrm>
            <a:off x="1937243" y="2023749"/>
            <a:ext cx="2052228" cy="20927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350"/>
          </a:p>
        </p:txBody>
      </p:sp>
      <p:sp>
        <p:nvSpPr>
          <p:cNvPr id="17" name="TextBox 16"/>
          <p:cNvSpPr txBox="1"/>
          <p:nvPr/>
        </p:nvSpPr>
        <p:spPr>
          <a:xfrm>
            <a:off x="1937243" y="2023748"/>
            <a:ext cx="1998222" cy="230832"/>
          </a:xfrm>
          <a:prstGeom prst="rect">
            <a:avLst/>
          </a:prstGeom>
          <a:noFill/>
        </p:spPr>
        <p:txBody>
          <a:bodyPr wrap="square" rtlCol="0">
            <a:spAutoFit/>
          </a:bodyPr>
          <a:lstStyle/>
          <a:p>
            <a:r>
              <a:rPr lang="ru-RU" sz="900" b="1" dirty="0">
                <a:solidFill>
                  <a:schemeClr val="bg1"/>
                </a:solidFill>
              </a:rPr>
              <a:t>Фокус на стимулирование</a:t>
            </a:r>
          </a:p>
        </p:txBody>
      </p:sp>
      <p:sp>
        <p:nvSpPr>
          <p:cNvPr id="18" name="TextBox 17"/>
          <p:cNvSpPr txBox="1"/>
          <p:nvPr/>
        </p:nvSpPr>
        <p:spPr>
          <a:xfrm>
            <a:off x="1939785" y="2325536"/>
            <a:ext cx="1995681" cy="438582"/>
          </a:xfrm>
          <a:prstGeom prst="rect">
            <a:avLst/>
          </a:prstGeom>
          <a:noFill/>
        </p:spPr>
        <p:txBody>
          <a:bodyPr wrap="square" rtlCol="0">
            <a:spAutoFit/>
          </a:bodyPr>
          <a:lstStyle/>
          <a:p>
            <a:pPr marL="171450" indent="-171450">
              <a:buAutoNum type="arabicPeriod"/>
            </a:pPr>
            <a:r>
              <a:rPr lang="ru-RU" sz="750" dirty="0"/>
              <a:t>Диверсификация экономики города</a:t>
            </a:r>
          </a:p>
          <a:p>
            <a:pPr marL="171450" indent="-171450">
              <a:buAutoNum type="arabicPeriod"/>
            </a:pPr>
            <a:r>
              <a:rPr lang="ru-RU" sz="750" dirty="0"/>
              <a:t>Развитие технологий безопасного, живого, здорового, креативного города</a:t>
            </a:r>
          </a:p>
        </p:txBody>
      </p:sp>
      <p:sp>
        <p:nvSpPr>
          <p:cNvPr id="19" name="Прямоугольник 18"/>
          <p:cNvSpPr/>
          <p:nvPr/>
        </p:nvSpPr>
        <p:spPr>
          <a:xfrm>
            <a:off x="1932350" y="2935098"/>
            <a:ext cx="2052228" cy="106076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1350"/>
          </a:p>
        </p:txBody>
      </p:sp>
      <p:sp>
        <p:nvSpPr>
          <p:cNvPr id="20" name="Прямоугольник 19"/>
          <p:cNvSpPr/>
          <p:nvPr/>
        </p:nvSpPr>
        <p:spPr>
          <a:xfrm>
            <a:off x="1932350" y="2935100"/>
            <a:ext cx="2052228" cy="20927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350"/>
          </a:p>
        </p:txBody>
      </p:sp>
      <p:sp>
        <p:nvSpPr>
          <p:cNvPr id="21" name="TextBox 20"/>
          <p:cNvSpPr txBox="1"/>
          <p:nvPr/>
        </p:nvSpPr>
        <p:spPr>
          <a:xfrm>
            <a:off x="1932350" y="2935099"/>
            <a:ext cx="1998222" cy="230832"/>
          </a:xfrm>
          <a:prstGeom prst="rect">
            <a:avLst/>
          </a:prstGeom>
          <a:noFill/>
        </p:spPr>
        <p:txBody>
          <a:bodyPr wrap="square" rtlCol="0">
            <a:spAutoFit/>
          </a:bodyPr>
          <a:lstStyle/>
          <a:p>
            <a:r>
              <a:rPr lang="ru-RU" sz="900" b="1" dirty="0">
                <a:solidFill>
                  <a:schemeClr val="bg1"/>
                </a:solidFill>
              </a:rPr>
              <a:t>Расширение возможностей бизнеса</a:t>
            </a:r>
          </a:p>
        </p:txBody>
      </p:sp>
      <p:sp>
        <p:nvSpPr>
          <p:cNvPr id="22" name="TextBox 21"/>
          <p:cNvSpPr txBox="1"/>
          <p:nvPr/>
        </p:nvSpPr>
        <p:spPr>
          <a:xfrm>
            <a:off x="1934892" y="3333756"/>
            <a:ext cx="2049687" cy="669414"/>
          </a:xfrm>
          <a:prstGeom prst="rect">
            <a:avLst/>
          </a:prstGeom>
          <a:noFill/>
        </p:spPr>
        <p:txBody>
          <a:bodyPr wrap="square" rtlCol="0">
            <a:spAutoFit/>
          </a:bodyPr>
          <a:lstStyle/>
          <a:p>
            <a:pPr marL="171450" indent="-171450">
              <a:buAutoNum type="arabicPeriod"/>
            </a:pPr>
            <a:r>
              <a:rPr lang="ru-RU" sz="750" dirty="0"/>
              <a:t>Реновация промышленных зон и объектов</a:t>
            </a:r>
          </a:p>
          <a:p>
            <a:pPr marL="171450" indent="-171450">
              <a:buAutoNum type="arabicPeriod"/>
            </a:pPr>
            <a:r>
              <a:rPr lang="ru-RU" sz="750" dirty="0"/>
              <a:t>Комплексное развитие икт-смарт-технологий</a:t>
            </a:r>
          </a:p>
          <a:p>
            <a:pPr marL="171450" indent="-171450">
              <a:buAutoNum type="arabicPeriod"/>
            </a:pPr>
            <a:endParaRPr lang="ru-RU" sz="750" dirty="0"/>
          </a:p>
        </p:txBody>
      </p:sp>
      <p:sp>
        <p:nvSpPr>
          <p:cNvPr id="23" name="Прямоугольник 22"/>
          <p:cNvSpPr/>
          <p:nvPr/>
        </p:nvSpPr>
        <p:spPr>
          <a:xfrm>
            <a:off x="1932350" y="4104431"/>
            <a:ext cx="2052228" cy="9417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1350"/>
          </a:p>
        </p:txBody>
      </p:sp>
      <p:sp>
        <p:nvSpPr>
          <p:cNvPr id="24" name="Прямоугольник 23"/>
          <p:cNvSpPr/>
          <p:nvPr/>
        </p:nvSpPr>
        <p:spPr>
          <a:xfrm>
            <a:off x="1932350" y="4104432"/>
            <a:ext cx="2052228" cy="20927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350"/>
          </a:p>
        </p:txBody>
      </p:sp>
      <p:sp>
        <p:nvSpPr>
          <p:cNvPr id="25" name="TextBox 24"/>
          <p:cNvSpPr txBox="1"/>
          <p:nvPr/>
        </p:nvSpPr>
        <p:spPr>
          <a:xfrm>
            <a:off x="1932350" y="4104431"/>
            <a:ext cx="1998222" cy="230832"/>
          </a:xfrm>
          <a:prstGeom prst="rect">
            <a:avLst/>
          </a:prstGeom>
          <a:noFill/>
        </p:spPr>
        <p:txBody>
          <a:bodyPr wrap="square" rtlCol="0">
            <a:spAutoFit/>
          </a:bodyPr>
          <a:lstStyle/>
          <a:p>
            <a:r>
              <a:rPr lang="ru-RU" sz="900" b="1" dirty="0">
                <a:solidFill>
                  <a:schemeClr val="bg1"/>
                </a:solidFill>
              </a:rPr>
              <a:t>Опыт горожан</a:t>
            </a:r>
          </a:p>
        </p:txBody>
      </p:sp>
      <p:sp>
        <p:nvSpPr>
          <p:cNvPr id="26" name="TextBox 25"/>
          <p:cNvSpPr txBox="1"/>
          <p:nvPr/>
        </p:nvSpPr>
        <p:spPr>
          <a:xfrm>
            <a:off x="1937243" y="4370184"/>
            <a:ext cx="1918358" cy="669414"/>
          </a:xfrm>
          <a:prstGeom prst="rect">
            <a:avLst/>
          </a:prstGeom>
          <a:noFill/>
        </p:spPr>
        <p:txBody>
          <a:bodyPr wrap="square" rtlCol="0">
            <a:spAutoFit/>
          </a:bodyPr>
          <a:lstStyle/>
          <a:p>
            <a:pPr marL="171450" indent="-171450">
              <a:buFont typeface="+mj-lt"/>
              <a:buAutoNum type="arabicPeriod"/>
            </a:pPr>
            <a:r>
              <a:rPr lang="ru-RU" sz="750" dirty="0"/>
              <a:t>Создание самоорганизующихся общин и вовлечение в </a:t>
            </a:r>
            <a:r>
              <a:rPr lang="ru-RU" sz="750" dirty="0" err="1"/>
              <a:t>краудсорсинговую</a:t>
            </a:r>
            <a:r>
              <a:rPr lang="ru-RU" sz="750" dirty="0"/>
              <a:t> деятельность</a:t>
            </a:r>
          </a:p>
          <a:p>
            <a:pPr marL="171450" indent="-171450">
              <a:buFont typeface="+mj-lt"/>
              <a:buAutoNum type="arabicPeriod"/>
            </a:pPr>
            <a:r>
              <a:rPr lang="ru-RU" sz="750" dirty="0"/>
              <a:t>Включение опыта в систему принятия решений </a:t>
            </a:r>
          </a:p>
        </p:txBody>
      </p:sp>
      <p:grpSp>
        <p:nvGrpSpPr>
          <p:cNvPr id="32" name="Группа 31"/>
          <p:cNvGrpSpPr/>
          <p:nvPr/>
        </p:nvGrpSpPr>
        <p:grpSpPr>
          <a:xfrm>
            <a:off x="5551655" y="1535159"/>
            <a:ext cx="806783" cy="369332"/>
            <a:chOff x="5696590" y="1237217"/>
            <a:chExt cx="1075710" cy="492442"/>
          </a:xfrm>
        </p:grpSpPr>
        <p:sp>
          <p:nvSpPr>
            <p:cNvPr id="28" name="Прямоугольник 27"/>
            <p:cNvSpPr/>
            <p:nvPr/>
          </p:nvSpPr>
          <p:spPr>
            <a:xfrm>
              <a:off x="5750332" y="1322728"/>
              <a:ext cx="936104" cy="295123"/>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sz="1350" dirty="0"/>
            </a:p>
          </p:txBody>
        </p:sp>
        <p:sp>
          <p:nvSpPr>
            <p:cNvPr id="29" name="Прямоугольник 28"/>
            <p:cNvSpPr/>
            <p:nvPr/>
          </p:nvSpPr>
          <p:spPr>
            <a:xfrm>
              <a:off x="6093106" y="1369856"/>
              <a:ext cx="521794" cy="19949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1350"/>
            </a:p>
          </p:txBody>
        </p:sp>
        <p:sp>
          <p:nvSpPr>
            <p:cNvPr id="30" name="TextBox 29"/>
            <p:cNvSpPr txBox="1"/>
            <p:nvPr/>
          </p:nvSpPr>
          <p:spPr>
            <a:xfrm>
              <a:off x="5696590" y="1237217"/>
              <a:ext cx="521794" cy="492442"/>
            </a:xfrm>
            <a:prstGeom prst="rect">
              <a:avLst/>
            </a:prstGeom>
            <a:noFill/>
          </p:spPr>
          <p:txBody>
            <a:bodyPr wrap="square" rtlCol="0">
              <a:spAutoFit/>
            </a:bodyPr>
            <a:lstStyle/>
            <a:p>
              <a:r>
                <a:rPr lang="ru-RU" b="1" dirty="0">
                  <a:solidFill>
                    <a:schemeClr val="bg1"/>
                  </a:solidFill>
                </a:rPr>
                <a:t>Ю</a:t>
              </a:r>
            </a:p>
          </p:txBody>
        </p:sp>
        <p:sp>
          <p:nvSpPr>
            <p:cNvPr id="31" name="TextBox 30"/>
            <p:cNvSpPr txBox="1"/>
            <p:nvPr/>
          </p:nvSpPr>
          <p:spPr>
            <a:xfrm>
              <a:off x="6029959" y="1310074"/>
              <a:ext cx="742341" cy="338554"/>
            </a:xfrm>
            <a:prstGeom prst="rect">
              <a:avLst/>
            </a:prstGeom>
            <a:noFill/>
          </p:spPr>
          <p:txBody>
            <a:bodyPr wrap="square" rtlCol="0">
              <a:spAutoFit/>
            </a:bodyPr>
            <a:lstStyle/>
            <a:p>
              <a:r>
                <a:rPr lang="ru-RU" sz="1050" b="1" dirty="0">
                  <a:solidFill>
                    <a:srgbClr val="C00000"/>
                  </a:solidFill>
                </a:rPr>
                <a:t>в пути </a:t>
              </a:r>
            </a:p>
          </p:txBody>
        </p:sp>
      </p:grpSp>
      <p:sp>
        <p:nvSpPr>
          <p:cNvPr id="34" name="TextBox 33"/>
          <p:cNvSpPr txBox="1"/>
          <p:nvPr/>
        </p:nvSpPr>
        <p:spPr>
          <a:xfrm>
            <a:off x="2934952" y="1006356"/>
            <a:ext cx="6538861" cy="507831"/>
          </a:xfrm>
          <a:prstGeom prst="rect">
            <a:avLst/>
          </a:prstGeom>
          <a:noFill/>
        </p:spPr>
        <p:txBody>
          <a:bodyPr wrap="square" rtlCol="0">
            <a:spAutoFit/>
          </a:bodyPr>
          <a:lstStyle/>
          <a:p>
            <a:pPr algn="ctr"/>
            <a:r>
              <a:rPr lang="en-US" sz="2700" b="1" dirty="0">
                <a:solidFill>
                  <a:schemeClr val="tx2"/>
                </a:solidFill>
              </a:rPr>
              <a:t>Smart city</a:t>
            </a:r>
            <a:r>
              <a:rPr lang="ru-RU" sz="2700" b="1" dirty="0">
                <a:solidFill>
                  <a:schemeClr val="tx2"/>
                </a:solidFill>
              </a:rPr>
              <a:t>  и активность людей</a:t>
            </a:r>
          </a:p>
        </p:txBody>
      </p:sp>
      <p:sp>
        <p:nvSpPr>
          <p:cNvPr id="33" name="TextBox 32"/>
          <p:cNvSpPr txBox="1"/>
          <p:nvPr/>
        </p:nvSpPr>
        <p:spPr>
          <a:xfrm>
            <a:off x="7979800" y="4107962"/>
            <a:ext cx="1998222" cy="230832"/>
          </a:xfrm>
          <a:prstGeom prst="rect">
            <a:avLst/>
          </a:prstGeom>
          <a:noFill/>
        </p:spPr>
        <p:txBody>
          <a:bodyPr wrap="square" rtlCol="0">
            <a:spAutoFit/>
          </a:bodyPr>
          <a:lstStyle/>
          <a:p>
            <a:r>
              <a:rPr lang="ru-RU" sz="900" b="1" dirty="0">
                <a:solidFill>
                  <a:schemeClr val="bg1"/>
                </a:solidFill>
              </a:rPr>
              <a:t>Естественная активность</a:t>
            </a:r>
          </a:p>
        </p:txBody>
      </p:sp>
      <p:sp>
        <p:nvSpPr>
          <p:cNvPr id="35" name="TextBox 34"/>
          <p:cNvSpPr txBox="1"/>
          <p:nvPr/>
        </p:nvSpPr>
        <p:spPr>
          <a:xfrm>
            <a:off x="7979800" y="4396556"/>
            <a:ext cx="2052228" cy="553998"/>
          </a:xfrm>
          <a:prstGeom prst="rect">
            <a:avLst/>
          </a:prstGeom>
          <a:noFill/>
        </p:spPr>
        <p:txBody>
          <a:bodyPr wrap="square" rtlCol="0">
            <a:spAutoFit/>
          </a:bodyPr>
          <a:lstStyle/>
          <a:p>
            <a:pPr marL="171450" indent="-171450">
              <a:buFont typeface="+mj-lt"/>
              <a:buAutoNum type="arabicPeriod"/>
            </a:pPr>
            <a:r>
              <a:rPr lang="ru-RU" sz="750" dirty="0"/>
              <a:t>Выявление принципов ключевых активностей населения в развитии городских практик и технологий</a:t>
            </a:r>
          </a:p>
          <a:p>
            <a:pPr marL="171450" indent="-171450">
              <a:buFont typeface="+mj-lt"/>
              <a:buAutoNum type="arabicPeriod"/>
            </a:pPr>
            <a:r>
              <a:rPr lang="ru-RU" sz="750" dirty="0"/>
              <a:t>Координация деятельности</a:t>
            </a:r>
          </a:p>
        </p:txBody>
      </p:sp>
    </p:spTree>
    <p:extLst>
      <p:ext uri="{BB962C8B-B14F-4D97-AF65-F5344CB8AC3E}">
        <p14:creationId xmlns:p14="http://schemas.microsoft.com/office/powerpoint/2010/main" val="41899547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r>
              <a:rPr lang="ru-RU" dirty="0" smtClean="0"/>
              <a:t>Финал</a:t>
            </a:r>
            <a:endParaRPr lang="ru-RU" dirty="0"/>
          </a:p>
        </p:txBody>
      </p:sp>
      <p:sp>
        <p:nvSpPr>
          <p:cNvPr id="8" name="Содержимое 7"/>
          <p:cNvSpPr>
            <a:spLocks noGrp="1"/>
          </p:cNvSpPr>
          <p:nvPr>
            <p:ph idx="1"/>
          </p:nvPr>
        </p:nvSpPr>
        <p:spPr/>
        <p:txBody>
          <a:bodyPr>
            <a:normAutofit/>
          </a:bodyPr>
          <a:lstStyle/>
          <a:p>
            <a:pPr algn="ctr"/>
            <a:endParaRPr lang="ru-RU" sz="6000" smtClean="0">
              <a:solidFill>
                <a:schemeClr val="accent2">
                  <a:lumMod val="50000"/>
                </a:schemeClr>
              </a:solidFill>
            </a:endParaRPr>
          </a:p>
          <a:p>
            <a:pPr algn="ctr"/>
            <a:r>
              <a:rPr lang="ru-RU" sz="6000" smtClean="0">
                <a:solidFill>
                  <a:schemeClr val="accent2">
                    <a:lumMod val="50000"/>
                  </a:schemeClr>
                </a:solidFill>
              </a:rPr>
              <a:t>Спасибо </a:t>
            </a:r>
            <a:r>
              <a:rPr lang="ru-RU" sz="6000" dirty="0" smtClean="0">
                <a:solidFill>
                  <a:schemeClr val="accent2">
                    <a:lumMod val="50000"/>
                  </a:schemeClr>
                </a:solidFill>
              </a:rPr>
              <a:t>за внимание!</a:t>
            </a:r>
            <a:endParaRPr lang="ru-RU" sz="6000" dirty="0">
              <a:solidFill>
                <a:schemeClr val="accent2">
                  <a:lumMod val="50000"/>
                </a:schemeClr>
              </a:solidFill>
            </a:endParaRPr>
          </a:p>
        </p:txBody>
      </p:sp>
    </p:spTree>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732</TotalTime>
  <Words>3838</Words>
  <PresentationFormat>Широкоэкранный</PresentationFormat>
  <Paragraphs>181</Paragraphs>
  <Slides>32</Slides>
  <Notes>4</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32</vt:i4>
      </vt:variant>
    </vt:vector>
  </HeadingPairs>
  <TitlesOfParts>
    <vt:vector size="37" baseType="lpstr">
      <vt:lpstr>Arial</vt:lpstr>
      <vt:lpstr>Calibri</vt:lpstr>
      <vt:lpstr>Calibri Light</vt:lpstr>
      <vt:lpstr>Times New Roman</vt:lpstr>
      <vt:lpstr>Ретро</vt:lpstr>
      <vt:lpstr>История и философия науки</vt:lpstr>
      <vt:lpstr>Научное и ненаучное знание</vt:lpstr>
      <vt:lpstr>Литература</vt:lpstr>
      <vt:lpstr>Научное знание</vt:lpstr>
      <vt:lpstr>Презентация PowerPoint</vt:lpstr>
      <vt:lpstr>Донаучное знание</vt:lpstr>
      <vt:lpstr>Элементы науки в Египетской цивилизации (середина IV тыс. до н.э.)</vt:lpstr>
      <vt:lpstr>Донаучное знание</vt:lpstr>
      <vt:lpstr>Вненаучное знание</vt:lpstr>
      <vt:lpstr>Презентация PowerPoint</vt:lpstr>
      <vt:lpstr>Обыденное знание</vt:lpstr>
      <vt:lpstr>Функции обыденного знания</vt:lpstr>
      <vt:lpstr>Паранормальная наука</vt:lpstr>
      <vt:lpstr>Паранаука</vt:lpstr>
      <vt:lpstr>Презентация PowerPoint</vt:lpstr>
      <vt:lpstr>Презентация PowerPoint</vt:lpstr>
      <vt:lpstr>Паранаука</vt:lpstr>
      <vt:lpstr>Лженаука</vt:lpstr>
      <vt:lpstr>Лженаука</vt:lpstr>
      <vt:lpstr>Лженаука</vt:lpstr>
      <vt:lpstr>Девиантная наука и эзотеризм</vt:lpstr>
      <vt:lpstr>Эзотеризм</vt:lpstr>
      <vt:lpstr>Эзотеризм</vt:lpstr>
      <vt:lpstr>Народная  наука</vt:lpstr>
      <vt:lpstr>Индустриальный город и автоматизация / автономизация</vt:lpstr>
      <vt:lpstr>Плотный город и коммуникация</vt:lpstr>
      <vt:lpstr>Механистический город и ребиологизация</vt:lpstr>
      <vt:lpstr>Горожане</vt:lpstr>
      <vt:lpstr>Со-участие</vt:lpstr>
      <vt:lpstr>Презентация PowerPoint</vt:lpstr>
      <vt:lpstr>Презентация PowerPoint</vt:lpstr>
      <vt:lpstr>Финал</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lastModifiedBy>
  <dcterms:created xsi:type="dcterms:W3CDTF">2019-03-10T10:12:36Z</dcterms:created>
  <dcterms:modified xsi:type="dcterms:W3CDTF">2021-05-04T06:23:47Z</dcterms:modified>
</cp:coreProperties>
</file>