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256" r:id="rId2"/>
    <p:sldId id="257" r:id="rId3"/>
    <p:sldId id="292" r:id="rId4"/>
    <p:sldId id="293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294" r:id="rId14"/>
    <p:sldId id="295" r:id="rId15"/>
    <p:sldId id="319" r:id="rId16"/>
    <p:sldId id="296" r:id="rId17"/>
    <p:sldId id="304" r:id="rId18"/>
    <p:sldId id="297" r:id="rId19"/>
    <p:sldId id="298" r:id="rId20"/>
    <p:sldId id="299" r:id="rId21"/>
    <p:sldId id="310" r:id="rId22"/>
    <p:sldId id="320" r:id="rId23"/>
    <p:sldId id="321" r:id="rId24"/>
    <p:sldId id="322" r:id="rId25"/>
    <p:sldId id="323" r:id="rId26"/>
    <p:sldId id="300" r:id="rId27"/>
    <p:sldId id="324" r:id="rId28"/>
    <p:sldId id="325" r:id="rId29"/>
    <p:sldId id="326" r:id="rId30"/>
    <p:sldId id="327" r:id="rId31"/>
    <p:sldId id="328" r:id="rId32"/>
    <p:sldId id="301" r:id="rId33"/>
    <p:sldId id="302" r:id="rId34"/>
    <p:sldId id="303" r:id="rId35"/>
    <p:sldId id="305" r:id="rId36"/>
    <p:sldId id="306" r:id="rId37"/>
    <p:sldId id="291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8EC78-74E3-42EF-A728-F69C403A3B0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98253-F344-464A-A661-C68A926819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855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25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57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58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1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7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2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5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3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00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39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330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13CF9-CE38-4ECC-86F6-B79D0CC19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587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48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История и философия науки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9614" y="4498753"/>
            <a:ext cx="10058400" cy="1143000"/>
          </a:xfrm>
        </p:spPr>
        <p:txBody>
          <a:bodyPr/>
          <a:lstStyle/>
          <a:p>
            <a:pPr lvl="0"/>
            <a:r>
              <a:rPr lang="ru-RU" dirty="0" smtClean="0"/>
              <a:t>54. </a:t>
            </a:r>
            <a:r>
              <a:rPr lang="ru-RU" dirty="0"/>
              <a:t>Традиции понимания  субъекта в философии </a:t>
            </a:r>
            <a:r>
              <a:rPr lang="ru-RU" dirty="0" smtClean="0"/>
              <a:t>науки</a:t>
            </a:r>
            <a:endParaRPr lang="ru-RU" dirty="0"/>
          </a:p>
          <a:p>
            <a:pPr lvl="0"/>
            <a:r>
              <a:rPr lang="ru-RU" b="1" dirty="0" smtClean="0"/>
              <a:t>Колодий Н.А</a:t>
            </a:r>
            <a:r>
              <a:rPr lang="ru-RU" dirty="0" smtClean="0"/>
              <a:t>., профессор ОСГН ШБИП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69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3577" y="286603"/>
            <a:ext cx="9922103" cy="670929"/>
          </a:xfrm>
        </p:spPr>
        <p:txBody>
          <a:bodyPr>
            <a:normAutofit/>
          </a:bodyPr>
          <a:lstStyle/>
          <a:p>
            <a:pPr lvl="0"/>
            <a:r>
              <a:rPr lang="ru-RU" sz="1800" dirty="0">
                <a:latin typeface="Arial Black" panose="020B0A04020102020204" pitchFamily="34" charset="0"/>
              </a:rPr>
              <a:t>Традиции понимания  субъекта в философии науки.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647" y="1901134"/>
            <a:ext cx="11791666" cy="40083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sz="2800" b="1" dirty="0" smtClean="0"/>
              <a:t>1. Понимание субъекта в классической философии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sz="2800" b="1" dirty="0" smtClean="0"/>
              <a:t>2. Субъект – в неклассической философии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sz="2800" b="1" dirty="0" smtClean="0"/>
              <a:t>3. </a:t>
            </a:r>
            <a:r>
              <a:rPr lang="ru-RU" sz="2800" b="1" dirty="0" err="1" smtClean="0"/>
              <a:t>Постнеклассическое</a:t>
            </a:r>
            <a:r>
              <a:rPr lang="ru-RU" sz="2800" b="1" dirty="0" smtClean="0"/>
              <a:t> понимание субъекта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53707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543" y="243471"/>
            <a:ext cx="9197484" cy="386257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Обыденное значение слова «субъект»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166" y="793630"/>
            <a:ext cx="10905514" cy="5075464"/>
          </a:xfrm>
        </p:spPr>
        <p:txBody>
          <a:bodyPr/>
          <a:lstStyle/>
          <a:p>
            <a:pPr algn="just"/>
            <a:r>
              <a:rPr lang="ru-RU" dirty="0" smtClean="0"/>
              <a:t>В </a:t>
            </a:r>
            <a:r>
              <a:rPr lang="ru-RU" dirty="0"/>
              <a:t>«Словаре русского языка» С.И. Ожегова (изд. 1991 г., первое изд. - 1949 г.) приведено пять значений слова «субъект»: 1) философское - познающий и действующий человек, которому противопоставлен объект; 2) книжное - человек как носитель каких-нибудь свойств; 3) разговорное -человек вообще, обычно характеризуемый отрицательно (подозрительный субъект, странный субъект); 4) логическое - предмет суждения и 5) грамматическое - семантическая категория со значением производителя действия или носителя состояния (Ожегов, 1991, с. 776). При желании можно обнаружить определенную смысловую общность разных значений этого слова, которая и позволяет использовать его в столь различных ипостасях. Эта общность заключается в моменте </a:t>
            </a:r>
            <a:r>
              <a:rPr lang="ru-RU" dirty="0" err="1"/>
              <a:t>основности</a:t>
            </a:r>
            <a:r>
              <a:rPr lang="ru-RU" dirty="0"/>
              <a:t> (быть в основе) и активности, которая приписана субъекту по какому-либо критерию. Такой субъект не обязательно является человеком (логический и грамматический субъект), хотя все значения восходят к одному источнику (древнегреческому и латинскому). В то же время понятно, что из этих пяти значений в философской и психологической литературе в содержательном отношении могут быть использованы только первые два значения слова «субъект» (если отвлечься от логического значения термина «субъект», отвлечься от того, что логика является частью философии, и отвлечься от соотношений между логическими и грамматическими категориями, с одной стороны, и реальностью, с другой). Обратим также внимание на то, что прилагательное «субъектный», согласно этому словарю, существительное «субъект» образует только в 1-м, 4-м и 5-м </a:t>
            </a:r>
            <a:r>
              <a:rPr lang="ru-RU" dirty="0" smtClean="0"/>
              <a:t>значениях.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361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072" y="286604"/>
            <a:ext cx="9956607" cy="35175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Философское понимание субъекта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5443" y="845389"/>
            <a:ext cx="10750238" cy="5331124"/>
          </a:xfrm>
        </p:spPr>
        <p:txBody>
          <a:bodyPr/>
          <a:lstStyle/>
          <a:p>
            <a:pPr algn="just"/>
            <a:r>
              <a:rPr lang="ru-RU" dirty="0"/>
              <a:t>Философский энциклопедический словарь» (1989 г.) определяет субъект как носителя предметно-практической деятельности и познания (индивид или социальная группа), источник активности, направленный на объект. В качестве объекта выступает фрагмент объективной реальности, данный субъекту в формах его деятельности. В словаре также приведен ряд трактовок понятия субъекта, существовавших в истории философии, но сегодня утративших свое значение (Философский.., 1989, с. 633-634). Следует также отметить, что в настоящее время существует значительное разнообразие философских трактовок понятия субъекта, различающихся теми или иными подходами в развертывании его содержания - марксизм, феноменология, неклассическая философия, </a:t>
            </a:r>
            <a:r>
              <a:rPr lang="ru-RU" dirty="0" err="1"/>
              <a:t>постклассика</a:t>
            </a:r>
            <a:r>
              <a:rPr lang="ru-RU" dirty="0"/>
              <a:t>, модернизм, постструктурализм и др. Вместе с тем они сохраняют основную характеристику субъекта как активного момента в связке субъект-объект.</a:t>
            </a:r>
          </a:p>
        </p:txBody>
      </p:sp>
    </p:spTree>
    <p:extLst>
      <p:ext uri="{BB962C8B-B14F-4D97-AF65-F5344CB8AC3E}">
        <p14:creationId xmlns:p14="http://schemas.microsoft.com/office/powerpoint/2010/main" val="320969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Р.Декарт (1596-1650)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90739" y="1752600"/>
            <a:ext cx="3925887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200"/>
              <a:t>Принцип тотального сомнения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2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200"/>
              <a:t>Предел сомнения – мышление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2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2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2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/>
              <a:t>Рационализм – врожденные идеи, самосогласованность знания</a:t>
            </a:r>
          </a:p>
        </p:txBody>
      </p:sp>
      <p:pic>
        <p:nvPicPr>
          <p:cNvPr id="3994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2264" y="1752600"/>
            <a:ext cx="3419475" cy="4267200"/>
          </a:xfrm>
        </p:spPr>
      </p:pic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4295776" y="3429000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351088" y="3860800"/>
            <a:ext cx="32115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ADA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b="1">
                <a:latin typeface="Arial" panose="020B0604020202020204" pitchFamily="34" charset="0"/>
              </a:rPr>
              <a:t>Ego cogito ergo sum</a:t>
            </a:r>
            <a:endParaRPr lang="ru-RU" altLang="ru-RU" sz="2400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85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Декарт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dirty="0"/>
              <a:t>Создание нового метода мышления и научного исследования требует прочного и незыблемого </a:t>
            </a:r>
            <a:r>
              <a:rPr lang="ru-RU" dirty="0" smtClean="0"/>
              <a:t>основания</a:t>
            </a:r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r>
              <a:rPr lang="ru-RU" dirty="0" smtClean="0"/>
              <a:t>Основанием является человеческий </a:t>
            </a:r>
            <a:r>
              <a:rPr lang="ru-RU" dirty="0"/>
              <a:t>разум </a:t>
            </a:r>
            <a:r>
              <a:rPr lang="ru-RU" dirty="0" smtClean="0"/>
              <a:t>в </a:t>
            </a:r>
            <a:r>
              <a:rPr lang="ru-RU" dirty="0"/>
              <a:t>той точке, из которой растет он сам и которая поэтому обладает наивысшей </a:t>
            </a:r>
            <a:r>
              <a:rPr lang="ru-RU" dirty="0" smtClean="0"/>
              <a:t>достоверностью - самосознании </a:t>
            </a:r>
          </a:p>
          <a:p>
            <a:pPr marL="0" indent="0">
              <a:buNone/>
              <a:defRPr/>
            </a:pPr>
            <a:r>
              <a:rPr lang="ru-RU" dirty="0" smtClean="0"/>
              <a:t>"</a:t>
            </a:r>
            <a:r>
              <a:rPr lang="ru-RU" dirty="0"/>
              <a:t>Мыслю, следовательно, существую" </a:t>
            </a:r>
            <a:r>
              <a:rPr lang="ru-RU" dirty="0" smtClean="0"/>
              <a:t>– формула  </a:t>
            </a:r>
            <a:r>
              <a:rPr lang="ru-RU" dirty="0"/>
              <a:t>выражающая сущность самосознания</a:t>
            </a:r>
          </a:p>
        </p:txBody>
      </p:sp>
    </p:spTree>
    <p:extLst>
      <p:ext uri="{BB962C8B-B14F-4D97-AF65-F5344CB8AC3E}">
        <p14:creationId xmlns:p14="http://schemas.microsoft.com/office/powerpoint/2010/main" val="1733046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Декарт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dirty="0" smtClean="0"/>
              <a:t>требование</a:t>
            </a:r>
            <a:r>
              <a:rPr lang="ru-RU" dirty="0"/>
              <a:t>, которому должно удовлетворять знание, претендующее на достоверность: оно должно быть очевидным, т.е. </a:t>
            </a:r>
            <a:r>
              <a:rPr lang="ru-RU" dirty="0" smtClean="0"/>
              <a:t>достоверным </a:t>
            </a:r>
            <a:r>
              <a:rPr lang="ru-RU" i="1" dirty="0" smtClean="0"/>
              <a:t>непосредственно</a:t>
            </a:r>
          </a:p>
          <a:p>
            <a:pPr marL="0" indent="0">
              <a:buNone/>
              <a:defRPr/>
            </a:pPr>
            <a:endParaRPr lang="ru-RU" i="1" dirty="0"/>
          </a:p>
          <a:p>
            <a:pPr marL="0" indent="0">
              <a:buNone/>
              <a:defRPr/>
            </a:pPr>
            <a:r>
              <a:rPr lang="ru-RU" dirty="0" smtClean="0"/>
              <a:t>основа </a:t>
            </a:r>
            <a:r>
              <a:rPr lang="ru-RU" dirty="0"/>
              <a:t>философского мышления </a:t>
            </a:r>
            <a:r>
              <a:rPr lang="ru-RU" dirty="0" smtClean="0"/>
              <a:t>- принцип </a:t>
            </a:r>
            <a:r>
              <a:rPr lang="ru-RU" dirty="0"/>
              <a:t>очевидности, или непосредственной </a:t>
            </a:r>
            <a:r>
              <a:rPr lang="ru-RU" dirty="0" smtClean="0"/>
              <a:t>достоверности </a:t>
            </a:r>
          </a:p>
          <a:p>
            <a:pPr marL="0" indent="0">
              <a:buNone/>
              <a:defRPr/>
            </a:pPr>
            <a:r>
              <a:rPr lang="ru-RU" dirty="0" smtClean="0"/>
              <a:t>Вводит требование </a:t>
            </a:r>
            <a:r>
              <a:rPr lang="ru-RU" dirty="0"/>
              <a:t>проверки всякого знания с помощью естественного света </a:t>
            </a:r>
            <a:r>
              <a:rPr lang="ru-RU" dirty="0" smtClean="0"/>
              <a:t>разума</a:t>
            </a:r>
          </a:p>
          <a:p>
            <a:pPr marL="0" indent="0">
              <a:buNone/>
              <a:defRPr/>
            </a:pPr>
            <a:r>
              <a:rPr lang="ru-RU" dirty="0"/>
              <a:t> </a:t>
            </a:r>
            <a:r>
              <a:rPr lang="ru-RU" altLang="ru-RU" dirty="0"/>
              <a:t>истинность ясного и отчетливого знания гарантирована существованием Бога (Он - </a:t>
            </a:r>
            <a:r>
              <a:rPr lang="ru-RU" altLang="ru-RU" dirty="0" err="1"/>
              <a:t>всесовершенное</a:t>
            </a:r>
            <a:r>
              <a:rPr lang="ru-RU" altLang="ru-RU" dirty="0"/>
              <a:t> существо, а следовательно не может быть обманщиком) </a:t>
            </a:r>
          </a:p>
          <a:p>
            <a:pPr marL="0" indent="0"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056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Две субстанции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ум </a:t>
            </a:r>
            <a:r>
              <a:rPr lang="ru-RU" dirty="0" smtClean="0"/>
              <a:t>– духовная субстанция - неделима (предмет метафизики</a:t>
            </a:r>
            <a:r>
              <a:rPr lang="ru-RU" dirty="0"/>
              <a:t>)</a:t>
            </a:r>
            <a:r>
              <a:rPr lang="ru-RU" dirty="0" smtClean="0"/>
              <a:t> </a:t>
            </a:r>
          </a:p>
          <a:p>
            <a:pPr>
              <a:defRPr/>
            </a:pPr>
            <a:r>
              <a:rPr lang="ru-RU" dirty="0" smtClean="0"/>
              <a:t>тело – материальная субстанция - делима- </a:t>
            </a:r>
            <a:r>
              <a:rPr lang="ru-RU" dirty="0"/>
              <a:t>предмет физики, т.е. </a:t>
            </a:r>
            <a:r>
              <a:rPr lang="ru-RU" dirty="0" smtClean="0"/>
              <a:t>механики</a:t>
            </a:r>
          </a:p>
          <a:p>
            <a:pPr marL="0" indent="0">
              <a:buNone/>
              <a:defRPr/>
            </a:pPr>
            <a:r>
              <a:rPr lang="ru-RU" dirty="0"/>
              <a:t>В</a:t>
            </a:r>
            <a:r>
              <a:rPr lang="ru-RU" dirty="0" smtClean="0"/>
              <a:t>оображение</a:t>
            </a:r>
            <a:r>
              <a:rPr lang="ru-RU" dirty="0"/>
              <a:t>, чувство, желание </a:t>
            </a:r>
            <a:r>
              <a:rPr lang="ru-RU" dirty="0" smtClean="0"/>
              <a:t>– модусы духа (ума)</a:t>
            </a:r>
          </a:p>
          <a:p>
            <a:pPr marL="0" indent="0">
              <a:buNone/>
              <a:defRPr/>
            </a:pPr>
            <a:r>
              <a:rPr lang="ru-RU" dirty="0"/>
              <a:t>фигура, положение, движение - модусы </a:t>
            </a:r>
            <a:r>
              <a:rPr lang="ru-RU" dirty="0" smtClean="0"/>
              <a:t>тела (протяжения)</a:t>
            </a:r>
          </a:p>
          <a:p>
            <a:pPr marL="0" indent="0">
              <a:buNone/>
              <a:defRPr/>
            </a:pPr>
            <a:r>
              <a:rPr lang="ru-RU" dirty="0" smtClean="0"/>
              <a:t>Природа – система машин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881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Врожденные идеи (вложены Богом)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Идея Бога</a:t>
            </a:r>
          </a:p>
          <a:p>
            <a:pPr>
              <a:defRPr/>
            </a:pPr>
            <a:r>
              <a:rPr lang="ru-RU" dirty="0" smtClean="0"/>
              <a:t>Некоторые аксиомы:</a:t>
            </a:r>
          </a:p>
          <a:p>
            <a:pPr marL="0" indent="0">
              <a:buNone/>
              <a:defRPr/>
            </a:pPr>
            <a:r>
              <a:rPr lang="ru-RU" dirty="0"/>
              <a:t>"Если к равным величинам прибавить равные, то получаемые при этом итоги будут равны между собой" 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 smtClean="0"/>
              <a:t>"</a:t>
            </a:r>
            <a:r>
              <a:rPr lang="ru-RU" dirty="0"/>
              <a:t>Из ничего </a:t>
            </a:r>
            <a:r>
              <a:rPr lang="ru-RU" dirty="0" err="1"/>
              <a:t>ничего</a:t>
            </a:r>
            <a:r>
              <a:rPr lang="ru-RU" dirty="0"/>
              <a:t> не происходит"</a:t>
            </a:r>
          </a:p>
        </p:txBody>
      </p:sp>
    </p:spTree>
    <p:extLst>
      <p:ext uri="{BB962C8B-B14F-4D97-AF65-F5344CB8AC3E}">
        <p14:creationId xmlns:p14="http://schemas.microsoft.com/office/powerpoint/2010/main" val="2021450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Качества протяженной субстанции</a:t>
            </a:r>
            <a:endParaRPr lang="ru-RU" dirty="0"/>
          </a:p>
        </p:txBody>
      </p:sp>
      <p:sp>
        <p:nvSpPr>
          <p:cNvPr id="460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smtClean="0"/>
              <a:t>Первичные: величина (которая тождественна с самим протяжением), фигура, движение, расположение ее частей</a:t>
            </a:r>
          </a:p>
          <a:p>
            <a:pPr marL="0" indent="0">
              <a:buNone/>
            </a:pPr>
            <a:endParaRPr lang="ru-RU" altLang="ru-RU" smtClean="0"/>
          </a:p>
          <a:p>
            <a:pPr marL="0" indent="0">
              <a:buNone/>
            </a:pPr>
            <a:r>
              <a:rPr lang="ru-RU" altLang="ru-RU" smtClean="0"/>
              <a:t>Вторичные: цвет, звук, запах, вкус</a:t>
            </a:r>
          </a:p>
          <a:p>
            <a:pPr marL="0" indent="0">
              <a:buNone/>
            </a:pPr>
            <a:endParaRPr lang="ru-RU" altLang="ru-RU" smtClean="0"/>
          </a:p>
          <a:p>
            <a:pPr marL="0" indent="0">
              <a:buNone/>
            </a:pPr>
            <a:r>
              <a:rPr lang="ru-RU" altLang="ru-RU" smtClean="0"/>
              <a:t>Пространство=материя</a:t>
            </a:r>
          </a:p>
        </p:txBody>
      </p:sp>
    </p:spTree>
    <p:extLst>
      <p:ext uri="{BB962C8B-B14F-4D97-AF65-F5344CB8AC3E}">
        <p14:creationId xmlns:p14="http://schemas.microsoft.com/office/powerpoint/2010/main" val="4274087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latin typeface="Arial Black" panose="020B0A04020102020204" pitchFamily="34" charset="0"/>
              </a:rPr>
              <a:t>Метод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"Под </a:t>
            </a:r>
            <a:r>
              <a:rPr lang="ru-RU" dirty="0" smtClean="0"/>
              <a:t>методом </a:t>
            </a:r>
            <a:r>
              <a:rPr lang="ru-RU" dirty="0"/>
              <a:t>я разумею точные и простые правила, строгое соблюдение которых всегда препятствует принятию ложного за истинное и, без излишней траты умственных сил, но постепенно и непрерывно увеличивая знания, способствует тому, что ум достигает истинного познания того, что ему недоступно". </a:t>
            </a:r>
            <a:endParaRPr lang="ru-RU" dirty="0" smtClean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 smtClean="0"/>
              <a:t>Метод должен </a:t>
            </a:r>
            <a:r>
              <a:rPr lang="ru-RU" dirty="0"/>
              <a:t>превратить познание в организованную </a:t>
            </a:r>
            <a:r>
              <a:rPr lang="ru-RU" dirty="0" smtClean="0"/>
              <a:t>деятельность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038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latin typeface="Arial Black" panose="020B0A04020102020204" pitchFamily="34" charset="0"/>
              </a:rPr>
              <a:t>Правила метода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102" y="1845733"/>
            <a:ext cx="10534578" cy="4028855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Wingdings 2" panose="05020102010507070707" pitchFamily="18" charset="2"/>
              <a:buAutoNum type="arabicParenR"/>
              <a:defRPr/>
            </a:pPr>
            <a:r>
              <a:rPr lang="ru-RU" dirty="0" smtClean="0"/>
              <a:t>начинать </a:t>
            </a:r>
            <a:r>
              <a:rPr lang="ru-RU" dirty="0"/>
              <a:t>с простого и очевидного; </a:t>
            </a:r>
            <a:endParaRPr lang="ru-RU" dirty="0" smtClean="0"/>
          </a:p>
          <a:p>
            <a:pPr marL="514350" indent="-514350">
              <a:buFont typeface="Wingdings 2" panose="05020102010507070707" pitchFamily="18" charset="2"/>
              <a:buAutoNum type="arabicParenR"/>
              <a:defRPr/>
            </a:pPr>
            <a:r>
              <a:rPr lang="ru-RU" dirty="0" smtClean="0"/>
              <a:t>из </a:t>
            </a:r>
            <a:r>
              <a:rPr lang="ru-RU" dirty="0"/>
              <a:t>него путем дедукции получать более сложные высказывания; </a:t>
            </a:r>
            <a:endParaRPr lang="ru-RU" dirty="0" smtClean="0"/>
          </a:p>
          <a:p>
            <a:pPr marL="514350" indent="-514350">
              <a:buFont typeface="Wingdings 2" panose="05020102010507070707" pitchFamily="18" charset="2"/>
              <a:buAutoNum type="arabicParenR"/>
              <a:defRPr/>
            </a:pPr>
            <a:r>
              <a:rPr lang="ru-RU" dirty="0" smtClean="0"/>
              <a:t>действуя </a:t>
            </a:r>
            <a:r>
              <a:rPr lang="ru-RU" dirty="0"/>
              <a:t>при этом так, чтобы не было упущено ни единого звена, т.е. сохраняя непрерывность цепи умозаключений </a:t>
            </a:r>
            <a:r>
              <a:rPr lang="ru-RU" i="1" dirty="0" smtClean="0"/>
              <a:t>.</a:t>
            </a:r>
          </a:p>
          <a:p>
            <a:pPr marL="0" indent="0">
              <a:buNone/>
              <a:defRPr/>
            </a:pPr>
            <a:r>
              <a:rPr lang="ru-RU" i="1" dirty="0"/>
              <a:t> </a:t>
            </a:r>
            <a:r>
              <a:rPr lang="ru-RU" dirty="0"/>
              <a:t>Для выполнения этих действий необходимы две способности ума: </a:t>
            </a:r>
            <a:r>
              <a:rPr lang="ru-RU" b="1" u="sng" dirty="0"/>
              <a:t>интуиция и дедукция. </a:t>
            </a:r>
            <a:endParaRPr lang="ru-RU" b="1" u="sng" dirty="0" smtClean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r>
              <a:rPr lang="ru-RU" dirty="0" smtClean="0"/>
              <a:t>С </a:t>
            </a:r>
            <a:r>
              <a:rPr lang="ru-RU" dirty="0"/>
              <a:t>помощью интуиции ум усматривает первые начала, простейшие и </a:t>
            </a:r>
            <a:r>
              <a:rPr lang="ru-RU" dirty="0" smtClean="0"/>
              <a:t>очевидные, составляющие начало определенной </a:t>
            </a:r>
            <a:r>
              <a:rPr lang="ru-RU" dirty="0"/>
              <a:t>отрасли знания. Из этих простых начал дедуктивно выводятся все остальные утверждения, составляющие содержание знания. </a:t>
            </a:r>
            <a:r>
              <a:rPr lang="ru-RU" dirty="0" smtClean="0"/>
              <a:t>Образец – </a:t>
            </a:r>
            <a:r>
              <a:rPr lang="ru-RU" b="1" i="1" dirty="0" smtClean="0"/>
              <a:t>математика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ru-RU" dirty="0"/>
              <a:t>Математика изучает соотношения элементов, но прежде чем их установить, необходимо ввести </a:t>
            </a:r>
            <a:r>
              <a:rPr lang="ru-RU" i="1" dirty="0"/>
              <a:t>измерение </a:t>
            </a:r>
            <a:r>
              <a:rPr lang="ru-RU" dirty="0"/>
              <a:t>и единицу измерения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ru-RU" i="1" dirty="0" smtClean="0"/>
              <a:t>Математика </a:t>
            </a:r>
            <a:r>
              <a:rPr lang="ru-RU" i="1" dirty="0"/>
              <a:t>- </a:t>
            </a:r>
            <a:r>
              <a:rPr lang="ru-RU" dirty="0"/>
              <a:t>постижение законов движения и изменения, установление закономерностей связи элементов движущегося объекта, </a:t>
            </a:r>
            <a:r>
              <a:rPr lang="ru-RU" dirty="0" err="1"/>
              <a:t>т.о</a:t>
            </a:r>
            <a:r>
              <a:rPr lang="ru-RU" dirty="0"/>
              <a:t>. происходит сближение математики с физикой</a:t>
            </a:r>
          </a:p>
          <a:p>
            <a:pPr marL="0" indent="0">
              <a:buNone/>
              <a:defRPr/>
            </a:pP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271444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5170" y="286604"/>
            <a:ext cx="10120510" cy="35175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Классическое понимание субъекта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033" y="819190"/>
            <a:ext cx="11576649" cy="5383202"/>
          </a:xfrm>
        </p:spPr>
        <p:txBody>
          <a:bodyPr/>
          <a:lstStyle/>
          <a:p>
            <a:r>
              <a:rPr lang="ru-RU" dirty="0"/>
              <a:t>Для Декарта, явившегося родоначальником субъектно-объектного рассмотрения процесса познания, субъект описывается в следующих положениях: 1) субъект - это характеристика чего-либо (часто субстанции) как производителя, носителя каких-либо действий или свойств, 2) основными простыми (несоставными) субъектами являются три субстанции: Бог, мышление (душа, Я, сознание) и материя (протяженность, тело), 3) мышление (душа, Я, сознание) есть простой субъект, осуществляющий функции мышления такие, как: разуметь, желать, воображать, вспоминать, чувствовать и т.п., 4) «субстанция, представляющая собой непосредственный субъект, протяженности. -именуется телом» (Декарт, 1994, с. 128), 5) существование Я абсолютно достоверно, 6) человек является сложным субъектом, состоящим из души и тела, которые взаимодействуют, 7) субъект (мышление, сознание) противопоставлен объекту, как тому, что познается, 8) субъект (мышление, сознание) проявляет познавательную активность в отношении объекта </a:t>
            </a:r>
          </a:p>
        </p:txBody>
      </p:sp>
    </p:spTree>
    <p:extLst>
      <p:ext uri="{BB962C8B-B14F-4D97-AF65-F5344CB8AC3E}">
        <p14:creationId xmlns:p14="http://schemas.microsoft.com/office/powerpoint/2010/main" val="3384063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764" y="105449"/>
            <a:ext cx="10137762" cy="58466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Декарт о субъекте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694" y="836762"/>
            <a:ext cx="10732986" cy="503233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При этом у самого Декарта мы не найдем активного использования термина «субъект» (не считая его логического значения), он в основном говорит о Я, душе и мышлении, а субъект для него основание (субстанция, то что производит) как мышления, так и протяженности, а также и вообще каких-либо других свойств (атрибутов и акциденций), что указывает, скорее, на средневековые коннотации субъекта, а не его трактовку в Новое время. </a:t>
            </a:r>
            <a:r>
              <a:rPr lang="ru-RU" dirty="0" err="1"/>
              <a:t>Противопоставленность</a:t>
            </a:r>
            <a:r>
              <a:rPr lang="ru-RU" dirty="0"/>
              <a:t> субъекта и объекта не понимается </a:t>
            </a:r>
            <a:r>
              <a:rPr lang="ru-RU" dirty="0" smtClean="0"/>
              <a:t>как некого </a:t>
            </a:r>
            <a:r>
              <a:rPr lang="ru-RU" dirty="0"/>
              <a:t>рода противоречие между ними, а только как две крайние стороны познавательного отношения, одной из которых выступает душа, Я, мышление, а другой нечто в качестве объекта. И конечно, обычно о Декарте говорят, как о дуалисте, который полагает, что существуют две независимые субстанции, но сам Декарт говорит еще о Боге как субстанции, в которой находят свое основание две другие - мышление и материя. Надо также иметь в виду, что всякая концепция, тем более оказавшая большое влияние на философский дискурс, и система Декарта здесь не исключение, существует не сама по себе, в своей чистой, изначальной аутентичности, а в том пространстве культурных коннотаций и акцентуаций, которые выявляют и проясняют ее смысл для современников и последующих поколений мыслителей. Поэтому исходное многообразие картезианских философских размышлений, подвергнутое, с одной стороны, культурно-исторической фильтрации, с другой -многообразным интерпретациям, </a:t>
            </a:r>
            <a:r>
              <a:rPr lang="ru-RU" dirty="0" err="1"/>
              <a:t>увязываниям</a:t>
            </a:r>
            <a:r>
              <a:rPr lang="ru-RU" dirty="0"/>
              <a:t> в различные системы понятий, а также тривиальной редукции, для нынешнего исследователя, сводится к субъекту, центрируемому в сознании и Я, и интенции сознания, образующей свой объект.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6032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И.Кант (1724-1804)</a:t>
            </a:r>
          </a:p>
        </p:txBody>
      </p:sp>
      <p:pic>
        <p:nvPicPr>
          <p:cNvPr id="2253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9289" y="2362201"/>
            <a:ext cx="4173537" cy="3724275"/>
          </a:xfrm>
        </p:spPr>
      </p:pic>
    </p:spTree>
    <p:extLst>
      <p:ext uri="{BB962C8B-B14F-4D97-AF65-F5344CB8AC3E}">
        <p14:creationId xmlns:p14="http://schemas.microsoft.com/office/powerpoint/2010/main" val="3609220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4898" y="286604"/>
            <a:ext cx="9490782" cy="35175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Кант о субъекте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034" y="828136"/>
            <a:ext cx="10948646" cy="5443268"/>
          </a:xfrm>
        </p:spPr>
        <p:txBody>
          <a:bodyPr/>
          <a:lstStyle/>
          <a:p>
            <a:pPr algn="just"/>
            <a:r>
              <a:rPr lang="ru-RU" dirty="0"/>
              <a:t>Важной в разработке категории субъекта является работа, выполненная Кантом. Основные моменты его учения о субъекте представлены следующими позициями: 1) субъект - это мышление, чувствование, сознание, душа, Я (Кант обычно употребляет выражение «мыслящий субъект», понимая мышление в широком смысле как сознание), 2) необходимо различать трансцендентальный субъект и эмпирический как два уровня организации (структуры) одного субъекта, 3)трансцендентальный субъект - субъект вообще как </a:t>
            </a:r>
            <a:r>
              <a:rPr lang="ru-RU" dirty="0" smtClean="0"/>
              <a:t>основание априорных </a:t>
            </a:r>
            <a:r>
              <a:rPr lang="ru-RU" dirty="0"/>
              <a:t>форм восприятия и познания, 4) для трансцендентального субъекта мир (объект) есть его представление, 5) эмпирический субъект -конкретный индивид, 6) для эмпирического субъекта мир существует как внешние субъекту объекты (явления), 7) объекты существуют реально, но как вещи-в-себе, для субъекта они существуют в качестве явлений, представлений, обусловленных априорными формами познания трансцендентального субъекта, т.е. как созданные им, 8) субъект проявляет познавательную активность в отношении объекта. Как видим, хотя субъект у Декарта и Канта - это мыслящее существо (обладающее сознанием), и в обоих случаях субъект противопоставлен объекту, активен в отношении его, но у Декарта субъект познает объект, который выступает источником знания, а у Канта источник знания и данности самого объекта зависят от субъекта: субъект производит объект, т.е. их взаимоотношения являются прямо противоположными.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762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970" y="286603"/>
            <a:ext cx="10577710" cy="429389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Объект познания по Канту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287" y="957532"/>
            <a:ext cx="10931393" cy="52448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Радикально отличное от метафизического </a:t>
            </a:r>
            <a:r>
              <a:rPr lang="ru-RU" dirty="0" smtClean="0"/>
              <a:t>понимания </a:t>
            </a:r>
            <a:r>
              <a:rPr lang="ru-RU" dirty="0"/>
              <a:t>категорий «объект» и «объективная реальность» толкование было предложено в XVIII в</a:t>
            </a:r>
            <a:r>
              <a:rPr lang="ru-RU" dirty="0" smtClean="0"/>
              <a:t>. </a:t>
            </a:r>
            <a:r>
              <a:rPr lang="ru-RU" dirty="0" err="1" smtClean="0"/>
              <a:t>И.Кантом</a:t>
            </a:r>
            <a:r>
              <a:rPr lang="ru-RU" dirty="0"/>
              <a:t>.</a:t>
            </a:r>
            <a:r>
              <a:rPr lang="ru-RU" dirty="0" smtClean="0"/>
              <a:t> </a:t>
            </a:r>
            <a:r>
              <a:rPr lang="ru-RU" dirty="0"/>
              <a:t>Он предложил понимать под «объектом» то, на что направлено наше познание, т.е</a:t>
            </a:r>
            <a:r>
              <a:rPr lang="ru-RU" dirty="0" smtClean="0"/>
              <a:t>. предмет познания</a:t>
            </a:r>
            <a:r>
              <a:rPr lang="ru-RU" dirty="0"/>
              <a:t>. Соответственно, согласно Канту</a:t>
            </a:r>
            <a:r>
              <a:rPr lang="ru-RU" dirty="0" smtClean="0"/>
              <a:t>, нет </a:t>
            </a:r>
            <a:r>
              <a:rPr lang="ru-RU" dirty="0"/>
              <a:t>объекта без субъекта. В </a:t>
            </a:r>
            <a:r>
              <a:rPr lang="ru-RU" dirty="0" smtClean="0"/>
              <a:t>отличие </a:t>
            </a:r>
            <a:r>
              <a:rPr lang="ru-RU" dirty="0"/>
              <a:t>от первого, «метафизического</a:t>
            </a:r>
            <a:r>
              <a:rPr lang="ru-RU" dirty="0" smtClean="0"/>
              <a:t>», понимания </a:t>
            </a:r>
            <a:r>
              <a:rPr lang="ru-RU" dirty="0"/>
              <a:t>объекта кантовское </a:t>
            </a:r>
            <a:r>
              <a:rPr lang="ru-RU" dirty="0" smtClean="0"/>
              <a:t>получило </a:t>
            </a:r>
            <a:r>
              <a:rPr lang="ru-RU" dirty="0"/>
              <a:t>в философии название «</a:t>
            </a:r>
            <a:r>
              <a:rPr lang="ru-RU" dirty="0" err="1"/>
              <a:t>интенционального</a:t>
            </a:r>
            <a:r>
              <a:rPr lang="ru-RU" dirty="0"/>
              <a:t>». Кант впервые предложил терминологически закрепить две эти </a:t>
            </a:r>
            <a:r>
              <a:rPr lang="ru-RU" dirty="0" smtClean="0"/>
              <a:t>разные концепции объекта </a:t>
            </a:r>
            <a:r>
              <a:rPr lang="ru-RU" dirty="0"/>
              <a:t>разными терминами: «вещь в себе» (для обозначения </a:t>
            </a:r>
            <a:r>
              <a:rPr lang="ru-RU" dirty="0" smtClean="0"/>
              <a:t>метафизической </a:t>
            </a:r>
            <a:r>
              <a:rPr lang="ru-RU" dirty="0"/>
              <a:t>концепции объекта) и «вещь для нас» (для обозначения </a:t>
            </a:r>
            <a:r>
              <a:rPr lang="ru-RU" dirty="0" err="1" smtClean="0"/>
              <a:t>интенционального</a:t>
            </a:r>
            <a:r>
              <a:rPr lang="ru-RU" dirty="0" smtClean="0"/>
              <a:t> </a:t>
            </a:r>
            <a:r>
              <a:rPr lang="ru-RU" dirty="0"/>
              <a:t>понимания объекта). Позже кантовское </a:t>
            </a:r>
            <a:r>
              <a:rPr lang="ru-RU" dirty="0" err="1"/>
              <a:t>интенциональное</a:t>
            </a:r>
            <a:r>
              <a:rPr lang="ru-RU" dirty="0"/>
              <a:t> </a:t>
            </a:r>
            <a:r>
              <a:rPr lang="ru-RU" dirty="0" smtClean="0"/>
              <a:t>понимание </a:t>
            </a:r>
            <a:r>
              <a:rPr lang="ru-RU" dirty="0"/>
              <a:t>объекта будет обобщено </a:t>
            </a:r>
            <a:r>
              <a:rPr lang="ru-RU" dirty="0" err="1"/>
              <a:t>Гуссерлем</a:t>
            </a:r>
            <a:r>
              <a:rPr lang="ru-RU" dirty="0"/>
              <a:t>. У него объект уже стал пониматься как то, на что направлено сознание вообще, а не только его познающая часть. Каков же критерий существования объекта как «вещи для нас»? Здесь правильным ответом может быть только такой: единого или </a:t>
            </a:r>
            <a:r>
              <a:rPr lang="ru-RU" dirty="0" smtClean="0"/>
              <a:t>универсального </a:t>
            </a:r>
            <a:r>
              <a:rPr lang="ru-RU" dirty="0"/>
              <a:t>критерия существования объекта как </a:t>
            </a:r>
            <a:r>
              <a:rPr lang="ru-RU" dirty="0" smtClean="0"/>
              <a:t>вещи для </a:t>
            </a:r>
            <a:r>
              <a:rPr lang="ru-RU" dirty="0"/>
              <a:t>нас не </a:t>
            </a:r>
            <a:r>
              <a:rPr lang="ru-RU" dirty="0" smtClean="0"/>
              <a:t>существует</a:t>
            </a:r>
            <a:r>
              <a:rPr lang="ru-RU" dirty="0"/>
              <a:t>, поскольку удостоверение сознанием </a:t>
            </a:r>
            <a:r>
              <a:rPr lang="ru-RU" dirty="0" smtClean="0"/>
              <a:t>его существования зависит </a:t>
            </a:r>
            <a:r>
              <a:rPr lang="ru-RU" dirty="0"/>
              <a:t>от типа или уровня сознания: чувственное оно или </a:t>
            </a:r>
            <a:r>
              <a:rPr lang="ru-RU" dirty="0" smtClean="0"/>
              <a:t>рациональное. </a:t>
            </a:r>
            <a:r>
              <a:rPr lang="ru-RU" dirty="0"/>
              <a:t>Чувственное познание требует для признания существования </a:t>
            </a:r>
            <a:r>
              <a:rPr lang="ru-RU" dirty="0" err="1"/>
              <a:t>объ-екта</a:t>
            </a:r>
            <a:r>
              <a:rPr lang="ru-RU" dirty="0"/>
              <a:t> как вещи для нас соблюдения двух условий: 1) его фиксацию в чувственном опыте и 2) повторного (желательно многократного) </a:t>
            </a:r>
            <a:r>
              <a:rPr lang="ru-RU" dirty="0" smtClean="0"/>
              <a:t>воспроизведения </a:t>
            </a:r>
            <a:r>
              <a:rPr lang="ru-RU" dirty="0"/>
              <a:t>в чувственном опыте. Ясно, что реализация второго </a:t>
            </a:r>
            <a:r>
              <a:rPr lang="ru-RU" dirty="0" err="1"/>
              <a:t>усло</a:t>
            </a:r>
            <a:r>
              <a:rPr lang="ru-RU" dirty="0"/>
              <a:t>-вия более всего возможна в экспериментальном исследовании, где </a:t>
            </a:r>
            <a:r>
              <a:rPr lang="ru-RU" dirty="0" smtClean="0"/>
              <a:t>изучаемый </a:t>
            </a:r>
            <a:r>
              <a:rPr lang="ru-RU" dirty="0"/>
              <a:t>объект может быть воспроизведен потенциально </a:t>
            </a:r>
            <a:r>
              <a:rPr lang="ru-RU" dirty="0" smtClean="0"/>
              <a:t>неограниченное </a:t>
            </a:r>
            <a:r>
              <a:rPr lang="ru-RU" dirty="0"/>
              <a:t>число </a:t>
            </a:r>
            <a:r>
              <a:rPr lang="ru-RU" dirty="0" smtClean="0"/>
              <a:t>раз. </a:t>
            </a:r>
            <a:r>
              <a:rPr lang="ru-RU" dirty="0"/>
              <a:t>При рациональном же способе удостоверения </a:t>
            </a:r>
            <a:r>
              <a:rPr lang="ru-RU" dirty="0" smtClean="0"/>
              <a:t>существования </a:t>
            </a:r>
            <a:r>
              <a:rPr lang="ru-RU" dirty="0"/>
              <a:t>объекта как вещи для нас требуется выполнение других </a:t>
            </a:r>
            <a:r>
              <a:rPr lang="ru-RU" dirty="0" smtClean="0"/>
              <a:t>условий</a:t>
            </a:r>
            <a:r>
              <a:rPr lang="ru-RU" dirty="0"/>
              <a:t>: 1) непротиворечивость мысленно данного объекта,2) простота его содержания с целью возможности непосредственного (интуитивного) восприятия мышлением, 3) возможность его потенциально </a:t>
            </a:r>
            <a:r>
              <a:rPr lang="ru-RU" dirty="0" smtClean="0"/>
              <a:t>неограниченного </a:t>
            </a:r>
            <a:r>
              <a:rPr lang="ru-RU" dirty="0"/>
              <a:t>воспроизведения в мышлении</a:t>
            </a:r>
          </a:p>
        </p:txBody>
      </p:sp>
    </p:spTree>
    <p:extLst>
      <p:ext uri="{BB962C8B-B14F-4D97-AF65-F5344CB8AC3E}">
        <p14:creationId xmlns:p14="http://schemas.microsoft.com/office/powerpoint/2010/main" val="944772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234" y="286603"/>
            <a:ext cx="10491446" cy="46389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Объект познания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913" y="923026"/>
            <a:ext cx="10922767" cy="5391510"/>
          </a:xfrm>
        </p:spPr>
        <p:txBody>
          <a:bodyPr/>
          <a:lstStyle/>
          <a:p>
            <a:pPr algn="just"/>
            <a:r>
              <a:rPr lang="ru-RU" dirty="0"/>
              <a:t>Субъект всегда предполагает наличие соотносительной стороны –объекта. Объект(от лат. </a:t>
            </a:r>
            <a:r>
              <a:rPr lang="ru-RU" dirty="0" err="1"/>
              <a:t>objectum</a:t>
            </a:r>
            <a:r>
              <a:rPr lang="ru-RU" dirty="0"/>
              <a:t>–предмет) –это нечто </a:t>
            </a:r>
            <a:r>
              <a:rPr lang="ru-RU" dirty="0" err="1"/>
              <a:t>внешнеедля</a:t>
            </a:r>
            <a:r>
              <a:rPr lang="ru-RU" dirty="0"/>
              <a:t> </a:t>
            </a:r>
            <a:r>
              <a:rPr lang="ru-RU" dirty="0" err="1"/>
              <a:t>субъекта,фрагментреальности</a:t>
            </a:r>
            <a:r>
              <a:rPr lang="ru-RU" dirty="0"/>
              <a:t>–материальной или идеальной, на что направлена деятельность субъекта. Объект нельзя отождествлять со всякой существующей вне нас действительностью: вещами, свойствами, процессами внешнего мира. Объектом нужно считать именно то в вещах, свойствах, процессах, что человек распознает как интересующие его в познавательном плане формы действительности. Объекты –это отобранные в соответствии с обобщенным опытом человеческой жизни фрагменты бытия, которые имеют смысл в человеческом освоении мира. Они могут выступать для человека более или менее масштабными, а также более или менее </a:t>
            </a:r>
            <a:r>
              <a:rPr lang="ru-RU" dirty="0" err="1"/>
              <a:t>сложнымиидоступными</a:t>
            </a:r>
            <a:r>
              <a:rPr lang="ru-RU" dirty="0"/>
              <a:t>. Отношение субъекта к разным объектам не может быть равнозначным, но ни одно отношение человека с </a:t>
            </a:r>
            <a:r>
              <a:rPr lang="ru-RU" dirty="0" err="1"/>
              <a:t>миромне</a:t>
            </a:r>
            <a:r>
              <a:rPr lang="ru-RU" dirty="0"/>
              <a:t> строится без познавательного момента. И всегда в этом отношении регулирующую роль играет человеческий интерес. </a:t>
            </a:r>
          </a:p>
        </p:txBody>
      </p:sp>
    </p:spTree>
    <p:extLst>
      <p:ext uri="{BB962C8B-B14F-4D97-AF65-F5344CB8AC3E}">
        <p14:creationId xmlns:p14="http://schemas.microsoft.com/office/powerpoint/2010/main" val="2237155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653" y="286603"/>
            <a:ext cx="10224027" cy="429389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 Black" panose="020B0A04020102020204" pitchFamily="34" charset="0"/>
              </a:rPr>
              <a:t>Классическое понимание гносеологии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781" y="896827"/>
            <a:ext cx="11445527" cy="535732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В истории классической философии можно выделить четыре гносеологические программы, каждая из которых обосновывала свое понимание природы субъект-объектных отношений, специфическую интерпретацию статуса и роли субъекта познания.</a:t>
            </a:r>
          </a:p>
          <a:p>
            <a:pPr algn="just"/>
            <a:r>
              <a:rPr lang="ru-RU" dirty="0"/>
              <a:t>Наивно-реалистическая теория познания наиболее полно представлена в философии созерцательного или метафизического материализма Нового времени (Ж. </a:t>
            </a:r>
            <a:r>
              <a:rPr lang="ru-RU" dirty="0" err="1"/>
              <a:t>Ламетри</a:t>
            </a:r>
            <a:r>
              <a:rPr lang="ru-RU" dirty="0"/>
              <a:t>, П. Гольбах, Д. Дидро, Л. Фейербах и др.). В этой гносеологической программе субъект познания трактуется как антропологический субъект, т. е. </a:t>
            </a:r>
            <a:r>
              <a:rPr lang="ru-RU" dirty="0" err="1"/>
              <a:t>естественноприродный</a:t>
            </a:r>
            <a:r>
              <a:rPr lang="ru-RU" dirty="0"/>
              <a:t> человек, биологический индивид, познавательные способности которого — это результат естественной эволюции природы.</a:t>
            </a:r>
          </a:p>
          <a:p>
            <a:pPr algn="just"/>
            <a:r>
              <a:rPr lang="ru-RU" dirty="0"/>
              <a:t>Гносеологическая программа идеалистического эмпиризма была предложена Д. Юмом, Дж. Беркли, Э. Махом, Р. </a:t>
            </a:r>
            <a:r>
              <a:rPr lang="ru-RU" dirty="0" err="1"/>
              <a:t>Авенариусом</a:t>
            </a:r>
            <a:r>
              <a:rPr lang="ru-RU" dirty="0"/>
              <a:t> и др. В рамках этой программы субъект познания интерпретируется как совокупность познавательных способностей, в основе которых лежат формы чувственного опыта (ощущения, восприятия, представления). Существование объекта познания также определяется субъективными формами чувственного опыта. Поэтому вещь, объект, как считал Беркли, есть совокупность ощущений («идей»). Существовать — значит быть воспринимаемым — такова субъективно-идеалистическая сущность этой гносеологической программы.</a:t>
            </a:r>
          </a:p>
          <a:p>
            <a:pPr algn="just"/>
            <a:r>
              <a:rPr lang="ru-RU" dirty="0"/>
              <a:t>Программа трансцендентальной гносеологии впервые была разработана родоначальником немецкой классической философии И. Кантом. Основополагающая идея этой программы — утверждение о том, что мир вещей и объектов не есть некая </a:t>
            </a:r>
            <a:r>
              <a:rPr lang="ru-RU" dirty="0" err="1"/>
              <a:t>внеположенная</a:t>
            </a:r>
            <a:r>
              <a:rPr lang="ru-RU" dirty="0"/>
              <a:t> субъекту реальность, не зависящая в своем существовании от воли и сознания субъекта. Наоборот, объекты познания существуют как результат активного их конструирования в творческой деятельности субъекта. Но при этом субъект интерпретируется Кантом не как биологический индивид или психологически-эмпирическое сознание. Под субъектом Кант имеет в виду «трансцендентальный субъект» как некое чистое, доопытное и внеисторическое сознание. В структуре трансцендентального субъекта выделяются априорные, т. е. предшествующие реальному, единичному акту познания, формы организации познавательной деятельности. К ним относятся априорные формы чувственности; априорные формы рассудка; априорные формы чистого разума. Именно благодаря наличию этих форм познания и априорных условий его реального осуществления становится возможной познавательная деятельность как творческий процесс генерации нового знания в математике, естествознании, метафизике.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45809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091" y="286603"/>
            <a:ext cx="10603589" cy="57603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Программы гносеологии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673" y="1026543"/>
            <a:ext cx="10871008" cy="519310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Социокультурная программа в теории познания была представлена в двух ее основных версиях: в объективно-идеалистической философии Гегеля; в марксистской диалектико-материалистической гносеологии. В рамках этой программы обосновывается принципиально новое понимание субъекта познания. Он трактуется как социально-исторический субъект. Согласно такой трактовке, субъект познания есть продукт (результат) социально-исторического опыта, накопленного в процессе развития предметно-практической и теоретико-познавательной деятельности. Совокупность этого опыта интерпретировалась Гегелем как историческая последовательность форм объективного духа. В марксистской философии она понималась как объективация форм социальной практики и культуры. Таким образом, человек становится субъектом познания лишь в той степени, в какой он в процессе обучения и социализации приобщается к культурно-историческому наследию и усваивает определенный набор культурных традиций, социальных норм и ценностей.</a:t>
            </a:r>
          </a:p>
          <a:p>
            <a:pPr algn="just"/>
            <a:r>
              <a:rPr lang="ru-RU" dirty="0"/>
              <a:t>В качестве важнейших программ </a:t>
            </a:r>
            <a:r>
              <a:rPr lang="ru-RU" dirty="0" err="1"/>
              <a:t>постклассической</a:t>
            </a:r>
            <a:r>
              <a:rPr lang="ru-RU" dirty="0"/>
              <a:t> гносеологии выделяют экзистенциально-феноменологическую, биопсихологическую, аналитическую, герменевтическую и др. Каждая из этих программ по-своему интерпретирует природу и сущность познавательного отношения человека к миру, специфически рассматривает задачи и цели познания, обосновывает такие модели сознания, которые не сводятся к их рационально-теоретическим или эмпирико-сенсуалистическим проекциям.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98359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>
                <a:solidFill>
                  <a:schemeClr val="tx2">
                    <a:satMod val="130000"/>
                  </a:schemeClr>
                </a:solidFill>
              </a:rPr>
              <a:t>Классический идеал научной этики:</a:t>
            </a:r>
            <a:br>
              <a:rPr lang="ru-RU" sz="3200">
                <a:solidFill>
                  <a:schemeClr val="tx2">
                    <a:satMod val="130000"/>
                  </a:schemeClr>
                </a:solidFill>
              </a:rPr>
            </a:br>
            <a:endParaRPr lang="ru-RU" sz="320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реализация основных норм-условий достижения объективности знания: беспристрастность и добросовестность в теоретических изысканиях, </a:t>
            </a:r>
          </a:p>
          <a:p>
            <a:pPr eaLnBrk="1" hangingPunct="1"/>
            <a:r>
              <a:rPr lang="ru-RU" altLang="ru-RU" smtClean="0"/>
              <a:t>высокий профессионализм, </a:t>
            </a:r>
          </a:p>
          <a:p>
            <a:pPr eaLnBrk="1" hangingPunct="1"/>
            <a:r>
              <a:rPr lang="ru-RU" altLang="ru-RU" smtClean="0"/>
              <a:t>чистота проведения эксперимента.</a:t>
            </a:r>
          </a:p>
        </p:txBody>
      </p:sp>
      <p:sp>
        <p:nvSpPr>
          <p:cNvPr id="5222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ADA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A5C9F31-AE72-4F10-BCBD-670D041C4A63}" type="slidenum">
              <a:rPr lang="ru-RU" sz="1200">
                <a:solidFill>
                  <a:srgbClr val="899BA4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sz="1200">
              <a:solidFill>
                <a:srgbClr val="899BA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86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22E4EB-73FB-400B-82F6-5F0778F713E2}" type="slidenum">
              <a:rPr lang="ru-RU" altLang="ru-RU" sz="10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000">
              <a:latin typeface="Arial" panose="020B0604020202020204" pitchFamily="34" charset="0"/>
            </a:endParaRPr>
          </a:p>
        </p:txBody>
      </p:sp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Неклассическая наука</a:t>
            </a:r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74825" y="2205038"/>
            <a:ext cx="8540750" cy="2260600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altLang="ru-RU" sz="3600"/>
              <a:t>Адекватное знание можем получить тогда когда учитываем субъекта и условия познания.</a:t>
            </a:r>
          </a:p>
        </p:txBody>
      </p:sp>
    </p:spTree>
    <p:extLst>
      <p:ext uri="{BB962C8B-B14F-4D97-AF65-F5344CB8AC3E}">
        <p14:creationId xmlns:p14="http://schemas.microsoft.com/office/powerpoint/2010/main" val="92179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506353F-6986-436D-B466-40DB951D1F9C}" type="slidenum">
              <a:rPr lang="ru-RU" altLang="ru-RU" sz="10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000">
              <a:latin typeface="Arial" panose="020B0604020202020204" pitchFamily="34" charset="0"/>
            </a:endParaRPr>
          </a:p>
        </p:txBody>
      </p:sp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Неклассическая наука</a:t>
            </a: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altLang="ru-RU" sz="2800"/>
              <a:t>отказ от основных постулатов позитивистской научности</a:t>
            </a:r>
            <a:r>
              <a:rPr lang="en-US" altLang="ru-RU" sz="2800"/>
              <a:t>:</a:t>
            </a:r>
            <a:endParaRPr lang="ru-RU" altLang="ru-RU" sz="2800"/>
          </a:p>
          <a:p>
            <a:pPr eaLnBrk="1" hangingPunct="1">
              <a:buFont typeface="Arial" charset="0"/>
              <a:buChar char="►"/>
              <a:defRPr/>
            </a:pPr>
            <a:r>
              <a:rPr lang="ru-RU" altLang="ru-RU" sz="2800"/>
              <a:t> фундаментализма,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altLang="ru-RU" sz="2800"/>
              <a:t> универсализма,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altLang="ru-RU" sz="2800"/>
              <a:t>интерсубъективности,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altLang="ru-RU" sz="2800"/>
              <a:t>кумулятивизма.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ru-RU" altLang="ru-RU" smtClean="0"/>
              <a:t> </a:t>
            </a:r>
            <a:r>
              <a:rPr lang="ru-RU" altLang="ru-RU" b="1" u="sng" smtClean="0"/>
              <a:t>Центральным аспектом науки стали не объекты, а отношения</a:t>
            </a:r>
            <a:r>
              <a:rPr lang="ru-RU" altLang="ru-RU" smtClean="0"/>
              <a:t> =</a:t>
            </a:r>
            <a:r>
              <a:rPr lang="en-US" altLang="ru-RU" smtClean="0"/>
              <a:t>&gt;</a:t>
            </a:r>
            <a:r>
              <a:rPr lang="ru-RU" altLang="ru-RU" smtClean="0"/>
              <a:t>изменение мировоззрения</a:t>
            </a:r>
          </a:p>
        </p:txBody>
      </p:sp>
    </p:spTree>
    <p:extLst>
      <p:ext uri="{BB962C8B-B14F-4D97-AF65-F5344CB8AC3E}">
        <p14:creationId xmlns:p14="http://schemas.microsoft.com/office/powerpoint/2010/main" val="12756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404A085-0A5F-4D66-8026-F550D270166E}" type="slidenum">
              <a:rPr lang="ru-RU" altLang="ru-RU" sz="10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000">
              <a:latin typeface="Arial" panose="020B0604020202020204" pitchFamily="34" charset="0"/>
            </a:endParaRPr>
          </a:p>
        </p:txBody>
      </p:sp>
      <p:sp>
        <p:nvSpPr>
          <p:cNvPr id="53254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/>
              <a:t>Вселенная – сеть взаимосвязанных событий.</a:t>
            </a:r>
          </a:p>
        </p:txBody>
      </p:sp>
      <p:pic>
        <p:nvPicPr>
          <p:cNvPr id="37892" name="Picture 8" descr="вселенна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3976" y="2420939"/>
            <a:ext cx="4608513" cy="2808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30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fld id="{0225DB9A-F9FC-440A-ADBE-414ADA9B1793}" type="slidenum">
              <a:rPr lang="ru-RU" altLang="ru-RU" smtClean="0"/>
              <a:pPr eaLnBrk="1" hangingPunct="1">
                <a:defRPr/>
              </a:pPr>
              <a:t>25</a:t>
            </a:fld>
            <a:endParaRPr lang="ru-RU" altLang="ru-RU" smtClean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800"/>
              <a:t>Постнеклассическая наука вторая половина ХХ века 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/>
              <a:t>Понимание субъекта</a:t>
            </a:r>
          </a:p>
        </p:txBody>
      </p:sp>
    </p:spTree>
    <p:extLst>
      <p:ext uri="{BB962C8B-B14F-4D97-AF65-F5344CB8AC3E}">
        <p14:creationId xmlns:p14="http://schemas.microsoft.com/office/powerpoint/2010/main" val="122459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20" y="69011"/>
            <a:ext cx="9059460" cy="517585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latin typeface="Arial Black" panose="020B0A04020102020204" pitchFamily="34" charset="0"/>
              </a:rPr>
              <a:t>Постнеклассический</a:t>
            </a:r>
            <a:r>
              <a:rPr lang="ru-RU" sz="2000" dirty="0" smtClean="0">
                <a:latin typeface="Arial Black" panose="020B0A04020102020204" pitchFamily="34" charset="0"/>
              </a:rPr>
              <a:t> субъект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408" y="759125"/>
            <a:ext cx="11775056" cy="5495026"/>
          </a:xfrm>
        </p:spPr>
        <p:txBody>
          <a:bodyPr/>
          <a:lstStyle/>
          <a:p>
            <a:r>
              <a:rPr lang="ru-RU" dirty="0"/>
              <a:t>Вместе с тем, несмотря на наличие такого своеобразия каждой из указанных программ </a:t>
            </a:r>
            <a:r>
              <a:rPr lang="ru-RU" dirty="0" err="1"/>
              <a:t>постклассической</a:t>
            </a:r>
            <a:r>
              <a:rPr lang="ru-RU" dirty="0"/>
              <a:t> гносеологии, можно выделить некоторые особенности, характеризующие большинство из них как своеобразную альтернативу классическим теориям познания. К ним относятся:</a:t>
            </a:r>
          </a:p>
          <a:p>
            <a:r>
              <a:rPr lang="ru-RU" dirty="0"/>
              <a:t>а) отказ от принципа субъект-объектной оппозиции как исходной гносеологической установки в исследованиях познания;</a:t>
            </a:r>
          </a:p>
          <a:p>
            <a:r>
              <a:rPr lang="ru-RU" dirty="0"/>
              <a:t>б) акцент на анализе не столько роли и гносеологического статуса субъекта познания, сколько вопроса о природе субъективности как неотъемлемой характеристики всякого события, происходящего в мире;</a:t>
            </a:r>
          </a:p>
          <a:p>
            <a:r>
              <a:rPr lang="ru-RU" dirty="0"/>
              <a:t>в) переосмысление проблемы истины в познании и замещение ее конвенциональными и инструментально-прагматическими критериями оценки знаний и познавательных процедур;</a:t>
            </a:r>
          </a:p>
          <a:p>
            <a:r>
              <a:rPr lang="ru-RU" dirty="0"/>
              <a:t>г) исследование прагматических функций языка и речи как наиболее актуальных вопросов современной эпистемологии, пришедших на смену традиционным проблемам субъект-объектного взаимодействия в процессе познания.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4088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8B18C54-01A9-4A52-B7B6-BEA5251E9961}" type="slidenum">
              <a:rPr lang="ru-RU" altLang="ru-RU" sz="10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000">
              <a:latin typeface="Arial" panose="020B0604020202020204" pitchFamily="34" charset="0"/>
            </a:endParaRPr>
          </a:p>
        </p:txBody>
      </p:sp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600"/>
              <a:t>В.С. Степин</a:t>
            </a:r>
            <a:br>
              <a:rPr lang="ru-RU" altLang="ru-RU" sz="3600"/>
            </a:br>
            <a:r>
              <a:rPr lang="ru-RU" altLang="ru-RU" sz="3600"/>
              <a:t> признаки постнеклассического этапа развития науки</a:t>
            </a:r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altLang="ru-RU" sz="2800"/>
              <a:t>компьютеризация науки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altLang="ru-RU" sz="2800"/>
              <a:t> сращивание науки с промышленным производством</a:t>
            </a:r>
          </a:p>
        </p:txBody>
      </p:sp>
      <p:graphicFrame>
        <p:nvGraphicFramePr>
          <p:cNvPr id="39941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7248526" y="1989139"/>
          <a:ext cx="2016125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тография Photo Editor" r:id="rId3" imgW="942857" imgH="1219370" progId="MSPhotoEd.3">
                  <p:embed/>
                </p:oleObj>
              </mc:Choice>
              <mc:Fallback>
                <p:oleObj name="Фотография Photo Editor" r:id="rId3" imgW="942857" imgH="121937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6" y="1989139"/>
                        <a:ext cx="2016125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496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834A61-3145-437C-B8D2-6EFBC67BB7A6}" type="slidenum">
              <a:rPr lang="ru-RU" altLang="ru-RU" sz="10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000">
              <a:latin typeface="Arial" panose="020B0604020202020204" pitchFamily="34" charset="0"/>
            </a:endParaRPr>
          </a:p>
        </p:txBody>
      </p:sp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0" y="476250"/>
            <a:ext cx="8662988" cy="1544638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600"/>
              <a:t>В.С. Степин</a:t>
            </a:r>
            <a:br>
              <a:rPr lang="ru-RU" altLang="ru-RU" sz="3600"/>
            </a:br>
            <a:r>
              <a:rPr lang="ru-RU" altLang="ru-RU" sz="3600"/>
              <a:t> признаки постнеклассического этапа развития науки</a:t>
            </a:r>
          </a:p>
        </p:txBody>
      </p:sp>
      <p:sp>
        <p:nvSpPr>
          <p:cNvPr id="686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19288" y="3213100"/>
            <a:ext cx="8374062" cy="3024188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altLang="ru-RU" smtClean="0"/>
              <a:t>распространение междисциплинарных исследований и комплексных исследовательских программ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altLang="ru-RU" smtClean="0"/>
              <a:t> изменение самого объекта - открытые саморазвивающиеся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19741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B5821F9-F104-40B8-8D5D-110B5DB07268}" type="slidenum">
              <a:rPr lang="ru-RU" altLang="ru-RU" sz="10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000">
              <a:latin typeface="Arial" panose="020B0604020202020204" pitchFamily="34" charset="0"/>
            </a:endParaRPr>
          </a:p>
        </p:txBody>
      </p:sp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47851" y="549275"/>
            <a:ext cx="8518525" cy="15113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600"/>
              <a:t>В.С. Степин</a:t>
            </a:r>
            <a:br>
              <a:rPr lang="ru-RU" altLang="ru-RU" sz="3600"/>
            </a:br>
            <a:r>
              <a:rPr lang="ru-RU" altLang="ru-RU" sz="3600"/>
              <a:t> признаки постнеклассического этапа развития науки</a:t>
            </a:r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847850" y="2852739"/>
            <a:ext cx="8540750" cy="3341687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altLang="ru-RU" smtClean="0"/>
              <a:t>включение аксиологических факторов в состав объясняющих предложений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altLang="ru-RU" smtClean="0"/>
              <a:t> использование в в естествознании методов гуманитарных наук, в частности, принципа исторической реконструкции</a:t>
            </a:r>
          </a:p>
          <a:p>
            <a:pPr eaLnBrk="1" hangingPunct="1">
              <a:buFont typeface="Arial" charset="0"/>
              <a:buChar char="►"/>
              <a:defRPr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965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E9C4EC-E407-4C9D-BC4B-60182E734D18}" type="slidenum">
              <a:rPr lang="ru-RU" altLang="ru-RU" sz="10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000">
              <a:latin typeface="Arial" panose="020B0604020202020204" pitchFamily="34" charset="0"/>
            </a:endParaRPr>
          </a:p>
        </p:txBody>
      </p:sp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/>
              <a:t>Объект постнеклассической науки</a:t>
            </a:r>
          </a:p>
        </p:txBody>
      </p:sp>
      <p:sp>
        <p:nvSpPr>
          <p:cNvPr id="7270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altLang="ru-RU" smtClean="0"/>
              <a:t>саморазвивающиеся сложные системы, природные комплексы, включающие человека.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altLang="ru-RU" smtClean="0"/>
              <a:t>Основная особенность таких объектов обозначается термином «человекоразмерность».</a:t>
            </a:r>
          </a:p>
        </p:txBody>
      </p:sp>
    </p:spTree>
    <p:extLst>
      <p:ext uri="{BB962C8B-B14F-4D97-AF65-F5344CB8AC3E}">
        <p14:creationId xmlns:p14="http://schemas.microsoft.com/office/powerpoint/2010/main" val="259285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25C326E-524B-479D-A14B-B9B95A430D30}" type="slidenum">
              <a:rPr lang="ru-RU" altLang="ru-RU" sz="10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000">
              <a:latin typeface="Arial" panose="020B0604020202020204" pitchFamily="34" charset="0"/>
            </a:endParaRPr>
          </a:p>
        </p:txBody>
      </p:sp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/>
              <a:t>Ключевые идеи постнеклассической науки</a:t>
            </a:r>
          </a:p>
        </p:txBody>
      </p:sp>
      <p:sp>
        <p:nvSpPr>
          <p:cNvPr id="747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466491" y="1863306"/>
            <a:ext cx="8922110" cy="3985403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altLang="ru-RU" sz="4000" dirty="0" err="1"/>
              <a:t>коэволюция</a:t>
            </a:r>
            <a:r>
              <a:rPr lang="ru-RU" altLang="ru-RU" sz="4000" dirty="0"/>
              <a:t>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altLang="ru-RU" sz="4000" dirty="0" smtClean="0"/>
              <a:t>Самоорганизация</a:t>
            </a:r>
          </a:p>
          <a:p>
            <a:pPr>
              <a:buFont typeface="Arial" charset="0"/>
              <a:buChar char="►"/>
              <a:defRPr/>
            </a:pPr>
            <a:r>
              <a:rPr lang="ru-RU" altLang="ru-RU" sz="4000" dirty="0"/>
              <a:t>идея глобального эволюционизма</a:t>
            </a:r>
          </a:p>
          <a:p>
            <a:pPr>
              <a:buFont typeface="Arial" charset="0"/>
              <a:buChar char="►"/>
              <a:defRPr/>
            </a:pPr>
            <a:r>
              <a:rPr lang="ru-RU" altLang="ru-RU" sz="4000" dirty="0" smtClean="0"/>
              <a:t>Системность</a:t>
            </a:r>
          </a:p>
          <a:p>
            <a:pPr>
              <a:buFont typeface="Arial" charset="0"/>
              <a:buChar char="►"/>
              <a:defRPr/>
            </a:pPr>
            <a:r>
              <a:rPr lang="ru-RU" altLang="ru-RU" sz="4000" dirty="0"/>
              <a:t>В проблематику естественных наук вошла тема понимания. </a:t>
            </a:r>
          </a:p>
          <a:p>
            <a:pPr>
              <a:buFont typeface="Arial" charset="0"/>
              <a:buChar char="►"/>
              <a:defRPr/>
            </a:pPr>
            <a:r>
              <a:rPr lang="ru-RU" altLang="ru-RU" sz="4000" dirty="0"/>
              <a:t>Одна из наиболее устойчивых трактовок понимания - диалог.</a:t>
            </a:r>
          </a:p>
          <a:p>
            <a:pPr>
              <a:buFont typeface="Arial" charset="0"/>
              <a:buChar char="►"/>
              <a:defRPr/>
            </a:pPr>
            <a:endParaRPr lang="ru-RU" altLang="ru-RU" sz="4000" dirty="0"/>
          </a:p>
          <a:p>
            <a:pPr eaLnBrk="1" hangingPunct="1">
              <a:buFont typeface="Arial" charset="0"/>
              <a:buChar char="►"/>
              <a:defRPr/>
            </a:pPr>
            <a:endParaRPr lang="ru-RU" altLang="ru-RU" sz="4000" dirty="0"/>
          </a:p>
        </p:txBody>
      </p:sp>
    </p:spTree>
    <p:extLst>
      <p:ext uri="{BB962C8B-B14F-4D97-AF65-F5344CB8AC3E}">
        <p14:creationId xmlns:p14="http://schemas.microsoft.com/office/powerpoint/2010/main" val="167805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4015" y="286604"/>
            <a:ext cx="10301665" cy="403510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latin typeface="Arial Black" panose="020B0A04020102020204" pitchFamily="34" charset="0"/>
              </a:rPr>
              <a:t>Этос</a:t>
            </a:r>
            <a:r>
              <a:rPr lang="ru-RU" sz="2000" dirty="0" smtClean="0">
                <a:latin typeface="Arial Black" panose="020B0A04020102020204" pitchFamily="34" charset="0"/>
              </a:rPr>
              <a:t> науки по </a:t>
            </a:r>
            <a:r>
              <a:rPr lang="ru-RU" sz="2000" dirty="0" err="1" smtClean="0">
                <a:latin typeface="Arial Black" panose="020B0A04020102020204" pitchFamily="34" charset="0"/>
              </a:rPr>
              <a:t>Р.Мертону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409" y="810883"/>
            <a:ext cx="10957272" cy="5391509"/>
          </a:xfrm>
        </p:spPr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формулированный </a:t>
            </a:r>
            <a:r>
              <a:rPr lang="ru-RU" dirty="0" err="1"/>
              <a:t>Р.Мертоном</a:t>
            </a:r>
            <a:r>
              <a:rPr lang="ru-RU" dirty="0"/>
              <a:t> </a:t>
            </a:r>
            <a:r>
              <a:rPr lang="ru-RU" dirty="0" err="1"/>
              <a:t>этос</a:t>
            </a:r>
            <a:r>
              <a:rPr lang="ru-RU" dirty="0"/>
              <a:t> </a:t>
            </a:r>
            <a:r>
              <a:rPr lang="ru-RU" dirty="0" smtClean="0"/>
              <a:t>состоял </a:t>
            </a:r>
            <a:r>
              <a:rPr lang="ru-RU" dirty="0"/>
              <a:t>из четырех норм, обозначенных им терминами «универсализм», «коллективизм», «бескорыстность» и «организованный скептицизм</a:t>
            </a:r>
            <a:r>
              <a:rPr lang="ru-RU" dirty="0" smtClean="0"/>
              <a:t>» </a:t>
            </a:r>
            <a:r>
              <a:rPr lang="ru-RU" dirty="0"/>
              <a:t>. (Позднее </a:t>
            </a:r>
            <a:r>
              <a:rPr lang="ru-RU" dirty="0" err="1"/>
              <a:t>Б.Барбер</a:t>
            </a:r>
            <a:r>
              <a:rPr lang="ru-RU" dirty="0"/>
              <a:t> добавил еще «рационализм» и «эмоциональную нейтральность</a:t>
            </a:r>
            <a:r>
              <a:rPr lang="ru-RU" dirty="0" smtClean="0"/>
              <a:t>» </a:t>
            </a:r>
            <a:r>
              <a:rPr lang="ru-RU" dirty="0"/>
              <a:t>.) Поясним содержание, вложенное </a:t>
            </a:r>
            <a:r>
              <a:rPr lang="ru-RU" dirty="0" err="1"/>
              <a:t>Р.Мертоном</a:t>
            </a:r>
            <a:r>
              <a:rPr lang="ru-RU" dirty="0"/>
              <a:t> в эти термины</a:t>
            </a:r>
            <a:r>
              <a:rPr lang="ru-RU" dirty="0" smtClean="0"/>
              <a:t>. Императив </a:t>
            </a:r>
            <a:r>
              <a:rPr lang="ru-RU" dirty="0"/>
              <a:t>универсализма порождается </a:t>
            </a:r>
            <a:r>
              <a:rPr lang="ru-RU" dirty="0" smtClean="0"/>
              <a:t>внеличностным характером </a:t>
            </a:r>
            <a:r>
              <a:rPr lang="ru-RU" dirty="0"/>
              <a:t>научного знания. Поскольку утверждения науки относятся к объективно существующим явлениям и взаимосвязям, то они </a:t>
            </a:r>
            <a:r>
              <a:rPr lang="ru-RU" dirty="0" smtClean="0"/>
              <a:t>универсальны </a:t>
            </a:r>
            <a:r>
              <a:rPr lang="ru-RU" dirty="0"/>
              <a:t>и в том смысле, что они справедливы везде, где имеются аналогичные условия, и в том смысле, что их истинность не зависит от того, кем они высказаны. Надежность нового знания определяется по внеличностным критериям: соответствию наблюдениям и ранее подтвержденным знаниям. Ценность научного вклада не зависит от национальности, классовой принадлежности или личных качеств ученого. Под универсализмом понимается независимость результатов научной деятельности от личностных характеристик ученого, делаю-</a:t>
            </a:r>
            <a:r>
              <a:rPr lang="ru-RU" dirty="0" err="1"/>
              <a:t>щего</a:t>
            </a:r>
            <a:r>
              <a:rPr lang="ru-RU" dirty="0"/>
              <a:t> очередной вклад в науку. Ограничение продвижения в науке на основании чего-то иного, кроме недостатка научной </a:t>
            </a:r>
            <a:r>
              <a:rPr lang="ru-RU" dirty="0" smtClean="0"/>
              <a:t>компетентности</a:t>
            </a:r>
            <a:r>
              <a:rPr lang="ru-RU" dirty="0"/>
              <a:t>, – прямой ущерб развитию знания. Универсализм проявляет себя в провозглашении равных прав на занятия наукой и на научную карьеру для людей любой национальности и любого общественного положения. </a:t>
            </a:r>
          </a:p>
        </p:txBody>
      </p:sp>
    </p:spTree>
    <p:extLst>
      <p:ext uri="{BB962C8B-B14F-4D97-AF65-F5344CB8AC3E}">
        <p14:creationId xmlns:p14="http://schemas.microsoft.com/office/powerpoint/2010/main" val="28087660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6822" y="286603"/>
            <a:ext cx="9188857" cy="36900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Коллективизм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9947" y="759125"/>
            <a:ext cx="10715733" cy="539150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Коллективизм. </a:t>
            </a:r>
            <a:r>
              <a:rPr lang="ru-RU" dirty="0"/>
              <a:t>Если первый императив является </a:t>
            </a:r>
            <a:r>
              <a:rPr lang="ru-RU" dirty="0" smtClean="0"/>
              <a:t>ориентационной </a:t>
            </a:r>
            <a:r>
              <a:rPr lang="ru-RU" dirty="0"/>
              <a:t>нормой, то второй имеет явно директивный характер. Этот императив предписывает ученому незамедлительно передавать плоды своих трудов в общее пользование, то есть сообщать свои открытия другим ученым тотчас после проверки, свободно и без предпочтений. Научные открытия являются продуктом социального </a:t>
            </a:r>
            <a:r>
              <a:rPr lang="ru-RU" dirty="0" smtClean="0"/>
              <a:t>сотрудничества </a:t>
            </a:r>
            <a:r>
              <a:rPr lang="ru-RU" dirty="0"/>
              <a:t>и принадлежат сообществу. Они образуют общее достояние, в котором доля индивидуального «производителя» весьма ограничена. «</a:t>
            </a:r>
            <a:r>
              <a:rPr lang="ru-RU" dirty="0" smtClean="0"/>
              <a:t>Права </a:t>
            </a:r>
            <a:r>
              <a:rPr lang="ru-RU" dirty="0"/>
              <a:t>собственности» в науке фактически не существует. </a:t>
            </a:r>
            <a:endParaRPr lang="ru-RU" dirty="0" smtClean="0"/>
          </a:p>
          <a:p>
            <a:r>
              <a:rPr lang="ru-RU" dirty="0" smtClean="0"/>
              <a:t>Бескорыстность</a:t>
            </a:r>
            <a:r>
              <a:rPr lang="ru-RU" dirty="0"/>
              <a:t>. Стремление ученых к приоритету создает в науке своего рода конкурентные условия. Такая ситуация может толкать на какие-то особые действия, предпринимаемые специально, чтобы </a:t>
            </a:r>
            <a:r>
              <a:rPr lang="ru-RU" dirty="0" smtClean="0"/>
              <a:t>затмить </a:t>
            </a:r>
            <a:r>
              <a:rPr lang="ru-RU" dirty="0"/>
              <a:t>соперников. Эти действия способны исказить нормальный ход исследования и соответственно его результаты. В качестве «</a:t>
            </a:r>
            <a:r>
              <a:rPr lang="ru-RU" dirty="0" smtClean="0"/>
              <a:t>противоядия</a:t>
            </a:r>
            <a:r>
              <a:rPr lang="ru-RU" dirty="0"/>
              <a:t>» указанным побуждениям выдвигается требование бескорыстной деятельности. Эта норма предписывает ученому строить свою деятель-</a:t>
            </a:r>
            <a:r>
              <a:rPr lang="ru-RU" dirty="0" err="1"/>
              <a:t>ность</a:t>
            </a:r>
            <a:r>
              <a:rPr lang="ru-RU" dirty="0"/>
              <a:t> так, как будто кроме постижения истины у него нет никаких других интересов. </a:t>
            </a:r>
            <a:r>
              <a:rPr lang="ru-RU" dirty="0" err="1"/>
              <a:t>Р.Мертон</a:t>
            </a:r>
            <a:r>
              <a:rPr lang="ru-RU" dirty="0"/>
              <a:t> излагал требование бескорыстности как предостережение от поступков, совершаемых ради достижения более быстрого или более широкого профессионального признания внутри науки. В трактовке </a:t>
            </a:r>
            <a:r>
              <a:rPr lang="ru-RU" dirty="0" err="1"/>
              <a:t>Б.Барбера</a:t>
            </a:r>
            <a:r>
              <a:rPr lang="ru-RU" dirty="0"/>
              <a:t> эта норма направлена на осуждение ученых, использующих исследования как способ достижения </a:t>
            </a:r>
            <a:r>
              <a:rPr lang="ru-RU" dirty="0" smtClean="0"/>
              <a:t>финансового </a:t>
            </a:r>
            <a:r>
              <a:rPr lang="ru-RU" dirty="0"/>
              <a:t>успеха или приобретения престижа вне профессионального сообщества. В общем императив бескорыстности (это ориентационная норма) в наиболее широком толковании утверждает, что для ученого недопустимо приспосабливать свою профессиональную деятельность к целям личной </a:t>
            </a:r>
            <a:r>
              <a:rPr lang="ru-RU" dirty="0" smtClean="0"/>
              <a:t>выгоды.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7885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718" y="286603"/>
            <a:ext cx="10594962" cy="36900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 Black" panose="020B0A04020102020204" pitchFamily="34" charset="0"/>
              </a:rPr>
              <a:t>Организованный скептицизм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408" y="810883"/>
            <a:ext cx="10957272" cy="5058211"/>
          </a:xfrm>
        </p:spPr>
        <p:txBody>
          <a:bodyPr/>
          <a:lstStyle/>
          <a:p>
            <a:r>
              <a:rPr lang="ru-RU" dirty="0"/>
              <a:t>Организованный скептицизм. Это одновременно и </a:t>
            </a:r>
            <a:r>
              <a:rPr lang="ru-RU" dirty="0" smtClean="0"/>
              <a:t>методологическая </a:t>
            </a:r>
            <a:r>
              <a:rPr lang="ru-RU" dirty="0"/>
              <a:t>и институциональная норма. Сам Мертон рассматривал именно первый аспект – организованный скептицизм метода естественных наук, требующего по отношению к любому предмету детального </a:t>
            </a:r>
            <a:r>
              <a:rPr lang="ru-RU" dirty="0" smtClean="0"/>
              <a:t>объективного </a:t>
            </a:r>
            <a:r>
              <a:rPr lang="ru-RU" dirty="0"/>
              <a:t>анализа и исключающего возможность некритического приятия. Для науки нет ничего «святого», огражденного от </a:t>
            </a:r>
            <a:r>
              <a:rPr lang="ru-RU" dirty="0" smtClean="0"/>
              <a:t>критического </a:t>
            </a:r>
            <a:r>
              <a:rPr lang="ru-RU" dirty="0"/>
              <a:t>анализа. В то же время норма организованного скептицизма является и директивным требованием по отношению к ученым. В таком аспекте данная норма рассматривалась Н.Сторером10 . </a:t>
            </a:r>
            <a:r>
              <a:rPr lang="ru-RU" dirty="0" smtClean="0"/>
              <a:t>Поскольку </a:t>
            </a:r>
            <a:r>
              <a:rPr lang="ru-RU" dirty="0"/>
              <a:t>работа каждого ученого-естественника строится на результатах предшествующих исследований, умышленное или неумышленное </a:t>
            </a:r>
            <a:r>
              <a:rPr lang="ru-RU" dirty="0" smtClean="0"/>
              <a:t>отступление </a:t>
            </a:r>
            <a:r>
              <a:rPr lang="ru-RU" dirty="0"/>
              <a:t>от истины является преступным по отношению к развитию науки. Отсюда следует, что никакой вклад в знание не может быть до-пущен без тщательной, всесторонней проверки. Норма скептицизма предписывает ученому подвергать сомнению как свои, так и чужие открытия и выступать с публичной критикой любой работы, если он обнаружил ее ошибочность. </a:t>
            </a:r>
          </a:p>
        </p:txBody>
      </p:sp>
    </p:spTree>
    <p:extLst>
      <p:ext uri="{BB962C8B-B14F-4D97-AF65-F5344CB8AC3E}">
        <p14:creationId xmlns:p14="http://schemas.microsoft.com/office/powerpoint/2010/main" val="15768681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chemeClr val="tx2">
                    <a:satMod val="130000"/>
                  </a:schemeClr>
                </a:solidFill>
              </a:rPr>
              <a:t>Образ современной науки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  <a:defRPr/>
            </a:pPr>
            <a:r>
              <a:rPr lang="ru-RU" altLang="ru-RU" sz="2800" dirty="0"/>
              <a:t>Наука – социальный институт. Научная деятельность – деятельность научных сообществ</a:t>
            </a:r>
          </a:p>
          <a:p>
            <a:pPr marL="0" indent="0">
              <a:buNone/>
              <a:defRPr/>
            </a:pPr>
            <a:r>
              <a:rPr lang="ru-RU" altLang="ru-RU" sz="2800" dirty="0"/>
              <a:t>«Большая наука»</a:t>
            </a:r>
          </a:p>
          <a:p>
            <a:pPr marL="0" indent="0">
              <a:buNone/>
              <a:defRPr/>
            </a:pPr>
            <a:endParaRPr lang="ru-RU" altLang="ru-RU" sz="2800" dirty="0"/>
          </a:p>
          <a:p>
            <a:pPr marL="609600" indent="-609600">
              <a:buFontTx/>
              <a:buAutoNum type="arabicPeriod"/>
              <a:defRPr/>
            </a:pPr>
            <a:endParaRPr lang="ru-RU" altLang="ru-RU" sz="2800" dirty="0"/>
          </a:p>
        </p:txBody>
      </p:sp>
      <p:pic>
        <p:nvPicPr>
          <p:cNvPr id="2560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752601"/>
            <a:ext cx="4038600" cy="3432175"/>
          </a:xfrm>
        </p:spPr>
      </p:pic>
      <p:sp>
        <p:nvSpPr>
          <p:cNvPr id="25605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ADA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78FB701-835F-4A77-9A95-15F65643777E}" type="slidenum">
              <a:rPr lang="ru-RU" sz="1200">
                <a:solidFill>
                  <a:srgbClr val="899BA4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sz="1200">
              <a:solidFill>
                <a:srgbClr val="899BA4"/>
              </a:solidFill>
              <a:latin typeface="Arial" panose="020B0604020202020204" pitchFamily="34" charset="0"/>
            </a:endParaRP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572001"/>
            <a:ext cx="2876550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Box 1"/>
          <p:cNvSpPr txBox="1">
            <a:spLocks noChangeArrowheads="1"/>
          </p:cNvSpPr>
          <p:nvPr/>
        </p:nvSpPr>
        <p:spPr bwMode="auto">
          <a:xfrm>
            <a:off x="2743200" y="6445250"/>
            <a:ext cx="3365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ADA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Большой адронный колайдер</a:t>
            </a:r>
          </a:p>
        </p:txBody>
      </p:sp>
    </p:spTree>
    <p:extLst>
      <p:ext uri="{BB962C8B-B14F-4D97-AF65-F5344CB8AC3E}">
        <p14:creationId xmlns:p14="http://schemas.microsoft.com/office/powerpoint/2010/main" val="174337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71932" y="103517"/>
            <a:ext cx="8338868" cy="35685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200" dirty="0" smtClean="0">
                <a:solidFill>
                  <a:schemeClr val="tx2">
                    <a:satMod val="130000"/>
                  </a:schemeClr>
                </a:solidFill>
                <a:latin typeface="Arial Black" panose="020B0A04020102020204" pitchFamily="34" charset="0"/>
              </a:rPr>
              <a:t>Основания современной науки</a:t>
            </a:r>
            <a:endParaRPr lang="ru-RU" sz="1200" dirty="0">
              <a:solidFill>
                <a:schemeClr val="tx2">
                  <a:satMod val="13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609600"/>
            <a:ext cx="8229600" cy="5562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/>
              <a:t>2. Исследование объектов принципиально нового типа - сверхсложных, самоорганизующихся систем, микромира, механизмы живого, технических систем.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/>
              <a:t>3. Становление новой методологии – </a:t>
            </a:r>
            <a:r>
              <a:rPr lang="ru-RU" altLang="ru-RU" sz="2800" b="1" u="sng"/>
              <a:t>как</a:t>
            </a:r>
            <a:r>
              <a:rPr lang="ru-RU" altLang="ru-RU" sz="2800"/>
              <a:t> изучать представленные объекты.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/>
              <a:t>4.Возрастающая роль науки в современном обществе.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/>
              <a:t>5. Проблемы социальной оценки науки и техники.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z="28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z="2800"/>
          </a:p>
        </p:txBody>
      </p:sp>
      <p:sp>
        <p:nvSpPr>
          <p:cNvPr id="2662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ADA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B1B159C-7A5D-4F0B-9B91-DD686A4E62BC}" type="slidenum">
              <a:rPr lang="ru-RU" sz="1200">
                <a:solidFill>
                  <a:srgbClr val="899BA4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sz="1200">
              <a:solidFill>
                <a:srgbClr val="899BA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87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  <a:endParaRPr lang="ru-RU" sz="7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8743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468</TotalTime>
  <Words>3406</Words>
  <Application>Microsoft Office PowerPoint</Application>
  <PresentationFormat>Широкоэкранный</PresentationFormat>
  <Paragraphs>153</Paragraphs>
  <Slides>37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6" baseType="lpstr">
      <vt:lpstr>Arial</vt:lpstr>
      <vt:lpstr>Arial Black</vt:lpstr>
      <vt:lpstr>Calibri</vt:lpstr>
      <vt:lpstr>Calibri Light</vt:lpstr>
      <vt:lpstr>Tahoma</vt:lpstr>
      <vt:lpstr>Wingdings</vt:lpstr>
      <vt:lpstr>Wingdings 2</vt:lpstr>
      <vt:lpstr>Ретро</vt:lpstr>
      <vt:lpstr>Фотография Photo Editor</vt:lpstr>
      <vt:lpstr>История и философия науки </vt:lpstr>
      <vt:lpstr>Традиции понимания  субъекта в философии науки.</vt:lpstr>
      <vt:lpstr>Обыденное значение слова «субъект»</vt:lpstr>
      <vt:lpstr>Философское понимание субъекта</vt:lpstr>
      <vt:lpstr>Р.Декарт (1596-1650)</vt:lpstr>
      <vt:lpstr>Декарт</vt:lpstr>
      <vt:lpstr>Декарт</vt:lpstr>
      <vt:lpstr>Две субстанции</vt:lpstr>
      <vt:lpstr>Врожденные идеи (вложены Богом)</vt:lpstr>
      <vt:lpstr>Качества протяженной субстанции</vt:lpstr>
      <vt:lpstr>Метод</vt:lpstr>
      <vt:lpstr>Правила метода</vt:lpstr>
      <vt:lpstr>Классическое понимание субъекта</vt:lpstr>
      <vt:lpstr>Декарт о субъекте</vt:lpstr>
      <vt:lpstr>И.Кант (1724-1804)</vt:lpstr>
      <vt:lpstr>Кант о субъекте</vt:lpstr>
      <vt:lpstr>Объект познания по Канту</vt:lpstr>
      <vt:lpstr>Объект познания</vt:lpstr>
      <vt:lpstr>Классическое понимание гносеологии</vt:lpstr>
      <vt:lpstr>Программы гносеологии</vt:lpstr>
      <vt:lpstr>Классический идеал научной этики: </vt:lpstr>
      <vt:lpstr>Неклассическая наука</vt:lpstr>
      <vt:lpstr>Неклассическая наука</vt:lpstr>
      <vt:lpstr>Вселенная – сеть взаимосвязанных событий.</vt:lpstr>
      <vt:lpstr>Постнеклассическая наука вторая половина ХХ века </vt:lpstr>
      <vt:lpstr>Постнеклассический субъект</vt:lpstr>
      <vt:lpstr>В.С. Степин  признаки постнеклассического этапа развития науки</vt:lpstr>
      <vt:lpstr>В.С. Степин  признаки постнеклассического этапа развития науки</vt:lpstr>
      <vt:lpstr>В.С. Степин  признаки постнеклассического этапа развития науки</vt:lpstr>
      <vt:lpstr>Объект постнеклассической науки</vt:lpstr>
      <vt:lpstr>Ключевые идеи постнеклассической науки</vt:lpstr>
      <vt:lpstr>Этос науки по Р.Мертону</vt:lpstr>
      <vt:lpstr>Коллективизм</vt:lpstr>
      <vt:lpstr>Организованный скептицизм</vt:lpstr>
      <vt:lpstr>Образ современной науки</vt:lpstr>
      <vt:lpstr>Основания современной науки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философия науки </dc:title>
  <cp:lastModifiedBy> </cp:lastModifiedBy>
  <cp:revision>1</cp:revision>
  <dcterms:created xsi:type="dcterms:W3CDTF">2019-02-24T13:36:00Z</dcterms:created>
  <dcterms:modified xsi:type="dcterms:W3CDTF">2021-04-11T09:06:32Z</dcterms:modified>
</cp:coreProperties>
</file>