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361" r:id="rId2"/>
    <p:sldId id="256" r:id="rId3"/>
    <p:sldId id="335" r:id="rId4"/>
    <p:sldId id="360" r:id="rId5"/>
    <p:sldId id="358" r:id="rId6"/>
    <p:sldId id="359" r:id="rId7"/>
    <p:sldId id="355" r:id="rId8"/>
    <p:sldId id="337" r:id="rId9"/>
    <p:sldId id="356" r:id="rId10"/>
    <p:sldId id="357" r:id="rId11"/>
    <p:sldId id="325" r:id="rId12"/>
    <p:sldId id="326" r:id="rId13"/>
    <p:sldId id="327" r:id="rId14"/>
    <p:sldId id="340" r:id="rId15"/>
    <p:sldId id="341" r:id="rId16"/>
    <p:sldId id="343" r:id="rId17"/>
    <p:sldId id="344" r:id="rId18"/>
    <p:sldId id="342" r:id="rId19"/>
    <p:sldId id="345" r:id="rId20"/>
    <p:sldId id="346" r:id="rId21"/>
    <p:sldId id="350" r:id="rId22"/>
    <p:sldId id="336" r:id="rId23"/>
    <p:sldId id="328" r:id="rId24"/>
    <p:sldId id="338" r:id="rId25"/>
    <p:sldId id="352" r:id="rId26"/>
    <p:sldId id="339" r:id="rId27"/>
    <p:sldId id="353" r:id="rId28"/>
    <p:sldId id="354" r:id="rId29"/>
    <p:sldId id="329" r:id="rId30"/>
    <p:sldId id="347" r:id="rId31"/>
    <p:sldId id="349" r:id="rId32"/>
    <p:sldId id="348" r:id="rId33"/>
    <p:sldId id="351" r:id="rId34"/>
    <p:sldId id="330" r:id="rId35"/>
    <p:sldId id="331" r:id="rId36"/>
    <p:sldId id="332" r:id="rId37"/>
    <p:sldId id="333" r:id="rId38"/>
    <p:sldId id="334" r:id="rId39"/>
    <p:sldId id="319" r:id="rId40"/>
    <p:sldId id="259" r:id="rId41"/>
  </p:sldIdLst>
  <p:sldSz cx="5761038" cy="4321175"/>
  <p:notesSz cx="9144000" cy="6858000"/>
  <p:defaultTextStyle>
    <a:defPPr>
      <a:defRPr lang="ru-RU"/>
    </a:defPPr>
    <a:lvl1pPr algn="l" rtl="0" eaLnBrk="0" fontAlgn="base" hangingPunct="0">
      <a:spcBef>
        <a:spcPct val="0"/>
      </a:spcBef>
      <a:spcAft>
        <a:spcPct val="0"/>
      </a:spcAft>
      <a:defRPr sz="11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1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1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1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100" kern="1200">
        <a:solidFill>
          <a:schemeClr val="tx1"/>
        </a:solidFill>
        <a:latin typeface="Arial" panose="020B0604020202020204" pitchFamily="34" charset="0"/>
        <a:ea typeface="+mn-ea"/>
        <a:cs typeface="+mn-cs"/>
      </a:defRPr>
    </a:lvl5pPr>
    <a:lvl6pPr marL="2286000" algn="l" defTabSz="914400" rtl="0" eaLnBrk="1" latinLnBrk="0" hangingPunct="1">
      <a:defRPr sz="1100" kern="1200">
        <a:solidFill>
          <a:schemeClr val="tx1"/>
        </a:solidFill>
        <a:latin typeface="Arial" panose="020B0604020202020204" pitchFamily="34" charset="0"/>
        <a:ea typeface="+mn-ea"/>
        <a:cs typeface="+mn-cs"/>
      </a:defRPr>
    </a:lvl6pPr>
    <a:lvl7pPr marL="2743200" algn="l" defTabSz="914400" rtl="0" eaLnBrk="1" latinLnBrk="0" hangingPunct="1">
      <a:defRPr sz="1100" kern="1200">
        <a:solidFill>
          <a:schemeClr val="tx1"/>
        </a:solidFill>
        <a:latin typeface="Arial" panose="020B0604020202020204" pitchFamily="34" charset="0"/>
        <a:ea typeface="+mn-ea"/>
        <a:cs typeface="+mn-cs"/>
      </a:defRPr>
    </a:lvl7pPr>
    <a:lvl8pPr marL="3200400" algn="l" defTabSz="914400" rtl="0" eaLnBrk="1" latinLnBrk="0" hangingPunct="1">
      <a:defRPr sz="1100" kern="1200">
        <a:solidFill>
          <a:schemeClr val="tx1"/>
        </a:solidFill>
        <a:latin typeface="Arial" panose="020B0604020202020204" pitchFamily="34" charset="0"/>
        <a:ea typeface="+mn-ea"/>
        <a:cs typeface="+mn-cs"/>
      </a:defRPr>
    </a:lvl8pPr>
    <a:lvl9pPr marL="3657600" algn="l" defTabSz="914400" rtl="0" eaLnBrk="1" latinLnBrk="0" hangingPunct="1">
      <a:defRPr sz="11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361">
          <p15:clr>
            <a:srgbClr val="A4A3A4"/>
          </p15:clr>
        </p15:guide>
        <p15:guide id="2" pos="181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a:srgbClr val="5AB414"/>
    <a:srgbClr val="80BF44"/>
    <a:srgbClr val="B2B2B2"/>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888" autoAdjust="0"/>
  </p:normalViewPr>
  <p:slideViewPr>
    <p:cSldViewPr>
      <p:cViewPr varScale="1">
        <p:scale>
          <a:sx n="168" d="100"/>
          <a:sy n="168" d="100"/>
        </p:scale>
        <p:origin x="1776" y="138"/>
      </p:cViewPr>
      <p:guideLst>
        <p:guide orient="horz" pos="1361"/>
        <p:guide pos="181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ru-RU"/>
          </a:p>
        </p:txBody>
      </p:sp>
      <p:sp>
        <p:nvSpPr>
          <p:cNvPr id="3" name="Дата 2"/>
          <p:cNvSpPr>
            <a:spLocks noGrp="1"/>
          </p:cNvSpPr>
          <p:nvPr>
            <p:ph type="dt" idx="1"/>
          </p:nvPr>
        </p:nvSpPr>
        <p:spPr>
          <a:xfrm>
            <a:off x="5180013" y="0"/>
            <a:ext cx="3962400" cy="342900"/>
          </a:xfrm>
          <a:prstGeom prst="rect">
            <a:avLst/>
          </a:prstGeom>
        </p:spPr>
        <p:txBody>
          <a:bodyPr vert="horz" lIns="91440" tIns="45720" rIns="91440" bIns="45720" rtlCol="0"/>
          <a:lstStyle>
            <a:lvl1pPr algn="r" eaLnBrk="1" hangingPunct="1">
              <a:defRPr sz="1200">
                <a:latin typeface="Arial" charset="0"/>
              </a:defRPr>
            </a:lvl1pPr>
          </a:lstStyle>
          <a:p>
            <a:pPr>
              <a:defRPr/>
            </a:pPr>
            <a:fld id="{19ADB8B2-6811-48D5-92A4-7BD23077B066}" type="datetimeFigureOut">
              <a:rPr lang="ru-RU"/>
              <a:pPr>
                <a:defRPr/>
              </a:pPr>
              <a:t>11.04.2021</a:t>
            </a:fld>
            <a:endParaRPr lang="ru-RU"/>
          </a:p>
        </p:txBody>
      </p:sp>
      <p:sp>
        <p:nvSpPr>
          <p:cNvPr id="4" name="Образ слайда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ru-RU"/>
          </a:p>
        </p:txBody>
      </p:sp>
      <p:sp>
        <p:nvSpPr>
          <p:cNvPr id="7" name="Номер слайда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883E18-2FBA-4A8D-8AAC-C82171AC0C68}" type="slidenum">
              <a:rPr lang="ru-RU" altLang="ru-RU"/>
              <a:pPr>
                <a:defRPr/>
              </a:pPr>
              <a:t>‹#›</a:t>
            </a:fld>
            <a:endParaRPr lang="ru-RU" altLang="ru-RU"/>
          </a:p>
        </p:txBody>
      </p:sp>
    </p:spTree>
    <p:extLst>
      <p:ext uri="{BB962C8B-B14F-4D97-AF65-F5344CB8AC3E}">
        <p14:creationId xmlns:p14="http://schemas.microsoft.com/office/powerpoint/2010/main" val="42004812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4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38B06D0-3D8A-4150-9A84-634197BFC8C7}" type="slidenum">
              <a:rPr lang="ru-RU" altLang="ru-RU" smtClean="0">
                <a:latin typeface="Arial" panose="020B0604020202020204" pitchFamily="34" charset="0"/>
              </a:rPr>
              <a:pPr>
                <a:spcBef>
                  <a:spcPct val="0"/>
                </a:spcBef>
              </a:pPr>
              <a:t>2</a:t>
            </a:fld>
            <a:endParaRPr lang="ru-RU" altLang="ru-RU" smtClean="0">
              <a:latin typeface="Arial" panose="020B0604020202020204" pitchFamily="34" charset="0"/>
            </a:endParaRPr>
          </a:p>
        </p:txBody>
      </p:sp>
    </p:spTree>
    <p:extLst>
      <p:ext uri="{BB962C8B-B14F-4D97-AF65-F5344CB8AC3E}">
        <p14:creationId xmlns:p14="http://schemas.microsoft.com/office/powerpoint/2010/main" val="3308425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3E883E18-2FBA-4A8D-8AAC-C82171AC0C68}" type="slidenum">
              <a:rPr lang="ru-RU" altLang="ru-RU" smtClean="0"/>
              <a:pPr>
                <a:defRPr/>
              </a:pPr>
              <a:t>3</a:t>
            </a:fld>
            <a:endParaRPr lang="ru-RU" altLang="ru-RU"/>
          </a:p>
        </p:txBody>
      </p:sp>
    </p:spTree>
    <p:extLst>
      <p:ext uri="{BB962C8B-B14F-4D97-AF65-F5344CB8AC3E}">
        <p14:creationId xmlns:p14="http://schemas.microsoft.com/office/powerpoint/2010/main" val="3418748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1800" y="1343025"/>
            <a:ext cx="4897438" cy="92551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863600" y="2447925"/>
            <a:ext cx="4033838" cy="11049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0F29D1C-B909-450A-B5B9-AE7C3E4776D6}" type="slidenum">
              <a:rPr lang="ru-RU" altLang="ru-RU"/>
              <a:pPr>
                <a:defRPr/>
              </a:pPr>
              <a:t>‹#›</a:t>
            </a:fld>
            <a:endParaRPr lang="ru-RU" altLang="ru-RU"/>
          </a:p>
        </p:txBody>
      </p:sp>
    </p:spTree>
    <p:extLst>
      <p:ext uri="{BB962C8B-B14F-4D97-AF65-F5344CB8AC3E}">
        <p14:creationId xmlns:p14="http://schemas.microsoft.com/office/powerpoint/2010/main" val="2552839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5BCA918-A4A6-4D64-8C5A-E832E6CC1F59}" type="slidenum">
              <a:rPr lang="ru-RU" altLang="ru-RU"/>
              <a:pPr>
                <a:defRPr/>
              </a:pPr>
              <a:t>‹#›</a:t>
            </a:fld>
            <a:endParaRPr lang="ru-RU" altLang="ru-RU"/>
          </a:p>
        </p:txBody>
      </p:sp>
    </p:spTree>
    <p:extLst>
      <p:ext uri="{BB962C8B-B14F-4D97-AF65-F5344CB8AC3E}">
        <p14:creationId xmlns:p14="http://schemas.microsoft.com/office/powerpoint/2010/main" val="741273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5613" y="2776538"/>
            <a:ext cx="4895850" cy="858837"/>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455613" y="1831975"/>
            <a:ext cx="4895850" cy="9445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A350339-F194-4391-97DE-06B072444B62}" type="slidenum">
              <a:rPr lang="ru-RU" altLang="ru-RU"/>
              <a:pPr>
                <a:defRPr/>
              </a:pPr>
              <a:t>‹#›</a:t>
            </a:fld>
            <a:endParaRPr lang="ru-RU" altLang="ru-RU"/>
          </a:p>
        </p:txBody>
      </p:sp>
    </p:spTree>
    <p:extLst>
      <p:ext uri="{BB962C8B-B14F-4D97-AF65-F5344CB8AC3E}">
        <p14:creationId xmlns:p14="http://schemas.microsoft.com/office/powerpoint/2010/main" val="615184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87338" y="1008063"/>
            <a:ext cx="2516187" cy="2851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2955925" y="1008063"/>
            <a:ext cx="2517775" cy="2851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03D4CF28-A9DE-4E88-8561-64A402E170DD}" type="slidenum">
              <a:rPr lang="ru-RU" altLang="ru-RU"/>
              <a:pPr>
                <a:defRPr/>
              </a:pPr>
              <a:t>‹#›</a:t>
            </a:fld>
            <a:endParaRPr lang="ru-RU" altLang="ru-RU"/>
          </a:p>
        </p:txBody>
      </p:sp>
    </p:spTree>
    <p:extLst>
      <p:ext uri="{BB962C8B-B14F-4D97-AF65-F5344CB8AC3E}">
        <p14:creationId xmlns:p14="http://schemas.microsoft.com/office/powerpoint/2010/main" val="3131966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287338" y="966788"/>
            <a:ext cx="2546350" cy="403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287338" y="1370013"/>
            <a:ext cx="2546350" cy="24907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2925763" y="966788"/>
            <a:ext cx="2547937" cy="403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2925763" y="1370013"/>
            <a:ext cx="2547937" cy="24907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D509DED-4214-4258-8C6F-BAACE7000C24}" type="slidenum">
              <a:rPr lang="ru-RU" altLang="ru-RU"/>
              <a:pPr>
                <a:defRPr/>
              </a:pPr>
              <a:t>‹#›</a:t>
            </a:fld>
            <a:endParaRPr lang="ru-RU" altLang="ru-RU"/>
          </a:p>
        </p:txBody>
      </p:sp>
    </p:spTree>
    <p:extLst>
      <p:ext uri="{BB962C8B-B14F-4D97-AF65-F5344CB8AC3E}">
        <p14:creationId xmlns:p14="http://schemas.microsoft.com/office/powerpoint/2010/main" val="273142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9006DAAD-178B-44FA-AA9C-355079DD18AD}" type="slidenum">
              <a:rPr lang="ru-RU" altLang="ru-RU"/>
              <a:pPr>
                <a:defRPr/>
              </a:pPr>
              <a:t>‹#›</a:t>
            </a:fld>
            <a:endParaRPr lang="ru-RU" altLang="ru-RU"/>
          </a:p>
        </p:txBody>
      </p:sp>
    </p:spTree>
    <p:extLst>
      <p:ext uri="{BB962C8B-B14F-4D97-AF65-F5344CB8AC3E}">
        <p14:creationId xmlns:p14="http://schemas.microsoft.com/office/powerpoint/2010/main" val="3405048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E4221BB7-C89E-464D-9EB2-191D302F3252}" type="slidenum">
              <a:rPr lang="ru-RU" altLang="ru-RU"/>
              <a:pPr>
                <a:defRPr/>
              </a:pPr>
              <a:t>‹#›</a:t>
            </a:fld>
            <a:endParaRPr lang="ru-RU" altLang="ru-RU"/>
          </a:p>
        </p:txBody>
      </p:sp>
    </p:spTree>
    <p:extLst>
      <p:ext uri="{BB962C8B-B14F-4D97-AF65-F5344CB8AC3E}">
        <p14:creationId xmlns:p14="http://schemas.microsoft.com/office/powerpoint/2010/main" val="2759239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7338" y="171450"/>
            <a:ext cx="1895475" cy="733425"/>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252663" y="171450"/>
            <a:ext cx="3221037" cy="3689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287338" y="904875"/>
            <a:ext cx="1895475" cy="2955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0B2FE2BD-3E4B-4A36-9996-F8C2C9031FDE}" type="slidenum">
              <a:rPr lang="ru-RU" altLang="ru-RU"/>
              <a:pPr>
                <a:defRPr/>
              </a:pPr>
              <a:t>‹#›</a:t>
            </a:fld>
            <a:endParaRPr lang="ru-RU" altLang="ru-RU"/>
          </a:p>
        </p:txBody>
      </p:sp>
    </p:spTree>
    <p:extLst>
      <p:ext uri="{BB962C8B-B14F-4D97-AF65-F5344CB8AC3E}">
        <p14:creationId xmlns:p14="http://schemas.microsoft.com/office/powerpoint/2010/main" val="3700311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8713" y="3024188"/>
            <a:ext cx="3457575" cy="357187"/>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128713" y="385763"/>
            <a:ext cx="3457575" cy="25923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128713" y="3381375"/>
            <a:ext cx="3457575" cy="508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401A26D-2F4F-412D-B9A0-F921FA3008FF}" type="slidenum">
              <a:rPr lang="ru-RU" altLang="ru-RU"/>
              <a:pPr>
                <a:defRPr/>
              </a:pPr>
              <a:t>‹#›</a:t>
            </a:fld>
            <a:endParaRPr lang="ru-RU" altLang="ru-RU"/>
          </a:p>
        </p:txBody>
      </p:sp>
    </p:spTree>
    <p:extLst>
      <p:ext uri="{BB962C8B-B14F-4D97-AF65-F5344CB8AC3E}">
        <p14:creationId xmlns:p14="http://schemas.microsoft.com/office/powerpoint/2010/main" val="386672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D59D888-D760-4E32-8A0E-E702F9900ABF}" type="slidenum">
              <a:rPr lang="ru-RU" altLang="ru-RU"/>
              <a:pPr>
                <a:defRPr/>
              </a:pPr>
              <a:t>‹#›</a:t>
            </a:fld>
            <a:endParaRPr lang="ru-RU" altLang="ru-RU"/>
          </a:p>
        </p:txBody>
      </p:sp>
    </p:spTree>
    <p:extLst>
      <p:ext uri="{BB962C8B-B14F-4D97-AF65-F5344CB8AC3E}">
        <p14:creationId xmlns:p14="http://schemas.microsoft.com/office/powerpoint/2010/main" val="318692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178300" y="173038"/>
            <a:ext cx="1295400" cy="36861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87338" y="173038"/>
            <a:ext cx="3738562" cy="36861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000DD35-CF9B-4E8F-AF9B-303D002B6542}" type="slidenum">
              <a:rPr lang="ru-RU" altLang="ru-RU"/>
              <a:pPr>
                <a:defRPr/>
              </a:pPr>
              <a:t>‹#›</a:t>
            </a:fld>
            <a:endParaRPr lang="ru-RU" altLang="ru-RU"/>
          </a:p>
        </p:txBody>
      </p:sp>
    </p:spTree>
    <p:extLst>
      <p:ext uri="{BB962C8B-B14F-4D97-AF65-F5344CB8AC3E}">
        <p14:creationId xmlns:p14="http://schemas.microsoft.com/office/powerpoint/2010/main" val="26547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87338" y="173038"/>
            <a:ext cx="5186362"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287338" y="1008063"/>
            <a:ext cx="5186362" cy="285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287338" y="3933825"/>
            <a:ext cx="134461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lvl1pPr defTabSz="576263" eaLnBrk="1" hangingPunct="1">
              <a:defRPr sz="900">
                <a:latin typeface="Arial" pitchFamily="34" charset="0"/>
              </a:defRPr>
            </a:lvl1pPr>
          </a:lstStyle>
          <a:p>
            <a:pPr>
              <a:defRPr/>
            </a:pPr>
            <a:endParaRPr lang="ru-RU"/>
          </a:p>
        </p:txBody>
      </p:sp>
      <p:sp>
        <p:nvSpPr>
          <p:cNvPr id="1029" name="Rectangle 5"/>
          <p:cNvSpPr>
            <a:spLocks noGrp="1" noChangeArrowheads="1"/>
          </p:cNvSpPr>
          <p:nvPr>
            <p:ph type="ftr" sz="quarter" idx="3"/>
          </p:nvPr>
        </p:nvSpPr>
        <p:spPr bwMode="auto">
          <a:xfrm>
            <a:off x="1968500" y="3933825"/>
            <a:ext cx="1824038"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lvl1pPr algn="ctr" defTabSz="576263" eaLnBrk="1" hangingPunct="1">
              <a:defRPr sz="900">
                <a:latin typeface="Arial" pitchFamily="34" charset="0"/>
              </a:defRPr>
            </a:lvl1pPr>
          </a:lstStyle>
          <a:p>
            <a:pPr>
              <a:defRPr/>
            </a:pPr>
            <a:endParaRPr lang="ru-RU"/>
          </a:p>
        </p:txBody>
      </p:sp>
      <p:sp>
        <p:nvSpPr>
          <p:cNvPr id="1030" name="Rectangle 6"/>
          <p:cNvSpPr>
            <a:spLocks noGrp="1" noChangeArrowheads="1"/>
          </p:cNvSpPr>
          <p:nvPr>
            <p:ph type="sldNum" sz="quarter" idx="4"/>
          </p:nvPr>
        </p:nvSpPr>
        <p:spPr bwMode="auto">
          <a:xfrm>
            <a:off x="4129088" y="3933825"/>
            <a:ext cx="134461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lvl1pPr algn="r" defTabSz="576263" eaLnBrk="1" hangingPunct="1">
              <a:defRPr sz="900"/>
            </a:lvl1pPr>
          </a:lstStyle>
          <a:p>
            <a:pPr>
              <a:defRPr/>
            </a:pPr>
            <a:fld id="{51A20AB2-AEA4-4C06-B4F4-20F04A78AD80}"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576263" rtl="0" eaLnBrk="0" fontAlgn="base" hangingPunct="0">
        <a:spcBef>
          <a:spcPct val="0"/>
        </a:spcBef>
        <a:spcAft>
          <a:spcPct val="0"/>
        </a:spcAft>
        <a:defRPr sz="2800">
          <a:solidFill>
            <a:schemeClr val="tx2"/>
          </a:solidFill>
          <a:latin typeface="+mj-lt"/>
          <a:ea typeface="+mj-ea"/>
          <a:cs typeface="+mj-cs"/>
        </a:defRPr>
      </a:lvl1pPr>
      <a:lvl2pPr algn="ctr" defTabSz="576263" rtl="0" eaLnBrk="0" fontAlgn="base" hangingPunct="0">
        <a:spcBef>
          <a:spcPct val="0"/>
        </a:spcBef>
        <a:spcAft>
          <a:spcPct val="0"/>
        </a:spcAft>
        <a:defRPr sz="2800">
          <a:solidFill>
            <a:schemeClr val="tx2"/>
          </a:solidFill>
          <a:latin typeface="Arial" pitchFamily="34" charset="0"/>
        </a:defRPr>
      </a:lvl2pPr>
      <a:lvl3pPr algn="ctr" defTabSz="576263" rtl="0" eaLnBrk="0" fontAlgn="base" hangingPunct="0">
        <a:spcBef>
          <a:spcPct val="0"/>
        </a:spcBef>
        <a:spcAft>
          <a:spcPct val="0"/>
        </a:spcAft>
        <a:defRPr sz="2800">
          <a:solidFill>
            <a:schemeClr val="tx2"/>
          </a:solidFill>
          <a:latin typeface="Arial" pitchFamily="34" charset="0"/>
        </a:defRPr>
      </a:lvl3pPr>
      <a:lvl4pPr algn="ctr" defTabSz="576263" rtl="0" eaLnBrk="0" fontAlgn="base" hangingPunct="0">
        <a:spcBef>
          <a:spcPct val="0"/>
        </a:spcBef>
        <a:spcAft>
          <a:spcPct val="0"/>
        </a:spcAft>
        <a:defRPr sz="2800">
          <a:solidFill>
            <a:schemeClr val="tx2"/>
          </a:solidFill>
          <a:latin typeface="Arial" pitchFamily="34" charset="0"/>
        </a:defRPr>
      </a:lvl4pPr>
      <a:lvl5pPr algn="ctr" defTabSz="576263" rtl="0" eaLnBrk="0" fontAlgn="base" hangingPunct="0">
        <a:spcBef>
          <a:spcPct val="0"/>
        </a:spcBef>
        <a:spcAft>
          <a:spcPct val="0"/>
        </a:spcAft>
        <a:defRPr sz="2800">
          <a:solidFill>
            <a:schemeClr val="tx2"/>
          </a:solidFill>
          <a:latin typeface="Arial" pitchFamily="34" charset="0"/>
        </a:defRPr>
      </a:lvl5pPr>
      <a:lvl6pPr marL="457200" algn="ctr" defTabSz="576263" rtl="0" fontAlgn="base">
        <a:spcBef>
          <a:spcPct val="0"/>
        </a:spcBef>
        <a:spcAft>
          <a:spcPct val="0"/>
        </a:spcAft>
        <a:defRPr sz="2800">
          <a:solidFill>
            <a:schemeClr val="tx2"/>
          </a:solidFill>
          <a:latin typeface="Arial" pitchFamily="34" charset="0"/>
        </a:defRPr>
      </a:lvl6pPr>
      <a:lvl7pPr marL="914400" algn="ctr" defTabSz="576263" rtl="0" fontAlgn="base">
        <a:spcBef>
          <a:spcPct val="0"/>
        </a:spcBef>
        <a:spcAft>
          <a:spcPct val="0"/>
        </a:spcAft>
        <a:defRPr sz="2800">
          <a:solidFill>
            <a:schemeClr val="tx2"/>
          </a:solidFill>
          <a:latin typeface="Arial" pitchFamily="34" charset="0"/>
        </a:defRPr>
      </a:lvl7pPr>
      <a:lvl8pPr marL="1371600" algn="ctr" defTabSz="576263" rtl="0" fontAlgn="base">
        <a:spcBef>
          <a:spcPct val="0"/>
        </a:spcBef>
        <a:spcAft>
          <a:spcPct val="0"/>
        </a:spcAft>
        <a:defRPr sz="2800">
          <a:solidFill>
            <a:schemeClr val="tx2"/>
          </a:solidFill>
          <a:latin typeface="Arial" pitchFamily="34" charset="0"/>
        </a:defRPr>
      </a:lvl8pPr>
      <a:lvl9pPr marL="1828800" algn="ctr" defTabSz="576263" rtl="0" fontAlgn="base">
        <a:spcBef>
          <a:spcPct val="0"/>
        </a:spcBef>
        <a:spcAft>
          <a:spcPct val="0"/>
        </a:spcAft>
        <a:defRPr sz="2800">
          <a:solidFill>
            <a:schemeClr val="tx2"/>
          </a:solidFill>
          <a:latin typeface="Arial" pitchFamily="34" charset="0"/>
        </a:defRPr>
      </a:lvl9pPr>
    </p:titleStyle>
    <p:body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t>
            </a:r>
            <a:r>
              <a:rPr lang="ru-RU" sz="1800" dirty="0"/>
              <a:t>Научная рациональность, типы научной </a:t>
            </a:r>
            <a:r>
              <a:rPr lang="ru-RU" sz="1800" dirty="0" smtClean="0"/>
              <a:t>рациональности </a:t>
            </a:r>
            <a:endParaRPr lang="ru-RU" sz="1800" dirty="0"/>
          </a:p>
        </p:txBody>
      </p:sp>
      <p:sp>
        <p:nvSpPr>
          <p:cNvPr id="3" name="Объект 2"/>
          <p:cNvSpPr>
            <a:spLocks noGrp="1"/>
          </p:cNvSpPr>
          <p:nvPr>
            <p:ph idx="1"/>
          </p:nvPr>
        </p:nvSpPr>
        <p:spPr/>
        <p:txBody>
          <a:bodyPr/>
          <a:lstStyle/>
          <a:p>
            <a:pPr marL="0" indent="0">
              <a:buNone/>
            </a:pPr>
            <a:r>
              <a:rPr lang="ru-RU" dirty="0" smtClean="0"/>
              <a:t>История и философия науки</a:t>
            </a:r>
          </a:p>
          <a:p>
            <a:pPr marL="0" indent="0">
              <a:buNone/>
            </a:pPr>
            <a:r>
              <a:rPr lang="ru-RU" dirty="0" smtClean="0"/>
              <a:t>Колодий Н.А</a:t>
            </a:r>
            <a:r>
              <a:rPr lang="ru-RU" smtClean="0"/>
              <a:t>., профессор ОСГН ШБИП</a:t>
            </a:r>
            <a:endParaRPr lang="ru-RU"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a:t>
            </a:fld>
            <a:endParaRPr lang="ru-RU" altLang="ru-RU"/>
          </a:p>
        </p:txBody>
      </p:sp>
    </p:spTree>
    <p:extLst>
      <p:ext uri="{BB962C8B-B14F-4D97-AF65-F5344CB8AC3E}">
        <p14:creationId xmlns:p14="http://schemas.microsoft.com/office/powerpoint/2010/main" val="2544968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3"/>
          <p:cNvSpPr>
            <a:spLocks noChangeArrowheads="1"/>
          </p:cNvSpPr>
          <p:nvPr/>
        </p:nvSpPr>
        <p:spPr bwMode="auto">
          <a:xfrm>
            <a:off x="2232025" y="3816350"/>
            <a:ext cx="1296988" cy="50482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78" tIns="34139" rIns="68278" bIns="34139" anchor="ctr"/>
          <a:lstStyle>
            <a:lvl1pPr defTabSz="576263">
              <a:spcBef>
                <a:spcPct val="20000"/>
              </a:spcBef>
              <a:buChar char="•"/>
              <a:defRPr sz="2000">
                <a:solidFill>
                  <a:schemeClr val="tx1"/>
                </a:solidFill>
                <a:latin typeface="Arial" panose="020B0604020202020204" pitchFamily="34" charset="0"/>
              </a:defRPr>
            </a:lvl1pPr>
            <a:lvl2pPr marL="742950" indent="-285750" defTabSz="576263">
              <a:spcBef>
                <a:spcPct val="20000"/>
              </a:spcBef>
              <a:buChar char="–"/>
              <a:defRPr>
                <a:solidFill>
                  <a:schemeClr val="tx1"/>
                </a:solidFill>
                <a:latin typeface="Arial" panose="020B0604020202020204" pitchFamily="34" charset="0"/>
              </a:defRPr>
            </a:lvl2pPr>
            <a:lvl3pPr marL="1143000" indent="-228600" defTabSz="576263">
              <a:spcBef>
                <a:spcPct val="20000"/>
              </a:spcBef>
              <a:buChar char="•"/>
              <a:defRPr sz="1500">
                <a:solidFill>
                  <a:schemeClr val="tx1"/>
                </a:solidFill>
                <a:latin typeface="Arial" panose="020B0604020202020204" pitchFamily="34" charset="0"/>
              </a:defRPr>
            </a:lvl3pPr>
            <a:lvl4pPr marL="1600200" indent="-228600" defTabSz="576263">
              <a:spcBef>
                <a:spcPct val="20000"/>
              </a:spcBef>
              <a:buChar char="–"/>
              <a:defRPr sz="1300">
                <a:solidFill>
                  <a:schemeClr val="tx1"/>
                </a:solidFill>
                <a:latin typeface="Arial" panose="020B0604020202020204" pitchFamily="34" charset="0"/>
              </a:defRPr>
            </a:lvl4pPr>
            <a:lvl5pPr marL="2057400" indent="-228600" defTabSz="576263">
              <a:spcBef>
                <a:spcPct val="20000"/>
              </a:spcBef>
              <a:buChar char="»"/>
              <a:defRPr sz="1300">
                <a:solidFill>
                  <a:schemeClr val="tx1"/>
                </a:solidFill>
                <a:latin typeface="Arial" panose="020B0604020202020204" pitchFamily="34" charset="0"/>
              </a:defRPr>
            </a:lvl5pPr>
            <a:lvl6pPr marL="25146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9pPr>
          </a:lstStyle>
          <a:p>
            <a:pPr algn="ctr" eaLnBrk="1" hangingPunct="1">
              <a:spcBef>
                <a:spcPct val="0"/>
              </a:spcBef>
              <a:buFontTx/>
              <a:buNone/>
            </a:pPr>
            <a:r>
              <a:rPr lang="ru-RU" altLang="ru-RU" sz="1100" dirty="0" smtClean="0">
                <a:solidFill>
                  <a:schemeClr val="bg1"/>
                </a:solidFill>
              </a:rPr>
              <a:t>30 марта</a:t>
            </a:r>
            <a:endParaRPr lang="ru-RU" altLang="ru-RU" sz="1100" dirty="0">
              <a:solidFill>
                <a:schemeClr val="bg1"/>
              </a:solidFill>
            </a:endParaRPr>
          </a:p>
          <a:p>
            <a:pPr algn="ctr" eaLnBrk="1" hangingPunct="1">
              <a:spcBef>
                <a:spcPct val="0"/>
              </a:spcBef>
              <a:buFontTx/>
              <a:buNone/>
            </a:pPr>
            <a:r>
              <a:rPr lang="ru-RU" altLang="ru-RU" sz="1100" dirty="0" smtClean="0">
                <a:solidFill>
                  <a:schemeClr val="bg1"/>
                </a:solidFill>
              </a:rPr>
              <a:t>2020 </a:t>
            </a:r>
            <a:r>
              <a:rPr lang="ru-RU" altLang="ru-RU" sz="1100" dirty="0">
                <a:solidFill>
                  <a:schemeClr val="bg1"/>
                </a:solidFill>
              </a:rPr>
              <a:t>г.</a:t>
            </a:r>
          </a:p>
        </p:txBody>
      </p:sp>
      <p:sp>
        <p:nvSpPr>
          <p:cNvPr id="3075" name="Rectangle 12"/>
          <p:cNvSpPr>
            <a:spLocks noChangeArrowheads="1"/>
          </p:cNvSpPr>
          <p:nvPr/>
        </p:nvSpPr>
        <p:spPr bwMode="auto">
          <a:xfrm>
            <a:off x="-1588" y="1439863"/>
            <a:ext cx="5761038" cy="1425575"/>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500">
                <a:solidFill>
                  <a:schemeClr val="tx1"/>
                </a:solidFill>
                <a:latin typeface="Arial" panose="020B0604020202020204" pitchFamily="34" charset="0"/>
              </a:defRPr>
            </a:lvl3pPr>
            <a:lvl4pPr marL="1600200" indent="-228600">
              <a:spcBef>
                <a:spcPct val="20000"/>
              </a:spcBef>
              <a:buChar char="–"/>
              <a:defRPr sz="1300">
                <a:solidFill>
                  <a:schemeClr val="tx1"/>
                </a:solidFill>
                <a:latin typeface="Arial" panose="020B0604020202020204" pitchFamily="34" charset="0"/>
              </a:defRPr>
            </a:lvl4pPr>
            <a:lvl5pPr marL="2057400" indent="-228600">
              <a:spcBef>
                <a:spcPct val="20000"/>
              </a:spcBef>
              <a:buChar char="»"/>
              <a:defRPr sz="13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300">
                <a:solidFill>
                  <a:schemeClr val="tx1"/>
                </a:solidFill>
                <a:latin typeface="Arial" panose="020B0604020202020204" pitchFamily="34" charset="0"/>
              </a:defRPr>
            </a:lvl9pPr>
          </a:lstStyle>
          <a:p>
            <a:pPr eaLnBrk="1" hangingPunct="1">
              <a:spcBef>
                <a:spcPct val="0"/>
              </a:spcBef>
              <a:buFontTx/>
              <a:buNone/>
            </a:pPr>
            <a:endParaRPr lang="ru-RU" altLang="ru-RU" sz="1100"/>
          </a:p>
        </p:txBody>
      </p:sp>
      <p:sp>
        <p:nvSpPr>
          <p:cNvPr id="3076" name="Rectangle 5"/>
          <p:cNvSpPr>
            <a:spLocks noChangeArrowheads="1"/>
          </p:cNvSpPr>
          <p:nvPr/>
        </p:nvSpPr>
        <p:spPr bwMode="auto">
          <a:xfrm>
            <a:off x="792957" y="1858512"/>
            <a:ext cx="4751858" cy="331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7606" tIns="28803" rIns="57606" bIns="28803"/>
          <a:lstStyle>
            <a:lvl1pPr defTabSz="576263">
              <a:spcBef>
                <a:spcPct val="20000"/>
              </a:spcBef>
              <a:buChar char="•"/>
              <a:tabLst>
                <a:tab pos="2600325" algn="l"/>
              </a:tabLst>
              <a:defRPr sz="2000">
                <a:solidFill>
                  <a:schemeClr val="tx1"/>
                </a:solidFill>
                <a:latin typeface="Arial" panose="020B0604020202020204" pitchFamily="34" charset="0"/>
              </a:defRPr>
            </a:lvl1pPr>
            <a:lvl2pPr marL="742950" indent="-285750" defTabSz="576263">
              <a:spcBef>
                <a:spcPct val="20000"/>
              </a:spcBef>
              <a:buChar char="–"/>
              <a:tabLst>
                <a:tab pos="2600325" algn="l"/>
              </a:tabLst>
              <a:defRPr>
                <a:solidFill>
                  <a:schemeClr val="tx1"/>
                </a:solidFill>
                <a:latin typeface="Arial" panose="020B0604020202020204" pitchFamily="34" charset="0"/>
              </a:defRPr>
            </a:lvl2pPr>
            <a:lvl3pPr marL="1143000" indent="-228600" defTabSz="576263">
              <a:spcBef>
                <a:spcPct val="20000"/>
              </a:spcBef>
              <a:buChar char="•"/>
              <a:tabLst>
                <a:tab pos="2600325" algn="l"/>
              </a:tabLst>
              <a:defRPr sz="1500">
                <a:solidFill>
                  <a:schemeClr val="tx1"/>
                </a:solidFill>
                <a:latin typeface="Arial" panose="020B0604020202020204" pitchFamily="34" charset="0"/>
              </a:defRPr>
            </a:lvl3pPr>
            <a:lvl4pPr marL="1600200" indent="-228600" defTabSz="576263">
              <a:spcBef>
                <a:spcPct val="20000"/>
              </a:spcBef>
              <a:buChar char="–"/>
              <a:tabLst>
                <a:tab pos="2600325" algn="l"/>
              </a:tabLst>
              <a:defRPr sz="1300">
                <a:solidFill>
                  <a:schemeClr val="tx1"/>
                </a:solidFill>
                <a:latin typeface="Arial" panose="020B0604020202020204" pitchFamily="34" charset="0"/>
              </a:defRPr>
            </a:lvl4pPr>
            <a:lvl5pPr marL="2057400" indent="-228600" defTabSz="576263">
              <a:spcBef>
                <a:spcPct val="20000"/>
              </a:spcBef>
              <a:buChar char="»"/>
              <a:tabLst>
                <a:tab pos="2600325" algn="l"/>
              </a:tabLst>
              <a:defRPr sz="1300">
                <a:solidFill>
                  <a:schemeClr val="tx1"/>
                </a:solidFill>
                <a:latin typeface="Arial" panose="020B0604020202020204" pitchFamily="34" charset="0"/>
              </a:defRPr>
            </a:lvl5pPr>
            <a:lvl6pPr marL="2514600" indent="-228600" defTabSz="576263" eaLnBrk="0" fontAlgn="base" hangingPunct="0">
              <a:spcBef>
                <a:spcPct val="20000"/>
              </a:spcBef>
              <a:spcAft>
                <a:spcPct val="0"/>
              </a:spcAft>
              <a:buChar char="»"/>
              <a:tabLst>
                <a:tab pos="2600325" algn="l"/>
              </a:tabLst>
              <a:defRPr sz="1300">
                <a:solidFill>
                  <a:schemeClr val="tx1"/>
                </a:solidFill>
                <a:latin typeface="Arial" panose="020B0604020202020204" pitchFamily="34" charset="0"/>
              </a:defRPr>
            </a:lvl6pPr>
            <a:lvl7pPr marL="2971800" indent="-228600" defTabSz="576263" eaLnBrk="0" fontAlgn="base" hangingPunct="0">
              <a:spcBef>
                <a:spcPct val="20000"/>
              </a:spcBef>
              <a:spcAft>
                <a:spcPct val="0"/>
              </a:spcAft>
              <a:buChar char="»"/>
              <a:tabLst>
                <a:tab pos="2600325" algn="l"/>
              </a:tabLst>
              <a:defRPr sz="1300">
                <a:solidFill>
                  <a:schemeClr val="tx1"/>
                </a:solidFill>
                <a:latin typeface="Arial" panose="020B0604020202020204" pitchFamily="34" charset="0"/>
              </a:defRPr>
            </a:lvl7pPr>
            <a:lvl8pPr marL="3429000" indent="-228600" defTabSz="576263" eaLnBrk="0" fontAlgn="base" hangingPunct="0">
              <a:spcBef>
                <a:spcPct val="20000"/>
              </a:spcBef>
              <a:spcAft>
                <a:spcPct val="0"/>
              </a:spcAft>
              <a:buChar char="»"/>
              <a:tabLst>
                <a:tab pos="2600325" algn="l"/>
              </a:tabLst>
              <a:defRPr sz="1300">
                <a:solidFill>
                  <a:schemeClr val="tx1"/>
                </a:solidFill>
                <a:latin typeface="Arial" panose="020B0604020202020204" pitchFamily="34" charset="0"/>
              </a:defRPr>
            </a:lvl8pPr>
            <a:lvl9pPr marL="3886200" indent="-228600" defTabSz="576263" eaLnBrk="0" fontAlgn="base" hangingPunct="0">
              <a:spcBef>
                <a:spcPct val="20000"/>
              </a:spcBef>
              <a:spcAft>
                <a:spcPct val="0"/>
              </a:spcAft>
              <a:buChar char="»"/>
              <a:tabLst>
                <a:tab pos="2600325" algn="l"/>
              </a:tabLst>
              <a:defRPr sz="1300">
                <a:solidFill>
                  <a:schemeClr val="tx1"/>
                </a:solidFill>
                <a:latin typeface="Arial" panose="020B0604020202020204" pitchFamily="34" charset="0"/>
              </a:defRPr>
            </a:lvl9pPr>
          </a:lstStyle>
          <a:p>
            <a:pPr eaLnBrk="1" hangingPunct="1">
              <a:lnSpc>
                <a:spcPct val="80000"/>
              </a:lnSpc>
              <a:buFontTx/>
              <a:buNone/>
            </a:pPr>
            <a:endParaRPr lang="ru-RU" altLang="ru-RU" sz="1300" b="1" dirty="0">
              <a:solidFill>
                <a:schemeClr val="bg2"/>
              </a:solidFill>
            </a:endParaRPr>
          </a:p>
        </p:txBody>
      </p:sp>
      <p:sp>
        <p:nvSpPr>
          <p:cNvPr id="3077" name="Rectangle 6"/>
          <p:cNvSpPr>
            <a:spLocks noChangeArrowheads="1"/>
          </p:cNvSpPr>
          <p:nvPr/>
        </p:nvSpPr>
        <p:spPr bwMode="auto">
          <a:xfrm>
            <a:off x="692150" y="1858512"/>
            <a:ext cx="4610893" cy="360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7606" tIns="28803" rIns="57606" bIns="28803"/>
          <a:lstStyle>
            <a:lvl1pPr defTabSz="576263">
              <a:spcBef>
                <a:spcPct val="20000"/>
              </a:spcBef>
              <a:buChar char="•"/>
              <a:defRPr sz="2000">
                <a:solidFill>
                  <a:schemeClr val="tx1"/>
                </a:solidFill>
                <a:latin typeface="Arial" panose="020B0604020202020204" pitchFamily="34" charset="0"/>
              </a:defRPr>
            </a:lvl1pPr>
            <a:lvl2pPr marL="742950" indent="-285750" defTabSz="576263">
              <a:spcBef>
                <a:spcPct val="20000"/>
              </a:spcBef>
              <a:buChar char="–"/>
              <a:defRPr>
                <a:solidFill>
                  <a:schemeClr val="tx1"/>
                </a:solidFill>
                <a:latin typeface="Arial" panose="020B0604020202020204" pitchFamily="34" charset="0"/>
              </a:defRPr>
            </a:lvl2pPr>
            <a:lvl3pPr marL="1143000" indent="-228600" defTabSz="576263">
              <a:spcBef>
                <a:spcPct val="20000"/>
              </a:spcBef>
              <a:buChar char="•"/>
              <a:defRPr sz="1500">
                <a:solidFill>
                  <a:schemeClr val="tx1"/>
                </a:solidFill>
                <a:latin typeface="Arial" panose="020B0604020202020204" pitchFamily="34" charset="0"/>
              </a:defRPr>
            </a:lvl3pPr>
            <a:lvl4pPr marL="1600200" indent="-228600" defTabSz="576263">
              <a:spcBef>
                <a:spcPct val="20000"/>
              </a:spcBef>
              <a:buChar char="–"/>
              <a:defRPr sz="1300">
                <a:solidFill>
                  <a:schemeClr val="tx1"/>
                </a:solidFill>
                <a:latin typeface="Arial" panose="020B0604020202020204" pitchFamily="34" charset="0"/>
              </a:defRPr>
            </a:lvl4pPr>
            <a:lvl5pPr marL="2057400" indent="-228600" defTabSz="576263">
              <a:spcBef>
                <a:spcPct val="20000"/>
              </a:spcBef>
              <a:buChar char="»"/>
              <a:defRPr sz="1300">
                <a:solidFill>
                  <a:schemeClr val="tx1"/>
                </a:solidFill>
                <a:latin typeface="Arial" panose="020B0604020202020204" pitchFamily="34" charset="0"/>
              </a:defRPr>
            </a:lvl5pPr>
            <a:lvl6pPr marL="25146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9pPr>
          </a:lstStyle>
          <a:p>
            <a:pPr algn="ctr" eaLnBrk="1" hangingPunct="1">
              <a:lnSpc>
                <a:spcPct val="80000"/>
              </a:lnSpc>
              <a:buFontTx/>
              <a:buNone/>
              <a:defRPr/>
            </a:pPr>
            <a:r>
              <a:rPr lang="ru-RU" altLang="ru-RU" b="1" dirty="0" smtClean="0">
                <a:solidFill>
                  <a:schemeClr val="bg1"/>
                </a:solidFill>
                <a:latin typeface="+mj-lt"/>
              </a:rPr>
              <a:t> Рациональность</a:t>
            </a:r>
          </a:p>
          <a:p>
            <a:pPr lvl="0"/>
            <a:r>
              <a:rPr lang="ru-RU" sz="1400" dirty="0" smtClean="0"/>
              <a:t>Научная рациональность, типы научной рациональности (27в)</a:t>
            </a:r>
          </a:p>
          <a:p>
            <a:pPr lvl="0"/>
            <a:r>
              <a:rPr lang="ru-RU" sz="1400" dirty="0" smtClean="0"/>
              <a:t>Рациональность </a:t>
            </a:r>
            <a:r>
              <a:rPr lang="ru-RU" sz="1400" dirty="0"/>
              <a:t>научная  и </a:t>
            </a:r>
            <a:r>
              <a:rPr lang="ru-RU" sz="1400" dirty="0" smtClean="0"/>
              <a:t>коммуникативная (28в.)</a:t>
            </a:r>
          </a:p>
          <a:p>
            <a:pPr lvl="0"/>
            <a:r>
              <a:rPr lang="ru-RU" sz="1400" dirty="0"/>
              <a:t>Понятие, типы и модели научной </a:t>
            </a:r>
            <a:r>
              <a:rPr lang="ru-RU" sz="1400" dirty="0" smtClean="0"/>
              <a:t>рациональности (46в)</a:t>
            </a:r>
          </a:p>
          <a:p>
            <a:pPr lvl="0"/>
            <a:r>
              <a:rPr lang="ru-RU" sz="1400" dirty="0"/>
              <a:t>Становление научной  рациональности как основной итог 2-й научной </a:t>
            </a:r>
            <a:r>
              <a:rPr lang="ru-RU" sz="1400" dirty="0" smtClean="0"/>
              <a:t>революции (47в)</a:t>
            </a:r>
            <a:endParaRPr lang="ru-RU" sz="1400" dirty="0"/>
          </a:p>
          <a:p>
            <a:pPr algn="ctr" eaLnBrk="1" hangingPunct="1">
              <a:lnSpc>
                <a:spcPct val="80000"/>
              </a:lnSpc>
              <a:buFontTx/>
              <a:buNone/>
              <a:defRPr/>
            </a:pPr>
            <a:r>
              <a:rPr lang="ru-RU" altLang="ru-RU" b="1" dirty="0" smtClean="0">
                <a:solidFill>
                  <a:schemeClr val="bg1"/>
                </a:solidFill>
                <a:latin typeface="+mj-lt"/>
              </a:rPr>
              <a:t> </a:t>
            </a:r>
            <a:endParaRPr lang="ru-RU" altLang="ru-RU" dirty="0" smtClean="0">
              <a:solidFill>
                <a:schemeClr val="bg1"/>
              </a:solidFill>
              <a:latin typeface="+mj-lt"/>
            </a:endParaRPr>
          </a:p>
        </p:txBody>
      </p:sp>
      <p:pic>
        <p:nvPicPr>
          <p:cNvPr id="3078" name="Picture 11" descr="C:\Users\lubamark\Documents\_дизайн\_Шаблоны презентаций\ТПУ_Карта стилизованная_CMYK.bmp"/>
          <p:cNvPicPr>
            <a:picLocks noChangeAspect="1" noChangeArrowheads="1"/>
          </p:cNvPicPr>
          <p:nvPr/>
        </p:nvPicPr>
        <p:blipFill>
          <a:blip r:embed="rId3" cstate="print">
            <a:extLst>
              <a:ext uri="{28A0092B-C50C-407E-A947-70E740481C1C}">
                <a14:useLocalDpi xmlns:a14="http://schemas.microsoft.com/office/drawing/2010/main" val="0"/>
              </a:ext>
            </a:extLst>
          </a:blip>
          <a:srcRect l="2" r="46294" b="50024"/>
          <a:stretch>
            <a:fillRect/>
          </a:stretch>
        </p:blipFill>
        <p:spPr bwMode="auto">
          <a:xfrm>
            <a:off x="3213100" y="180975"/>
            <a:ext cx="2547938"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9" name="Группа 8"/>
          <p:cNvGrpSpPr>
            <a:grpSpLocks/>
          </p:cNvGrpSpPr>
          <p:nvPr/>
        </p:nvGrpSpPr>
        <p:grpSpPr bwMode="auto">
          <a:xfrm>
            <a:off x="692150" y="604838"/>
            <a:ext cx="2360613" cy="550862"/>
            <a:chOff x="543276" y="545242"/>
            <a:chExt cx="1816737" cy="422585"/>
          </a:xfrm>
        </p:grpSpPr>
        <p:sp>
          <p:nvSpPr>
            <p:cNvPr id="18" name="Freeform 37"/>
            <p:cNvSpPr>
              <a:spLocks noEditPoints="1"/>
            </p:cNvSpPr>
            <p:nvPr/>
          </p:nvSpPr>
          <p:spPr bwMode="auto">
            <a:xfrm>
              <a:off x="1038084" y="565945"/>
              <a:ext cx="1321929" cy="401882"/>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baseline="-25000">
                <a:latin typeface="Arial" charset="0"/>
              </a:endParaRPr>
            </a:p>
          </p:txBody>
        </p:sp>
        <p:grpSp>
          <p:nvGrpSpPr>
            <p:cNvPr id="3081" name="Group 34"/>
            <p:cNvGrpSpPr>
              <a:grpSpLocks noChangeAspect="1"/>
            </p:cNvGrpSpPr>
            <p:nvPr/>
          </p:nvGrpSpPr>
          <p:grpSpPr bwMode="auto">
            <a:xfrm>
              <a:off x="543276" y="545242"/>
              <a:ext cx="421345" cy="421345"/>
              <a:chOff x="1099" y="205"/>
              <a:chExt cx="340" cy="340"/>
            </a:xfrm>
          </p:grpSpPr>
          <p:sp>
            <p:nvSpPr>
              <p:cNvPr id="20" name="Freeform 38"/>
              <p:cNvSpPr>
                <a:spLocks noEditPoints="1"/>
              </p:cNvSpPr>
              <p:nvPr/>
            </p:nvSpPr>
            <p:spPr bwMode="auto">
              <a:xfrm>
                <a:off x="1099" y="325"/>
                <a:ext cx="341"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baseline="-25000">
                  <a:latin typeface="Arial" charset="0"/>
                </a:endParaRPr>
              </a:p>
            </p:txBody>
          </p:sp>
          <p:sp>
            <p:nvSpPr>
              <p:cNvPr id="3083"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Рациональность</a:t>
            </a:r>
            <a:endParaRPr lang="ru-RU" dirty="0"/>
          </a:p>
        </p:txBody>
      </p:sp>
      <p:sp>
        <p:nvSpPr>
          <p:cNvPr id="3" name="Объект 2"/>
          <p:cNvSpPr>
            <a:spLocks noGrp="1"/>
          </p:cNvSpPr>
          <p:nvPr>
            <p:ph idx="1"/>
          </p:nvPr>
        </p:nvSpPr>
        <p:spPr>
          <a:xfrm>
            <a:off x="144215" y="720427"/>
            <a:ext cx="5544616" cy="3600748"/>
          </a:xfrm>
        </p:spPr>
        <p:txBody>
          <a:bodyPr/>
          <a:lstStyle/>
          <a:p>
            <a:pPr algn="just"/>
            <a:r>
              <a:rPr lang="ru-RU" sz="1400" dirty="0"/>
              <a:t>Под рациональностью </a:t>
            </a:r>
            <a:r>
              <a:rPr lang="ru-RU" sz="1400" dirty="0" smtClean="0"/>
              <a:t> </a:t>
            </a:r>
            <a:r>
              <a:rPr lang="ru-RU" sz="1400" dirty="0"/>
              <a:t>вообще понимают разумность, разумную обоснованность, оправданность суждений и действий. Иначе говоря, </a:t>
            </a:r>
            <a:r>
              <a:rPr lang="ru-RU" sz="1400" i="1" dirty="0"/>
              <a:t>рациональность — </a:t>
            </a:r>
            <a:r>
              <a:rPr lang="ru-RU" sz="1400" dirty="0"/>
              <a:t>это характеристика (оценка) суждений и действий с точки зрения их логичности, расчетливости, целесообразности, эффективности, экономности. Таков интуитивно понятный смысл слова «рациональность». Однако конкретное применение такого понятия рациональности вызывает противоречия и споры</a:t>
            </a:r>
            <a:r>
              <a:rPr lang="ru-RU" sz="1400" dirty="0" smtClean="0"/>
              <a:t>.</a:t>
            </a:r>
          </a:p>
          <a:p>
            <a:pPr algn="just"/>
            <a:r>
              <a:rPr lang="ru-RU" sz="1400" dirty="0"/>
              <a:t>И</a:t>
            </a:r>
            <a:r>
              <a:rPr lang="ru-RU" sz="1400" dirty="0" smtClean="0"/>
              <a:t>нтерпретация </a:t>
            </a:r>
            <a:r>
              <a:rPr lang="ru-RU" sz="1400" dirty="0"/>
              <a:t>понятия «научной рациональности», </a:t>
            </a:r>
            <a:r>
              <a:rPr lang="ru-RU" sz="1400" dirty="0" smtClean="0"/>
              <a:t>данная </a:t>
            </a:r>
            <a:r>
              <a:rPr lang="ru-RU" sz="1400" dirty="0"/>
              <a:t>П.П. Гайденко. По ее суждению, к концу </a:t>
            </a:r>
            <a:r>
              <a:rPr lang="en-US" sz="1400" dirty="0"/>
              <a:t>XIX</a:t>
            </a:r>
            <a:r>
              <a:rPr lang="ru-RU" sz="1400" dirty="0"/>
              <a:t> века — по крайней мере в науках о природе — понятие разума свелось к понятию научной рациональности, которая означала объяснение всех явлений путем установления между ними причинно-следственных связей. Научная рациональность понималась как техника овладения природой</a:t>
            </a:r>
            <a:endParaRPr lang="ru-RU" sz="1400" dirty="0" smtClean="0"/>
          </a:p>
          <a:p>
            <a:pPr marL="0" indent="0">
              <a:buNone/>
            </a:pPr>
            <a:endParaRPr lang="ru-RU" sz="14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a:t>
            </a:fld>
            <a:endParaRPr lang="ru-RU" altLang="ru-RU"/>
          </a:p>
        </p:txBody>
      </p:sp>
    </p:spTree>
    <p:extLst>
      <p:ext uri="{BB962C8B-B14F-4D97-AF65-F5344CB8AC3E}">
        <p14:creationId xmlns:p14="http://schemas.microsoft.com/office/powerpoint/2010/main" val="930414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262" y="173038"/>
            <a:ext cx="4897437" cy="403373"/>
          </a:xfrm>
        </p:spPr>
        <p:txBody>
          <a:bodyPr/>
          <a:lstStyle/>
          <a:p>
            <a:r>
              <a:rPr lang="ru-RU" dirty="0" smtClean="0"/>
              <a:t>Отказ от </a:t>
            </a:r>
            <a:r>
              <a:rPr lang="ru-RU" dirty="0" err="1" smtClean="0"/>
              <a:t>монологизма</a:t>
            </a:r>
            <a:endParaRPr lang="ru-RU" dirty="0"/>
          </a:p>
        </p:txBody>
      </p:sp>
      <p:sp>
        <p:nvSpPr>
          <p:cNvPr id="3" name="Объект 2"/>
          <p:cNvSpPr>
            <a:spLocks noGrp="1"/>
          </p:cNvSpPr>
          <p:nvPr>
            <p:ph idx="1"/>
          </p:nvPr>
        </p:nvSpPr>
        <p:spPr>
          <a:xfrm>
            <a:off x="287337" y="720427"/>
            <a:ext cx="5401493" cy="3138786"/>
          </a:xfrm>
        </p:spPr>
        <p:txBody>
          <a:bodyPr/>
          <a:lstStyle/>
          <a:p>
            <a:pPr algn="just"/>
            <a:r>
              <a:rPr lang="ru-RU" sz="1000" dirty="0"/>
              <a:t>Современное адекватное понимание рациональности может основываться только на </a:t>
            </a:r>
            <a:r>
              <a:rPr lang="ru-RU" sz="1000" b="1" dirty="0"/>
              <a:t>признании альтернативных или различных между собой типов рациональности</a:t>
            </a:r>
            <a:r>
              <a:rPr lang="ru-RU" sz="1000" dirty="0"/>
              <a:t>, каждая из которых не претендует на абсолютную полноту и, в принципе, готова к диалогу, компромиссу и критике. Как представляется, в этой ситуации прав В. </a:t>
            </a:r>
            <a:r>
              <a:rPr lang="ru-RU" sz="1000" dirty="0" err="1"/>
              <a:t>Швырев</a:t>
            </a:r>
            <a:r>
              <a:rPr lang="ru-RU" sz="1000" dirty="0"/>
              <a:t>, который подчеркивает </a:t>
            </a:r>
            <a:r>
              <a:rPr lang="ru-RU" sz="1000" dirty="0" err="1"/>
              <a:t>неконструктивность</a:t>
            </a:r>
            <a:r>
              <a:rPr lang="ru-RU" sz="1000" dirty="0"/>
              <a:t> понимания и представления </a:t>
            </a:r>
            <a:r>
              <a:rPr lang="ru-RU" sz="1000" dirty="0" err="1"/>
              <a:t>монологизма</a:t>
            </a:r>
            <a:r>
              <a:rPr lang="ru-RU" sz="1000" dirty="0"/>
              <a:t> в отношении самой рациональности.</a:t>
            </a:r>
          </a:p>
          <a:p>
            <a:pPr algn="just"/>
            <a:r>
              <a:rPr lang="ru-RU" sz="1000" dirty="0"/>
              <a:t>При этом </a:t>
            </a:r>
            <a:r>
              <a:rPr lang="ru-RU" sz="1000" dirty="0" err="1"/>
              <a:t>монологизм</a:t>
            </a:r>
            <a:r>
              <a:rPr lang="ru-RU" sz="1000" dirty="0"/>
              <a:t> представляется как врожденный любым видам идеи дополнительности, то есть представлению о том, что подлинная реальность открывается в различных своих ракурсах и проекциях. Возможно лишь сочетание различных, в том числе и находящихся между собой в конфликтах и противоречиях позиций </a:t>
            </a:r>
            <a:r>
              <a:rPr lang="ru-RU" sz="1000" dirty="0" smtClean="0"/>
              <a:t>сознания. </a:t>
            </a:r>
            <a:r>
              <a:rPr lang="ru-RU" sz="1000" dirty="0"/>
              <a:t>Подобный взгляд фактически подводит к идее о том, что весьма нейтральный плюрализм должен быть заменен на диалогичность, то есть речь идет о том, что адекватная истинная диалогичность, в полемике с другими подходами по отношению к рациональности, предполагает наибольшую степень адекватности в раскрытии творческого потенциала собственной позиции субъекта.</a:t>
            </a:r>
          </a:p>
          <a:p>
            <a:pPr algn="just"/>
            <a:endParaRPr lang="ru-RU" sz="10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4</a:t>
            </a:fld>
            <a:endParaRPr lang="ru-RU" altLang="ru-RU"/>
          </a:p>
        </p:txBody>
      </p:sp>
    </p:spTree>
    <p:extLst>
      <p:ext uri="{BB962C8B-B14F-4D97-AF65-F5344CB8AC3E}">
        <p14:creationId xmlns:p14="http://schemas.microsoft.com/office/powerpoint/2010/main" val="3933831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262" y="173038"/>
            <a:ext cx="4897437" cy="475381"/>
          </a:xfrm>
        </p:spPr>
        <p:txBody>
          <a:bodyPr/>
          <a:lstStyle/>
          <a:p>
            <a:r>
              <a:rPr lang="ru-RU" sz="2000" dirty="0"/>
              <a:t>Представления о рациональности</a:t>
            </a:r>
          </a:p>
        </p:txBody>
      </p:sp>
      <p:sp>
        <p:nvSpPr>
          <p:cNvPr id="3" name="Объект 2"/>
          <p:cNvSpPr>
            <a:spLocks noGrp="1"/>
          </p:cNvSpPr>
          <p:nvPr>
            <p:ph idx="1"/>
          </p:nvPr>
        </p:nvSpPr>
        <p:spPr>
          <a:xfrm>
            <a:off x="287337" y="720427"/>
            <a:ext cx="5329485" cy="3138786"/>
          </a:xfrm>
        </p:spPr>
        <p:txBody>
          <a:bodyPr/>
          <a:lstStyle/>
          <a:p>
            <a:pPr algn="just"/>
            <a:r>
              <a:rPr lang="ru-RU" sz="1200" dirty="0"/>
              <a:t>В современной зарубежной науке в настоящее время своеобразной доминантой выступает представление о четырех типах научной рациональности (М. Вебер ): </a:t>
            </a:r>
            <a:r>
              <a:rPr lang="ru-RU" sz="1200" b="1" dirty="0"/>
              <a:t>рациональность</a:t>
            </a:r>
            <a:r>
              <a:rPr lang="ru-RU" sz="1200" dirty="0"/>
              <a:t> как средство прогрессирующего научного логического мышления; </a:t>
            </a:r>
            <a:r>
              <a:rPr lang="ru-RU" sz="1200" b="1" dirty="0"/>
              <a:t>рациональность</a:t>
            </a:r>
            <a:r>
              <a:rPr lang="ru-RU" sz="1200" dirty="0"/>
              <a:t> как целесообразность человеческой деятельности; </a:t>
            </a:r>
            <a:r>
              <a:rPr lang="ru-RU" sz="1200" b="1" dirty="0"/>
              <a:t>рациональность</a:t>
            </a:r>
            <a:r>
              <a:rPr lang="ru-RU" sz="1200" dirty="0"/>
              <a:t> как соотнесенность деятельности с некоторой системой ценностей; </a:t>
            </a:r>
            <a:r>
              <a:rPr lang="ru-RU" sz="1200" b="1" dirty="0"/>
              <a:t>рациональность</a:t>
            </a:r>
            <a:r>
              <a:rPr lang="ru-RU" sz="1200" dirty="0"/>
              <a:t> как нормативно-методологическая модель научного исследования. </a:t>
            </a:r>
          </a:p>
          <a:p>
            <a:r>
              <a:rPr lang="ru-RU" sz="1200" dirty="0"/>
              <a:t>Приоритетной формой определения научной рациональности служит точка зрения логического позитивизма. Так, например, К. </a:t>
            </a:r>
            <a:r>
              <a:rPr lang="ru-RU" sz="1200" dirty="0" err="1"/>
              <a:t>Гемпель</a:t>
            </a:r>
            <a:r>
              <a:rPr lang="ru-RU" sz="1200" dirty="0"/>
              <a:t> оценивает достоинство двух основных концепций рациональности, то есть аналитической - в виде варианта Поппера, и прагматической - в виде варианта Т. Куна и П. </a:t>
            </a:r>
            <a:r>
              <a:rPr lang="ru-RU" sz="1200" dirty="0" err="1"/>
              <a:t>Фейерабенда</a:t>
            </a:r>
            <a:r>
              <a:rPr lang="ru-RU" sz="1200" dirty="0"/>
              <a:t> . При этом аналитическая концепция рациональности находит в науке рациональное средство принятие решения и считает возможным вырабатывать нормативные правила выбора таких средств. </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5</a:t>
            </a:fld>
            <a:endParaRPr lang="ru-RU" altLang="ru-RU"/>
          </a:p>
        </p:txBody>
      </p:sp>
    </p:spTree>
    <p:extLst>
      <p:ext uri="{BB962C8B-B14F-4D97-AF65-F5344CB8AC3E}">
        <p14:creationId xmlns:p14="http://schemas.microsoft.com/office/powerpoint/2010/main" val="2051872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000" dirty="0" smtClean="0"/>
              <a:t>Представления о рациональности</a:t>
            </a:r>
            <a:endParaRPr lang="ru-RU" sz="2000" dirty="0"/>
          </a:p>
        </p:txBody>
      </p:sp>
      <p:sp>
        <p:nvSpPr>
          <p:cNvPr id="3" name="Объект 2"/>
          <p:cNvSpPr>
            <a:spLocks noGrp="1"/>
          </p:cNvSpPr>
          <p:nvPr>
            <p:ph idx="1"/>
          </p:nvPr>
        </p:nvSpPr>
        <p:spPr/>
        <p:txBody>
          <a:bodyPr/>
          <a:lstStyle/>
          <a:p>
            <a:r>
              <a:rPr lang="ru-RU" sz="1000" dirty="0"/>
              <a:t>С другой стороны, </a:t>
            </a:r>
            <a:r>
              <a:rPr lang="ru-RU" sz="1000" b="1" dirty="0"/>
              <a:t>прагматическая концепция рациональности </a:t>
            </a:r>
            <a:r>
              <a:rPr lang="ru-RU" sz="1000" dirty="0"/>
              <a:t>обращает особое внимание на социальное отношение научной деятельности и пытается эксплицировать науку, вскрывая содержание этих отношений. При этом позиция самого К. </a:t>
            </a:r>
            <a:r>
              <a:rPr lang="ru-RU" sz="1000" dirty="0" err="1"/>
              <a:t>Гемпеля</a:t>
            </a:r>
            <a:r>
              <a:rPr lang="ru-RU" sz="1000" dirty="0"/>
              <a:t> несколько сужает сферу науки и задачи методологии, тогда как трактовка рациональности должна вести к слиянию обоих подходов. </a:t>
            </a:r>
          </a:p>
          <a:p>
            <a:r>
              <a:rPr lang="ru-RU" sz="1000" dirty="0"/>
              <a:t>Другое направление обсуждения подобной проблемы связывается с К. Поппером. В его концепции научная рациональность трактуется как критичность научной рефлексии и как способность научных положений быть опровергнутыми. При этом К. Поппер трактует науку как вид рефлексивного осмысления любой познавательной традиции. В итоге наука оказывается неведомо откуда взявшейся надстройкой над некоторым произвольным типом знания, которое рационально лишь постольку, поскольку критикует самого себя и принимает во внимание результаты, которые являются итогом этой критики. Однако в подобном случае понятие рациональности применимо не только к науке, но и к любой познавательной системе, в которой играет роль факт самосознания. </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6</a:t>
            </a:fld>
            <a:endParaRPr lang="ru-RU" altLang="ru-RU"/>
          </a:p>
        </p:txBody>
      </p:sp>
    </p:spTree>
    <p:extLst>
      <p:ext uri="{BB962C8B-B14F-4D97-AF65-F5344CB8AC3E}">
        <p14:creationId xmlns:p14="http://schemas.microsoft.com/office/powerpoint/2010/main" val="2457721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4294" y="173038"/>
            <a:ext cx="4609405" cy="331365"/>
          </a:xfrm>
        </p:spPr>
        <p:txBody>
          <a:bodyPr/>
          <a:lstStyle/>
          <a:p>
            <a:r>
              <a:rPr lang="ru-RU" sz="1600" dirty="0" smtClean="0"/>
              <a:t>Концепция ограниченной рациональности</a:t>
            </a:r>
            <a:endParaRPr lang="ru-RU" sz="1600" dirty="0"/>
          </a:p>
        </p:txBody>
      </p:sp>
      <p:sp>
        <p:nvSpPr>
          <p:cNvPr id="3" name="Объект 2"/>
          <p:cNvSpPr>
            <a:spLocks noGrp="1"/>
          </p:cNvSpPr>
          <p:nvPr>
            <p:ph idx="1"/>
          </p:nvPr>
        </p:nvSpPr>
        <p:spPr>
          <a:xfrm>
            <a:off x="144215" y="648420"/>
            <a:ext cx="5544615" cy="3587030"/>
          </a:xfrm>
        </p:spPr>
        <p:txBody>
          <a:bodyPr/>
          <a:lstStyle/>
          <a:p>
            <a:pPr marL="0" indent="0">
              <a:buNone/>
            </a:pPr>
            <a:r>
              <a:rPr lang="ru-RU" sz="900" dirty="0"/>
              <a:t>Концепция «ограниченной рациональности» по Герберту </a:t>
            </a:r>
            <a:r>
              <a:rPr lang="ru-RU" sz="900" dirty="0" err="1" smtClean="0"/>
              <a:t>Саймону</a:t>
            </a:r>
            <a:r>
              <a:rPr lang="ru-RU" sz="900" dirty="0" smtClean="0"/>
              <a:t>. </a:t>
            </a:r>
            <a:r>
              <a:rPr lang="ru-RU" sz="900" dirty="0" err="1" smtClean="0"/>
              <a:t>Г.Саймон</a:t>
            </a:r>
            <a:r>
              <a:rPr lang="ru-RU" sz="900" dirty="0" smtClean="0"/>
              <a:t> </a:t>
            </a:r>
            <a:r>
              <a:rPr lang="ru-RU" sz="900" dirty="0"/>
              <a:t>издал книгу: Модели </a:t>
            </a:r>
            <a:r>
              <a:rPr lang="ru-RU" sz="900" dirty="0" smtClean="0"/>
              <a:t>человека, </a:t>
            </a:r>
            <a:r>
              <a:rPr lang="ru-RU" sz="900" dirty="0"/>
              <a:t>где подробно обосновал свою концепцию ограниченной рациональности / </a:t>
            </a:r>
            <a:r>
              <a:rPr lang="ru-RU" sz="900" dirty="0" err="1"/>
              <a:t>bounded</a:t>
            </a:r>
            <a:r>
              <a:rPr lang="ru-RU" sz="900" dirty="0"/>
              <a:t> </a:t>
            </a:r>
            <a:r>
              <a:rPr lang="ru-RU" sz="900" dirty="0" err="1"/>
              <a:t>rationality</a:t>
            </a:r>
            <a:r>
              <a:rPr lang="ru-RU" sz="900" dirty="0"/>
              <a:t>. Дело в том, что до выхода книги такие многие учёные считали, что человек – существо рациональное и в различных ситуациях всегда стремится получить максимум. По мнению Герберта </a:t>
            </a:r>
            <a:r>
              <a:rPr lang="ru-RU" sz="900" dirty="0" err="1"/>
              <a:t>Саймона</a:t>
            </a:r>
            <a:r>
              <a:rPr lang="ru-RU" sz="900" dirty="0"/>
              <a:t>, более точное описание выглядит так: существует некоторый уровень устремлений / </a:t>
            </a:r>
            <a:r>
              <a:rPr lang="ru-RU" sz="900" dirty="0" err="1"/>
              <a:t>aspirational</a:t>
            </a:r>
            <a:r>
              <a:rPr lang="ru-RU" sz="900" dirty="0"/>
              <a:t> </a:t>
            </a:r>
            <a:r>
              <a:rPr lang="ru-RU" sz="900" dirty="0" err="1"/>
              <a:t>level</a:t>
            </a:r>
            <a:r>
              <a:rPr lang="ru-RU" sz="900" dirty="0"/>
              <a:t>, который конкретный человек считает для себя удовлетворительным, и к которому стремится. Или: человек принимает удовлетворительное, то есть относительно хорошее - вместо наилучшего - решение. Чтобы действительно найти оптимальное решение в сложной ситуации, нужно проанализировать много вариантов, от чего, как правило, люди отказываются… «… он обосновывает идею так называемой «ограниченной рациональности». В чём же состоит подобное «ограниченное» видение рациональности? Во-первых, Г. </a:t>
            </a:r>
            <a:r>
              <a:rPr lang="ru-RU" sz="900" dirty="0" err="1"/>
              <a:t>Саймон</a:t>
            </a:r>
            <a:r>
              <a:rPr lang="ru-RU" sz="900" dirty="0"/>
              <a:t> признаёт, что ограничены сами мыслительные возможности конструирующего модель человека, и поэтому они далеко не всегда адекватны уровню неопределённости ситуаций и сложности проблем, возникающих в менеджменте, а также потребности глубокого анализа и оперативной оценки всех имеющихся альтернатив. Во-вторых, организации, как центры принятия решений, нечасто обладают всей нужной и качественно проработанной информацией для принятия эффективных решений. В-третьих, нет ясности в отношении тех целей и средств, ценностей и критериев, с помощью которых можно было бы оценить содержание и дизайн решения. Ведь организация состоит из людей, которые могут иметь различные интерпретации общих целей и обладать разными ценностными ориентирами. И наконец, в-четвёртых, принятие решений в реальной политике подвергается давлению социальной среды и поэтому не совсем походит на спокойную игру в шахматы в тихом месте. Часто под давлением различных социальных факторов происходят </a:t>
            </a:r>
            <a:r>
              <a:rPr lang="ru-RU" sz="900" dirty="0" err="1"/>
              <a:t>переформулировка</a:t>
            </a:r>
            <a:r>
              <a:rPr lang="ru-RU" sz="900" dirty="0"/>
              <a:t> и пересмотр содержания решения, причём даже после нахождения и утверждения его итогового варианта. В силу этих аргументов Г. </a:t>
            </a:r>
            <a:r>
              <a:rPr lang="ru-RU" sz="900" dirty="0" err="1"/>
              <a:t>Саймон</a:t>
            </a:r>
            <a:r>
              <a:rPr lang="ru-RU" sz="900" dirty="0"/>
              <a:t> предлагает вместо понятия «оптимального» (то есть наиболее эффективного и рационально обоснованного) решения ввести в оборот понятие </a:t>
            </a:r>
            <a:r>
              <a:rPr lang="ru-RU" sz="900" b="1" dirty="0"/>
              <a:t>«удовлетворительного</a:t>
            </a:r>
            <a:r>
              <a:rPr lang="ru-RU" sz="900" dirty="0"/>
              <a:t>» (</a:t>
            </a:r>
            <a:r>
              <a:rPr lang="ru-RU" sz="900" dirty="0" err="1"/>
              <a:t>satisficing</a:t>
            </a:r>
            <a:r>
              <a:rPr lang="ru-RU" sz="900" dirty="0"/>
              <a:t>), иначе говоря, предпочтительного по некоторым критериям решения». </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7</a:t>
            </a:fld>
            <a:endParaRPr lang="ru-RU" altLang="ru-RU"/>
          </a:p>
        </p:txBody>
      </p:sp>
    </p:spTree>
    <p:extLst>
      <p:ext uri="{BB962C8B-B14F-4D97-AF65-F5344CB8AC3E}">
        <p14:creationId xmlns:p14="http://schemas.microsoft.com/office/powerpoint/2010/main" val="172579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254" y="72356"/>
            <a:ext cx="4993697" cy="504055"/>
          </a:xfrm>
        </p:spPr>
        <p:txBody>
          <a:bodyPr/>
          <a:lstStyle/>
          <a:p>
            <a:r>
              <a:rPr lang="ru-RU" sz="2000" dirty="0" smtClean="0"/>
              <a:t>Классическая рациональность</a:t>
            </a:r>
            <a:endParaRPr lang="ru-RU" sz="2000" dirty="0"/>
          </a:p>
        </p:txBody>
      </p:sp>
      <p:sp>
        <p:nvSpPr>
          <p:cNvPr id="3" name="Объект 2"/>
          <p:cNvSpPr>
            <a:spLocks noGrp="1"/>
          </p:cNvSpPr>
          <p:nvPr>
            <p:ph idx="1"/>
          </p:nvPr>
        </p:nvSpPr>
        <p:spPr>
          <a:xfrm>
            <a:off x="0" y="512871"/>
            <a:ext cx="5616823" cy="4023979"/>
          </a:xfrm>
        </p:spPr>
        <p:txBody>
          <a:bodyPr/>
          <a:lstStyle/>
          <a:p>
            <a:pPr algn="just"/>
            <a:r>
              <a:rPr lang="ru-RU" sz="1200" dirty="0"/>
              <a:t>Классическая рациональность базировалась на двух фундаментальных принципах: во-первых, на отождествлении социального прогресса и прогресса науки; во-вторых, на убежденности в способности прогрессирующего разума построить разумный, </a:t>
            </a:r>
            <a:r>
              <a:rPr lang="ru-RU" sz="1200" dirty="0" smtClean="0"/>
              <a:t>совершенный </a:t>
            </a:r>
            <a:r>
              <a:rPr lang="ru-RU" sz="1200" dirty="0"/>
              <a:t>социум.</a:t>
            </a:r>
          </a:p>
          <a:p>
            <a:pPr algn="just"/>
            <a:r>
              <a:rPr lang="ru-RU" sz="1200" dirty="0"/>
              <a:t>Сегодня, когда </a:t>
            </a:r>
            <a:r>
              <a:rPr lang="ru-RU" sz="1200" dirty="0" smtClean="0"/>
              <a:t>очевидны </a:t>
            </a:r>
            <a:r>
              <a:rPr lang="ru-RU" sz="1200" dirty="0"/>
              <a:t>для всякого мыслящего человека несовпадения между ожидаемым (разумным!) и действительным, когда безусловны свидетельства использования достижений разума отнюдь не на благо развития человечества, становится ясно: та модель рациональности, которая была общепринятой, оказалась несостоятельна. Это состояние У. Эко характеризует как отсутствие представлений об упорядоченности </a:t>
            </a:r>
            <a:r>
              <a:rPr lang="ru-RU" sz="1200" dirty="0" smtClean="0"/>
              <a:t>Вселенной: </a:t>
            </a:r>
            <a:r>
              <a:rPr lang="ru-RU" sz="1200" dirty="0"/>
              <a:t>именно оно привнесло в науку неведомые ранее понятия, такие как «прерывность», «дисперсность»: «Современная западная культура окончательно разрушила классические понятия непрерывной преемственности, универсального закона, причинно-следственной связи, предвидения тех или иных явлений, — одним словом, она отказалась от стремления найти какие-то общие формулы, с помощью которых можно было бы просто и однозначно определить мир в его неисчерпаемой сложности. В языке современной науки появились новые категории: двусмысленность, неуверенность, возможность, вероятность</a:t>
            </a:r>
            <a:r>
              <a:rPr lang="ru-RU" sz="1200" dirty="0" smtClean="0"/>
              <a:t>».</a:t>
            </a:r>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8</a:t>
            </a:fld>
            <a:endParaRPr lang="ru-RU" altLang="ru-RU"/>
          </a:p>
        </p:txBody>
      </p:sp>
    </p:spTree>
    <p:extLst>
      <p:ext uri="{BB962C8B-B14F-4D97-AF65-F5344CB8AC3E}">
        <p14:creationId xmlns:p14="http://schemas.microsoft.com/office/powerpoint/2010/main" val="1147601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403373"/>
          </a:xfrm>
        </p:spPr>
        <p:txBody>
          <a:bodyPr/>
          <a:lstStyle/>
          <a:p>
            <a:r>
              <a:rPr lang="ru-RU" sz="1800" dirty="0"/>
              <a:t>Модель коллективной рациональности</a:t>
            </a:r>
          </a:p>
        </p:txBody>
      </p:sp>
      <p:sp>
        <p:nvSpPr>
          <p:cNvPr id="3" name="Объект 2"/>
          <p:cNvSpPr>
            <a:spLocks noGrp="1"/>
          </p:cNvSpPr>
          <p:nvPr>
            <p:ph idx="1"/>
          </p:nvPr>
        </p:nvSpPr>
        <p:spPr>
          <a:xfrm>
            <a:off x="287337" y="648419"/>
            <a:ext cx="5401493" cy="3210794"/>
          </a:xfrm>
        </p:spPr>
        <p:txBody>
          <a:bodyPr/>
          <a:lstStyle/>
          <a:p>
            <a:r>
              <a:rPr lang="ru-RU" sz="1000" dirty="0"/>
              <a:t>Пол </a:t>
            </a:r>
            <a:r>
              <a:rPr lang="ru-RU" sz="1000" dirty="0" err="1"/>
              <a:t>Тагард</a:t>
            </a:r>
            <a:r>
              <a:rPr lang="ru-RU" sz="1000" dirty="0"/>
              <a:t>: модель коллективной рациональности (модель «ЗК»)</a:t>
            </a:r>
          </a:p>
          <a:p>
            <a:r>
              <a:rPr lang="ru-RU" sz="1000" dirty="0"/>
              <a:t>Известный канадский философ </a:t>
            </a:r>
            <a:r>
              <a:rPr lang="ru-RU" sz="1000" i="1" dirty="0"/>
              <a:t>Пол </a:t>
            </a:r>
            <a:r>
              <a:rPr lang="ru-RU" sz="1000" i="1" dirty="0" err="1"/>
              <a:t>Тагард</a:t>
            </a:r>
            <a:r>
              <a:rPr lang="ru-RU" sz="1000" dirty="0"/>
              <a:t> разработал модель коллективной научной рациональности. Наука не является чисто индивидуальной деятельностью, поскольку ученые тесно взаимодействуют между собой. При этом коллективная рациональность не сводима к сумме индивидуальных.</a:t>
            </a:r>
          </a:p>
          <a:p>
            <a:r>
              <a:rPr lang="ru-RU" sz="1000" dirty="0" err="1"/>
              <a:t>Тагард</a:t>
            </a:r>
            <a:r>
              <a:rPr lang="ru-RU" sz="1000" dirty="0"/>
              <a:t> называет свою модель «ЗК», так как она сводится к формуле «Консенсус = </a:t>
            </a:r>
            <a:r>
              <a:rPr lang="ru-RU" sz="1000" dirty="0" err="1"/>
              <a:t>Когеренция</a:t>
            </a:r>
            <a:r>
              <a:rPr lang="ru-RU" sz="1000" dirty="0"/>
              <a:t> + Коммуникация». Он полагает, что модели, основанные на формальной логике и теории вероятностей, слишком далеки от реальной научной практики, поэтому они создают впечатление, что ученые иррациональны в своих действиях.</a:t>
            </a:r>
          </a:p>
          <a:p>
            <a:r>
              <a:rPr lang="ru-RU" sz="1000" dirty="0"/>
              <a:t>Ученые рассматриваются в модели прежде всего как субъекты, ищущие научных </a:t>
            </a:r>
            <a:r>
              <a:rPr lang="ru-RU" sz="1000" i="1" dirty="0"/>
              <a:t>объяснений</a:t>
            </a:r>
            <a:r>
              <a:rPr lang="ru-RU" sz="1000" dirty="0"/>
              <a:t>, а именно — объяснений связных и хорошо проработанных. Разногласия ученых связаны не только с различием индивидуальных убеждений, но и с несовершенной коммуникацией. Однако при продолжающихся взаимодействиях вполне может наступить согласие по поводу гипотезы или теории, так как ученые получают в свое распоряжение одни и те же свидетельства и аргументы</a:t>
            </a:r>
            <a:r>
              <a:rPr lang="ru-RU" sz="1000" dirty="0" smtClean="0"/>
              <a:t>.</a:t>
            </a:r>
            <a:endParaRPr lang="ru-RU" sz="10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9</a:t>
            </a:fld>
            <a:endParaRPr lang="ru-RU" altLang="ru-RU"/>
          </a:p>
        </p:txBody>
      </p:sp>
    </p:spTree>
    <p:extLst>
      <p:ext uri="{BB962C8B-B14F-4D97-AF65-F5344CB8AC3E}">
        <p14:creationId xmlns:p14="http://schemas.microsoft.com/office/powerpoint/2010/main" val="127042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278" y="173038"/>
            <a:ext cx="4753421" cy="331365"/>
          </a:xfrm>
        </p:spPr>
        <p:txBody>
          <a:bodyPr/>
          <a:lstStyle/>
          <a:p>
            <a:r>
              <a:rPr lang="ru-RU" sz="1600" dirty="0" smtClean="0"/>
              <a:t>Модель коллективной рациональности</a:t>
            </a:r>
            <a:endParaRPr lang="ru-RU" sz="1600" dirty="0"/>
          </a:p>
        </p:txBody>
      </p:sp>
      <p:sp>
        <p:nvSpPr>
          <p:cNvPr id="3" name="Объект 2"/>
          <p:cNvSpPr>
            <a:spLocks noGrp="1"/>
          </p:cNvSpPr>
          <p:nvPr>
            <p:ph idx="1"/>
          </p:nvPr>
        </p:nvSpPr>
        <p:spPr>
          <a:xfrm>
            <a:off x="216223" y="576411"/>
            <a:ext cx="5257477" cy="3282802"/>
          </a:xfrm>
        </p:spPr>
        <p:txBody>
          <a:bodyPr/>
          <a:lstStyle/>
          <a:p>
            <a:r>
              <a:rPr lang="ru-RU" sz="1000" dirty="0"/>
              <a:t>Важную роль в модели П. </a:t>
            </a:r>
            <a:r>
              <a:rPr lang="ru-RU" sz="1000" dirty="0" err="1"/>
              <a:t>Тагарда</a:t>
            </a:r>
            <a:r>
              <a:rPr lang="ru-RU" sz="1000" dirty="0"/>
              <a:t> играет концепция «объяснительной связности» </a:t>
            </a:r>
            <a:r>
              <a:rPr lang="ru-RU" sz="1000" i="1" dirty="0"/>
              <a:t>(</a:t>
            </a:r>
            <a:r>
              <a:rPr lang="ru-RU" sz="1000" i="1" dirty="0" err="1"/>
              <a:t>explanatory</a:t>
            </a:r>
            <a:r>
              <a:rPr lang="ru-RU" sz="1000" i="1" dirty="0"/>
              <a:t> </a:t>
            </a:r>
            <a:r>
              <a:rPr lang="ru-RU" sz="1000" i="1" dirty="0" err="1"/>
              <a:t>coherence</a:t>
            </a:r>
            <a:r>
              <a:rPr lang="ru-RU" sz="1000" dirty="0"/>
              <a:t>), которую он разрабатывал в течение ряда лет. Она является развитием теории «вывода к наилучшему объяснению» </a:t>
            </a:r>
            <a:r>
              <a:rPr lang="ru-RU" sz="1000" dirty="0" smtClean="0"/>
              <a:t>и </a:t>
            </a:r>
            <a:r>
              <a:rPr lang="ru-RU" sz="1000" dirty="0"/>
              <a:t>предлагает ряд специальных принципов, которым должны отвечать когерентные объяснения. Эта концепция получила определенное подкрепление, так как была опробована на специальной компьютерной программе (тоже созданной П. </a:t>
            </a:r>
            <a:r>
              <a:rPr lang="ru-RU" sz="1000" dirty="0" err="1"/>
              <a:t>Тагардом</a:t>
            </a:r>
            <a:r>
              <a:rPr lang="ru-RU" sz="1000" dirty="0"/>
              <a:t>).</a:t>
            </a:r>
          </a:p>
          <a:p>
            <a:r>
              <a:rPr lang="ru-RU" sz="1000" dirty="0"/>
              <a:t>Компьютерные симуляции продемонстрировали, как возрастает связность объяснений при обмене субъектами информацией о гипотезах и свидетельствах.</a:t>
            </a:r>
          </a:p>
          <a:p>
            <a:r>
              <a:rPr lang="ru-RU" sz="1000" dirty="0"/>
              <a:t>Вкратце, объяснительная связность подчиняется трем критериям. Это </a:t>
            </a:r>
            <a:r>
              <a:rPr lang="ru-RU" sz="1000" i="1" dirty="0"/>
              <a:t>объяснительная ширина</a:t>
            </a:r>
            <a:r>
              <a:rPr lang="ru-RU" sz="1000" dirty="0"/>
              <a:t> (теория объясняет больше фактов, чем ее конкуренты); </a:t>
            </a:r>
            <a:r>
              <a:rPr lang="ru-RU" sz="1000" i="1" dirty="0"/>
              <a:t>простота</a:t>
            </a:r>
            <a:r>
              <a:rPr lang="ru-RU" sz="1000" dirty="0"/>
              <a:t> (меньше специальных или </a:t>
            </a:r>
            <a:r>
              <a:rPr lang="ru-RU" sz="1000" i="1" dirty="0" err="1"/>
              <a:t>ad</a:t>
            </a:r>
            <a:r>
              <a:rPr lang="ru-RU" sz="1000" i="1" dirty="0"/>
              <a:t> </a:t>
            </a:r>
            <a:r>
              <a:rPr lang="ru-RU" sz="1000" i="1" dirty="0" err="1"/>
              <a:t>hoc</a:t>
            </a:r>
            <a:r>
              <a:rPr lang="ru-RU" sz="1000" dirty="0"/>
              <a:t> допущений); </a:t>
            </a:r>
            <a:r>
              <a:rPr lang="ru-RU" sz="1000" i="1" dirty="0"/>
              <a:t>аналогия —</a:t>
            </a:r>
            <a:r>
              <a:rPr lang="ru-RU" sz="1000" dirty="0"/>
              <a:t> объяснения более когерентны, если они поддержаны аналогией с теориями, которые ученые уже считают вполне приемлемыми.</a:t>
            </a:r>
          </a:p>
          <a:p>
            <a:r>
              <a:rPr lang="ru-RU" sz="1000" dirty="0"/>
              <a:t>Кроме того, П. </a:t>
            </a:r>
            <a:r>
              <a:rPr lang="ru-RU" sz="1000" dirty="0" err="1"/>
              <a:t>Тагард</a:t>
            </a:r>
            <a:r>
              <a:rPr lang="ru-RU" sz="1000" dirty="0"/>
              <a:t> полагает, что ученые не являются целиком «интеллектуальными» субъектами. Эмоции, конечно, играют важную роль в их работе. Однако эмоции сами по себе не являются источником иррациональности. Ведь огромное значение играют и такие «положительные» эмоциональные факторы, как любознательность, радость открытия, восприятие красоты хорошо разработанных теорий.</a:t>
            </a:r>
          </a:p>
          <a:p>
            <a:endParaRPr lang="ru-RU" sz="10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10</a:t>
            </a:fld>
            <a:endParaRPr lang="ru-RU" altLang="ru-RU"/>
          </a:p>
        </p:txBody>
      </p:sp>
    </p:spTree>
    <p:extLst>
      <p:ext uri="{BB962C8B-B14F-4D97-AF65-F5344CB8AC3E}">
        <p14:creationId xmlns:p14="http://schemas.microsoft.com/office/powerpoint/2010/main" val="1755494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254" y="173038"/>
            <a:ext cx="4969445" cy="547389"/>
          </a:xfrm>
        </p:spPr>
        <p:txBody>
          <a:bodyPr/>
          <a:lstStyle/>
          <a:p>
            <a:r>
              <a:rPr lang="ru-RU" sz="2000" dirty="0" smtClean="0"/>
              <a:t>Научная Р как смена типа рациональности </a:t>
            </a:r>
            <a:endParaRPr lang="ru-RU" sz="2000" dirty="0"/>
          </a:p>
        </p:txBody>
      </p:sp>
      <p:sp>
        <p:nvSpPr>
          <p:cNvPr id="3" name="Объект 2"/>
          <p:cNvSpPr>
            <a:spLocks noGrp="1"/>
          </p:cNvSpPr>
          <p:nvPr>
            <p:ph idx="1"/>
          </p:nvPr>
        </p:nvSpPr>
        <p:spPr/>
        <p:txBody>
          <a:bodyPr/>
          <a:lstStyle/>
          <a:p>
            <a:pPr marL="0" indent="0">
              <a:buNone/>
            </a:pPr>
            <a:r>
              <a:rPr lang="ru-RU" sz="1400" b="1" dirty="0"/>
              <a:t>Научные революции как смена типов научной рациональности</a:t>
            </a:r>
            <a:r>
              <a:rPr lang="ru-RU" sz="1400" dirty="0"/>
              <a:t> (В. Степин) </a:t>
            </a:r>
          </a:p>
          <a:p>
            <a:r>
              <a:rPr lang="ru-RU" sz="1400" dirty="0"/>
              <a:t>Тип научной рациональности </a:t>
            </a:r>
          </a:p>
          <a:p>
            <a:r>
              <a:rPr lang="ru-RU" sz="1400" dirty="0"/>
              <a:t>Тип научной рациональности – состояние научной деятельности, направленной на получение объективной истины и представленной как отношение «субъект – средства деятельности - объект». </a:t>
            </a:r>
          </a:p>
          <a:p>
            <a:r>
              <a:rPr lang="ru-RU" sz="1400" dirty="0"/>
              <a:t>На разных этапах развития науки доминировал свой тип научной рациональности. </a:t>
            </a:r>
          </a:p>
          <a:p>
            <a:endParaRPr lang="ru-RU" sz="14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11</a:t>
            </a:fld>
            <a:endParaRPr lang="ru-RU" altLang="ru-RU"/>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511" y="3027127"/>
            <a:ext cx="2239445" cy="1119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094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2247" y="72355"/>
            <a:ext cx="5186362" cy="720725"/>
          </a:xfrm>
        </p:spPr>
        <p:txBody>
          <a:bodyPr/>
          <a:lstStyle/>
          <a:p>
            <a:r>
              <a:rPr lang="ru-RU" dirty="0" smtClean="0"/>
              <a:t>Классический тип рациональности</a:t>
            </a:r>
            <a:endParaRPr lang="ru-RU" dirty="0"/>
          </a:p>
        </p:txBody>
      </p:sp>
      <p:sp>
        <p:nvSpPr>
          <p:cNvPr id="3" name="Объект 2"/>
          <p:cNvSpPr>
            <a:spLocks noGrp="1"/>
          </p:cNvSpPr>
          <p:nvPr>
            <p:ph idx="1"/>
          </p:nvPr>
        </p:nvSpPr>
        <p:spPr/>
        <p:txBody>
          <a:bodyPr/>
          <a:lstStyle/>
          <a:p>
            <a:pPr marL="0" indent="0">
              <a:buNone/>
            </a:pPr>
            <a:r>
              <a:rPr lang="ru-RU" b="1" dirty="0"/>
              <a:t>Классический тип рациональности</a:t>
            </a:r>
            <a:endParaRPr lang="ru-RU" dirty="0"/>
          </a:p>
          <a:p>
            <a:r>
              <a:rPr lang="ru-RU" sz="1400" dirty="0"/>
              <a:t>Объект – главный компонент отношения «субъект – средства - объект» </a:t>
            </a:r>
          </a:p>
          <a:p>
            <a:r>
              <a:rPr lang="ru-RU" sz="1400" dirty="0"/>
              <a:t>Не учитывается активность субъекта; </a:t>
            </a:r>
          </a:p>
          <a:p>
            <a:r>
              <a:rPr lang="ru-RU" sz="1400" dirty="0"/>
              <a:t>Исключается влияние познавательных средств; </a:t>
            </a:r>
          </a:p>
          <a:p>
            <a:r>
              <a:rPr lang="ru-RU" sz="1400" dirty="0"/>
              <a:t>Не осознается социокультурная обусловленность оснований науки </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12</a:t>
            </a:fld>
            <a:endParaRPr lang="ru-RU" altLang="ru-RU"/>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383" y="2808659"/>
            <a:ext cx="2806080" cy="105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034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254" y="173038"/>
            <a:ext cx="4969445" cy="547389"/>
          </a:xfrm>
        </p:spPr>
        <p:txBody>
          <a:bodyPr/>
          <a:lstStyle/>
          <a:p>
            <a:r>
              <a:rPr lang="ru-RU" sz="2000" dirty="0" smtClean="0"/>
              <a:t>Классический тип рациональности</a:t>
            </a:r>
            <a:endParaRPr lang="ru-RU" sz="2000" dirty="0"/>
          </a:p>
        </p:txBody>
      </p:sp>
      <p:sp>
        <p:nvSpPr>
          <p:cNvPr id="3" name="Объект 2"/>
          <p:cNvSpPr>
            <a:spLocks noGrp="1"/>
          </p:cNvSpPr>
          <p:nvPr>
            <p:ph idx="1"/>
          </p:nvPr>
        </p:nvSpPr>
        <p:spPr/>
        <p:txBody>
          <a:bodyPr/>
          <a:lstStyle/>
          <a:p>
            <a:pPr marL="0" indent="0">
              <a:buNone/>
            </a:pPr>
            <a:r>
              <a:rPr lang="ru-RU" sz="1400" b="1" dirty="0"/>
              <a:t>Классический тип научной рациональности</a:t>
            </a:r>
            <a:r>
              <a:rPr lang="ru-RU" sz="1400" dirty="0"/>
              <a:t>, центрируя внимание на объекте, стремится при теоретическом объяснении и описании элиминировать все, что относится к субъекту, средствам и операциям его деятельности. Такая элиминация рассматривается как необходимое условие получения объективно-истинного знания о мире. Цели и ценности науки, определяющие стратегии исследования и способы фрагментации мира, на этом этапе, как и на всех остальных, детерминированы доминирующими в культуре мировоззренческими установками и ценностными ориентациями. Но классическая наука не осмысливает этих детерминаций. </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13</a:t>
            </a:fld>
            <a:endParaRPr lang="ru-RU" altLang="ru-RU"/>
          </a:p>
        </p:txBody>
      </p:sp>
    </p:spTree>
    <p:extLst>
      <p:ext uri="{BB962C8B-B14F-4D97-AF65-F5344CB8AC3E}">
        <p14:creationId xmlns:p14="http://schemas.microsoft.com/office/powerpoint/2010/main" val="300733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1" y="288379"/>
            <a:ext cx="4970338" cy="428748"/>
          </a:xfrm>
        </p:spPr>
        <p:txBody>
          <a:bodyPr/>
          <a:lstStyle/>
          <a:p>
            <a:r>
              <a:rPr lang="ru-RU" sz="2000" dirty="0" smtClean="0"/>
              <a:t>Классическая рациональность</a:t>
            </a:r>
            <a:endParaRPr lang="ru-RU" sz="2000" dirty="0"/>
          </a:p>
        </p:txBody>
      </p:sp>
      <p:sp>
        <p:nvSpPr>
          <p:cNvPr id="3" name="Объект 2"/>
          <p:cNvSpPr>
            <a:spLocks noGrp="1"/>
          </p:cNvSpPr>
          <p:nvPr>
            <p:ph idx="1"/>
          </p:nvPr>
        </p:nvSpPr>
        <p:spPr>
          <a:xfrm>
            <a:off x="72208" y="936451"/>
            <a:ext cx="5328592" cy="2922762"/>
          </a:xfrm>
        </p:spPr>
        <p:txBody>
          <a:bodyPr/>
          <a:lstStyle/>
          <a:p>
            <a:pPr marL="0" indent="0" algn="just">
              <a:buNone/>
            </a:pPr>
            <a:r>
              <a:rPr lang="ru-RU" sz="1000" dirty="0"/>
              <a:t>Согласно методу, введенному в науку Ньютоном, построение теории, которая описывает реальное устройство мира, состоит из трех фаз. На первой из них реальная ситуация предельно упрощается, строится сравнительно простая математическая модель. Именно так поступал сам Ньютон, когда вводил силу тяготения, не обсуждая физического механизма этой силы, и предполагал, что Луна движется вокруг Земли по круговой орбите, которая не искажается под действием других планет. На второй фазе выполняется сравнение результатов вычислений по упрощенной модели с наблюдениями. И наконец, на третьей фазе результаты этого сравнения используются для построения усовершенствованной теории. Так, в качестве орбиты Луны был выбран эллипс. Разработанный Ньютоном метод прочно вошел в исследовательский арсенал естествознания.</a:t>
            </a:r>
          </a:p>
          <a:p>
            <a:pPr marL="0" indent="0" algn="just">
              <a:buNone/>
            </a:pPr>
            <a:r>
              <a:rPr lang="ru-RU" sz="1000" dirty="0"/>
              <a:t>Девизом исследовательского метода Ньютона стало изречение «</a:t>
            </a:r>
            <a:r>
              <a:rPr lang="ru-RU" sz="1000" dirty="0" err="1"/>
              <a:t>Hypotheses</a:t>
            </a:r>
            <a:r>
              <a:rPr lang="ru-RU" sz="1000" dirty="0"/>
              <a:t> поп </a:t>
            </a:r>
            <a:r>
              <a:rPr lang="ru-RU" sz="1000" dirty="0" err="1"/>
              <a:t>fingo</a:t>
            </a:r>
            <a:r>
              <a:rPr lang="ru-RU" sz="1000" dirty="0"/>
              <a:t>» — «Гипотез не измышляю». Вместо априорных гипотез Ньютон выдвинул физику принципов. «Не должно требовать в природе других причин сверх тех, которые истинны и достаточны для объяснения явлений», — писал он. Речь шла об открытии наиболее общих закономерностей на основе наблюдений и опытов.</a:t>
            </a:r>
          </a:p>
          <a:p>
            <a:pPr algn="just"/>
            <a:endParaRPr lang="ru-RU" sz="10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14</a:t>
            </a:fld>
            <a:endParaRPr lang="ru-RU" altLang="ru-RU"/>
          </a:p>
        </p:txBody>
      </p:sp>
    </p:spTree>
    <p:extLst>
      <p:ext uri="{BB962C8B-B14F-4D97-AF65-F5344CB8AC3E}">
        <p14:creationId xmlns:p14="http://schemas.microsoft.com/office/powerpoint/2010/main" val="1817883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331365"/>
          </a:xfrm>
        </p:spPr>
        <p:txBody>
          <a:bodyPr/>
          <a:lstStyle/>
          <a:p>
            <a:r>
              <a:rPr lang="ru-RU" sz="2000" dirty="0" smtClean="0"/>
              <a:t>Классическая рациональность</a:t>
            </a:r>
            <a:endParaRPr lang="ru-RU" sz="2000" dirty="0"/>
          </a:p>
        </p:txBody>
      </p:sp>
      <p:sp>
        <p:nvSpPr>
          <p:cNvPr id="3" name="Объект 2"/>
          <p:cNvSpPr>
            <a:spLocks noGrp="1"/>
          </p:cNvSpPr>
          <p:nvPr>
            <p:ph idx="1"/>
          </p:nvPr>
        </p:nvSpPr>
        <p:spPr>
          <a:xfrm>
            <a:off x="216223" y="648419"/>
            <a:ext cx="5257477" cy="3384376"/>
          </a:xfrm>
        </p:spPr>
        <p:txBody>
          <a:bodyPr/>
          <a:lstStyle/>
          <a:p>
            <a:r>
              <a:rPr lang="ru-RU" sz="1000" dirty="0"/>
              <a:t>Ньютон не отвергал ни дедуктивного метода, ни гипотез. Он категорически осуждал практику гипотез необоснованных, которыми злоупотреблял Декарт, «объяснявший», например, вкус соли тем, что ее частицы имеют игольчатую форму. В работах самого Ньютона гипотез, имеющих форму физических принципов, достаточно много; вспомним хотя бы его представления об абсолютном пространстве и времени.</a:t>
            </a:r>
          </a:p>
          <a:p>
            <a:r>
              <a:rPr lang="ru-RU" sz="1000" dirty="0"/>
              <a:t>Расходясь с Декартом в отношении к </a:t>
            </a:r>
            <a:r>
              <a:rPr lang="ru-RU" sz="1000" dirty="0" smtClean="0"/>
              <a:t>гипотезам</a:t>
            </a:r>
            <a:r>
              <a:rPr lang="ru-RU" sz="1000" dirty="0"/>
              <a:t>, Ньютон был солидарен с ним в другом — в признании абсолютных истин и в возможности абсолютно достоверного знания. Эти принципы — прямое наследие учения средневековой науки о божественном Абсолюте. Вселенная представлялась Ньютону истинным храмом Бога. Исследуя природу, полагал он, человек познает безграничную мудрость Творца. Инструментом познания служила наука, а высшим критерием истинности полученных знаний — авторитет самого разума, ведущего исследование научным методом.</a:t>
            </a:r>
          </a:p>
          <a:p>
            <a:r>
              <a:rPr lang="ru-RU" sz="1000" dirty="0"/>
              <a:t>Логическим завершением системы </a:t>
            </a:r>
            <a:r>
              <a:rPr lang="ru-RU" sz="1000" dirty="0" err="1"/>
              <a:t>К.р</a:t>
            </a:r>
            <a:r>
              <a:rPr lang="ru-RU" sz="1000" dirty="0"/>
              <a:t>. явился жесткий принцип </a:t>
            </a:r>
            <a:r>
              <a:rPr lang="ru-RU" sz="1000" dirty="0" err="1"/>
              <a:t>лапласовского</a:t>
            </a:r>
            <a:r>
              <a:rPr lang="ru-RU" sz="1000" dirty="0"/>
              <a:t> детерминизма, провозгласивший верховную власть строгих механистических законов над миром природных явлений. Человек мог управлять этим миром только одним способом — познавая эти законы и изобретая технологии, основанные на их следствиях. Случайность изгонялась из Вселенной, которая становилась подобной огромному механизму. Связь причины и следствия в этом мире была необходимой и однозначной.</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15</a:t>
            </a:fld>
            <a:endParaRPr lang="ru-RU" altLang="ru-RU"/>
          </a:p>
        </p:txBody>
      </p:sp>
    </p:spTree>
    <p:extLst>
      <p:ext uri="{BB962C8B-B14F-4D97-AF65-F5344CB8AC3E}">
        <p14:creationId xmlns:p14="http://schemas.microsoft.com/office/powerpoint/2010/main" val="1144626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262" y="173038"/>
            <a:ext cx="4897437" cy="259357"/>
          </a:xfrm>
        </p:spPr>
        <p:txBody>
          <a:bodyPr/>
          <a:lstStyle/>
          <a:p>
            <a:r>
              <a:rPr lang="ru-RU" sz="1200" b="1" dirty="0"/>
              <a:t>Методологическая оптика классического идеала рациональности</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16</a:t>
            </a:fld>
            <a:endParaRPr lang="ru-RU" altLang="ru-RU"/>
          </a:p>
        </p:txBody>
      </p:sp>
      <p:pic>
        <p:nvPicPr>
          <p:cNvPr id="1032" name="Picture 8" descr="http://psystudy.ru/images/stories/n36/36guseltseva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588" y="758705"/>
            <a:ext cx="3464010" cy="2842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668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4294" y="173038"/>
            <a:ext cx="4609405" cy="331365"/>
          </a:xfrm>
        </p:spPr>
        <p:txBody>
          <a:bodyPr/>
          <a:lstStyle/>
          <a:p>
            <a:r>
              <a:rPr lang="ru-RU" sz="1400" dirty="0" smtClean="0"/>
              <a:t>Классическая рациональность в психологии</a:t>
            </a:r>
            <a:endParaRPr lang="ru-RU" sz="1400" dirty="0"/>
          </a:p>
        </p:txBody>
      </p:sp>
      <p:sp>
        <p:nvSpPr>
          <p:cNvPr id="3" name="Объект 2"/>
          <p:cNvSpPr>
            <a:spLocks noGrp="1"/>
          </p:cNvSpPr>
          <p:nvPr>
            <p:ph idx="1"/>
          </p:nvPr>
        </p:nvSpPr>
        <p:spPr>
          <a:xfrm>
            <a:off x="144215" y="648419"/>
            <a:ext cx="5544615" cy="3672756"/>
          </a:xfrm>
        </p:spPr>
        <p:txBody>
          <a:bodyPr/>
          <a:lstStyle/>
          <a:p>
            <a:pPr algn="just"/>
            <a:r>
              <a:rPr lang="ru-RU" sz="1000" dirty="0"/>
              <a:t>Рисунок показывает сосредоточенность поля рефлексии на объекте исследования. Цель познания в свете классического идеала рациональности – построение истинной, объективной картины реальности; описание вещей, каковы они есть «на самом деле». Становящиеся науки на данном этапе решают проблемы строгого определения границ собственного предмета и поисков объективного метода исследования. Приоритет отдается опытному и экспериментальному знанию, теории строятся на </a:t>
            </a:r>
            <a:r>
              <a:rPr lang="ru-RU" sz="1000" dirty="0" err="1"/>
              <a:t>фактологической</a:t>
            </a:r>
            <a:r>
              <a:rPr lang="ru-RU" sz="1000" dirty="0"/>
              <a:t> основе. Согласно исследовательским установкам научного сообщества, к научной теории ведет правильный метод, а достижение достоверности, объективности, </a:t>
            </a:r>
            <a:r>
              <a:rPr lang="ru-RU" sz="1000" dirty="0" err="1"/>
              <a:t>валидности</a:t>
            </a:r>
            <a:r>
              <a:rPr lang="ru-RU" sz="1000" dirty="0"/>
              <a:t> исследования требует элиминации случайных помех и субъективных </a:t>
            </a:r>
            <a:r>
              <a:rPr lang="ru-RU" sz="1000" dirty="0" smtClean="0"/>
              <a:t>факторов.</a:t>
            </a:r>
          </a:p>
          <a:p>
            <a:pPr algn="just"/>
            <a:r>
              <a:rPr lang="ru-RU" sz="1000" dirty="0"/>
              <a:t/>
            </a:r>
            <a:br>
              <a:rPr lang="ru-RU" sz="1000" dirty="0"/>
            </a:br>
            <a:r>
              <a:rPr lang="ru-RU" sz="1000" dirty="0"/>
              <a:t/>
            </a:r>
            <a:br>
              <a:rPr lang="ru-RU" sz="1000" dirty="0"/>
            </a:br>
            <a:r>
              <a:rPr lang="ru-RU" sz="1000" dirty="0"/>
              <a:t>Трактовка психики на классическом этапе развития науки, как правило, замыкала ее пределами сознания. Тем не менее естественнонаучная методология придала мощные импульсы развитию психологии в качестве эмпирической науки. Философская </a:t>
            </a:r>
            <a:r>
              <a:rPr lang="ru-RU" sz="1000" i="1" dirty="0"/>
              <a:t>категория отражения </a:t>
            </a:r>
            <a:r>
              <a:rPr lang="ru-RU" sz="1000" dirty="0"/>
              <a:t>легла в основу объяснения развития и принципов функционирования психики. Ведущей методологией служил позитивизм как важное достижение в эволюции научного знания того времени. Следует подчеркнуть, что популярная в наши дни критика позитивизма справедлива лишь в стремлении ограничить его претензии на общенаучное мировоззрение и методологическую универсальность. В качестве классической (в лучшем смысле этого слова) методологии позитивизм до сих пор продолжает служить идеалу достоверного познания и доказательной науки.</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17</a:t>
            </a:fld>
            <a:endParaRPr lang="ru-RU" altLang="ru-RU"/>
          </a:p>
        </p:txBody>
      </p:sp>
    </p:spTree>
    <p:extLst>
      <p:ext uri="{BB962C8B-B14F-4D97-AF65-F5344CB8AC3E}">
        <p14:creationId xmlns:p14="http://schemas.microsoft.com/office/powerpoint/2010/main" val="1674323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262" y="173038"/>
            <a:ext cx="4897437" cy="475381"/>
          </a:xfrm>
        </p:spPr>
        <p:txBody>
          <a:bodyPr/>
          <a:lstStyle/>
          <a:p>
            <a:r>
              <a:rPr lang="ru-RU" dirty="0" smtClean="0"/>
              <a:t>Кризис рациональности</a:t>
            </a:r>
            <a:endParaRPr lang="ru-RU" dirty="0"/>
          </a:p>
        </p:txBody>
      </p:sp>
      <p:sp>
        <p:nvSpPr>
          <p:cNvPr id="3" name="Объект 2"/>
          <p:cNvSpPr>
            <a:spLocks noGrp="1"/>
          </p:cNvSpPr>
          <p:nvPr>
            <p:ph idx="1"/>
          </p:nvPr>
        </p:nvSpPr>
        <p:spPr/>
        <p:txBody>
          <a:bodyPr/>
          <a:lstStyle/>
          <a:p>
            <a:pPr algn="just"/>
            <a:r>
              <a:rPr lang="ru-RU" sz="1200" dirty="0" smtClean="0"/>
              <a:t>Человек </a:t>
            </a:r>
            <a:r>
              <a:rPr lang="ru-RU" sz="1200" dirty="0"/>
              <a:t>Нового времени ощутил себя полновластным хозяином земли, а орудием своей власти сделал науку и технику. Оценивая место человека в системе мира с точки зрения </a:t>
            </a:r>
            <a:r>
              <a:rPr lang="ru-RU" sz="1200" dirty="0" err="1"/>
              <a:t>К.р</a:t>
            </a:r>
            <a:r>
              <a:rPr lang="ru-RU" sz="1200" dirty="0"/>
              <a:t>., иногда пишут: человек — лишь сторонний наблюдатель того, что происходит во Вселенной, отодвинутый на периферию Универсума</a:t>
            </a:r>
            <a:r>
              <a:rPr lang="ru-RU" sz="1200" dirty="0" smtClean="0"/>
              <a:t>.</a:t>
            </a:r>
          </a:p>
          <a:p>
            <a:pPr algn="just"/>
            <a:r>
              <a:rPr lang="ru-RU" sz="1200" dirty="0"/>
              <a:t>Разум человека (согласно классическому пониманию рациональности)  трактовался как </a:t>
            </a:r>
            <a:r>
              <a:rPr lang="ru-RU" sz="1200" dirty="0" err="1"/>
              <a:t>дистанцированный</a:t>
            </a:r>
            <a:r>
              <a:rPr lang="ru-RU" sz="1200" dirty="0"/>
              <a:t> от мира вещей, от природы. Но если человек и выступал как наблюдатель по отношению к этому миру, то лишь в том смысле, что наблюдение рассматривалось как неотъемлемая часть экспериментального метода познания, открывавшего человеку тайны природы и служившего основой технических способов подчинения этой природы человеку.</a:t>
            </a:r>
          </a:p>
          <a:p>
            <a:pPr algn="just"/>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18</a:t>
            </a:fld>
            <a:endParaRPr lang="ru-RU" altLang="ru-RU"/>
          </a:p>
        </p:txBody>
      </p:sp>
    </p:spTree>
    <p:extLst>
      <p:ext uri="{BB962C8B-B14F-4D97-AF65-F5344CB8AC3E}">
        <p14:creationId xmlns:p14="http://schemas.microsoft.com/office/powerpoint/2010/main" val="3625323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2287" y="173038"/>
            <a:ext cx="4681412" cy="400050"/>
          </a:xfrm>
        </p:spPr>
        <p:txBody>
          <a:bodyPr/>
          <a:lstStyle/>
          <a:p>
            <a:r>
              <a:rPr lang="ru-RU" sz="1400" dirty="0" smtClean="0"/>
              <a:t>Методологическая </a:t>
            </a:r>
            <a:r>
              <a:rPr lang="ru-RU" sz="1400" dirty="0"/>
              <a:t>оптика неклассического идеала рациональности</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4501" y="647700"/>
            <a:ext cx="3807936" cy="3211513"/>
          </a:xfrm>
        </p:spPr>
      </p:pic>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19</a:t>
            </a:fld>
            <a:endParaRPr lang="ru-RU" altLang="ru-RU"/>
          </a:p>
        </p:txBody>
      </p:sp>
    </p:spTree>
    <p:extLst>
      <p:ext uri="{BB962C8B-B14F-4D97-AF65-F5344CB8AC3E}">
        <p14:creationId xmlns:p14="http://schemas.microsoft.com/office/powerpoint/2010/main" val="669867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403373"/>
          </a:xfrm>
        </p:spPr>
        <p:txBody>
          <a:bodyPr/>
          <a:lstStyle/>
          <a:p>
            <a:r>
              <a:rPr lang="ru-RU" sz="1600" dirty="0" smtClean="0"/>
              <a:t>Психика в неклассической рациональности</a:t>
            </a:r>
            <a:endParaRPr lang="ru-RU" sz="1600" dirty="0"/>
          </a:p>
        </p:txBody>
      </p:sp>
      <p:sp>
        <p:nvSpPr>
          <p:cNvPr id="3" name="Объект 2"/>
          <p:cNvSpPr>
            <a:spLocks noGrp="1"/>
          </p:cNvSpPr>
          <p:nvPr>
            <p:ph idx="1"/>
          </p:nvPr>
        </p:nvSpPr>
        <p:spPr>
          <a:xfrm>
            <a:off x="216223" y="576410"/>
            <a:ext cx="5472607" cy="3659039"/>
          </a:xfrm>
        </p:spPr>
        <p:txBody>
          <a:bodyPr/>
          <a:lstStyle/>
          <a:p>
            <a:pPr algn="just"/>
            <a:r>
              <a:rPr lang="ru-RU" sz="1200" dirty="0"/>
              <a:t>Трактовка психики в неклассическом типе рациональности выходит за пределы сознания: предмет исследования становится открытой системой. Ведущей и весьма эффективной методологией неклассического типа рациональности является системный подход. Существенную роль играют идеи холизма. Наряду с принципом отражения на передний план выдвигается принцип активного преображения реальности. Неклассическая психология – деятельна, </a:t>
            </a:r>
            <a:r>
              <a:rPr lang="ru-RU" sz="1200" dirty="0" err="1"/>
              <a:t>психотехнична</a:t>
            </a:r>
            <a:r>
              <a:rPr lang="ru-RU" sz="1200" dirty="0"/>
              <a:t> и осмысливает себя активно вмешивающейся в </a:t>
            </a:r>
            <a:r>
              <a:rPr lang="ru-RU" sz="1200" dirty="0" err="1" smtClean="0"/>
              <a:t>реальность.Также</a:t>
            </a:r>
            <a:r>
              <a:rPr lang="ru-RU" sz="1200" dirty="0" smtClean="0"/>
              <a:t> </a:t>
            </a:r>
            <a:r>
              <a:rPr lang="ru-RU" sz="1200" dirty="0"/>
              <a:t>не чужды ей идеи </a:t>
            </a:r>
            <a:r>
              <a:rPr lang="ru-RU" sz="1200" dirty="0" smtClean="0"/>
              <a:t>конструктивизма.</a:t>
            </a:r>
          </a:p>
          <a:p>
            <a:pPr algn="just"/>
            <a:r>
              <a:rPr lang="ru-RU" sz="1200" dirty="0"/>
              <a:t>Важное место в неклассической парадигме занимают </a:t>
            </a:r>
            <a:r>
              <a:rPr lang="ru-RU" sz="1200" i="1" dirty="0"/>
              <a:t>категория деятельности</a:t>
            </a:r>
            <a:r>
              <a:rPr lang="ru-RU" sz="1200" dirty="0"/>
              <a:t> как «транслятор» между субъектом, объектом и миром, а также идея относительности (опыта, метода, теорий, картины мира). При помощи разных методов и теорий ученые создают здесь уже не абсолютный универсум, а идеальные модели реальности, ощупывая пресловутого «слона» с различных сторон. Отрефлексированной методологической проблемой на данном этапе развития становится необходимость преодолеть фрагментацию исследований в том круге познания, где представлены разные модели реальности и языки описания. </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20</a:t>
            </a:fld>
            <a:endParaRPr lang="ru-RU" altLang="ru-RU"/>
          </a:p>
        </p:txBody>
      </p:sp>
    </p:spTree>
    <p:extLst>
      <p:ext uri="{BB962C8B-B14F-4D97-AF65-F5344CB8AC3E}">
        <p14:creationId xmlns:p14="http://schemas.microsoft.com/office/powerpoint/2010/main" val="2287807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403373"/>
          </a:xfrm>
        </p:spPr>
        <p:txBody>
          <a:bodyPr/>
          <a:lstStyle/>
          <a:p>
            <a:r>
              <a:rPr lang="ru-RU" sz="1600" dirty="0" smtClean="0"/>
              <a:t>Объект изучения в психологии</a:t>
            </a:r>
            <a:endParaRPr lang="ru-RU" sz="1600" dirty="0"/>
          </a:p>
        </p:txBody>
      </p:sp>
      <p:sp>
        <p:nvSpPr>
          <p:cNvPr id="3" name="Объект 2"/>
          <p:cNvSpPr>
            <a:spLocks noGrp="1"/>
          </p:cNvSpPr>
          <p:nvPr>
            <p:ph idx="1"/>
          </p:nvPr>
        </p:nvSpPr>
        <p:spPr>
          <a:xfrm>
            <a:off x="288230" y="648419"/>
            <a:ext cx="5185469" cy="3210794"/>
          </a:xfrm>
        </p:spPr>
        <p:txBody>
          <a:bodyPr/>
          <a:lstStyle/>
          <a:p>
            <a:r>
              <a:rPr lang="ru-RU" sz="1200" dirty="0" smtClean="0"/>
              <a:t>Как показал М.Г. </a:t>
            </a:r>
            <a:r>
              <a:rPr lang="ru-RU" sz="1200" dirty="0" err="1" smtClean="0"/>
              <a:t>Ярошевский</a:t>
            </a:r>
            <a:r>
              <a:rPr lang="ru-RU" sz="1200" dirty="0" smtClean="0"/>
              <a:t> </a:t>
            </a:r>
            <a:r>
              <a:rPr lang="ru-RU" sz="1200" dirty="0"/>
              <a:t>(</a:t>
            </a:r>
            <a:r>
              <a:rPr lang="ru-RU" sz="1200" dirty="0" err="1"/>
              <a:t>Ярошевский</a:t>
            </a:r>
            <a:r>
              <a:rPr lang="ru-RU" sz="1200" dirty="0"/>
              <a:t>, 1993), </a:t>
            </a:r>
            <a:r>
              <a:rPr lang="ru-RU" sz="1200" dirty="0" smtClean="0"/>
              <a:t>эволюция </a:t>
            </a:r>
            <a:r>
              <a:rPr lang="ru-RU" sz="1200" dirty="0" err="1" smtClean="0"/>
              <a:t>Л.С.Выготского</a:t>
            </a:r>
            <a:r>
              <a:rPr lang="ru-RU" sz="1200" dirty="0" smtClean="0"/>
              <a:t> в поисках «клеточки» психологии шла по пути</a:t>
            </a:r>
            <a:r>
              <a:rPr lang="ru-RU" sz="1200" dirty="0"/>
              <a:t>: «</a:t>
            </a:r>
            <a:r>
              <a:rPr lang="ru-RU" sz="1200" dirty="0" smtClean="0"/>
              <a:t>речевой рефлекс</a:t>
            </a:r>
            <a:r>
              <a:rPr lang="ru-RU" sz="1200" dirty="0"/>
              <a:t>», «реакция», «</a:t>
            </a:r>
            <a:r>
              <a:rPr lang="ru-RU" sz="1200" dirty="0" smtClean="0"/>
              <a:t>инструментальный акт</a:t>
            </a:r>
            <a:r>
              <a:rPr lang="ru-RU" sz="1200" dirty="0"/>
              <a:t>», «</a:t>
            </a:r>
            <a:r>
              <a:rPr lang="ru-RU" sz="1200" dirty="0" smtClean="0"/>
              <a:t>психическая функция</a:t>
            </a:r>
            <a:r>
              <a:rPr lang="ru-RU" sz="1200" dirty="0"/>
              <a:t>», «значение», «смысл», «переживание», «</a:t>
            </a:r>
            <a:r>
              <a:rPr lang="ru-RU" sz="1200" dirty="0" smtClean="0"/>
              <a:t>целостная личность».</a:t>
            </a:r>
          </a:p>
          <a:p>
            <a:r>
              <a:rPr lang="ru-RU" sz="1200" dirty="0" smtClean="0"/>
              <a:t>В проекте «психологии будущего» М. </a:t>
            </a:r>
            <a:r>
              <a:rPr lang="ru-RU" sz="1200" dirty="0" err="1" smtClean="0"/>
              <a:t>Коула</a:t>
            </a:r>
            <a:r>
              <a:rPr lang="ru-RU" sz="1200" dirty="0" smtClean="0"/>
              <a:t> единицей психологического анализа становится «человеческая деятельность в культурном контексте</a:t>
            </a:r>
            <a:r>
              <a:rPr lang="ru-RU" sz="1200" dirty="0"/>
              <a:t>»(</a:t>
            </a:r>
            <a:r>
              <a:rPr lang="ru-RU" sz="1200" dirty="0" err="1"/>
              <a:t>Коул</a:t>
            </a:r>
            <a:r>
              <a:rPr lang="ru-RU" sz="1200" dirty="0"/>
              <a:t>, </a:t>
            </a:r>
            <a:r>
              <a:rPr lang="ru-RU" sz="1200" dirty="0" smtClean="0"/>
              <a:t>1996). Следующий логический шаг делает историко-эволюционный подход А.Г. </a:t>
            </a:r>
            <a:r>
              <a:rPr lang="ru-RU" sz="1200" dirty="0" err="1" smtClean="0"/>
              <a:t>Асмолова</a:t>
            </a:r>
            <a:r>
              <a:rPr lang="ru-RU" sz="1200" dirty="0"/>
              <a:t>: </a:t>
            </a:r>
            <a:r>
              <a:rPr lang="ru-RU" sz="1200" dirty="0" smtClean="0"/>
              <a:t>подлинная единица исследования в психологии–развивающийся человек в развивающейся системе</a:t>
            </a:r>
            <a:r>
              <a:rPr lang="ru-RU" sz="1200" dirty="0"/>
              <a:t>, «человек-в-мире»(</a:t>
            </a:r>
            <a:r>
              <a:rPr lang="ru-RU" sz="1200" dirty="0" err="1"/>
              <a:t>Асмолов</a:t>
            </a:r>
            <a:r>
              <a:rPr lang="ru-RU" sz="1200" dirty="0"/>
              <a:t>, 1990)</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21</a:t>
            </a:fld>
            <a:endParaRPr lang="ru-RU" altLang="ru-RU"/>
          </a:p>
        </p:txBody>
      </p:sp>
    </p:spTree>
    <p:extLst>
      <p:ext uri="{BB962C8B-B14F-4D97-AF65-F5344CB8AC3E}">
        <p14:creationId xmlns:p14="http://schemas.microsoft.com/office/powerpoint/2010/main" val="2117060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2246" y="173038"/>
            <a:ext cx="5041453" cy="547389"/>
          </a:xfrm>
        </p:spPr>
        <p:txBody>
          <a:bodyPr/>
          <a:lstStyle/>
          <a:p>
            <a:r>
              <a:rPr lang="ru-RU" sz="2000" dirty="0" smtClean="0"/>
              <a:t>Переход от </a:t>
            </a:r>
            <a:r>
              <a:rPr lang="ru-RU" sz="2000" dirty="0" err="1" smtClean="0"/>
              <a:t>к.р</a:t>
            </a:r>
            <a:r>
              <a:rPr lang="ru-RU" sz="2000" dirty="0" smtClean="0"/>
              <a:t>.  </a:t>
            </a:r>
            <a:r>
              <a:rPr lang="ru-RU" sz="2000" dirty="0"/>
              <a:t>(</a:t>
            </a:r>
            <a:r>
              <a:rPr lang="ru-RU" sz="2000" dirty="0" smtClean="0"/>
              <a:t>гуманитарные науки)</a:t>
            </a:r>
            <a:endParaRPr lang="ru-RU" sz="2000" dirty="0"/>
          </a:p>
        </p:txBody>
      </p:sp>
      <p:sp>
        <p:nvSpPr>
          <p:cNvPr id="3" name="Объект 2"/>
          <p:cNvSpPr>
            <a:spLocks noGrp="1"/>
          </p:cNvSpPr>
          <p:nvPr>
            <p:ph idx="1"/>
          </p:nvPr>
        </p:nvSpPr>
        <p:spPr>
          <a:xfrm>
            <a:off x="216223" y="936451"/>
            <a:ext cx="5257477" cy="3168352"/>
          </a:xfrm>
        </p:spPr>
        <p:txBody>
          <a:bodyPr/>
          <a:lstStyle/>
          <a:p>
            <a:pPr algn="just"/>
            <a:r>
              <a:rPr lang="ru-RU" sz="1200" dirty="0"/>
              <a:t>«В Освенциме сожгли идею прогресса», — констатировал Ален </a:t>
            </a:r>
            <a:r>
              <a:rPr lang="ru-RU" sz="1200" dirty="0" err="1"/>
              <a:t>Турен</a:t>
            </a:r>
            <a:r>
              <a:rPr lang="ru-RU" sz="1200" dirty="0"/>
              <a:t>. Не согласиться можно лишь с излишней категоричностью тезиса, но не с тем смыслом, который в него заложен. </a:t>
            </a:r>
            <a:r>
              <a:rPr lang="ru-RU" sz="1200" b="1" dirty="0"/>
              <a:t>Прогресс означает торжество разума</a:t>
            </a:r>
            <a:r>
              <a:rPr lang="ru-RU" sz="1200" dirty="0"/>
              <a:t> над бесконечно противоречивой и хаотичной человеческой жизнью, разума, который в силах познать действительность и уже тем самым сделать действительное «действительно разумным». Сегодня оптимизм эпохи Просвещения кажется почти неприличным, во всяком случае ясно, что он уместен далеко не всегда. Потому что человек не желает жить рационально, готов разрушить, казалось бы, почти готовый хрустальный дворец, «чтобы по своей глупой воле пожить». Теперь уже бессмысленно пытаться познать человека и создаваемую им социальную реальность с помощью одной только классической логики. Многие методологические принципы и традиционные постулаты поставлены под сомнение, а иногда и подвергнуты тотальной критике</a:t>
            </a:r>
            <a:r>
              <a:rPr lang="ru-RU" sz="1200" dirty="0" smtClean="0"/>
              <a:t>.</a:t>
            </a:r>
          </a:p>
          <a:p>
            <a:pPr algn="just"/>
            <a:r>
              <a:rPr lang="ru-RU" sz="1200" dirty="0" smtClean="0"/>
              <a:t>После Освенцима невозможно сочинять музыку – Франкфуртская школа</a:t>
            </a:r>
            <a:endParaRPr lang="ru-RU" sz="1200" dirty="0"/>
          </a:p>
          <a:p>
            <a:endParaRPr lang="ru-RU" sz="1200" dirty="0"/>
          </a:p>
        </p:txBody>
      </p:sp>
      <p:sp>
        <p:nvSpPr>
          <p:cNvPr id="4" name="Номер слайда 3"/>
          <p:cNvSpPr>
            <a:spLocks noGrp="1"/>
          </p:cNvSpPr>
          <p:nvPr>
            <p:ph type="sldNum" sz="quarter" idx="12"/>
          </p:nvPr>
        </p:nvSpPr>
        <p:spPr>
          <a:xfrm>
            <a:off x="4824734" y="4032795"/>
            <a:ext cx="648965" cy="202655"/>
          </a:xfrm>
        </p:spPr>
        <p:txBody>
          <a:bodyPr/>
          <a:lstStyle/>
          <a:p>
            <a:pPr>
              <a:defRPr/>
            </a:pPr>
            <a:fld id="{E5BCA918-A4A6-4D64-8C5A-E832E6CC1F59}" type="slidenum">
              <a:rPr lang="ru-RU" altLang="ru-RU" smtClean="0"/>
              <a:pPr>
                <a:defRPr/>
              </a:pPr>
              <a:t>22</a:t>
            </a:fld>
            <a:endParaRPr lang="ru-RU" altLang="ru-RU" dirty="0"/>
          </a:p>
        </p:txBody>
      </p:sp>
    </p:spTree>
    <p:extLst>
      <p:ext uri="{BB962C8B-B14F-4D97-AF65-F5344CB8AC3E}">
        <p14:creationId xmlns:p14="http://schemas.microsoft.com/office/powerpoint/2010/main" val="455972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475381"/>
          </a:xfrm>
        </p:spPr>
        <p:txBody>
          <a:bodyPr/>
          <a:lstStyle/>
          <a:p>
            <a:r>
              <a:rPr lang="ru-RU" sz="2000" dirty="0" smtClean="0"/>
              <a:t>Неклассический тип рациональности</a:t>
            </a:r>
            <a:endParaRPr lang="ru-RU" sz="2000" dirty="0"/>
          </a:p>
        </p:txBody>
      </p:sp>
      <p:sp>
        <p:nvSpPr>
          <p:cNvPr id="3" name="Объект 2"/>
          <p:cNvSpPr>
            <a:spLocks noGrp="1"/>
          </p:cNvSpPr>
          <p:nvPr>
            <p:ph idx="1"/>
          </p:nvPr>
        </p:nvSpPr>
        <p:spPr/>
        <p:txBody>
          <a:bodyPr/>
          <a:lstStyle/>
          <a:p>
            <a:pPr marL="0" indent="0">
              <a:buNone/>
            </a:pPr>
            <a:r>
              <a:rPr lang="ru-RU" sz="1400" b="1" dirty="0"/>
              <a:t>Неклассический тип рациональности :</a:t>
            </a:r>
            <a:endParaRPr lang="ru-RU" sz="1400" dirty="0"/>
          </a:p>
          <a:p>
            <a:r>
              <a:rPr lang="ru-RU" sz="1400" dirty="0"/>
              <a:t>Акцентируется внимание на объекте; </a:t>
            </a:r>
          </a:p>
          <a:p>
            <a:r>
              <a:rPr lang="ru-RU" sz="1400" dirty="0"/>
              <a:t>Осознание влияния познавательных средств на объект; </a:t>
            </a:r>
          </a:p>
          <a:p>
            <a:r>
              <a:rPr lang="ru-RU" sz="1400" dirty="0"/>
              <a:t>Начинает приниматься во внимание активность субъекта; </a:t>
            </a:r>
          </a:p>
          <a:p>
            <a:r>
              <a:rPr lang="ru-RU" sz="1400" dirty="0"/>
              <a:t>Не осознается ценностная и мировоззренческая обусловленность целей науки, стратегии исследования. </a:t>
            </a:r>
          </a:p>
          <a:p>
            <a:pPr marL="0" indent="0" algn="just">
              <a:buNone/>
            </a:pPr>
            <a:r>
              <a:rPr lang="ru-RU" sz="1200" b="1" dirty="0"/>
              <a:t>Неклассический тип научной рациональности</a:t>
            </a:r>
            <a:r>
              <a:rPr lang="ru-RU" sz="1200" dirty="0"/>
              <a:t> учитывает связи между знаниями об объекте и характером средств и операций деятельности. Экспликация этих связей рассматривается в качестве условий объективно-истинного описания и объяснения мира. Но связи между </a:t>
            </a:r>
            <a:r>
              <a:rPr lang="ru-RU" sz="1200" dirty="0" err="1"/>
              <a:t>внутринаучными</a:t>
            </a:r>
            <a:r>
              <a:rPr lang="ru-RU" sz="1200" dirty="0"/>
              <a:t> и социальными ценностями и целями по-прежнему не являются предметом научной рефлексии, хотя имплицитно они определяют характер знаний (определяют, что именно и каким способом мы выделяем и осмысливаем в мире). </a:t>
            </a:r>
          </a:p>
          <a:p>
            <a:endParaRPr lang="ru-RU" sz="14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23</a:t>
            </a:fld>
            <a:endParaRPr lang="ru-RU" altLang="ru-RU"/>
          </a:p>
        </p:txBody>
      </p:sp>
    </p:spTree>
    <p:extLst>
      <p:ext uri="{BB962C8B-B14F-4D97-AF65-F5344CB8AC3E}">
        <p14:creationId xmlns:p14="http://schemas.microsoft.com/office/powerpoint/2010/main" val="3046128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254" y="173038"/>
            <a:ext cx="4969445" cy="331365"/>
          </a:xfrm>
        </p:spPr>
        <p:txBody>
          <a:bodyPr/>
          <a:lstStyle/>
          <a:p>
            <a:r>
              <a:rPr lang="ru-RU" dirty="0" smtClean="0"/>
              <a:t>О</a:t>
            </a:r>
            <a:r>
              <a:rPr lang="ru-RU" sz="2000" dirty="0" smtClean="0"/>
              <a:t> неклассической рациональности</a:t>
            </a:r>
            <a:endParaRPr lang="ru-RU" dirty="0"/>
          </a:p>
        </p:txBody>
      </p:sp>
      <p:sp>
        <p:nvSpPr>
          <p:cNvPr id="3" name="Объект 2"/>
          <p:cNvSpPr>
            <a:spLocks noGrp="1"/>
          </p:cNvSpPr>
          <p:nvPr>
            <p:ph idx="1"/>
          </p:nvPr>
        </p:nvSpPr>
        <p:spPr>
          <a:xfrm>
            <a:off x="216223" y="576411"/>
            <a:ext cx="5616624" cy="3744764"/>
          </a:xfrm>
        </p:spPr>
        <p:txBody>
          <a:bodyPr/>
          <a:lstStyle/>
          <a:p>
            <a:pPr marL="0" indent="0">
              <a:buNone/>
            </a:pPr>
            <a:r>
              <a:rPr lang="ru-RU" sz="1000" dirty="0"/>
              <a:t>М. Фуко в «Словах и вещах» приводит весьма любопытную и показательную цитату из Хорхе Луиса Борхеса, в которой аргентинский писатель, по мнению философа, разрушает «все координаты и плоскости, упорядочивающие для нас великое разнообразие существ, вследствие чего утрачивается устойчивость и надежность нашего тысячелетнего опыта Тождественного и Иного</a:t>
            </a:r>
            <a:r>
              <a:rPr lang="ru-RU" sz="1000" dirty="0" smtClean="0"/>
              <a:t>». </a:t>
            </a:r>
            <a:r>
              <a:rPr lang="ru-RU" sz="1000" dirty="0"/>
              <a:t>Речь идет о знаменитой классификации Борхеса, которая сделана по совершенно непонятным для классического сознания принципам, </a:t>
            </a:r>
            <a:r>
              <a:rPr lang="ru-RU" sz="1000" dirty="0" smtClean="0"/>
              <a:t>В </a:t>
            </a:r>
            <a:r>
              <a:rPr lang="ru-RU" sz="1000" dirty="0"/>
              <a:t>ней </a:t>
            </a:r>
            <a:r>
              <a:rPr lang="ru-RU" sz="1000" b="1" dirty="0"/>
              <a:t>животные</a:t>
            </a:r>
            <a:r>
              <a:rPr lang="ru-RU" sz="1000" dirty="0"/>
              <a:t> подразделяются </a:t>
            </a:r>
            <a:r>
              <a:rPr lang="ru-RU" sz="1000" dirty="0" smtClean="0"/>
              <a:t>на:</a:t>
            </a:r>
          </a:p>
          <a:p>
            <a:pPr marL="0" indent="0">
              <a:buNone/>
            </a:pPr>
            <a:r>
              <a:rPr lang="ru-RU" sz="1000" dirty="0"/>
              <a:t>а</a:t>
            </a:r>
            <a:r>
              <a:rPr lang="ru-RU" sz="1000" dirty="0" smtClean="0"/>
              <a:t>)принадлежащих </a:t>
            </a:r>
            <a:r>
              <a:rPr lang="ru-RU" sz="1000" dirty="0"/>
              <a:t>Императору,</a:t>
            </a:r>
          </a:p>
          <a:p>
            <a:pPr marL="0" indent="0">
              <a:buNone/>
            </a:pPr>
            <a:r>
              <a:rPr lang="ru-RU" sz="1000" dirty="0"/>
              <a:t>б) набальзамированных,</a:t>
            </a:r>
          </a:p>
          <a:p>
            <a:pPr marL="0" indent="0">
              <a:buNone/>
            </a:pPr>
            <a:r>
              <a:rPr lang="ru-RU" sz="1000" dirty="0"/>
              <a:t>в) прирученных,</a:t>
            </a:r>
          </a:p>
          <a:p>
            <a:pPr marL="0" indent="0">
              <a:buNone/>
            </a:pPr>
            <a:r>
              <a:rPr lang="ru-RU" sz="1000" dirty="0"/>
              <a:t>г) молочных поросят,</a:t>
            </a:r>
          </a:p>
          <a:p>
            <a:pPr marL="0" indent="0">
              <a:buNone/>
            </a:pPr>
            <a:r>
              <a:rPr lang="ru-RU" sz="1000" dirty="0"/>
              <a:t>д) сирен,</a:t>
            </a:r>
          </a:p>
          <a:p>
            <a:pPr marL="0" indent="0">
              <a:buNone/>
            </a:pPr>
            <a:r>
              <a:rPr lang="ru-RU" sz="1000" dirty="0"/>
              <a:t>е) сказочных,</a:t>
            </a:r>
          </a:p>
          <a:p>
            <a:pPr marL="0" indent="0">
              <a:buNone/>
            </a:pPr>
            <a:r>
              <a:rPr lang="ru-RU" sz="1000" dirty="0"/>
              <a:t>ж) бродячих собак,</a:t>
            </a:r>
          </a:p>
          <a:p>
            <a:pPr marL="0" indent="0">
              <a:buNone/>
            </a:pPr>
            <a:r>
              <a:rPr lang="ru-RU" sz="1000" dirty="0"/>
              <a:t>з) включённых в эту классификацию,</a:t>
            </a:r>
          </a:p>
          <a:p>
            <a:pPr marL="0" indent="0">
              <a:buNone/>
            </a:pPr>
            <a:r>
              <a:rPr lang="ru-RU" sz="1000" dirty="0"/>
              <a:t>и) бегающих как сумасшедшие,</a:t>
            </a:r>
          </a:p>
          <a:p>
            <a:pPr marL="0" indent="0">
              <a:buNone/>
            </a:pPr>
            <a:r>
              <a:rPr lang="ru-RU" sz="1000" dirty="0"/>
              <a:t>к) бесчисленных,</a:t>
            </a:r>
          </a:p>
          <a:p>
            <a:pPr marL="0" indent="0">
              <a:buNone/>
            </a:pPr>
            <a:r>
              <a:rPr lang="ru-RU" sz="1000" dirty="0"/>
              <a:t>л) нарисованных тончайшей кистью из верблюжьей шерсти,</a:t>
            </a:r>
          </a:p>
          <a:p>
            <a:pPr marL="0" indent="0">
              <a:buNone/>
            </a:pPr>
            <a:r>
              <a:rPr lang="ru-RU" sz="1000" dirty="0"/>
              <a:t>м) прочих,</a:t>
            </a:r>
          </a:p>
          <a:p>
            <a:pPr marL="0" indent="0">
              <a:buNone/>
            </a:pPr>
            <a:r>
              <a:rPr lang="ru-RU" sz="1000" dirty="0"/>
              <a:t>н) разбивших цветочную вазу,</a:t>
            </a:r>
          </a:p>
          <a:p>
            <a:pPr marL="0" indent="0">
              <a:buNone/>
            </a:pPr>
            <a:r>
              <a:rPr lang="ru-RU" sz="1000" dirty="0"/>
              <a:t>о) похожих издали на мух.</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24</a:t>
            </a:fld>
            <a:endParaRPr lang="ru-RU" altLang="ru-RU"/>
          </a:p>
        </p:txBody>
      </p:sp>
    </p:spTree>
    <p:extLst>
      <p:ext uri="{BB962C8B-B14F-4D97-AF65-F5344CB8AC3E}">
        <p14:creationId xmlns:p14="http://schemas.microsoft.com/office/powerpoint/2010/main" val="135039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 Борхесе</a:t>
            </a:r>
            <a:endParaRPr lang="ru-RU" dirty="0"/>
          </a:p>
        </p:txBody>
      </p:sp>
      <p:sp>
        <p:nvSpPr>
          <p:cNvPr id="3" name="Объект 2"/>
          <p:cNvSpPr>
            <a:spLocks noGrp="1"/>
          </p:cNvSpPr>
          <p:nvPr>
            <p:ph idx="1"/>
          </p:nvPr>
        </p:nvSpPr>
        <p:spPr>
          <a:xfrm>
            <a:off x="72207" y="1008063"/>
            <a:ext cx="5401493" cy="3168748"/>
          </a:xfrm>
        </p:spPr>
        <p:txBody>
          <a:bodyPr/>
          <a:lstStyle/>
          <a:p>
            <a:pPr algn="just"/>
            <a:r>
              <a:rPr lang="ru-RU" sz="1200" dirty="0"/>
              <a:t>Для Фуко в этом отражается возможность совершенно отличного от общепринятого и логичного взгляда на мир и способа его осмысления. </a:t>
            </a:r>
            <a:r>
              <a:rPr lang="ru-RU" sz="1200" b="1" dirty="0"/>
              <a:t>Главная особенность </a:t>
            </a:r>
            <a:r>
              <a:rPr lang="ru-RU" sz="1200" dirty="0"/>
              <a:t>такого нового миропонимания состоит в </a:t>
            </a:r>
            <a:r>
              <a:rPr lang="ru-RU" sz="1200" b="1" dirty="0"/>
              <a:t>отсутствии единого принципа</a:t>
            </a:r>
            <a:r>
              <a:rPr lang="ru-RU" sz="1200" dirty="0"/>
              <a:t>, который использовался классической наукой для классификаций, а именно принципа выделения общих существенных черт, которые, собственно, и воспринимаются нами как закономерные связи, составляющие главный итог деятельности любой науки — сформулированный и (желательно) верифицированный закон. Закон — категория, отображающая существенные, необходимые и повторяющиеся связи между явлениями реального мира. Для сравнения: вот как понимал классификацию Аристотель: «Стремясь найти средство для описания всего многообразия живых существ, Аристотель прибегает к сравнению и различению признаков, предварительно выясняя, какие именно из них следует принимать за существенные»</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25</a:t>
            </a:fld>
            <a:endParaRPr lang="ru-RU" altLang="ru-RU"/>
          </a:p>
        </p:txBody>
      </p:sp>
    </p:spTree>
    <p:extLst>
      <p:ext uri="{BB962C8B-B14F-4D97-AF65-F5344CB8AC3E}">
        <p14:creationId xmlns:p14="http://schemas.microsoft.com/office/powerpoint/2010/main" val="3359335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254" y="173038"/>
            <a:ext cx="4969445" cy="331365"/>
          </a:xfrm>
        </p:spPr>
        <p:txBody>
          <a:bodyPr/>
          <a:lstStyle/>
          <a:p>
            <a:r>
              <a:rPr lang="ru-RU" sz="1800" dirty="0" smtClean="0"/>
              <a:t>Анализ классификации Борхеса</a:t>
            </a:r>
            <a:endParaRPr lang="ru-RU" sz="1800" dirty="0"/>
          </a:p>
        </p:txBody>
      </p:sp>
      <p:sp>
        <p:nvSpPr>
          <p:cNvPr id="3" name="Объект 2"/>
          <p:cNvSpPr>
            <a:spLocks noGrp="1"/>
          </p:cNvSpPr>
          <p:nvPr>
            <p:ph idx="1"/>
          </p:nvPr>
        </p:nvSpPr>
        <p:spPr>
          <a:xfrm>
            <a:off x="287337" y="648419"/>
            <a:ext cx="5329485" cy="3210794"/>
          </a:xfrm>
        </p:spPr>
        <p:txBody>
          <a:bodyPr/>
          <a:lstStyle/>
          <a:p>
            <a:pPr algn="just"/>
            <a:r>
              <a:rPr lang="ru-RU" sz="1000" dirty="0"/>
              <a:t>В приведенной выше классификации Борхеса </a:t>
            </a:r>
            <a:r>
              <a:rPr lang="ru-RU" sz="1000" b="1" dirty="0"/>
              <a:t>нет и следа ни одного признака </a:t>
            </a:r>
            <a:r>
              <a:rPr lang="ru-RU" sz="1000" dirty="0"/>
              <a:t>закономерности в классическом смысле этого слова, основания для деления сплошь несущественны для здравого (классического) рассудка, а единый критерий для выделения необходимых признаков вообще отсутствует. Да и само понятие «реальный мир» здесь не может быть применено в общезначимом смысле. Реальность здесь — конкретно-историческая, индивидуализированная настолько, что построить какую бы то ни было типологию невозможно, потому «повторяемость» ограничивается рамками непосредственной данности, не претендуя на всеобщность. А классический подход базируется на способности мыслить в общезначимых категориях, в понятиях, изучаемых классической «аристотелевской» логикой.</a:t>
            </a:r>
          </a:p>
          <a:p>
            <a:pPr algn="just"/>
            <a:r>
              <a:rPr lang="ru-RU" sz="1000" dirty="0"/>
              <a:t>Вывод, который делается Фуко из приведенного фрагмента Борхеса, носит глобальный характер: наш способ мышления не является единственным, современность — время формирования новой </a:t>
            </a:r>
            <a:r>
              <a:rPr lang="ru-RU" sz="1000" dirty="0" err="1"/>
              <a:t>эпистемы</a:t>
            </a:r>
            <a:r>
              <a:rPr lang="ru-RU" sz="1000" dirty="0"/>
              <a:t>, в рамках которой привычный категориальный аппарат разрушается, мы уже не мыслим по законам классической логики, «А и не-А» запросто сосуществуют в нашем мире, во всяком случае, их наличие уже не воспринимается разумом как шизофреническая патология.</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26</a:t>
            </a:fld>
            <a:endParaRPr lang="ru-RU" altLang="ru-RU"/>
          </a:p>
        </p:txBody>
      </p:sp>
    </p:spTree>
    <p:extLst>
      <p:ext uri="{BB962C8B-B14F-4D97-AF65-F5344CB8AC3E}">
        <p14:creationId xmlns:p14="http://schemas.microsoft.com/office/powerpoint/2010/main" val="2809548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2246" y="173038"/>
            <a:ext cx="5041453" cy="475381"/>
          </a:xfrm>
        </p:spPr>
        <p:txBody>
          <a:bodyPr/>
          <a:lstStyle/>
          <a:p>
            <a:r>
              <a:rPr lang="ru-RU" sz="1600" dirty="0"/>
              <a:t>о чрезвычайной эффективности классификации, осуществляемой по бинарному </a:t>
            </a:r>
            <a:r>
              <a:rPr lang="ru-RU" sz="1600" dirty="0" smtClean="0"/>
              <a:t>принципу</a:t>
            </a:r>
            <a:endParaRPr lang="ru-RU" sz="20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27</a:t>
            </a:fld>
            <a:endParaRPr lang="ru-RU" altLang="ru-RU"/>
          </a:p>
        </p:txBody>
      </p:sp>
      <p:pic>
        <p:nvPicPr>
          <p:cNvPr id="5" name="Объект 4" descr="http://www.men-c.com/different.files/image328.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0386" y="1008063"/>
            <a:ext cx="3860265" cy="2851150"/>
          </a:xfrm>
          <a:prstGeom prst="rect">
            <a:avLst/>
          </a:prstGeom>
          <a:noFill/>
          <a:ln>
            <a:noFill/>
          </a:ln>
        </p:spPr>
      </p:pic>
    </p:spTree>
    <p:extLst>
      <p:ext uri="{BB962C8B-B14F-4D97-AF65-F5344CB8AC3E}">
        <p14:creationId xmlns:p14="http://schemas.microsoft.com/office/powerpoint/2010/main" val="592449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Представления о классификации Борхеса</a:t>
            </a:r>
            <a:endParaRPr lang="ru-RU" dirty="0"/>
          </a:p>
        </p:txBody>
      </p:sp>
      <p:sp>
        <p:nvSpPr>
          <p:cNvPr id="3" name="Объект 2"/>
          <p:cNvSpPr>
            <a:spLocks noGrp="1"/>
          </p:cNvSpPr>
          <p:nvPr>
            <p:ph idx="1"/>
          </p:nvPr>
        </p:nvSpPr>
        <p:spPr>
          <a:xfrm>
            <a:off x="144215" y="1008063"/>
            <a:ext cx="5329484" cy="3096740"/>
          </a:xfrm>
        </p:spPr>
        <p:txBody>
          <a:bodyPr/>
          <a:lstStyle/>
          <a:p>
            <a:r>
              <a:rPr lang="ru-RU" sz="1200" dirty="0"/>
              <a:t>Недавно, исследуя вопрос разумного применения принципов классификации для теории управления,  </a:t>
            </a:r>
            <a:r>
              <a:rPr lang="ru-RU" sz="1200" dirty="0" smtClean="0"/>
              <a:t>учёные пришли </a:t>
            </a:r>
            <a:r>
              <a:rPr lang="ru-RU" sz="1200" dirty="0"/>
              <a:t>к выводу о чрезвычайной эффективности классификации, осуществляемой по бинарному принципу. Это когда одна некая категория делится строго на две, которые в свою очередь могут делиться только на две категории нижнего уровня и так далее. Для испытания своей гипотезы </a:t>
            </a:r>
            <a:r>
              <a:rPr lang="ru-RU" sz="1200" dirty="0" smtClean="0"/>
              <a:t>решено было </a:t>
            </a:r>
            <a:r>
              <a:rPr lang="ru-RU" sz="1200" dirty="0"/>
              <a:t>применить ее на заведомо бессмысленной классификации животных из упомянутой "Небесной империи". </a:t>
            </a:r>
            <a:r>
              <a:rPr lang="ru-RU" sz="1200" dirty="0" smtClean="0"/>
              <a:t>Довольно </a:t>
            </a:r>
            <a:r>
              <a:rPr lang="ru-RU" sz="1200" dirty="0"/>
              <a:t>часто животные "Небесной империи" упоминаются как эстетический пример бессмысленности нашей типизации жизни. Особенно хотелось бы упомянуть в этой связи размышления Фуко в предисловии к книге "Слова и вещи</a:t>
            </a:r>
            <a:r>
              <a:rPr lang="ru-RU" sz="1200" dirty="0" smtClean="0"/>
              <a:t>".  </a:t>
            </a:r>
            <a:r>
              <a:rPr lang="ru-RU" sz="1200" dirty="0"/>
              <a:t>Результат применения бинарной классификации к животным "небесной империи" оказался поразительным, такого </a:t>
            </a:r>
            <a:r>
              <a:rPr lang="ru-RU" sz="1200" dirty="0" smtClean="0"/>
              <a:t>никто не </a:t>
            </a:r>
            <a:r>
              <a:rPr lang="ru-RU" sz="1200" dirty="0"/>
              <a:t>ожидал</a:t>
            </a:r>
            <a:r>
              <a:rPr lang="ru-RU" sz="1200" dirty="0" smtClean="0"/>
              <a:t>..</a:t>
            </a:r>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28</a:t>
            </a:fld>
            <a:endParaRPr lang="ru-RU" altLang="ru-RU"/>
          </a:p>
        </p:txBody>
      </p:sp>
    </p:spTree>
    <p:extLst>
      <p:ext uri="{BB962C8B-B14F-4D97-AF65-F5344CB8AC3E}">
        <p14:creationId xmlns:p14="http://schemas.microsoft.com/office/powerpoint/2010/main" val="1758550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475381"/>
          </a:xfrm>
        </p:spPr>
        <p:txBody>
          <a:bodyPr/>
          <a:lstStyle/>
          <a:p>
            <a:r>
              <a:rPr lang="ru-RU" sz="1800" dirty="0" err="1" smtClean="0"/>
              <a:t>Постнеклассический</a:t>
            </a:r>
            <a:r>
              <a:rPr lang="ru-RU" sz="1800" dirty="0" smtClean="0"/>
              <a:t> тип рациональности</a:t>
            </a:r>
            <a:endParaRPr lang="ru-RU" sz="1800" dirty="0"/>
          </a:p>
        </p:txBody>
      </p:sp>
      <p:sp>
        <p:nvSpPr>
          <p:cNvPr id="3" name="Объект 2"/>
          <p:cNvSpPr>
            <a:spLocks noGrp="1"/>
          </p:cNvSpPr>
          <p:nvPr>
            <p:ph idx="1"/>
          </p:nvPr>
        </p:nvSpPr>
        <p:spPr>
          <a:xfrm>
            <a:off x="360239" y="792435"/>
            <a:ext cx="5257477" cy="3227387"/>
          </a:xfrm>
        </p:spPr>
        <p:txBody>
          <a:bodyPr/>
          <a:lstStyle/>
          <a:p>
            <a:pPr marL="0" indent="0">
              <a:buNone/>
            </a:pPr>
            <a:r>
              <a:rPr lang="ru-RU" sz="1600" b="1" dirty="0" err="1"/>
              <a:t>Постнеклассический</a:t>
            </a:r>
            <a:r>
              <a:rPr lang="ru-RU" sz="1600" b="1" dirty="0"/>
              <a:t> тип рациональности:</a:t>
            </a:r>
            <a:endParaRPr lang="ru-RU" sz="1600" dirty="0"/>
          </a:p>
          <a:p>
            <a:r>
              <a:rPr lang="ru-RU" sz="1200" dirty="0"/>
              <a:t>Признание активной роли субъекта, взаимодействия со средствами; </a:t>
            </a:r>
          </a:p>
          <a:p>
            <a:r>
              <a:rPr lang="ru-RU" sz="1200" dirty="0"/>
              <a:t>Осознание роли ценностно-целевых установок, связанных с </a:t>
            </a:r>
            <a:r>
              <a:rPr lang="ru-RU" sz="1200" dirty="0" err="1"/>
              <a:t>вненаучными</a:t>
            </a:r>
            <a:r>
              <a:rPr lang="ru-RU" sz="1200" dirty="0"/>
              <a:t>, социальными целями как важного компонента научного знания</a:t>
            </a:r>
          </a:p>
          <a:p>
            <a:pPr marL="0" indent="0">
              <a:buNone/>
            </a:pPr>
            <a:r>
              <a:rPr lang="ru-RU" sz="1200" b="1" dirty="0" err="1"/>
              <a:t>Постнеклассический</a:t>
            </a:r>
            <a:r>
              <a:rPr lang="ru-RU" sz="1200" b="1" dirty="0"/>
              <a:t> тип рациональности</a:t>
            </a:r>
            <a:r>
              <a:rPr lang="ru-RU" sz="1200" dirty="0"/>
              <a:t> расширяет поле рефлексии над деятельностью. Он учитывает соотнесенность получаемых знаний об объекте не только с особенностью средств и операций деятельности, но и с ценностно-целевыми структурами. Причем эксплицируется связь </a:t>
            </a:r>
            <a:r>
              <a:rPr lang="ru-RU" sz="1200" dirty="0" err="1"/>
              <a:t>внутринаучных</a:t>
            </a:r>
            <a:r>
              <a:rPr lang="ru-RU" sz="1200" dirty="0"/>
              <a:t> целей с </a:t>
            </a:r>
            <a:r>
              <a:rPr lang="ru-RU" sz="1200" dirty="0" err="1"/>
              <a:t>вненаучными</a:t>
            </a:r>
            <a:r>
              <a:rPr lang="ru-RU" sz="1200" dirty="0"/>
              <a:t>, социальными ценностями и целями. </a:t>
            </a:r>
          </a:p>
          <a:p>
            <a:endParaRPr lang="ru-RU" sz="16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29</a:t>
            </a:fld>
            <a:endParaRPr lang="ru-RU" altLang="ru-RU"/>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527" y="3008589"/>
            <a:ext cx="2504536" cy="1210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8254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403373"/>
          </a:xfrm>
        </p:spPr>
        <p:txBody>
          <a:bodyPr/>
          <a:lstStyle/>
          <a:p>
            <a:r>
              <a:rPr lang="ru-RU" sz="1200" dirty="0" smtClean="0"/>
              <a:t>Методологическая </a:t>
            </a:r>
            <a:r>
              <a:rPr lang="ru-RU" sz="1200" dirty="0"/>
              <a:t>оптика </a:t>
            </a:r>
            <a:r>
              <a:rPr lang="ru-RU" sz="1200" dirty="0" err="1"/>
              <a:t>постнеклассического</a:t>
            </a:r>
            <a:r>
              <a:rPr lang="ru-RU" sz="1200" dirty="0"/>
              <a:t> идеала рациональности</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0490" y="720725"/>
            <a:ext cx="4075958" cy="3138488"/>
          </a:xfrm>
        </p:spPr>
      </p:pic>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30</a:t>
            </a:fld>
            <a:endParaRPr lang="ru-RU" altLang="ru-RU"/>
          </a:p>
        </p:txBody>
      </p:sp>
    </p:spTree>
    <p:extLst>
      <p:ext uri="{BB962C8B-B14F-4D97-AF65-F5344CB8AC3E}">
        <p14:creationId xmlns:p14="http://schemas.microsoft.com/office/powerpoint/2010/main" val="296681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278" y="173038"/>
            <a:ext cx="4753421" cy="187349"/>
          </a:xfrm>
        </p:spPr>
        <p:txBody>
          <a:bodyPr/>
          <a:lstStyle/>
          <a:p>
            <a:r>
              <a:rPr lang="ru-RU" sz="1400" dirty="0" smtClean="0"/>
              <a:t>Оптика </a:t>
            </a:r>
            <a:r>
              <a:rPr lang="ru-RU" sz="1400" dirty="0" err="1" smtClean="0"/>
              <a:t>постнеклассической</a:t>
            </a:r>
            <a:r>
              <a:rPr lang="ru-RU" sz="1400" dirty="0" smtClean="0"/>
              <a:t> рациональности</a:t>
            </a:r>
            <a:endParaRPr lang="ru-RU" sz="1400" dirty="0"/>
          </a:p>
        </p:txBody>
      </p:sp>
      <p:sp>
        <p:nvSpPr>
          <p:cNvPr id="3" name="Объект 2"/>
          <p:cNvSpPr>
            <a:spLocks noGrp="1"/>
          </p:cNvSpPr>
          <p:nvPr>
            <p:ph idx="1"/>
          </p:nvPr>
        </p:nvSpPr>
        <p:spPr>
          <a:xfrm>
            <a:off x="216223" y="576411"/>
            <a:ext cx="5544815" cy="3357414"/>
          </a:xfrm>
        </p:spPr>
        <p:txBody>
          <a:bodyPr/>
          <a:lstStyle/>
          <a:p>
            <a:pPr algn="just"/>
            <a:r>
              <a:rPr lang="ru-RU" sz="1200" dirty="0"/>
              <a:t>Рисунок демонстрирует свободу в выборе установочного ракурса: концентрация ли непосредственно на объекте (в соответствии с идеалом классической рациональности), на взаимодействии объекта и субъекта, на взаимоотношениях объекта и субъекта, представленных в разнообразии систем (в соответствии с идеалом неклассической рациональности). Помимо этого здесь добавились, с одной стороны, множественные поля рефлексии, а с  другой – обзорное поле рефлексии, где осуществляется </a:t>
            </a:r>
            <a:r>
              <a:rPr lang="ru-RU" sz="1200" b="1" dirty="0"/>
              <a:t>произвольное конструирование картины мира на основе разных исследовательских ракурсов</a:t>
            </a:r>
            <a:r>
              <a:rPr lang="ru-RU" sz="1200" dirty="0"/>
              <a:t>. Среди интегрирующих исследовательских стратегий наряду с вышеупомянутыми возможны: «</a:t>
            </a:r>
            <a:r>
              <a:rPr lang="ru-RU" sz="1200" b="1" dirty="0"/>
              <a:t>триангуляция</a:t>
            </a:r>
            <a:r>
              <a:rPr lang="ru-RU" sz="1200" dirty="0"/>
              <a:t>» (как чередующаяся смена методологической оптики) и «</a:t>
            </a:r>
            <a:r>
              <a:rPr lang="ru-RU" sz="1200" b="1" dirty="0"/>
              <a:t>смешанные методы</a:t>
            </a:r>
            <a:r>
              <a:rPr lang="ru-RU" sz="1200" dirty="0"/>
              <a:t>» (смена исследовательской оптики и скольжение мысленным взглядом от одного познавательного ракурса к другому). Сочетание ракурсов создает новые, избыточные, иногда неожиданные и не очевидные ранее возможности. Наиболее проблематичной и одновременно креативной областью становится обзорное поле рефлексии, где решаются задачи синтеза и интеграции исследовательских стратегий.</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31</a:t>
            </a:fld>
            <a:endParaRPr lang="ru-RU" altLang="ru-RU"/>
          </a:p>
        </p:txBody>
      </p:sp>
    </p:spTree>
    <p:extLst>
      <p:ext uri="{BB962C8B-B14F-4D97-AF65-F5344CB8AC3E}">
        <p14:creationId xmlns:p14="http://schemas.microsoft.com/office/powerpoint/2010/main" val="1837076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270" y="173038"/>
            <a:ext cx="4825429" cy="331365"/>
          </a:xfrm>
        </p:spPr>
        <p:txBody>
          <a:bodyPr/>
          <a:lstStyle/>
          <a:p>
            <a:r>
              <a:rPr lang="ru-RU" sz="1400" dirty="0" smtClean="0"/>
              <a:t>Оптика </a:t>
            </a:r>
            <a:r>
              <a:rPr lang="ru-RU" sz="1400" dirty="0" err="1" smtClean="0"/>
              <a:t>постнеклассики</a:t>
            </a:r>
            <a:endParaRPr lang="ru-RU" sz="1400" dirty="0"/>
          </a:p>
        </p:txBody>
      </p:sp>
      <p:sp>
        <p:nvSpPr>
          <p:cNvPr id="3" name="Объект 2"/>
          <p:cNvSpPr>
            <a:spLocks noGrp="1"/>
          </p:cNvSpPr>
          <p:nvPr>
            <p:ph idx="1"/>
          </p:nvPr>
        </p:nvSpPr>
        <p:spPr>
          <a:xfrm>
            <a:off x="216223" y="418913"/>
            <a:ext cx="5472607" cy="3757897"/>
          </a:xfrm>
        </p:spPr>
        <p:txBody>
          <a:bodyPr/>
          <a:lstStyle/>
          <a:p>
            <a:pPr marL="0" indent="0" algn="just">
              <a:buNone/>
            </a:pPr>
            <a:r>
              <a:rPr lang="ru-RU" sz="1200" dirty="0"/>
              <a:t>Методологическая оптика </a:t>
            </a:r>
            <a:r>
              <a:rPr lang="ru-RU" sz="1200" dirty="0" err="1"/>
              <a:t>постнеклассического</a:t>
            </a:r>
            <a:r>
              <a:rPr lang="ru-RU" sz="1200" dirty="0"/>
              <a:t> идеала рациональности нацелена на решение сверхзадачи – </a:t>
            </a:r>
            <a:r>
              <a:rPr lang="ru-RU" sz="1200" i="1" dirty="0"/>
              <a:t>объять необъятное</a:t>
            </a:r>
            <a:r>
              <a:rPr lang="ru-RU" sz="1200" dirty="0"/>
              <a:t>. С этим связаны такие особенности анализа, как подвижность, динамичность, сложность, текучесть, ситуативность, своего рода эклектичность (новая эклектика). Исследователь рефлексирует множественность теорий, методов, подходов, которые верны в контексте локально решаемых задач, раскрывают разные аспекты реальности, меняются вместе с ситуацией, работают на опережение и т.п. Следствием этого становится усилие, а в дальнейшем и навык </a:t>
            </a:r>
            <a:r>
              <a:rPr lang="ru-RU" sz="1200" dirty="0" err="1"/>
              <a:t>сверхрефлексивности</a:t>
            </a:r>
            <a:r>
              <a:rPr lang="ru-RU" sz="1200" dirty="0"/>
              <a:t>, интеллектуальной игры антиномиями (и то, и это), практика смены </a:t>
            </a:r>
            <a:r>
              <a:rPr lang="ru-RU" sz="1200" dirty="0" smtClean="0"/>
              <a:t>оптик.</a:t>
            </a:r>
            <a:r>
              <a:rPr lang="ru-RU" sz="1200" dirty="0"/>
              <a:t/>
            </a:r>
            <a:br>
              <a:rPr lang="ru-RU" sz="1200" dirty="0"/>
            </a:br>
            <a:r>
              <a:rPr lang="ru-RU" sz="1200" dirty="0"/>
              <a:t>Таким образом, </a:t>
            </a:r>
            <a:r>
              <a:rPr lang="ru-RU" sz="1200" b="1" dirty="0" err="1"/>
              <a:t>постнеклассика</a:t>
            </a:r>
            <a:r>
              <a:rPr lang="ru-RU" sz="1200" b="1" dirty="0"/>
              <a:t> решает задачи коммуникации подходов, поиска объединяющих горизонтов</a:t>
            </a:r>
            <a:r>
              <a:rPr lang="ru-RU" sz="1200" dirty="0"/>
              <a:t>. Методология здесь выступает в качестве работы перевода между концепциями, демонстрируя, каким образом одну и ту же реальность раскрывают различные концептуальные языки. В этом контексте появляются разные модели интеграции психологического знания, среди них – </a:t>
            </a:r>
            <a:r>
              <a:rPr lang="ru-RU" sz="1200" i="1" dirty="0" smtClean="0"/>
              <a:t>триангуляция</a:t>
            </a:r>
            <a:r>
              <a:rPr lang="ru-RU" sz="1200" dirty="0" smtClean="0"/>
              <a:t> </a:t>
            </a:r>
            <a:r>
              <a:rPr lang="ru-RU" sz="1200" dirty="0"/>
              <a:t>(если прибегнуть к данному понятию в качестве метафорического конструкта: встречаясь, два подхода, например позитивизм и герменевтика, уже не ведут борьбу за «место под солнцем», а прокладывают «третий путь»</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32</a:t>
            </a:fld>
            <a:endParaRPr lang="ru-RU" altLang="ru-RU"/>
          </a:p>
        </p:txBody>
      </p:sp>
    </p:spTree>
    <p:extLst>
      <p:ext uri="{BB962C8B-B14F-4D97-AF65-F5344CB8AC3E}">
        <p14:creationId xmlns:p14="http://schemas.microsoft.com/office/powerpoint/2010/main" val="2535645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2286" y="173038"/>
            <a:ext cx="4681413" cy="259357"/>
          </a:xfrm>
        </p:spPr>
        <p:txBody>
          <a:bodyPr/>
          <a:lstStyle/>
          <a:p>
            <a:r>
              <a:rPr lang="ru-RU" dirty="0" err="1" smtClean="0"/>
              <a:t>Ризома</a:t>
            </a:r>
            <a:endParaRPr lang="ru-RU" dirty="0"/>
          </a:p>
        </p:txBody>
      </p:sp>
      <p:sp>
        <p:nvSpPr>
          <p:cNvPr id="3" name="Объект 2"/>
          <p:cNvSpPr>
            <a:spLocks noGrp="1"/>
          </p:cNvSpPr>
          <p:nvPr>
            <p:ph idx="1"/>
          </p:nvPr>
        </p:nvSpPr>
        <p:spPr>
          <a:xfrm>
            <a:off x="288230" y="576411"/>
            <a:ext cx="5185469" cy="3282802"/>
          </a:xfrm>
        </p:spPr>
        <p:txBody>
          <a:bodyPr/>
          <a:lstStyle/>
          <a:p>
            <a:pPr algn="just"/>
            <a:r>
              <a:rPr lang="ru-RU" sz="1000" dirty="0" smtClean="0"/>
              <a:t>Как уже отмечалось</a:t>
            </a:r>
            <a:r>
              <a:rPr lang="ru-RU" sz="1000" dirty="0"/>
              <a:t>, Ж</a:t>
            </a:r>
            <a:r>
              <a:rPr lang="ru-RU" sz="1000" dirty="0" smtClean="0"/>
              <a:t>. </a:t>
            </a:r>
            <a:r>
              <a:rPr lang="ru-RU" sz="1000" dirty="0" err="1" smtClean="0"/>
              <a:t>Делез</a:t>
            </a:r>
            <a:r>
              <a:rPr lang="ru-RU" sz="1000" dirty="0" smtClean="0"/>
              <a:t> и Ф . </a:t>
            </a:r>
            <a:r>
              <a:rPr lang="ru-RU" sz="1000" dirty="0" err="1" smtClean="0"/>
              <a:t>Гваттари</a:t>
            </a:r>
            <a:r>
              <a:rPr lang="ru-RU" sz="1000" dirty="0" smtClean="0"/>
              <a:t> изучали различные модели устройства мира</a:t>
            </a:r>
            <a:r>
              <a:rPr lang="ru-RU" sz="1000" dirty="0"/>
              <a:t>: </a:t>
            </a:r>
            <a:r>
              <a:rPr lang="ru-RU" sz="1000" dirty="0" smtClean="0"/>
              <a:t>стержневую (в ее основе лежит «корень» и здесь предполагается иерархическое устройство реальности</a:t>
            </a:r>
            <a:r>
              <a:rPr lang="ru-RU" sz="1000" dirty="0"/>
              <a:t>), </a:t>
            </a:r>
            <a:r>
              <a:rPr lang="ru-RU" sz="1000" dirty="0" smtClean="0"/>
              <a:t>мочковатую (в основе «корешки» и имеет место смешение порядка и хаоса</a:t>
            </a:r>
            <a:r>
              <a:rPr lang="ru-RU" sz="1000" dirty="0"/>
              <a:t>) </a:t>
            </a:r>
            <a:r>
              <a:rPr lang="ru-RU" sz="1000" dirty="0" smtClean="0"/>
              <a:t>и сетевую(</a:t>
            </a:r>
            <a:r>
              <a:rPr lang="ru-RU" sz="1000" dirty="0" err="1" smtClean="0"/>
              <a:t>есть«ризома</a:t>
            </a:r>
            <a:r>
              <a:rPr lang="ru-RU" sz="1000" dirty="0"/>
              <a:t>», «грибница</a:t>
            </a:r>
            <a:r>
              <a:rPr lang="ru-RU" sz="1000" dirty="0" smtClean="0"/>
              <a:t>» и в культуре отсутствует единый стержень</a:t>
            </a:r>
            <a:r>
              <a:rPr lang="ru-RU" sz="1000" dirty="0"/>
              <a:t>, </a:t>
            </a:r>
            <a:r>
              <a:rPr lang="ru-RU" sz="1000" dirty="0" smtClean="0"/>
              <a:t>нет определенного вектора развития</a:t>
            </a:r>
            <a:r>
              <a:rPr lang="ru-RU" sz="1000" dirty="0"/>
              <a:t>). </a:t>
            </a:r>
            <a:r>
              <a:rPr lang="ru-RU" sz="1000" dirty="0" smtClean="0"/>
              <a:t>Именно сетевой тип организации культуры отвечает принципу «все связано со всем</a:t>
            </a:r>
            <a:r>
              <a:rPr lang="ru-RU" sz="1000" dirty="0"/>
              <a:t>, центр–везде, </a:t>
            </a:r>
            <a:r>
              <a:rPr lang="ru-RU" sz="1000" dirty="0" smtClean="0"/>
              <a:t>в каждой точке</a:t>
            </a:r>
            <a:r>
              <a:rPr lang="ru-RU" sz="1000" dirty="0"/>
              <a:t>». </a:t>
            </a:r>
            <a:r>
              <a:rPr lang="ru-RU" sz="1000" dirty="0" smtClean="0"/>
              <a:t>В своем исследовании авторы использовали как методологический прием метафору–перенос с анализа текста на мир и наоборот</a:t>
            </a:r>
            <a:r>
              <a:rPr lang="ru-RU" sz="1000" dirty="0"/>
              <a:t>. </a:t>
            </a:r>
            <a:r>
              <a:rPr lang="ru-RU" sz="1000" dirty="0" smtClean="0"/>
              <a:t>Текст–это типично сетевая структура</a:t>
            </a:r>
            <a:r>
              <a:rPr lang="ru-RU" sz="1000" dirty="0"/>
              <a:t>; </a:t>
            </a:r>
            <a:r>
              <a:rPr lang="ru-RU" sz="1000" dirty="0" smtClean="0"/>
              <a:t>здесь все связано со всем и при анализе текста ведутся поиски в произведении перекличек с другими </a:t>
            </a:r>
            <a:r>
              <a:rPr lang="ru-RU" sz="1000" dirty="0" err="1" smtClean="0"/>
              <a:t>текстами</a:t>
            </a:r>
            <a:r>
              <a:rPr lang="ru-RU" sz="1000" dirty="0" err="1"/>
              <a:t>.«</a:t>
            </a:r>
            <a:r>
              <a:rPr lang="ru-RU" sz="1000" dirty="0" err="1" smtClean="0"/>
              <a:t>Текст</a:t>
            </a:r>
            <a:r>
              <a:rPr lang="ru-RU" sz="1000" dirty="0" smtClean="0"/>
              <a:t> противостоит произведению своей множественной текстурой</a:t>
            </a:r>
            <a:r>
              <a:rPr lang="ru-RU" sz="1000" dirty="0"/>
              <a:t>, </a:t>
            </a:r>
            <a:r>
              <a:rPr lang="ru-RU" sz="1000" dirty="0" smtClean="0"/>
              <a:t>что способно повлечь за собой глубокие перемены в чтении</a:t>
            </a:r>
            <a:r>
              <a:rPr lang="ru-RU" sz="1000" dirty="0"/>
              <a:t>», -</a:t>
            </a:r>
            <a:r>
              <a:rPr lang="ru-RU" sz="1000" dirty="0" smtClean="0"/>
              <a:t>писал </a:t>
            </a:r>
            <a:r>
              <a:rPr lang="ru-RU" sz="1000" dirty="0" err="1" smtClean="0"/>
              <a:t>Р.Барт</a:t>
            </a:r>
            <a:r>
              <a:rPr lang="ru-RU" sz="1000" dirty="0" smtClean="0"/>
              <a:t> </a:t>
            </a:r>
            <a:r>
              <a:rPr lang="ru-RU" sz="1000" dirty="0"/>
              <a:t>(Барт, 1994). </a:t>
            </a:r>
            <a:r>
              <a:rPr lang="ru-RU" sz="1000" dirty="0" err="1"/>
              <a:t>Ризома</a:t>
            </a:r>
            <a:r>
              <a:rPr lang="ru-RU" sz="1000" dirty="0"/>
              <a:t>, </a:t>
            </a:r>
            <a:r>
              <a:rPr lang="ru-RU" sz="1000" dirty="0" smtClean="0"/>
              <a:t>словно </a:t>
            </a:r>
            <a:r>
              <a:rPr lang="ru-RU" sz="1000" dirty="0" err="1" smtClean="0"/>
              <a:t>лего</a:t>
            </a:r>
            <a:r>
              <a:rPr lang="ru-RU" sz="1000" dirty="0"/>
              <a:t>, </a:t>
            </a:r>
            <a:r>
              <a:rPr lang="ru-RU" sz="1000" dirty="0" smtClean="0"/>
              <a:t>поддается собственному конструированию читателя</a:t>
            </a:r>
            <a:r>
              <a:rPr lang="ru-RU" sz="1000" dirty="0"/>
              <a:t>. </a:t>
            </a:r>
            <a:r>
              <a:rPr lang="ru-RU" sz="1000" dirty="0" smtClean="0"/>
              <a:t>Читатель является соавтором текста</a:t>
            </a:r>
            <a:r>
              <a:rPr lang="ru-RU" sz="1000" dirty="0"/>
              <a:t>. Так, например, </a:t>
            </a:r>
            <a:r>
              <a:rPr lang="ru-RU" sz="1000" dirty="0" smtClean="0"/>
              <a:t>он прочитывает произведения </a:t>
            </a:r>
            <a:r>
              <a:rPr lang="ru-RU" sz="1000" dirty="0" err="1" smtClean="0"/>
              <a:t>Б.Акунина</a:t>
            </a:r>
            <a:r>
              <a:rPr lang="ru-RU" sz="1000" dirty="0"/>
              <a:t>, У. </a:t>
            </a:r>
            <a:r>
              <a:rPr lang="ru-RU" sz="1000" dirty="0" smtClean="0"/>
              <a:t>Эко («Имя розы</a:t>
            </a:r>
            <a:r>
              <a:rPr lang="ru-RU" sz="1000" dirty="0"/>
              <a:t>») </a:t>
            </a:r>
            <a:r>
              <a:rPr lang="ru-RU" sz="1000" dirty="0" smtClean="0"/>
              <a:t>либо как авантюрный роман</a:t>
            </a:r>
            <a:r>
              <a:rPr lang="ru-RU" sz="1000" dirty="0"/>
              <a:t>, </a:t>
            </a:r>
            <a:r>
              <a:rPr lang="ru-RU" sz="1000" dirty="0" smtClean="0"/>
              <a:t>либо как историческое исследование</a:t>
            </a:r>
            <a:r>
              <a:rPr lang="ru-RU" sz="1000" dirty="0"/>
              <a:t>. </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33</a:t>
            </a:fld>
            <a:endParaRPr lang="ru-RU" altLang="ru-RU"/>
          </a:p>
        </p:txBody>
      </p:sp>
    </p:spTree>
    <p:extLst>
      <p:ext uri="{BB962C8B-B14F-4D97-AF65-F5344CB8AC3E}">
        <p14:creationId xmlns:p14="http://schemas.microsoft.com/office/powerpoint/2010/main" val="502257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262" y="173038"/>
            <a:ext cx="4897437" cy="403373"/>
          </a:xfrm>
        </p:spPr>
        <p:txBody>
          <a:bodyPr/>
          <a:lstStyle/>
          <a:p>
            <a:r>
              <a:rPr lang="ru-RU" dirty="0" smtClean="0"/>
              <a:t>Синергетика</a:t>
            </a:r>
            <a:endParaRPr lang="ru-RU" dirty="0"/>
          </a:p>
        </p:txBody>
      </p:sp>
      <p:sp>
        <p:nvSpPr>
          <p:cNvPr id="3" name="Объект 2"/>
          <p:cNvSpPr>
            <a:spLocks noGrp="1"/>
          </p:cNvSpPr>
          <p:nvPr>
            <p:ph idx="1"/>
          </p:nvPr>
        </p:nvSpPr>
        <p:spPr>
          <a:xfrm>
            <a:off x="144215" y="648419"/>
            <a:ext cx="5402386" cy="3528392"/>
          </a:xfrm>
        </p:spPr>
        <p:txBody>
          <a:bodyPr/>
          <a:lstStyle/>
          <a:p>
            <a:pPr lvl="0"/>
            <a:r>
              <a:rPr lang="ru-RU" sz="1200" b="1" dirty="0"/>
              <a:t>Синергетическая парадигма</a:t>
            </a:r>
            <a:r>
              <a:rPr lang="ru-RU" sz="1200" dirty="0"/>
              <a:t> как новая стратегия научного поиска (Т. </a:t>
            </a:r>
            <a:r>
              <a:rPr lang="ru-RU" sz="1200" dirty="0" err="1"/>
              <a:t>Хакен</a:t>
            </a:r>
            <a:r>
              <a:rPr lang="ru-RU" sz="1200" dirty="0"/>
              <a:t>, И. Пригожин, С. </a:t>
            </a:r>
            <a:r>
              <a:rPr lang="ru-RU" sz="1200" dirty="0" err="1"/>
              <a:t>Курдюмов</a:t>
            </a:r>
            <a:r>
              <a:rPr lang="ru-RU" sz="1200" dirty="0"/>
              <a:t>) </a:t>
            </a:r>
          </a:p>
          <a:p>
            <a:pPr lvl="0"/>
            <a:r>
              <a:rPr lang="ru-RU" sz="1200" dirty="0"/>
              <a:t>Основные принципы: Объект исследования: процессы самоорганизации, саморазвития открытых систем </a:t>
            </a:r>
          </a:p>
          <a:p>
            <a:pPr lvl="0"/>
            <a:r>
              <a:rPr lang="ru-RU" sz="1200" dirty="0"/>
              <a:t>Нелинейный характер развития сложноорганизованных систем, имеющих несколько путей развития (в классической науке: развитие поступательно, без альтернатив, признание жестких причинно-следственных связей) </a:t>
            </a:r>
          </a:p>
          <a:p>
            <a:pPr lvl="0"/>
            <a:r>
              <a:rPr lang="ru-RU" sz="1200" dirty="0"/>
              <a:t>Неустойчивость, неравновесность, необратимость открытых систем как источник нового динамического состояния (в классической науке: неустойчивость нечто негативное, разрушительное, что должно быть преодолено). </a:t>
            </a:r>
          </a:p>
          <a:p>
            <a:pPr lvl="0"/>
            <a:r>
              <a:rPr lang="ru-RU" sz="1200" dirty="0"/>
              <a:t>Хаос – созидательное начало, конструктивный механизм эволюции (в классической науке: хаос деструктивен, т.к. развитие – это переход от одного порядка к другому). </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34</a:t>
            </a:fld>
            <a:endParaRPr lang="ru-RU" altLang="ru-RU"/>
          </a:p>
        </p:txBody>
      </p:sp>
    </p:spTree>
    <p:extLst>
      <p:ext uri="{BB962C8B-B14F-4D97-AF65-F5344CB8AC3E}">
        <p14:creationId xmlns:p14="http://schemas.microsoft.com/office/powerpoint/2010/main" val="2348153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Синергетика</a:t>
            </a:r>
            <a:endParaRPr lang="ru-RU" dirty="0"/>
          </a:p>
        </p:txBody>
      </p:sp>
      <p:sp>
        <p:nvSpPr>
          <p:cNvPr id="3" name="Объект 2"/>
          <p:cNvSpPr>
            <a:spLocks noGrp="1"/>
          </p:cNvSpPr>
          <p:nvPr>
            <p:ph idx="1"/>
          </p:nvPr>
        </p:nvSpPr>
        <p:spPr/>
        <p:txBody>
          <a:bodyPr/>
          <a:lstStyle/>
          <a:p>
            <a:pPr lvl="0"/>
            <a:r>
              <a:rPr lang="ru-RU" sz="1200" dirty="0"/>
              <a:t>Случайность конструктивна, необходимость и случайность </a:t>
            </a:r>
            <a:r>
              <a:rPr lang="ru-RU" sz="1200" dirty="0" err="1"/>
              <a:t>взаимодополняемы</a:t>
            </a:r>
            <a:r>
              <a:rPr lang="ru-RU" sz="1200" dirty="0"/>
              <a:t>, они равноправны (в классической науке: случайность – второстепенный фактор); </a:t>
            </a:r>
          </a:p>
          <a:p>
            <a:pPr lvl="0"/>
            <a:r>
              <a:rPr lang="ru-RU" sz="1200" dirty="0"/>
              <a:t>Малое воздействие может служить началом эволюции в новом направлении (в классической науке: единичное усилие несущественно для макропроцессов); </a:t>
            </a:r>
          </a:p>
          <a:p>
            <a:pPr lvl="0"/>
            <a:r>
              <a:rPr lang="ru-RU" sz="1200" dirty="0"/>
              <a:t>Субъект, человек как существенная составляющая открытых систем в состоянии неустойчивости. Выбор оптимального пути и ограничений развития; Сложноорганизованным системам нельзя навязывать пути развития, а способствовать их собственным тенденциям развития, инициировать желательные для человека направления саморазвития;</a:t>
            </a:r>
          </a:p>
          <a:p>
            <a:pPr lvl="0"/>
            <a:r>
              <a:rPr lang="ru-RU" sz="1200" dirty="0"/>
              <a:t>Стохастическая (случайная, вероятностная) природа, неопределенность, непредсказуемость эволюции естественных и социальных процессов.</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35</a:t>
            </a:fld>
            <a:endParaRPr lang="ru-RU" altLang="ru-RU"/>
          </a:p>
        </p:txBody>
      </p:sp>
    </p:spTree>
    <p:extLst>
      <p:ext uri="{BB962C8B-B14F-4D97-AF65-F5344CB8AC3E}">
        <p14:creationId xmlns:p14="http://schemas.microsoft.com/office/powerpoint/2010/main" val="1509690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254" y="173038"/>
            <a:ext cx="4969445" cy="403373"/>
          </a:xfrm>
        </p:spPr>
        <p:txBody>
          <a:bodyPr/>
          <a:lstStyle/>
          <a:p>
            <a:r>
              <a:rPr lang="ru-RU" sz="2000" dirty="0" smtClean="0"/>
              <a:t>Глобальный эволюционизм</a:t>
            </a:r>
            <a:endParaRPr lang="ru-RU" sz="2000" dirty="0"/>
          </a:p>
        </p:txBody>
      </p:sp>
      <p:sp>
        <p:nvSpPr>
          <p:cNvPr id="3" name="Объект 2"/>
          <p:cNvSpPr>
            <a:spLocks noGrp="1"/>
          </p:cNvSpPr>
          <p:nvPr>
            <p:ph idx="1"/>
          </p:nvPr>
        </p:nvSpPr>
        <p:spPr>
          <a:xfrm>
            <a:off x="288232" y="576411"/>
            <a:ext cx="5185468" cy="3456384"/>
          </a:xfrm>
        </p:spPr>
        <p:txBody>
          <a:bodyPr/>
          <a:lstStyle/>
          <a:p>
            <a:pPr lvl="0"/>
            <a:r>
              <a:rPr lang="ru-RU" sz="1200" b="1" dirty="0"/>
              <a:t>Глобальный (универсальный) эволюционизм</a:t>
            </a:r>
            <a:r>
              <a:rPr lang="ru-RU" sz="1200" dirty="0"/>
              <a:t> как единство системного и эволюционного подходов общенаучной картины мира. </a:t>
            </a:r>
          </a:p>
          <a:p>
            <a:r>
              <a:rPr lang="ru-RU" sz="1200" dirty="0"/>
              <a:t>Переход к диалектическому способу мышления, принцип развития – фундаментальный постулат. </a:t>
            </a:r>
          </a:p>
          <a:p>
            <a:r>
              <a:rPr lang="ru-RU" sz="1200" dirty="0"/>
              <a:t>Основа: теория нестационарной Вселенной, концепция биосферы и ноосферы, идеи синергетики. </a:t>
            </a:r>
          </a:p>
          <a:p>
            <a:r>
              <a:rPr lang="ru-RU" sz="1200" dirty="0"/>
              <a:t>Весь мир – эволюционирующая система, включающая эволюцию космическую, химическую, биологическую и социальную. </a:t>
            </a:r>
          </a:p>
          <a:p>
            <a:r>
              <a:rPr lang="ru-RU" sz="1200" dirty="0"/>
              <a:t>Взаимосвязь самоорганизующихся систем неживой, живой и социальной материи. Человек – объект космической эволюции как закономерного и естественного этапа развития Вселенной. </a:t>
            </a:r>
          </a:p>
          <a:p>
            <a:r>
              <a:rPr lang="ru-RU" sz="1200" dirty="0"/>
              <a:t>Человек ответственен за состояние мира (русский космизм – В. Вернадский, А. Чижевский, К. Циолковский, Н. Федоров). </a:t>
            </a:r>
          </a:p>
          <a:p>
            <a:r>
              <a:rPr lang="ru-RU" sz="1200" dirty="0"/>
              <a:t>Человек – органическая часть природы, а не ее властелин. </a:t>
            </a:r>
          </a:p>
          <a:p>
            <a:r>
              <a:rPr lang="ru-RU" sz="1200" dirty="0"/>
              <a:t>Идеи В. Вернадского о биосфере («пленке жизни») и ноосфере (сфере разума). Ноосфера – глобальный целостный эволюционный процесс развития природы, общества, науки, техники. </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36</a:t>
            </a:fld>
            <a:endParaRPr lang="ru-RU" altLang="ru-RU"/>
          </a:p>
        </p:txBody>
      </p:sp>
    </p:spTree>
    <p:extLst>
      <p:ext uri="{BB962C8B-B14F-4D97-AF65-F5344CB8AC3E}">
        <p14:creationId xmlns:p14="http://schemas.microsoft.com/office/powerpoint/2010/main" val="2088726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262" y="173038"/>
            <a:ext cx="4897437" cy="475381"/>
          </a:xfrm>
        </p:spPr>
        <p:txBody>
          <a:bodyPr/>
          <a:lstStyle/>
          <a:p>
            <a:r>
              <a:rPr lang="ru-RU" dirty="0" smtClean="0"/>
              <a:t>Глобальный эволюционизм</a:t>
            </a:r>
            <a:endParaRPr lang="ru-RU" dirty="0"/>
          </a:p>
        </p:txBody>
      </p:sp>
      <p:sp>
        <p:nvSpPr>
          <p:cNvPr id="3" name="Объект 2"/>
          <p:cNvSpPr>
            <a:spLocks noGrp="1"/>
          </p:cNvSpPr>
          <p:nvPr>
            <p:ph idx="1"/>
          </p:nvPr>
        </p:nvSpPr>
        <p:spPr>
          <a:xfrm>
            <a:off x="288230" y="648419"/>
            <a:ext cx="5185469" cy="3210794"/>
          </a:xfrm>
        </p:spPr>
        <p:txBody>
          <a:bodyPr/>
          <a:lstStyle/>
          <a:p>
            <a:r>
              <a:rPr lang="ru-RU" sz="1200" dirty="0"/>
              <a:t>Необходимость сознательного и разумного регулирования, всепланетарного процесса. Сценарии развития </a:t>
            </a:r>
            <a:r>
              <a:rPr lang="ru-RU" sz="1200" dirty="0" err="1"/>
              <a:t>ноосферных</a:t>
            </a:r>
            <a:r>
              <a:rPr lang="ru-RU" sz="1200" dirty="0"/>
              <a:t> процессов: </a:t>
            </a:r>
          </a:p>
          <a:p>
            <a:r>
              <a:rPr lang="ru-RU" sz="1200" dirty="0"/>
              <a:t>Глобальный (универсальный) эволюционизм тупиковый (ноосфера как сфера разума не оправдывает себя); </a:t>
            </a:r>
          </a:p>
          <a:p>
            <a:r>
              <a:rPr lang="ru-RU" sz="1200" dirty="0" err="1"/>
              <a:t>коэволюция</a:t>
            </a:r>
            <a:r>
              <a:rPr lang="ru-RU" sz="1200" dirty="0"/>
              <a:t> как новый этап согласованного существования природы и человека; запреты и регламентация человеческой деятельности;</a:t>
            </a:r>
          </a:p>
          <a:p>
            <a:r>
              <a:rPr lang="ru-RU" sz="1200" dirty="0" err="1" smtClean="0"/>
              <a:t>Коэволюция</a:t>
            </a:r>
            <a:r>
              <a:rPr lang="ru-RU" sz="1200" dirty="0"/>
              <a:t>, </a:t>
            </a:r>
            <a:r>
              <a:rPr lang="ru-RU" sz="1200" dirty="0" err="1"/>
              <a:t>междисциплинароные</a:t>
            </a:r>
            <a:r>
              <a:rPr lang="ru-RU" sz="1200" dirty="0"/>
              <a:t> комплексные подходы и методологический плюрализм</a:t>
            </a:r>
          </a:p>
          <a:p>
            <a:r>
              <a:rPr lang="ru-RU" sz="1200" dirty="0" smtClean="0"/>
              <a:t> </a:t>
            </a:r>
            <a:r>
              <a:rPr lang="ru-RU" sz="1200" dirty="0" err="1"/>
              <a:t>Коэволюция</a:t>
            </a:r>
            <a:r>
              <a:rPr lang="ru-RU" sz="1200" dirty="0"/>
              <a:t> – универсальный принцип современной науки.</a:t>
            </a:r>
          </a:p>
          <a:p>
            <a:r>
              <a:rPr lang="ru-RU" sz="1200" dirty="0"/>
              <a:t> Углубление и расширение принципов эволюции, самоорганизации. </a:t>
            </a:r>
          </a:p>
          <a:p>
            <a:r>
              <a:rPr lang="ru-RU" sz="1200" dirty="0"/>
              <a:t>Единство и взаимодействие естественно-научного и гуманитарного знания; </a:t>
            </a:r>
          </a:p>
          <a:p>
            <a:endParaRPr lang="ru-RU" sz="1200"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37</a:t>
            </a:fld>
            <a:endParaRPr lang="ru-RU" altLang="ru-RU"/>
          </a:p>
        </p:txBody>
      </p:sp>
    </p:spTree>
    <p:extLst>
      <p:ext uri="{BB962C8B-B14F-4D97-AF65-F5344CB8AC3E}">
        <p14:creationId xmlns:p14="http://schemas.microsoft.com/office/powerpoint/2010/main" val="1006780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2286" y="173038"/>
            <a:ext cx="4681413" cy="331365"/>
          </a:xfrm>
        </p:spPr>
        <p:txBody>
          <a:bodyPr/>
          <a:lstStyle/>
          <a:p>
            <a:r>
              <a:rPr lang="ru-RU" dirty="0" err="1" smtClean="0"/>
              <a:t>Междисциплинарность</a:t>
            </a:r>
            <a:endParaRPr lang="ru-RU" dirty="0"/>
          </a:p>
        </p:txBody>
      </p:sp>
      <p:sp>
        <p:nvSpPr>
          <p:cNvPr id="3" name="Объект 2"/>
          <p:cNvSpPr>
            <a:spLocks noGrp="1"/>
          </p:cNvSpPr>
          <p:nvPr>
            <p:ph idx="1"/>
          </p:nvPr>
        </p:nvSpPr>
        <p:spPr/>
        <p:txBody>
          <a:bodyPr/>
          <a:lstStyle/>
          <a:p>
            <a:pPr lvl="0"/>
            <a:r>
              <a:rPr lang="ru-RU" sz="1200" dirty="0"/>
              <a:t>Усиление роли междисциплинарных комплексных подходов в изучении сложных систем Объекты современной науки – «</a:t>
            </a:r>
            <a:r>
              <a:rPr lang="ru-RU" sz="1200" dirty="0" err="1"/>
              <a:t>человекоразмерные</a:t>
            </a:r>
            <a:r>
              <a:rPr lang="ru-RU" sz="1200" dirty="0"/>
              <a:t>» системы (экология, биотехнологии, «человек – машина») </a:t>
            </a:r>
          </a:p>
          <a:p>
            <a:r>
              <a:rPr lang="ru-RU" sz="1200" dirty="0"/>
              <a:t>Единство теоретических и экспериментальных исследований, прикладных и фундаментальных знаний </a:t>
            </a:r>
          </a:p>
          <a:p>
            <a:pPr lvl="0"/>
            <a:r>
              <a:rPr lang="ru-RU" sz="1200" dirty="0"/>
              <a:t>Методологический плюрализм, осознание ограниченности односторонности любой методологии. </a:t>
            </a:r>
          </a:p>
          <a:p>
            <a:r>
              <a:rPr lang="ru-RU" sz="1200" dirty="0"/>
              <a:t>Сочетание рациональных и внерациональных форм (интуиция, фантазия) Социокультурная обусловленность теоретического знания </a:t>
            </a:r>
          </a:p>
          <a:p>
            <a:r>
              <a:rPr lang="ru-RU" sz="1200" dirty="0"/>
              <a:t>Все более широкое применение философии и ее методов во всех науках. Усиливающаяся математизация научных теорий. </a:t>
            </a:r>
          </a:p>
          <a:p>
            <a:r>
              <a:rPr lang="ru-RU" sz="1200" dirty="0" err="1"/>
              <a:t>Коэволюция</a:t>
            </a:r>
            <a:r>
              <a:rPr lang="ru-RU" sz="1200" dirty="0"/>
              <a:t>, </a:t>
            </a:r>
            <a:r>
              <a:rPr lang="ru-RU" sz="1200" dirty="0" err="1"/>
              <a:t>междисциплинароные</a:t>
            </a:r>
            <a:r>
              <a:rPr lang="ru-RU" sz="1200"/>
              <a:t> комплексные подходы и методологический плюрализм</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38</a:t>
            </a:fld>
            <a:endParaRPr lang="ru-RU" altLang="ru-RU"/>
          </a:p>
        </p:txBody>
      </p:sp>
    </p:spTree>
    <p:extLst>
      <p:ext uri="{BB962C8B-B14F-4D97-AF65-F5344CB8AC3E}">
        <p14:creationId xmlns:p14="http://schemas.microsoft.com/office/powerpoint/2010/main" val="23132358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3"/>
          <p:cNvSpPr>
            <a:spLocks noChangeArrowheads="1"/>
          </p:cNvSpPr>
          <p:nvPr/>
        </p:nvSpPr>
        <p:spPr bwMode="auto">
          <a:xfrm>
            <a:off x="0" y="0"/>
            <a:ext cx="431800" cy="3816350"/>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500">
                <a:solidFill>
                  <a:schemeClr val="tx1"/>
                </a:solidFill>
                <a:latin typeface="Arial" panose="020B0604020202020204" pitchFamily="34" charset="0"/>
              </a:defRPr>
            </a:lvl3pPr>
            <a:lvl4pPr marL="1600200" indent="-228600">
              <a:spcBef>
                <a:spcPct val="20000"/>
              </a:spcBef>
              <a:buChar char="–"/>
              <a:defRPr sz="1300">
                <a:solidFill>
                  <a:schemeClr val="tx1"/>
                </a:solidFill>
                <a:latin typeface="Arial" panose="020B0604020202020204" pitchFamily="34" charset="0"/>
              </a:defRPr>
            </a:lvl4pPr>
            <a:lvl5pPr marL="2057400" indent="-228600">
              <a:spcBef>
                <a:spcPct val="20000"/>
              </a:spcBef>
              <a:buChar char="»"/>
              <a:defRPr sz="13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300">
                <a:solidFill>
                  <a:schemeClr val="tx1"/>
                </a:solidFill>
                <a:latin typeface="Arial" panose="020B0604020202020204" pitchFamily="34" charset="0"/>
              </a:defRPr>
            </a:lvl9pPr>
          </a:lstStyle>
          <a:p>
            <a:pPr eaLnBrk="1" hangingPunct="1">
              <a:spcBef>
                <a:spcPct val="0"/>
              </a:spcBef>
              <a:buFontTx/>
              <a:buNone/>
            </a:pPr>
            <a:endParaRPr lang="ru-RU" altLang="ru-RU" sz="1100"/>
          </a:p>
        </p:txBody>
      </p:sp>
      <p:grpSp>
        <p:nvGrpSpPr>
          <p:cNvPr id="16387" name="Группа 8"/>
          <p:cNvGrpSpPr>
            <a:grpSpLocks/>
          </p:cNvGrpSpPr>
          <p:nvPr/>
        </p:nvGrpSpPr>
        <p:grpSpPr bwMode="auto">
          <a:xfrm>
            <a:off x="258763" y="3943350"/>
            <a:ext cx="1109662" cy="258763"/>
            <a:chOff x="543276" y="545242"/>
            <a:chExt cx="1816737" cy="422585"/>
          </a:xfrm>
        </p:grpSpPr>
        <p:sp>
          <p:nvSpPr>
            <p:cNvPr id="16"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endParaRPr>
            </a:p>
          </p:txBody>
        </p:sp>
        <p:grpSp>
          <p:nvGrpSpPr>
            <p:cNvPr id="16392" name="Group 34"/>
            <p:cNvGrpSpPr>
              <a:grpSpLocks noChangeAspect="1"/>
            </p:cNvGrpSpPr>
            <p:nvPr/>
          </p:nvGrpSpPr>
          <p:grpSpPr bwMode="auto">
            <a:xfrm>
              <a:off x="543276" y="545242"/>
              <a:ext cx="421345" cy="421345"/>
              <a:chOff x="1099" y="205"/>
              <a:chExt cx="340" cy="340"/>
            </a:xfrm>
          </p:grpSpPr>
          <p:sp>
            <p:nvSpPr>
              <p:cNvPr id="18"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endParaRPr>
              </a:p>
            </p:txBody>
          </p:sp>
          <p:sp>
            <p:nvSpPr>
              <p:cNvPr id="16394"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grpSp>
      </p:grpSp>
      <p:sp>
        <p:nvSpPr>
          <p:cNvPr id="16388" name="Заголовок 1"/>
          <p:cNvSpPr>
            <a:spLocks noGrp="1"/>
          </p:cNvSpPr>
          <p:nvPr>
            <p:ph type="title"/>
          </p:nvPr>
        </p:nvSpPr>
        <p:spPr>
          <a:xfrm>
            <a:off x="519113" y="153988"/>
            <a:ext cx="5186362" cy="720725"/>
          </a:xfrm>
        </p:spPr>
        <p:txBody>
          <a:bodyPr/>
          <a:lstStyle/>
          <a:p>
            <a:r>
              <a:rPr lang="ru-RU" altLang="ru-RU" sz="2000" dirty="0" smtClean="0"/>
              <a:t>Список литературы</a:t>
            </a:r>
          </a:p>
        </p:txBody>
      </p:sp>
      <p:sp>
        <p:nvSpPr>
          <p:cNvPr id="16389" name="Номер слайда 2"/>
          <p:cNvSpPr>
            <a:spLocks noGrp="1"/>
          </p:cNvSpPr>
          <p:nvPr>
            <p:ph type="sldNum" sz="quarter" idx="12"/>
          </p:nvPr>
        </p:nvSpPr>
        <p:spPr>
          <a:noFill/>
        </p:spPr>
        <p:txBody>
          <a:bodyPr/>
          <a:lstStyle>
            <a:lvl1pPr defTabSz="576263">
              <a:spcBef>
                <a:spcPct val="20000"/>
              </a:spcBef>
              <a:buChar char="•"/>
              <a:defRPr sz="2000">
                <a:solidFill>
                  <a:schemeClr val="tx1"/>
                </a:solidFill>
                <a:latin typeface="Arial" panose="020B0604020202020204" pitchFamily="34" charset="0"/>
              </a:defRPr>
            </a:lvl1pPr>
            <a:lvl2pPr marL="742950" indent="-285750" defTabSz="576263">
              <a:spcBef>
                <a:spcPct val="20000"/>
              </a:spcBef>
              <a:buChar char="–"/>
              <a:defRPr>
                <a:solidFill>
                  <a:schemeClr val="tx1"/>
                </a:solidFill>
                <a:latin typeface="Arial" panose="020B0604020202020204" pitchFamily="34" charset="0"/>
              </a:defRPr>
            </a:lvl2pPr>
            <a:lvl3pPr marL="1143000" indent="-228600" defTabSz="576263">
              <a:spcBef>
                <a:spcPct val="20000"/>
              </a:spcBef>
              <a:buChar char="•"/>
              <a:defRPr sz="1500">
                <a:solidFill>
                  <a:schemeClr val="tx1"/>
                </a:solidFill>
                <a:latin typeface="Arial" panose="020B0604020202020204" pitchFamily="34" charset="0"/>
              </a:defRPr>
            </a:lvl3pPr>
            <a:lvl4pPr marL="1600200" indent="-228600" defTabSz="576263">
              <a:spcBef>
                <a:spcPct val="20000"/>
              </a:spcBef>
              <a:buChar char="–"/>
              <a:defRPr sz="1300">
                <a:solidFill>
                  <a:schemeClr val="tx1"/>
                </a:solidFill>
                <a:latin typeface="Arial" panose="020B0604020202020204" pitchFamily="34" charset="0"/>
              </a:defRPr>
            </a:lvl4pPr>
            <a:lvl5pPr marL="2057400" indent="-228600" defTabSz="576263">
              <a:spcBef>
                <a:spcPct val="20000"/>
              </a:spcBef>
              <a:buChar char="»"/>
              <a:defRPr sz="1300">
                <a:solidFill>
                  <a:schemeClr val="tx1"/>
                </a:solidFill>
                <a:latin typeface="Arial" panose="020B0604020202020204" pitchFamily="34" charset="0"/>
              </a:defRPr>
            </a:lvl5pPr>
            <a:lvl6pPr marL="25146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9pPr>
          </a:lstStyle>
          <a:p>
            <a:pPr>
              <a:spcBef>
                <a:spcPct val="0"/>
              </a:spcBef>
              <a:buFontTx/>
              <a:buNone/>
            </a:pPr>
            <a:fld id="{06F88F5D-073D-41DA-A5EA-DF9649E749BA}" type="slidenum">
              <a:rPr lang="ru-RU" altLang="ru-RU" sz="900" smtClean="0"/>
              <a:pPr>
                <a:spcBef>
                  <a:spcPct val="0"/>
                </a:spcBef>
                <a:buFontTx/>
                <a:buNone/>
              </a:pPr>
              <a:t>39</a:t>
            </a:fld>
            <a:endParaRPr lang="ru-RU" altLang="ru-RU" sz="900" smtClean="0"/>
          </a:p>
        </p:txBody>
      </p:sp>
      <p:sp>
        <p:nvSpPr>
          <p:cNvPr id="16390" name="Содержимое 8"/>
          <p:cNvSpPr>
            <a:spLocks noGrp="1"/>
          </p:cNvSpPr>
          <p:nvPr>
            <p:ph idx="1"/>
          </p:nvPr>
        </p:nvSpPr>
        <p:spPr>
          <a:xfrm>
            <a:off x="515938" y="874713"/>
            <a:ext cx="5100637" cy="2654026"/>
          </a:xfrm>
        </p:spPr>
        <p:txBody>
          <a:bodyPr/>
          <a:lstStyle/>
          <a:p>
            <a:pPr marL="228600" indent="-228600" algn="just">
              <a:lnSpc>
                <a:spcPts val="2100"/>
              </a:lnSpc>
              <a:spcBef>
                <a:spcPts val="600"/>
              </a:spcBef>
              <a:spcAft>
                <a:spcPts val="0"/>
              </a:spcAft>
              <a:buFont typeface="+mj-lt"/>
              <a:buAutoNum type="arabicPeriod"/>
            </a:pPr>
            <a:r>
              <a:rPr lang="ru-RU" altLang="ru-RU" sz="1200" dirty="0" smtClean="0"/>
              <a:t>Научная </a:t>
            </a:r>
            <a:r>
              <a:rPr lang="ru-RU" altLang="ru-RU" sz="1200" dirty="0"/>
              <a:t>революция [Электронный ресурс] URL: https://gtmarket.ru/concepts/6961.</a:t>
            </a:r>
          </a:p>
          <a:p>
            <a:pPr marL="228600" indent="-228600" algn="just">
              <a:lnSpc>
                <a:spcPts val="2100"/>
              </a:lnSpc>
              <a:spcBef>
                <a:spcPts val="600"/>
              </a:spcBef>
              <a:spcAft>
                <a:spcPts val="0"/>
              </a:spcAft>
              <a:buFont typeface="+mj-lt"/>
              <a:buAutoNum type="arabicPeriod"/>
            </a:pPr>
            <a:r>
              <a:rPr lang="ru-RU" altLang="ru-RU" sz="1200" dirty="0" smtClean="0"/>
              <a:t>Поппер </a:t>
            </a:r>
            <a:r>
              <a:rPr lang="ru-RU" altLang="ru-RU" sz="1200" dirty="0"/>
              <a:t>К. Логика и рост научного знания. Избранные работы. ‒ М.: Прогресс, 1983. ‒ 605 с.</a:t>
            </a:r>
          </a:p>
          <a:p>
            <a:pPr marL="228600" indent="-228600" algn="just">
              <a:lnSpc>
                <a:spcPts val="2100"/>
              </a:lnSpc>
              <a:spcBef>
                <a:spcPts val="600"/>
              </a:spcBef>
              <a:spcAft>
                <a:spcPts val="0"/>
              </a:spcAft>
              <a:buFont typeface="+mj-lt"/>
              <a:buAutoNum type="arabicPeriod"/>
            </a:pPr>
            <a:r>
              <a:rPr lang="ru-RU" altLang="ru-RU" sz="1200" dirty="0" smtClean="0"/>
              <a:t>Кун </a:t>
            </a:r>
            <a:r>
              <a:rPr lang="ru-RU" altLang="ru-RU" sz="1200" dirty="0"/>
              <a:t>Т. Структура научных революций. ‒ М.: Прогресс, 1975. ‒ 301 с.</a:t>
            </a:r>
          </a:p>
          <a:p>
            <a:pPr marL="228600" indent="-228600" algn="just">
              <a:lnSpc>
                <a:spcPts val="2100"/>
              </a:lnSpc>
              <a:spcBef>
                <a:spcPts val="600"/>
              </a:spcBef>
              <a:spcAft>
                <a:spcPts val="0"/>
              </a:spcAft>
              <a:buFont typeface="+mj-lt"/>
              <a:buAutoNum type="arabicPeriod"/>
            </a:pPr>
            <a:r>
              <a:rPr lang="ru-RU" altLang="ru-RU" sz="1200" dirty="0" smtClean="0"/>
              <a:t>Купцов </a:t>
            </a:r>
            <a:r>
              <a:rPr lang="ru-RU" altLang="ru-RU" sz="1200" dirty="0"/>
              <a:t>В.И. Философия и методология науки. ‒ М.: Аспект Пресс, 1996. ‒ 551 с.</a:t>
            </a:r>
          </a:p>
        </p:txBody>
      </p:sp>
    </p:spTree>
    <p:extLst>
      <p:ext uri="{BB962C8B-B14F-4D97-AF65-F5344CB8AC3E}">
        <p14:creationId xmlns:p14="http://schemas.microsoft.com/office/powerpoint/2010/main" val="9009236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2"/>
          <p:cNvSpPr>
            <a:spLocks noGrp="1" noChangeArrowheads="1"/>
          </p:cNvSpPr>
          <p:nvPr>
            <p:ph type="body" idx="1"/>
          </p:nvPr>
        </p:nvSpPr>
        <p:spPr>
          <a:xfrm>
            <a:off x="1487488" y="1584325"/>
            <a:ext cx="3792537" cy="1008063"/>
          </a:xfrm>
        </p:spPr>
        <p:txBody>
          <a:bodyPr/>
          <a:lstStyle/>
          <a:p>
            <a:pPr eaLnBrk="1" hangingPunct="1">
              <a:lnSpc>
                <a:spcPct val="90000"/>
              </a:lnSpc>
              <a:buFontTx/>
              <a:buNone/>
            </a:pPr>
            <a:r>
              <a:rPr lang="ru-RU" altLang="ru-RU" sz="3000" b="1" smtClean="0">
                <a:solidFill>
                  <a:srgbClr val="80BF44"/>
                </a:solidFill>
                <a:latin typeface="Calibri" panose="020F0502020204030204" pitchFamily="34" charset="0"/>
              </a:rPr>
              <a:t>СПАСИБО</a:t>
            </a:r>
          </a:p>
          <a:p>
            <a:pPr eaLnBrk="1" hangingPunct="1">
              <a:lnSpc>
                <a:spcPct val="90000"/>
              </a:lnSpc>
              <a:buFontTx/>
              <a:buNone/>
            </a:pPr>
            <a:r>
              <a:rPr lang="ru-RU" altLang="ru-RU" sz="3000" b="1" smtClean="0">
                <a:solidFill>
                  <a:srgbClr val="80BF44"/>
                </a:solidFill>
                <a:latin typeface="Calibri" panose="020F0502020204030204" pitchFamily="34" charset="0"/>
              </a:rPr>
              <a:t>ЗА ВНИМАНИЕ!</a:t>
            </a:r>
          </a:p>
        </p:txBody>
      </p:sp>
      <p:sp>
        <p:nvSpPr>
          <p:cNvPr id="17411" name="Rectangle 18"/>
          <p:cNvSpPr>
            <a:spLocks noChangeArrowheads="1"/>
          </p:cNvSpPr>
          <p:nvPr/>
        </p:nvSpPr>
        <p:spPr bwMode="auto">
          <a:xfrm>
            <a:off x="0" y="0"/>
            <a:ext cx="431800" cy="3816350"/>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500">
                <a:solidFill>
                  <a:schemeClr val="tx1"/>
                </a:solidFill>
                <a:latin typeface="Arial" panose="020B0604020202020204" pitchFamily="34" charset="0"/>
              </a:defRPr>
            </a:lvl3pPr>
            <a:lvl4pPr marL="1600200" indent="-228600">
              <a:spcBef>
                <a:spcPct val="20000"/>
              </a:spcBef>
              <a:buChar char="–"/>
              <a:defRPr sz="1300">
                <a:solidFill>
                  <a:schemeClr val="tx1"/>
                </a:solidFill>
                <a:latin typeface="Arial" panose="020B0604020202020204" pitchFamily="34" charset="0"/>
              </a:defRPr>
            </a:lvl4pPr>
            <a:lvl5pPr marL="2057400" indent="-228600">
              <a:spcBef>
                <a:spcPct val="20000"/>
              </a:spcBef>
              <a:buChar char="»"/>
              <a:defRPr sz="13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300">
                <a:solidFill>
                  <a:schemeClr val="tx1"/>
                </a:solidFill>
                <a:latin typeface="Arial" panose="020B0604020202020204" pitchFamily="34" charset="0"/>
              </a:defRPr>
            </a:lvl9pPr>
          </a:lstStyle>
          <a:p>
            <a:pPr eaLnBrk="1" hangingPunct="1">
              <a:spcBef>
                <a:spcPct val="0"/>
              </a:spcBef>
              <a:buFontTx/>
              <a:buNone/>
            </a:pPr>
            <a:endParaRPr lang="ru-RU" altLang="ru-RU" sz="1100"/>
          </a:p>
        </p:txBody>
      </p:sp>
      <p:grpSp>
        <p:nvGrpSpPr>
          <p:cNvPr id="17412" name="Группа 8"/>
          <p:cNvGrpSpPr>
            <a:grpSpLocks/>
          </p:cNvGrpSpPr>
          <p:nvPr/>
        </p:nvGrpSpPr>
        <p:grpSpPr bwMode="auto">
          <a:xfrm>
            <a:off x="258763" y="3943350"/>
            <a:ext cx="1109662" cy="258763"/>
            <a:chOff x="543276" y="545242"/>
            <a:chExt cx="1816737" cy="422585"/>
          </a:xfrm>
        </p:grpSpPr>
        <p:sp>
          <p:nvSpPr>
            <p:cNvPr id="7"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endParaRPr>
            </a:p>
          </p:txBody>
        </p:sp>
        <p:grpSp>
          <p:nvGrpSpPr>
            <p:cNvPr id="17415" name="Group 34"/>
            <p:cNvGrpSpPr>
              <a:grpSpLocks noChangeAspect="1"/>
            </p:cNvGrpSpPr>
            <p:nvPr/>
          </p:nvGrpSpPr>
          <p:grpSpPr bwMode="auto">
            <a:xfrm>
              <a:off x="543276" y="545242"/>
              <a:ext cx="421345" cy="421345"/>
              <a:chOff x="1099" y="205"/>
              <a:chExt cx="340" cy="340"/>
            </a:xfrm>
          </p:grpSpPr>
          <p:sp>
            <p:nvSpPr>
              <p:cNvPr id="9"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endParaRPr>
              </a:p>
            </p:txBody>
          </p:sp>
          <p:sp>
            <p:nvSpPr>
              <p:cNvPr id="17417"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p>
            </p:txBody>
          </p:sp>
        </p:grpSp>
      </p:grpSp>
      <p:sp>
        <p:nvSpPr>
          <p:cNvPr id="17413" name="Номер слайда 1"/>
          <p:cNvSpPr>
            <a:spLocks noGrp="1"/>
          </p:cNvSpPr>
          <p:nvPr>
            <p:ph type="sldNum" sz="quarter" idx="12"/>
          </p:nvPr>
        </p:nvSpPr>
        <p:spPr>
          <a:noFill/>
        </p:spPr>
        <p:txBody>
          <a:bodyPr/>
          <a:lstStyle>
            <a:lvl1pPr defTabSz="576263">
              <a:spcBef>
                <a:spcPct val="20000"/>
              </a:spcBef>
              <a:buChar char="•"/>
              <a:defRPr sz="2000">
                <a:solidFill>
                  <a:schemeClr val="tx1"/>
                </a:solidFill>
                <a:latin typeface="Arial" panose="020B0604020202020204" pitchFamily="34" charset="0"/>
              </a:defRPr>
            </a:lvl1pPr>
            <a:lvl2pPr marL="742950" indent="-285750" defTabSz="576263">
              <a:spcBef>
                <a:spcPct val="20000"/>
              </a:spcBef>
              <a:buChar char="–"/>
              <a:defRPr>
                <a:solidFill>
                  <a:schemeClr val="tx1"/>
                </a:solidFill>
                <a:latin typeface="Arial" panose="020B0604020202020204" pitchFamily="34" charset="0"/>
              </a:defRPr>
            </a:lvl2pPr>
            <a:lvl3pPr marL="1143000" indent="-228600" defTabSz="576263">
              <a:spcBef>
                <a:spcPct val="20000"/>
              </a:spcBef>
              <a:buChar char="•"/>
              <a:defRPr sz="1500">
                <a:solidFill>
                  <a:schemeClr val="tx1"/>
                </a:solidFill>
                <a:latin typeface="Arial" panose="020B0604020202020204" pitchFamily="34" charset="0"/>
              </a:defRPr>
            </a:lvl3pPr>
            <a:lvl4pPr marL="1600200" indent="-228600" defTabSz="576263">
              <a:spcBef>
                <a:spcPct val="20000"/>
              </a:spcBef>
              <a:buChar char="–"/>
              <a:defRPr sz="1300">
                <a:solidFill>
                  <a:schemeClr val="tx1"/>
                </a:solidFill>
                <a:latin typeface="Arial" panose="020B0604020202020204" pitchFamily="34" charset="0"/>
              </a:defRPr>
            </a:lvl4pPr>
            <a:lvl5pPr marL="2057400" indent="-228600" defTabSz="576263">
              <a:spcBef>
                <a:spcPct val="20000"/>
              </a:spcBef>
              <a:buChar char="»"/>
              <a:defRPr sz="1300">
                <a:solidFill>
                  <a:schemeClr val="tx1"/>
                </a:solidFill>
                <a:latin typeface="Arial" panose="020B0604020202020204" pitchFamily="34" charset="0"/>
              </a:defRPr>
            </a:lvl5pPr>
            <a:lvl6pPr marL="25146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6pPr>
            <a:lvl7pPr marL="29718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7pPr>
            <a:lvl8pPr marL="34290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8pPr>
            <a:lvl9pPr marL="3886200" indent="-228600" defTabSz="576263" eaLnBrk="0" fontAlgn="base" hangingPunct="0">
              <a:spcBef>
                <a:spcPct val="20000"/>
              </a:spcBef>
              <a:spcAft>
                <a:spcPct val="0"/>
              </a:spcAft>
              <a:buChar char="»"/>
              <a:defRPr sz="1300">
                <a:solidFill>
                  <a:schemeClr val="tx1"/>
                </a:solidFill>
                <a:latin typeface="Arial" panose="020B0604020202020204" pitchFamily="34" charset="0"/>
              </a:defRPr>
            </a:lvl9pPr>
          </a:lstStyle>
          <a:p>
            <a:pPr>
              <a:spcBef>
                <a:spcPct val="0"/>
              </a:spcBef>
              <a:buFontTx/>
              <a:buNone/>
            </a:pPr>
            <a:fld id="{23D51D75-E15A-4351-8FC4-AA9655A9CBC6}" type="slidenum">
              <a:rPr lang="ru-RU" altLang="ru-RU" sz="900" smtClean="0"/>
              <a:pPr>
                <a:spcBef>
                  <a:spcPct val="0"/>
                </a:spcBef>
                <a:buFontTx/>
                <a:buNone/>
              </a:pPr>
              <a:t>40</a:t>
            </a:fld>
            <a:endParaRPr lang="ru-RU" altLang="ru-RU" sz="9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76263" rtl="0" eaLnBrk="1" fontAlgn="base" latinLnBrk="0" hangingPunct="1">
          <a:lnSpc>
            <a:spcPct val="100000"/>
          </a:lnSpc>
          <a:spcBef>
            <a:spcPct val="0"/>
          </a:spcBef>
          <a:spcAft>
            <a:spcPct val="0"/>
          </a:spcAft>
          <a:buClrTx/>
          <a:buSzTx/>
          <a:buFontTx/>
          <a:buNone/>
          <a:tabLst/>
          <a:defRPr kumimoji="0" lang="ru-RU" sz="1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76263" rtl="0" eaLnBrk="1" fontAlgn="base" latinLnBrk="0" hangingPunct="1">
          <a:lnSpc>
            <a:spcPct val="100000"/>
          </a:lnSpc>
          <a:spcBef>
            <a:spcPct val="0"/>
          </a:spcBef>
          <a:spcAft>
            <a:spcPct val="0"/>
          </a:spcAft>
          <a:buClrTx/>
          <a:buSzTx/>
          <a:buFontTx/>
          <a:buNone/>
          <a:tabLst/>
          <a:defRPr kumimoji="0" lang="ru-RU" sz="1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1403</TotalTime>
  <Words>4421</Words>
  <Application>Microsoft Office PowerPoint</Application>
  <PresentationFormat>Произвольный</PresentationFormat>
  <Paragraphs>201</Paragraphs>
  <Slides>40</Slides>
  <Notes>2</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40</vt:i4>
      </vt:variant>
    </vt:vector>
  </HeadingPairs>
  <TitlesOfParts>
    <vt:vector size="43" baseType="lpstr">
      <vt:lpstr>Arial</vt:lpstr>
      <vt:lpstr>Calibri</vt:lpstr>
      <vt:lpstr>Оформление по умолчанию</vt:lpstr>
      <vt:lpstr> Научная рациональность, типы научной рациональности </vt:lpstr>
      <vt:lpstr>Презентация PowerPoint</vt:lpstr>
      <vt:lpstr>Рациональность</vt:lpstr>
      <vt:lpstr>Отказ от монологизма</vt:lpstr>
      <vt:lpstr>Представления о рациональности</vt:lpstr>
      <vt:lpstr>Представления о рациональности</vt:lpstr>
      <vt:lpstr>Концепция ограниченной рациональности</vt:lpstr>
      <vt:lpstr>Классическая рациональность</vt:lpstr>
      <vt:lpstr>Модель коллективной рациональности</vt:lpstr>
      <vt:lpstr>Модель коллективной рациональности</vt:lpstr>
      <vt:lpstr>Научная Р как смена типа рациональности </vt:lpstr>
      <vt:lpstr>Классический тип рациональности</vt:lpstr>
      <vt:lpstr>Классический тип рациональности</vt:lpstr>
      <vt:lpstr>Классическая рациональность</vt:lpstr>
      <vt:lpstr>Классическая рациональность</vt:lpstr>
      <vt:lpstr>Методологическая оптика классического идеала рациональности</vt:lpstr>
      <vt:lpstr>Классическая рациональность в психологии</vt:lpstr>
      <vt:lpstr>Кризис рациональности</vt:lpstr>
      <vt:lpstr>Методологическая оптика неклассического идеала рациональности</vt:lpstr>
      <vt:lpstr>Психика в неклассической рациональности</vt:lpstr>
      <vt:lpstr>Объект изучения в психологии</vt:lpstr>
      <vt:lpstr>Переход от к.р.  (гуманитарные науки)</vt:lpstr>
      <vt:lpstr>Неклассический тип рациональности</vt:lpstr>
      <vt:lpstr>О неклассической рациональности</vt:lpstr>
      <vt:lpstr>О Борхесе</vt:lpstr>
      <vt:lpstr>Анализ классификации Борхеса</vt:lpstr>
      <vt:lpstr>о чрезвычайной эффективности классификации, осуществляемой по бинарному принципу</vt:lpstr>
      <vt:lpstr>Представления о классификации Борхеса</vt:lpstr>
      <vt:lpstr>Постнеклассический тип рациональности</vt:lpstr>
      <vt:lpstr>Методологическая оптика постнеклассического идеала рациональности</vt:lpstr>
      <vt:lpstr>Оптика постнеклассической рациональности</vt:lpstr>
      <vt:lpstr>Оптика постнеклассики</vt:lpstr>
      <vt:lpstr>Ризома</vt:lpstr>
      <vt:lpstr>Синергетика</vt:lpstr>
      <vt:lpstr>Синергетика</vt:lpstr>
      <vt:lpstr>Глобальный эволюционизм</vt:lpstr>
      <vt:lpstr>Глобальный эволюционизм</vt:lpstr>
      <vt:lpstr>Междисциплинарность</vt:lpstr>
      <vt:lpstr>Список литературы</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 </cp:lastModifiedBy>
  <cp:revision>3</cp:revision>
  <dcterms:created xsi:type="dcterms:W3CDTF">2015-03-13T05:37:25Z</dcterms:created>
  <dcterms:modified xsi:type="dcterms:W3CDTF">2021-04-11T09:04:12Z</dcterms:modified>
</cp:coreProperties>
</file>