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276" r:id="rId3"/>
    <p:sldId id="309" r:id="rId4"/>
    <p:sldId id="310" r:id="rId5"/>
    <p:sldId id="311" r:id="rId6"/>
    <p:sldId id="312" r:id="rId7"/>
    <p:sldId id="313" r:id="rId8"/>
    <p:sldId id="320" r:id="rId9"/>
    <p:sldId id="321" r:id="rId10"/>
    <p:sldId id="322" r:id="rId11"/>
    <p:sldId id="323" r:id="rId12"/>
    <p:sldId id="324" r:id="rId13"/>
    <p:sldId id="315" r:id="rId14"/>
    <p:sldId id="316" r:id="rId15"/>
    <p:sldId id="317" r:id="rId16"/>
    <p:sldId id="318" r:id="rId17"/>
    <p:sldId id="335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08" r:id="rId29"/>
    <p:sldId id="319" r:id="rId30"/>
    <p:sldId id="259" r:id="rId31"/>
  </p:sldIdLst>
  <p:sldSz cx="5761038" cy="4321175"/>
  <p:notesSz cx="9144000" cy="6858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1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5AB414"/>
    <a:srgbClr val="80BF44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2888" autoAdjust="0"/>
  </p:normalViewPr>
  <p:slideViewPr>
    <p:cSldViewPr>
      <p:cViewPr varScale="1">
        <p:scale>
          <a:sx n="168" d="100"/>
          <a:sy n="168" d="100"/>
        </p:scale>
        <p:origin x="1776" y="138"/>
      </p:cViewPr>
      <p:guideLst>
        <p:guide orient="horz" pos="1361"/>
        <p:guide pos="18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9ADB8B2-6811-48D5-92A4-7BD23077B066}" type="datetimeFigureOut">
              <a:rPr lang="ru-RU"/>
              <a:pPr>
                <a:defRPr/>
              </a:pPr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E883E18-2FBA-4A8D-8AAC-C82171AC0C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04812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8B06D0-3D8A-4150-9A84-634197BFC8C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425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800" y="1343025"/>
            <a:ext cx="4897438" cy="925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3600" y="2447925"/>
            <a:ext cx="4033838" cy="11049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9D1C-B909-450A-B5B9-AE7C3E4776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2839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CA918-A4A6-4D64-8C5A-E832E6CC1F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127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76538"/>
            <a:ext cx="4895850" cy="8588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613" y="1831975"/>
            <a:ext cx="4895850" cy="9445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50339-F194-4391-97DE-06B072444B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5184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7338" y="1008063"/>
            <a:ext cx="2516187" cy="285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55925" y="1008063"/>
            <a:ext cx="2517775" cy="285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4CF28-A9DE-4E88-8561-64A402E170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1966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338" y="966788"/>
            <a:ext cx="2546350" cy="403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7338" y="1370013"/>
            <a:ext cx="2546350" cy="24907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25763" y="966788"/>
            <a:ext cx="2547937" cy="403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25763" y="1370013"/>
            <a:ext cx="2547937" cy="24907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09DED-4214-4258-8C6F-BAACE7000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142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6DAAD-178B-44FA-AA9C-355079DD18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504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21BB7-C89E-464D-9EB2-191D302F32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923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38" y="171450"/>
            <a:ext cx="1895475" cy="7334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2663" y="171450"/>
            <a:ext cx="3221037" cy="3689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7338" y="904875"/>
            <a:ext cx="1895475" cy="2955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FE2BD-3E4B-4A36-9996-F8C2C9031F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031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8713" y="3024188"/>
            <a:ext cx="3457575" cy="3571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28713" y="385763"/>
            <a:ext cx="3457575" cy="25923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8713" y="3381375"/>
            <a:ext cx="3457575" cy="508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26D-2F4F-412D-B9A0-F921FA3008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672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9D888-D760-4E32-8A0E-E702F9900A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692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78300" y="173038"/>
            <a:ext cx="1295400" cy="3686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338" y="173038"/>
            <a:ext cx="3738562" cy="3686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0DD35-CF9B-4E8F-AF9B-303D002B65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47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173038"/>
            <a:ext cx="518636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008063"/>
            <a:ext cx="5186362" cy="285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7338" y="3933825"/>
            <a:ext cx="1344612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defTabSz="576263" eaLnBrk="1" hangingPunct="1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68500" y="3933825"/>
            <a:ext cx="1824038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algn="ctr" defTabSz="576263" eaLnBrk="1" hangingPunct="1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29088" y="3933825"/>
            <a:ext cx="1344612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algn="r" defTabSz="576263" eaLnBrk="1" hangingPunct="1">
              <a:defRPr sz="900"/>
            </a:lvl1pPr>
          </a:lstStyle>
          <a:p>
            <a:pPr>
              <a:defRPr/>
            </a:pPr>
            <a:fld id="{51A20AB2-AEA4-4C06-B4F4-20F04A78AD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2pPr>
      <a:lvl3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3pPr>
      <a:lvl4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4pPr>
      <a:lvl5pPr algn="ctr" defTabSz="576263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5pPr>
      <a:lvl6pPr marL="457200" algn="ctr" defTabSz="576263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6pPr>
      <a:lvl7pPr marL="914400" algn="ctr" defTabSz="576263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7pPr>
      <a:lvl8pPr marL="1371600" algn="ctr" defTabSz="576263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8pPr>
      <a:lvl9pPr marL="1828800" algn="ctr" defTabSz="576263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9pPr>
    </p:titleStyle>
    <p:bodyStyle>
      <a:lvl1pPr marL="215900" indent="-215900" algn="l" defTabSz="5762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68313" indent="-180975" algn="l" defTabSz="576263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719138" indent="-142875" algn="l" defTabSz="576263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008063" indent="-144463" algn="l" defTabSz="576263" rtl="0" eaLnBrk="0" fontAlgn="base" hangingPunct="0">
        <a:spcBef>
          <a:spcPct val="20000"/>
        </a:spcBef>
        <a:spcAft>
          <a:spcPct val="0"/>
        </a:spcAft>
        <a:buChar char="–"/>
        <a:defRPr sz="1300">
          <a:solidFill>
            <a:schemeClr val="tx1"/>
          </a:solidFill>
          <a:latin typeface="+mn-lt"/>
        </a:defRPr>
      </a:lvl4pPr>
      <a:lvl5pPr marL="1295400" indent="-142875" algn="l" defTabSz="576263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5pPr>
      <a:lvl6pPr marL="1752600" indent="-142875" algn="l" defTabSz="576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6pPr>
      <a:lvl7pPr marL="2209800" indent="-142875" algn="l" defTabSz="576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7pPr>
      <a:lvl8pPr marL="2667000" indent="-142875" algn="l" defTabSz="576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8pPr>
      <a:lvl9pPr marL="3124200" indent="-142875" algn="l" defTabSz="576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ChangeArrowheads="1"/>
          </p:cNvSpPr>
          <p:nvPr/>
        </p:nvSpPr>
        <p:spPr bwMode="auto">
          <a:xfrm>
            <a:off x="2232025" y="3816350"/>
            <a:ext cx="1296988" cy="50482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 smtClean="0">
                <a:solidFill>
                  <a:schemeClr val="bg1"/>
                </a:solidFill>
              </a:rPr>
              <a:t>30 декабря</a:t>
            </a:r>
            <a:endParaRPr lang="ru-RU" altLang="ru-RU" sz="11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 smtClean="0">
                <a:solidFill>
                  <a:schemeClr val="bg1"/>
                </a:solidFill>
              </a:rPr>
              <a:t>20</a:t>
            </a:r>
            <a:r>
              <a:rPr lang="en-US" altLang="ru-RU" sz="1100" dirty="0" smtClean="0">
                <a:solidFill>
                  <a:schemeClr val="bg1"/>
                </a:solidFill>
              </a:rPr>
              <a:t>20</a:t>
            </a:r>
            <a:r>
              <a:rPr lang="ru-RU" altLang="ru-RU" sz="1100" dirty="0" smtClean="0">
                <a:solidFill>
                  <a:schemeClr val="bg1"/>
                </a:solidFill>
              </a:rPr>
              <a:t> </a:t>
            </a:r>
            <a:r>
              <a:rPr lang="ru-RU" altLang="ru-RU" sz="1100" dirty="0">
                <a:solidFill>
                  <a:schemeClr val="bg1"/>
                </a:solidFill>
              </a:rPr>
              <a:t>г.</a:t>
            </a:r>
          </a:p>
        </p:txBody>
      </p:sp>
      <p:sp>
        <p:nvSpPr>
          <p:cNvPr id="3075" name="Rectangle 12"/>
          <p:cNvSpPr>
            <a:spLocks noChangeArrowheads="1"/>
          </p:cNvSpPr>
          <p:nvPr/>
        </p:nvSpPr>
        <p:spPr bwMode="auto">
          <a:xfrm>
            <a:off x="-1588" y="1439863"/>
            <a:ext cx="5761038" cy="142557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477044" y="3085649"/>
            <a:ext cx="5472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>
              <a:spcBef>
                <a:spcPct val="20000"/>
              </a:spcBef>
              <a:buChar char="•"/>
              <a:tabLst>
                <a:tab pos="2600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tabLst>
                <a:tab pos="2600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tabLst>
                <a:tab pos="2600325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tabLst>
                <a:tab pos="26003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tabLst>
                <a:tab pos="26003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03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03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03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003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300" b="1" dirty="0">
              <a:solidFill>
                <a:schemeClr val="bg2"/>
              </a:solidFill>
            </a:endParaRP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454818" y="1858512"/>
            <a:ext cx="4848225" cy="590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+mj-lt"/>
              </a:rPr>
              <a:t> Понятие научной революции.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+mj-lt"/>
              </a:rPr>
              <a:t>Виды научных революций</a:t>
            </a:r>
            <a:endParaRPr lang="ru-RU" altLang="ru-RU" dirty="0" smtClean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78" name="Picture 11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6294" b="50024"/>
          <a:stretch>
            <a:fillRect/>
          </a:stretch>
        </p:blipFill>
        <p:spPr bwMode="auto">
          <a:xfrm>
            <a:off x="3213100" y="180975"/>
            <a:ext cx="2547938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692150" y="604838"/>
            <a:ext cx="2360613" cy="550862"/>
            <a:chOff x="543276" y="545242"/>
            <a:chExt cx="1816737" cy="422585"/>
          </a:xfrm>
        </p:grpSpPr>
        <p:sp>
          <p:nvSpPr>
            <p:cNvPr id="18" name="Freeform 37"/>
            <p:cNvSpPr>
              <a:spLocks noEditPoints="1"/>
            </p:cNvSpPr>
            <p:nvPr/>
          </p:nvSpPr>
          <p:spPr bwMode="auto">
            <a:xfrm>
              <a:off x="1038084" y="565945"/>
              <a:ext cx="1321929" cy="401882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baseline="-25000">
                <a:latin typeface="Arial" charset="0"/>
              </a:endParaRPr>
            </a:p>
          </p:txBody>
        </p:sp>
        <p:grpSp>
          <p:nvGrpSpPr>
            <p:cNvPr id="3081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20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 baseline="-25000">
                  <a:latin typeface="Arial" charset="0"/>
                </a:endParaRPr>
              </a:p>
            </p:txBody>
          </p:sp>
          <p:sp>
            <p:nvSpPr>
              <p:cNvPr id="3083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Определение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584200" y="924165"/>
            <a:ext cx="5056187" cy="2806700"/>
          </a:xfrm>
        </p:spPr>
        <p:txBody>
          <a:bodyPr/>
          <a:lstStyle/>
          <a:p>
            <a:pPr marL="0" indent="0" algn="just">
              <a:lnSpc>
                <a:spcPts val="2100"/>
              </a:lnSpc>
              <a:spcBef>
                <a:spcPts val="0"/>
              </a:spcBef>
              <a:buNone/>
            </a:pPr>
            <a:r>
              <a:rPr lang="ru-RU" altLang="ru-RU" sz="1400" dirty="0"/>
              <a:t>Научная революция ‒ это новый этап развития науки, который включает в себя радикальное и глобальное изменение процесса и содержания системы научного познания, обусловленное переходом к новым теоретическим и методологическим основаниям, к новым фундаментальным понятиям и методам, к новой научной картине мира. </a:t>
            </a:r>
            <a:endParaRPr lang="ru-RU" altLang="ru-RU" sz="1400" dirty="0" smtClean="0"/>
          </a:p>
          <a:p>
            <a:pPr marL="342900" indent="-342900" algn="just" eaLnBrk="1" hangingPunct="1">
              <a:buFontTx/>
              <a:buNone/>
            </a:pPr>
            <a:endParaRPr lang="ru-RU" altLang="ru-RU" sz="1400" dirty="0" smtClean="0"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439" y="2732539"/>
            <a:ext cx="799326" cy="108182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825" y="2735387"/>
            <a:ext cx="846613" cy="108182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404" y="2733402"/>
            <a:ext cx="809745" cy="108182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Типы научных революций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584200" y="1009650"/>
            <a:ext cx="5056187" cy="2806700"/>
          </a:xfrm>
        </p:spPr>
        <p:txBody>
          <a:bodyPr/>
          <a:lstStyle/>
          <a:p>
            <a:pPr marL="342900" indent="-342900" algn="just" eaLnBrk="1" hangingPunct="1">
              <a:lnSpc>
                <a:spcPts val="21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ru-RU" altLang="ru-RU" sz="1400" dirty="0">
                <a:cs typeface="Times New Roman" panose="02020603050405020304" pitchFamily="18" charset="0"/>
              </a:rPr>
              <a:t>П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ерестройка </a:t>
            </a:r>
            <a:r>
              <a:rPr lang="ru-RU" altLang="ru-RU" sz="1400" dirty="0">
                <a:cs typeface="Times New Roman" panose="02020603050405020304" pitchFamily="18" charset="0"/>
              </a:rPr>
              <a:t>картины мира без радикального изменения идеалов и норм исследования и философских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оснований науки.</a:t>
            </a:r>
          </a:p>
          <a:p>
            <a:pPr marL="342900" indent="-342900" algn="just" eaLnBrk="1" hangingPunct="1">
              <a:lnSpc>
                <a:spcPts val="21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Перестройка </a:t>
            </a:r>
            <a:r>
              <a:rPr lang="ru-RU" altLang="ru-RU" sz="1400" dirty="0">
                <a:cs typeface="Times New Roman" panose="02020603050405020304" pitchFamily="18" charset="0"/>
              </a:rPr>
              <a:t>научной картины мира,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сопровождающееся </a:t>
            </a:r>
            <a:r>
              <a:rPr lang="ru-RU" altLang="ru-RU" sz="1400" dirty="0">
                <a:cs typeface="Times New Roman" panose="02020603050405020304" pitchFamily="18" charset="0"/>
              </a:rPr>
              <a:t>радикальной заменой идеалов и норм научного исследования, а также его философских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оснований.</a:t>
            </a:r>
          </a:p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arenR"/>
            </a:pPr>
            <a:endParaRPr lang="ru-RU" altLang="ru-RU" sz="14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46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Факторы научных революций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584200" y="1009650"/>
            <a:ext cx="5056187" cy="2806700"/>
          </a:xfrm>
        </p:spPr>
        <p:txBody>
          <a:bodyPr/>
          <a:lstStyle/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arenR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Внутренние:</a:t>
            </a:r>
          </a:p>
          <a:p>
            <a:pPr algn="just" eaLnBrk="1" hangingPunct="1">
              <a:lnSpc>
                <a:spcPts val="2100"/>
              </a:lnSpc>
              <a:spcBef>
                <a:spcPts val="12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накопление </a:t>
            </a:r>
            <a:r>
              <a:rPr lang="ru-RU" altLang="ru-RU" sz="1400" dirty="0">
                <a:cs typeface="Times New Roman" panose="02020603050405020304" pitchFamily="18" charset="0"/>
              </a:rPr>
              <a:t>противоречий в результатах исследований и фактов, не находящих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объяснения в рамках научной дисциплины;</a:t>
            </a:r>
          </a:p>
          <a:p>
            <a:pPr algn="just" eaLnBrk="1" hangingPunct="1">
              <a:lnSpc>
                <a:spcPts val="2100"/>
              </a:lnSpc>
              <a:spcBef>
                <a:spcPts val="12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cs typeface="Times New Roman" panose="02020603050405020304" pitchFamily="18" charset="0"/>
              </a:rPr>
              <a:t>совершенствование средств и методов исследования, расширяющих диапазон исследуемых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объектов;</a:t>
            </a:r>
          </a:p>
          <a:p>
            <a:pPr algn="just" eaLnBrk="1" hangingPunct="1">
              <a:lnSpc>
                <a:spcPts val="2100"/>
              </a:lnSpc>
              <a:spcBef>
                <a:spcPts val="12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cs typeface="Times New Roman" panose="02020603050405020304" pitchFamily="18" charset="0"/>
              </a:rPr>
              <a:t>возникновение альтернативных теоретических систем, конкурирующих между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собой.</a:t>
            </a:r>
          </a:p>
          <a:p>
            <a:pPr algn="just" eaLnBrk="1" hangingPunct="1">
              <a:lnSpc>
                <a:spcPct val="150000"/>
              </a:lnSpc>
              <a:buClr>
                <a:srgbClr val="80BF44"/>
              </a:buClr>
              <a:buFont typeface="Arial" panose="020B0604020202020204" pitchFamily="34" charset="0"/>
              <a:buChar char="•"/>
            </a:pPr>
            <a:endParaRPr lang="ru-RU" altLang="ru-RU" sz="14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6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Факторы научных революций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584200" y="1009650"/>
            <a:ext cx="5056187" cy="2806700"/>
          </a:xfrm>
        </p:spPr>
        <p:txBody>
          <a:bodyPr/>
          <a:lstStyle/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arenR" startAt="2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Внешние:</a:t>
            </a:r>
          </a:p>
          <a:p>
            <a:pPr algn="just" eaLnBrk="1" hangingPunct="1">
              <a:lnSpc>
                <a:spcPts val="2100"/>
              </a:lnSpc>
              <a:spcBef>
                <a:spcPts val="12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cs typeface="Times New Roman" panose="02020603050405020304" pitchFamily="18" charset="0"/>
              </a:rPr>
              <a:t>философское переосмысление научной картины мира,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переоценка </a:t>
            </a:r>
            <a:r>
              <a:rPr lang="ru-RU" altLang="ru-RU" sz="1400" dirty="0">
                <a:cs typeface="Times New Roman" panose="02020603050405020304" pitchFamily="18" charset="0"/>
              </a:rPr>
              <a:t>ведущих познавательных ценностей и идеалов познания и их места в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культуре;</a:t>
            </a:r>
          </a:p>
          <a:p>
            <a:pPr algn="just" eaLnBrk="1" hangingPunct="1">
              <a:lnSpc>
                <a:spcPts val="2100"/>
              </a:lnSpc>
              <a:spcBef>
                <a:spcPts val="12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cs typeface="Times New Roman" panose="02020603050405020304" pitchFamily="18" charset="0"/>
              </a:rPr>
              <a:t>п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роцесс смены научных лидеров;</a:t>
            </a:r>
          </a:p>
          <a:p>
            <a:pPr algn="just" eaLnBrk="1" hangingPunct="1">
              <a:lnSpc>
                <a:spcPts val="2100"/>
              </a:lnSpc>
              <a:spcBef>
                <a:spcPts val="12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cs typeface="Times New Roman" panose="02020603050405020304" pitchFamily="18" charset="0"/>
              </a:rPr>
              <a:t>изменение соотношений в структурах общественного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производства, выдвижение </a:t>
            </a:r>
            <a:r>
              <a:rPr lang="ru-RU" altLang="ru-RU" sz="1400" dirty="0">
                <a:cs typeface="Times New Roman" panose="02020603050405020304" pitchFamily="18" charset="0"/>
              </a:rPr>
              <a:t>на первый план принципиально новых потребностей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людей.</a:t>
            </a:r>
          </a:p>
          <a:p>
            <a:pPr algn="just" eaLnBrk="1" hangingPunct="1">
              <a:lnSpc>
                <a:spcPts val="2100"/>
              </a:lnSpc>
              <a:spcBef>
                <a:spcPts val="12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endParaRPr lang="ru-RU" altLang="ru-RU" sz="14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34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Представление о научной революции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605608" y="1152475"/>
            <a:ext cx="3592463" cy="1943025"/>
          </a:xfrm>
        </p:spPr>
        <p:txBody>
          <a:bodyPr/>
          <a:lstStyle/>
          <a:p>
            <a:pPr algn="just" eaLnBrk="1" hangingPunct="1">
              <a:lnSpc>
                <a:spcPts val="2100"/>
              </a:lnSpc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Революции </a:t>
            </a:r>
            <a:r>
              <a:rPr lang="ru-RU" altLang="ru-RU" sz="1400" dirty="0">
                <a:cs typeface="Times New Roman" panose="02020603050405020304" pitchFamily="18" charset="0"/>
              </a:rPr>
              <a:t>в науке происходят постоянно, каждое опровержение принятой и выдвижение новой «смелой» (то есть ещё более подверженной опровержениям) гипотезы можно в принципе считать научной революцией.</a:t>
            </a:r>
            <a:endParaRPr lang="ru-RU" altLang="ru-RU" sz="1400" dirty="0" smtClean="0"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699" y="1224635"/>
            <a:ext cx="1064000" cy="1368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464646" y="259263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Карл Поппер</a:t>
            </a:r>
          </a:p>
        </p:txBody>
      </p:sp>
    </p:spTree>
    <p:extLst>
      <p:ext uri="{BB962C8B-B14F-4D97-AF65-F5344CB8AC3E}">
        <p14:creationId xmlns:p14="http://schemas.microsoft.com/office/powerpoint/2010/main" val="261278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Представление о научной революции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634056" y="1207162"/>
            <a:ext cx="3629328" cy="1703702"/>
          </a:xfrm>
        </p:spPr>
        <p:txBody>
          <a:bodyPr/>
          <a:lstStyle/>
          <a:p>
            <a:pPr algn="just" eaLnBrk="1" hangingPunct="1">
              <a:lnSpc>
                <a:spcPts val="2100"/>
              </a:lnSpc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Научная революция означает </a:t>
            </a:r>
            <a:r>
              <a:rPr lang="ru-RU" altLang="ru-RU" sz="1400" dirty="0">
                <a:cs typeface="Times New Roman" panose="02020603050405020304" pitchFamily="18" charset="0"/>
              </a:rPr>
              <a:t>скачок через пропасть между «несоизмеримыми» парадигмами, совершаемый как «</a:t>
            </a:r>
            <a:r>
              <a:rPr lang="ru-RU" altLang="ru-RU" sz="1400" dirty="0" err="1">
                <a:cs typeface="Times New Roman" panose="02020603050405020304" pitchFamily="18" charset="0"/>
              </a:rPr>
              <a:t>гештальт</a:t>
            </a:r>
            <a:r>
              <a:rPr lang="ru-RU" altLang="ru-RU" sz="1400" dirty="0">
                <a:cs typeface="Times New Roman" panose="02020603050405020304" pitchFamily="18" charset="0"/>
              </a:rPr>
              <a:t>-переключение» в сознании членов научных сообществ. </a:t>
            </a:r>
            <a:endParaRPr lang="ru-RU" altLang="ru-RU" sz="1400" dirty="0" smtClean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616" y="2664643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Томас Кун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357" y="1268604"/>
            <a:ext cx="1002343" cy="1368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728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254" y="173038"/>
            <a:ext cx="4969445" cy="475381"/>
          </a:xfrm>
        </p:spPr>
        <p:txBody>
          <a:bodyPr/>
          <a:lstStyle/>
          <a:p>
            <a:r>
              <a:rPr lang="ru-RU" dirty="0" smtClean="0"/>
              <a:t>Первая научная 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215" y="648419"/>
            <a:ext cx="5402386" cy="3456384"/>
          </a:xfrm>
        </p:spPr>
        <p:txBody>
          <a:bodyPr/>
          <a:lstStyle/>
          <a:p>
            <a:pPr marL="0" indent="0">
              <a:buNone/>
            </a:pPr>
            <a:r>
              <a:rPr lang="ru-RU" sz="1400" b="1" dirty="0"/>
              <a:t>Первая научная революция (XVII в. – первая половина XVIII в.)</a:t>
            </a:r>
            <a:r>
              <a:rPr lang="ru-RU" sz="1400" dirty="0"/>
              <a:t> – становление классической науки (Галилей, Ньютон, Гелиоцентрическая система мира) </a:t>
            </a:r>
          </a:p>
          <a:p>
            <a:r>
              <a:rPr lang="ru-RU" sz="1400" dirty="0"/>
              <a:t>Механистическая картина мира как общенаучная картина реальности; </a:t>
            </a:r>
          </a:p>
          <a:p>
            <a:r>
              <a:rPr lang="ru-RU" sz="1400" dirty="0"/>
              <a:t>Идеал: получение объективных абсолютно истинных знаний о природе; </a:t>
            </a:r>
          </a:p>
          <a:p>
            <a:r>
              <a:rPr lang="ru-RU" sz="1400" dirty="0"/>
              <a:t>Метод познания: механистический детерминизм, всесилие разума; </a:t>
            </a:r>
          </a:p>
          <a:p>
            <a:r>
              <a:rPr lang="ru-RU" sz="1400" dirty="0"/>
              <a:t>Философские идеалы и принципы: однозначность причинно- следственных зависимостей, господство метафизического метода, природа статична, исключение субъекта из процесса познания. </a:t>
            </a:r>
          </a:p>
          <a:p>
            <a:r>
              <a:rPr lang="ru-RU" sz="1400" dirty="0"/>
              <a:t>Классификация глобальных революций в истории естествознания (по В. Степину)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5849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262" y="173038"/>
            <a:ext cx="4897437" cy="475381"/>
          </a:xfrm>
        </p:spPr>
        <p:txBody>
          <a:bodyPr/>
          <a:lstStyle/>
          <a:p>
            <a:r>
              <a:rPr lang="ru-RU" dirty="0" smtClean="0"/>
              <a:t>Вторая научная Р.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215" y="623207"/>
            <a:ext cx="5339419" cy="3769627"/>
          </a:xfrm>
        </p:spPr>
        <p:txBody>
          <a:bodyPr/>
          <a:lstStyle/>
          <a:p>
            <a:pPr marL="0" indent="0">
              <a:buNone/>
            </a:pPr>
            <a:r>
              <a:rPr lang="ru-RU" sz="1400" b="1" dirty="0"/>
              <a:t>Вторая научная революция (к. XVIII–первая полов. XIX в)</a:t>
            </a:r>
            <a:r>
              <a:rPr lang="ru-RU" sz="1400" dirty="0"/>
              <a:t> Становление дисциплинарно – организованной науки и ее дальнейшая дифференциация; </a:t>
            </a:r>
          </a:p>
          <a:p>
            <a:r>
              <a:rPr lang="ru-RU" sz="1400" dirty="0"/>
              <a:t>Идеал классического естествознания не претерпел изменений; </a:t>
            </a:r>
          </a:p>
          <a:p>
            <a:r>
              <a:rPr lang="ru-RU" sz="1400" dirty="0"/>
              <a:t>Новые объекты исследования, изучаемые биологией, химией, геологией. Доминирует идея развития; </a:t>
            </a:r>
          </a:p>
          <a:p>
            <a:r>
              <a:rPr lang="ru-RU" sz="1400" dirty="0"/>
              <a:t>Механическая картина мира перестает быть общенаучной и мировоззренческой </a:t>
            </a:r>
          </a:p>
          <a:p>
            <a:r>
              <a:rPr lang="ru-RU" sz="1400" dirty="0"/>
              <a:t>Главные проблемы: дифференциация и интеграция научного знания, соотношение различных методов научного исследования, классификация наук и поиск их критериев I и II научная революция протекали в рамках классической науки, сохраняются ее общие познавательные установки, стиль мышления. Субъект элиминирован из результатов познания.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6969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271" y="58986"/>
            <a:ext cx="4825428" cy="301401"/>
          </a:xfrm>
        </p:spPr>
        <p:txBody>
          <a:bodyPr/>
          <a:lstStyle/>
          <a:p>
            <a:r>
              <a:rPr lang="ru-RU" dirty="0" smtClean="0"/>
              <a:t>Третья научная Р.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255" y="432395"/>
            <a:ext cx="5256783" cy="3672408"/>
          </a:xfrm>
        </p:spPr>
        <p:txBody>
          <a:bodyPr/>
          <a:lstStyle/>
          <a:p>
            <a:pPr marL="0" indent="0">
              <a:buNone/>
            </a:pPr>
            <a:r>
              <a:rPr lang="ru-RU" sz="1200" b="1" dirty="0"/>
              <a:t>Третья научная революция (к. XIX – сер. XX в)</a:t>
            </a:r>
            <a:r>
              <a:rPr lang="ru-RU" sz="1200" dirty="0"/>
              <a:t> Формирование неклассического естествознания - Формирование неклассического естествознания Новые объекты исследования: в физике (релятивистская и квантовая теория), биологии (генетика), космологии (концепция нестационарной Вселенной), возникновение кибернетики и теории систем. </a:t>
            </a:r>
          </a:p>
          <a:p>
            <a:r>
              <a:rPr lang="ru-RU" sz="1200" dirty="0"/>
              <a:t>В центре внимания: микромир. Признание истинности нескольких теорий вместо единственно верной модели классической науки; Требование учитывать взаимодействие объекта с прибором (например, измерение местоположения и величины электрона). Принцип неопределенности В. Гейзенберга) </a:t>
            </a:r>
          </a:p>
          <a:p>
            <a:r>
              <a:rPr lang="ru-RU" sz="1200" dirty="0"/>
              <a:t>Картина мира как единство сложных динамических и </a:t>
            </a:r>
            <a:r>
              <a:rPr lang="ru-RU" sz="1200" dirty="0" err="1" smtClean="0"/>
              <a:t>иерархиезированных</a:t>
            </a:r>
            <a:r>
              <a:rPr lang="ru-RU" sz="1200" dirty="0" smtClean="0"/>
              <a:t> </a:t>
            </a:r>
            <a:r>
              <a:rPr lang="ru-RU" sz="1200" dirty="0"/>
              <a:t>саморегулирующихся систем Новые философские основания: изменчивость научного знания, относительность истины, разработка представлений об активности субъекта познания. </a:t>
            </a:r>
          </a:p>
          <a:p>
            <a:r>
              <a:rPr lang="ru-RU" sz="1200" dirty="0"/>
              <a:t>Изменение категорий: часть, целое, причина, случайность, необходимость, статистическая закономерность, вероятность.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30112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254" y="173038"/>
            <a:ext cx="4969445" cy="403373"/>
          </a:xfrm>
        </p:spPr>
        <p:txBody>
          <a:bodyPr/>
          <a:lstStyle/>
          <a:p>
            <a:r>
              <a:rPr lang="ru-RU" dirty="0" smtClean="0"/>
              <a:t>Четвертая научная Р.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238" y="720427"/>
            <a:ext cx="5133861" cy="3312368"/>
          </a:xfrm>
        </p:spPr>
        <p:txBody>
          <a:bodyPr/>
          <a:lstStyle/>
          <a:p>
            <a:pPr marL="0" indent="0">
              <a:buNone/>
            </a:pPr>
            <a:r>
              <a:rPr lang="ru-RU" sz="1200" b="1" dirty="0"/>
              <a:t>Четвертая научная революция (последняя треть XX века – начало XXI в.)</a:t>
            </a:r>
            <a:r>
              <a:rPr lang="ru-RU" sz="1200" dirty="0"/>
              <a:t> - Появление </a:t>
            </a:r>
            <a:r>
              <a:rPr lang="ru-RU" sz="1200" dirty="0" err="1"/>
              <a:t>постнеклассической</a:t>
            </a:r>
            <a:r>
              <a:rPr lang="ru-RU" sz="1200" dirty="0"/>
              <a:t> науки – </a:t>
            </a:r>
          </a:p>
          <a:p>
            <a:r>
              <a:rPr lang="ru-RU" sz="1200" dirty="0"/>
              <a:t>Появление </a:t>
            </a:r>
            <a:r>
              <a:rPr lang="ru-RU" sz="1200" dirty="0" err="1"/>
              <a:t>постнеклассической</a:t>
            </a:r>
            <a:r>
              <a:rPr lang="ru-RU" sz="1200" dirty="0"/>
              <a:t> науки. </a:t>
            </a:r>
          </a:p>
          <a:p>
            <a:r>
              <a:rPr lang="ru-RU" sz="1200" dirty="0"/>
              <a:t>Объекты исследования: сложные системные образования, характеризующиеся саморазвитием; взаимодействие различных картин реальности, превращение их во фрагменты общей картины мира; </a:t>
            </a:r>
          </a:p>
          <a:p>
            <a:r>
              <a:rPr lang="ru-RU" sz="1200" dirty="0"/>
              <a:t>Синергетика как ведущая методология исследования процессов самоорганизации открытых систем</a:t>
            </a:r>
          </a:p>
          <a:p>
            <a:r>
              <a:rPr lang="ru-RU" sz="1200" dirty="0"/>
              <a:t> Нелинейный характер развития открытых систем и возрастание роли субъекта и его ответственности за выбор пути развития. </a:t>
            </a:r>
          </a:p>
          <a:p>
            <a:r>
              <a:rPr lang="ru-RU" sz="1200" dirty="0"/>
              <a:t>Включение оценок общественно – социального, этического характера в определение идеалов и норм науки; </a:t>
            </a:r>
          </a:p>
          <a:p>
            <a:r>
              <a:rPr lang="ru-RU" sz="1200" dirty="0"/>
              <a:t>Философские основания: зависимость научного познания от ценностных и мировоззренческих ориентаций, состояния культуры, изменчивость идеалов и норм познания</a:t>
            </a:r>
            <a:r>
              <a:rPr lang="ru-RU" sz="1400" dirty="0"/>
              <a:t>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1649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Еще один вариант 4Р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Другая классификация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4068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Первая научная революция</a:t>
            </a:r>
            <a:br>
              <a:rPr lang="ru-RU" altLang="ru-RU" sz="2000" dirty="0" smtClean="0"/>
            </a:br>
            <a:r>
              <a:rPr lang="ru-RU" altLang="ru-RU" sz="2000" dirty="0" smtClean="0"/>
              <a:t>(</a:t>
            </a:r>
            <a:r>
              <a:rPr lang="en-US" altLang="ru-RU" sz="2000" dirty="0" smtClean="0"/>
              <a:t>VI ‒ IV </a:t>
            </a:r>
            <a:r>
              <a:rPr lang="ru-RU" altLang="ru-RU" sz="2000" dirty="0" smtClean="0"/>
              <a:t>вв. до н.э.)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104655" y="3943350"/>
            <a:ext cx="1344612" cy="301625"/>
          </a:xfrm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584200" y="1009650"/>
            <a:ext cx="5056187" cy="1222945"/>
          </a:xfrm>
        </p:spPr>
        <p:txBody>
          <a:bodyPr/>
          <a:lstStyle/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Появление на свет древней </a:t>
            </a:r>
            <a:r>
              <a:rPr lang="ru-RU" altLang="ru-RU" sz="1400" dirty="0">
                <a:cs typeface="Times New Roman" panose="02020603050405020304" pitchFamily="18" charset="0"/>
              </a:rPr>
              <a:t>науки или натурфилософии – общей науки о мире, учения, объединяющим знания человека об объективном мире и о самом себе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Создание формальной логики.</a:t>
            </a:r>
          </a:p>
        </p:txBody>
      </p:sp>
      <p:sp>
        <p:nvSpPr>
          <p:cNvPr id="11" name="Содержимое 8"/>
          <p:cNvSpPr txBox="1">
            <a:spLocks/>
          </p:cNvSpPr>
          <p:nvPr/>
        </p:nvSpPr>
        <p:spPr bwMode="auto">
          <a:xfrm>
            <a:off x="572942" y="2292383"/>
            <a:ext cx="3603721" cy="1284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kern="0" dirty="0" smtClean="0">
                <a:cs typeface="Times New Roman" panose="02020603050405020304" pitchFamily="18" charset="0"/>
              </a:rPr>
              <a:t>Канон организации научного исследования.</a:t>
            </a:r>
          </a:p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kern="0" dirty="0" smtClean="0">
                <a:cs typeface="Times New Roman" panose="02020603050405020304" pitchFamily="18" charset="0"/>
              </a:rPr>
              <a:t>Отделение науки о природе от философии и математики.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694" y="2016569"/>
            <a:ext cx="1076052" cy="144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4570500" y="3513878"/>
            <a:ext cx="8787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Аристотель</a:t>
            </a:r>
          </a:p>
        </p:txBody>
      </p:sp>
    </p:spTree>
    <p:extLst>
      <p:ext uri="{BB962C8B-B14F-4D97-AF65-F5344CB8AC3E}">
        <p14:creationId xmlns:p14="http://schemas.microsoft.com/office/powerpoint/2010/main" val="111899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Вторая научная революция</a:t>
            </a:r>
            <a:br>
              <a:rPr lang="ru-RU" altLang="ru-RU" sz="2000" dirty="0" smtClean="0"/>
            </a:br>
            <a:r>
              <a:rPr lang="ru-RU" altLang="ru-RU" sz="2000" dirty="0" smtClean="0"/>
              <a:t>(</a:t>
            </a:r>
            <a:r>
              <a:rPr lang="en-US" altLang="ru-RU" sz="2000" dirty="0" smtClean="0"/>
              <a:t>XVI ‒ XVII </a:t>
            </a:r>
            <a:r>
              <a:rPr lang="ru-RU" altLang="ru-RU" sz="2000" dirty="0" smtClean="0"/>
              <a:t>вв.)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104655" y="3943350"/>
            <a:ext cx="1344612" cy="301625"/>
          </a:xfrm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584200" y="1009650"/>
            <a:ext cx="5056187" cy="1222945"/>
          </a:xfrm>
        </p:spPr>
        <p:txBody>
          <a:bodyPr/>
          <a:lstStyle/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Переход </a:t>
            </a:r>
            <a:r>
              <a:rPr lang="ru-RU" altLang="ru-RU" sz="1400" dirty="0">
                <a:cs typeface="Times New Roman" panose="02020603050405020304" pitchFamily="18" charset="0"/>
              </a:rPr>
              <a:t>от геоцентрической модели мира к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гелиоцентрической.</a:t>
            </a:r>
          </a:p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Естествознание «заговорило» языком математики.</a:t>
            </a:r>
          </a:p>
        </p:txBody>
      </p:sp>
      <p:sp>
        <p:nvSpPr>
          <p:cNvPr id="11" name="Содержимое 8"/>
          <p:cNvSpPr txBox="1">
            <a:spLocks/>
          </p:cNvSpPr>
          <p:nvPr/>
        </p:nvSpPr>
        <p:spPr bwMode="auto">
          <a:xfrm>
            <a:off x="584200" y="1995166"/>
            <a:ext cx="3664471" cy="179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kern="0" dirty="0" smtClean="0">
                <a:cs typeface="Times New Roman" panose="02020603050405020304" pitchFamily="18" charset="0"/>
              </a:rPr>
              <a:t>Наука </a:t>
            </a:r>
            <a:r>
              <a:rPr lang="ru-RU" altLang="ru-RU" sz="1400" kern="0" dirty="0">
                <a:cs typeface="Times New Roman" panose="02020603050405020304" pitchFamily="18" charset="0"/>
              </a:rPr>
              <a:t>нашла опору в методах экспериментального исследования </a:t>
            </a:r>
            <a:r>
              <a:rPr lang="ru-RU" altLang="ru-RU" sz="1400" kern="0" dirty="0" smtClean="0">
                <a:cs typeface="Times New Roman" panose="02020603050405020304" pitchFamily="18" charset="0"/>
              </a:rPr>
              <a:t>явлений.</a:t>
            </a:r>
          </a:p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kern="0" dirty="0" smtClean="0">
                <a:cs typeface="Times New Roman" panose="02020603050405020304" pitchFamily="18" charset="0"/>
              </a:rPr>
              <a:t>Концепция бесконечной вселенной.</a:t>
            </a:r>
          </a:p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kern="0" dirty="0" smtClean="0">
                <a:cs typeface="Times New Roman" panose="02020603050405020304" pitchFamily="18" charset="0"/>
              </a:rPr>
              <a:t>Механика становится доминантой всей науки.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273" y="3578337"/>
            <a:ext cx="1031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Исаак Ньютон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703" y="2116404"/>
            <a:ext cx="1047621" cy="144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307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Третья научная революция</a:t>
            </a:r>
            <a:br>
              <a:rPr lang="ru-RU" altLang="ru-RU" sz="2000" dirty="0" smtClean="0"/>
            </a:br>
            <a:r>
              <a:rPr lang="ru-RU" altLang="ru-RU" sz="2000" dirty="0" smtClean="0"/>
              <a:t>(</a:t>
            </a:r>
            <a:r>
              <a:rPr lang="en-US" altLang="ru-RU" sz="2000" dirty="0" smtClean="0"/>
              <a:t>XIX ‒ XX </a:t>
            </a:r>
            <a:r>
              <a:rPr lang="ru-RU" altLang="ru-RU" sz="2000" dirty="0" smtClean="0"/>
              <a:t>вв.)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104655" y="3943350"/>
            <a:ext cx="1344612" cy="301625"/>
          </a:xfrm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584200" y="1009650"/>
            <a:ext cx="5056187" cy="1222945"/>
          </a:xfrm>
        </p:spPr>
        <p:txBody>
          <a:bodyPr/>
          <a:lstStyle/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Открытия в физике микромира: электрон, радиоактивность, строение атома и т.д.</a:t>
            </a:r>
          </a:p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cs typeface="Times New Roman" panose="02020603050405020304" pitchFamily="18" charset="0"/>
              </a:rPr>
              <a:t>Квантовая механика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cs typeface="Times New Roman" panose="02020603050405020304" pitchFamily="18" charset="0"/>
              </a:rPr>
              <a:t>Теория относительности.</a:t>
            </a:r>
          </a:p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endParaRPr lang="ru-RU" altLang="ru-RU" sz="1400" dirty="0" smtClean="0">
              <a:cs typeface="Times New Roman" panose="02020603050405020304" pitchFamily="18" charset="0"/>
            </a:endParaRPr>
          </a:p>
        </p:txBody>
      </p:sp>
      <p:sp>
        <p:nvSpPr>
          <p:cNvPr id="11" name="Содержимое 8"/>
          <p:cNvSpPr txBox="1">
            <a:spLocks/>
          </p:cNvSpPr>
          <p:nvPr/>
        </p:nvSpPr>
        <p:spPr bwMode="auto">
          <a:xfrm>
            <a:off x="584200" y="2319974"/>
            <a:ext cx="3520455" cy="179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kern="0" dirty="0" smtClean="0">
                <a:cs typeface="Times New Roman" panose="02020603050405020304" pitchFamily="18" charset="0"/>
              </a:rPr>
              <a:t>Позднее произошли </a:t>
            </a:r>
            <a:r>
              <a:rPr lang="ru-RU" altLang="ru-RU" sz="1400" kern="0" dirty="0" err="1" smtClean="0">
                <a:cs typeface="Times New Roman" panose="02020603050405020304" pitchFamily="18" charset="0"/>
              </a:rPr>
              <a:t>миниреволюции</a:t>
            </a:r>
            <a:r>
              <a:rPr lang="ru-RU" altLang="ru-RU" sz="1400" kern="0" dirty="0" smtClean="0">
                <a:cs typeface="Times New Roman" panose="02020603050405020304" pitchFamily="18" charset="0"/>
              </a:rPr>
              <a:t> в космологии (концепция нестационарной вселенной), биологии (становление генетики) и др.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233" y="3240707"/>
            <a:ext cx="13324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Альберт Эйнштейн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841" y="1772395"/>
            <a:ext cx="1154584" cy="144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828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614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61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5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Четвертая научная революция</a:t>
            </a:r>
          </a:p>
        </p:txBody>
      </p:sp>
      <p:sp>
        <p:nvSpPr>
          <p:cNvPr id="614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104655" y="3943350"/>
            <a:ext cx="1344612" cy="301625"/>
          </a:xfrm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3E438-180B-43C4-AC09-E580C7E3DCF8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900" smtClean="0"/>
          </a:p>
        </p:txBody>
      </p:sp>
      <p:sp>
        <p:nvSpPr>
          <p:cNvPr id="6150" name="Содержимое 8"/>
          <p:cNvSpPr>
            <a:spLocks noGrp="1"/>
          </p:cNvSpPr>
          <p:nvPr>
            <p:ph idx="1"/>
          </p:nvPr>
        </p:nvSpPr>
        <p:spPr>
          <a:xfrm>
            <a:off x="584200" y="1009650"/>
            <a:ext cx="5056187" cy="1799009"/>
          </a:xfrm>
        </p:spPr>
        <p:txBody>
          <a:bodyPr/>
          <a:lstStyle/>
          <a:p>
            <a:pPr algn="just" eaLnBrk="1" hangingPunct="1">
              <a:lnSpc>
                <a:spcPts val="2100"/>
              </a:lnSpc>
              <a:spcBef>
                <a:spcPts val="600"/>
              </a:spcBef>
              <a:buClr>
                <a:srgbClr val="80BF44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cs typeface="Times New Roman" panose="02020603050405020304" pitchFamily="18" charset="0"/>
              </a:rPr>
              <a:t>Четвертая научная революция, по мнению многих ученых, стоит «на пороге» человеческой цивилизации и связана она в первую очередь с компьютеризацией науки, усложнением приборных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комплексов</a:t>
            </a:r>
            <a:r>
              <a:rPr lang="en-US" altLang="ru-RU" sz="1400" dirty="0" smtClean="0"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и </a:t>
            </a:r>
            <a:r>
              <a:rPr lang="ru-RU" altLang="ru-RU" sz="1400" dirty="0">
                <a:cs typeface="Times New Roman" panose="02020603050405020304" pitchFamily="18" charset="0"/>
              </a:rPr>
              <a:t>возрастанием междисциплинарных </a:t>
            </a:r>
            <a:r>
              <a:rPr lang="ru-RU" altLang="ru-RU" sz="1400" dirty="0" smtClean="0">
                <a:cs typeface="Times New Roman" panose="02020603050405020304" pitchFamily="18" charset="0"/>
              </a:rPr>
              <a:t>исследований</a:t>
            </a:r>
            <a:r>
              <a:rPr lang="en-US" altLang="ru-RU" sz="1400" dirty="0">
                <a:cs typeface="Times New Roman" panose="02020603050405020304" pitchFamily="18" charset="0"/>
              </a:rPr>
              <a:t>.</a:t>
            </a:r>
            <a:endParaRPr lang="ru-RU" altLang="ru-RU" sz="1400" dirty="0" smtClean="0"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19" y="2525392"/>
            <a:ext cx="1728000" cy="1152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838" y="2529604"/>
            <a:ext cx="1726769" cy="1152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787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Рациональность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223" y="720427"/>
            <a:ext cx="5472608" cy="3384376"/>
          </a:xfrm>
        </p:spPr>
        <p:txBody>
          <a:bodyPr/>
          <a:lstStyle/>
          <a:p>
            <a:r>
              <a:rPr lang="ru-RU" sz="1400" dirty="0"/>
              <a:t>Под рациональностью </a:t>
            </a:r>
            <a:r>
              <a:rPr lang="ru-RU" sz="1400" dirty="0" smtClean="0"/>
              <a:t> </a:t>
            </a:r>
            <a:r>
              <a:rPr lang="ru-RU" sz="1400" dirty="0"/>
              <a:t>вообще понимают разумность, разумную обоснованность, оправданность суждений и действий. Иначе говоря, </a:t>
            </a:r>
            <a:r>
              <a:rPr lang="ru-RU" sz="1400" i="1" dirty="0"/>
              <a:t>рациональность — </a:t>
            </a:r>
            <a:r>
              <a:rPr lang="ru-RU" sz="1400" dirty="0"/>
              <a:t>это характеристика (оценка) суждений и действий с точки зрения их логичности, расчетливости, целесообразности, эффективности, экономности. Таков интуитивно понятный смысл слова «рациональность». Однако конкретное применение такого понятия рациональности вызывает противоречия и споры</a:t>
            </a:r>
            <a:r>
              <a:rPr lang="ru-RU" sz="1400" dirty="0" smtClean="0"/>
              <a:t>.</a:t>
            </a:r>
          </a:p>
          <a:p>
            <a:r>
              <a:rPr lang="ru-RU" sz="1400" dirty="0"/>
              <a:t>И</a:t>
            </a:r>
            <a:r>
              <a:rPr lang="ru-RU" sz="1400" dirty="0" smtClean="0"/>
              <a:t>нтерпретация </a:t>
            </a:r>
            <a:r>
              <a:rPr lang="ru-RU" sz="1400" dirty="0"/>
              <a:t>понятия «научной рациональности», </a:t>
            </a:r>
            <a:r>
              <a:rPr lang="ru-RU" sz="1400" dirty="0" smtClean="0"/>
              <a:t>данная </a:t>
            </a:r>
            <a:r>
              <a:rPr lang="ru-RU" sz="1400" dirty="0"/>
              <a:t>П.П. Гайденко. По ее суждению, к концу </a:t>
            </a:r>
            <a:r>
              <a:rPr lang="en-US" sz="1400" dirty="0"/>
              <a:t>XIX</a:t>
            </a:r>
            <a:r>
              <a:rPr lang="ru-RU" sz="1400" dirty="0"/>
              <a:t> века — по крайней мере в науках о природе — понятие разума свелось к понятию научной рациональности, которая означала объяснение всех явлений путем установления между ними причинно-следственных связей. Научная рациональность понималась как техника овладения природой</a:t>
            </a: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0414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254" y="173038"/>
            <a:ext cx="4969445" cy="547389"/>
          </a:xfrm>
        </p:spPr>
        <p:txBody>
          <a:bodyPr/>
          <a:lstStyle/>
          <a:p>
            <a:r>
              <a:rPr lang="ru-RU" sz="2000" dirty="0" smtClean="0"/>
              <a:t>Научная Р как смена типа рациональности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400" b="1" dirty="0"/>
              <a:t>Научные революции как смена типов научной рациональности</a:t>
            </a:r>
            <a:r>
              <a:rPr lang="ru-RU" sz="1400" dirty="0"/>
              <a:t> (В. Степин) </a:t>
            </a:r>
          </a:p>
          <a:p>
            <a:r>
              <a:rPr lang="ru-RU" sz="1400" dirty="0"/>
              <a:t>Тип научной рациональности </a:t>
            </a:r>
          </a:p>
          <a:p>
            <a:r>
              <a:rPr lang="ru-RU" sz="1400" dirty="0"/>
              <a:t>Тип научной рациональности – состояние научной деятельности, направленной на получение объективной истины и представленной как отношение «субъект – средства деятельности - объект». </a:t>
            </a:r>
          </a:p>
          <a:p>
            <a:r>
              <a:rPr lang="ru-RU" sz="1400" dirty="0"/>
              <a:t>На разных этапах развития науки доминировал свой тип научной рациональности. 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094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247" y="72355"/>
            <a:ext cx="5186362" cy="720725"/>
          </a:xfrm>
        </p:spPr>
        <p:txBody>
          <a:bodyPr/>
          <a:lstStyle/>
          <a:p>
            <a:r>
              <a:rPr lang="ru-RU" dirty="0" smtClean="0"/>
              <a:t>Классический тип рациональности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Классический тип рациональности</a:t>
            </a:r>
            <a:endParaRPr lang="ru-RU" dirty="0"/>
          </a:p>
          <a:p>
            <a:r>
              <a:rPr lang="ru-RU" dirty="0"/>
              <a:t>Объект – главный компонент отношения «субъект – средства - объект» </a:t>
            </a:r>
          </a:p>
          <a:p>
            <a:r>
              <a:rPr lang="ru-RU" dirty="0"/>
              <a:t>Не учитывается активность субъекта; </a:t>
            </a:r>
          </a:p>
          <a:p>
            <a:r>
              <a:rPr lang="ru-RU" dirty="0"/>
              <a:t>Исключается влияние познавательных средств; </a:t>
            </a:r>
          </a:p>
          <a:p>
            <a:r>
              <a:rPr lang="ru-RU" dirty="0"/>
              <a:t>Не осознается социокультурная обусловленность оснований науки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0349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254" y="173038"/>
            <a:ext cx="4969445" cy="547389"/>
          </a:xfrm>
        </p:spPr>
        <p:txBody>
          <a:bodyPr/>
          <a:lstStyle/>
          <a:p>
            <a:r>
              <a:rPr lang="ru-RU" sz="2000" dirty="0" smtClean="0"/>
              <a:t>Классический тип рациональности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400" b="1" dirty="0"/>
              <a:t>Классический тип научной рациональности</a:t>
            </a:r>
            <a:r>
              <a:rPr lang="ru-RU" sz="1400" dirty="0"/>
              <a:t>, центрируя внимание на объекте, стремится при теоретическом объяснении и описании элиминировать все, что относится к субъекту, средствам и операциям его деятельности. Такая элиминация рассматривается как необходимое условие получения объективно-истинного знания о мире. Цели и ценности науки, определяющие стратегии исследования и способы фрагментации мира, на этом этапе, как и на всех остальных, детерминированы доминирующими в культуре мировоззренческими установками и ценностными ориентациями. Но классическая наука не осмысливает этих детерминаций.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733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270" y="173038"/>
            <a:ext cx="4825429" cy="475381"/>
          </a:xfrm>
        </p:spPr>
        <p:txBody>
          <a:bodyPr/>
          <a:lstStyle/>
          <a:p>
            <a:r>
              <a:rPr lang="ru-RU" sz="2000" dirty="0" smtClean="0"/>
              <a:t>Неклассический тип рациональности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400" b="1" dirty="0"/>
              <a:t>Неклассический тип рациональности :</a:t>
            </a:r>
            <a:endParaRPr lang="ru-RU" sz="1400" dirty="0"/>
          </a:p>
          <a:p>
            <a:r>
              <a:rPr lang="ru-RU" sz="1400" dirty="0"/>
              <a:t>Акцентируется внимание на объекте; </a:t>
            </a:r>
          </a:p>
          <a:p>
            <a:r>
              <a:rPr lang="ru-RU" sz="1400" dirty="0"/>
              <a:t>Осознание влияния познавательных средств на объект; </a:t>
            </a:r>
          </a:p>
          <a:p>
            <a:r>
              <a:rPr lang="ru-RU" sz="1400" dirty="0"/>
              <a:t>Начинает приниматься во внимание активность субъекта; </a:t>
            </a:r>
          </a:p>
          <a:p>
            <a:r>
              <a:rPr lang="ru-RU" sz="1400" dirty="0"/>
              <a:t>Не осознается ценностная и мировоззренческая обусловленность целей науки, стратегии исследования. </a:t>
            </a:r>
          </a:p>
          <a:p>
            <a:pPr marL="0" indent="0" algn="just">
              <a:buNone/>
            </a:pPr>
            <a:r>
              <a:rPr lang="ru-RU" sz="1200" b="1" dirty="0"/>
              <a:t>Неклассический тип научной рациональности</a:t>
            </a:r>
            <a:r>
              <a:rPr lang="ru-RU" sz="1200" dirty="0"/>
              <a:t> учитывает связи между знаниями об объекте и характером средств и операций деятельности. Экспликация этих связей рассматривается в качестве условий объективно-истинного описания и объяснения мира. Но связи между </a:t>
            </a:r>
            <a:r>
              <a:rPr lang="ru-RU" sz="1200" dirty="0" err="1"/>
              <a:t>внутринаучными</a:t>
            </a:r>
            <a:r>
              <a:rPr lang="ru-RU" sz="1200" dirty="0"/>
              <a:t> и социальными ценностями и целями по-прежнему не являются предметом научной рефлексии, хотя имплицитно они определяют характер знаний (определяют, что именно и каким способом мы выделяем и осмысливаем в мире). 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6128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270" y="173038"/>
            <a:ext cx="4825429" cy="475381"/>
          </a:xfrm>
        </p:spPr>
        <p:txBody>
          <a:bodyPr/>
          <a:lstStyle/>
          <a:p>
            <a:r>
              <a:rPr lang="ru-RU" sz="1800" dirty="0" err="1" smtClean="0"/>
              <a:t>Постнеклассический</a:t>
            </a:r>
            <a:r>
              <a:rPr lang="ru-RU" sz="1800" dirty="0" smtClean="0"/>
              <a:t> тип рациональности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223" y="1008062"/>
            <a:ext cx="5257477" cy="3227387"/>
          </a:xfrm>
        </p:spPr>
        <p:txBody>
          <a:bodyPr/>
          <a:lstStyle/>
          <a:p>
            <a:pPr marL="0" indent="0">
              <a:buNone/>
            </a:pPr>
            <a:r>
              <a:rPr lang="ru-RU" sz="1600" b="1" dirty="0" err="1"/>
              <a:t>Постнеклассический</a:t>
            </a:r>
            <a:r>
              <a:rPr lang="ru-RU" sz="1600" b="1" dirty="0"/>
              <a:t> тип рациональности:</a:t>
            </a:r>
            <a:endParaRPr lang="ru-RU" sz="1600" dirty="0"/>
          </a:p>
          <a:p>
            <a:r>
              <a:rPr lang="ru-RU" sz="1600" dirty="0"/>
              <a:t>Признание активной роли субъекта, взаимодействия со средствами; </a:t>
            </a:r>
          </a:p>
          <a:p>
            <a:r>
              <a:rPr lang="ru-RU" sz="1600" dirty="0"/>
              <a:t>Осознание роли ценностно-целевых установок, связанных с </a:t>
            </a:r>
            <a:r>
              <a:rPr lang="ru-RU" sz="1600" dirty="0" err="1"/>
              <a:t>вненаучными</a:t>
            </a:r>
            <a:r>
              <a:rPr lang="ru-RU" sz="1600" dirty="0"/>
              <a:t>, социальными целями как важного компонента научного знания</a:t>
            </a:r>
          </a:p>
          <a:p>
            <a:pPr marL="0" indent="0">
              <a:buNone/>
            </a:pPr>
            <a:r>
              <a:rPr lang="ru-RU" sz="1400" b="1" dirty="0" err="1"/>
              <a:t>Постнеклассический</a:t>
            </a:r>
            <a:r>
              <a:rPr lang="ru-RU" sz="1400" b="1" dirty="0"/>
              <a:t> тип рациональности</a:t>
            </a:r>
            <a:r>
              <a:rPr lang="ru-RU" sz="1400" dirty="0"/>
              <a:t> расширяет поле рефлексии над деятельностью. Он учитывает соотнесенность получаемых знаний об объекте не только с особенностью средств и операций деятельности, но и с ценностно-целевыми структурами. Причем эксплицируется связь </a:t>
            </a:r>
            <a:r>
              <a:rPr lang="ru-RU" sz="1400" dirty="0" err="1"/>
              <a:t>внутринаучных</a:t>
            </a:r>
            <a:r>
              <a:rPr lang="ru-RU" sz="1400" dirty="0"/>
              <a:t> целей с </a:t>
            </a:r>
            <a:r>
              <a:rPr lang="ru-RU" sz="1400" dirty="0" err="1"/>
              <a:t>вненаучными</a:t>
            </a:r>
            <a:r>
              <a:rPr lang="ru-RU" sz="1400" dirty="0"/>
              <a:t>, социальными ценностями и целями. </a:t>
            </a:r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8254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262" y="173038"/>
            <a:ext cx="4897437" cy="403373"/>
          </a:xfrm>
        </p:spPr>
        <p:txBody>
          <a:bodyPr/>
          <a:lstStyle/>
          <a:p>
            <a:r>
              <a:rPr lang="ru-RU" dirty="0" smtClean="0"/>
              <a:t>Синергетика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215" y="648419"/>
            <a:ext cx="5402386" cy="3528392"/>
          </a:xfrm>
        </p:spPr>
        <p:txBody>
          <a:bodyPr/>
          <a:lstStyle/>
          <a:p>
            <a:pPr lvl="0"/>
            <a:r>
              <a:rPr lang="ru-RU" sz="1200" b="1" dirty="0"/>
              <a:t>Синергетическая парадигма</a:t>
            </a:r>
            <a:r>
              <a:rPr lang="ru-RU" sz="1200" dirty="0"/>
              <a:t> как новая стратегия научного поиска (Т. </a:t>
            </a:r>
            <a:r>
              <a:rPr lang="ru-RU" sz="1200" dirty="0" err="1"/>
              <a:t>Хакен</a:t>
            </a:r>
            <a:r>
              <a:rPr lang="ru-RU" sz="1200" dirty="0"/>
              <a:t>, И. Пригожин, С. </a:t>
            </a:r>
            <a:r>
              <a:rPr lang="ru-RU" sz="1200" dirty="0" err="1"/>
              <a:t>Курдюмов</a:t>
            </a:r>
            <a:r>
              <a:rPr lang="ru-RU" sz="1200" dirty="0"/>
              <a:t>) </a:t>
            </a:r>
          </a:p>
          <a:p>
            <a:pPr lvl="0"/>
            <a:r>
              <a:rPr lang="ru-RU" sz="1200" dirty="0"/>
              <a:t>Основные принципы: Объект исследования: процессы самоорганизации, саморазвития открытых систем </a:t>
            </a:r>
          </a:p>
          <a:p>
            <a:pPr lvl="0"/>
            <a:r>
              <a:rPr lang="ru-RU" sz="1200" dirty="0"/>
              <a:t>Нелинейный характер развития сложноорганизованных систем, имеющих несколько путей развития (в классической науке: развитие поступательно, без альтернатив, признание жестких причинно-следственных связей) </a:t>
            </a:r>
          </a:p>
          <a:p>
            <a:pPr lvl="0"/>
            <a:r>
              <a:rPr lang="ru-RU" sz="1200" dirty="0"/>
              <a:t>Неустойчивость, неравновесность, необратимость открытых систем как источник нового динамического состояния (в классической науке: неустойчивость нечто негативное, разрушительное, что должно быть преодолено). </a:t>
            </a:r>
          </a:p>
          <a:p>
            <a:pPr lvl="0"/>
            <a:r>
              <a:rPr lang="ru-RU" sz="1200" dirty="0"/>
              <a:t>Хаос – созидательное начало, конструктивный механизм эволюции (в классической науке: хаос деструктивен, т.к. развитие – это переход от одного порядка к другому). </a:t>
            </a:r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8153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Синергетика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1200" dirty="0"/>
              <a:t>Случайность конструктивна, необходимость и случайность </a:t>
            </a:r>
            <a:r>
              <a:rPr lang="ru-RU" sz="1200" dirty="0" err="1"/>
              <a:t>взаимодополняемы</a:t>
            </a:r>
            <a:r>
              <a:rPr lang="ru-RU" sz="1200" dirty="0"/>
              <a:t>, они равноправны (в классической науке: случайность – второстепенный фактор); </a:t>
            </a:r>
          </a:p>
          <a:p>
            <a:pPr lvl="0"/>
            <a:r>
              <a:rPr lang="ru-RU" sz="1200" dirty="0"/>
              <a:t>Малое воздействие может служить началом эволюции в новом направлении (в классической науке: единичное усилие несущественно для макропроцессов); </a:t>
            </a:r>
          </a:p>
          <a:p>
            <a:pPr lvl="0"/>
            <a:r>
              <a:rPr lang="ru-RU" sz="1200" dirty="0"/>
              <a:t>Субъект, человек как существенная составляющая открытых систем в состоянии неустойчивости. Выбор оптимального пути и ограничений развития; Сложноорганизованным системам нельзя навязывать пути развития, а способствовать их собственным тенденциям развития, инициировать желательные для человека направления саморазвития;</a:t>
            </a:r>
          </a:p>
          <a:p>
            <a:pPr lvl="0"/>
            <a:r>
              <a:rPr lang="ru-RU" sz="1200" dirty="0"/>
              <a:t>Стохастическая (случайная, вероятностная) природа, неопределенность, непредсказуемость эволюции естественных и социальных процессов.</a:t>
            </a:r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9690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254" y="173038"/>
            <a:ext cx="4969445" cy="403373"/>
          </a:xfrm>
        </p:spPr>
        <p:txBody>
          <a:bodyPr/>
          <a:lstStyle/>
          <a:p>
            <a:r>
              <a:rPr lang="ru-RU" sz="2000" dirty="0" smtClean="0"/>
              <a:t>Глобальный эволюционизм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232" y="576411"/>
            <a:ext cx="5185468" cy="3456384"/>
          </a:xfrm>
        </p:spPr>
        <p:txBody>
          <a:bodyPr/>
          <a:lstStyle/>
          <a:p>
            <a:pPr lvl="0"/>
            <a:r>
              <a:rPr lang="ru-RU" sz="1200" b="1" dirty="0"/>
              <a:t>Глобальный (универсальный) эволюционизм</a:t>
            </a:r>
            <a:r>
              <a:rPr lang="ru-RU" sz="1200" dirty="0"/>
              <a:t> как единство системного и эволюционного подходов общенаучной картины мира. </a:t>
            </a:r>
          </a:p>
          <a:p>
            <a:r>
              <a:rPr lang="ru-RU" sz="1200" dirty="0"/>
              <a:t>Переход к диалектическому способу мышления, принцип развития – фундаментальный постулат. </a:t>
            </a:r>
          </a:p>
          <a:p>
            <a:r>
              <a:rPr lang="ru-RU" sz="1200" dirty="0"/>
              <a:t>Основа: теория нестационарной Вселенной, концепция биосферы и ноосферы, идеи синергетики. </a:t>
            </a:r>
          </a:p>
          <a:p>
            <a:r>
              <a:rPr lang="ru-RU" sz="1200" dirty="0"/>
              <a:t>Весь мир – эволюционирующая система, включающая эволюцию космическую, химическую, биологическую и социальную. </a:t>
            </a:r>
          </a:p>
          <a:p>
            <a:r>
              <a:rPr lang="ru-RU" sz="1200" dirty="0"/>
              <a:t>Взаимосвязь самоорганизующихся систем неживой, живой и социальной материи. Человек – объект космической эволюции как закономерного и естественного этапа развития Вселенной. </a:t>
            </a:r>
          </a:p>
          <a:p>
            <a:r>
              <a:rPr lang="ru-RU" sz="1200" dirty="0"/>
              <a:t>Человек ответственен за состояние мира (русский космизм – В. Вернадский, А. Чижевский, К. Циолковский, Н. Федоров). </a:t>
            </a:r>
          </a:p>
          <a:p>
            <a:r>
              <a:rPr lang="ru-RU" sz="1200" dirty="0"/>
              <a:t>Человек – органическая часть природы, а не ее властелин. </a:t>
            </a:r>
          </a:p>
          <a:p>
            <a:r>
              <a:rPr lang="ru-RU" sz="1200" dirty="0"/>
              <a:t>Идеи В. Вернадского о биосфере («пленке жизни») и ноосфере (сфере разума). Ноосфера – глобальный целостный эволюционный процесс развития природы, общества, науки, техники. </a:t>
            </a:r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8726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262" y="173038"/>
            <a:ext cx="4897437" cy="475381"/>
          </a:xfrm>
        </p:spPr>
        <p:txBody>
          <a:bodyPr/>
          <a:lstStyle/>
          <a:p>
            <a:r>
              <a:rPr lang="ru-RU" dirty="0" smtClean="0"/>
              <a:t>Глобальный эволюционизм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230" y="648419"/>
            <a:ext cx="5185469" cy="3210794"/>
          </a:xfrm>
        </p:spPr>
        <p:txBody>
          <a:bodyPr/>
          <a:lstStyle/>
          <a:p>
            <a:r>
              <a:rPr lang="ru-RU" sz="1200" dirty="0"/>
              <a:t>Необходимость сознательного и разумного регулирования, всепланетарного процесса. Сценарии развития </a:t>
            </a:r>
            <a:r>
              <a:rPr lang="ru-RU" sz="1200" dirty="0" err="1"/>
              <a:t>ноосферных</a:t>
            </a:r>
            <a:r>
              <a:rPr lang="ru-RU" sz="1200" dirty="0"/>
              <a:t> процессов: </a:t>
            </a:r>
          </a:p>
          <a:p>
            <a:r>
              <a:rPr lang="ru-RU" sz="1200" dirty="0"/>
              <a:t>Глобальный (универсальный) эволюционизм тупиковый (ноосфера как сфера разума не оправдывает себя); </a:t>
            </a:r>
          </a:p>
          <a:p>
            <a:r>
              <a:rPr lang="ru-RU" sz="1200" dirty="0" err="1"/>
              <a:t>коэволюция</a:t>
            </a:r>
            <a:r>
              <a:rPr lang="ru-RU" sz="1200" dirty="0"/>
              <a:t> как новый этап согласованного существования природы и человека; запреты и регламентация человеческой деятельности;</a:t>
            </a:r>
          </a:p>
          <a:p>
            <a:r>
              <a:rPr lang="ru-RU" sz="1200" dirty="0" err="1" smtClean="0"/>
              <a:t>Коэволюция</a:t>
            </a:r>
            <a:r>
              <a:rPr lang="ru-RU" sz="1200" dirty="0"/>
              <a:t>, </a:t>
            </a:r>
            <a:r>
              <a:rPr lang="ru-RU" sz="1200" dirty="0" err="1"/>
              <a:t>междисциплинароные</a:t>
            </a:r>
            <a:r>
              <a:rPr lang="ru-RU" sz="1200" dirty="0"/>
              <a:t> комплексные подходы и методологический плюрализм</a:t>
            </a:r>
          </a:p>
          <a:p>
            <a:r>
              <a:rPr lang="ru-RU" sz="1200" dirty="0" smtClean="0"/>
              <a:t> </a:t>
            </a:r>
            <a:r>
              <a:rPr lang="ru-RU" sz="1200" dirty="0" err="1"/>
              <a:t>Коэволюция</a:t>
            </a:r>
            <a:r>
              <a:rPr lang="ru-RU" sz="1200" dirty="0"/>
              <a:t> – универсальный принцип современной науки.</a:t>
            </a:r>
          </a:p>
          <a:p>
            <a:r>
              <a:rPr lang="ru-RU" sz="1200" dirty="0"/>
              <a:t> Углубление и расширение принципов эволюции, самоорганизации. </a:t>
            </a:r>
          </a:p>
          <a:p>
            <a:r>
              <a:rPr lang="ru-RU" sz="1200" dirty="0"/>
              <a:t>Единство и взаимодействие естественно-научного и гуманитарного знания; </a:t>
            </a:r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6780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286" y="173038"/>
            <a:ext cx="4681413" cy="331365"/>
          </a:xfrm>
        </p:spPr>
        <p:txBody>
          <a:bodyPr/>
          <a:lstStyle/>
          <a:p>
            <a:r>
              <a:rPr lang="ru-RU" dirty="0" err="1" smtClean="0"/>
              <a:t>Междисциплинарность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1200" dirty="0"/>
              <a:t>Усиление роли междисциплинарных комплексных подходов в изучении сложных систем Объекты современной науки – «</a:t>
            </a:r>
            <a:r>
              <a:rPr lang="ru-RU" sz="1200" dirty="0" err="1"/>
              <a:t>человекоразмерные</a:t>
            </a:r>
            <a:r>
              <a:rPr lang="ru-RU" sz="1200" dirty="0"/>
              <a:t>» системы (экология, биотехнологии, «человек – машина») </a:t>
            </a:r>
          </a:p>
          <a:p>
            <a:r>
              <a:rPr lang="ru-RU" sz="1200" dirty="0"/>
              <a:t>Единство теоретических и экспериментальных исследований, прикладных и фундаментальных знаний </a:t>
            </a:r>
          </a:p>
          <a:p>
            <a:pPr lvl="0"/>
            <a:r>
              <a:rPr lang="ru-RU" sz="1200" dirty="0"/>
              <a:t>Методологический плюрализм, осознание ограниченности односторонности любой методологии. </a:t>
            </a:r>
          </a:p>
          <a:p>
            <a:r>
              <a:rPr lang="ru-RU" sz="1200" dirty="0"/>
              <a:t>Сочетание рациональных и внерациональных форм (интуиция, фантазия) Социокультурная обусловленность теоретического знания </a:t>
            </a:r>
          </a:p>
          <a:p>
            <a:r>
              <a:rPr lang="ru-RU" sz="1200" dirty="0"/>
              <a:t>Все более широкое применение философии и ее методов во всех науках. Усиливающаяся математизация научных теорий. </a:t>
            </a:r>
          </a:p>
          <a:p>
            <a:r>
              <a:rPr lang="ru-RU" sz="1200" dirty="0" err="1"/>
              <a:t>Коэволюция</a:t>
            </a:r>
            <a:r>
              <a:rPr lang="ru-RU" sz="1200" dirty="0"/>
              <a:t>, </a:t>
            </a:r>
            <a:r>
              <a:rPr lang="ru-RU" sz="1200" dirty="0" err="1"/>
              <a:t>междисциплинароные</a:t>
            </a:r>
            <a:r>
              <a:rPr lang="ru-RU" sz="1200"/>
              <a:t> комплексные подходы и методологический плюрализм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CA918-A4A6-4D64-8C5A-E832E6CC1F59}" type="slidenum">
              <a:rPr lang="ru-RU" altLang="ru-RU" smtClean="0"/>
              <a:pPr>
                <a:defRPr/>
              </a:pPr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3235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1638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1639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639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638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smtClean="0"/>
              <a:t>Заключение</a:t>
            </a:r>
          </a:p>
        </p:txBody>
      </p:sp>
      <p:sp>
        <p:nvSpPr>
          <p:cNvPr id="1638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F88F5D-073D-41DA-A5EA-DF9649E749BA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900" smtClean="0"/>
          </a:p>
        </p:txBody>
      </p:sp>
      <p:sp>
        <p:nvSpPr>
          <p:cNvPr id="16390" name="Содержимое 8"/>
          <p:cNvSpPr>
            <a:spLocks noGrp="1"/>
          </p:cNvSpPr>
          <p:nvPr>
            <p:ph idx="1"/>
          </p:nvPr>
        </p:nvSpPr>
        <p:spPr>
          <a:xfrm>
            <a:off x="515938" y="874713"/>
            <a:ext cx="5100637" cy="2654026"/>
          </a:xfrm>
        </p:spPr>
        <p:txBody>
          <a:bodyPr/>
          <a:lstStyle/>
          <a:p>
            <a:pPr algn="just">
              <a:lnSpc>
                <a:spcPts val="21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altLang="ru-RU" sz="1200" dirty="0"/>
              <a:t>Последовательное рассмотрение всех четырех типов научных революций показало нарастающий процесс преобразования науки в непосредственную производительную силу</a:t>
            </a:r>
            <a:r>
              <a:rPr lang="ru-RU" altLang="ru-RU" sz="1200" dirty="0" smtClean="0"/>
              <a:t>.</a:t>
            </a:r>
          </a:p>
          <a:p>
            <a:pPr algn="just">
              <a:lnSpc>
                <a:spcPts val="21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altLang="ru-RU" sz="1200" dirty="0" smtClean="0"/>
              <a:t>Научные </a:t>
            </a:r>
            <a:r>
              <a:rPr lang="ru-RU" altLang="ru-RU" sz="1200" dirty="0"/>
              <a:t>революции, в отличие от социально-политических, «не противоречат», говоря научных языком, сформулированному Н. Бором принципу соответствия: всякая новая научная теория не отвергает начисто предшествующую, а включает ее в себя на правах частного случая, но при этом обе теории (и старая, и новая) могут мирно </a:t>
            </a:r>
            <a:r>
              <a:rPr lang="ru-RU" altLang="ru-RU" sz="1200" dirty="0" smtClean="0"/>
              <a:t>сосуществовать.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3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16387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1639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639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6388" name="Заголовок 1"/>
          <p:cNvSpPr>
            <a:spLocks noGrp="1"/>
          </p:cNvSpPr>
          <p:nvPr>
            <p:ph type="title"/>
          </p:nvPr>
        </p:nvSpPr>
        <p:spPr>
          <a:xfrm>
            <a:off x="519113" y="153988"/>
            <a:ext cx="5186362" cy="720725"/>
          </a:xfrm>
        </p:spPr>
        <p:txBody>
          <a:bodyPr/>
          <a:lstStyle/>
          <a:p>
            <a:r>
              <a:rPr lang="ru-RU" altLang="ru-RU" sz="2000" dirty="0" smtClean="0"/>
              <a:t>Список литературы</a:t>
            </a:r>
          </a:p>
        </p:txBody>
      </p:sp>
      <p:sp>
        <p:nvSpPr>
          <p:cNvPr id="1638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F88F5D-073D-41DA-A5EA-DF9649E749BA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900" smtClean="0"/>
          </a:p>
        </p:txBody>
      </p:sp>
      <p:sp>
        <p:nvSpPr>
          <p:cNvPr id="16390" name="Содержимое 8"/>
          <p:cNvSpPr>
            <a:spLocks noGrp="1"/>
          </p:cNvSpPr>
          <p:nvPr>
            <p:ph idx="1"/>
          </p:nvPr>
        </p:nvSpPr>
        <p:spPr>
          <a:xfrm>
            <a:off x="515938" y="874713"/>
            <a:ext cx="5100637" cy="2654026"/>
          </a:xfrm>
        </p:spPr>
        <p:txBody>
          <a:bodyPr/>
          <a:lstStyle/>
          <a:p>
            <a:pPr marL="228600" indent="-228600" algn="just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altLang="ru-RU" sz="1200" dirty="0" smtClean="0"/>
              <a:t>Научная </a:t>
            </a:r>
            <a:r>
              <a:rPr lang="ru-RU" altLang="ru-RU" sz="1200" dirty="0"/>
              <a:t>революция [Электронный ресурс] URL: https://gtmarket.ru/concepts/6961.</a:t>
            </a:r>
          </a:p>
          <a:p>
            <a:pPr marL="228600" indent="-228600" algn="just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altLang="ru-RU" sz="1200" dirty="0" smtClean="0"/>
              <a:t>Поппер </a:t>
            </a:r>
            <a:r>
              <a:rPr lang="ru-RU" altLang="ru-RU" sz="1200" dirty="0"/>
              <a:t>К. Логика и рост научного знания. Избранные работы. ‒ М.: Прогресс, 1983. ‒ 605 с.</a:t>
            </a:r>
          </a:p>
          <a:p>
            <a:pPr marL="228600" indent="-228600" algn="just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altLang="ru-RU" sz="1200" dirty="0" smtClean="0"/>
              <a:t>Кун </a:t>
            </a:r>
            <a:r>
              <a:rPr lang="ru-RU" altLang="ru-RU" sz="1200" dirty="0"/>
              <a:t>Т. Структура научных революций. ‒ М.: Прогресс, 1975. ‒ 301 с.</a:t>
            </a:r>
          </a:p>
          <a:p>
            <a:pPr marL="228600" indent="-228600" algn="just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altLang="ru-RU" sz="1200" dirty="0" smtClean="0"/>
              <a:t>Купцов </a:t>
            </a:r>
            <a:r>
              <a:rPr lang="ru-RU" altLang="ru-RU" sz="1200" dirty="0"/>
              <a:t>В.И. Философия и методология науки. ‒ М.: Аспект Пресс, 1996. ‒ 551 с.</a:t>
            </a:r>
          </a:p>
        </p:txBody>
      </p:sp>
    </p:spTree>
    <p:extLst>
      <p:ext uri="{BB962C8B-B14F-4D97-AF65-F5344CB8AC3E}">
        <p14:creationId xmlns:p14="http://schemas.microsoft.com/office/powerpoint/2010/main" val="90092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487488" y="1584325"/>
            <a:ext cx="3792537" cy="10080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 b="1" smtClean="0">
                <a:solidFill>
                  <a:srgbClr val="80BF44"/>
                </a:solidFill>
                <a:latin typeface="Calibri" panose="020F0502020204030204" pitchFamily="34" charset="0"/>
              </a:rPr>
              <a:t>СПАСИБО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3000" b="1" smtClean="0">
                <a:solidFill>
                  <a:srgbClr val="80BF44"/>
                </a:solidFill>
                <a:latin typeface="Calibri" panose="020F0502020204030204" pitchFamily="34" charset="0"/>
              </a:rPr>
              <a:t>ЗА ВНИМАНИЕ!</a:t>
            </a:r>
          </a:p>
        </p:txBody>
      </p:sp>
      <p:sp>
        <p:nvSpPr>
          <p:cNvPr id="17411" name="Rectangle 18"/>
          <p:cNvSpPr>
            <a:spLocks noChangeArrowheads="1"/>
          </p:cNvSpPr>
          <p:nvPr/>
        </p:nvSpPr>
        <p:spPr bwMode="auto">
          <a:xfrm>
            <a:off x="0" y="0"/>
            <a:ext cx="431800" cy="381635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/>
          </a:p>
        </p:txBody>
      </p:sp>
      <p:grpSp>
        <p:nvGrpSpPr>
          <p:cNvPr id="17412" name="Группа 8"/>
          <p:cNvGrpSpPr>
            <a:grpSpLocks/>
          </p:cNvGrpSpPr>
          <p:nvPr/>
        </p:nvGrpSpPr>
        <p:grpSpPr bwMode="auto">
          <a:xfrm>
            <a:off x="258763" y="3943350"/>
            <a:ext cx="1109662" cy="258763"/>
            <a:chOff x="543276" y="545242"/>
            <a:chExt cx="1816737" cy="422585"/>
          </a:xfrm>
        </p:grpSpPr>
        <p:sp>
          <p:nvSpPr>
            <p:cNvPr id="7" name="Freeform 37"/>
            <p:cNvSpPr>
              <a:spLocks noEditPoints="1"/>
            </p:cNvSpPr>
            <p:nvPr/>
          </p:nvSpPr>
          <p:spPr bwMode="auto">
            <a:xfrm>
              <a:off x="1037096" y="565982"/>
              <a:ext cx="1322917" cy="401845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17415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9" name="Freeform 38"/>
              <p:cNvSpPr>
                <a:spLocks noEditPoints="1"/>
              </p:cNvSpPr>
              <p:nvPr/>
            </p:nvSpPr>
            <p:spPr bwMode="auto">
              <a:xfrm>
                <a:off x="1099" y="326"/>
                <a:ext cx="340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7417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741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5762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D51D75-E15A-4351-8FC4-AA9655A9CBC6}" type="slidenum">
              <a:rPr lang="ru-RU" altLang="ru-RU" sz="9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9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76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76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1939</Words>
  <Application>Microsoft Office PowerPoint</Application>
  <PresentationFormat>Произвольный</PresentationFormat>
  <Paragraphs>176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Оформление по умолчанию</vt:lpstr>
      <vt:lpstr>Презентация PowerPoint</vt:lpstr>
      <vt:lpstr>Определение</vt:lpstr>
      <vt:lpstr>Типы научных революций</vt:lpstr>
      <vt:lpstr>Факторы научных революций</vt:lpstr>
      <vt:lpstr>Факторы научных революций</vt:lpstr>
      <vt:lpstr>Представление о научной революции</vt:lpstr>
      <vt:lpstr>Представление о научной революции</vt:lpstr>
      <vt:lpstr>Первая научная Р</vt:lpstr>
      <vt:lpstr>Вторая научная Р.</vt:lpstr>
      <vt:lpstr>Третья научная Р.</vt:lpstr>
      <vt:lpstr>Четвертая научная Р.</vt:lpstr>
      <vt:lpstr>Еще один вариант 4Р</vt:lpstr>
      <vt:lpstr>Первая научная революция (VI ‒ IV вв. до н.э.)</vt:lpstr>
      <vt:lpstr>Вторая научная революция (XVI ‒ XVII вв.)</vt:lpstr>
      <vt:lpstr>Третья научная революция (XIX ‒ XX вв.)</vt:lpstr>
      <vt:lpstr>Четвертая научная революция</vt:lpstr>
      <vt:lpstr>Рациональность</vt:lpstr>
      <vt:lpstr>Научная Р как смена типа рациональности </vt:lpstr>
      <vt:lpstr>Классический тип рациональности</vt:lpstr>
      <vt:lpstr>Классический тип рациональности</vt:lpstr>
      <vt:lpstr>Неклассический тип рациональности</vt:lpstr>
      <vt:lpstr>Постнеклассический тип рациональности</vt:lpstr>
      <vt:lpstr>Синергетика</vt:lpstr>
      <vt:lpstr>Синергетика</vt:lpstr>
      <vt:lpstr>Глобальный эволюционизм</vt:lpstr>
      <vt:lpstr>Глобальный эволюционизм</vt:lpstr>
      <vt:lpstr>Междисциплинарность</vt:lpstr>
      <vt:lpstr>Заключение</vt:lpstr>
      <vt:lpstr>Список литературы</vt:lpstr>
      <vt:lpstr>Презентация PowerPoint</vt:lpstr>
    </vt:vector>
  </TitlesOfParts>
  <Company>Holding "Digest"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 </cp:lastModifiedBy>
  <cp:revision>155</cp:revision>
  <dcterms:created xsi:type="dcterms:W3CDTF">2015-03-13T05:37:25Z</dcterms:created>
  <dcterms:modified xsi:type="dcterms:W3CDTF">2021-04-11T07:29:53Z</dcterms:modified>
</cp:coreProperties>
</file>