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0"/>
  </p:notesMasterIdLst>
  <p:sldIdLst>
    <p:sldId id="256" r:id="rId2"/>
    <p:sldId id="292" r:id="rId3"/>
    <p:sldId id="293" r:id="rId4"/>
    <p:sldId id="301" r:id="rId5"/>
    <p:sldId id="302" r:id="rId6"/>
    <p:sldId id="294" r:id="rId7"/>
    <p:sldId id="295" r:id="rId8"/>
    <p:sldId id="303" r:id="rId9"/>
    <p:sldId id="296" r:id="rId10"/>
    <p:sldId id="304" r:id="rId11"/>
    <p:sldId id="305" r:id="rId12"/>
    <p:sldId id="306" r:id="rId13"/>
    <p:sldId id="297" r:id="rId14"/>
    <p:sldId id="307" r:id="rId15"/>
    <p:sldId id="298" r:id="rId16"/>
    <p:sldId id="299" r:id="rId17"/>
    <p:sldId id="300" r:id="rId18"/>
    <p:sldId id="291" r:id="rId19"/>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110" d="100"/>
          <a:sy n="110" d="100"/>
        </p:scale>
        <p:origin x="558"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B8EC78-74E3-42EF-A728-F69C403A3B05}" type="datetimeFigureOut">
              <a:rPr lang="ru-RU" smtClean="0"/>
              <a:t>11.04.2021</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098253-F344-464A-A661-C68A92681953}" type="slidenum">
              <a:rPr lang="ru-RU" smtClean="0"/>
              <a:t>‹#›</a:t>
            </a:fld>
            <a:endParaRPr lang="ru-RU"/>
          </a:p>
        </p:txBody>
      </p:sp>
    </p:spTree>
    <p:extLst>
      <p:ext uri="{BB962C8B-B14F-4D97-AF65-F5344CB8AC3E}">
        <p14:creationId xmlns:p14="http://schemas.microsoft.com/office/powerpoint/2010/main" val="12018551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gtmarket.ru/concepts/6889" TargetMode="External"/><Relationship Id="rId2" Type="http://schemas.openxmlformats.org/officeDocument/2006/relationships/slide" Target="../slides/slide16.xml"/><Relationship Id="rId1" Type="http://schemas.openxmlformats.org/officeDocument/2006/relationships/notesMaster" Target="../notesMasters/notesMaster1.xml"/><Relationship Id="rId4" Type="http://schemas.openxmlformats.org/officeDocument/2006/relationships/hyperlink" Target="https://gtmarket.ru/concepts/6877"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Эксперимент устремлён к пределу, в котором исследуемое явление выступает в «чистом виде», изолированно. Преобразующее действие эксперимента направлено к разделению сложной системы взаимодействий с целью выделить, изолировать элементарную связь причина-действие и, далее, — свободное от действий (инерциальное) бытие объекта. Идея предельной изоляции свободного состояния и элементарного взаимодействия определяет эксперимент как процедуру идеализации, как предельный переход к мысленному эксперименту с идеальными объектами (к которым только и относятся утверждения теории). Эксперимент весьма далёк от какого бы то ни было натурального наблюдения. Специальными техническими средствами эксперимент создаёт условия, максимально приближённые к идеальным (абсолютная пустота, абсолютно твёрдое тело, идеальный газ, силовые линии электромагнитного поля, простой рефлекс, социальный тип, чистая фонема и другие). Вместе с тем он указывает путь «реализации» идеального — реальной интерпретации идеальных (теоретических) событий и причинного объяснения реальных явлений. Всякий реальный эксперимент имеет смысл только в горизонте мысленного эксперимента с </a:t>
            </a:r>
            <a:r>
              <a:rPr lang="ru-RU" i="1" dirty="0" smtClean="0"/>
              <a:t>идеальными объектами</a:t>
            </a:r>
            <a:r>
              <a:rPr lang="ru-RU" dirty="0" smtClean="0"/>
              <a:t>. Точно так же и всякий </a:t>
            </a:r>
            <a:r>
              <a:rPr lang="ru-RU" i="1" dirty="0" smtClean="0"/>
              <a:t>теоретический конструкт</a:t>
            </a:r>
            <a:r>
              <a:rPr lang="ru-RU" dirty="0" smtClean="0"/>
              <a:t> (см. </a:t>
            </a:r>
            <a:r>
              <a:rPr lang="ru-RU" dirty="0" smtClean="0">
                <a:hlinkClick r:id="rId3"/>
              </a:rPr>
              <a:t>Конструкт</a:t>
            </a:r>
            <a:r>
              <a:rPr lang="ru-RU" dirty="0" smtClean="0"/>
              <a:t>) получает смысл реального понятия лишь в качестве идеального проекта реального эксперимента. Мысленный эксперимент в специальном смысле, то есть принципиально нереализуемый, воображаемый эксперимент, лишь обнаруживает внутреннюю </a:t>
            </a:r>
            <a:r>
              <a:rPr lang="ru-RU" dirty="0" err="1" smtClean="0"/>
              <a:t>экспериментальность</a:t>
            </a:r>
            <a:r>
              <a:rPr lang="ru-RU" dirty="0" smtClean="0"/>
              <a:t> самого теоретического мышления. Воспроизведение реального события в идеальном пределе предполагает исключительные, искусственно созданные условия эксперимента. Поскольку же идеализация в эксперименте устремлена к выявлению элементарных действий (как причин и как следствий), эксперимент находит опору в технике (см. </a:t>
            </a:r>
            <a:r>
              <a:rPr lang="ru-RU" dirty="0" smtClean="0">
                <a:hlinkClick r:id="rId4"/>
              </a:rPr>
              <a:t>Техника</a:t>
            </a:r>
            <a:r>
              <a:rPr lang="ru-RU" dirty="0" smtClean="0"/>
              <a:t>). Экспериментальная наука делается в лабораториях. Эксперимент рассматривает технику как форму открытия сущностных законов природы и заранее открывает природу как возможную технику. Экспериментальная техника (метод) однородна с воспроизводимым явлением (предмет), она представляет собой звено, через которое теоретическое открытие становится техническим изобретением, а достижения техники позволяют продвинуться в исследованиях. Фундаментальные исследования являются и наиболее </a:t>
            </a:r>
            <a:r>
              <a:rPr lang="ru-RU" dirty="0" err="1" smtClean="0"/>
              <a:t>техноёмкими</a:t>
            </a:r>
            <a:r>
              <a:rPr lang="ru-RU" dirty="0" smtClean="0"/>
              <a:t>, и наиболее технически эффективными.</a:t>
            </a:r>
            <a:endParaRPr lang="ru-RU" dirty="0"/>
          </a:p>
        </p:txBody>
      </p:sp>
      <p:sp>
        <p:nvSpPr>
          <p:cNvPr id="4" name="Номер слайда 3"/>
          <p:cNvSpPr>
            <a:spLocks noGrp="1"/>
          </p:cNvSpPr>
          <p:nvPr>
            <p:ph type="sldNum" sz="quarter" idx="10"/>
          </p:nvPr>
        </p:nvSpPr>
        <p:spPr/>
        <p:txBody>
          <a:bodyPr/>
          <a:lstStyle/>
          <a:p>
            <a:fld id="{E3098253-F344-464A-A661-C68A92681953}" type="slidenum">
              <a:rPr lang="ru-RU" smtClean="0"/>
              <a:t>16</a:t>
            </a:fld>
            <a:endParaRPr lang="ru-RU"/>
          </a:p>
        </p:txBody>
      </p:sp>
    </p:spTree>
    <p:extLst>
      <p:ext uri="{BB962C8B-B14F-4D97-AF65-F5344CB8AC3E}">
        <p14:creationId xmlns:p14="http://schemas.microsoft.com/office/powerpoint/2010/main" val="33946705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Однородность технического средства и исследуемого предмета в эксперименте сказывается в том, что теоретическое открытие сразу же приводит к совершенствованию экспериментальной техники. В экспериментальной установке, построенной на базе теории, последняя утрачивает характер </a:t>
            </a:r>
            <a:r>
              <a:rPr lang="ru-RU" dirty="0" err="1" smtClean="0"/>
              <a:t>объектности</a:t>
            </a:r>
            <a:r>
              <a:rPr lang="ru-RU" dirty="0" smtClean="0"/>
              <a:t>, объективной картины мира, приобретая форму инструмента исследования, направленного на мир. Она совершенствует орудийную оснащённость экспериментатора. В форме эксперимента теоретическое знание вновь выталкивает мир из его «объективной» картины как непознанный и бесконечный в себе предмет. Неклассическая физика XX века (релятивистская и квантовая механика) обнаруживает внутренние ограничения эксперимента как метода познания. Принципы наблюдаемости, неопределённости, дополнительности фиксируют неустранимое участие познавательного действия в определении бытия познаваемого «объекта» (то есть его не-</a:t>
            </a:r>
            <a:r>
              <a:rPr lang="ru-RU" dirty="0" err="1" smtClean="0"/>
              <a:t>объектность</a:t>
            </a:r>
            <a:r>
              <a:rPr lang="ru-RU" dirty="0" smtClean="0"/>
              <a:t>). Намечается существенно новое понимание бытия — бытие-событие, бытие-возможность (онтология виртуальности), новая идея разума, архитектонически отличного от разума объективно познающего, и соответственно новое, </a:t>
            </a:r>
            <a:r>
              <a:rPr lang="ru-RU" dirty="0" err="1" smtClean="0"/>
              <a:t>неэкспериментальное</a:t>
            </a:r>
            <a:r>
              <a:rPr lang="ru-RU" dirty="0" smtClean="0"/>
              <a:t> понимание опыта.</a:t>
            </a:r>
            <a:endParaRPr lang="ru-RU" dirty="0"/>
          </a:p>
        </p:txBody>
      </p:sp>
      <p:sp>
        <p:nvSpPr>
          <p:cNvPr id="4" name="Номер слайда 3"/>
          <p:cNvSpPr>
            <a:spLocks noGrp="1"/>
          </p:cNvSpPr>
          <p:nvPr>
            <p:ph type="sldNum" sz="quarter" idx="10"/>
          </p:nvPr>
        </p:nvSpPr>
        <p:spPr/>
        <p:txBody>
          <a:bodyPr/>
          <a:lstStyle/>
          <a:p>
            <a:fld id="{E3098253-F344-464A-A661-C68A92681953}" type="slidenum">
              <a:rPr lang="ru-RU" smtClean="0"/>
              <a:t>17</a:t>
            </a:fld>
            <a:endParaRPr lang="ru-RU"/>
          </a:p>
        </p:txBody>
      </p:sp>
    </p:spTree>
    <p:extLst>
      <p:ext uri="{BB962C8B-B14F-4D97-AF65-F5344CB8AC3E}">
        <p14:creationId xmlns:p14="http://schemas.microsoft.com/office/powerpoint/2010/main" val="9977904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FAE87908-2B6A-4646-AA65-D0C075469690}" type="datetimeFigureOut">
              <a:rPr lang="ru-RU" smtClean="0"/>
              <a:t>11.04.2021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A62F10B-D7E2-4BAC-98B6-42400F8101FF}" type="slidenum">
              <a:rPr lang="ru-RU" smtClean="0"/>
              <a:t>‹#›</a:t>
            </a:fld>
            <a:endParaRPr lang="ru-RU"/>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12582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AE87908-2B6A-4646-AA65-D0C075469690}" type="datetimeFigureOut">
              <a:rPr lang="ru-RU" smtClean="0"/>
              <a:t>11.04.2021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A62F10B-D7E2-4BAC-98B6-42400F8101FF}" type="slidenum">
              <a:rPr lang="ru-RU" smtClean="0"/>
              <a:t>‹#›</a:t>
            </a:fld>
            <a:endParaRPr lang="ru-RU"/>
          </a:p>
        </p:txBody>
      </p:sp>
    </p:spTree>
    <p:extLst>
      <p:ext uri="{BB962C8B-B14F-4D97-AF65-F5344CB8AC3E}">
        <p14:creationId xmlns:p14="http://schemas.microsoft.com/office/powerpoint/2010/main" val="1365577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ru-RU" smtClean="0"/>
              <a:t>Образец заголовка</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FAE87908-2B6A-4646-AA65-D0C075469690}" type="datetimeFigureOut">
              <a:rPr lang="ru-RU" smtClean="0"/>
              <a:t>11.04.2021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A62F10B-D7E2-4BAC-98B6-42400F8101FF}" type="slidenum">
              <a:rPr lang="ru-RU" smtClean="0"/>
              <a:t>‹#›</a:t>
            </a:fld>
            <a:endParaRPr lang="ru-RU"/>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05892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FAE87908-2B6A-4646-AA65-D0C075469690}" type="datetimeFigureOut">
              <a:rPr lang="ru-RU" smtClean="0"/>
              <a:t>11.04.2021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A62F10B-D7E2-4BAC-98B6-42400F8101FF}" type="slidenum">
              <a:rPr lang="ru-RU" smtClean="0"/>
              <a:t>‹#›</a:t>
            </a:fld>
            <a:endParaRPr lang="ru-RU"/>
          </a:p>
        </p:txBody>
      </p:sp>
    </p:spTree>
    <p:extLst>
      <p:ext uri="{BB962C8B-B14F-4D97-AF65-F5344CB8AC3E}">
        <p14:creationId xmlns:p14="http://schemas.microsoft.com/office/powerpoint/2010/main" val="1899129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097280" y="2582334"/>
            <a:ext cx="4937760" cy="3378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217920" y="2582334"/>
            <a:ext cx="4937760" cy="3378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FAE87908-2B6A-4646-AA65-D0C075469690}" type="datetimeFigureOut">
              <a:rPr lang="ru-RU" smtClean="0"/>
              <a:t>11.04.2021</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DA62F10B-D7E2-4BAC-98B6-42400F8101FF}" type="slidenum">
              <a:rPr lang="ru-RU" smtClean="0"/>
              <a:t>‹#›</a:t>
            </a:fld>
            <a:endParaRPr lang="ru-RU"/>
          </a:p>
        </p:txBody>
      </p:sp>
    </p:spTree>
    <p:extLst>
      <p:ext uri="{BB962C8B-B14F-4D97-AF65-F5344CB8AC3E}">
        <p14:creationId xmlns:p14="http://schemas.microsoft.com/office/powerpoint/2010/main" val="2012757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FAE87908-2B6A-4646-AA65-D0C075469690}" type="datetimeFigureOut">
              <a:rPr lang="ru-RU" smtClean="0"/>
              <a:t>11.04.2021</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DA62F10B-D7E2-4BAC-98B6-42400F8101FF}" type="slidenum">
              <a:rPr lang="ru-RU" smtClean="0"/>
              <a:t>‹#›</a:t>
            </a:fld>
            <a:endParaRPr lang="ru-RU"/>
          </a:p>
        </p:txBody>
      </p:sp>
    </p:spTree>
    <p:extLst>
      <p:ext uri="{BB962C8B-B14F-4D97-AF65-F5344CB8AC3E}">
        <p14:creationId xmlns:p14="http://schemas.microsoft.com/office/powerpoint/2010/main" val="37940243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FAE87908-2B6A-4646-AA65-D0C075469690}" type="datetimeFigureOut">
              <a:rPr lang="ru-RU" smtClean="0"/>
              <a:t>11.04.2021</a:t>
            </a:fld>
            <a:endParaRPr lang="ru-RU"/>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ru-RU"/>
          </a:p>
        </p:txBody>
      </p:sp>
      <p:sp>
        <p:nvSpPr>
          <p:cNvPr id="9" name="Slide Number Placeholder 8"/>
          <p:cNvSpPr>
            <a:spLocks noGrp="1"/>
          </p:cNvSpPr>
          <p:nvPr>
            <p:ph type="sldNum" sz="quarter" idx="12"/>
          </p:nvPr>
        </p:nvSpPr>
        <p:spPr/>
        <p:txBody>
          <a:bodyPr/>
          <a:lstStyle/>
          <a:p>
            <a:fld id="{DA62F10B-D7E2-4BAC-98B6-42400F8101FF}" type="slidenum">
              <a:rPr lang="ru-RU" smtClean="0"/>
              <a:t>‹#›</a:t>
            </a:fld>
            <a:endParaRPr lang="ru-RU"/>
          </a:p>
        </p:txBody>
      </p:sp>
    </p:spTree>
    <p:extLst>
      <p:ext uri="{BB962C8B-B14F-4D97-AF65-F5344CB8AC3E}">
        <p14:creationId xmlns:p14="http://schemas.microsoft.com/office/powerpoint/2010/main" val="11205056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FAE87908-2B6A-4646-AA65-D0C075469690}" type="datetimeFigureOut">
              <a:rPr lang="ru-RU" smtClean="0"/>
              <a:t>11.04.2021</a:t>
            </a:fld>
            <a:endParaRPr lang="ru-RU"/>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ru-RU"/>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A62F10B-D7E2-4BAC-98B6-42400F8101FF}" type="slidenum">
              <a:rPr lang="ru-RU" smtClean="0"/>
              <a:t>‹#›</a:t>
            </a:fld>
            <a:endParaRPr lang="ru-RU"/>
          </a:p>
        </p:txBody>
      </p:sp>
    </p:spTree>
    <p:extLst>
      <p:ext uri="{BB962C8B-B14F-4D97-AF65-F5344CB8AC3E}">
        <p14:creationId xmlns:p14="http://schemas.microsoft.com/office/powerpoint/2010/main" val="9629368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FAE87908-2B6A-4646-AA65-D0C075469690}" type="datetimeFigureOut">
              <a:rPr lang="ru-RU" smtClean="0"/>
              <a:t>11.04.2021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A62F10B-D7E2-4BAC-98B6-42400F8101FF}" type="slidenum">
              <a:rPr lang="ru-RU" smtClean="0"/>
              <a:t>‹#›</a:t>
            </a:fld>
            <a:endParaRPr lang="ru-RU"/>
          </a:p>
        </p:txBody>
      </p:sp>
    </p:spTree>
    <p:extLst>
      <p:ext uri="{BB962C8B-B14F-4D97-AF65-F5344CB8AC3E}">
        <p14:creationId xmlns:p14="http://schemas.microsoft.com/office/powerpoint/2010/main" val="7200042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AE87908-2B6A-4646-AA65-D0C075469690}" type="datetimeFigureOut">
              <a:rPr lang="ru-RU" smtClean="0"/>
              <a:t>11.04.2021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A62F10B-D7E2-4BAC-98B6-42400F8101FF}" type="slidenum">
              <a:rPr lang="ru-RU" smtClean="0"/>
              <a:t>‹#›</a:t>
            </a:fld>
            <a:endParaRPr lang="ru-RU"/>
          </a:p>
        </p:txBody>
      </p:sp>
    </p:spTree>
    <p:extLst>
      <p:ext uri="{BB962C8B-B14F-4D97-AF65-F5344CB8AC3E}">
        <p14:creationId xmlns:p14="http://schemas.microsoft.com/office/powerpoint/2010/main" val="11073908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AE87908-2B6A-4646-AA65-D0C075469690}" type="datetimeFigureOut">
              <a:rPr lang="ru-RU" smtClean="0"/>
              <a:t>11.04.2021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A62F10B-D7E2-4BAC-98B6-42400F8101FF}" type="slidenum">
              <a:rPr lang="ru-RU" smtClean="0"/>
              <a:t>‹#›</a:t>
            </a:fld>
            <a:endParaRPr lang="ru-RU"/>
          </a:p>
        </p:txBody>
      </p:sp>
    </p:spTree>
    <p:extLst>
      <p:ext uri="{BB962C8B-B14F-4D97-AF65-F5344CB8AC3E}">
        <p14:creationId xmlns:p14="http://schemas.microsoft.com/office/powerpoint/2010/main" val="11913304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FAE87908-2B6A-4646-AA65-D0C075469690}" type="datetimeFigureOut">
              <a:rPr lang="ru-RU" smtClean="0"/>
              <a:t>11.04.2021</a:t>
            </a:fld>
            <a:endParaRPr lang="ru-RU"/>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ru-RU"/>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DA62F10B-D7E2-4BAC-98B6-42400F8101FF}" type="slidenum">
              <a:rPr lang="ru-RU" smtClean="0"/>
              <a:t>‹#›</a:t>
            </a:fld>
            <a:endParaRPr lang="ru-RU"/>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548482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smtClean="0"/>
              <a:t>История и философия науки </a:t>
            </a:r>
            <a:endParaRPr lang="ru-RU" dirty="0"/>
          </a:p>
        </p:txBody>
      </p:sp>
      <p:sp>
        <p:nvSpPr>
          <p:cNvPr id="3" name="Подзаголовок 2"/>
          <p:cNvSpPr>
            <a:spLocks noGrp="1"/>
          </p:cNvSpPr>
          <p:nvPr>
            <p:ph type="subTitle" idx="1"/>
          </p:nvPr>
        </p:nvSpPr>
        <p:spPr>
          <a:xfrm>
            <a:off x="1255326" y="4516006"/>
            <a:ext cx="10058400" cy="1143000"/>
          </a:xfrm>
        </p:spPr>
        <p:txBody>
          <a:bodyPr>
            <a:normAutofit/>
          </a:bodyPr>
          <a:lstStyle/>
          <a:p>
            <a:pPr lvl="0"/>
            <a:r>
              <a:rPr lang="ru-RU" dirty="0"/>
              <a:t>(3</a:t>
            </a:r>
            <a:r>
              <a:rPr lang="ru-RU" b="1" dirty="0"/>
              <a:t>.) Роль и понятие эксперимента в научном </a:t>
            </a:r>
            <a:r>
              <a:rPr lang="ru-RU" b="1" dirty="0" smtClean="0"/>
              <a:t>познании</a:t>
            </a:r>
            <a:endParaRPr lang="en-US" b="1" dirty="0" smtClean="0"/>
          </a:p>
          <a:p>
            <a:pPr lvl="0"/>
            <a:r>
              <a:rPr lang="ru-RU" b="1" dirty="0" smtClean="0"/>
              <a:t>Колодий Н.А., профессор ОСГН ШБИП</a:t>
            </a:r>
            <a:endParaRPr lang="ru-RU" b="1" dirty="0" smtClean="0"/>
          </a:p>
          <a:p>
            <a:pPr lvl="0"/>
            <a:endParaRPr lang="ru-RU" dirty="0"/>
          </a:p>
        </p:txBody>
      </p:sp>
    </p:spTree>
    <p:extLst>
      <p:ext uri="{BB962C8B-B14F-4D97-AF65-F5344CB8AC3E}">
        <p14:creationId xmlns:p14="http://schemas.microsoft.com/office/powerpoint/2010/main" val="38006988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49238" y="286604"/>
            <a:ext cx="9706442" cy="610544"/>
          </a:xfrm>
        </p:spPr>
        <p:txBody>
          <a:bodyPr>
            <a:normAutofit/>
          </a:bodyPr>
          <a:lstStyle/>
          <a:p>
            <a:r>
              <a:rPr lang="ru-RU" sz="2000" dirty="0" smtClean="0">
                <a:latin typeface="Arial Black" panose="020B0A04020102020204" pitchFamily="34" charset="0"/>
              </a:rPr>
              <a:t>Эксперимент в науке</a:t>
            </a:r>
            <a:endParaRPr lang="ru-RU" sz="2000" dirty="0">
              <a:latin typeface="Arial Black" panose="020B0A04020102020204" pitchFamily="34" charset="0"/>
            </a:endParaRPr>
          </a:p>
        </p:txBody>
      </p:sp>
      <p:sp>
        <p:nvSpPr>
          <p:cNvPr id="3" name="Объект 2"/>
          <p:cNvSpPr>
            <a:spLocks noGrp="1"/>
          </p:cNvSpPr>
          <p:nvPr>
            <p:ph idx="1"/>
          </p:nvPr>
        </p:nvSpPr>
        <p:spPr>
          <a:xfrm>
            <a:off x="638355" y="836763"/>
            <a:ext cx="10456940" cy="4877056"/>
          </a:xfrm>
        </p:spPr>
        <p:txBody>
          <a:bodyPr/>
          <a:lstStyle/>
          <a:p>
            <a:pPr algn="just"/>
            <a:r>
              <a:rPr lang="ru-RU" dirty="0"/>
              <a:t>Важнейшей составной частью научных исследований является эксперимент, основой которого является научно поставленный опыт с точно учитываемыми и управляемыми условиями. В научном языке и исследовательской работе термин "эксперимент" обычно исполь­зуется в значении, общем для целого ряда сопряженных понятий: опыт, целенаправленное наблюдение, воспроизведение объекта по­знания, организация особых условий его существования, проверка предсказания. В это понятие вкладывается научная постановка опы­тов и наблюдение исследуемого явления в точно учитываемых ус­ловиях, позволяющих следить за ходом его развития и воссоздавать его каждый раз при повторении этих условий. Само по себе понятие "эксперимент" означает действие, направленное на созда­ние условий в целях воспроизведения того или иного явления и, по возможности, наиболее чистого, т.е. не осложняемого другими яв­лениями.</a:t>
            </a:r>
          </a:p>
          <a:p>
            <a:pPr algn="just"/>
            <a:r>
              <a:rPr lang="ru-RU" dirty="0"/>
              <a:t>Основной целью эксперимента являются выявление свойств ис­следуемых объектов, проверка справедливости гипотез и на этой основе широкое и глубокое изучение темы научного исследования. Постановка и организация эксперимента определяются его назна­чением.</a:t>
            </a:r>
          </a:p>
          <a:p>
            <a:pPr algn="just"/>
            <a:endParaRPr lang="ru-RU" dirty="0"/>
          </a:p>
        </p:txBody>
      </p:sp>
    </p:spTree>
    <p:extLst>
      <p:ext uri="{BB962C8B-B14F-4D97-AF65-F5344CB8AC3E}">
        <p14:creationId xmlns:p14="http://schemas.microsoft.com/office/powerpoint/2010/main" val="13389672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00996" y="286604"/>
            <a:ext cx="9654684" cy="567412"/>
          </a:xfrm>
        </p:spPr>
        <p:txBody>
          <a:bodyPr>
            <a:normAutofit/>
          </a:bodyPr>
          <a:lstStyle/>
          <a:p>
            <a:r>
              <a:rPr lang="ru-RU" sz="2800" dirty="0" smtClean="0">
                <a:latin typeface="Arial Black" panose="020B0A04020102020204" pitchFamily="34" charset="0"/>
              </a:rPr>
              <a:t>Виды экспериментов</a:t>
            </a:r>
            <a:endParaRPr lang="ru-RU" sz="2800" dirty="0">
              <a:latin typeface="Arial Black" panose="020B0A04020102020204" pitchFamily="34" charset="0"/>
            </a:endParaRPr>
          </a:p>
        </p:txBody>
      </p:sp>
      <p:sp>
        <p:nvSpPr>
          <p:cNvPr id="3" name="Объект 2"/>
          <p:cNvSpPr>
            <a:spLocks noGrp="1"/>
          </p:cNvSpPr>
          <p:nvPr>
            <p:ph idx="1"/>
          </p:nvPr>
        </p:nvSpPr>
        <p:spPr>
          <a:xfrm>
            <a:off x="439947" y="1052423"/>
            <a:ext cx="10715733" cy="4816671"/>
          </a:xfrm>
        </p:spPr>
        <p:txBody>
          <a:bodyPr>
            <a:normAutofit fontScale="77500" lnSpcReduction="20000"/>
          </a:bodyPr>
          <a:lstStyle/>
          <a:p>
            <a:r>
              <a:rPr lang="ru-RU" dirty="0"/>
              <a:t>Эксперименты, которые проводятся в различных отраслях науки, являются отраслевыми и имеют соответствующие названия: химические, биологические, физические, психологические, соци­альные и т.п. Они различаются:</a:t>
            </a:r>
          </a:p>
          <a:p>
            <a:r>
              <a:rPr lang="ru-RU" dirty="0"/>
              <a:t>• по способу формирования условий (естественный и искусст­венный);</a:t>
            </a:r>
          </a:p>
          <a:p>
            <a:r>
              <a:rPr lang="ru-RU" dirty="0"/>
              <a:t>• по целям исследования (преобразующие, констатирующие, контролирующие, поисковые, решающие);</a:t>
            </a:r>
          </a:p>
          <a:p>
            <a:r>
              <a:rPr lang="ru-RU" dirty="0"/>
              <a:t>• по организации проведения (лабораторные, натурные, поле­вые, производственные и т.п.);</a:t>
            </a:r>
          </a:p>
          <a:p>
            <a:pPr>
              <a:buFont typeface="Arial" panose="020B0604020202020204" pitchFamily="34" charset="0"/>
              <a:buChar char="•"/>
            </a:pPr>
            <a:r>
              <a:rPr lang="ru-RU" dirty="0" smtClean="0"/>
              <a:t>по </a:t>
            </a:r>
            <a:r>
              <a:rPr lang="ru-RU" dirty="0"/>
              <a:t>структуре изучаемых объектов и явлений (простые, слож­ные);</a:t>
            </a:r>
          </a:p>
          <a:p>
            <a:r>
              <a:rPr lang="ru-RU" dirty="0"/>
              <a:t>• по характеру внешних воздействий на объект исследования (вещественные, энергетические, информационные);</a:t>
            </a:r>
          </a:p>
          <a:p>
            <a:r>
              <a:rPr lang="ru-RU" dirty="0"/>
              <a:t>• по характеру взаимодействия средства экспериментального ис­следования с объектом исследования (обычный и модельный);</a:t>
            </a:r>
          </a:p>
          <a:p>
            <a:pPr>
              <a:buFont typeface="Arial" panose="020B0604020202020204" pitchFamily="34" charset="0"/>
              <a:buChar char="•"/>
            </a:pPr>
            <a:r>
              <a:rPr lang="ru-RU" dirty="0" smtClean="0"/>
              <a:t>по </a:t>
            </a:r>
            <a:r>
              <a:rPr lang="ru-RU" dirty="0"/>
              <a:t>типу моделей, исследуемых в эксперименте (материаль­ный и мысленный);</a:t>
            </a:r>
          </a:p>
          <a:p>
            <a:r>
              <a:rPr lang="ru-RU" dirty="0"/>
              <a:t>• по контролируемым величинам (пассивный и активный);</a:t>
            </a:r>
          </a:p>
          <a:p>
            <a:pPr>
              <a:buFont typeface="Arial" panose="020B0604020202020204" pitchFamily="34" charset="0"/>
              <a:buChar char="•"/>
            </a:pPr>
            <a:r>
              <a:rPr lang="ru-RU" dirty="0" smtClean="0"/>
              <a:t>по </a:t>
            </a:r>
            <a:r>
              <a:rPr lang="ru-RU" dirty="0"/>
              <a:t>числу варьируемых факторов (однофакторный и много­факторный);</a:t>
            </a:r>
          </a:p>
          <a:p>
            <a:r>
              <a:rPr lang="ru-RU" dirty="0"/>
              <a:t>• по характеру изучаемых объектов или явлений (технологи­ческий, социометрический) и т.п.</a:t>
            </a:r>
          </a:p>
          <a:p>
            <a:r>
              <a:rPr lang="ru-RU" dirty="0"/>
              <a:t>Для классификации экспериментов могут быть использованы и другие признаки.</a:t>
            </a: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42740" y="3795623"/>
            <a:ext cx="3123690" cy="2475781"/>
          </a:xfrm>
          <a:prstGeom prst="rect">
            <a:avLst/>
          </a:prstGeom>
        </p:spPr>
      </p:pic>
    </p:spTree>
    <p:extLst>
      <p:ext uri="{BB962C8B-B14F-4D97-AF65-F5344CB8AC3E}">
        <p14:creationId xmlns:p14="http://schemas.microsoft.com/office/powerpoint/2010/main" val="42554515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49238" y="260725"/>
            <a:ext cx="9076714" cy="783072"/>
          </a:xfrm>
        </p:spPr>
        <p:txBody>
          <a:bodyPr>
            <a:normAutofit/>
          </a:bodyPr>
          <a:lstStyle/>
          <a:p>
            <a:r>
              <a:rPr lang="ru-RU" sz="1800" dirty="0" smtClean="0">
                <a:latin typeface="Arial Black" panose="020B0A04020102020204" pitchFamily="34" charset="0"/>
              </a:rPr>
              <a:t>Эксперимент в области изучения биологического поведения</a:t>
            </a:r>
            <a:endParaRPr lang="ru-RU" sz="1800" dirty="0">
              <a:latin typeface="Arial Black" panose="020B0A04020102020204" pitchFamily="34" charset="0"/>
            </a:endParaRPr>
          </a:p>
        </p:txBody>
      </p:sp>
      <p:sp>
        <p:nvSpPr>
          <p:cNvPr id="3" name="Объект 2"/>
          <p:cNvSpPr>
            <a:spLocks noGrp="1"/>
          </p:cNvSpPr>
          <p:nvPr>
            <p:ph idx="1"/>
          </p:nvPr>
        </p:nvSpPr>
        <p:spPr>
          <a:xfrm>
            <a:off x="802257" y="1043797"/>
            <a:ext cx="10353423" cy="4825297"/>
          </a:xfrm>
        </p:spPr>
        <p:txBody>
          <a:bodyPr>
            <a:normAutofit fontScale="85000" lnSpcReduction="10000"/>
          </a:bodyPr>
          <a:lstStyle/>
          <a:p>
            <a:pPr algn="just"/>
            <a:r>
              <a:rPr lang="ru-RU" dirty="0" err="1"/>
              <a:t>Дидье</a:t>
            </a:r>
            <a:r>
              <a:rPr lang="ru-RU" dirty="0"/>
              <a:t> </a:t>
            </a:r>
            <a:r>
              <a:rPr lang="ru-RU" dirty="0" err="1"/>
              <a:t>Дезор</a:t>
            </a:r>
            <a:r>
              <a:rPr lang="ru-RU" dirty="0"/>
              <a:t>, исследователь лаборатории биологического поведения университета Нанси (Франция), провел исследование поведения крыс, которое показало результаты, интересные для психологов. С целью изучения плавательных способностей крыс он поместил в одну клетку шесть зверьков. Единственный выход из клетки вел в бассейн, который необходимо было переплыть, чтобы добраться до кормушки с пищей.</a:t>
            </a:r>
          </a:p>
          <a:p>
            <a:pPr algn="just"/>
            <a:r>
              <a:rPr lang="ru-RU" dirty="0"/>
              <a:t>В ходе эксперимента выяснилось, что крысы не плыли вместе на поиски пищи. Все происходило так, </a:t>
            </a:r>
            <a:r>
              <a:rPr lang="ru-RU" b="1" dirty="0"/>
              <a:t>как будто они распределили между собой социальные роли: были два эксплуататора, </a:t>
            </a:r>
            <a:r>
              <a:rPr lang="ru-RU" dirty="0"/>
              <a:t>которые вообще никогда не плавали</a:t>
            </a:r>
            <a:r>
              <a:rPr lang="ru-RU" b="1" dirty="0"/>
              <a:t>, два эксплуатируемых пловца, один независимый пловец и один не плавающий козел отпущения.</a:t>
            </a:r>
            <a:endParaRPr lang="ru-RU" dirty="0"/>
          </a:p>
          <a:p>
            <a:pPr algn="just"/>
            <a:r>
              <a:rPr lang="ru-RU" dirty="0"/>
              <a:t> Процесс потребления пищи происходил следующим образом. Две эксплуатируемые крысы ныряли в воду за пищей. По возвращении в клетку два эксплуататора их били до тех пор, пока те не отдавали свою еду. Лишь когда эксплуататоры насыщались, эксплуатируемые имели право доесть остатки пищи.</a:t>
            </a:r>
          </a:p>
          <a:p>
            <a:pPr algn="just"/>
            <a:r>
              <a:rPr lang="ru-RU" dirty="0"/>
              <a:t> Крысы-эксплуататоры сами никогда не плавали. Чтобы наесться досыта, они ограничивались тем, что постоянно давали взбучку пловцам. </a:t>
            </a:r>
            <a:r>
              <a:rPr lang="ru-RU" dirty="0" err="1"/>
              <a:t>Автоном</a:t>
            </a:r>
            <a:r>
              <a:rPr lang="ru-RU" dirty="0"/>
              <a:t> (независимый) был довольно сильным пловцом, чтобы самому достать пищу и, не отдав ее эксплуататорам, самому же и съесть. Наконец, козел отпущения, которого били все, боялся плавать и не мог устрашать эксплуататоров, поэтому доедал крошки, оставшиеся после остальных крыс.</a:t>
            </a:r>
          </a:p>
          <a:p>
            <a:pPr algn="just"/>
            <a:r>
              <a:rPr lang="ru-RU" dirty="0"/>
              <a:t> </a:t>
            </a:r>
            <a:r>
              <a:rPr lang="ru-RU" b="1" dirty="0"/>
              <a:t>То же разделение — два эксплуататора, два эксплуатируемых, один </a:t>
            </a:r>
            <a:r>
              <a:rPr lang="ru-RU" b="1" dirty="0" err="1"/>
              <a:t>автоном</a:t>
            </a:r>
            <a:r>
              <a:rPr lang="ru-RU" b="1" dirty="0"/>
              <a:t>, один козел отпущения — вновь проявилось в двадцати клетках, где эксперимент был повторен</a:t>
            </a:r>
            <a:r>
              <a:rPr lang="ru-RU" dirty="0"/>
              <a:t>.</a:t>
            </a:r>
          </a:p>
          <a:p>
            <a:pPr algn="just"/>
            <a:endParaRPr lang="ru-RU" dirty="0"/>
          </a:p>
        </p:txBody>
      </p:sp>
    </p:spTree>
    <p:extLst>
      <p:ext uri="{BB962C8B-B14F-4D97-AF65-F5344CB8AC3E}">
        <p14:creationId xmlns:p14="http://schemas.microsoft.com/office/powerpoint/2010/main" val="37224004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87260" y="286604"/>
            <a:ext cx="9568420" cy="558786"/>
          </a:xfrm>
        </p:spPr>
        <p:txBody>
          <a:bodyPr>
            <a:normAutofit/>
          </a:bodyPr>
          <a:lstStyle/>
          <a:p>
            <a:r>
              <a:rPr lang="ru-RU" sz="2000" dirty="0">
                <a:latin typeface="Arial Black" panose="020B0A04020102020204" pitchFamily="34" charset="0"/>
              </a:rPr>
              <a:t>Эксперимент в области изучения биологического поведения</a:t>
            </a:r>
            <a:endParaRPr lang="ru-RU" sz="2000" dirty="0"/>
          </a:p>
        </p:txBody>
      </p:sp>
      <p:sp>
        <p:nvSpPr>
          <p:cNvPr id="3" name="Объект 2"/>
          <p:cNvSpPr>
            <a:spLocks noGrp="1"/>
          </p:cNvSpPr>
          <p:nvPr>
            <p:ph idx="1"/>
          </p:nvPr>
        </p:nvSpPr>
        <p:spPr>
          <a:xfrm>
            <a:off x="750498" y="992038"/>
            <a:ext cx="10405182" cy="4877056"/>
          </a:xfrm>
        </p:spPr>
        <p:txBody>
          <a:bodyPr>
            <a:normAutofit fontScale="55000" lnSpcReduction="20000"/>
          </a:bodyPr>
          <a:lstStyle/>
          <a:p>
            <a:pPr algn="just"/>
            <a:r>
              <a:rPr lang="ru-RU" sz="2600" dirty="0"/>
              <a:t>Чтобы лучше понять механизм крысиной иерархии, </a:t>
            </a:r>
            <a:r>
              <a:rPr lang="ru-RU" sz="2600" dirty="0" err="1"/>
              <a:t>Дидье</a:t>
            </a:r>
            <a:r>
              <a:rPr lang="ru-RU" sz="2600" dirty="0"/>
              <a:t> </a:t>
            </a:r>
            <a:r>
              <a:rPr lang="ru-RU" sz="2600" dirty="0" err="1"/>
              <a:t>Дезор</a:t>
            </a:r>
            <a:r>
              <a:rPr lang="ru-RU" sz="2600" dirty="0"/>
              <a:t> поместил шесть эксплуататоров вместе. Крысы дрались всю ночь. Наутро были распределены те же социальные роли: </a:t>
            </a:r>
            <a:r>
              <a:rPr lang="ru-RU" sz="2600" dirty="0" err="1"/>
              <a:t>автоном</a:t>
            </a:r>
            <a:r>
              <a:rPr lang="ru-RU" sz="2600" dirty="0"/>
              <a:t>, два эксплуататора, два эксплуатируемых, козел отпущения.</a:t>
            </a:r>
          </a:p>
          <a:p>
            <a:pPr algn="just"/>
            <a:r>
              <a:rPr lang="ru-RU" sz="2600" dirty="0"/>
              <a:t> </a:t>
            </a:r>
          </a:p>
          <a:p>
            <a:pPr algn="just"/>
            <a:r>
              <a:rPr lang="ru-RU" sz="2600" dirty="0"/>
              <a:t>Такой же результат исследователь получил, поочередно поместив в одной клетке шесть эксплуатируемых крыс, затем шесть </a:t>
            </a:r>
            <a:r>
              <a:rPr lang="ru-RU" sz="2600" dirty="0" err="1"/>
              <a:t>автономов</a:t>
            </a:r>
            <a:r>
              <a:rPr lang="ru-RU" sz="2600" dirty="0"/>
              <a:t> и шесть козлов отпущения.</a:t>
            </a:r>
          </a:p>
          <a:p>
            <a:pPr algn="just"/>
            <a:r>
              <a:rPr lang="ru-RU" sz="2600" dirty="0"/>
              <a:t> В результате выяснилось: каков бы ни был предыдущий социальный статус индивидуумов, они всегда, в конце концов, распределяют между собой новые социальные роли.</a:t>
            </a:r>
          </a:p>
          <a:p>
            <a:pPr algn="just"/>
            <a:r>
              <a:rPr lang="ru-RU" sz="2600" dirty="0"/>
              <a:t> Опыт был продолжен в большой клетке, куда посадили 200 особей. Крысы дрались всю ночь. Утром трех крыс, с которых содрали шкуру, нашли распятыми на сетке. Мораль: чем больше в крысином стаде численность населения, тем больше крысиная элита проявляет жестокости по отношению к эксплуатируемым и козлам отпущения.</a:t>
            </a:r>
          </a:p>
          <a:p>
            <a:pPr algn="just"/>
            <a:r>
              <a:rPr lang="ru-RU" sz="2600" dirty="0"/>
              <a:t> В то же время проявились некоторые отличия: в большой клетке крысы – эксплуататоры создали иерархию своих заместителей, чтобы с их помощью навязывать свою власть другим крысам и даже не утруждать себя непосредственно террором эксплуатируемых крыс и козлов отпущения.</a:t>
            </a:r>
          </a:p>
          <a:p>
            <a:pPr algn="just"/>
            <a:r>
              <a:rPr lang="ru-RU" sz="2600" dirty="0"/>
              <a:t> </a:t>
            </a:r>
            <a:r>
              <a:rPr lang="ru-RU" sz="2600" b="1" dirty="0"/>
              <a:t>Исследователи университета Нанси продолжили эксперимент, исследуя мозг подопытных крыс. Они пришли к неожиданному на первый взгляд выводу, что наибольший стресс испытывали не козлы отпущения или эксплуатируемые крысы, а как раз наоборот — крысы – эксплуататоры</a:t>
            </a:r>
            <a:r>
              <a:rPr lang="ru-RU" sz="2600" dirty="0"/>
              <a:t>.</a:t>
            </a:r>
          </a:p>
          <a:p>
            <a:pPr algn="just"/>
            <a:r>
              <a:rPr lang="ru-RU" sz="2600" dirty="0"/>
              <a:t> Несомненно, эксплуататоры очень боялись потерять свой статус привилегированных особей в крысином стаде и очень не хотели, чтобы однажды их самих вынудили работать.</a:t>
            </a:r>
          </a:p>
          <a:p>
            <a:pPr algn="just"/>
            <a:r>
              <a:rPr lang="ru-RU" dirty="0"/>
              <a:t> </a:t>
            </a:r>
          </a:p>
        </p:txBody>
      </p:sp>
    </p:spTree>
    <p:extLst>
      <p:ext uri="{BB962C8B-B14F-4D97-AF65-F5344CB8AC3E}">
        <p14:creationId xmlns:p14="http://schemas.microsoft.com/office/powerpoint/2010/main" val="8995720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81819" y="286604"/>
            <a:ext cx="9973861" cy="481148"/>
          </a:xfrm>
        </p:spPr>
        <p:txBody>
          <a:bodyPr>
            <a:normAutofit/>
          </a:bodyPr>
          <a:lstStyle/>
          <a:p>
            <a:r>
              <a:rPr lang="ru-RU" sz="2000" dirty="0" smtClean="0">
                <a:latin typeface="Arial Black" panose="020B0A04020102020204" pitchFamily="34" charset="0"/>
              </a:rPr>
              <a:t>Характеристика некоторых видов эксперимента</a:t>
            </a:r>
            <a:endParaRPr lang="ru-RU" sz="2000" dirty="0">
              <a:latin typeface="Arial Black" panose="020B0A04020102020204" pitchFamily="34" charset="0"/>
            </a:endParaRPr>
          </a:p>
        </p:txBody>
      </p:sp>
      <p:sp>
        <p:nvSpPr>
          <p:cNvPr id="3" name="Объект 2"/>
          <p:cNvSpPr>
            <a:spLocks noGrp="1"/>
          </p:cNvSpPr>
          <p:nvPr>
            <p:ph idx="1"/>
          </p:nvPr>
        </p:nvSpPr>
        <p:spPr>
          <a:xfrm>
            <a:off x="741872" y="1104181"/>
            <a:ext cx="10413808" cy="4764913"/>
          </a:xfrm>
        </p:spPr>
        <p:txBody>
          <a:bodyPr>
            <a:normAutofit fontScale="70000" lnSpcReduction="20000"/>
          </a:bodyPr>
          <a:lstStyle/>
          <a:p>
            <a:pPr algn="just"/>
            <a:r>
              <a:rPr lang="ru-RU" b="1" i="1" dirty="0"/>
              <a:t>Искусственный эксперимент</a:t>
            </a:r>
            <a:r>
              <a:rPr lang="ru-RU" i="1" dirty="0"/>
              <a:t> </a:t>
            </a:r>
            <a:r>
              <a:rPr lang="ru-RU" dirty="0"/>
              <a:t>предполагает формирование ис­кусственных условий (широко применяется в естественных и тех­нических науках).</a:t>
            </a:r>
          </a:p>
          <a:p>
            <a:pPr algn="just"/>
            <a:r>
              <a:rPr lang="ru-RU" b="1" i="1" dirty="0"/>
              <a:t>Преобразующий (созидательный) эксперимент</a:t>
            </a:r>
            <a:r>
              <a:rPr lang="ru-RU" i="1" dirty="0"/>
              <a:t> </a:t>
            </a:r>
            <a:r>
              <a:rPr lang="ru-RU" dirty="0"/>
              <a:t>включает ак­тивное изменение структуры и функций объекта исследования в соответствии с выдвинутой гипотезой, формирование новых связей и отношений между компонентами объекта или между исследуе­мым объектом и другими объектами. Исследователь в соответствии с раскрытыми тенденциями развития объекта исследования пред­намеренно создает условия, которые должны способствовать фор­мированию новых свойств и качеств объекта.</a:t>
            </a:r>
          </a:p>
          <a:p>
            <a:pPr algn="just"/>
            <a:r>
              <a:rPr lang="ru-RU" b="1" i="1" dirty="0"/>
              <a:t>Констатирующий эксперимент</a:t>
            </a:r>
            <a:r>
              <a:rPr lang="ru-RU" i="1" dirty="0"/>
              <a:t> </a:t>
            </a:r>
            <a:r>
              <a:rPr lang="ru-RU" dirty="0"/>
              <a:t>используется для проверки оп­ределенных предположений. В процессе этого эксперимента кон­статируется наличие определенной связи между воздействием на объект исследования и результатом, выявляется наличие опреде­ленных фактов.</a:t>
            </a:r>
          </a:p>
          <a:p>
            <a:pPr algn="just"/>
            <a:r>
              <a:rPr lang="ru-RU" b="1" i="1" dirty="0"/>
              <a:t>Контролирующий эксперимент</a:t>
            </a:r>
            <a:r>
              <a:rPr lang="ru-RU" i="1" dirty="0"/>
              <a:t> </a:t>
            </a:r>
            <a:r>
              <a:rPr lang="ru-RU" dirty="0"/>
              <a:t>сводится к контролю за резуль­татами внешних воздействий над объектом исследования с учетом его состояния, характера воздействия и ожидаемого эффекта.</a:t>
            </a:r>
          </a:p>
          <a:p>
            <a:pPr algn="just"/>
            <a:r>
              <a:rPr lang="ru-RU" b="1" i="1" dirty="0"/>
              <a:t>Поисковый эксперимент</a:t>
            </a:r>
            <a:r>
              <a:rPr lang="ru-RU" i="1" dirty="0"/>
              <a:t> </a:t>
            </a:r>
            <a:r>
              <a:rPr lang="ru-RU" dirty="0"/>
              <a:t>проводится в том случае, если затруд­нена классификация факторов, влияющих на изучаемое явление вследствие отсутствия достаточных предварительных (априорных) данных. По результатам поискового эксперимента устанавливается значимость факторов, осуществляется отсеивание незначимых.</a:t>
            </a:r>
          </a:p>
          <a:p>
            <a:pPr algn="just"/>
            <a:r>
              <a:rPr lang="ru-RU" b="1" i="1" dirty="0"/>
              <a:t>Решающий эксперимент</a:t>
            </a:r>
            <a:r>
              <a:rPr lang="ru-RU" i="1" dirty="0"/>
              <a:t> </a:t>
            </a:r>
            <a:r>
              <a:rPr lang="ru-RU" dirty="0"/>
              <a:t>ставится для проверки справедливости основных положений фундаментальных теорий в том случае, когда две или несколько гипотез одинаково согласуются со многими яв­лениями. Это согласие приводит к затруднению, какую именно из гипотез считать правильной. Решающий эксперимент дает такие факты, которые согласуются с одной из гипотез и противоречат другой. Примером решающего эксперимента </a:t>
            </a:r>
            <a:r>
              <a:rPr lang="ru-RU" dirty="0" err="1"/>
              <a:t>cлужат</a:t>
            </a:r>
            <a:r>
              <a:rPr lang="ru-RU" dirty="0"/>
              <a:t> опыты по про­верке справедливости </a:t>
            </a:r>
            <a:r>
              <a:rPr lang="ru-RU" dirty="0" err="1"/>
              <a:t>ньютоновской</a:t>
            </a:r>
            <a:r>
              <a:rPr lang="ru-RU" dirty="0"/>
              <a:t> теории истечения света и вол­нообразной теории Гюйгенса. Эти опыты были проведены француз­ским ученым Фуко (1819-1868 гг.) с целью изучения скорости распространения света внутри прозрачных тел. Согласно гипотезе истечения, скорость света внутри таких тел должна быть больше, чем в пустоте. Но Фуко своими опытами доказал обратное, т.е. что в менее плотной среде скорость света большая. Этот опыт Фуко и был тем решающим опытом, который разрешил спор между двумя гипотезами (в настоящее время гипотеза Гюйгенса заменена элект­ромагнитной гипотезой Максвелла).</a:t>
            </a:r>
          </a:p>
        </p:txBody>
      </p:sp>
    </p:spTree>
    <p:extLst>
      <p:ext uri="{BB962C8B-B14F-4D97-AF65-F5344CB8AC3E}">
        <p14:creationId xmlns:p14="http://schemas.microsoft.com/office/powerpoint/2010/main" val="17027518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35170" y="286603"/>
            <a:ext cx="10120510" cy="369005"/>
          </a:xfrm>
        </p:spPr>
        <p:txBody>
          <a:bodyPr>
            <a:normAutofit/>
          </a:bodyPr>
          <a:lstStyle/>
          <a:p>
            <a:r>
              <a:rPr lang="ru-RU" sz="1800" dirty="0" smtClean="0">
                <a:latin typeface="Arial Black" panose="020B0A04020102020204" pitchFamily="34" charset="0"/>
              </a:rPr>
              <a:t>Отличие эксперимента</a:t>
            </a:r>
            <a:endParaRPr lang="ru-RU" sz="1800" dirty="0">
              <a:latin typeface="Arial Black" panose="020B0A04020102020204" pitchFamily="34" charset="0"/>
            </a:endParaRPr>
          </a:p>
        </p:txBody>
      </p:sp>
      <p:sp>
        <p:nvSpPr>
          <p:cNvPr id="3" name="Объект 2"/>
          <p:cNvSpPr>
            <a:spLocks noGrp="1"/>
          </p:cNvSpPr>
          <p:nvPr>
            <p:ph idx="1"/>
          </p:nvPr>
        </p:nvSpPr>
        <p:spPr>
          <a:xfrm>
            <a:off x="621103" y="828137"/>
            <a:ext cx="10534578" cy="5040958"/>
          </a:xfrm>
        </p:spPr>
        <p:txBody>
          <a:bodyPr/>
          <a:lstStyle/>
          <a:p>
            <a:pPr algn="just"/>
            <a:r>
              <a:rPr lang="ru-RU" dirty="0"/>
              <a:t>В отличие от такого метода научно-практического познания как </a:t>
            </a:r>
            <a:r>
              <a:rPr lang="ru-RU" i="1" dirty="0"/>
              <a:t>наблюдение</a:t>
            </a:r>
            <a:r>
              <a:rPr lang="ru-RU" dirty="0"/>
              <a:t> (которое непосредственно связано с методом эксперимента), эксперимент осуществляется на основе </a:t>
            </a:r>
            <a:r>
              <a:rPr lang="ru-RU" i="1" dirty="0" smtClean="0"/>
              <a:t>теории</a:t>
            </a:r>
            <a:r>
              <a:rPr lang="ru-RU" dirty="0" smtClean="0"/>
              <a:t>, </a:t>
            </a:r>
            <a:r>
              <a:rPr lang="ru-RU" dirty="0"/>
              <a:t>определяющей постановку задач исследования и интерпретацию его результатов. В эксперименте исследователь активно вмешивается в протекание изучаемого процесса с целью получить о нём определённые знания. Исследуемое явление наблюдается здесь в специально создаваемых и контролируемых условиях, что позволяет воспроизводить ход явления при повторении сходных условий. Создав искусственную систему, далее становится возможно осознанно (а иногда и неосознанно, случайно) влиять на неё путём перегруппировки её элементов, их элиминирования или замены другими элементами. Наблюдая при этом за изменяющимися следствиями, возможно раскрыть определённую причинную взаимосвязь между элементами и тем самым выявить новые свойства и закономерности изучаемых явлений. В ходе эксперимента исследователь не только контролирует и воспроизводит условия, в которых изучается объект, но и часто искусственно изменяет эти условия, варьирует их. В этом заключается одно из важных преимуществ эксперимента по сравнению с наблюдением. Изменяя условия взаимодействия, исследователь получает большие возможности для обнаружения скрытых свойств и связей объекта. Обычно контроль и изменение условий осуществляется за счёт использования </a:t>
            </a:r>
            <a:r>
              <a:rPr lang="ru-RU" i="1" dirty="0"/>
              <a:t>приборных устройств</a:t>
            </a:r>
            <a:r>
              <a:rPr lang="ru-RU" dirty="0"/>
              <a:t>, которые являются орудием воздействия наблюдателя на объект.</a:t>
            </a:r>
          </a:p>
        </p:txBody>
      </p:sp>
    </p:spTree>
    <p:extLst>
      <p:ext uri="{BB962C8B-B14F-4D97-AF65-F5344CB8AC3E}">
        <p14:creationId xmlns:p14="http://schemas.microsoft.com/office/powerpoint/2010/main" val="38623083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30392" y="286603"/>
            <a:ext cx="9525288" cy="507027"/>
          </a:xfrm>
        </p:spPr>
        <p:txBody>
          <a:bodyPr>
            <a:normAutofit/>
          </a:bodyPr>
          <a:lstStyle/>
          <a:p>
            <a:r>
              <a:rPr lang="ru-RU" sz="1800" dirty="0" smtClean="0">
                <a:latin typeface="Arial Black" panose="020B0A04020102020204" pitchFamily="34" charset="0"/>
              </a:rPr>
              <a:t>Простой маркетинговый эксперимент</a:t>
            </a:r>
            <a:endParaRPr lang="ru-RU" sz="1800" dirty="0">
              <a:latin typeface="Arial Black" panose="020B0A04020102020204" pitchFamily="34" charset="0"/>
            </a:endParaRPr>
          </a:p>
        </p:txBody>
      </p:sp>
      <p:sp>
        <p:nvSpPr>
          <p:cNvPr id="3" name="Объект 2"/>
          <p:cNvSpPr>
            <a:spLocks noGrp="1"/>
          </p:cNvSpPr>
          <p:nvPr>
            <p:ph idx="1"/>
          </p:nvPr>
        </p:nvSpPr>
        <p:spPr>
          <a:xfrm>
            <a:off x="672860" y="897147"/>
            <a:ext cx="10482820" cy="4971947"/>
          </a:xfrm>
        </p:spPr>
        <p:txBody>
          <a:bodyPr/>
          <a:lstStyle/>
          <a:p>
            <a:pPr algn="just"/>
            <a:r>
              <a:rPr lang="ru-RU" dirty="0"/>
              <a:t>В 1995 году Шина </a:t>
            </a:r>
            <a:r>
              <a:rPr lang="ru-RU" dirty="0" err="1"/>
              <a:t>Айенгар</a:t>
            </a:r>
            <a:r>
              <a:rPr lang="ru-RU" dirty="0"/>
              <a:t> из Колумбийского Университета провела интересный опыт. Она разработала различные варианты джема, и посетителям продуктового магазина предлагалось сделать выбор из 6 или 24 баночек. Каждый из тех, кто заинтересовался предложением, попробовал в среднем два джема. Из 40% людей, остановившихся перед стендом с 6 баночками с лакомством, 30% в итоге покупали джем. В то же время, когда на стенде стояли 24 баночки, останавливалось больше посетителей магазина — 60%. Однако лишь </a:t>
            </a:r>
            <a:r>
              <a:rPr lang="ru-RU" b="1" dirty="0" err="1"/>
              <a:t>лишь</a:t>
            </a:r>
            <a:r>
              <a:rPr lang="ru-RU" b="1" dirty="0"/>
              <a:t> 3%</a:t>
            </a:r>
            <a:r>
              <a:rPr lang="ru-RU" dirty="0"/>
              <a:t> из них в итоге что-то покупали.</a:t>
            </a:r>
          </a:p>
          <a:p>
            <a:pPr algn="just"/>
            <a:r>
              <a:rPr lang="ru-RU" dirty="0"/>
              <a:t>Исследование иллюстрирует тот факт, что </a:t>
            </a:r>
            <a:r>
              <a:rPr lang="ru-RU" b="1" dirty="0"/>
              <a:t>большой выбор — это не всегда хорошо</a:t>
            </a:r>
            <a:r>
              <a:rPr lang="ru-RU" dirty="0"/>
              <a:t>. Людям тяжело совершить выбор, когда им предлагают слишком много различных вариантов товара или услуги с которым они знакомы не очень хорошо.</a:t>
            </a:r>
          </a:p>
          <a:p>
            <a:pPr algn="just"/>
            <a:r>
              <a:rPr lang="ru-RU" b="1" dirty="0"/>
              <a:t>Вывод: </a:t>
            </a:r>
            <a:r>
              <a:rPr lang="ru-RU" dirty="0"/>
              <a:t>Пример из исследования выше явно показывает, что слишком большой выбор вредит продажам. В то же время, компании, которые предлагают своим клиентам и пользователям различные ограничения, часто добиваются успеха (пример — 140 символов в </a:t>
            </a:r>
            <a:r>
              <a:rPr lang="ru-RU" dirty="0" err="1"/>
              <a:t>Twitter</a:t>
            </a:r>
            <a:r>
              <a:rPr lang="ru-RU" dirty="0"/>
              <a:t>, небольшое фото в </a:t>
            </a:r>
            <a:r>
              <a:rPr lang="ru-RU" dirty="0" err="1"/>
              <a:t>Instagram</a:t>
            </a:r>
            <a:r>
              <a:rPr lang="ru-RU" dirty="0"/>
              <a:t> и т.п.). </a:t>
            </a:r>
          </a:p>
        </p:txBody>
      </p:sp>
    </p:spTree>
    <p:extLst>
      <p:ext uri="{BB962C8B-B14F-4D97-AF65-F5344CB8AC3E}">
        <p14:creationId xmlns:p14="http://schemas.microsoft.com/office/powerpoint/2010/main" val="34499688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39947" y="286604"/>
            <a:ext cx="10715733" cy="558786"/>
          </a:xfrm>
        </p:spPr>
        <p:txBody>
          <a:bodyPr>
            <a:normAutofit/>
          </a:bodyPr>
          <a:lstStyle/>
          <a:p>
            <a:r>
              <a:rPr lang="ru-RU" sz="2000" dirty="0" smtClean="0">
                <a:latin typeface="Arial Black" panose="020B0A04020102020204" pitchFamily="34" charset="0"/>
              </a:rPr>
              <a:t>Алгоритм эксперимента</a:t>
            </a:r>
            <a:endParaRPr lang="ru-RU" sz="2000" dirty="0">
              <a:latin typeface="Arial Black" panose="020B0A04020102020204" pitchFamily="34" charset="0"/>
            </a:endParaRPr>
          </a:p>
        </p:txBody>
      </p:sp>
      <p:sp>
        <p:nvSpPr>
          <p:cNvPr id="3" name="Объект 2"/>
          <p:cNvSpPr>
            <a:spLocks noGrp="1"/>
          </p:cNvSpPr>
          <p:nvPr>
            <p:ph idx="1"/>
          </p:nvPr>
        </p:nvSpPr>
        <p:spPr>
          <a:xfrm>
            <a:off x="439947" y="1009291"/>
            <a:ext cx="10715733" cy="4859803"/>
          </a:xfrm>
        </p:spPr>
        <p:txBody>
          <a:bodyPr/>
          <a:lstStyle/>
          <a:p>
            <a:r>
              <a:rPr lang="ru-RU" dirty="0"/>
              <a:t>Основные логико-практические элементы экспериментальной процедуры следующие:</a:t>
            </a:r>
          </a:p>
          <a:p>
            <a:r>
              <a:rPr lang="ru-RU" dirty="0"/>
              <a:t>Постановка вопроса и выдвижение предположительного ответа.</a:t>
            </a:r>
          </a:p>
          <a:p>
            <a:r>
              <a:rPr lang="ru-RU" dirty="0"/>
              <a:t>Создание экспериментальной установки, обеспечивающей необходимые исследователю условия взаимодействия изучаемого объекта.</a:t>
            </a:r>
          </a:p>
          <a:p>
            <a:r>
              <a:rPr lang="ru-RU" dirty="0"/>
              <a:t>Контролируемое видоизменение этих условий.</a:t>
            </a:r>
          </a:p>
          <a:p>
            <a:r>
              <a:rPr lang="ru-RU" dirty="0"/>
              <a:t>Фиксация следствий и установление причин.</a:t>
            </a:r>
          </a:p>
          <a:p>
            <a:r>
              <a:rPr lang="ru-RU" dirty="0"/>
              <a:t>Описание нового явления и его свойств.</a:t>
            </a: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38003" y="2277373"/>
            <a:ext cx="5131279" cy="3942271"/>
          </a:xfrm>
          <a:prstGeom prst="rect">
            <a:avLst/>
          </a:prstGeom>
        </p:spPr>
      </p:pic>
    </p:spTree>
    <p:extLst>
      <p:ext uri="{BB962C8B-B14F-4D97-AF65-F5344CB8AC3E}">
        <p14:creationId xmlns:p14="http://schemas.microsoft.com/office/powerpoint/2010/main" val="3578007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87260" y="321109"/>
            <a:ext cx="9568420" cy="610544"/>
          </a:xfrm>
        </p:spPr>
        <p:txBody>
          <a:bodyPr>
            <a:normAutofit/>
          </a:bodyPr>
          <a:lstStyle/>
          <a:p>
            <a:r>
              <a:rPr lang="ru-RU" sz="1800" dirty="0" smtClean="0">
                <a:latin typeface="Arial Black" panose="020B0A04020102020204" pitchFamily="34" charset="0"/>
              </a:rPr>
              <a:t>Психологический эксперимент 1961г.</a:t>
            </a:r>
            <a:endParaRPr lang="ru-RU" sz="1800" dirty="0">
              <a:latin typeface="Arial Black" panose="020B0A04020102020204" pitchFamily="34" charset="0"/>
            </a:endParaRPr>
          </a:p>
        </p:txBody>
      </p:sp>
      <p:sp>
        <p:nvSpPr>
          <p:cNvPr id="3" name="Объект 2"/>
          <p:cNvSpPr>
            <a:spLocks noGrp="1"/>
          </p:cNvSpPr>
          <p:nvPr>
            <p:ph idx="1"/>
          </p:nvPr>
        </p:nvSpPr>
        <p:spPr>
          <a:xfrm>
            <a:off x="681487" y="1138687"/>
            <a:ext cx="10474193" cy="4730407"/>
          </a:xfrm>
        </p:spPr>
        <p:txBody>
          <a:bodyPr>
            <a:normAutofit fontScale="70000" lnSpcReduction="20000"/>
          </a:bodyPr>
          <a:lstStyle/>
          <a:p>
            <a:pPr algn="just"/>
            <a:r>
              <a:rPr lang="ru-RU" dirty="0"/>
              <a:t>Один из самых спорных и жестоких психологических экспериментов в истории провёл в 1963 году американский профессор Стэнли </a:t>
            </a:r>
            <a:r>
              <a:rPr lang="ru-RU" dirty="0" err="1"/>
              <a:t>Милгрэм</a:t>
            </a:r>
            <a:r>
              <a:rPr lang="ru-RU" dirty="0"/>
              <a:t>. </a:t>
            </a:r>
            <a:r>
              <a:rPr lang="ru-RU" dirty="0" err="1"/>
              <a:t>Милгрэм</a:t>
            </a:r>
            <a:r>
              <a:rPr lang="ru-RU" dirty="0"/>
              <a:t> хотел выяснить, насколько обычный человек готов подчиниться мнению авторитета, даже если это мнение идёт вразрез с его собственными представлениями о правильном поведении. В принципе, подобный эксперимент можно было провести различными способами, но </a:t>
            </a:r>
            <a:r>
              <a:rPr lang="ru-RU" dirty="0" err="1"/>
              <a:t>Милгрэм</a:t>
            </a:r>
            <a:r>
              <a:rPr lang="ru-RU" dirty="0"/>
              <a:t> выбрал максимально жёсткий вариант. Изначальный толчок к этим исследованиям дала нацистская Германия: </a:t>
            </a:r>
            <a:r>
              <a:rPr lang="ru-RU" b="1" dirty="0"/>
              <a:t>учёный хотел понять и объяснить, каким образом обычные немецкие граждане становились надсмотрщиками в концлагерях</a:t>
            </a:r>
            <a:r>
              <a:rPr lang="ru-RU" dirty="0"/>
              <a:t>, извлекая из глубин своего сознания потаённую, нечеловеческую жестокость, когда того требовала политическая и социальная обстановка.</a:t>
            </a:r>
          </a:p>
          <a:p>
            <a:pPr algn="just"/>
            <a:r>
              <a:rPr lang="ru-RU" dirty="0"/>
              <a:t>В каждом эксперименте принимали участие два человека, выполняющие роли «учителя» и «ученика». По мнению «учителя», роли распределялись случайно, но на самом деле «ученик» был подсадной уткой. «Учителю» объясняли, что это эксперимент по изучению влияния боли на память и способности к обучению. Первым делом «учитель» зачитывал «ученику» длинный список из пар слов, а затем по очереди называл слова. «Ученик». сидящий в соседней комнате, должен был назвать соответствующую каждому слову пару. Если он ошибался, «учитель» нажимал на кнопку, подсоединённую к </a:t>
            </a:r>
            <a:r>
              <a:rPr lang="ru-RU" dirty="0" err="1"/>
              <a:t>электрошокеру</a:t>
            </a:r>
            <a:r>
              <a:rPr lang="ru-RU" dirty="0"/>
              <a:t>, — и «ученик» получал 15-вольтовый разряд. С каждой новой ошибкой напряжение возрастало ещё на 15 вольт.</a:t>
            </a:r>
          </a:p>
          <a:p>
            <a:pPr algn="just"/>
            <a:r>
              <a:rPr lang="ru-RU" dirty="0"/>
              <a:t>Однако на самом деле подсадной «ученик» никаких разрядов не получал, а боль и недовольство имитировал. Количество неправильных ответов по отношению к правильным было прописано заранее и составляло три к одному. А вот «учитель» искренне верил, что действительно бьёт человека током в экспериментальных целях.</a:t>
            </a:r>
          </a:p>
          <a:p>
            <a:pPr algn="just"/>
            <a:r>
              <a:rPr lang="ru-RU" dirty="0"/>
              <a:t>Первые сомнения в правильности происходящего («ученик» начинал стучать в стенку и давать ответы медленнее) у «учителей» возникали в районе 105-вольтового удара. Но экспериментатор-наблюдатель просил продолжать, и все продолжали. Без вопросов обычно доходили до показателя в 300 вольт — шкала прибора показывала «серьёзный шок», и порядка 12% испытуемых отказались продолжать работу, несмотря на увещевания экспериментатора. Последний произносил ряд типовых фраз, призванных убедить «учителя» в правильности происходящего, например, «не беспокойтесь, разряды не приведут к повреждениям тканей» или «вы обязаны продолжать эксперимент</a:t>
            </a:r>
            <a:r>
              <a:rPr lang="ru-RU" dirty="0" smtClean="0"/>
              <a:t>».</a:t>
            </a:r>
            <a:endParaRPr lang="ru-RU" dirty="0"/>
          </a:p>
        </p:txBody>
      </p:sp>
    </p:spTree>
    <p:extLst>
      <p:ext uri="{BB962C8B-B14F-4D97-AF65-F5344CB8AC3E}">
        <p14:creationId xmlns:p14="http://schemas.microsoft.com/office/powerpoint/2010/main" val="4133500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14732" y="286604"/>
            <a:ext cx="9740948" cy="653676"/>
          </a:xfrm>
        </p:spPr>
        <p:txBody>
          <a:bodyPr>
            <a:normAutofit/>
          </a:bodyPr>
          <a:lstStyle/>
          <a:p>
            <a:r>
              <a:rPr lang="ru-RU" sz="2000" dirty="0" smtClean="0">
                <a:latin typeface="Arial Black" panose="020B0A04020102020204" pitchFamily="34" charset="0"/>
              </a:rPr>
              <a:t>Психологический эксперимент 1961г.</a:t>
            </a:r>
            <a:endParaRPr lang="ru-RU" sz="2000" dirty="0">
              <a:latin typeface="Arial Black" panose="020B0A04020102020204" pitchFamily="34" charset="0"/>
            </a:endParaRPr>
          </a:p>
        </p:txBody>
      </p:sp>
      <p:sp>
        <p:nvSpPr>
          <p:cNvPr id="3" name="Объект 2"/>
          <p:cNvSpPr>
            <a:spLocks noGrp="1"/>
          </p:cNvSpPr>
          <p:nvPr>
            <p:ph idx="1"/>
          </p:nvPr>
        </p:nvSpPr>
        <p:spPr>
          <a:xfrm>
            <a:off x="741872" y="1199072"/>
            <a:ext cx="10413808" cy="4670022"/>
          </a:xfrm>
        </p:spPr>
        <p:txBody>
          <a:bodyPr>
            <a:normAutofit fontScale="92500" lnSpcReduction="20000"/>
          </a:bodyPr>
          <a:lstStyle/>
          <a:p>
            <a:pPr algn="just"/>
            <a:r>
              <a:rPr lang="ru-RU" dirty="0"/>
              <a:t>Две трети испытуемых довели напряжение до 450 вольт, продолжая бить невидимого человека током, причём удерживали рычажок разрядника, чтобы воздействие тока было длительным. Это был тот самый эффект, которого добивался </a:t>
            </a:r>
            <a:r>
              <a:rPr lang="ru-RU" dirty="0" err="1"/>
              <a:t>Милгрэм</a:t>
            </a:r>
            <a:r>
              <a:rPr lang="ru-RU" dirty="0"/>
              <a:t>: в людях проявлялась их скрытая жестокость, а процесс воспринимался как работа, направленная на результат — получение верного ответа.</a:t>
            </a:r>
          </a:p>
          <a:p>
            <a:pPr algn="just"/>
            <a:r>
              <a:rPr lang="ru-RU" dirty="0" err="1"/>
              <a:t>Милгрэм</a:t>
            </a:r>
            <a:r>
              <a:rPr lang="ru-RU" dirty="0"/>
              <a:t> повторял эксперимент несколько раз в течение следующих двух лет. В одной вариации «ученик», прежде чем быть привязанным к электрическому стулу, успевал завопить, что у него больное сердце и он умрёт от удара током. В другом случаях испытуемыми были исключительно женщины.</a:t>
            </a:r>
          </a:p>
          <a:p>
            <a:pPr algn="just"/>
            <a:r>
              <a:rPr lang="ru-RU" dirty="0"/>
              <a:t>В третьем эксперимент проходил в другом университете другого штата. Результаты не изменились ни в одном из случаев. </a:t>
            </a:r>
            <a:r>
              <a:rPr lang="ru-RU" b="1" dirty="0"/>
              <a:t>От 48 до 65% испытуемых доводили напряжение до конца шкалы</a:t>
            </a:r>
            <a:r>
              <a:rPr lang="ru-RU" dirty="0"/>
              <a:t>.</a:t>
            </a:r>
          </a:p>
          <a:p>
            <a:pPr algn="just"/>
            <a:r>
              <a:rPr lang="ru-RU" dirty="0"/>
              <a:t>Зло, конечно, внутри нас. Хотя тот же </a:t>
            </a:r>
            <a:r>
              <a:rPr lang="ru-RU" dirty="0" err="1"/>
              <a:t>Милгрэм</a:t>
            </a:r>
            <a:r>
              <a:rPr lang="ru-RU" dirty="0"/>
              <a:t> доказал, что оно не проявляется самостоятельно. Например, в одной из вариаций указания экспериментатор давал не лично, а по телефону, — и процент дошедших до конца сразу снизился до 20 (а иные вообще врали, что продолжают, хотя переставали бить «ученика» током). В другом испытуемым позволяли самостоятельно выбирать напряжение удара — никто не превысил 195 вольт. Таким образом было доказано, что послушание должностным обязанностям превозмогает изначальное отсутствие садистских наклонностей. И надсмотрщики немецких концлагерей, вполне вероятно, были хорошими людьми, просто попавшими под дурное влияние.</a:t>
            </a:r>
          </a:p>
          <a:p>
            <a:endParaRPr lang="ru-RU" dirty="0"/>
          </a:p>
        </p:txBody>
      </p:sp>
    </p:spTree>
    <p:extLst>
      <p:ext uri="{BB962C8B-B14F-4D97-AF65-F5344CB8AC3E}">
        <p14:creationId xmlns:p14="http://schemas.microsoft.com/office/powerpoint/2010/main" val="9577458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61380" y="286604"/>
            <a:ext cx="9594299" cy="489774"/>
          </a:xfrm>
        </p:spPr>
        <p:txBody>
          <a:bodyPr>
            <a:normAutofit/>
          </a:bodyPr>
          <a:lstStyle/>
          <a:p>
            <a:r>
              <a:rPr lang="ru-RU" sz="2000" dirty="0" err="1">
                <a:latin typeface="Arial Black" panose="020B0A04020102020204" pitchFamily="34" charset="0"/>
              </a:rPr>
              <a:t>Стэнфордский</a:t>
            </a:r>
            <a:r>
              <a:rPr lang="ru-RU" sz="2000" dirty="0">
                <a:latin typeface="Arial Black" panose="020B0A04020102020204" pitchFamily="34" charset="0"/>
              </a:rPr>
              <a:t> тюремный </a:t>
            </a:r>
            <a:r>
              <a:rPr lang="ru-RU" sz="2000" dirty="0" smtClean="0">
                <a:latin typeface="Arial Black" panose="020B0A04020102020204" pitchFamily="34" charset="0"/>
              </a:rPr>
              <a:t>эксперимент 1971г.</a:t>
            </a:r>
            <a:endParaRPr lang="ru-RU" sz="2000" dirty="0">
              <a:latin typeface="Arial Black" panose="020B0A04020102020204" pitchFamily="34" charset="0"/>
            </a:endParaRPr>
          </a:p>
        </p:txBody>
      </p:sp>
      <p:sp>
        <p:nvSpPr>
          <p:cNvPr id="3" name="Объект 2"/>
          <p:cNvSpPr>
            <a:spLocks noGrp="1"/>
          </p:cNvSpPr>
          <p:nvPr>
            <p:ph idx="1"/>
          </p:nvPr>
        </p:nvSpPr>
        <p:spPr>
          <a:xfrm>
            <a:off x="672860" y="940279"/>
            <a:ext cx="10482820" cy="4928815"/>
          </a:xfrm>
        </p:spPr>
        <p:txBody>
          <a:bodyPr>
            <a:normAutofit fontScale="62500" lnSpcReduction="20000"/>
          </a:bodyPr>
          <a:lstStyle/>
          <a:p>
            <a:pPr algn="just"/>
            <a:r>
              <a:rPr lang="ru-RU" sz="2300" dirty="0" err="1"/>
              <a:t>Стэнфордский</a:t>
            </a:r>
            <a:r>
              <a:rPr lang="ru-RU" sz="2300" dirty="0"/>
              <a:t> тюремный эксперимент, организованный доктором Филиппом </a:t>
            </a:r>
            <a:r>
              <a:rPr lang="ru-RU" sz="2300" dirty="0" err="1"/>
              <a:t>Зимбардо</a:t>
            </a:r>
            <a:r>
              <a:rPr lang="ru-RU" sz="2300" dirty="0"/>
              <a:t>, широко известен во многом благодаря экранизации его истории — фильм «Эксперимент» с </a:t>
            </a:r>
            <a:r>
              <a:rPr lang="ru-RU" sz="2300" dirty="0" err="1"/>
              <a:t>Морицом</a:t>
            </a:r>
            <a:r>
              <a:rPr lang="ru-RU" sz="2300" dirty="0"/>
              <a:t> </a:t>
            </a:r>
            <a:r>
              <a:rPr lang="ru-RU" sz="2300" dirty="0" err="1"/>
              <a:t>Бляйбтроем</a:t>
            </a:r>
            <a:r>
              <a:rPr lang="ru-RU" sz="2300" dirty="0"/>
              <a:t> в главной роли стал одним из главных кинематографических событий 2001 года. Но в реальности эксперимент выглядел совершенно иначе — отчасти страшнее, отчасти мягче, нежели </a:t>
            </a:r>
            <a:r>
              <a:rPr lang="ru-RU" sz="2300" dirty="0" smtClean="0"/>
              <a:t>на  </a:t>
            </a:r>
            <a:r>
              <a:rPr lang="ru-RU" sz="2300" dirty="0"/>
              <a:t>экране</a:t>
            </a:r>
            <a:r>
              <a:rPr lang="ru-RU" sz="2300" dirty="0" smtClean="0"/>
              <a:t>.</a:t>
            </a:r>
            <a:r>
              <a:rPr lang="ru-RU" sz="2300" dirty="0"/>
              <a:t> Доктор разработал простую, но эффективную методику. В подвале факультета психологии </a:t>
            </a:r>
            <a:r>
              <a:rPr lang="ru-RU" sz="2300" dirty="0" err="1"/>
              <a:t>Стэнфордского</a:t>
            </a:r>
            <a:r>
              <a:rPr lang="ru-RU" sz="2300" dirty="0"/>
              <a:t> университета была смоделирована тюрьма, «директором» которой стал сам </a:t>
            </a:r>
            <a:r>
              <a:rPr lang="ru-RU" sz="2300" dirty="0" err="1"/>
              <a:t>Зимбардо</a:t>
            </a:r>
            <a:r>
              <a:rPr lang="ru-RU" sz="2300" dirty="0"/>
              <a:t>, а управляющим — его аспирант. Остальные же 24 молодых человека (все — мужчины) были набраны случайным образом. Они были поделены на две группы — заключённых и надзирателей. И тем, и другим были разъяснены их права и </a:t>
            </a:r>
            <a:r>
              <a:rPr lang="ru-RU" sz="2300" dirty="0" smtClean="0"/>
              <a:t>обязанности</a:t>
            </a:r>
            <a:r>
              <a:rPr lang="ru-RU" sz="2300" dirty="0"/>
              <a:t>, а дальше </a:t>
            </a:r>
            <a:r>
              <a:rPr lang="ru-RU" sz="2300" dirty="0" err="1"/>
              <a:t>Зимбардо</a:t>
            </a:r>
            <a:r>
              <a:rPr lang="ru-RU" sz="2300" dirty="0"/>
              <a:t> пустил систему на самотёк, ограничившись лишь сторонним наблюдением.</a:t>
            </a:r>
          </a:p>
          <a:p>
            <a:pPr algn="just"/>
            <a:r>
              <a:rPr lang="ru-RU" sz="2300" dirty="0"/>
              <a:t>Собственно, прав и обязанностей было немного. Охранники получили униформу, солнечные очки и дубинки; они должны были работать посменно, осуществлять обход «тюрьмы» и контролировать порядок. Заключённых обрядили в неудобные халаты с номерами и шлёпанцы. а на лодыжках они носили цепочки как знак ограничения свободы. Но главное — в ходе инструктажа </a:t>
            </a:r>
            <a:r>
              <a:rPr lang="ru-RU" sz="2300" dirty="0" err="1"/>
              <a:t>Зимбардо</a:t>
            </a:r>
            <a:r>
              <a:rPr lang="ru-RU" sz="2300" dirty="0"/>
              <a:t> многократно </a:t>
            </a:r>
            <a:r>
              <a:rPr lang="ru-RU" sz="2300" dirty="0" smtClean="0"/>
              <a:t>повторил, что </a:t>
            </a:r>
            <a:r>
              <a:rPr lang="ru-RU" sz="2300" dirty="0"/>
              <a:t>охранники имеют стопроцентную власть, а </a:t>
            </a:r>
            <a:r>
              <a:rPr lang="ru-RU" sz="2300" dirty="0" smtClean="0"/>
              <a:t>заключённые </a:t>
            </a:r>
            <a:r>
              <a:rPr lang="ru-RU" sz="2300" dirty="0"/>
              <a:t>— совершенно бессильны.</a:t>
            </a:r>
          </a:p>
          <a:p>
            <a:pPr algn="just"/>
            <a:r>
              <a:rPr lang="ru-RU" sz="2300" dirty="0"/>
              <a:t>Интересно, что «заключённые» ждали начала эксперимента дома и никакого инструктажа не проходили. Просто их внезапно забрали, провели через полную процедуру осмотра и отправили «за решётку» — это делалось ради реалистичности модели.</a:t>
            </a:r>
          </a:p>
          <a:p>
            <a:pPr algn="just"/>
            <a:r>
              <a:rPr lang="ru-RU" sz="2300" dirty="0"/>
              <a:t>Изначально эксперимент был рассчитан на две недели, но </a:t>
            </a:r>
            <a:r>
              <a:rPr lang="ru-RU" sz="2300" dirty="0" err="1"/>
              <a:t>Зимбардо</a:t>
            </a:r>
            <a:r>
              <a:rPr lang="ru-RU" sz="2300" dirty="0"/>
              <a:t> был вынужден прервать его через шесть дней, поскольку ситуация полностью вышла из-под контроля. Охранники в первый же день вошли во вкус власти и на второй день начали активно издеваться над заключёнными — бить их во время расчёта по номерам, заставлять отжиматься и делать другие физические упражнения, в результате чего тут же вспыхнул </a:t>
            </a:r>
            <a:r>
              <a:rPr lang="ru-RU" sz="2300" dirty="0" err="1"/>
              <a:t>микробунт</a:t>
            </a:r>
            <a:r>
              <a:rPr lang="ru-RU" sz="2300" dirty="0"/>
              <a:t>, жестоко подавленный в течение нескольких минут. На третий день охранники отказывали заключённым в праве помыться, лишали неугодных им «зэков» матрасов, заставляли чистить сортиры голыми руками и тому подобное. Одного из заключённых, объявившего голодовку, заперли в «карцере» (чулане), откуда его лично выпустил </a:t>
            </a:r>
            <a:r>
              <a:rPr lang="ru-RU" sz="2300" dirty="0" err="1"/>
              <a:t>Зимбардо</a:t>
            </a:r>
            <a:r>
              <a:rPr lang="ru-RU" sz="2300" dirty="0"/>
              <a:t>, потому что это никак не входило в план эксперимента.</a:t>
            </a:r>
          </a:p>
          <a:p>
            <a:pPr algn="just"/>
            <a:r>
              <a:rPr lang="ru-RU" sz="2300" dirty="0"/>
              <a:t>Садистские наклонности у обычных людей проявились в течение столь короткого времени, что </a:t>
            </a:r>
            <a:r>
              <a:rPr lang="ru-RU" sz="2300" dirty="0" err="1"/>
              <a:t>Зимбардо</a:t>
            </a:r>
            <a:r>
              <a:rPr lang="ru-RU" sz="2300" dirty="0"/>
              <a:t> просто не успевал реагировать на спонтанные изменения ситуации. При этом заключённые, в свою очередь, тоже менялись в психологическом плане. Они постоянно находились в подавленном, угнетённом состоянии, стремление к мятежу прошло уже на четвёртый день, а иные готовы были выйти из эксперимента до его окончания, отказавшись от оплаты.</a:t>
            </a:r>
          </a:p>
          <a:p>
            <a:endParaRPr lang="ru-RU" dirty="0"/>
          </a:p>
        </p:txBody>
      </p:sp>
    </p:spTree>
    <p:extLst>
      <p:ext uri="{BB962C8B-B14F-4D97-AF65-F5344CB8AC3E}">
        <p14:creationId xmlns:p14="http://schemas.microsoft.com/office/powerpoint/2010/main" val="11783312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286604"/>
            <a:ext cx="10058400" cy="446642"/>
          </a:xfrm>
        </p:spPr>
        <p:txBody>
          <a:bodyPr>
            <a:normAutofit/>
          </a:bodyPr>
          <a:lstStyle/>
          <a:p>
            <a:r>
              <a:rPr lang="ru-RU" sz="2000" dirty="0" smtClean="0">
                <a:latin typeface="Arial Black" panose="020B0A04020102020204" pitchFamily="34" charset="0"/>
              </a:rPr>
              <a:t>Осмысление роли эксперимента</a:t>
            </a:r>
            <a:endParaRPr lang="ru-RU" sz="2000" dirty="0">
              <a:latin typeface="Arial Black" panose="020B0A04020102020204" pitchFamily="34" charset="0"/>
            </a:endParaRPr>
          </a:p>
        </p:txBody>
      </p:sp>
      <p:sp>
        <p:nvSpPr>
          <p:cNvPr id="3" name="Объект 2"/>
          <p:cNvSpPr>
            <a:spLocks noGrp="1"/>
          </p:cNvSpPr>
          <p:nvPr>
            <p:ph idx="1"/>
          </p:nvPr>
        </p:nvSpPr>
        <p:spPr>
          <a:xfrm>
            <a:off x="569343" y="888521"/>
            <a:ext cx="10586337" cy="4980573"/>
          </a:xfrm>
        </p:spPr>
        <p:txBody>
          <a:bodyPr>
            <a:normAutofit fontScale="92500" lnSpcReduction="10000"/>
          </a:bodyPr>
          <a:lstStyle/>
          <a:p>
            <a:pPr algn="just"/>
            <a:r>
              <a:rPr lang="ru-RU" dirty="0"/>
              <a:t>Эксперимент как метод исследования возник в естествознании Нового времени (У. Гилберт, Г. Галилей). Впервые он получил философское осмысление в трудах Ф. Бэкона, разработавшего и первую классификацию экспериментов. До этого формы языка и рационально-предметной деятельности были одинаковыми и для </a:t>
            </a:r>
            <a:r>
              <a:rPr lang="ru-RU" dirty="0" err="1"/>
              <a:t>вненаучной</a:t>
            </a:r>
            <a:r>
              <a:rPr lang="ru-RU" dirty="0"/>
              <a:t> практики, и для науки, различаясь лишь по целевому использованию (это различение терминологически фиксируется противопоставлением практического эмпирическому), а специфика научного познания усматривалась в психологических аспектах деятельности учёного. Лишь после триумфа механистической картины мира (И. Ньютон), давшей естествознанию принципиально новую систему предметных средств — теорию в современном смысле этого понятия, — рационально-предметная деятельность в науке начинает опираться на теоретические средства — продукт своего собственного развития. Развитие экспериментальной деятельности в науке сопровождалось в теории познания борьбой рационализма и эмпиризма, по-разному понимавших соотношение эмпирического и теоретического знания. Преодоление односторонности этих направлений, развитие теоретической базы естествознания и смена господства механики сосуществованием различных теорий привели к тому, что не только средства, но и объекты эмпирического исследования начали выступать не в качестве непосредственно, эмпирически данных, а в качестве опосредованных развитием теории. Иными словами, объект включается теперь в эмпирическую деятельность в результате предшествующего развития теоретического знания и выступает в этой деятельности теоретически не познанным, фиксируемым эмпирическим языком для получения в дальнейшем теоретического результата.</a:t>
            </a:r>
          </a:p>
        </p:txBody>
      </p:sp>
    </p:spTree>
    <p:extLst>
      <p:ext uri="{BB962C8B-B14F-4D97-AF65-F5344CB8AC3E}">
        <p14:creationId xmlns:p14="http://schemas.microsoft.com/office/powerpoint/2010/main" val="38491665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68414" y="286604"/>
            <a:ext cx="9387265" cy="325872"/>
          </a:xfrm>
        </p:spPr>
        <p:txBody>
          <a:bodyPr>
            <a:normAutofit/>
          </a:bodyPr>
          <a:lstStyle/>
          <a:p>
            <a:r>
              <a:rPr lang="ru-RU" sz="1800" dirty="0" smtClean="0">
                <a:latin typeface="Arial Black" panose="020B0A04020102020204" pitchFamily="34" charset="0"/>
              </a:rPr>
              <a:t>Осмысление</a:t>
            </a:r>
            <a:endParaRPr lang="ru-RU" sz="1800" dirty="0">
              <a:latin typeface="Arial Black" panose="020B0A04020102020204" pitchFamily="34" charset="0"/>
            </a:endParaRPr>
          </a:p>
        </p:txBody>
      </p:sp>
      <p:sp>
        <p:nvSpPr>
          <p:cNvPr id="3" name="Объект 2"/>
          <p:cNvSpPr>
            <a:spLocks noGrp="1"/>
          </p:cNvSpPr>
          <p:nvPr>
            <p:ph idx="1"/>
          </p:nvPr>
        </p:nvSpPr>
        <p:spPr>
          <a:xfrm>
            <a:off x="638355" y="897147"/>
            <a:ext cx="10860656" cy="4971947"/>
          </a:xfrm>
        </p:spPr>
        <p:txBody>
          <a:bodyPr>
            <a:normAutofit fontScale="85000" lnSpcReduction="10000"/>
          </a:bodyPr>
          <a:lstStyle/>
          <a:p>
            <a:pPr algn="just"/>
            <a:r>
              <a:rPr lang="ru-RU" b="1" dirty="0"/>
              <a:t>Американский ученый-этолог Джон </a:t>
            </a:r>
            <a:r>
              <a:rPr lang="ru-RU" b="1" dirty="0" err="1"/>
              <a:t>Кэлхун</a:t>
            </a:r>
            <a:r>
              <a:rPr lang="ru-RU" dirty="0"/>
              <a:t> провел ряд удивительных экспериментов в 60–70-х годах двадцатого века. В качестве подопытных Д. </a:t>
            </a:r>
            <a:r>
              <a:rPr lang="ru-RU" dirty="0" err="1"/>
              <a:t>Кэлхун</a:t>
            </a:r>
            <a:r>
              <a:rPr lang="ru-RU" dirty="0"/>
              <a:t> неизменно выбирал грызунов, хотя конечной целью исследований всегда было предсказание будущего для человеческого общества. В результате многочисленных опытов над колониями грызунов </a:t>
            </a:r>
            <a:r>
              <a:rPr lang="ru-RU" dirty="0" err="1"/>
              <a:t>Кэлхун</a:t>
            </a:r>
            <a:r>
              <a:rPr lang="ru-RU" dirty="0"/>
              <a:t> сформулировал новый термин, «</a:t>
            </a:r>
            <a:r>
              <a:rPr lang="ru-RU" b="1" dirty="0"/>
              <a:t>поведенческая раковина</a:t>
            </a:r>
            <a:r>
              <a:rPr lang="ru-RU" dirty="0"/>
              <a:t>» (</a:t>
            </a:r>
            <a:r>
              <a:rPr lang="ru-RU" dirty="0" err="1"/>
              <a:t>behavioral</a:t>
            </a:r>
            <a:r>
              <a:rPr lang="ru-RU" dirty="0"/>
              <a:t> </a:t>
            </a:r>
            <a:r>
              <a:rPr lang="ru-RU" dirty="0" err="1"/>
              <a:t>sink</a:t>
            </a:r>
            <a:r>
              <a:rPr lang="ru-RU" dirty="0"/>
              <a:t>), обозначающий переход к деструктивному и </a:t>
            </a:r>
            <a:r>
              <a:rPr lang="ru-RU" dirty="0" err="1"/>
              <a:t>девиантному</a:t>
            </a:r>
            <a:r>
              <a:rPr lang="ru-RU" dirty="0"/>
              <a:t> поведению в условиях перенаселения и скученности. Своими исследованиями Джон </a:t>
            </a:r>
            <a:r>
              <a:rPr lang="ru-RU" dirty="0" err="1"/>
              <a:t>Кэлхун</a:t>
            </a:r>
            <a:r>
              <a:rPr lang="ru-RU" dirty="0"/>
              <a:t> приобрел определенную известность в 60-е годы, так как многие люди в западных странах, переживавших послевоенный бэби-бум, стали задумываться о том, как перенаселение повлияет на общественные институты и на каждого человека в частности</a:t>
            </a:r>
            <a:r>
              <a:rPr lang="ru-RU" dirty="0" smtClean="0"/>
              <a:t>. </a:t>
            </a:r>
            <a:r>
              <a:rPr lang="ru-RU" dirty="0"/>
              <a:t>Джон </a:t>
            </a:r>
            <a:r>
              <a:rPr lang="ru-RU" dirty="0" err="1"/>
              <a:t>Кэлхун</a:t>
            </a:r>
            <a:r>
              <a:rPr lang="ru-RU" dirty="0"/>
              <a:t> создал по результатам эксперимента теорию двух смертей. «Первая смерть» — это смерть духа. Когда новорожденным особям не стало находиться места в социальной иерархии «мышиного рая», </a:t>
            </a:r>
            <a:r>
              <a:rPr lang="ru-RU" b="1" dirty="0"/>
              <a:t>то наметился недостаток социальных ролей в идеальных условиях с неограниченными ресурсами, возникло открытое противостояние взрослых и молодых грызунов, увеличился уровень немотивированной агрессии</a:t>
            </a:r>
            <a:r>
              <a:rPr lang="ru-RU" dirty="0"/>
              <a:t>. Растущая численность популяции, увеличение скученности, повышение уровня физического контакта, всё это, по мнению </a:t>
            </a:r>
            <a:r>
              <a:rPr lang="ru-RU" dirty="0" err="1"/>
              <a:t>Кэлхуна</a:t>
            </a:r>
            <a:r>
              <a:rPr lang="ru-RU" dirty="0"/>
              <a:t>, привело к появлению особей, способных только к простейшему поведению. В условиях идеального мира, в безопасности, при изобилии еды и воды, отсутствии хищников, большинство особей только ели, пили, спали, ухаживали за собой. </a:t>
            </a:r>
            <a:r>
              <a:rPr lang="ru-RU" b="1" dirty="0"/>
              <a:t>Мышь — простое животное, для него самые сложные поведенческие модели — это процесс ухаживания за самкой, размножение и забота о потомстве, защита территории и детенышей, участие в иерархических социальных группах</a:t>
            </a:r>
            <a:r>
              <a:rPr lang="ru-RU" dirty="0"/>
              <a:t>. От всего вышеперечисленного сломленные психологически мыши отказались. </a:t>
            </a:r>
            <a:r>
              <a:rPr lang="ru-RU" dirty="0" err="1"/>
              <a:t>Кэлхун</a:t>
            </a:r>
            <a:r>
              <a:rPr lang="ru-RU" dirty="0"/>
              <a:t> называет подобный отказ от сложных поведенческих паттернов «первой смертью» или «смертью духа». После наступления первой смерти физическая смерть («вторая смерть» по терминологии </a:t>
            </a:r>
            <a:r>
              <a:rPr lang="ru-RU" dirty="0" err="1"/>
              <a:t>Кэлхуна</a:t>
            </a:r>
            <a:r>
              <a:rPr lang="ru-RU" dirty="0"/>
              <a:t>) неминуема и является вопросом недолгого времени. В результате «первой смерти» значительной части популяции вся колония обречена на вымирание даже в условиях «рая».</a:t>
            </a:r>
          </a:p>
          <a:p>
            <a:pPr algn="just"/>
            <a:endParaRPr lang="ru-RU" dirty="0"/>
          </a:p>
          <a:p>
            <a:endParaRPr lang="ru-RU" dirty="0"/>
          </a:p>
        </p:txBody>
      </p:sp>
    </p:spTree>
    <p:extLst>
      <p:ext uri="{BB962C8B-B14F-4D97-AF65-F5344CB8AC3E}">
        <p14:creationId xmlns:p14="http://schemas.microsoft.com/office/powerpoint/2010/main" val="41146220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87260" y="286603"/>
            <a:ext cx="9568420" cy="541533"/>
          </a:xfrm>
        </p:spPr>
        <p:txBody>
          <a:bodyPr>
            <a:normAutofit/>
          </a:bodyPr>
          <a:lstStyle/>
          <a:p>
            <a:r>
              <a:rPr lang="ru-RU" sz="2000" dirty="0" smtClean="0">
                <a:latin typeface="Arial Black" panose="020B0A04020102020204" pitchFamily="34" charset="0"/>
              </a:rPr>
              <a:t>Экспериментальная стратегия</a:t>
            </a:r>
            <a:endParaRPr lang="ru-RU" sz="2000" dirty="0">
              <a:latin typeface="Arial Black" panose="020B0A04020102020204" pitchFamily="34" charset="0"/>
            </a:endParaRPr>
          </a:p>
        </p:txBody>
      </p:sp>
      <p:sp>
        <p:nvSpPr>
          <p:cNvPr id="3" name="Объект 2"/>
          <p:cNvSpPr>
            <a:spLocks noGrp="1"/>
          </p:cNvSpPr>
          <p:nvPr>
            <p:ph idx="1"/>
          </p:nvPr>
        </p:nvSpPr>
        <p:spPr>
          <a:xfrm>
            <a:off x="638355" y="828136"/>
            <a:ext cx="10517325" cy="5040958"/>
          </a:xfrm>
        </p:spPr>
        <p:txBody>
          <a:bodyPr>
            <a:normAutofit lnSpcReduction="10000"/>
          </a:bodyPr>
          <a:lstStyle/>
          <a:p>
            <a:pPr algn="just"/>
            <a:r>
              <a:rPr lang="ru-RU" dirty="0"/>
              <a:t>Основные характеристики экспериментальной стратегии, определяющей место и смысл разных (частных) видов эксперимента (исследовательский, проверочный, демонстрационный, качественный, решающий, модельный, мысленный), могут быть сведены к следующим:</a:t>
            </a:r>
          </a:p>
          <a:p>
            <a:pPr algn="just"/>
            <a:r>
              <a:rPr lang="ru-RU" dirty="0" smtClean="0"/>
              <a:t>1. Эксперимент </a:t>
            </a:r>
            <a:r>
              <a:rPr lang="ru-RU" dirty="0"/>
              <a:t>исследует изменение состояния наблюдаемого объекта в зависимости от изменяющихся условий его существования, он ищет за природными «субстанциями» схему функциональной зависимости, рассматривая их как примеры действия единого закона, одной «природы». Эксперимент становится методом познания, когда саму природу понимают как метод действия.</a:t>
            </a:r>
          </a:p>
          <a:p>
            <a:pPr algn="just"/>
            <a:r>
              <a:rPr lang="ru-RU" dirty="0" smtClean="0"/>
              <a:t>2. Изменение </a:t>
            </a:r>
            <a:r>
              <a:rPr lang="ru-RU" dirty="0"/>
              <a:t>условий в эксперименте строится как ряд последовательных приближений к предельному состоянию, как своего рода предельный переход. В эксперименте происходит выход за предметный (опытный) горизонт исходной теории в мир новых (мыслимых) сущностей и одновременно опытное открытие этих сущностей как предельных (парадоксальных) форм опыта.</a:t>
            </a:r>
          </a:p>
          <a:p>
            <a:pPr algn="just"/>
            <a:r>
              <a:rPr lang="ru-RU" dirty="0" smtClean="0"/>
              <a:t>3. Поскольку </a:t>
            </a:r>
            <a:r>
              <a:rPr lang="ru-RU" dirty="0"/>
              <a:t>в опыте видимое дано вместе с определённым образом видения и понимания, экспериментирование с предметом опыта преобразует и конструктивное воображение субъекта. Открывая новые объекты, эксперимент одновременно создаёт соответствующую им способность видения экспериментатора, то есть субъекта познания.</a:t>
            </a:r>
          </a:p>
        </p:txBody>
      </p:sp>
    </p:spTree>
    <p:extLst>
      <p:ext uri="{BB962C8B-B14F-4D97-AF65-F5344CB8AC3E}">
        <p14:creationId xmlns:p14="http://schemas.microsoft.com/office/powerpoint/2010/main" val="13432053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286604"/>
            <a:ext cx="10058399" cy="524280"/>
          </a:xfrm>
        </p:spPr>
        <p:txBody>
          <a:bodyPr>
            <a:normAutofit/>
          </a:bodyPr>
          <a:lstStyle/>
          <a:p>
            <a:r>
              <a:rPr lang="ru-RU" sz="2000" dirty="0" smtClean="0">
                <a:latin typeface="Arial Black" panose="020B0A04020102020204" pitchFamily="34" charset="0"/>
              </a:rPr>
              <a:t>Экспериментальная стратегия</a:t>
            </a:r>
            <a:endParaRPr lang="ru-RU" sz="2000" dirty="0">
              <a:latin typeface="Arial Black" panose="020B0A04020102020204" pitchFamily="34" charset="0"/>
            </a:endParaRPr>
          </a:p>
        </p:txBody>
      </p:sp>
      <p:sp>
        <p:nvSpPr>
          <p:cNvPr id="3" name="Объект 2"/>
          <p:cNvSpPr>
            <a:spLocks noGrp="1"/>
          </p:cNvSpPr>
          <p:nvPr>
            <p:ph idx="1"/>
          </p:nvPr>
        </p:nvSpPr>
        <p:spPr>
          <a:xfrm>
            <a:off x="474453" y="992038"/>
            <a:ext cx="10681227" cy="4877056"/>
          </a:xfrm>
        </p:spPr>
        <p:txBody>
          <a:bodyPr>
            <a:normAutofit fontScale="85000" lnSpcReduction="20000"/>
          </a:bodyPr>
          <a:lstStyle/>
          <a:p>
            <a:pPr algn="just"/>
            <a:r>
              <a:rPr lang="ru-RU" dirty="0" smtClean="0"/>
              <a:t>4. Эксперимент </a:t>
            </a:r>
            <a:r>
              <a:rPr lang="ru-RU" dirty="0"/>
              <a:t>устремлён к пределу, в котором исследуемое явление выступает в «чистом виде», изолированно. Преобразующее действие эксперимента направлено к разделению сложной системы взаимодействий с целью выделить, изолировать элементарную связь причина-действие и, далее, — свободное от действий (инерциальное) бытие объекта. Идея предельной изоляции свободного состояния и элементарного взаимодействия определяет эксперимент как процедуру идеализации, как предельный переход к мысленному эксперименту с идеальными объектами (к которым только и относятся утверждения теории). Эксперимент весьма далёк от какого бы то ни было натурального наблюдения. Специальными техническими средствами эксперимент создаёт условия, максимально приближённые к идеальным (абсолютная пустота, абсолютно твёрдое тело, идеальный газ, силовые линии электромагнитного поля, простой рефлекс, социальный тип, чистая фонема и другие). Вместе с тем он указывает путь «реализации» идеального — реальной интерпретации идеальных (теоретических) событий и причинного объяснения реальных явлений. Всякий реальный эксперимент имеет смысл только в горизонте мысленного эксперимента с </a:t>
            </a:r>
            <a:r>
              <a:rPr lang="ru-RU" i="1" dirty="0"/>
              <a:t>идеальными объектами</a:t>
            </a:r>
            <a:r>
              <a:rPr lang="ru-RU" dirty="0"/>
              <a:t>. Точно так же и всякий </a:t>
            </a:r>
            <a:r>
              <a:rPr lang="ru-RU" i="1" dirty="0"/>
              <a:t>теоретический конструкт</a:t>
            </a:r>
            <a:r>
              <a:rPr lang="ru-RU" dirty="0"/>
              <a:t> </a:t>
            </a:r>
            <a:r>
              <a:rPr lang="ru-RU" dirty="0" smtClean="0"/>
              <a:t>получает </a:t>
            </a:r>
            <a:r>
              <a:rPr lang="ru-RU" dirty="0"/>
              <a:t>смысл реального понятия лишь в качестве идеального проекта реального эксперимента. Мысленный эксперимент в специальном смысле, то есть принципиально нереализуемый, воображаемый эксперимент, лишь обнаруживает внутреннюю </a:t>
            </a:r>
            <a:r>
              <a:rPr lang="ru-RU" dirty="0" err="1"/>
              <a:t>экспериментальность</a:t>
            </a:r>
            <a:r>
              <a:rPr lang="ru-RU" dirty="0"/>
              <a:t> самого теоретического мышления. </a:t>
            </a:r>
            <a:endParaRPr lang="ru-RU" dirty="0" smtClean="0"/>
          </a:p>
          <a:p>
            <a:pPr algn="just"/>
            <a:r>
              <a:rPr lang="ru-RU" dirty="0" smtClean="0"/>
              <a:t>5. Воспроизведение </a:t>
            </a:r>
            <a:r>
              <a:rPr lang="ru-RU" dirty="0"/>
              <a:t>реального события в идеальном пределе предполагает исключительные, искусственно созданные условия эксперимента. Поскольку же идеализация в эксперименте устремлена к выявлению элементарных действий (как причин и как следствий), эксперимент находит опору в технике </a:t>
            </a:r>
            <a:r>
              <a:rPr lang="ru-RU" dirty="0" smtClean="0"/>
              <a:t>Экспериментальная </a:t>
            </a:r>
            <a:r>
              <a:rPr lang="ru-RU" dirty="0"/>
              <a:t>наука делается в лабораториях. Эксперимент рассматривает технику как форму </a:t>
            </a:r>
            <a:r>
              <a:rPr lang="ru-RU" dirty="0" smtClean="0"/>
              <a:t>открытия. </a:t>
            </a:r>
            <a:r>
              <a:rPr lang="ru-RU" dirty="0"/>
              <a:t>сущностных законов природы и заранее открывает природу как возможную технику. Экспериментальная техника (метод) однородна с воспроизводимым явлением (предмет), она представляет собой звено, через которое теоретическое открытие становится техническим изобретением, а достижения техники позволяют продвинуться в исследованиях. Фундаментальные исследования являются и наиболее </a:t>
            </a:r>
            <a:r>
              <a:rPr lang="ru-RU" dirty="0" err="1"/>
              <a:t>техноёмкими</a:t>
            </a:r>
            <a:r>
              <a:rPr lang="ru-RU" dirty="0"/>
              <a:t>, и наиболее технически эффективными.</a:t>
            </a:r>
          </a:p>
        </p:txBody>
      </p:sp>
    </p:spTree>
    <p:extLst>
      <p:ext uri="{BB962C8B-B14F-4D97-AF65-F5344CB8AC3E}">
        <p14:creationId xmlns:p14="http://schemas.microsoft.com/office/powerpoint/2010/main" val="24582844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90776" y="286604"/>
            <a:ext cx="9464903" cy="515654"/>
          </a:xfrm>
        </p:spPr>
        <p:txBody>
          <a:bodyPr>
            <a:normAutofit/>
          </a:bodyPr>
          <a:lstStyle/>
          <a:p>
            <a:r>
              <a:rPr lang="ru-RU" sz="2000" dirty="0" smtClean="0">
                <a:latin typeface="Arial Black" panose="020B0A04020102020204" pitchFamily="34" charset="0"/>
              </a:rPr>
              <a:t>Экспериментальная стратегия</a:t>
            </a:r>
            <a:endParaRPr lang="ru-RU" sz="2000" dirty="0">
              <a:latin typeface="Arial Black" panose="020B0A04020102020204" pitchFamily="34" charset="0"/>
            </a:endParaRPr>
          </a:p>
        </p:txBody>
      </p:sp>
      <p:sp>
        <p:nvSpPr>
          <p:cNvPr id="3" name="Объект 2"/>
          <p:cNvSpPr>
            <a:spLocks noGrp="1"/>
          </p:cNvSpPr>
          <p:nvPr>
            <p:ph idx="1"/>
          </p:nvPr>
        </p:nvSpPr>
        <p:spPr>
          <a:xfrm>
            <a:off x="569343" y="897147"/>
            <a:ext cx="10586337" cy="4971947"/>
          </a:xfrm>
        </p:spPr>
        <p:txBody>
          <a:bodyPr/>
          <a:lstStyle/>
          <a:p>
            <a:pPr algn="just"/>
            <a:r>
              <a:rPr lang="ru-RU" dirty="0" smtClean="0"/>
              <a:t>6. Однородность </a:t>
            </a:r>
            <a:r>
              <a:rPr lang="ru-RU" dirty="0"/>
              <a:t>технического средства и исследуемого предмета в эксперименте сказывается в том, что теоретическое открытие сразу же приводит к совершенствованию экспериментальной техники. В экспериментальной установке, построенной на базе теории, последняя утрачивает характер </a:t>
            </a:r>
            <a:r>
              <a:rPr lang="ru-RU" dirty="0" err="1"/>
              <a:t>объектности</a:t>
            </a:r>
            <a:r>
              <a:rPr lang="ru-RU" dirty="0"/>
              <a:t>, объективной картины мира, приобретая форму инструмента исследования, направленного на мир. Она совершенствует орудийную оснащённость экспериментатора. В форме эксперимента теоретическое знание вновь выталкивает мир из его «объективной» картины как непознанный и бесконечный в себе предмет. </a:t>
            </a:r>
            <a:endParaRPr lang="ru-RU" dirty="0" smtClean="0"/>
          </a:p>
          <a:p>
            <a:pPr algn="just"/>
            <a:r>
              <a:rPr lang="ru-RU" dirty="0" smtClean="0"/>
              <a:t>7. Неклассическая </a:t>
            </a:r>
            <a:r>
              <a:rPr lang="ru-RU" dirty="0"/>
              <a:t>физика XX века (релятивистская и квантовая механика) обнаруживает внутренние ограничения эксперимента как метода познания. Принципы наблюдаемости, неопределённости, дополнительности фиксируют неустранимое участие познавательного действия в определении бытия познаваемого «объекта» (то есть его не-</a:t>
            </a:r>
            <a:r>
              <a:rPr lang="ru-RU" dirty="0" err="1"/>
              <a:t>объектность</a:t>
            </a:r>
            <a:r>
              <a:rPr lang="ru-RU" dirty="0"/>
              <a:t>). Намечается существенно новое понимание бытия — бытие-событие, бытие-возможность (онтология виртуальности), новая идея разума, архитектонически отличного от разума объективно познающего, и соответственно новое, </a:t>
            </a:r>
            <a:r>
              <a:rPr lang="ru-RU" dirty="0" err="1"/>
              <a:t>неэкспериментальное</a:t>
            </a:r>
            <a:r>
              <a:rPr lang="ru-RU" dirty="0"/>
              <a:t> понимание опыта.</a:t>
            </a:r>
          </a:p>
        </p:txBody>
      </p:sp>
    </p:spTree>
    <p:extLst>
      <p:ext uri="{BB962C8B-B14F-4D97-AF65-F5344CB8AC3E}">
        <p14:creationId xmlns:p14="http://schemas.microsoft.com/office/powerpoint/2010/main" val="37384341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p:nvPr>
        </p:nvSpPr>
        <p:spPr/>
        <p:txBody>
          <a:bodyPr>
            <a:normAutofit/>
          </a:bodyPr>
          <a:lstStyle/>
          <a:p>
            <a:r>
              <a:rPr lang="ru-RU" sz="7200" b="1" dirty="0" smtClean="0">
                <a:solidFill>
                  <a:schemeClr val="accent2">
                    <a:lumMod val="50000"/>
                  </a:schemeClr>
                </a:solidFill>
              </a:rPr>
              <a:t>СПАСИБО ЗА ВНИМАНИЕ!</a:t>
            </a:r>
            <a:endParaRPr lang="ru-RU" sz="7200" b="1" dirty="0">
              <a:solidFill>
                <a:schemeClr val="accent2">
                  <a:lumMod val="50000"/>
                </a:schemeClr>
              </a:solidFill>
            </a:endParaRPr>
          </a:p>
        </p:txBody>
      </p:sp>
      <p:sp>
        <p:nvSpPr>
          <p:cNvPr id="5" name="Подзаголовок 4"/>
          <p:cNvSpPr>
            <a:spLocks noGrp="1"/>
          </p:cNvSpPr>
          <p:nvPr>
            <p:ph type="subTitle" idx="1"/>
          </p:nvPr>
        </p:nvSpPr>
        <p:spPr/>
        <p:txBody>
          <a:bodyPr/>
          <a:lstStyle/>
          <a:p>
            <a:endParaRPr lang="ru-RU"/>
          </a:p>
        </p:txBody>
      </p:sp>
    </p:spTree>
    <p:extLst>
      <p:ext uri="{BB962C8B-B14F-4D97-AF65-F5344CB8AC3E}">
        <p14:creationId xmlns:p14="http://schemas.microsoft.com/office/powerpoint/2010/main" val="3465287433"/>
      </p:ext>
    </p:extLst>
  </p:cSld>
  <p:clrMapOvr>
    <a:masterClrMapping/>
  </p:clrMapOvr>
</p:sld>
</file>

<file path=ppt/theme/theme1.xml><?xml version="1.0" encoding="utf-8"?>
<a:theme xmlns:a="http://schemas.openxmlformats.org/drawingml/2006/main" name="Ретро">
  <a:themeElements>
    <a:clrScheme name="Ретро">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Ретро">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Ретро">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432</TotalTime>
  <Words>1946</Words>
  <Application>Microsoft Office PowerPoint</Application>
  <PresentationFormat>Широкоэкранный</PresentationFormat>
  <Paragraphs>91</Paragraphs>
  <Slides>18</Slides>
  <Notes>2</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18</vt:i4>
      </vt:variant>
    </vt:vector>
  </HeadingPairs>
  <TitlesOfParts>
    <vt:vector size="23" baseType="lpstr">
      <vt:lpstr>Arial</vt:lpstr>
      <vt:lpstr>Arial Black</vt:lpstr>
      <vt:lpstr>Calibri</vt:lpstr>
      <vt:lpstr>Calibri Light</vt:lpstr>
      <vt:lpstr>Ретро</vt:lpstr>
      <vt:lpstr>История и философия науки </vt:lpstr>
      <vt:lpstr>Эксперимент в науке</vt:lpstr>
      <vt:lpstr>Виды экспериментов</vt:lpstr>
      <vt:lpstr>Эксперимент в области изучения биологического поведения</vt:lpstr>
      <vt:lpstr>Эксперимент в области изучения биологического поведения</vt:lpstr>
      <vt:lpstr>Характеристика некоторых видов эксперимента</vt:lpstr>
      <vt:lpstr>Отличие эксперимента</vt:lpstr>
      <vt:lpstr>Простой маркетинговый эксперимент</vt:lpstr>
      <vt:lpstr>Алгоритм эксперимента</vt:lpstr>
      <vt:lpstr>Психологический эксперимент 1961г.</vt:lpstr>
      <vt:lpstr>Психологический эксперимент 1961г.</vt:lpstr>
      <vt:lpstr>Стэнфордский тюремный эксперимент 1971г.</vt:lpstr>
      <vt:lpstr>Осмысление роли эксперимента</vt:lpstr>
      <vt:lpstr>Осмысление</vt:lpstr>
      <vt:lpstr>Экспериментальная стратегия</vt:lpstr>
      <vt:lpstr>Экспериментальная стратегия</vt:lpstr>
      <vt:lpstr>Экспериментальная стратегия</vt:lpstr>
      <vt:lpstr>СПАСИБО ЗА ВНИМАНИЕ!</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История и философия науки </dc:title>
  <cp:lastModifiedBy> </cp:lastModifiedBy>
  <cp:revision>4</cp:revision>
  <dcterms:created xsi:type="dcterms:W3CDTF">2019-02-24T13:36:00Z</dcterms:created>
  <dcterms:modified xsi:type="dcterms:W3CDTF">2021-04-11T07:36:55Z</dcterms:modified>
</cp:coreProperties>
</file>