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57" r:id="rId3"/>
    <p:sldId id="304" r:id="rId4"/>
    <p:sldId id="305" r:id="rId5"/>
    <p:sldId id="259" r:id="rId6"/>
    <p:sldId id="286" r:id="rId7"/>
    <p:sldId id="287" r:id="rId8"/>
    <p:sldId id="288" r:id="rId9"/>
    <p:sldId id="289" r:id="rId10"/>
    <p:sldId id="290" r:id="rId11"/>
    <p:sldId id="291" r:id="rId12"/>
    <p:sldId id="292" r:id="rId13"/>
    <p:sldId id="293" r:id="rId14"/>
    <p:sldId id="294" r:id="rId15"/>
    <p:sldId id="295" r:id="rId16"/>
    <p:sldId id="296" r:id="rId17"/>
    <p:sldId id="268" r:id="rId18"/>
    <p:sldId id="269" r:id="rId19"/>
    <p:sldId id="297" r:id="rId20"/>
    <p:sldId id="303" r:id="rId21"/>
    <p:sldId id="298" r:id="rId22"/>
    <p:sldId id="299" r:id="rId23"/>
    <p:sldId id="300" r:id="rId24"/>
    <p:sldId id="301" r:id="rId25"/>
    <p:sldId id="302"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5" r:id="rId39"/>
    <p:sldId id="282" r:id="rId40"/>
    <p:sldId id="267" r:id="rId41"/>
    <p:sldId id="283" r:id="rId42"/>
    <p:sldId id="284" r:id="rId4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55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03CD9C-FF49-486C-B1A9-110E639B23D9}" type="datetimeFigureOut">
              <a:rPr lang="ru-RU" smtClean="0"/>
              <a:t>04.04.2021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7F5D12-89FF-42DD-B030-6F81465784EA}" type="slidenum">
              <a:rPr lang="ru-RU" smtClean="0"/>
              <a:t>‹#›</a:t>
            </a:fld>
            <a:endParaRPr lang="ru-RU"/>
          </a:p>
        </p:txBody>
      </p:sp>
    </p:spTree>
    <p:extLst>
      <p:ext uri="{BB962C8B-B14F-4D97-AF65-F5344CB8AC3E}">
        <p14:creationId xmlns:p14="http://schemas.microsoft.com/office/powerpoint/2010/main" val="4256689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Рассматривая    различные   модели объяснения - </a:t>
            </a:r>
            <a:r>
              <a:rPr lang="ru-RU" sz="1200" b="1" kern="1200" dirty="0" smtClean="0">
                <a:solidFill>
                  <a:schemeClr val="tx1"/>
                </a:solidFill>
                <a:effectLst/>
                <a:latin typeface="+mn-lt"/>
                <a:ea typeface="+mn-ea"/>
                <a:cs typeface="+mn-cs"/>
              </a:rPr>
              <a:t>натуралистскую</a:t>
            </a:r>
            <a:r>
              <a:rPr lang="ru-RU" sz="1200" kern="1200" dirty="0" smtClean="0">
                <a:solidFill>
                  <a:schemeClr val="tx1"/>
                </a:solidFill>
                <a:effectLst/>
                <a:latin typeface="+mn-lt"/>
                <a:ea typeface="+mn-ea"/>
                <a:cs typeface="+mn-cs"/>
              </a:rPr>
              <a:t>, </a:t>
            </a:r>
            <a:r>
              <a:rPr lang="ru-RU" sz="1200" b="1" kern="1200" dirty="0" err="1" smtClean="0">
                <a:solidFill>
                  <a:schemeClr val="tx1"/>
                </a:solidFill>
                <a:effectLst/>
                <a:latin typeface="+mn-lt"/>
                <a:ea typeface="+mn-ea"/>
                <a:cs typeface="+mn-cs"/>
              </a:rPr>
              <a:t>бихевиористскую</a:t>
            </a:r>
            <a:r>
              <a:rPr lang="ru-RU" sz="1200" kern="1200" dirty="0" smtClean="0">
                <a:solidFill>
                  <a:schemeClr val="tx1"/>
                </a:solidFill>
                <a:effectLst/>
                <a:latin typeface="+mn-lt"/>
                <a:ea typeface="+mn-ea"/>
                <a:cs typeface="+mn-cs"/>
              </a:rPr>
              <a:t>, </a:t>
            </a:r>
            <a:r>
              <a:rPr lang="ru-RU" sz="1200" b="1" kern="1200" dirty="0" err="1" smtClean="0">
                <a:solidFill>
                  <a:schemeClr val="tx1"/>
                </a:solidFill>
                <a:effectLst/>
                <a:latin typeface="+mn-lt"/>
                <a:ea typeface="+mn-ea"/>
                <a:cs typeface="+mn-cs"/>
              </a:rPr>
              <a:t>интерпретативную</a:t>
            </a:r>
            <a:r>
              <a:rPr lang="ru-RU" sz="1200" kern="1200" dirty="0" smtClean="0">
                <a:solidFill>
                  <a:schemeClr val="tx1"/>
                </a:solidFill>
                <a:effectLst/>
                <a:latin typeface="+mn-lt"/>
                <a:ea typeface="+mn-ea"/>
                <a:cs typeface="+mn-cs"/>
              </a:rPr>
              <a:t>, </a:t>
            </a:r>
            <a:r>
              <a:rPr lang="ru-RU" sz="1200" b="1" kern="1200" dirty="0" err="1" smtClean="0">
                <a:solidFill>
                  <a:schemeClr val="tx1"/>
                </a:solidFill>
                <a:effectLst/>
                <a:latin typeface="+mn-lt"/>
                <a:ea typeface="+mn-ea"/>
                <a:cs typeface="+mn-cs"/>
              </a:rPr>
              <a:t>этнометодологическую</a:t>
            </a:r>
            <a:r>
              <a:rPr lang="ru-RU" sz="1200" kern="1200" dirty="0" smtClean="0">
                <a:solidFill>
                  <a:schemeClr val="tx1"/>
                </a:solidFill>
                <a:effectLst/>
                <a:latin typeface="+mn-lt"/>
                <a:ea typeface="+mn-ea"/>
                <a:cs typeface="+mn-cs"/>
              </a:rPr>
              <a:t>, </a:t>
            </a:r>
            <a:r>
              <a:rPr lang="ru-RU" sz="1200" b="1" kern="1200" dirty="0" err="1" smtClean="0">
                <a:solidFill>
                  <a:schemeClr val="tx1"/>
                </a:solidFill>
                <a:effectLst/>
                <a:latin typeface="+mn-lt"/>
                <a:ea typeface="+mn-ea"/>
                <a:cs typeface="+mn-cs"/>
              </a:rPr>
              <a:t>функционалистскую</a:t>
            </a:r>
            <a:r>
              <a:rPr lang="ru-RU" sz="1200" kern="1200" dirty="0" smtClean="0">
                <a:solidFill>
                  <a:schemeClr val="tx1"/>
                </a:solidFill>
                <a:effectLst/>
                <a:latin typeface="+mn-lt"/>
                <a:ea typeface="+mn-ea"/>
                <a:cs typeface="+mn-cs"/>
              </a:rPr>
              <a:t>, </a:t>
            </a:r>
            <a:r>
              <a:rPr lang="ru-RU" sz="1200" b="1" kern="1200" dirty="0" smtClean="0">
                <a:solidFill>
                  <a:schemeClr val="tx1"/>
                </a:solidFill>
                <a:effectLst/>
                <a:latin typeface="+mn-lt"/>
                <a:ea typeface="+mn-ea"/>
                <a:cs typeface="+mn-cs"/>
              </a:rPr>
              <a:t>структуралистскую </a:t>
            </a:r>
            <a:r>
              <a:rPr lang="ru-RU" sz="1200" kern="1200" dirty="0" smtClean="0">
                <a:solidFill>
                  <a:schemeClr val="tx1"/>
                </a:solidFill>
                <a:effectLst/>
                <a:latin typeface="+mn-lt"/>
                <a:ea typeface="+mn-ea"/>
                <a:cs typeface="+mn-cs"/>
              </a:rPr>
              <a:t>и </a:t>
            </a:r>
            <a:r>
              <a:rPr lang="ru-RU" sz="1200" b="1" kern="1200" dirty="0" err="1" smtClean="0">
                <a:solidFill>
                  <a:schemeClr val="tx1"/>
                </a:solidFill>
                <a:effectLst/>
                <a:latin typeface="+mn-lt"/>
                <a:ea typeface="+mn-ea"/>
                <a:cs typeface="+mn-cs"/>
              </a:rPr>
              <a:t>реалистскую</a:t>
            </a:r>
            <a:r>
              <a:rPr lang="ru-RU" sz="1200" kern="1200" dirty="0" smtClean="0">
                <a:solidFill>
                  <a:schemeClr val="tx1"/>
                </a:solidFill>
                <a:effectLst/>
                <a:latin typeface="+mn-lt"/>
                <a:ea typeface="+mn-ea"/>
                <a:cs typeface="+mn-cs"/>
              </a:rPr>
              <a:t>, - мы уделим особое внимание анализу примеров из исследовательской практики.</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B67F5D12-89FF-42DD-B030-6F81465784EA}" type="slidenum">
              <a:rPr lang="ru-RU" smtClean="0"/>
              <a:t>19</a:t>
            </a:fld>
            <a:endParaRPr lang="ru-RU"/>
          </a:p>
        </p:txBody>
      </p:sp>
    </p:spTree>
    <p:extLst>
      <p:ext uri="{BB962C8B-B14F-4D97-AF65-F5344CB8AC3E}">
        <p14:creationId xmlns:p14="http://schemas.microsoft.com/office/powerpoint/2010/main" val="1869073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1"/>
            <a:r>
              <a:rPr lang="ru-RU" sz="1200" kern="1200" dirty="0" smtClean="0">
                <a:solidFill>
                  <a:schemeClr val="tx1"/>
                </a:solidFill>
                <a:effectLst/>
                <a:latin typeface="+mn-lt"/>
                <a:ea typeface="+mn-ea"/>
                <a:cs typeface="+mn-cs"/>
              </a:rPr>
              <a:t>А являлся рационально действующим агентом.</a:t>
            </a:r>
            <a:endParaRPr lang="ru-RU" sz="11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endParaRPr lang="ru-RU" sz="900" kern="1200" dirty="0" smtClean="0">
              <a:solidFill>
                <a:schemeClr val="tx1"/>
              </a:solidFill>
              <a:effectLst/>
              <a:latin typeface="+mn-lt"/>
              <a:ea typeface="+mn-ea"/>
              <a:cs typeface="+mn-cs"/>
            </a:endParaRPr>
          </a:p>
          <a:p>
            <a:pPr lvl="1"/>
            <a:r>
              <a:rPr lang="ru-RU" sz="1200" kern="1200" dirty="0" smtClean="0">
                <a:solidFill>
                  <a:schemeClr val="tx1"/>
                </a:solidFill>
                <a:effectLst/>
                <a:latin typeface="+mn-lt"/>
                <a:ea typeface="+mn-ea"/>
                <a:cs typeface="+mn-cs"/>
              </a:rPr>
              <a:t>В ситуации типа С любой рациональный агент делает X.</a:t>
            </a:r>
            <a:endParaRPr lang="ru-RU" sz="11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endParaRPr lang="ru-RU" sz="18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endParaRPr lang="ru-RU" sz="18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r>
            <a:br>
              <a:rPr lang="ru-RU" sz="1200" kern="1200" dirty="0" smtClean="0">
                <a:solidFill>
                  <a:schemeClr val="tx1"/>
                </a:solidFill>
                <a:effectLst/>
                <a:latin typeface="+mn-lt"/>
                <a:ea typeface="+mn-ea"/>
                <a:cs typeface="+mn-cs"/>
              </a:rPr>
            </a:b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endParaRPr lang="ru-RU" sz="11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Следовательно, А сделал X.</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B67F5D12-89FF-42DD-B030-6F81465784EA}" type="slidenum">
              <a:rPr lang="ru-RU" smtClean="0"/>
              <a:t>22</a:t>
            </a:fld>
            <a:endParaRPr lang="ru-RU"/>
          </a:p>
        </p:txBody>
      </p:sp>
    </p:spTree>
    <p:extLst>
      <p:ext uri="{BB962C8B-B14F-4D97-AF65-F5344CB8AC3E}">
        <p14:creationId xmlns:p14="http://schemas.microsoft.com/office/powerpoint/2010/main" val="3588518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
            </a:r>
            <a:br>
              <a:rPr lang="ru-RU" sz="1200" kern="1200" dirty="0" smtClean="0">
                <a:solidFill>
                  <a:schemeClr val="tx1"/>
                </a:solidFill>
                <a:effectLst/>
                <a:latin typeface="+mn-lt"/>
                <a:ea typeface="+mn-ea"/>
                <a:cs typeface="+mn-cs"/>
              </a:rPr>
            </a:br>
            <a:r>
              <a:rPr lang="ru-RU" sz="1200" kern="1200" dirty="0" smtClean="0">
                <a:solidFill>
                  <a:schemeClr val="tx1"/>
                </a:solidFill>
                <a:effectLst/>
                <a:latin typeface="+mn-lt"/>
                <a:ea typeface="+mn-ea"/>
                <a:cs typeface="+mn-cs"/>
              </a:rPr>
              <a:t>Примером </a:t>
            </a:r>
            <a:r>
              <a:rPr lang="ru-RU" sz="1200" kern="1200" dirty="0" err="1" smtClean="0">
                <a:solidFill>
                  <a:schemeClr val="tx1"/>
                </a:solidFill>
                <a:effectLst/>
                <a:latin typeface="+mn-lt"/>
                <a:ea typeface="+mn-ea"/>
                <a:cs typeface="+mn-cs"/>
              </a:rPr>
              <a:t>функционалистского</a:t>
            </a:r>
            <a:r>
              <a:rPr lang="ru-RU" sz="1200" kern="1200" dirty="0" smtClean="0">
                <a:solidFill>
                  <a:schemeClr val="tx1"/>
                </a:solidFill>
                <a:effectLst/>
                <a:latin typeface="+mn-lt"/>
                <a:ea typeface="+mn-ea"/>
                <a:cs typeface="+mn-cs"/>
              </a:rPr>
              <a:t> объяснения, полностью соответствующего описанной схеме, может служить </a:t>
            </a:r>
            <a:r>
              <a:rPr lang="ru-RU" sz="1200" kern="1200" dirty="0" err="1" smtClean="0">
                <a:solidFill>
                  <a:schemeClr val="tx1"/>
                </a:solidFill>
                <a:effectLst/>
                <a:latin typeface="+mn-lt"/>
                <a:ea typeface="+mn-ea"/>
                <a:cs typeface="+mn-cs"/>
              </a:rPr>
              <a:t>мертоновское</a:t>
            </a:r>
            <a:r>
              <a:rPr lang="ru-RU" sz="1200" kern="1200" dirty="0" smtClean="0">
                <a:solidFill>
                  <a:schemeClr val="tx1"/>
                </a:solidFill>
                <a:effectLst/>
                <a:latin typeface="+mn-lt"/>
                <a:ea typeface="+mn-ea"/>
                <a:cs typeface="+mn-cs"/>
              </a:rPr>
              <a:t> объяснение функций политического рэкета (“</a:t>
            </a:r>
            <a:r>
              <a:rPr lang="ru-RU" sz="1200" kern="1200" dirty="0" err="1" smtClean="0">
                <a:solidFill>
                  <a:schemeClr val="tx1"/>
                </a:solidFill>
                <a:effectLst/>
                <a:latin typeface="+mn-lt"/>
                <a:ea typeface="+mn-ea"/>
                <a:cs typeface="+mn-cs"/>
              </a:rPr>
              <a:t>боссизма</a:t>
            </a:r>
            <a:r>
              <a:rPr lang="ru-RU" sz="1200" kern="1200" dirty="0" smtClean="0">
                <a:solidFill>
                  <a:schemeClr val="tx1"/>
                </a:solidFill>
                <a:effectLst/>
                <a:latin typeface="+mn-lt"/>
                <a:ea typeface="+mn-ea"/>
                <a:cs typeface="+mn-cs"/>
              </a:rPr>
              <a:t>”) в американской теневой политике: “</a:t>
            </a:r>
            <a:r>
              <a:rPr lang="ru-RU" sz="1200" kern="1200" dirty="0" err="1" smtClean="0">
                <a:solidFill>
                  <a:schemeClr val="tx1"/>
                </a:solidFill>
                <a:effectLst/>
                <a:latin typeface="+mn-lt"/>
                <a:ea typeface="+mn-ea"/>
                <a:cs typeface="+mn-cs"/>
              </a:rPr>
              <a:t>боссизм</a:t>
            </a:r>
            <a:r>
              <a:rPr lang="ru-RU" sz="1200" kern="1200" dirty="0" smtClean="0">
                <a:solidFill>
                  <a:schemeClr val="tx1"/>
                </a:solidFill>
                <a:effectLst/>
                <a:latin typeface="+mn-lt"/>
                <a:ea typeface="+mn-ea"/>
                <a:cs typeface="+mn-cs"/>
              </a:rPr>
              <a:t>” (Y) не является целью разделения властей и децентрализации политической системы в Америке (X), однако  на локальном уровне позволяет добиться эффективной интеграции “разбросанных сегментов власти” и, следовательно, позволяет решать частные проблемы конкретных</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B67F5D12-89FF-42DD-B030-6F81465784EA}" type="slidenum">
              <a:rPr lang="ru-RU" smtClean="0"/>
              <a:t>25</a:t>
            </a:fld>
            <a:endParaRPr lang="ru-RU"/>
          </a:p>
        </p:txBody>
      </p:sp>
    </p:spTree>
    <p:extLst>
      <p:ext uri="{BB962C8B-B14F-4D97-AF65-F5344CB8AC3E}">
        <p14:creationId xmlns:p14="http://schemas.microsoft.com/office/powerpoint/2010/main" val="2798287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427CD59-78DC-419E-9524-112D9C63C0B6}"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41E887-D1AB-4B1E-9855-CA3B3151B2A5}"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629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427CD59-78DC-419E-9524-112D9C63C0B6}"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41E887-D1AB-4B1E-9855-CA3B3151B2A5}" type="slidenum">
              <a:rPr lang="ru-RU" smtClean="0"/>
              <a:t>‹#›</a:t>
            </a:fld>
            <a:endParaRPr lang="ru-RU"/>
          </a:p>
        </p:txBody>
      </p:sp>
    </p:spTree>
    <p:extLst>
      <p:ext uri="{BB962C8B-B14F-4D97-AF65-F5344CB8AC3E}">
        <p14:creationId xmlns:p14="http://schemas.microsoft.com/office/powerpoint/2010/main" val="440894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427CD59-78DC-419E-9524-112D9C63C0B6}"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41E887-D1AB-4B1E-9855-CA3B3151B2A5}"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112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427CD59-78DC-419E-9524-112D9C63C0B6}" type="datetimeFigureOut">
              <a:rPr lang="ru-RU" smtClean="0"/>
              <a:t>04.04.2021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841E887-D1AB-4B1E-9855-CA3B3151B2A5}" type="slidenum">
              <a:rPr lang="ru-RU" smtClean="0"/>
              <a:t>‹#›</a:t>
            </a:fld>
            <a:endParaRPr lang="ru-RU"/>
          </a:p>
        </p:txBody>
      </p:sp>
    </p:spTree>
    <p:extLst>
      <p:ext uri="{BB962C8B-B14F-4D97-AF65-F5344CB8AC3E}">
        <p14:creationId xmlns:p14="http://schemas.microsoft.com/office/powerpoint/2010/main" val="3720236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427CD59-78DC-419E-9524-112D9C63C0B6}" type="datetimeFigureOut">
              <a:rPr lang="ru-RU" smtClean="0"/>
              <a:t>04.04.2021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841E887-D1AB-4B1E-9855-CA3B3151B2A5}" type="slidenum">
              <a:rPr lang="ru-RU" smtClean="0"/>
              <a:t>‹#›</a:t>
            </a:fld>
            <a:endParaRPr lang="ru-RU"/>
          </a:p>
        </p:txBody>
      </p:sp>
    </p:spTree>
    <p:extLst>
      <p:ext uri="{BB962C8B-B14F-4D97-AF65-F5344CB8AC3E}">
        <p14:creationId xmlns:p14="http://schemas.microsoft.com/office/powerpoint/2010/main" val="121341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427CD59-78DC-419E-9524-112D9C63C0B6}" type="datetimeFigureOut">
              <a:rPr lang="ru-RU" smtClean="0"/>
              <a:t>04.04.2021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841E887-D1AB-4B1E-9855-CA3B3151B2A5}" type="slidenum">
              <a:rPr lang="ru-RU" smtClean="0"/>
              <a:t>‹#›</a:t>
            </a:fld>
            <a:endParaRPr lang="ru-RU"/>
          </a:p>
        </p:txBody>
      </p:sp>
    </p:spTree>
    <p:extLst>
      <p:ext uri="{BB962C8B-B14F-4D97-AF65-F5344CB8AC3E}">
        <p14:creationId xmlns:p14="http://schemas.microsoft.com/office/powerpoint/2010/main" val="3479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427CD59-78DC-419E-9524-112D9C63C0B6}" type="datetimeFigureOut">
              <a:rPr lang="ru-RU" smtClean="0"/>
              <a:t>04.04.2021</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5841E887-D1AB-4B1E-9855-CA3B3151B2A5}" type="slidenum">
              <a:rPr lang="ru-RU" smtClean="0"/>
              <a:t>‹#›</a:t>
            </a:fld>
            <a:endParaRPr lang="ru-RU"/>
          </a:p>
        </p:txBody>
      </p:sp>
    </p:spTree>
    <p:extLst>
      <p:ext uri="{BB962C8B-B14F-4D97-AF65-F5344CB8AC3E}">
        <p14:creationId xmlns:p14="http://schemas.microsoft.com/office/powerpoint/2010/main" val="3383193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427CD59-78DC-419E-9524-112D9C63C0B6}" type="datetimeFigureOut">
              <a:rPr lang="ru-RU" smtClean="0"/>
              <a:t>04.04.2021</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841E887-D1AB-4B1E-9855-CA3B3151B2A5}" type="slidenum">
              <a:rPr lang="ru-RU" smtClean="0"/>
              <a:t>‹#›</a:t>
            </a:fld>
            <a:endParaRPr lang="ru-RU"/>
          </a:p>
        </p:txBody>
      </p:sp>
    </p:spTree>
    <p:extLst>
      <p:ext uri="{BB962C8B-B14F-4D97-AF65-F5344CB8AC3E}">
        <p14:creationId xmlns:p14="http://schemas.microsoft.com/office/powerpoint/2010/main" val="1204892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427CD59-78DC-419E-9524-112D9C63C0B6}" type="datetimeFigureOut">
              <a:rPr lang="ru-RU" smtClean="0"/>
              <a:t>04.04.2021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841E887-D1AB-4B1E-9855-CA3B3151B2A5}" type="slidenum">
              <a:rPr lang="ru-RU" smtClean="0"/>
              <a:t>‹#›</a:t>
            </a:fld>
            <a:endParaRPr lang="ru-RU"/>
          </a:p>
        </p:txBody>
      </p:sp>
    </p:spTree>
    <p:extLst>
      <p:ext uri="{BB962C8B-B14F-4D97-AF65-F5344CB8AC3E}">
        <p14:creationId xmlns:p14="http://schemas.microsoft.com/office/powerpoint/2010/main" val="193676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427CD59-78DC-419E-9524-112D9C63C0B6}"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41E887-D1AB-4B1E-9855-CA3B3151B2A5}" type="slidenum">
              <a:rPr lang="ru-RU" smtClean="0"/>
              <a:t>‹#›</a:t>
            </a:fld>
            <a:endParaRPr lang="ru-RU"/>
          </a:p>
        </p:txBody>
      </p:sp>
    </p:spTree>
    <p:extLst>
      <p:ext uri="{BB962C8B-B14F-4D97-AF65-F5344CB8AC3E}">
        <p14:creationId xmlns:p14="http://schemas.microsoft.com/office/powerpoint/2010/main" val="4212616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427CD59-78DC-419E-9524-112D9C63C0B6}"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41E887-D1AB-4B1E-9855-CA3B3151B2A5}" type="slidenum">
              <a:rPr lang="ru-RU" smtClean="0"/>
              <a:t>‹#›</a:t>
            </a:fld>
            <a:endParaRPr lang="ru-RU"/>
          </a:p>
        </p:txBody>
      </p:sp>
    </p:spTree>
    <p:extLst>
      <p:ext uri="{BB962C8B-B14F-4D97-AF65-F5344CB8AC3E}">
        <p14:creationId xmlns:p14="http://schemas.microsoft.com/office/powerpoint/2010/main" val="1812312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427CD59-78DC-419E-9524-112D9C63C0B6}" type="datetimeFigureOut">
              <a:rPr lang="ru-RU" smtClean="0"/>
              <a:t>04.04.2021</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841E887-D1AB-4B1E-9855-CA3B3151B2A5}"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07332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История и философия науки</a:t>
            </a:r>
            <a:endParaRPr lang="ru-RU" dirty="0"/>
          </a:p>
        </p:txBody>
      </p:sp>
      <p:sp>
        <p:nvSpPr>
          <p:cNvPr id="3" name="Подзаголовок 2"/>
          <p:cNvSpPr>
            <a:spLocks noGrp="1"/>
          </p:cNvSpPr>
          <p:nvPr>
            <p:ph type="subTitle" idx="1"/>
          </p:nvPr>
        </p:nvSpPr>
        <p:spPr>
          <a:xfrm>
            <a:off x="1097280" y="4455620"/>
            <a:ext cx="10058400" cy="1143000"/>
          </a:xfrm>
        </p:spPr>
        <p:txBody>
          <a:bodyPr/>
          <a:lstStyle/>
          <a:p>
            <a:r>
              <a:rPr lang="ru-RU" dirty="0" smtClean="0"/>
              <a:t>Теоретическое </a:t>
            </a:r>
            <a:r>
              <a:rPr lang="ru-RU" dirty="0" smtClean="0"/>
              <a:t>мышление</a:t>
            </a:r>
            <a:endParaRPr lang="en-US" dirty="0"/>
          </a:p>
          <a:p>
            <a:r>
              <a:rPr lang="ru-RU" dirty="0" smtClean="0"/>
              <a:t>Колодий Н.А., профессор ОСГН ШБИП</a:t>
            </a:r>
            <a:endParaRPr lang="ru-RU" dirty="0"/>
          </a:p>
        </p:txBody>
      </p:sp>
    </p:spTree>
    <p:extLst>
      <p:ext uri="{BB962C8B-B14F-4D97-AF65-F5344CB8AC3E}">
        <p14:creationId xmlns:p14="http://schemas.microsoft.com/office/powerpoint/2010/main" val="206120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solidFill>
        </p:spPr>
        <p:txBody>
          <a:bodyPr>
            <a:normAutofit/>
          </a:bodyPr>
          <a:lstStyle/>
          <a:p>
            <a:r>
              <a:rPr lang="ru-RU" sz="5400" b="1" dirty="0" smtClean="0"/>
              <a:t>Теоретическое мышление</a:t>
            </a:r>
            <a:endParaRPr lang="ru-RU" sz="5400" b="1" dirty="0"/>
          </a:p>
        </p:txBody>
      </p:sp>
      <p:sp>
        <p:nvSpPr>
          <p:cNvPr id="3" name="Объект 2"/>
          <p:cNvSpPr>
            <a:spLocks noGrp="1"/>
          </p:cNvSpPr>
          <p:nvPr>
            <p:ph idx="1"/>
          </p:nvPr>
        </p:nvSpPr>
        <p:spPr/>
        <p:txBody>
          <a:bodyPr>
            <a:normAutofit/>
          </a:bodyPr>
          <a:lstStyle/>
          <a:p>
            <a:pPr lvl="0"/>
            <a:r>
              <a:rPr lang="ru-RU" sz="3600" dirty="0" smtClean="0"/>
              <a:t>9 в. Основные </a:t>
            </a:r>
            <a:r>
              <a:rPr lang="ru-RU" sz="3600" dirty="0"/>
              <a:t>этапы развития теоретического мышления.</a:t>
            </a:r>
          </a:p>
          <a:p>
            <a:pPr lvl="0"/>
            <a:r>
              <a:rPr lang="ru-RU" sz="3600" dirty="0" smtClean="0"/>
              <a:t>10 в. Становление </a:t>
            </a:r>
            <a:r>
              <a:rPr lang="ru-RU" sz="3600" dirty="0"/>
              <a:t>теоретического мышления в истории науки.</a:t>
            </a:r>
          </a:p>
        </p:txBody>
      </p:sp>
    </p:spTree>
    <p:extLst>
      <p:ext uri="{BB962C8B-B14F-4D97-AF65-F5344CB8AC3E}">
        <p14:creationId xmlns:p14="http://schemas.microsoft.com/office/powerpoint/2010/main" val="3682561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16988" y="286603"/>
            <a:ext cx="8938691" cy="299993"/>
          </a:xfrm>
        </p:spPr>
        <p:txBody>
          <a:bodyPr>
            <a:noAutofit/>
          </a:bodyPr>
          <a:lstStyle/>
          <a:p>
            <a:r>
              <a:rPr lang="ru-RU" sz="1800" dirty="0" smtClean="0">
                <a:latin typeface="Arial Black" panose="020B0A04020102020204" pitchFamily="34" charset="0"/>
              </a:rPr>
              <a:t>Теория</a:t>
            </a:r>
            <a:endParaRPr lang="ru-RU" sz="1800" dirty="0">
              <a:latin typeface="Arial Black" panose="020B0A04020102020204" pitchFamily="34" charset="0"/>
            </a:endParaRPr>
          </a:p>
        </p:txBody>
      </p:sp>
      <p:sp>
        <p:nvSpPr>
          <p:cNvPr id="3" name="Объект 2"/>
          <p:cNvSpPr>
            <a:spLocks noGrp="1"/>
          </p:cNvSpPr>
          <p:nvPr>
            <p:ph idx="1"/>
          </p:nvPr>
        </p:nvSpPr>
        <p:spPr>
          <a:xfrm>
            <a:off x="1078302" y="724299"/>
            <a:ext cx="10249906" cy="4900123"/>
          </a:xfrm>
        </p:spPr>
        <p:txBody>
          <a:bodyPr>
            <a:normAutofit fontScale="85000" lnSpcReduction="20000"/>
          </a:bodyPr>
          <a:lstStyle/>
          <a:p>
            <a:pPr algn="just"/>
            <a:r>
              <a:rPr lang="ru-RU" sz="1600" dirty="0"/>
              <a:t>Теория - (от греч. </a:t>
            </a:r>
            <a:r>
              <a:rPr lang="ru-RU" sz="1600" dirty="0" err="1"/>
              <a:t>theoria</a:t>
            </a:r>
            <a:r>
              <a:rPr lang="ru-RU" sz="1600" dirty="0"/>
              <a:t> — наблюдение, рассмотрение, исследо­вание)  — наиболее развитая форма организации научного знания, дающая целостное представление о закономерностях и существен­ных связях определенной области действительности. Примерами Т. являются классическая механика Ньютона, корпускулярная Т. све­та, волновая Т. света, Т. эволюции </a:t>
            </a:r>
            <a:r>
              <a:rPr lang="ru-RU" sz="1600" dirty="0" err="1"/>
              <a:t>Ч.Дарвина</a:t>
            </a:r>
            <a:r>
              <a:rPr lang="ru-RU" sz="1600" dirty="0"/>
              <a:t>, электромагнитная Т. </a:t>
            </a:r>
            <a:r>
              <a:rPr lang="ru-RU" sz="1600" dirty="0" err="1"/>
              <a:t>Дж.К</a:t>
            </a:r>
            <a:r>
              <a:rPr lang="ru-RU" sz="1600" dirty="0"/>
              <a:t>. </a:t>
            </a:r>
            <a:r>
              <a:rPr lang="ru-RU" sz="1600" dirty="0" err="1"/>
              <a:t>Масквелла</a:t>
            </a:r>
            <a:r>
              <a:rPr lang="ru-RU" sz="1600" dirty="0"/>
              <a:t>, специальная Т. относительности, хромосомная Т. наследственности и т. п. В современной методологии научного познания принято выде­лять следующие компоненты Т.: </a:t>
            </a:r>
            <a:endParaRPr lang="ru-RU" sz="1600" dirty="0" smtClean="0"/>
          </a:p>
          <a:p>
            <a:pPr algn="just"/>
            <a:r>
              <a:rPr lang="ru-RU" sz="1600" dirty="0" smtClean="0"/>
              <a:t>-</a:t>
            </a:r>
            <a:r>
              <a:rPr lang="ru-RU" sz="1600" dirty="0"/>
              <a:t>фундаментальные понятия, принципы, законы, уравнения.  </a:t>
            </a:r>
            <a:endParaRPr lang="ru-RU" sz="1600" dirty="0" smtClean="0"/>
          </a:p>
          <a:p>
            <a:pPr algn="just"/>
            <a:r>
              <a:rPr lang="ru-RU" sz="1600" dirty="0" smtClean="0"/>
              <a:t>— </a:t>
            </a:r>
            <a:r>
              <a:rPr lang="ru-RU" sz="1600" dirty="0"/>
              <a:t>абстрактная модель существен­ных свойств и связей объектов изучаемой области. Напр., идеализи­рованным объектом классической механики является система мате­риальных точек; молекулярно-кинетической теории - множество замкнутых в определенном объеме и хаотически соударяющихся аб­солютно упругих материальных точек и т. п. </a:t>
            </a:r>
            <a:endParaRPr lang="ru-RU" sz="1600" dirty="0" smtClean="0"/>
          </a:p>
          <a:p>
            <a:pPr algn="just"/>
            <a:r>
              <a:rPr lang="ru-RU" sz="1600" dirty="0" err="1" smtClean="0"/>
              <a:t>Основоположения</a:t>
            </a:r>
            <a:r>
              <a:rPr lang="ru-RU" sz="1600" dirty="0" smtClean="0"/>
              <a:t> </a:t>
            </a:r>
            <a:r>
              <a:rPr lang="ru-RU" sz="1600" dirty="0"/>
              <a:t>Т. описывают важнейшие свойства и связи ее идеализированного объек­та, который служит теоретической интерпретацией всех утвержде­ний теории.  — множество допустимых в данной Т. правил вывода и способов доказательства. Как правило, в научных Т. используется обычная традиционная логика или классическая ма­тематическая логика, однако в отдельных случаях могут приме­няться особые логические системы. Считается, напр., что в кванто­вой механике используется трехзначная логика. </a:t>
            </a:r>
            <a:endParaRPr lang="ru-RU" sz="1600" dirty="0" smtClean="0"/>
          </a:p>
          <a:p>
            <a:pPr algn="just"/>
            <a:r>
              <a:rPr lang="ru-RU" sz="1600" dirty="0" smtClean="0"/>
              <a:t>Т</a:t>
            </a:r>
            <a:r>
              <a:rPr lang="ru-RU" sz="1600" dirty="0"/>
              <a:t>. представляет собой дедуктивную систему ло­гически взаимосвязанных утверждений, интерпретацией которых служит идеализированный объект. Вопрос о том, включаются ли в Т. эмпирические данные, ре­зультаты наблюдений и экспериментов, факты, пока остается открытым. По мнению одних исследователей, факты, открытые благодаря Т. как объясняемые ею, должны включаться в Т. По мнению других, факты и экспериментальные данные лежат вне Т. и связь между Т и фактами осуществляется посредством осо­бых правил эмпирической интерпретации. С помощью таких пра­вил осуществляется перевод утверждений Т. на эмпирический язык, что позволяет проверить их с помощью эмпирических ме­тодов познания. К основным функциям Т. относят описание, объяснение и пред­сказание. Т. дает описание некоторой области явлений, некоторых объектов, к.-л. аспекты действительности. В силу этого научная Т. может быть истинной или ложной, т. е. описывать реальность адек­ватно или искаженно. Т. должна объяснять известные факты, указы­вая на те существенные связи, которые лежат в основе фактов. Нако­нец, Т. предсказывает новые, еще не известные факты - явления, эффекты, свойства предметов и т. п. Обнаружение предсказанных Т. фактов служит подтверждением ее плодотворности и истинности. Расхождение между Т и фактами или обнаружение внутренних про­тиворечий в Т. дает импульс к развитию Т. — к уточнению ее идеа­лизированного объекта, к пересмотру, уточнению, изменению ее от­дельных положений и т. д. В некоторых случаях эти расхождения приводят ученых к отказу от Т. и к замене ее новой Т. </a:t>
            </a:r>
          </a:p>
        </p:txBody>
      </p:sp>
    </p:spTree>
    <p:extLst>
      <p:ext uri="{BB962C8B-B14F-4D97-AF65-F5344CB8AC3E}">
        <p14:creationId xmlns:p14="http://schemas.microsoft.com/office/powerpoint/2010/main" val="547791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3472" y="286603"/>
            <a:ext cx="9042208" cy="757193"/>
          </a:xfrm>
        </p:spPr>
        <p:txBody>
          <a:bodyPr/>
          <a:lstStyle/>
          <a:p>
            <a:r>
              <a:rPr lang="ru-RU" dirty="0" smtClean="0"/>
              <a:t>Структура теории</a:t>
            </a:r>
            <a:endParaRPr lang="ru-RU" dirty="0"/>
          </a:p>
        </p:txBody>
      </p:sp>
      <p:sp>
        <p:nvSpPr>
          <p:cNvPr id="3" name="Объект 2"/>
          <p:cNvSpPr>
            <a:spLocks noGrp="1"/>
          </p:cNvSpPr>
          <p:nvPr>
            <p:ph idx="1"/>
          </p:nvPr>
        </p:nvSpPr>
        <p:spPr>
          <a:xfrm>
            <a:off x="1121434" y="1199072"/>
            <a:ext cx="10034246" cy="4670022"/>
          </a:xfrm>
        </p:spPr>
        <p:txBody>
          <a:bodyPr>
            <a:normAutofit fontScale="85000" lnSpcReduction="20000"/>
          </a:bodyPr>
          <a:lstStyle/>
          <a:p>
            <a:pPr algn="just"/>
            <a:r>
              <a:rPr lang="ru-RU" dirty="0"/>
              <a:t>В структуре Т. принято выделять следующие основные компоненты: 1) исходную эмпирическую основу, которая включает множество зафиксированных в данной области знания Фактов, достигнутых в ходе Экспериментов и требующих теоретического объяснения; 2) исходную теоретическую основу - множество первичных допущений, Постулатов, аксиом, общих законов Т., в совокупности описывающих идеализированный объект Т.; 3) логику Т. - множество допустимых в рамках Т. правил логического Вывода и Доказательства; 4) совокупность выведенных в Т. утверждений с их доказательствами, составляющую основной массив теоретического знания. Методологически центральную роль в формировании Т. играет лежащий в её основе идеализированный объект - теоретическая Модель (см. также Моделирование) существующих связей реальности, представленных с помощью определённых гипотетических допущений и идеализаций. Построение идеализированного объекта - необходимый этап создания любой Т., осуществляемый в специфических для разных областей знания формах. К. Маркс в</a:t>
            </a:r>
          </a:p>
          <a:p>
            <a:pPr algn="just"/>
            <a:r>
              <a:rPr lang="ru-RU" dirty="0"/>
              <a:t>«Капитале», развив трудовую теорию стоимости и проанализировав структуру капиталистического производства, разработал идеализированный объект, который выступил как теоретическая модель капиталистического способа производства. Идеализированным объектом в классической механике является система материальных точек, в молекулярно-кинетической теории - множество замкнутых в определённом объёме хаотически соударяющихся молекул, представляемых в виде абсолютно упругих материальных точек, и т. д.</a:t>
            </a:r>
          </a:p>
          <a:p>
            <a:pPr algn="just"/>
            <a:r>
              <a:rPr lang="ru-RU" dirty="0"/>
              <a:t>Идеализированный объект может выступать в разных формах, предполагать или не предполагать математического описания, содержать или не содержать того или иного момента наглядности, но при всех условиях он должен выступать как конструктивное средство развёртывания всей системы Т. Этот объект, таким образом, выступает не только как теоретическая модель реальности, он вместе с тем неявно содержит в себе определённую программу исследования, которая реализуется в построении Т.</a:t>
            </a:r>
          </a:p>
        </p:txBody>
      </p:sp>
    </p:spTree>
    <p:extLst>
      <p:ext uri="{BB962C8B-B14F-4D97-AF65-F5344CB8AC3E}">
        <p14:creationId xmlns:p14="http://schemas.microsoft.com/office/powerpoint/2010/main" val="2446739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57864" y="286603"/>
            <a:ext cx="9697816" cy="662303"/>
          </a:xfrm>
          <a:solidFill>
            <a:schemeClr val="accent1"/>
          </a:solidFill>
        </p:spPr>
        <p:txBody>
          <a:bodyPr>
            <a:noAutofit/>
          </a:bodyPr>
          <a:lstStyle/>
          <a:p>
            <a:pPr lvl="0"/>
            <a:r>
              <a:rPr lang="ru-RU" sz="2800" dirty="0" smtClean="0"/>
              <a:t>Становление </a:t>
            </a:r>
            <a:r>
              <a:rPr lang="ru-RU" sz="2800" dirty="0"/>
              <a:t>теоретического мышления в истории </a:t>
            </a:r>
            <a:r>
              <a:rPr lang="ru-RU" sz="2800" dirty="0" smtClean="0"/>
              <a:t>науки</a:t>
            </a:r>
            <a:endParaRPr lang="ru-RU" sz="2800" dirty="0"/>
          </a:p>
        </p:txBody>
      </p:sp>
      <p:sp>
        <p:nvSpPr>
          <p:cNvPr id="3" name="Объект 2"/>
          <p:cNvSpPr>
            <a:spLocks noGrp="1"/>
          </p:cNvSpPr>
          <p:nvPr>
            <p:ph idx="1"/>
          </p:nvPr>
        </p:nvSpPr>
        <p:spPr>
          <a:xfrm>
            <a:off x="933377" y="1155620"/>
            <a:ext cx="10634645" cy="4787980"/>
          </a:xfrm>
        </p:spPr>
        <p:txBody>
          <a:bodyPr/>
          <a:lstStyle/>
          <a:p>
            <a:pPr algn="just"/>
            <a:r>
              <a:rPr lang="ru-RU" dirty="0"/>
              <a:t>В основу теоретического мышления положено «содержательное (или теоретическое) обобщение». Данный тип обобщения связан с выделением всеобщего основания, который собой определяет кое-какую анализируемую систему предметов и разрешает проследить связь меж ними изнутри целого, «то есть внутри всей системы». «По мнению В.В. Давыдова различие абстрактного мышления и эмпирического, располагается в том типе обобщения, лежащий в основе всякого из этих типов мышления, который фиксируется в типе соответствующем понятия – эмпирического или теоретического» </a:t>
            </a:r>
            <a:r>
              <a:rPr lang="ru-RU" dirty="0" smtClean="0"/>
              <a:t>.</a:t>
            </a:r>
          </a:p>
          <a:p>
            <a:pPr algn="just"/>
            <a:r>
              <a:rPr lang="ru-RU" dirty="0" smtClean="0"/>
              <a:t> </a:t>
            </a:r>
            <a:r>
              <a:rPr lang="ru-RU" dirty="0"/>
              <a:t>«Эмпирическое мышление нацелено на систематизацию предметов, на их группировку. В основе его лежит эмпирическое (или формальное) обобщение, позволяющее человеку путём сопоставления предметов показывать в них что-то одинаковое, подобное, общее, сходное, а вслед за тем, обозначая это общее словом, абстрагировать (отделять) его от иных предметов, создавая тем самым эмпирическое понятие. Фиксируется эта связь в теоретических понятиях, которые составляют собой костяк теоретических знаний, содержательное наполнение. В отличие от эмпирического, такое понятие не находит нечто одинаковое в любом отдельном предмете класса, а прослеживает взаимосвязи отдельных предметов внутри системы, внутри целого, в ее становлении» </a:t>
            </a:r>
            <a:r>
              <a:rPr lang="ru-RU" dirty="0" smtClean="0"/>
              <a:t>.</a:t>
            </a:r>
            <a:endParaRPr lang="ru-RU" dirty="0"/>
          </a:p>
        </p:txBody>
      </p:sp>
    </p:spTree>
    <p:extLst>
      <p:ext uri="{BB962C8B-B14F-4D97-AF65-F5344CB8AC3E}">
        <p14:creationId xmlns:p14="http://schemas.microsoft.com/office/powerpoint/2010/main" val="66456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latin typeface="Arial Black" panose="020B0A04020102020204" pitchFamily="34" charset="0"/>
              </a:rPr>
              <a:t>ФИЗИЧЕСКАЯ ТЕОРИЯ И МЕТАФИЗИЧЕСКОЕ ОБЪЯСНЕНИЕ</a:t>
            </a:r>
          </a:p>
        </p:txBody>
      </p:sp>
      <p:sp>
        <p:nvSpPr>
          <p:cNvPr id="3" name="Объект 2"/>
          <p:cNvSpPr>
            <a:spLocks noGrp="1"/>
          </p:cNvSpPr>
          <p:nvPr>
            <p:ph idx="1"/>
          </p:nvPr>
        </p:nvSpPr>
        <p:spPr/>
        <p:txBody>
          <a:bodyPr/>
          <a:lstStyle/>
          <a:p>
            <a:r>
              <a:rPr lang="ru-RU" dirty="0" err="1" smtClean="0"/>
              <a:t>Дюгем</a:t>
            </a:r>
            <a:r>
              <a:rPr lang="ru-RU" dirty="0" smtClean="0"/>
              <a:t> П</a:t>
            </a:r>
            <a:r>
              <a:rPr lang="ru-RU" dirty="0"/>
              <a:t>. Физическая теория и метафизическое объяснение </a:t>
            </a:r>
            <a:endParaRPr lang="ru-RU" dirty="0" smtClean="0"/>
          </a:p>
          <a:p>
            <a:pPr algn="just"/>
            <a:r>
              <a:rPr lang="ru-RU" dirty="0" smtClean="0"/>
              <a:t> </a:t>
            </a:r>
            <a:r>
              <a:rPr lang="ru-RU" dirty="0"/>
              <a:t>I. Физическая теория как </a:t>
            </a:r>
            <a:r>
              <a:rPr lang="ru-RU" dirty="0" smtClean="0"/>
              <a:t>объяснение</a:t>
            </a:r>
          </a:p>
          <a:p>
            <a:pPr algn="just"/>
            <a:r>
              <a:rPr lang="ru-RU" dirty="0" smtClean="0"/>
              <a:t>Первый </a:t>
            </a:r>
            <a:r>
              <a:rPr lang="ru-RU" dirty="0"/>
              <a:t>вопрос, с которым мы здесь сталкиваемся, гласит: </a:t>
            </a:r>
            <a:r>
              <a:rPr lang="ru-RU" dirty="0" smtClean="0"/>
              <a:t>какова цель всякой физической теории</a:t>
            </a:r>
            <a:r>
              <a:rPr lang="ru-RU" dirty="0"/>
              <a:t>? Существуют на этот вопрос различные ответы. Если классифицировать их, то они все могут быть сгруппированы в две главные группы: </a:t>
            </a:r>
            <a:r>
              <a:rPr lang="ru-RU" dirty="0" smtClean="0"/>
              <a:t>Всякая физическая теория</a:t>
            </a:r>
            <a:r>
              <a:rPr lang="ru-RU" dirty="0"/>
              <a:t>, отвечают известные логики, </a:t>
            </a:r>
            <a:r>
              <a:rPr lang="ru-RU" dirty="0" smtClean="0"/>
              <a:t>имеет </a:t>
            </a:r>
            <a:r>
              <a:rPr lang="ru-RU" b="1" dirty="0" smtClean="0"/>
              <a:t>целью объяснение известной группы законов</a:t>
            </a:r>
            <a:r>
              <a:rPr lang="ru-RU" dirty="0"/>
              <a:t>, </a:t>
            </a:r>
            <a:r>
              <a:rPr lang="ru-RU" dirty="0" smtClean="0"/>
              <a:t>обоснованных экспериментально</a:t>
            </a:r>
            <a:r>
              <a:rPr lang="ru-RU" dirty="0"/>
              <a:t>. </a:t>
            </a:r>
            <a:r>
              <a:rPr lang="ru-RU" dirty="0" smtClean="0"/>
              <a:t>Всякая физическая теория</a:t>
            </a:r>
            <a:r>
              <a:rPr lang="ru-RU" dirty="0"/>
              <a:t>, говорят другие мыслители, </a:t>
            </a:r>
            <a:r>
              <a:rPr lang="ru-RU" dirty="0" smtClean="0"/>
              <a:t>есть абстракт-</a:t>
            </a:r>
            <a:r>
              <a:rPr lang="ru-RU" dirty="0" err="1" smtClean="0"/>
              <a:t>ная</a:t>
            </a:r>
            <a:r>
              <a:rPr lang="ru-RU" dirty="0" smtClean="0"/>
              <a:t> система</a:t>
            </a:r>
            <a:r>
              <a:rPr lang="ru-RU" dirty="0"/>
              <a:t>, </a:t>
            </a:r>
            <a:r>
              <a:rPr lang="ru-RU" dirty="0" smtClean="0"/>
              <a:t>имеющая </a:t>
            </a:r>
            <a:r>
              <a:rPr lang="ru-RU" b="1" dirty="0" smtClean="0"/>
              <a:t>целью резюмировать </a:t>
            </a:r>
            <a:r>
              <a:rPr lang="ru-RU" b="1" dirty="0"/>
              <a:t>и логически классифицировать </a:t>
            </a:r>
            <a:r>
              <a:rPr lang="ru-RU" b="1" dirty="0" smtClean="0"/>
              <a:t>группу экспериментальных законов</a:t>
            </a:r>
            <a:r>
              <a:rPr lang="ru-RU" dirty="0"/>
              <a:t>, </a:t>
            </a:r>
            <a:r>
              <a:rPr lang="ru-RU" dirty="0" smtClean="0"/>
              <a:t>не претендуя на объяснение их</a:t>
            </a:r>
            <a:r>
              <a:rPr lang="ru-RU" dirty="0"/>
              <a:t>. </a:t>
            </a:r>
          </a:p>
        </p:txBody>
      </p:sp>
    </p:spTree>
    <p:extLst>
      <p:ext uri="{BB962C8B-B14F-4D97-AF65-F5344CB8AC3E}">
        <p14:creationId xmlns:p14="http://schemas.microsoft.com/office/powerpoint/2010/main" val="961550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7884" y="750498"/>
            <a:ext cx="9314803" cy="926477"/>
          </a:xfrm>
        </p:spPr>
        <p:txBody>
          <a:bodyPr>
            <a:normAutofit/>
          </a:bodyPr>
          <a:lstStyle/>
          <a:p>
            <a:r>
              <a:rPr lang="ru-RU" sz="2000" b="1" dirty="0" smtClean="0">
                <a:latin typeface="Arial Black" panose="020B0A04020102020204" pitchFamily="34" charset="0"/>
              </a:rPr>
              <a:t>Объяснение</a:t>
            </a:r>
            <a:endParaRPr lang="ru-RU" sz="2000" b="1" dirty="0">
              <a:latin typeface="Arial Black" panose="020B0A04020102020204" pitchFamily="34" charset="0"/>
            </a:endParaRPr>
          </a:p>
        </p:txBody>
      </p:sp>
      <p:sp>
        <p:nvSpPr>
          <p:cNvPr id="3" name="Объект 2"/>
          <p:cNvSpPr>
            <a:spLocks noGrp="1"/>
          </p:cNvSpPr>
          <p:nvPr>
            <p:ph idx="1"/>
          </p:nvPr>
        </p:nvSpPr>
        <p:spPr/>
        <p:txBody>
          <a:bodyPr/>
          <a:lstStyle/>
          <a:p>
            <a:pPr algn="just"/>
            <a:r>
              <a:rPr lang="ru-RU" dirty="0"/>
              <a:t>Но прежде всего, что такое объяснение? Объяснять (</a:t>
            </a:r>
            <a:r>
              <a:rPr lang="ru-RU" dirty="0" err="1"/>
              <a:t>explicare</a:t>
            </a:r>
            <a:r>
              <a:rPr lang="ru-RU" dirty="0"/>
              <a:t>) значит обнажать реальность от ее явлений, что обволакивают ее каким-то флером, чтобы видеть эту реальность обнаженной и лицом к лицу. Наблюдение физических явлений приводит нас в соприкосновение не с реальностью, которая скрывается под чувственными ее проявлениями, а только с этими явлениями, взятыми в форме частной и конкретной. </a:t>
            </a:r>
            <a:r>
              <a:rPr lang="ru-RU" dirty="0" smtClean="0"/>
              <a:t>Экспериментальные </a:t>
            </a:r>
            <a:r>
              <a:rPr lang="ru-RU" dirty="0"/>
              <a:t>законы не имеют своим предметом материальную </a:t>
            </a:r>
            <a:r>
              <a:rPr lang="ru-RU" dirty="0" smtClean="0"/>
              <a:t>реальность</a:t>
            </a:r>
            <a:r>
              <a:rPr lang="ru-RU" dirty="0"/>
              <a:t>; они трактуют об этих же чувственных проявлениях, взятых, правда, в форме абстрактной и общей. Обнажая, сдирая покров с этих чувственных явлений, теория ищет в них и под ними то, что есть в них реального.</a:t>
            </a:r>
          </a:p>
        </p:txBody>
      </p:sp>
    </p:spTree>
    <p:extLst>
      <p:ext uri="{BB962C8B-B14F-4D97-AF65-F5344CB8AC3E}">
        <p14:creationId xmlns:p14="http://schemas.microsoft.com/office/powerpoint/2010/main" val="950258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3418" y="286604"/>
            <a:ext cx="8602261" cy="274114"/>
          </a:xfrm>
        </p:spPr>
        <p:txBody>
          <a:bodyPr>
            <a:noAutofit/>
          </a:bodyPr>
          <a:lstStyle/>
          <a:p>
            <a:r>
              <a:rPr lang="ru-RU" sz="2000" dirty="0" smtClean="0">
                <a:latin typeface="Arial Black" panose="020B0A04020102020204" pitchFamily="34" charset="0"/>
              </a:rPr>
              <a:t>Объяснение</a:t>
            </a:r>
            <a:endParaRPr lang="ru-RU" sz="2000" dirty="0">
              <a:latin typeface="Arial Black" panose="020B0A04020102020204" pitchFamily="34" charset="0"/>
            </a:endParaRPr>
          </a:p>
        </p:txBody>
      </p:sp>
      <p:sp>
        <p:nvSpPr>
          <p:cNvPr id="3" name="Объект 2"/>
          <p:cNvSpPr>
            <a:spLocks noGrp="1"/>
          </p:cNvSpPr>
          <p:nvPr>
            <p:ph idx="1"/>
          </p:nvPr>
        </p:nvSpPr>
        <p:spPr/>
        <p:txBody>
          <a:bodyPr/>
          <a:lstStyle/>
          <a:p>
            <a:pPr algn="just"/>
            <a:r>
              <a:rPr lang="ru-RU" dirty="0"/>
              <a:t>Допустим, что раздались звуки на струнных и духовых инструментах. Мы внимательно вслушивались, слышали, как они усиливались или </a:t>
            </a:r>
            <a:r>
              <a:rPr lang="ru-RU" dirty="0" smtClean="0"/>
              <a:t>ослабевали</a:t>
            </a:r>
            <a:r>
              <a:rPr lang="ru-RU" dirty="0"/>
              <a:t>, становились громче </a:t>
            </a:r>
            <a:r>
              <a:rPr lang="ru-RU" dirty="0" smtClean="0"/>
              <a:t>или тише</a:t>
            </a:r>
            <a:r>
              <a:rPr lang="ru-RU" dirty="0"/>
              <a:t>, изменялись на тысячу ладов, вызывая в нас слуховые ощущения, музыкальные эмоции: вот </a:t>
            </a:r>
            <a:r>
              <a:rPr lang="ru-RU" dirty="0" smtClean="0"/>
              <a:t>факты акустические</a:t>
            </a:r>
            <a:r>
              <a:rPr lang="ru-RU" dirty="0"/>
              <a:t>. Эти ощущения – вещи частные и конкретные. Но наш интеллект, следуя законам, регулирующим его функции, подверг их известной переработке, в результате чего мы обладаем понятиями общими и абстрактными: </a:t>
            </a:r>
            <a:r>
              <a:rPr lang="ru-RU" dirty="0" err="1"/>
              <a:t>интен-сивности</a:t>
            </a:r>
            <a:r>
              <a:rPr lang="ru-RU" dirty="0"/>
              <a:t> звуков, высоты их, октавы, мажорного или минорного аккорда, тембра и т. д. </a:t>
            </a:r>
            <a:r>
              <a:rPr lang="ru-RU" dirty="0" smtClean="0"/>
              <a:t>Экспериментальные законы акустики </a:t>
            </a:r>
            <a:r>
              <a:rPr lang="ru-RU" dirty="0"/>
              <a:t>устанавливают </a:t>
            </a:r>
            <a:r>
              <a:rPr lang="ru-RU" dirty="0" smtClean="0"/>
              <a:t>определенные </a:t>
            </a:r>
            <a:r>
              <a:rPr lang="ru-RU" dirty="0"/>
              <a:t>связи между этими и другими понятиями, равно абстрактными и общими. Закон, например, устанавливает, какое существует отношение между длинами двух струн из одного и того же металла, дающих два звука одной и той же высоты или два звука, из которых один составляет октаву другого</a:t>
            </a:r>
          </a:p>
        </p:txBody>
      </p:sp>
    </p:spTree>
    <p:extLst>
      <p:ext uri="{BB962C8B-B14F-4D97-AF65-F5344CB8AC3E}">
        <p14:creationId xmlns:p14="http://schemas.microsoft.com/office/powerpoint/2010/main" val="2327498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4679" y="465826"/>
            <a:ext cx="9861718" cy="598673"/>
          </a:xfrm>
        </p:spPr>
        <p:txBody>
          <a:bodyPr>
            <a:normAutofit/>
          </a:bodyPr>
          <a:lstStyle/>
          <a:p>
            <a:r>
              <a:rPr lang="ru-RU" sz="2000" b="1" dirty="0" smtClean="0">
                <a:latin typeface="Arial Black" panose="020B0A04020102020204" pitchFamily="34" charset="0"/>
              </a:rPr>
              <a:t>Объяснение</a:t>
            </a:r>
            <a:endParaRPr lang="ru-RU" sz="2000" b="1" dirty="0">
              <a:latin typeface="Arial Black" panose="020B0A04020102020204" pitchFamily="34" charset="0"/>
            </a:endParaRPr>
          </a:p>
        </p:txBody>
      </p:sp>
      <p:sp>
        <p:nvSpPr>
          <p:cNvPr id="3" name="Объект 2"/>
          <p:cNvSpPr>
            <a:spLocks noGrp="1"/>
          </p:cNvSpPr>
          <p:nvPr>
            <p:ph idx="1"/>
          </p:nvPr>
        </p:nvSpPr>
        <p:spPr>
          <a:xfrm>
            <a:off x="1026543" y="1064499"/>
            <a:ext cx="10129137" cy="4804595"/>
          </a:xfrm>
        </p:spPr>
        <p:txBody>
          <a:bodyPr/>
          <a:lstStyle/>
          <a:p>
            <a:pPr algn="just"/>
            <a:r>
              <a:rPr lang="ru-RU" dirty="0"/>
              <a:t>Но эти абстрактные понятия – интенсивность звука, высота, тембр его – представляют только для нашего ума общие признаки наших слуховых </a:t>
            </a:r>
            <a:r>
              <a:rPr lang="ru-RU" dirty="0" smtClean="0"/>
              <a:t>восприятий</a:t>
            </a:r>
            <a:r>
              <a:rPr lang="ru-RU" dirty="0"/>
              <a:t>. Они знакомят его со звуком таким, каким он является по </a:t>
            </a:r>
            <a:r>
              <a:rPr lang="ru-RU" dirty="0" smtClean="0"/>
              <a:t>отношению </a:t>
            </a:r>
            <a:r>
              <a:rPr lang="ru-RU" dirty="0"/>
              <a:t>к нам, но не таким, какой он есть сам по себе, в звучащих телах. Задача акустических теорий познакомить нас с действительностью, по отношению к которой наши ощущения являются только чем-то внешним, наружным, скрывающим ее от нас. Они учат нас, что там, где наши восприятия </a:t>
            </a:r>
            <a:r>
              <a:rPr lang="ru-RU" dirty="0" smtClean="0"/>
              <a:t>улавливают </a:t>
            </a:r>
            <a:r>
              <a:rPr lang="ru-RU" dirty="0"/>
              <a:t>только это проявление, которое мы называем звуком, в </a:t>
            </a:r>
            <a:r>
              <a:rPr lang="ru-RU" dirty="0" smtClean="0"/>
              <a:t>действительности </a:t>
            </a:r>
            <a:r>
              <a:rPr lang="ru-RU" dirty="0"/>
              <a:t>имеется некоторое колебательное движение, весьма малое и весьма быстрое; что интенсивность и высота представляют собою не что иное, как только внешнее проявление амплитуды и числа колебаний этого движения; что тембр есть доступное восприятию проявление реальной структуры этого движения, сложное ощущение, являющееся результатом различных </a:t>
            </a:r>
            <a:r>
              <a:rPr lang="ru-RU" dirty="0" smtClean="0"/>
              <a:t>колебательных </a:t>
            </a:r>
            <a:r>
              <a:rPr lang="ru-RU" dirty="0"/>
              <a:t>движений, на которые можно разложить это движение. Ясно, что теории акустические суть объяснения. Объяснение, которое акустические теории дают экспериментальным </a:t>
            </a:r>
            <a:r>
              <a:rPr lang="ru-RU" dirty="0" smtClean="0"/>
              <a:t>законам</a:t>
            </a:r>
            <a:r>
              <a:rPr lang="ru-RU" dirty="0"/>
              <a:t>, регулирующим звуковые явления, более или менее достоверно: в большом числе случаев мы можем видеть своими глазами, осязать своими руками </a:t>
            </a:r>
            <a:r>
              <a:rPr lang="ru-RU" dirty="0" smtClean="0"/>
              <a:t>те движения</a:t>
            </a:r>
            <a:r>
              <a:rPr lang="ru-RU" dirty="0"/>
              <a:t>, которым они приписывают эти явления. </a:t>
            </a:r>
          </a:p>
        </p:txBody>
      </p:sp>
    </p:spTree>
    <p:extLst>
      <p:ext uri="{BB962C8B-B14F-4D97-AF65-F5344CB8AC3E}">
        <p14:creationId xmlns:p14="http://schemas.microsoft.com/office/powerpoint/2010/main" val="1052380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6438" y="286604"/>
            <a:ext cx="9249242" cy="515654"/>
          </a:xfrm>
        </p:spPr>
        <p:txBody>
          <a:bodyPr>
            <a:normAutofit/>
          </a:bodyPr>
          <a:lstStyle/>
          <a:p>
            <a:r>
              <a:rPr lang="ru-RU" sz="2000" dirty="0" smtClean="0">
                <a:latin typeface="Arial Black" panose="020B0A04020102020204" pitchFamily="34" charset="0"/>
              </a:rPr>
              <a:t>Акустические теории, теория </a:t>
            </a:r>
            <a:r>
              <a:rPr lang="ru-RU" sz="2000" dirty="0">
                <a:latin typeface="Arial Black" panose="020B0A04020102020204" pitchFamily="34" charset="0"/>
              </a:rPr>
              <a:t>с</a:t>
            </a:r>
            <a:r>
              <a:rPr lang="ru-RU" sz="2000" dirty="0" smtClean="0">
                <a:latin typeface="Arial Black" panose="020B0A04020102020204" pitchFamily="34" charset="0"/>
              </a:rPr>
              <a:t>вета</a:t>
            </a:r>
            <a:endParaRPr lang="ru-RU" sz="2000" dirty="0">
              <a:latin typeface="Arial Black" panose="020B0A04020102020204" pitchFamily="34" charset="0"/>
            </a:endParaRPr>
          </a:p>
        </p:txBody>
      </p:sp>
      <p:sp>
        <p:nvSpPr>
          <p:cNvPr id="3" name="Объект 2"/>
          <p:cNvSpPr>
            <a:spLocks noGrp="1"/>
          </p:cNvSpPr>
          <p:nvPr>
            <p:ph idx="1"/>
          </p:nvPr>
        </p:nvSpPr>
        <p:spPr>
          <a:xfrm>
            <a:off x="992038" y="1026543"/>
            <a:ext cx="10163642" cy="4842551"/>
          </a:xfrm>
        </p:spPr>
        <p:txBody>
          <a:bodyPr/>
          <a:lstStyle/>
          <a:p>
            <a:pPr algn="just"/>
            <a:r>
              <a:rPr lang="ru-RU" dirty="0"/>
              <a:t>В</a:t>
            </a:r>
            <a:r>
              <a:rPr lang="ru-RU" dirty="0" smtClean="0"/>
              <a:t>о </a:t>
            </a:r>
            <a:r>
              <a:rPr lang="ru-RU" dirty="0"/>
              <a:t>всяком световом восприятии: цвет, простой или сложный, яркость и т. д. Экспериментальные законы оптики знакомят нас с теми отношениями, которые существуют между этими абстрактными и </a:t>
            </a:r>
            <a:r>
              <a:rPr lang="ru-RU" dirty="0" smtClean="0"/>
              <a:t>общими </a:t>
            </a:r>
            <a:r>
              <a:rPr lang="ru-RU" dirty="0"/>
              <a:t>понятиями и другими аналогичными понятиями. Один закон, напри-мер, устанавливает отношение, существующее между интенсивностью </a:t>
            </a:r>
            <a:r>
              <a:rPr lang="ru-RU" dirty="0" smtClean="0"/>
              <a:t>желтого </a:t>
            </a:r>
            <a:r>
              <a:rPr lang="ru-RU" dirty="0"/>
              <a:t>света, отраженного тонкой пластинкой, и толщиной этой пластинки, как и углом падения лучей, которые ее освещают. Этим законам, установленным на опыте, волнообразная теория </a:t>
            </a:r>
            <a:r>
              <a:rPr lang="ru-RU" dirty="0" smtClean="0"/>
              <a:t>света дает </a:t>
            </a:r>
            <a:r>
              <a:rPr lang="ru-RU" dirty="0"/>
              <a:t>гипотетическое объяснение. Она предполагает, что все тела, которые мы видим, чувствуем, которые имеют вес, находятся в среде, недоступной нашим чувствам и невесомой, которую она называет эфиром. Этому эфиру она приписывает известные механические свойства. Она принимает, что всякий простой свет есть поперечное колебательное движение, весьма малое и быстрое, этого эфира. Число колебательных движений в секунду, </a:t>
            </a:r>
            <a:r>
              <a:rPr lang="ru-RU" dirty="0" smtClean="0"/>
              <a:t>как и </a:t>
            </a:r>
            <a:r>
              <a:rPr lang="ru-RU" dirty="0"/>
              <a:t>размах их, характеризуют цвет этого света и его яркость. И хотя мы не </a:t>
            </a:r>
            <a:r>
              <a:rPr lang="ru-RU" dirty="0" smtClean="0"/>
              <a:t>можем </a:t>
            </a:r>
            <a:r>
              <a:rPr lang="ru-RU" dirty="0"/>
              <a:t>с ее помощью воспринять эфира, ни даже видеть воочию это </a:t>
            </a:r>
            <a:r>
              <a:rPr lang="ru-RU" dirty="0" smtClean="0"/>
              <a:t>колебательное </a:t>
            </a:r>
            <a:r>
              <a:rPr lang="ru-RU" dirty="0"/>
              <a:t>движение, она, тем не менее, доказывает, что постулаты ее влекут за собой последствия, вполне совпадающие с законами, которые устанавливает нам экспериментальная оптика.</a:t>
            </a:r>
          </a:p>
        </p:txBody>
      </p:sp>
    </p:spTree>
    <p:extLst>
      <p:ext uri="{BB962C8B-B14F-4D97-AF65-F5344CB8AC3E}">
        <p14:creationId xmlns:p14="http://schemas.microsoft.com/office/powerpoint/2010/main" val="837661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0121" y="198409"/>
            <a:ext cx="8895559" cy="310550"/>
          </a:xfrm>
        </p:spPr>
        <p:txBody>
          <a:bodyPr>
            <a:noAutofit/>
          </a:bodyPr>
          <a:lstStyle/>
          <a:p>
            <a:r>
              <a:rPr lang="ru-RU" sz="2000" b="1" dirty="0" smtClean="0">
                <a:latin typeface="Arial Black" panose="020B0A04020102020204" pitchFamily="34" charset="0"/>
              </a:rPr>
              <a:t>Теория</a:t>
            </a:r>
            <a:endParaRPr lang="ru-RU" sz="2000" b="1" dirty="0">
              <a:latin typeface="Arial Black" panose="020B0A04020102020204" pitchFamily="34" charset="0"/>
            </a:endParaRPr>
          </a:p>
        </p:txBody>
      </p:sp>
      <p:sp>
        <p:nvSpPr>
          <p:cNvPr id="3" name="Объект 2"/>
          <p:cNvSpPr>
            <a:spLocks noGrp="1"/>
          </p:cNvSpPr>
          <p:nvPr>
            <p:ph idx="1"/>
          </p:nvPr>
        </p:nvSpPr>
        <p:spPr>
          <a:xfrm>
            <a:off x="1121434" y="681487"/>
            <a:ext cx="10034246" cy="5187607"/>
          </a:xfrm>
        </p:spPr>
        <p:txBody>
          <a:bodyPr/>
          <a:lstStyle/>
          <a:p>
            <a:pPr algn="just"/>
            <a:r>
              <a:rPr lang="ru-RU" dirty="0"/>
              <a:t>Если физическая теория есть объяснение, то она не достигла своей цели</a:t>
            </a:r>
            <a:r>
              <a:rPr lang="ru-RU" dirty="0" smtClean="0"/>
              <a:t>, пока </a:t>
            </a:r>
            <a:r>
              <a:rPr lang="ru-RU" dirty="0"/>
              <a:t>она не исключила совершенно чувственное явление, чтобы достичь </a:t>
            </a:r>
            <a:r>
              <a:rPr lang="ru-RU" dirty="0" smtClean="0"/>
              <a:t>физической </a:t>
            </a:r>
            <a:r>
              <a:rPr lang="ru-RU" dirty="0"/>
              <a:t>реальности. Так, например, исследования Ньютона явлений свето-рассеяния научили нас разлагать ощущение, которое вызывает в нас свет того рода, каким его испускает солнце. Они научили нас, что этот свет </a:t>
            </a:r>
            <a:r>
              <a:rPr lang="ru-RU" dirty="0" smtClean="0"/>
              <a:t>сложен</a:t>
            </a:r>
            <a:r>
              <a:rPr lang="ru-RU" dirty="0"/>
              <a:t>, что он состоит из известного числа более простых видов света, </a:t>
            </a:r>
            <a:r>
              <a:rPr lang="ru-RU" dirty="0" smtClean="0"/>
              <a:t>определенного </a:t>
            </a:r>
            <a:r>
              <a:rPr lang="ru-RU" dirty="0"/>
              <a:t>и неизменного цвета. Но этот свет простой или монохроматический есть абстрактное и общее представление известного ощущения; это еще – чувственное явление. Мы разложили явление более сложное на другие </a:t>
            </a:r>
            <a:r>
              <a:rPr lang="ru-RU" dirty="0" smtClean="0"/>
              <a:t>явления</a:t>
            </a:r>
            <a:r>
              <a:rPr lang="ru-RU" dirty="0"/>
              <a:t>, более простые, но мы не достигли реальности, мы не дали объяснения цветовым эффектам, мы не </a:t>
            </a:r>
            <a:r>
              <a:rPr lang="ru-RU" b="1" dirty="0"/>
              <a:t>конструировали оптической теории</a:t>
            </a:r>
            <a:r>
              <a:rPr lang="ru-RU" dirty="0"/>
              <a:t>. Таким образом, для того, чтобы судить, образует ли группа положений физическую теорию или нет, мы должны рассмотреть, какую роль играют понятия, которые эти положения связывают воедино: если они в форме </a:t>
            </a:r>
            <a:r>
              <a:rPr lang="ru-RU" dirty="0" err="1"/>
              <a:t>аб-страктной</a:t>
            </a:r>
            <a:r>
              <a:rPr lang="ru-RU" dirty="0"/>
              <a:t> и общей выражают элементы, из которых состоят в </a:t>
            </a:r>
            <a:r>
              <a:rPr lang="ru-RU" dirty="0" smtClean="0"/>
              <a:t>действительности </a:t>
            </a:r>
            <a:r>
              <a:rPr lang="ru-RU" dirty="0"/>
              <a:t>вещи материального </a:t>
            </a:r>
            <a:r>
              <a:rPr lang="ru-RU" dirty="0" err="1"/>
              <a:t>миpa</a:t>
            </a:r>
            <a:r>
              <a:rPr lang="ru-RU" dirty="0"/>
              <a:t>, то это будет физическая теория; если же они выражают только общие признаки наших восприятий, то это не </a:t>
            </a:r>
            <a:r>
              <a:rPr lang="ru-RU" dirty="0" smtClean="0"/>
              <a:t>физическая </a:t>
            </a:r>
            <a:r>
              <a:rPr lang="ru-RU" dirty="0"/>
              <a:t>теория. </a:t>
            </a:r>
          </a:p>
        </p:txBody>
      </p:sp>
    </p:spTree>
    <p:extLst>
      <p:ext uri="{BB962C8B-B14F-4D97-AF65-F5344CB8AC3E}">
        <p14:creationId xmlns:p14="http://schemas.microsoft.com/office/powerpoint/2010/main" val="3784618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7208" y="348920"/>
            <a:ext cx="9128472" cy="360378"/>
          </a:xfrm>
        </p:spPr>
        <p:txBody>
          <a:bodyPr>
            <a:normAutofit fontScale="90000"/>
          </a:bodyPr>
          <a:lstStyle/>
          <a:p>
            <a:r>
              <a:rPr lang="ru-RU" sz="2200" dirty="0" smtClean="0">
                <a:latin typeface="Arial Black" panose="020B0A04020102020204" pitchFamily="34" charset="0"/>
              </a:rPr>
              <a:t>Теория</a:t>
            </a:r>
            <a:r>
              <a:rPr lang="ru-RU" dirty="0" smtClean="0">
                <a:latin typeface="Arial Black" panose="020B0A04020102020204" pitchFamily="34" charset="0"/>
              </a:rPr>
              <a:t> </a:t>
            </a:r>
            <a:endParaRPr lang="ru-RU" dirty="0">
              <a:latin typeface="Arial Black" panose="020B0A04020102020204" pitchFamily="34" charset="0"/>
            </a:endParaRPr>
          </a:p>
        </p:txBody>
      </p:sp>
      <p:sp>
        <p:nvSpPr>
          <p:cNvPr id="3" name="Объект 2"/>
          <p:cNvSpPr>
            <a:spLocks noGrp="1"/>
          </p:cNvSpPr>
          <p:nvPr>
            <p:ph idx="1"/>
          </p:nvPr>
        </p:nvSpPr>
        <p:spPr>
          <a:xfrm>
            <a:off x="1130060" y="767751"/>
            <a:ext cx="10025620" cy="5101343"/>
          </a:xfrm>
        </p:spPr>
        <p:txBody>
          <a:bodyPr>
            <a:normAutofit lnSpcReduction="10000"/>
          </a:bodyPr>
          <a:lstStyle/>
          <a:p>
            <a:pPr algn="just"/>
            <a:r>
              <a:rPr lang="ru-RU" dirty="0"/>
              <a:t>Рассмотрим, например, действия, которые оказывает магнит на железо, и допустим на момент, что мы перипатетики. Чему нас учит метафизика Аристотеля относительно действительной природы тел? Всякая субстанция, и в частности всякая материальная </a:t>
            </a:r>
            <a:r>
              <a:rPr lang="ru-RU" dirty="0" err="1"/>
              <a:t>суб</a:t>
            </a:r>
            <a:r>
              <a:rPr lang="ru-RU" dirty="0"/>
              <a:t>-станция, есть, плод соединения, двух элементов, одного постоянного – </a:t>
            </a:r>
            <a:r>
              <a:rPr lang="ru-RU" dirty="0" smtClean="0"/>
              <a:t>материи</a:t>
            </a:r>
            <a:r>
              <a:rPr lang="ru-RU" dirty="0"/>
              <a:t>, и другого переменного – формы. На основании постоянства его </a:t>
            </a:r>
            <a:r>
              <a:rPr lang="ru-RU" dirty="0" smtClean="0"/>
              <a:t>материи </a:t>
            </a:r>
            <a:r>
              <a:rPr lang="ru-RU" dirty="0"/>
              <a:t>кусок железа, который я рассматриваю, остается всегда, при всех условиях, тем же куском железа. На основании же изменений, которым </a:t>
            </a:r>
            <a:r>
              <a:rPr lang="ru-RU" dirty="0" smtClean="0"/>
              <a:t>подвергается </a:t>
            </a:r>
            <a:r>
              <a:rPr lang="ru-RU" dirty="0"/>
              <a:t>его форма, свойства этого куска железа могут изменяться в </a:t>
            </a:r>
            <a:r>
              <a:rPr lang="ru-RU" dirty="0" smtClean="0"/>
              <a:t>зависимости </a:t>
            </a:r>
            <a:r>
              <a:rPr lang="ru-RU" dirty="0"/>
              <a:t>от обстоятельств: он может быть твердым или жидким, теплым или холодным, образовывать ту или другую фигуру. Помещенный близ магнита, этот кусок железа получает известное </a:t>
            </a:r>
            <a:r>
              <a:rPr lang="ru-RU" dirty="0" smtClean="0"/>
              <a:t>изменение </a:t>
            </a:r>
            <a:r>
              <a:rPr lang="ru-RU" dirty="0"/>
              <a:t>в своей форме, тем более сильное, чем ближе магнит. Это изменение связано с появлением двух полюсов; для куска железа оно есть принцип движения. Сущность этого принципа заключается в том, что каждый полюс стремится приблизиться к разноименному полюсу магнита и удалиться от одноименного с ним полюса его. Такова для философа-перипатетика реальность, которая скрывается под магнитными явлениями. Если бы анализ всех этих явлений был доведен до свойств </a:t>
            </a:r>
            <a:r>
              <a:rPr lang="ru-RU" dirty="0" smtClean="0"/>
              <a:t>магнитного качества </a:t>
            </a:r>
            <a:r>
              <a:rPr lang="ru-RU" dirty="0"/>
              <a:t>и двух его полюсов, то с точки зрения такого философа объяснение было бы полное и он мог бы сформулировать вполне удовлетворительную теорию. Такую теорию построил в действительности в 1629 году Николай Кабео2 в своей замечательной </a:t>
            </a:r>
            <a:r>
              <a:rPr lang="ru-RU" dirty="0" smtClean="0"/>
              <a:t>магнитной философии</a:t>
            </a:r>
            <a:r>
              <a:rPr lang="ru-RU" dirty="0"/>
              <a:t>. Перипатетик мог объявить себя удовлетворенным теорией магнетизма, построенной </a:t>
            </a:r>
            <a:r>
              <a:rPr lang="ru-RU" dirty="0" err="1"/>
              <a:t>Кабео</a:t>
            </a:r>
            <a:r>
              <a:rPr lang="ru-RU" dirty="0"/>
              <a:t>. </a:t>
            </a:r>
          </a:p>
        </p:txBody>
      </p:sp>
    </p:spTree>
    <p:extLst>
      <p:ext uri="{BB962C8B-B14F-4D97-AF65-F5344CB8AC3E}">
        <p14:creationId xmlns:p14="http://schemas.microsoft.com/office/powerpoint/2010/main" val="358440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2702" y="286604"/>
            <a:ext cx="9162978" cy="481148"/>
          </a:xfrm>
        </p:spPr>
        <p:txBody>
          <a:bodyPr>
            <a:normAutofit/>
          </a:bodyPr>
          <a:lstStyle/>
          <a:p>
            <a:r>
              <a:rPr lang="ru-RU" sz="2800" b="1" dirty="0" smtClean="0">
                <a:latin typeface="Arial Black" panose="020B0A04020102020204" pitchFamily="34" charset="0"/>
              </a:rPr>
              <a:t>Теория</a:t>
            </a:r>
            <a:endParaRPr lang="ru-RU" sz="2800" b="1" dirty="0">
              <a:latin typeface="Arial Black" panose="020B0A04020102020204" pitchFamily="34" charset="0"/>
            </a:endParaRPr>
          </a:p>
        </p:txBody>
      </p:sp>
      <p:sp>
        <p:nvSpPr>
          <p:cNvPr id="3" name="Объект 2"/>
          <p:cNvSpPr>
            <a:spLocks noGrp="1"/>
          </p:cNvSpPr>
          <p:nvPr>
            <p:ph idx="1"/>
          </p:nvPr>
        </p:nvSpPr>
        <p:spPr>
          <a:xfrm>
            <a:off x="595223" y="931333"/>
            <a:ext cx="10482819" cy="5400455"/>
          </a:xfrm>
        </p:spPr>
        <p:txBody>
          <a:bodyPr>
            <a:normAutofit lnSpcReduction="10000"/>
          </a:bodyPr>
          <a:lstStyle/>
          <a:p>
            <a:pPr algn="just"/>
            <a:r>
              <a:rPr lang="ru-RU" dirty="0">
                <a:latin typeface="Times New Roman" panose="02020603050405020304" pitchFamily="18" charset="0"/>
                <a:cs typeface="Times New Roman" panose="02020603050405020304" pitchFamily="18" charset="0"/>
              </a:rPr>
              <a:t>Материальные субстанции не состоят из материи и формы, а они </a:t>
            </a:r>
            <a:r>
              <a:rPr lang="ru-RU" dirty="0" smtClean="0">
                <a:latin typeface="Times New Roman" panose="02020603050405020304" pitchFamily="18" charset="0"/>
                <a:cs typeface="Times New Roman" panose="02020603050405020304" pitchFamily="18" charset="0"/>
              </a:rPr>
              <a:t>состоят </a:t>
            </a:r>
            <a:r>
              <a:rPr lang="ru-RU" dirty="0">
                <a:latin typeface="Times New Roman" panose="02020603050405020304" pitchFamily="18" charset="0"/>
                <a:cs typeface="Times New Roman" panose="02020603050405020304" pitchFamily="18" charset="0"/>
              </a:rPr>
              <a:t>из бесчисленного множества точек, лишенных протяжения и формы, но одаренных массой. Между двумя любыми из этих точек существует </a:t>
            </a:r>
            <a:r>
              <a:rPr lang="ru-RU" dirty="0" smtClean="0">
                <a:latin typeface="Times New Roman" panose="02020603050405020304" pitchFamily="18" charset="0"/>
                <a:cs typeface="Times New Roman" panose="02020603050405020304" pitchFamily="18" charset="0"/>
              </a:rPr>
              <a:t>взаимное </a:t>
            </a:r>
            <a:r>
              <a:rPr lang="ru-RU" dirty="0">
                <a:latin typeface="Times New Roman" panose="02020603050405020304" pitchFamily="18" charset="0"/>
                <a:cs typeface="Times New Roman" panose="02020603050405020304" pitchFamily="18" charset="0"/>
              </a:rPr>
              <a:t>притяжение или отталкивание, пропорциональное произведению из масс обеих точек и составляющее известную функцию от расстояния между </a:t>
            </a:r>
            <a:r>
              <a:rPr lang="ru-RU" dirty="0" smtClean="0">
                <a:latin typeface="Times New Roman" panose="02020603050405020304" pitchFamily="18" charset="0"/>
                <a:cs typeface="Times New Roman" panose="02020603050405020304" pitchFamily="18" charset="0"/>
              </a:rPr>
              <a:t>ними</a:t>
            </a:r>
            <a:r>
              <a:rPr lang="ru-RU" dirty="0">
                <a:latin typeface="Times New Roman" panose="02020603050405020304" pitchFamily="18" charset="0"/>
                <a:cs typeface="Times New Roman" panose="02020603050405020304" pitchFamily="18" charset="0"/>
              </a:rPr>
              <a:t>. Среди этих точек есть такие, которые образуют тела в собственном смысле. Между этими последними точками существует взаимное действие; как только расстояние между ними переходит известный предел, действие это сводится к общему явлению тяготения, изученному Ньютоном. Другие же точки их, которым это действие тяготения не присуще, образуют </a:t>
            </a:r>
            <a:r>
              <a:rPr lang="ru-RU" dirty="0" smtClean="0">
                <a:latin typeface="Times New Roman" panose="02020603050405020304" pitchFamily="18" charset="0"/>
                <a:cs typeface="Times New Roman" panose="02020603050405020304" pitchFamily="18" charset="0"/>
              </a:rPr>
              <a:t>невесомые </a:t>
            </a:r>
            <a:r>
              <a:rPr lang="ru-RU" dirty="0">
                <a:latin typeface="Times New Roman" panose="02020603050405020304" pitchFamily="18" charset="0"/>
                <a:cs typeface="Times New Roman" panose="02020603050405020304" pitchFamily="18" charset="0"/>
              </a:rPr>
              <a:t>жидкости, как электрические жидкости или жидкость тепловая. </a:t>
            </a:r>
            <a:r>
              <a:rPr lang="ru-RU" dirty="0" smtClean="0">
                <a:latin typeface="Times New Roman" panose="02020603050405020304" pitchFamily="18" charset="0"/>
                <a:cs typeface="Times New Roman" panose="02020603050405020304" pitchFamily="18" charset="0"/>
              </a:rPr>
              <a:t>Соответственные </a:t>
            </a:r>
            <a:r>
              <a:rPr lang="ru-RU" dirty="0">
                <a:latin typeface="Times New Roman" panose="02020603050405020304" pitchFamily="18" charset="0"/>
                <a:cs typeface="Times New Roman" panose="02020603050405020304" pitchFamily="18" charset="0"/>
              </a:rPr>
              <a:t>же допущения относительно масс всех этих материальных </a:t>
            </a:r>
            <a:r>
              <a:rPr lang="ru-RU" dirty="0" smtClean="0">
                <a:latin typeface="Times New Roman" panose="02020603050405020304" pitchFamily="18" charset="0"/>
                <a:cs typeface="Times New Roman" panose="02020603050405020304" pitchFamily="18" charset="0"/>
              </a:rPr>
              <a:t>точек</a:t>
            </a:r>
            <a:r>
              <a:rPr lang="ru-RU" dirty="0">
                <a:latin typeface="Times New Roman" panose="02020603050405020304" pitchFamily="18" charset="0"/>
                <a:cs typeface="Times New Roman" panose="02020603050405020304" pitchFamily="18" charset="0"/>
              </a:rPr>
              <a:t>, относительно распределения их, относительно характера функций </a:t>
            </a:r>
            <a:r>
              <a:rPr lang="ru-RU" dirty="0" smtClean="0">
                <a:latin typeface="Times New Roman" panose="02020603050405020304" pitchFamily="18" charset="0"/>
                <a:cs typeface="Times New Roman" panose="02020603050405020304" pitchFamily="18" charset="0"/>
              </a:rPr>
              <a:t>расстояния</a:t>
            </a:r>
            <a:r>
              <a:rPr lang="ru-RU" dirty="0">
                <a:latin typeface="Times New Roman" panose="02020603050405020304" pitchFamily="18" charset="0"/>
                <a:cs typeface="Times New Roman" panose="02020603050405020304" pitchFamily="18" charset="0"/>
              </a:rPr>
              <a:t>, от которых их взаимные действия зависят, должны дать </a:t>
            </a:r>
            <a:r>
              <a:rPr lang="ru-RU" dirty="0" smtClean="0">
                <a:latin typeface="Times New Roman" panose="02020603050405020304" pitchFamily="18" charset="0"/>
                <a:cs typeface="Times New Roman" panose="02020603050405020304" pitchFamily="18" charset="0"/>
              </a:rPr>
              <a:t>представление </a:t>
            </a:r>
            <a:r>
              <a:rPr lang="ru-RU" dirty="0">
                <a:latin typeface="Times New Roman" panose="02020603050405020304" pitchFamily="18" charset="0"/>
                <a:cs typeface="Times New Roman" panose="02020603050405020304" pitchFamily="18" charset="0"/>
              </a:rPr>
              <a:t>обо всех физических явлениях. Так, например, чтобы объяснить магнитные действия представляют се-</a:t>
            </a:r>
            <a:r>
              <a:rPr lang="ru-RU" dirty="0" err="1">
                <a:latin typeface="Times New Roman" panose="02020603050405020304" pitchFamily="18" charset="0"/>
                <a:cs typeface="Times New Roman" panose="02020603050405020304" pitchFamily="18" charset="0"/>
              </a:rPr>
              <a:t>бе</a:t>
            </a:r>
            <a:r>
              <a:rPr lang="ru-RU" dirty="0">
                <a:latin typeface="Times New Roman" panose="02020603050405020304" pitchFamily="18" charset="0"/>
                <a:cs typeface="Times New Roman" panose="02020603050405020304" pitchFamily="18" charset="0"/>
              </a:rPr>
              <a:t>, что каждая молекула железа носит в себе равные массы южной </a:t>
            </a:r>
            <a:r>
              <a:rPr lang="ru-RU" dirty="0" smtClean="0">
                <a:latin typeface="Times New Roman" panose="02020603050405020304" pitchFamily="18" charset="0"/>
                <a:cs typeface="Times New Roman" panose="02020603050405020304" pitchFamily="18" charset="0"/>
              </a:rPr>
              <a:t>магнитной </a:t>
            </a:r>
            <a:r>
              <a:rPr lang="ru-RU" dirty="0">
                <a:latin typeface="Times New Roman" panose="02020603050405020304" pitchFamily="18" charset="0"/>
                <a:cs typeface="Times New Roman" panose="02020603050405020304" pitchFamily="18" charset="0"/>
              </a:rPr>
              <a:t>и северной магнитной жидкости; что распределение этих жидкостей в этой молекуле определяется законами механики; что две магнитные массы оказывают друг на друга действие, прямо пропорциональное произведению из этих масс и обратно пропорциональное квадрату расстоянию между ни-ми; наконец, что это действие бывает отталкивающим, когда обе массы од-</a:t>
            </a:r>
            <a:r>
              <a:rPr lang="ru-RU" dirty="0" err="1">
                <a:latin typeface="Times New Roman" panose="02020603050405020304" pitchFamily="18" charset="0"/>
                <a:cs typeface="Times New Roman" panose="02020603050405020304" pitchFamily="18" charset="0"/>
              </a:rPr>
              <a:t>ного</a:t>
            </a:r>
            <a:r>
              <a:rPr lang="ru-RU" dirty="0">
                <a:latin typeface="Times New Roman" panose="02020603050405020304" pitchFamily="18" charset="0"/>
                <a:cs typeface="Times New Roman" panose="02020603050405020304" pitchFamily="18" charset="0"/>
              </a:rPr>
              <a:t> рода, и притягивающим, когда они разного рода. Такова сущность </a:t>
            </a:r>
            <a:r>
              <a:rPr lang="ru-RU" dirty="0" smtClean="0">
                <a:latin typeface="Times New Roman" panose="02020603050405020304" pitchFamily="18" charset="0"/>
                <a:cs typeface="Times New Roman" panose="02020603050405020304" pitchFamily="18" charset="0"/>
              </a:rPr>
              <a:t>теории </a:t>
            </a:r>
            <a:r>
              <a:rPr lang="ru-RU" dirty="0">
                <a:latin typeface="Times New Roman" panose="02020603050405020304" pitchFamily="18" charset="0"/>
                <a:cs typeface="Times New Roman" panose="02020603050405020304" pitchFamily="18" charset="0"/>
              </a:rPr>
              <a:t>магнетизма, основы которой были заложены Франклином, </a:t>
            </a:r>
            <a:r>
              <a:rPr lang="ru-RU" dirty="0" err="1">
                <a:latin typeface="Times New Roman" panose="02020603050405020304" pitchFamily="18" charset="0"/>
                <a:cs typeface="Times New Roman" panose="02020603050405020304" pitchFamily="18" charset="0"/>
              </a:rPr>
              <a:t>Эпинусом</a:t>
            </a:r>
            <a:r>
              <a:rPr lang="ru-RU" dirty="0">
                <a:latin typeface="Times New Roman" panose="02020603050405020304" pitchFamily="18" charset="0"/>
                <a:cs typeface="Times New Roman" panose="02020603050405020304" pitchFamily="18" charset="0"/>
              </a:rPr>
              <a:t>, Т. Майером и Кулоном и которая нашла свое наиболее полное развитие в классических работах Пуассона.</a:t>
            </a:r>
          </a:p>
        </p:txBody>
      </p:sp>
    </p:spTree>
    <p:extLst>
      <p:ext uri="{BB962C8B-B14F-4D97-AF65-F5344CB8AC3E}">
        <p14:creationId xmlns:p14="http://schemas.microsoft.com/office/powerpoint/2010/main" val="958697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8912" y="260725"/>
            <a:ext cx="9137099" cy="325872"/>
          </a:xfrm>
        </p:spPr>
        <p:txBody>
          <a:bodyPr>
            <a:noAutofit/>
          </a:bodyPr>
          <a:lstStyle/>
          <a:p>
            <a:r>
              <a:rPr lang="ru-RU" sz="2000" dirty="0" smtClean="0">
                <a:latin typeface="Arial Black" panose="020B0A04020102020204" pitchFamily="34" charset="0"/>
              </a:rPr>
              <a:t>Метафизика </a:t>
            </a:r>
            <a:r>
              <a:rPr lang="ru-RU" sz="2000" dirty="0">
                <a:latin typeface="Arial Black" panose="020B0A04020102020204" pitchFamily="34" charset="0"/>
              </a:rPr>
              <a:t>д</a:t>
            </a:r>
            <a:r>
              <a:rPr lang="ru-RU" sz="2000" dirty="0" smtClean="0">
                <a:latin typeface="Arial Black" panose="020B0A04020102020204" pitchFamily="34" charset="0"/>
              </a:rPr>
              <a:t>аёт возможность появления теории</a:t>
            </a:r>
            <a:endParaRPr lang="ru-RU" sz="2000" dirty="0">
              <a:latin typeface="Arial Black" panose="020B0A04020102020204" pitchFamily="34" charset="0"/>
            </a:endParaRPr>
          </a:p>
        </p:txBody>
      </p:sp>
      <p:sp>
        <p:nvSpPr>
          <p:cNvPr id="3" name="Объект 2"/>
          <p:cNvSpPr>
            <a:spLocks noGrp="1"/>
          </p:cNvSpPr>
          <p:nvPr>
            <p:ph idx="1"/>
          </p:nvPr>
        </p:nvSpPr>
        <p:spPr>
          <a:xfrm>
            <a:off x="465826" y="776058"/>
            <a:ext cx="10603589" cy="5210673"/>
          </a:xfrm>
        </p:spPr>
        <p:txBody>
          <a:bodyPr>
            <a:normAutofit fontScale="92500" lnSpcReduction="10000"/>
          </a:bodyPr>
          <a:lstStyle/>
          <a:p>
            <a:pPr algn="just"/>
            <a:r>
              <a:rPr lang="ru-RU" dirty="0"/>
              <a:t>Согласно Декарту, материя по сущности своей тождественна с </a:t>
            </a:r>
            <a:r>
              <a:rPr lang="ru-RU" dirty="0" smtClean="0"/>
              <a:t>протяжением </a:t>
            </a:r>
            <a:r>
              <a:rPr lang="ru-RU" dirty="0"/>
              <a:t>по длине, ширине и глубине, что составляет предмет изучения </a:t>
            </a:r>
            <a:r>
              <a:rPr lang="ru-RU" dirty="0" smtClean="0"/>
              <a:t>геометров</a:t>
            </a:r>
            <a:r>
              <a:rPr lang="ru-RU" dirty="0"/>
              <a:t>. Ничего другого изучению не подлежит, кроме различных фигур и различных движений. Материя картезианская есть нечто вроде огромной жидкости, если угодно, не сжимаемой и абсолютно однородной. Атомы, твердые и неделимые, пустое пространство, которое их разделяет, – все это лишь одни явления, одни иллюзии. Некоторые части этой общей жидкости могут быть захвачены в длительные вихревые движения, в мало </a:t>
            </a:r>
            <a:r>
              <a:rPr lang="ru-RU" dirty="0" smtClean="0"/>
              <a:t>проницательных </a:t>
            </a:r>
            <a:r>
              <a:rPr lang="ru-RU" dirty="0"/>
              <a:t>глазах атомиста эти вихри могут показаться неделимыми </a:t>
            </a:r>
            <a:r>
              <a:rPr lang="ru-RU" dirty="0" smtClean="0"/>
              <a:t>частицами</a:t>
            </a:r>
            <a:r>
              <a:rPr lang="ru-RU" dirty="0"/>
              <a:t>. От одного вихря к другому передаются через посредство лежащей </a:t>
            </a:r>
            <a:r>
              <a:rPr lang="ru-RU" dirty="0" smtClean="0"/>
              <a:t>между </a:t>
            </a:r>
            <a:r>
              <a:rPr lang="ru-RU" dirty="0"/>
              <a:t>ними жидкости давления, которую последователи Ньютона, вследствие недостаточно полного анализа, приняли за действие на расстоянии. Таковы принципы физики, первый набросок которой дал Декарт, которую глубже развил Мальбранш и которой Уильям Томсон, основываясь на </a:t>
            </a:r>
            <a:r>
              <a:rPr lang="ru-RU" dirty="0" smtClean="0"/>
              <a:t>гидродинамических </a:t>
            </a:r>
            <a:r>
              <a:rPr lang="ru-RU" dirty="0"/>
              <a:t>исследованиях Коши и Гельмгольца, придал объем и точность, характеризующие современные математические системы. Эта картезианская физика не была бы полна без теории магнетизма. Уже Декарт делал попытки к созданию ее. Спирали из </a:t>
            </a:r>
            <a:r>
              <a:rPr lang="ru-RU" dirty="0" smtClean="0"/>
              <a:t>тонкой материи</a:t>
            </a:r>
            <a:r>
              <a:rPr lang="ru-RU" dirty="0"/>
              <a:t>, </a:t>
            </a:r>
            <a:r>
              <a:rPr lang="ru-RU" dirty="0" smtClean="0"/>
              <a:t>которые </a:t>
            </a:r>
            <a:r>
              <a:rPr lang="ru-RU" dirty="0"/>
              <a:t>заменяли в этой теории – была здесь известная доля наивности! – магнитные тельца Гассенди, уступили свое место у картезианцев XIX века вихрям, с гораздо большей долей учености придуманным Максвеллом. Таким образом, каждая философская школа проповедует теорию, </a:t>
            </a:r>
            <a:r>
              <a:rPr lang="ru-RU" dirty="0" smtClean="0"/>
              <a:t>которая </a:t>
            </a:r>
            <a:r>
              <a:rPr lang="ru-RU" dirty="0"/>
              <a:t>сводит явления магнитные к элементам, совокупность которых </a:t>
            </a:r>
            <a:r>
              <a:rPr lang="ru-RU" dirty="0" smtClean="0"/>
              <a:t>составляет </a:t>
            </a:r>
            <a:r>
              <a:rPr lang="ru-RU" dirty="0"/>
              <a:t>сущность материи. Другие же школы отвергают эту теорию или на </a:t>
            </a:r>
            <a:r>
              <a:rPr lang="ru-RU" dirty="0" smtClean="0"/>
              <a:t>основании </a:t>
            </a:r>
            <a:r>
              <a:rPr lang="ru-RU" dirty="0"/>
              <a:t>своих принципов не находят возможным признать в ней </a:t>
            </a:r>
            <a:r>
              <a:rPr lang="ru-RU" dirty="0" smtClean="0"/>
              <a:t>удовлетворительное </a:t>
            </a:r>
            <a:r>
              <a:rPr lang="ru-RU" dirty="0"/>
              <a:t>объяснение магнитных явлений. </a:t>
            </a:r>
          </a:p>
        </p:txBody>
      </p:sp>
    </p:spTree>
    <p:extLst>
      <p:ext uri="{BB962C8B-B14F-4D97-AF65-F5344CB8AC3E}">
        <p14:creationId xmlns:p14="http://schemas.microsoft.com/office/powerpoint/2010/main" val="327672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6053" y="258792"/>
            <a:ext cx="9309626" cy="353683"/>
          </a:xfrm>
        </p:spPr>
        <p:txBody>
          <a:bodyPr>
            <a:noAutofit/>
          </a:bodyPr>
          <a:lstStyle/>
          <a:p>
            <a:r>
              <a:rPr lang="ru-RU" sz="2000" dirty="0" smtClean="0">
                <a:latin typeface="Arial Black" panose="020B0A04020102020204" pitchFamily="34" charset="0"/>
              </a:rPr>
              <a:t>Метафизические системы</a:t>
            </a:r>
            <a:endParaRPr lang="ru-RU" sz="2000" dirty="0">
              <a:latin typeface="Arial Black" panose="020B0A04020102020204" pitchFamily="34" charset="0"/>
            </a:endParaRPr>
          </a:p>
        </p:txBody>
      </p:sp>
      <p:sp>
        <p:nvSpPr>
          <p:cNvPr id="3" name="Объект 2"/>
          <p:cNvSpPr>
            <a:spLocks noGrp="1"/>
          </p:cNvSpPr>
          <p:nvPr>
            <p:ph idx="1"/>
          </p:nvPr>
        </p:nvSpPr>
        <p:spPr>
          <a:xfrm>
            <a:off x="1216324" y="612475"/>
            <a:ext cx="9939355" cy="5256619"/>
          </a:xfrm>
        </p:spPr>
        <p:txBody>
          <a:bodyPr>
            <a:normAutofit fontScale="85000" lnSpcReduction="20000"/>
          </a:bodyPr>
          <a:lstStyle/>
          <a:p>
            <a:pPr algn="just"/>
            <a:r>
              <a:rPr lang="ru-RU" dirty="0"/>
              <a:t>Если взять большие космологические школы </a:t>
            </a:r>
            <a:r>
              <a:rPr lang="ru-RU" b="1" dirty="0"/>
              <a:t>– </a:t>
            </a:r>
            <a:r>
              <a:rPr lang="ru-RU" b="1" dirty="0" smtClean="0"/>
              <a:t>школы </a:t>
            </a:r>
            <a:r>
              <a:rPr lang="ru-RU" b="1" dirty="0"/>
              <a:t>перипатетиков</a:t>
            </a:r>
            <a:r>
              <a:rPr lang="ru-RU" b="1" dirty="0" smtClean="0"/>
              <a:t>,  </a:t>
            </a:r>
            <a:r>
              <a:rPr lang="ru-RU" b="1" dirty="0" err="1" smtClean="0"/>
              <a:t>ньютонову</a:t>
            </a:r>
            <a:r>
              <a:rPr lang="ru-RU" b="1" dirty="0" smtClean="0"/>
              <a:t> </a:t>
            </a:r>
            <a:r>
              <a:rPr lang="ru-RU" b="1" dirty="0"/>
              <a:t>школу, школу атомистов и картезианскую школу </a:t>
            </a:r>
            <a:r>
              <a:rPr lang="ru-RU" dirty="0"/>
              <a:t>– то можно расположить их в один ряд так, чтобы каждая приписывала материи </a:t>
            </a:r>
            <a:r>
              <a:rPr lang="ru-RU" dirty="0" smtClean="0"/>
              <a:t>меньшее </a:t>
            </a:r>
            <a:r>
              <a:rPr lang="ru-RU" dirty="0"/>
              <a:t>число существенных свойств, чем предыдущая. </a:t>
            </a:r>
            <a:endParaRPr lang="ru-RU" dirty="0" smtClean="0"/>
          </a:p>
          <a:p>
            <a:pPr algn="just"/>
            <a:r>
              <a:rPr lang="ru-RU" b="1" dirty="0" smtClean="0"/>
              <a:t>Школа </a:t>
            </a:r>
            <a:r>
              <a:rPr lang="ru-RU" b="1" dirty="0"/>
              <a:t>перипатетиков </a:t>
            </a:r>
            <a:r>
              <a:rPr lang="ru-RU" dirty="0"/>
              <a:t>образует субстанцию тел из двух только </a:t>
            </a:r>
            <a:r>
              <a:rPr lang="ru-RU" dirty="0" smtClean="0"/>
              <a:t>элементов </a:t>
            </a:r>
            <a:r>
              <a:rPr lang="ru-RU" dirty="0"/>
              <a:t>– материи и формы. Но эта форма может принимать свойства, число </a:t>
            </a:r>
            <a:r>
              <a:rPr lang="ru-RU" dirty="0" smtClean="0"/>
              <a:t>которых </a:t>
            </a:r>
            <a:r>
              <a:rPr lang="ru-RU" dirty="0"/>
              <a:t>не ограничено. Так, каждое физическое свойство может быть </a:t>
            </a:r>
            <a:r>
              <a:rPr lang="ru-RU" dirty="0" smtClean="0"/>
              <a:t>приписано </a:t>
            </a:r>
            <a:r>
              <a:rPr lang="ru-RU" dirty="0"/>
              <a:t>особому качеству – качеству чувственному, прямо доступному нашему восприятию, каковы тяжесть, плотность, жидкое состояние, теплота, свет, или же качеству скрытому, одни действия которого могут стать доступны-ми нам косвенным путем, каковы магнитные или электрические свойства. </a:t>
            </a:r>
            <a:endParaRPr lang="ru-RU" dirty="0" smtClean="0"/>
          </a:p>
          <a:p>
            <a:pPr algn="just"/>
            <a:r>
              <a:rPr lang="ru-RU" b="1" dirty="0" err="1" smtClean="0"/>
              <a:t>Ньютонова</a:t>
            </a:r>
            <a:r>
              <a:rPr lang="ru-RU" b="1" dirty="0" smtClean="0"/>
              <a:t> </a:t>
            </a:r>
            <a:r>
              <a:rPr lang="ru-RU" b="1" dirty="0"/>
              <a:t>школа </a:t>
            </a:r>
            <a:r>
              <a:rPr lang="ru-RU" dirty="0"/>
              <a:t>отвергает это бесконечное многообразие качеств и тем в значительной степени упрощает понятие материальной субстанции. В качестве элементов материи она оставляет только массы, взаимодействия их и фигуры, если она не хочет вместе с </a:t>
            </a:r>
            <a:r>
              <a:rPr lang="ru-RU" dirty="0" err="1"/>
              <a:t>Босковичем</a:t>
            </a:r>
            <a:r>
              <a:rPr lang="ru-RU" dirty="0"/>
              <a:t> и некоторыми из его </a:t>
            </a:r>
            <a:r>
              <a:rPr lang="ru-RU" dirty="0" err="1"/>
              <a:t>по-следователей</a:t>
            </a:r>
            <a:r>
              <a:rPr lang="ru-RU" dirty="0"/>
              <a:t> свести и их к точкам, лишенным протяжения. </a:t>
            </a:r>
            <a:endParaRPr lang="ru-RU" dirty="0" smtClean="0"/>
          </a:p>
          <a:p>
            <a:pPr algn="just"/>
            <a:r>
              <a:rPr lang="ru-RU" b="1" dirty="0" smtClean="0"/>
              <a:t>Школа </a:t>
            </a:r>
            <a:r>
              <a:rPr lang="ru-RU" b="1" dirty="0"/>
              <a:t>атомистов </a:t>
            </a:r>
            <a:r>
              <a:rPr lang="ru-RU" dirty="0"/>
              <a:t>идет еще дальше. У нее материальные элементы </a:t>
            </a:r>
            <a:r>
              <a:rPr lang="ru-RU" dirty="0" smtClean="0"/>
              <a:t>сохраняют </a:t>
            </a:r>
            <a:r>
              <a:rPr lang="ru-RU" dirty="0"/>
              <a:t>массу, фигуру и твердость, но силы, с которыми они друг на друга действуют, согласно школе Ньютона, исчезают из области реального, а они рассматриваются лишь как явления и фикции. </a:t>
            </a:r>
            <a:endParaRPr lang="ru-RU" dirty="0" smtClean="0"/>
          </a:p>
          <a:p>
            <a:pPr algn="just"/>
            <a:r>
              <a:rPr lang="ru-RU" dirty="0" smtClean="0"/>
              <a:t>Наконец</a:t>
            </a:r>
            <a:r>
              <a:rPr lang="ru-RU" dirty="0"/>
              <a:t>, </a:t>
            </a:r>
            <a:r>
              <a:rPr lang="ru-RU" b="1" dirty="0"/>
              <a:t>картезианцы</a:t>
            </a:r>
            <a:r>
              <a:rPr lang="ru-RU" dirty="0"/>
              <a:t> доводят до крайности эту тенденцию лишить </a:t>
            </a:r>
            <a:r>
              <a:rPr lang="ru-RU" dirty="0" smtClean="0"/>
              <a:t>материальную </a:t>
            </a:r>
            <a:r>
              <a:rPr lang="ru-RU" dirty="0"/>
              <a:t>субстанцию различных свойств. Они отвергают твердость </a:t>
            </a:r>
            <a:r>
              <a:rPr lang="ru-RU" dirty="0" smtClean="0"/>
              <a:t>атомов</a:t>
            </a:r>
            <a:r>
              <a:rPr lang="ru-RU" dirty="0"/>
              <a:t>, отвергают даже различие между пустым и наполненным </a:t>
            </a:r>
            <a:r>
              <a:rPr lang="ru-RU" dirty="0" smtClean="0"/>
              <a:t>пространством</a:t>
            </a:r>
            <a:r>
              <a:rPr lang="ru-RU" dirty="0"/>
              <a:t>, чтобы отождествить материю, согласно выражению </a:t>
            </a:r>
            <a:r>
              <a:rPr lang="ru-RU" dirty="0" smtClean="0"/>
              <a:t>Лейбница, </a:t>
            </a:r>
            <a:r>
              <a:rPr lang="ru-RU" dirty="0"/>
              <a:t>с «протяжением и одним голым его изменением». Итак, каждая космологическая школа допускает в своих объяснениях известные свойства материи, которым последующая школа отказывает в значении реальностей, которые она рассматривает лишь как слова, </a:t>
            </a:r>
            <a:r>
              <a:rPr lang="ru-RU" dirty="0" smtClean="0"/>
              <a:t>указывающие</a:t>
            </a:r>
            <a:r>
              <a:rPr lang="ru-RU" dirty="0"/>
              <a:t>, не вскрывая их, на реальности более глубоко запрятанные, которые она уподобляет, одним словом, </a:t>
            </a:r>
            <a:r>
              <a:rPr lang="ru-RU" dirty="0" smtClean="0"/>
              <a:t>тайным качествам</a:t>
            </a:r>
            <a:r>
              <a:rPr lang="ru-RU" dirty="0"/>
              <a:t>, в столь большом </a:t>
            </a:r>
            <a:r>
              <a:rPr lang="ru-RU" dirty="0" smtClean="0"/>
              <a:t>изобилии </a:t>
            </a:r>
            <a:r>
              <a:rPr lang="ru-RU" dirty="0"/>
              <a:t>созданным схоластикой.</a:t>
            </a:r>
          </a:p>
        </p:txBody>
      </p:sp>
    </p:spTree>
    <p:extLst>
      <p:ext uri="{BB962C8B-B14F-4D97-AF65-F5344CB8AC3E}">
        <p14:creationId xmlns:p14="http://schemas.microsoft.com/office/powerpoint/2010/main" val="2058781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0884" y="286604"/>
            <a:ext cx="10344796" cy="645050"/>
          </a:xfrm>
        </p:spPr>
        <p:txBody>
          <a:bodyPr>
            <a:noAutofit/>
          </a:bodyPr>
          <a:lstStyle/>
          <a:p>
            <a:r>
              <a:rPr lang="ru-RU" sz="2400" b="1" dirty="0">
                <a:latin typeface="Arial Black" panose="020B0A04020102020204" pitchFamily="34" charset="0"/>
              </a:rPr>
              <a:t>Ни одна метафизическая система недостаточна как основа для физической теории</a:t>
            </a:r>
          </a:p>
        </p:txBody>
      </p:sp>
      <p:sp>
        <p:nvSpPr>
          <p:cNvPr id="3" name="Объект 2"/>
          <p:cNvSpPr>
            <a:spLocks noGrp="1"/>
          </p:cNvSpPr>
          <p:nvPr>
            <p:ph idx="1"/>
          </p:nvPr>
        </p:nvSpPr>
        <p:spPr>
          <a:xfrm>
            <a:off x="1138686" y="1017917"/>
            <a:ext cx="10016993" cy="4851177"/>
          </a:xfrm>
        </p:spPr>
        <p:txBody>
          <a:bodyPr>
            <a:normAutofit fontScale="92500" lnSpcReduction="10000"/>
          </a:bodyPr>
          <a:lstStyle/>
          <a:p>
            <a:pPr algn="just"/>
            <a:r>
              <a:rPr lang="ru-RU" dirty="0" smtClean="0"/>
              <a:t>Каждая </a:t>
            </a:r>
            <a:r>
              <a:rPr lang="ru-RU" dirty="0"/>
              <a:t>из метафизических школ упрекает своих соперниц в том, что те в своих объяснениях ссылаются на понятия, которые сами не объяснимы, которые являются поистине скрытыми качествами. Не могла бы ли она </a:t>
            </a:r>
            <a:r>
              <a:rPr lang="ru-RU" dirty="0" smtClean="0"/>
              <a:t>почти </a:t>
            </a:r>
            <a:r>
              <a:rPr lang="ru-RU" dirty="0"/>
              <a:t>всегда обратиться с этим упреком к себе самой? Философы, принадлежащие к какой-нибудь известной школе, только тогда объявляют себя совершенно удовлетворенными </a:t>
            </a:r>
            <a:r>
              <a:rPr lang="ru-RU" dirty="0" err="1"/>
              <a:t>теоpией</a:t>
            </a:r>
            <a:r>
              <a:rPr lang="ru-RU" dirty="0"/>
              <a:t>, созданной физиками той же школы, когда все принципы этой теории выведены из той метафизики, которую исповедует эта школа. Если же физик в ходе </a:t>
            </a:r>
            <a:r>
              <a:rPr lang="ru-RU" dirty="0" smtClean="0"/>
              <a:t>объяснения </a:t>
            </a:r>
            <a:r>
              <a:rPr lang="ru-RU" dirty="0"/>
              <a:t>какого-нибудь физического явления ссылается на закон, который этой метафизикой доказан быть не может, объяснение считается неудавшимся и физическая теория, по их мнению, не достигла своей цели. Но ни одна метафизика не дает столь точных, столь детальных </a:t>
            </a:r>
            <a:r>
              <a:rPr lang="ru-RU" dirty="0" smtClean="0"/>
              <a:t>указаний</a:t>
            </a:r>
            <a:r>
              <a:rPr lang="ru-RU" dirty="0"/>
              <a:t>, чтобы из них можно было вывести все элементы физической теории. В самом деле, указания, которые метафизическое учение дает </a:t>
            </a:r>
            <a:r>
              <a:rPr lang="ru-RU" dirty="0" smtClean="0"/>
              <a:t>относительно </a:t>
            </a:r>
            <a:r>
              <a:rPr lang="ru-RU" dirty="0"/>
              <a:t>истинной природы тел, состоят большей частью из отрицаний. </a:t>
            </a:r>
            <a:r>
              <a:rPr lang="ru-RU" dirty="0" smtClean="0"/>
              <a:t>Перипатетики</a:t>
            </a:r>
            <a:r>
              <a:rPr lang="ru-RU" dirty="0"/>
              <a:t>, как и картезианцы, отрицают возможность пустого пространства. Сторонники Ньютона отрицают всякое качество, которое не может быть сведено к силе, действующей между материальными точками. Атомисты и картезианцы отрицают всякое действие на расстоянии. Картезианцы не при-знают никакого другого различия между различными частями материи, </a:t>
            </a:r>
            <a:r>
              <a:rPr lang="ru-RU" dirty="0" smtClean="0"/>
              <a:t>кроме </a:t>
            </a:r>
            <a:r>
              <a:rPr lang="ru-RU" dirty="0"/>
              <a:t>различий в фигуре и движении. Все эти отрицания пригодны в качестве аргументов, когда дело идет об обсуждении теории, предложенной другой какой-нибудь школой. Но </a:t>
            </a:r>
            <a:r>
              <a:rPr lang="ru-RU" dirty="0" smtClean="0"/>
              <a:t>они </a:t>
            </a:r>
            <a:r>
              <a:rPr lang="ru-RU" dirty="0"/>
              <a:t>обнаруживают удивительное бесплодие, когда хочешь из них вывести </a:t>
            </a:r>
            <a:r>
              <a:rPr lang="ru-RU" dirty="0" smtClean="0"/>
              <a:t>принципы </a:t>
            </a:r>
            <a:r>
              <a:rPr lang="ru-RU" dirty="0"/>
              <a:t>для физической </a:t>
            </a:r>
            <a:r>
              <a:rPr lang="ru-RU" dirty="0" smtClean="0"/>
              <a:t>теории.</a:t>
            </a:r>
            <a:endParaRPr lang="ru-RU" dirty="0"/>
          </a:p>
        </p:txBody>
      </p:sp>
    </p:spTree>
    <p:extLst>
      <p:ext uri="{BB962C8B-B14F-4D97-AF65-F5344CB8AC3E}">
        <p14:creationId xmlns:p14="http://schemas.microsoft.com/office/powerpoint/2010/main" val="1837206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0776" y="181154"/>
            <a:ext cx="9223363" cy="831586"/>
          </a:xfrm>
        </p:spPr>
        <p:txBody>
          <a:bodyPr>
            <a:normAutofit/>
          </a:bodyPr>
          <a:lstStyle/>
          <a:p>
            <a:r>
              <a:rPr lang="ru-RU" sz="2400" b="1" dirty="0" smtClean="0">
                <a:latin typeface="Arial Black" panose="020B0A04020102020204" pitchFamily="34" charset="0"/>
              </a:rPr>
              <a:t>Пути формирования теоретического мышления </a:t>
            </a:r>
            <a:endParaRPr lang="ru-RU" sz="2400" b="1" dirty="0">
              <a:latin typeface="Arial Black" panose="020B0A04020102020204" pitchFamily="34" charset="0"/>
            </a:endParaRPr>
          </a:p>
        </p:txBody>
      </p:sp>
      <p:sp>
        <p:nvSpPr>
          <p:cNvPr id="3" name="Объект 2"/>
          <p:cNvSpPr>
            <a:spLocks noGrp="1"/>
          </p:cNvSpPr>
          <p:nvPr>
            <p:ph idx="1"/>
          </p:nvPr>
        </p:nvSpPr>
        <p:spPr>
          <a:xfrm>
            <a:off x="923026" y="1130060"/>
            <a:ext cx="10232654" cy="4739034"/>
          </a:xfrm>
        </p:spPr>
        <p:txBody>
          <a:bodyPr>
            <a:normAutofit fontScale="92500" lnSpcReduction="10000"/>
          </a:bodyPr>
          <a:lstStyle/>
          <a:p>
            <a:pPr algn="just"/>
            <a:r>
              <a:rPr lang="ru-RU" dirty="0"/>
              <a:t>Специально нами были рассмотрены пути формирования теоретического мышления по В. В. Давыдову </a:t>
            </a:r>
            <a:r>
              <a:rPr lang="ru-RU" dirty="0" smtClean="0"/>
              <a:t>. </a:t>
            </a:r>
            <a:r>
              <a:rPr lang="ru-RU" dirty="0"/>
              <a:t>Мы полностью опирались на центральное положение его теории о формировании теоретического мышления в ходе активной учебной деятельности </a:t>
            </a:r>
            <a:r>
              <a:rPr lang="ru-RU" dirty="0" smtClean="0"/>
              <a:t>людей. </a:t>
            </a:r>
            <a:r>
              <a:rPr lang="ru-RU" dirty="0"/>
              <a:t>Вместе с тем мы использовали и стремились развить ряд теоретических положений В. В. Давыдова, пока в меньшей мере затронутых анализом (роль чувственного опыта </a:t>
            </a:r>
            <a:r>
              <a:rPr lang="ru-RU" dirty="0" smtClean="0"/>
              <a:t>человека, </a:t>
            </a:r>
            <a:r>
              <a:rPr lang="ru-RU" dirty="0"/>
              <a:t>организуемого в виде предметных действий; воображение как одно из проявлений теоретического мышления и др.). Наша гипотеза состоит в том, что использование образных компонентов при экспериментальном обучении способствует: а) актуализации и </a:t>
            </a:r>
            <a:r>
              <a:rPr lang="ru-RU" dirty="0" err="1"/>
              <a:t>перестраиванию</a:t>
            </a:r>
            <a:r>
              <a:rPr lang="ru-RU" dirty="0"/>
              <a:t> прошлого опыта </a:t>
            </a:r>
            <a:r>
              <a:rPr lang="ru-RU" dirty="0" smtClean="0"/>
              <a:t>человека в </a:t>
            </a:r>
            <a:r>
              <a:rPr lang="ru-RU" dirty="0"/>
              <a:t>ходе формирования теоретического мышления; б) активизации воображения и внутренней мотивации; в) максимальному совершенствованию динамичных, гибких форм смысловой памяти.</a:t>
            </a:r>
          </a:p>
          <a:p>
            <a:pPr algn="just"/>
            <a:r>
              <a:rPr lang="ru-RU" dirty="0" smtClean="0"/>
              <a:t>Исходная </a:t>
            </a:r>
            <a:r>
              <a:rPr lang="ru-RU" dirty="0"/>
              <a:t>позиция нашего обучения состоит в том, что </a:t>
            </a:r>
            <a:r>
              <a:rPr lang="ru-RU" dirty="0" smtClean="0"/>
              <a:t>следует </a:t>
            </a:r>
            <a:r>
              <a:rPr lang="ru-RU" dirty="0"/>
              <a:t>учить не только знаниям, но и обобщенным действиям, «укрупненным» операциям. При этом мы исходим из социального заказа </a:t>
            </a:r>
            <a:r>
              <a:rPr lang="ru-RU" dirty="0" smtClean="0"/>
              <a:t>высшей школе: </a:t>
            </a:r>
            <a:r>
              <a:rPr lang="ru-RU" dirty="0"/>
              <a:t>дать </a:t>
            </a:r>
            <a:r>
              <a:rPr lang="ru-RU" dirty="0" smtClean="0"/>
              <a:t>не </a:t>
            </a:r>
            <a:r>
              <a:rPr lang="ru-RU" dirty="0"/>
              <a:t>только сумму знаний, но и научить способам их самостоятельного приобретения. </a:t>
            </a:r>
            <a:r>
              <a:rPr lang="ru-RU" dirty="0" smtClean="0"/>
              <a:t>Обучение </a:t>
            </a:r>
            <a:r>
              <a:rPr lang="ru-RU" dirty="0"/>
              <a:t>должно «прививать умение самостоятельно пополнять свои знания, ориентироваться в стремительном потоке научной и политической информации</a:t>
            </a:r>
            <a:r>
              <a:rPr lang="ru-RU" dirty="0" smtClean="0"/>
              <a:t>».</a:t>
            </a:r>
            <a:endParaRPr lang="ru-RU" dirty="0"/>
          </a:p>
          <a:p>
            <a:pPr algn="just"/>
            <a:r>
              <a:rPr lang="ru-RU" dirty="0"/>
              <a:t> </a:t>
            </a:r>
          </a:p>
          <a:p>
            <a:endParaRPr lang="ru-RU" dirty="0"/>
          </a:p>
        </p:txBody>
      </p:sp>
    </p:spTree>
    <p:extLst>
      <p:ext uri="{BB962C8B-B14F-4D97-AF65-F5344CB8AC3E}">
        <p14:creationId xmlns:p14="http://schemas.microsoft.com/office/powerpoint/2010/main" val="1405024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9018" y="286604"/>
            <a:ext cx="9516661" cy="610544"/>
          </a:xfrm>
        </p:spPr>
        <p:txBody>
          <a:bodyPr>
            <a:normAutofit/>
          </a:bodyPr>
          <a:lstStyle/>
          <a:p>
            <a:r>
              <a:rPr lang="ru-RU" sz="2800" dirty="0" smtClean="0">
                <a:latin typeface="Arial Black" panose="020B0A04020102020204" pitchFamily="34" charset="0"/>
              </a:rPr>
              <a:t>Формально-логическое мышление</a:t>
            </a:r>
            <a:endParaRPr lang="ru-RU" sz="2800" dirty="0">
              <a:latin typeface="Arial Black" panose="020B0A04020102020204" pitchFamily="34" charset="0"/>
            </a:endParaRPr>
          </a:p>
        </p:txBody>
      </p:sp>
      <p:sp>
        <p:nvSpPr>
          <p:cNvPr id="3" name="Объект 2"/>
          <p:cNvSpPr>
            <a:spLocks noGrp="1"/>
          </p:cNvSpPr>
          <p:nvPr>
            <p:ph idx="1"/>
          </p:nvPr>
        </p:nvSpPr>
        <p:spPr>
          <a:xfrm>
            <a:off x="923026" y="1035170"/>
            <a:ext cx="10232654" cy="4833924"/>
          </a:xfrm>
        </p:spPr>
        <p:txBody>
          <a:bodyPr/>
          <a:lstStyle/>
          <a:p>
            <a:pPr algn="just"/>
            <a:r>
              <a:rPr lang="ru-RU" dirty="0"/>
              <a:t>М</a:t>
            </a:r>
            <a:r>
              <a:rPr lang="ru-RU" dirty="0" smtClean="0"/>
              <a:t>ы должны обучиться операциям</a:t>
            </a:r>
            <a:r>
              <a:rPr lang="ru-RU" dirty="0"/>
              <a:t>, могущим быть использованными не только в рамках одного учебного предмета, но и действиям и операциям, являющимся «</a:t>
            </a:r>
            <a:r>
              <a:rPr lang="ru-RU" dirty="0" err="1"/>
              <a:t>межпредметными</a:t>
            </a:r>
            <a:r>
              <a:rPr lang="ru-RU" dirty="0"/>
              <a:t>». В таком случае в учебный курс должны входить как операции формальной, так и операции диалектической логики. При этом мы исходим из следующих философских положений. </a:t>
            </a:r>
          </a:p>
          <a:p>
            <a:pPr algn="just"/>
            <a:r>
              <a:rPr lang="ru-RU" dirty="0"/>
              <a:t>К операциям формальной логики относится логический аппарат, который функционирует в качестве логического исчисления — «это аппарат оперирования знаками по заданным правилам, среди которых одни обязательны для всякого исчисления, другие только для определенных форм» </a:t>
            </a:r>
            <a:r>
              <a:rPr lang="ru-RU" dirty="0" smtClean="0"/>
              <a:t>. </a:t>
            </a:r>
            <a:r>
              <a:rPr lang="ru-RU" dirty="0"/>
              <a:t>Материалистическая диалектика «создает иного характера логический аппарат, который функционирует не в качестве логического исчисления, она берет мышление не как оперирование по определенным правилам знаками (это задача формальной логики), а как процесс создания понятий, в которых дана природа в преобразованной на основе человеческой потребности форме. Поэтому здесь нужен аппарат не для перехода по правилам от знаков к знакам, а от понятия к понятию при отсутствии этих строгих правил</a:t>
            </a:r>
            <a:r>
              <a:rPr lang="ru-RU" dirty="0" smtClean="0"/>
              <a:t>».</a:t>
            </a:r>
            <a:endParaRPr lang="ru-RU" dirty="0"/>
          </a:p>
          <a:p>
            <a:pPr algn="just"/>
            <a:endParaRPr lang="ru-RU" dirty="0"/>
          </a:p>
        </p:txBody>
      </p:sp>
    </p:spTree>
    <p:extLst>
      <p:ext uri="{BB962C8B-B14F-4D97-AF65-F5344CB8AC3E}">
        <p14:creationId xmlns:p14="http://schemas.microsoft.com/office/powerpoint/2010/main" val="2214848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8966" y="286604"/>
            <a:ext cx="9076714" cy="532906"/>
          </a:xfrm>
        </p:spPr>
        <p:txBody>
          <a:bodyPr>
            <a:normAutofit fontScale="90000"/>
          </a:bodyPr>
          <a:lstStyle/>
          <a:p>
            <a:r>
              <a:rPr lang="ru-RU" sz="2400" dirty="0" smtClean="0">
                <a:latin typeface="Arial Black" panose="020B0A04020102020204" pitchFamily="34" charset="0"/>
              </a:rPr>
              <a:t>Различные модели объяснения в социальных науках</a:t>
            </a:r>
            <a:endParaRPr lang="ru-RU" sz="2400" dirty="0">
              <a:latin typeface="Arial Black" panose="020B0A04020102020204" pitchFamily="34" charset="0"/>
            </a:endParaRPr>
          </a:p>
        </p:txBody>
      </p:sp>
      <p:sp>
        <p:nvSpPr>
          <p:cNvPr id="3" name="Объект 2"/>
          <p:cNvSpPr>
            <a:spLocks noGrp="1"/>
          </p:cNvSpPr>
          <p:nvPr>
            <p:ph idx="1"/>
          </p:nvPr>
        </p:nvSpPr>
        <p:spPr>
          <a:xfrm>
            <a:off x="1097280" y="957533"/>
            <a:ext cx="10582886" cy="5287992"/>
          </a:xfrm>
        </p:spPr>
        <p:txBody>
          <a:bodyPr>
            <a:normAutofit lnSpcReduction="10000"/>
          </a:bodyPr>
          <a:lstStyle/>
          <a:p>
            <a:pPr algn="just"/>
            <a:r>
              <a:rPr lang="ru-RU" dirty="0">
                <a:solidFill>
                  <a:schemeClr val="tx1"/>
                </a:solidFill>
              </a:rPr>
              <a:t>Рассматривая    различные   модели объяснения - </a:t>
            </a:r>
            <a:r>
              <a:rPr lang="ru-RU" b="1" dirty="0">
                <a:solidFill>
                  <a:schemeClr val="tx1"/>
                </a:solidFill>
              </a:rPr>
              <a:t>натуралистскую</a:t>
            </a:r>
            <a:r>
              <a:rPr lang="ru-RU" dirty="0">
                <a:solidFill>
                  <a:schemeClr val="tx1"/>
                </a:solidFill>
              </a:rPr>
              <a:t>, </a:t>
            </a:r>
            <a:r>
              <a:rPr lang="ru-RU" b="1" dirty="0" err="1">
                <a:solidFill>
                  <a:schemeClr val="tx1"/>
                </a:solidFill>
              </a:rPr>
              <a:t>бихевиористскую</a:t>
            </a:r>
            <a:r>
              <a:rPr lang="ru-RU" dirty="0">
                <a:solidFill>
                  <a:schemeClr val="tx1"/>
                </a:solidFill>
              </a:rPr>
              <a:t>, </a:t>
            </a:r>
            <a:r>
              <a:rPr lang="ru-RU" b="1" dirty="0" err="1">
                <a:solidFill>
                  <a:schemeClr val="tx1"/>
                </a:solidFill>
              </a:rPr>
              <a:t>интерпретативную</a:t>
            </a:r>
            <a:r>
              <a:rPr lang="ru-RU" dirty="0">
                <a:solidFill>
                  <a:schemeClr val="tx1"/>
                </a:solidFill>
              </a:rPr>
              <a:t>, </a:t>
            </a:r>
            <a:r>
              <a:rPr lang="ru-RU" b="1" dirty="0" err="1">
                <a:solidFill>
                  <a:schemeClr val="tx1"/>
                </a:solidFill>
              </a:rPr>
              <a:t>этнометодологическую</a:t>
            </a:r>
            <a:r>
              <a:rPr lang="ru-RU" dirty="0">
                <a:solidFill>
                  <a:schemeClr val="tx1"/>
                </a:solidFill>
              </a:rPr>
              <a:t>, </a:t>
            </a:r>
            <a:r>
              <a:rPr lang="ru-RU" b="1" dirty="0" err="1">
                <a:solidFill>
                  <a:schemeClr val="tx1"/>
                </a:solidFill>
              </a:rPr>
              <a:t>функционалистскую</a:t>
            </a:r>
            <a:r>
              <a:rPr lang="ru-RU" dirty="0">
                <a:solidFill>
                  <a:schemeClr val="tx1"/>
                </a:solidFill>
              </a:rPr>
              <a:t>, </a:t>
            </a:r>
            <a:r>
              <a:rPr lang="ru-RU" b="1" dirty="0">
                <a:solidFill>
                  <a:schemeClr val="tx1"/>
                </a:solidFill>
              </a:rPr>
              <a:t>структуралистскую </a:t>
            </a:r>
            <a:r>
              <a:rPr lang="ru-RU" dirty="0">
                <a:solidFill>
                  <a:schemeClr val="tx1"/>
                </a:solidFill>
              </a:rPr>
              <a:t>и </a:t>
            </a:r>
            <a:r>
              <a:rPr lang="ru-RU" b="1" dirty="0" err="1">
                <a:solidFill>
                  <a:schemeClr val="tx1"/>
                </a:solidFill>
              </a:rPr>
              <a:t>реалистскую</a:t>
            </a:r>
            <a:r>
              <a:rPr lang="ru-RU" dirty="0">
                <a:solidFill>
                  <a:schemeClr val="tx1"/>
                </a:solidFill>
              </a:rPr>
              <a:t>, - мы уделим особое внимание анализу примеров из исследовательской практики.</a:t>
            </a:r>
          </a:p>
          <a:p>
            <a:pPr algn="just"/>
            <a:r>
              <a:rPr lang="ru-RU" dirty="0" err="1"/>
              <a:t>Ритцер</a:t>
            </a:r>
            <a:r>
              <a:rPr lang="ru-RU" dirty="0"/>
              <a:t> выделяет три социологические “парадигмы”: 1) </a:t>
            </a:r>
            <a:r>
              <a:rPr lang="ru-RU" b="1" dirty="0"/>
              <a:t>парадигму социальных фактов; </a:t>
            </a:r>
            <a:r>
              <a:rPr lang="ru-RU" dirty="0"/>
              <a:t>2) </a:t>
            </a:r>
            <a:r>
              <a:rPr lang="ru-RU" b="1" dirty="0"/>
              <a:t>парадигму социальных дефиниций </a:t>
            </a:r>
            <a:r>
              <a:rPr lang="ru-RU" dirty="0"/>
              <a:t>(называемую также </a:t>
            </a:r>
            <a:r>
              <a:rPr lang="ru-RU" b="1" dirty="0" err="1"/>
              <a:t>конструкционистской</a:t>
            </a:r>
            <a:r>
              <a:rPr lang="ru-RU" dirty="0"/>
              <a:t>, или </a:t>
            </a:r>
            <a:r>
              <a:rPr lang="ru-RU" b="1" dirty="0" err="1"/>
              <a:t>интерпретативной</a:t>
            </a:r>
            <a:r>
              <a:rPr lang="ru-RU" dirty="0"/>
              <a:t>); 3) </a:t>
            </a:r>
            <a:r>
              <a:rPr lang="ru-RU" b="1" dirty="0" err="1"/>
              <a:t>бихевиористскую</a:t>
            </a:r>
            <a:r>
              <a:rPr lang="ru-RU" b="1" dirty="0"/>
              <a:t> парадигму</a:t>
            </a:r>
            <a:r>
              <a:rPr lang="ru-RU" dirty="0"/>
              <a:t>.</a:t>
            </a:r>
          </a:p>
          <a:p>
            <a:pPr algn="just"/>
            <a:r>
              <a:rPr lang="ru-RU" dirty="0"/>
              <a:t>Образцом исследования для </a:t>
            </a:r>
            <a:r>
              <a:rPr lang="ru-RU" i="1" dirty="0" err="1"/>
              <a:t>фактистской</a:t>
            </a:r>
            <a:r>
              <a:rPr lang="ru-RU" i="1" dirty="0"/>
              <a:t> парадигмы </a:t>
            </a:r>
            <a:r>
              <a:rPr lang="ru-RU" dirty="0"/>
              <a:t>является “Самоубийство” </a:t>
            </a:r>
            <a:r>
              <a:rPr lang="ru-RU" dirty="0" err="1"/>
              <a:t>Э.Дюркгейма</a:t>
            </a:r>
            <a:r>
              <a:rPr lang="ru-RU" dirty="0"/>
              <a:t> (1897); основным предметом - “социальные факты” в </a:t>
            </a:r>
            <a:r>
              <a:rPr lang="ru-RU" dirty="0" err="1"/>
              <a:t>дюркгеймовском</a:t>
            </a:r>
            <a:r>
              <a:rPr lang="ru-RU" dirty="0"/>
              <a:t> смысле, т.е. структуры и институты, а также их влияние на действия и предпочтения личности; к ведущим методам исследования здесь относятся сравнительно- исторический и опросный. </a:t>
            </a:r>
            <a:r>
              <a:rPr lang="ru-RU" b="1" dirty="0"/>
              <a:t>К </a:t>
            </a:r>
            <a:r>
              <a:rPr lang="ru-RU" b="1" dirty="0" err="1"/>
              <a:t>фактистской</a:t>
            </a:r>
            <a:r>
              <a:rPr lang="ru-RU" b="1" dirty="0"/>
              <a:t> парадигме </a:t>
            </a:r>
            <a:r>
              <a:rPr lang="ru-RU" b="1" dirty="0" err="1"/>
              <a:t>Ритцер</a:t>
            </a:r>
            <a:r>
              <a:rPr lang="ru-RU" b="1" dirty="0"/>
              <a:t> относит такие теоретические перспективы, как структурный функционализм, системное теоретизирование, теории конфликта.</a:t>
            </a:r>
            <a:endParaRPr lang="ru-RU" dirty="0"/>
          </a:p>
          <a:p>
            <a:pPr algn="just"/>
            <a:r>
              <a:rPr lang="ru-RU" dirty="0"/>
              <a:t>А. В. </a:t>
            </a:r>
            <a:r>
              <a:rPr lang="ru-RU" dirty="0" err="1" smtClean="0"/>
              <a:t>Леденева</a:t>
            </a:r>
            <a:r>
              <a:rPr lang="ru-RU" dirty="0" smtClean="0"/>
              <a:t> считает</a:t>
            </a:r>
            <a:r>
              <a:rPr lang="ru-RU" dirty="0"/>
              <a:t>, что "</a:t>
            </a:r>
            <a:r>
              <a:rPr lang="ru-RU" dirty="0" smtClean="0"/>
              <a:t>главная проблема социальной теории – такая же</a:t>
            </a:r>
            <a:r>
              <a:rPr lang="ru-RU" dirty="0"/>
              <a:t>, </a:t>
            </a:r>
            <a:r>
              <a:rPr lang="ru-RU" dirty="0" smtClean="0"/>
              <a:t>как и у всех социальных наук – объяснение конкретных процессов социальной жизни</a:t>
            </a:r>
            <a:r>
              <a:rPr lang="ru-RU" dirty="0"/>
              <a:t>" [4, с. 10]. </a:t>
            </a:r>
            <a:r>
              <a:rPr lang="ru-RU" dirty="0" smtClean="0"/>
              <a:t>Она состоит из универсальных концептуальных схем и обобщений</a:t>
            </a:r>
            <a:r>
              <a:rPr lang="ru-RU" dirty="0"/>
              <a:t>, </a:t>
            </a:r>
            <a:r>
              <a:rPr lang="ru-RU" dirty="0" smtClean="0"/>
              <a:t>обобщений двух типов</a:t>
            </a:r>
            <a:r>
              <a:rPr lang="ru-RU" dirty="0"/>
              <a:t>: </a:t>
            </a:r>
            <a:r>
              <a:rPr lang="ru-RU" dirty="0" smtClean="0"/>
              <a:t>известных и неизвестных</a:t>
            </a:r>
            <a:r>
              <a:rPr lang="ru-RU" dirty="0"/>
              <a:t>, </a:t>
            </a:r>
            <a:r>
              <a:rPr lang="ru-RU" dirty="0" smtClean="0"/>
              <a:t>о которых участники событий ничего или практически ничего не знают</a:t>
            </a:r>
            <a:r>
              <a:rPr lang="ru-RU" dirty="0"/>
              <a:t>. </a:t>
            </a:r>
            <a:r>
              <a:rPr lang="ru-RU" dirty="0" smtClean="0"/>
              <a:t>Социальная реальность имеет двойственную природу</a:t>
            </a:r>
            <a:r>
              <a:rPr lang="ru-RU" dirty="0"/>
              <a:t>: </a:t>
            </a:r>
            <a:r>
              <a:rPr lang="ru-RU" dirty="0" smtClean="0"/>
              <a:t>индивид-структура и субъективно-символический характер</a:t>
            </a:r>
            <a:r>
              <a:rPr lang="ru-RU" dirty="0"/>
              <a:t>.</a:t>
            </a:r>
          </a:p>
        </p:txBody>
      </p:sp>
    </p:spTree>
    <p:extLst>
      <p:ext uri="{BB962C8B-B14F-4D97-AF65-F5344CB8AC3E}">
        <p14:creationId xmlns:p14="http://schemas.microsoft.com/office/powerpoint/2010/main" val="1047557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latin typeface="Arial Black" panose="020B0A04020102020204" pitchFamily="34" charset="0"/>
              </a:rPr>
              <a:t>Два подхода к объяснению социального действия</a:t>
            </a:r>
            <a:endParaRPr lang="ru-RU" sz="2400" dirty="0">
              <a:latin typeface="Arial Black" panose="020B0A04020102020204" pitchFamily="34" charset="0"/>
            </a:endParaRPr>
          </a:p>
        </p:txBody>
      </p:sp>
      <p:sp>
        <p:nvSpPr>
          <p:cNvPr id="3" name="Объект 2"/>
          <p:cNvSpPr>
            <a:spLocks noGrp="1"/>
          </p:cNvSpPr>
          <p:nvPr>
            <p:ph idx="1"/>
          </p:nvPr>
        </p:nvSpPr>
        <p:spPr/>
        <p:txBody>
          <a:bodyPr>
            <a:normAutofit fontScale="92500" lnSpcReduction="20000"/>
          </a:bodyPr>
          <a:lstStyle/>
          <a:p>
            <a:pPr algn="just"/>
            <a:r>
              <a:rPr lang="ru-RU" dirty="0"/>
              <a:t>Два подхода к социальному действию — </a:t>
            </a:r>
            <a:r>
              <a:rPr lang="ru-RU" b="1" dirty="0"/>
              <a:t>позитивистский и </a:t>
            </a:r>
            <a:r>
              <a:rPr lang="ru-RU" b="1" dirty="0" err="1"/>
              <a:t>интенционалистский</a:t>
            </a:r>
            <a:r>
              <a:rPr lang="ru-RU" dirty="0"/>
              <a:t> — интересуют нас в первую очередь с точки зрения их имплицитных аксиоматик в отношении природы действия. Точнее сказать, они предлагают два принципиально различных взгляда на взаимосвязь действия и других наблюдаемых событий. В то время как позитивистские теории рассматривают действие как всего лишь еще одно событие в ряду других природных явлений, общей чертой </a:t>
            </a:r>
            <a:r>
              <a:rPr lang="ru-RU" dirty="0" err="1"/>
              <a:t>интенционалистских</a:t>
            </a:r>
            <a:r>
              <a:rPr lang="ru-RU" dirty="0"/>
              <a:t> теорий является то, что они считают действие событием особого рода, поэтому его изучение должно на методологическом уровне отличаться от исследования природных явлений. Означенные предпосылки тесно связаны с эпистемологическими установками позитивистского и </a:t>
            </a:r>
            <a:r>
              <a:rPr lang="ru-RU" dirty="0" err="1"/>
              <a:t>интенционалистского</a:t>
            </a:r>
            <a:r>
              <a:rPr lang="ru-RU" dirty="0"/>
              <a:t> подходов. Первые обычно говорят о том, что цель социальных наук — </a:t>
            </a:r>
            <a:r>
              <a:rPr lang="ru-RU" b="1" dirty="0"/>
              <a:t>произвести причинное объяснение события действия в соответствии с общими </a:t>
            </a:r>
            <a:r>
              <a:rPr lang="ru-RU" b="1" dirty="0" err="1"/>
              <a:t>номологическими</a:t>
            </a:r>
            <a:r>
              <a:rPr lang="ru-RU" b="1" dirty="0"/>
              <a:t> законами — в идеале законами, похожими по форме на законы естественных наук (а лучше идентичными им</a:t>
            </a:r>
            <a:r>
              <a:rPr lang="ru-RU" dirty="0"/>
              <a:t>). Для них не существует принципиальной разницы между действием и другими (природными) явлениями</a:t>
            </a:r>
            <a:r>
              <a:rPr lang="ru-RU" b="1" dirty="0"/>
              <a:t>. </a:t>
            </a:r>
            <a:r>
              <a:rPr lang="ru-RU" b="1" dirty="0" err="1"/>
              <a:t>Интенционалисты</a:t>
            </a:r>
            <a:r>
              <a:rPr lang="ru-RU" b="1" dirty="0"/>
              <a:t>, с другой стороны, подчеркивают необходимость понимания, толкования или реконструкции смысла действия, который </a:t>
            </a:r>
            <a:r>
              <a:rPr lang="ru-RU" b="1" dirty="0" err="1"/>
              <a:t>внеположен</a:t>
            </a:r>
            <a:r>
              <a:rPr lang="ru-RU" b="1" dirty="0"/>
              <a:t> сфере природных событий. </a:t>
            </a:r>
            <a:r>
              <a:rPr lang="ru-RU" dirty="0"/>
              <a:t>Утверждая это, они, как правило, предполагают, что смысл специфичен для конкретной ситуации, контекста или практики, поэтому </a:t>
            </a:r>
            <a:r>
              <a:rPr lang="ru-RU" dirty="0" err="1"/>
              <a:t>номологические</a:t>
            </a:r>
            <a:r>
              <a:rPr lang="ru-RU" dirty="0"/>
              <a:t> объяснения теряют всякий смысл, когда речь идет об изучении действия. </a:t>
            </a:r>
          </a:p>
        </p:txBody>
      </p:sp>
    </p:spTree>
    <p:extLst>
      <p:ext uri="{BB962C8B-B14F-4D97-AF65-F5344CB8AC3E}">
        <p14:creationId xmlns:p14="http://schemas.microsoft.com/office/powerpoint/2010/main" val="1875884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580" y="286603"/>
            <a:ext cx="9137099" cy="507027"/>
          </a:xfrm>
        </p:spPr>
        <p:txBody>
          <a:bodyPr>
            <a:normAutofit/>
          </a:bodyPr>
          <a:lstStyle/>
          <a:p>
            <a:r>
              <a:rPr lang="ru-RU" sz="2000" b="1" dirty="0" smtClean="0">
                <a:latin typeface="Arial Black" panose="020B0A04020102020204" pitchFamily="34" charset="0"/>
              </a:rPr>
              <a:t>Дедуктивно-</a:t>
            </a:r>
            <a:r>
              <a:rPr lang="ru-RU" sz="2000" b="1" dirty="0" err="1" smtClean="0">
                <a:latin typeface="Arial Black" panose="020B0A04020102020204" pitchFamily="34" charset="0"/>
              </a:rPr>
              <a:t>номологическая</a:t>
            </a:r>
            <a:r>
              <a:rPr lang="ru-RU" sz="2000" b="1" dirty="0" smtClean="0">
                <a:latin typeface="Arial Black" panose="020B0A04020102020204" pitchFamily="34" charset="0"/>
              </a:rPr>
              <a:t> схема </a:t>
            </a:r>
            <a:r>
              <a:rPr lang="ru-RU" sz="2000" b="1" dirty="0" err="1" smtClean="0">
                <a:latin typeface="Arial Black" panose="020B0A04020102020204" pitchFamily="34" charset="0"/>
              </a:rPr>
              <a:t>Гемпеля</a:t>
            </a:r>
            <a:endParaRPr lang="ru-RU" sz="2000" b="1" dirty="0">
              <a:latin typeface="Arial Black" panose="020B0A04020102020204" pitchFamily="34" charset="0"/>
            </a:endParaRPr>
          </a:p>
        </p:txBody>
      </p:sp>
      <p:sp>
        <p:nvSpPr>
          <p:cNvPr id="3" name="Объект 2"/>
          <p:cNvSpPr>
            <a:spLocks noGrp="1"/>
          </p:cNvSpPr>
          <p:nvPr>
            <p:ph idx="1"/>
          </p:nvPr>
        </p:nvSpPr>
        <p:spPr>
          <a:xfrm>
            <a:off x="879894" y="948905"/>
            <a:ext cx="10275786" cy="5357003"/>
          </a:xfrm>
        </p:spPr>
        <p:txBody>
          <a:bodyPr>
            <a:noAutofit/>
          </a:bodyPr>
          <a:lstStyle/>
          <a:p>
            <a:r>
              <a:rPr lang="ru-RU" sz="1600" dirty="0">
                <a:latin typeface="Times New Roman" panose="02020603050405020304" pitchFamily="18" charset="0"/>
                <a:cs typeface="Times New Roman" panose="02020603050405020304" pitchFamily="18" charset="0"/>
              </a:rPr>
              <a:t>Л</a:t>
            </a:r>
            <a:r>
              <a:rPr lang="ru-RU" sz="1600" dirty="0" smtClean="0">
                <a:latin typeface="Times New Roman" panose="02020603050405020304" pitchFamily="18" charset="0"/>
                <a:cs typeface="Times New Roman" panose="02020603050405020304" pitchFamily="18" charset="0"/>
              </a:rPr>
              <a:t>огическая доктрина </a:t>
            </a:r>
            <a:r>
              <a:rPr lang="ru-RU" sz="1600" i="1" dirty="0">
                <a:latin typeface="Times New Roman" panose="02020603050405020304" pitchFamily="18" charset="0"/>
                <a:cs typeface="Times New Roman" panose="02020603050405020304" pitchFamily="18" charset="0"/>
              </a:rPr>
              <a:t>теоретического объяснения </a:t>
            </a:r>
            <a:r>
              <a:rPr lang="ru-RU" sz="1600" dirty="0">
                <a:latin typeface="Times New Roman" panose="02020603050405020304" pitchFamily="18" charset="0"/>
                <a:cs typeface="Times New Roman" panose="02020603050405020304" pitchFamily="18" charset="0"/>
              </a:rPr>
              <a:t>в науке. Такой доктриной </a:t>
            </a:r>
            <a:r>
              <a:rPr lang="ru-RU" sz="1600" dirty="0" smtClean="0">
                <a:latin typeface="Times New Roman" panose="02020603050405020304" pitchFamily="18" charset="0"/>
                <a:cs typeface="Times New Roman" panose="02020603050405020304" pitchFamily="18" charset="0"/>
              </a:rPr>
              <a:t>стала </a:t>
            </a:r>
            <a:r>
              <a:rPr lang="ru-RU" sz="1600" dirty="0">
                <a:latin typeface="Times New Roman" panose="02020603050405020304" pitchFamily="18" charset="0"/>
                <a:cs typeface="Times New Roman" panose="02020603050405020304" pitchFamily="18" charset="0"/>
              </a:rPr>
              <a:t> </a:t>
            </a:r>
            <a:r>
              <a:rPr lang="ru-RU" sz="1600" i="1" dirty="0" smtClean="0">
                <a:latin typeface="Times New Roman" panose="02020603050405020304" pitchFamily="18" charset="0"/>
                <a:cs typeface="Times New Roman" panose="02020603050405020304" pitchFamily="18" charset="0"/>
              </a:rPr>
              <a:t>дедуктивно-</a:t>
            </a:r>
            <a:r>
              <a:rPr lang="ru-RU" sz="1600" i="1" dirty="0" err="1" smtClean="0">
                <a:latin typeface="Times New Roman" panose="02020603050405020304" pitchFamily="18" charset="0"/>
                <a:cs typeface="Times New Roman" panose="02020603050405020304" pitchFamily="18" charset="0"/>
              </a:rPr>
              <a:t>номологическая</a:t>
            </a:r>
            <a:r>
              <a:rPr lang="ru-RU" sz="1600" i="1" dirty="0" smtClean="0">
                <a:latin typeface="Times New Roman" panose="02020603050405020304" pitchFamily="18" charset="0"/>
                <a:cs typeface="Times New Roman" panose="02020603050405020304" pitchFamily="18" charset="0"/>
              </a:rPr>
              <a:t> </a:t>
            </a:r>
            <a:r>
              <a:rPr lang="ru-RU" sz="1600" i="1" dirty="0">
                <a:latin typeface="Times New Roman" panose="02020603050405020304" pitchFamily="18" charset="0"/>
                <a:cs typeface="Times New Roman" panose="02020603050405020304" pitchFamily="18" charset="0"/>
              </a:rPr>
              <a:t>модель объяснения</a:t>
            </a:r>
            <a:r>
              <a:rPr lang="ru-RU" sz="1600" dirty="0">
                <a:latin typeface="Times New Roman" panose="02020603050405020304" pitchFamily="18" charset="0"/>
                <a:cs typeface="Times New Roman" panose="02020603050405020304" pitchFamily="18" charset="0"/>
              </a:rPr>
              <a:t>, или </a:t>
            </a:r>
            <a:r>
              <a:rPr lang="ru-RU" sz="1600" i="1" dirty="0">
                <a:latin typeface="Times New Roman" panose="02020603050405020304" pitchFamily="18" charset="0"/>
                <a:cs typeface="Times New Roman" panose="02020603050405020304" pitchFamily="18" charset="0"/>
              </a:rPr>
              <a:t>модель охватывающего закона</a:t>
            </a:r>
            <a:r>
              <a:rPr lang="ru-RU" sz="1600" dirty="0">
                <a:latin typeface="Times New Roman" panose="02020603050405020304" pitchFamily="18" charset="0"/>
                <a:cs typeface="Times New Roman" panose="02020603050405020304" pitchFamily="18" charset="0"/>
              </a:rPr>
              <a:t>.</a:t>
            </a:r>
          </a:p>
          <a:p>
            <a:r>
              <a:rPr lang="ru-RU" sz="1200" dirty="0">
                <a:latin typeface="Times New Roman" panose="02020603050405020304" pitchFamily="18" charset="0"/>
                <a:cs typeface="Times New Roman" panose="02020603050405020304" pitchFamily="18" charset="0"/>
              </a:rPr>
              <a:t> </a:t>
            </a:r>
          </a:p>
          <a:p>
            <a:pPr algn="just"/>
            <a:r>
              <a:rPr lang="ru-RU" sz="1400" dirty="0">
                <a:latin typeface="Times New Roman" panose="02020603050405020304" pitchFamily="18" charset="0"/>
                <a:cs typeface="Times New Roman" panose="02020603050405020304" pitchFamily="18" charset="0"/>
              </a:rPr>
              <a:t>Эта доктрина предполагает, что основная особенность научных объяснений, отличающая их от описаний и семантических объяснений, заключается в том, что основу научных объяснений составляют </a:t>
            </a:r>
            <a:r>
              <a:rPr lang="ru-RU" sz="1400" b="1" dirty="0">
                <a:latin typeface="Times New Roman" panose="02020603050405020304" pitchFamily="18" charset="0"/>
                <a:cs typeface="Times New Roman" panose="02020603050405020304" pitchFamily="18" charset="0"/>
              </a:rPr>
              <a:t>общие законы</a:t>
            </a:r>
            <a:r>
              <a:rPr lang="ru-RU" sz="1400" dirty="0">
                <a:latin typeface="Times New Roman" panose="02020603050405020304" pitchFamily="18" charset="0"/>
                <a:cs typeface="Times New Roman" panose="02020603050405020304" pitchFamily="18" charset="0"/>
              </a:rPr>
              <a:t>. Первая формальная логическая модель, описывавшая роль общих законов в историческом объяснении и предсказании, была предложена </a:t>
            </a:r>
            <a:r>
              <a:rPr lang="ru-RU" sz="1400" dirty="0" err="1">
                <a:latin typeface="Times New Roman" panose="02020603050405020304" pitchFamily="18" charset="0"/>
                <a:cs typeface="Times New Roman" panose="02020603050405020304" pitchFamily="18" charset="0"/>
              </a:rPr>
              <a:t>К.Гемпелем</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К.Гемпель</a:t>
            </a:r>
            <a:r>
              <a:rPr lang="ru-RU" sz="1400" dirty="0">
                <a:latin typeface="Times New Roman" panose="02020603050405020304" pitchFamily="18" charset="0"/>
                <a:cs typeface="Times New Roman" panose="02020603050405020304" pitchFamily="18" charset="0"/>
              </a:rPr>
              <a:t>, 1942; </a:t>
            </a:r>
            <a:r>
              <a:rPr lang="ru-RU" sz="1400" dirty="0" err="1">
                <a:latin typeface="Times New Roman" panose="02020603050405020304" pitchFamily="18" charset="0"/>
                <a:cs typeface="Times New Roman" panose="02020603050405020304" pitchFamily="18" charset="0"/>
              </a:rPr>
              <a:t>Гемпель</a:t>
            </a:r>
            <a:r>
              <a:rPr lang="ru-RU" sz="1400" dirty="0">
                <a:latin typeface="Times New Roman" panose="02020603050405020304" pitchFamily="18" charset="0"/>
                <a:cs typeface="Times New Roman" panose="02020603050405020304" pitchFamily="18" charset="0"/>
              </a:rPr>
              <a:t> и Оппенхайм,1948). Дедуктивно-</a:t>
            </a:r>
            <a:r>
              <a:rPr lang="ru-RU" sz="1400" dirty="0" err="1">
                <a:latin typeface="Times New Roman" panose="02020603050405020304" pitchFamily="18" charset="0"/>
                <a:cs typeface="Times New Roman" panose="02020603050405020304" pitchFamily="18" charset="0"/>
              </a:rPr>
              <a:t>номологическая</a:t>
            </a:r>
            <a:r>
              <a:rPr lang="ru-RU" sz="1400" dirty="0">
                <a:latin typeface="Times New Roman" panose="02020603050405020304" pitchFamily="18" charset="0"/>
                <a:cs typeface="Times New Roman" panose="02020603050405020304" pitchFamily="18" charset="0"/>
              </a:rPr>
              <a:t> модель </a:t>
            </a:r>
            <a:r>
              <a:rPr lang="ru-RU" sz="1400" dirty="0" err="1">
                <a:latin typeface="Times New Roman" panose="02020603050405020304" pitchFamily="18" charset="0"/>
                <a:cs typeface="Times New Roman" panose="02020603050405020304" pitchFamily="18" charset="0"/>
              </a:rPr>
              <a:t>Гемпеля</a:t>
            </a:r>
            <a:r>
              <a:rPr lang="ru-RU" sz="1400" dirty="0">
                <a:latin typeface="Times New Roman" panose="02020603050405020304" pitchFamily="18" charset="0"/>
                <a:cs typeface="Times New Roman" panose="02020603050405020304" pitchFamily="18" charset="0"/>
              </a:rPr>
              <a:t> стала самым большим успехом натуралистского подхода к социальным и гуманитарным наукам во второй половине XX века. Концептуальным ядром этой модели являются три основных тезиса:</a:t>
            </a:r>
          </a:p>
          <a:p>
            <a:pPr lvl="0"/>
            <a:r>
              <a:rPr lang="ru-RU" sz="1400" dirty="0">
                <a:latin typeface="Times New Roman" panose="02020603050405020304" pitchFamily="18" charset="0"/>
                <a:cs typeface="Times New Roman" panose="02020603050405020304" pitchFamily="18" charset="0"/>
              </a:rPr>
              <a:t>объяснение и предсказание симметричны;</a:t>
            </a:r>
          </a:p>
          <a:p>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общие </a:t>
            </a:r>
            <a:r>
              <a:rPr lang="ru-RU" sz="1400" dirty="0">
                <a:latin typeface="Times New Roman" panose="02020603050405020304" pitchFamily="18" charset="0"/>
                <a:cs typeface="Times New Roman" panose="02020603050405020304" pitchFamily="18" charset="0"/>
              </a:rPr>
              <a:t>законы, в конечном счете, являются каузальными высказываниями, т.е. описывают причинную связь между событиями;</a:t>
            </a:r>
          </a:p>
          <a:p>
            <a:pPr lvl="0"/>
            <a:r>
              <a:rPr lang="ru-RU" sz="1400" dirty="0">
                <a:latin typeface="Times New Roman" panose="02020603050405020304" pitchFamily="18" charset="0"/>
                <a:cs typeface="Times New Roman" panose="02020603050405020304" pitchFamily="18" charset="0"/>
              </a:rPr>
              <a:t>хорошее объяснение и в естественных, и в социальных науках соответствует трем нормативно-логическим критериям оценки:</a:t>
            </a:r>
          </a:p>
          <a:p>
            <a:pPr lvl="0"/>
            <a:r>
              <a:rPr lang="ru-RU" sz="1400" dirty="0" err="1">
                <a:latin typeface="Times New Roman" panose="02020603050405020304" pitchFamily="18" charset="0"/>
                <a:cs typeface="Times New Roman" panose="02020603050405020304" pitchFamily="18" charset="0"/>
              </a:rPr>
              <a:t>экспланандум</a:t>
            </a:r>
            <a:r>
              <a:rPr lang="ru-RU" sz="1400" dirty="0">
                <a:latin typeface="Times New Roman" panose="02020603050405020304" pitchFamily="18" charset="0"/>
                <a:cs typeface="Times New Roman" panose="02020603050405020304" pitchFamily="18" charset="0"/>
              </a:rPr>
              <a:t> (то, что подлежит объяснению) может быть логически выведен из </a:t>
            </a:r>
            <a:r>
              <a:rPr lang="ru-RU" sz="1400" dirty="0" err="1">
                <a:latin typeface="Times New Roman" panose="02020603050405020304" pitchFamily="18" charset="0"/>
                <a:cs typeface="Times New Roman" panose="02020603050405020304" pitchFamily="18" charset="0"/>
              </a:rPr>
              <a:t>экспланантов</a:t>
            </a:r>
            <a:r>
              <a:rPr lang="ru-RU" sz="1400" dirty="0">
                <a:latin typeface="Times New Roman" panose="02020603050405020304" pitchFamily="18" charset="0"/>
                <a:cs typeface="Times New Roman" panose="02020603050405020304" pitchFamily="18" charset="0"/>
              </a:rPr>
              <a:t> (объясняющих высказываний);</a:t>
            </a:r>
          </a:p>
          <a:p>
            <a:pPr lvl="0"/>
            <a:r>
              <a:rPr lang="ru-RU" sz="1400" dirty="0" smtClean="0">
                <a:latin typeface="Times New Roman" panose="02020603050405020304" pitchFamily="18" charset="0"/>
                <a:cs typeface="Times New Roman" panose="02020603050405020304" pitchFamily="18" charset="0"/>
              </a:rPr>
              <a:t>В число</a:t>
            </a:r>
            <a:r>
              <a:rPr lang="ru-RU" sz="1400" dirty="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экспланантов</a:t>
            </a:r>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входит</a:t>
            </a:r>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правдоподобный общий закон, из которого  </a:t>
            </a:r>
            <a:r>
              <a:rPr lang="ru-RU" sz="1400" dirty="0" err="1">
                <a:latin typeface="Times New Roman" panose="02020603050405020304" pitchFamily="18" charset="0"/>
                <a:cs typeface="Times New Roman" panose="02020603050405020304" pitchFamily="18" charset="0"/>
              </a:rPr>
              <a:t>экспланандум</a:t>
            </a:r>
            <a:r>
              <a:rPr lang="ru-RU" sz="1400" dirty="0">
                <a:latin typeface="Times New Roman" panose="02020603050405020304" pitchFamily="18" charset="0"/>
                <a:cs typeface="Times New Roman" panose="02020603050405020304" pitchFamily="18" charset="0"/>
              </a:rPr>
              <a:t> выводится с логической необходимостью;</a:t>
            </a:r>
          </a:p>
          <a:p>
            <a:pPr lvl="0"/>
            <a:r>
              <a:rPr lang="ru-RU" sz="1400" dirty="0" err="1">
                <a:latin typeface="Times New Roman" panose="02020603050405020304" pitchFamily="18" charset="0"/>
                <a:cs typeface="Times New Roman" panose="02020603050405020304" pitchFamily="18" charset="0"/>
              </a:rPr>
              <a:t>эксплананты</a:t>
            </a:r>
            <a:r>
              <a:rPr lang="ru-RU" sz="1400" dirty="0">
                <a:latin typeface="Times New Roman" panose="02020603050405020304" pitchFamily="18" charset="0"/>
                <a:cs typeface="Times New Roman" panose="02020603050405020304" pitchFamily="18" charset="0"/>
              </a:rPr>
              <a:t> должны удовлетворять критерию эмпирической </a:t>
            </a:r>
            <a:r>
              <a:rPr lang="ru-RU" sz="1400" dirty="0" err="1">
                <a:latin typeface="Times New Roman" panose="02020603050405020304" pitchFamily="18" charset="0"/>
                <a:cs typeface="Times New Roman" panose="02020603050405020304" pitchFamily="18" charset="0"/>
              </a:rPr>
              <a:t>проверяемости</a:t>
            </a:r>
            <a:r>
              <a:rPr lang="ru-RU" sz="1400" dirty="0">
                <a:latin typeface="Times New Roman" panose="02020603050405020304" pitchFamily="18" charset="0"/>
                <a:cs typeface="Times New Roman" panose="02020603050405020304" pitchFamily="18" charset="0"/>
              </a:rPr>
              <a:t>.</a:t>
            </a:r>
          </a:p>
          <a:p>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В </a:t>
            </a:r>
            <a:r>
              <a:rPr lang="ru-RU" sz="1400" dirty="0">
                <a:latin typeface="Times New Roman" panose="02020603050405020304" pitchFamily="18" charset="0"/>
                <a:cs typeface="Times New Roman" panose="02020603050405020304" pitchFamily="18" charset="0"/>
              </a:rPr>
              <a:t>модели </a:t>
            </a:r>
            <a:r>
              <a:rPr lang="ru-RU" sz="1400" dirty="0" err="1">
                <a:latin typeface="Times New Roman" panose="02020603050405020304" pitchFamily="18" charset="0"/>
                <a:cs typeface="Times New Roman" panose="02020603050405020304" pitchFamily="18" charset="0"/>
              </a:rPr>
              <a:t>Гемпеля</a:t>
            </a:r>
            <a:r>
              <a:rPr lang="ru-RU" sz="1400" dirty="0">
                <a:latin typeface="Times New Roman" panose="02020603050405020304" pitchFamily="18" charset="0"/>
                <a:cs typeface="Times New Roman" panose="02020603050405020304" pitchFamily="18" charset="0"/>
              </a:rPr>
              <a:t> в число </a:t>
            </a:r>
            <a:r>
              <a:rPr lang="ru-RU" sz="1400" dirty="0" err="1">
                <a:latin typeface="Times New Roman" panose="02020603050405020304" pitchFamily="18" charset="0"/>
                <a:cs typeface="Times New Roman" panose="02020603050405020304" pitchFamily="18" charset="0"/>
              </a:rPr>
              <a:t>экспланантов</a:t>
            </a:r>
            <a:r>
              <a:rPr lang="ru-RU" sz="1400" dirty="0">
                <a:latin typeface="Times New Roman" panose="02020603050405020304" pitchFamily="18" charset="0"/>
                <a:cs typeface="Times New Roman" panose="02020603050405020304" pitchFamily="18" charset="0"/>
              </a:rPr>
              <a:t> входят </a:t>
            </a:r>
            <a:r>
              <a:rPr lang="ru-RU" sz="1400" i="1" dirty="0">
                <a:latin typeface="Times New Roman" panose="02020603050405020304" pitchFamily="18" charset="0"/>
                <a:cs typeface="Times New Roman" panose="02020603050405020304" pitchFamily="18" charset="0"/>
              </a:rPr>
              <a:t>общие законы</a:t>
            </a:r>
            <a:r>
              <a:rPr lang="ru-RU" sz="1400" dirty="0">
                <a:latin typeface="Times New Roman" panose="02020603050405020304" pitchFamily="18" charset="0"/>
                <a:cs typeface="Times New Roman" panose="02020603050405020304" pitchFamily="18" charset="0"/>
              </a:rPr>
              <a:t>, “охватывающие” подлежащие объяснению явления, и </a:t>
            </a:r>
            <a:r>
              <a:rPr lang="ru-RU" sz="1400" i="1" dirty="0">
                <a:latin typeface="Times New Roman" panose="02020603050405020304" pitchFamily="18" charset="0"/>
                <a:cs typeface="Times New Roman" panose="02020603050405020304" pitchFamily="18" charset="0"/>
              </a:rPr>
              <a:t>посылки</a:t>
            </a:r>
            <a:r>
              <a:rPr lang="ru-RU" sz="1400" dirty="0">
                <a:latin typeface="Times New Roman" panose="02020603050405020304" pitchFamily="18" charset="0"/>
                <a:cs typeface="Times New Roman" panose="02020603050405020304" pitchFamily="18" charset="0"/>
              </a:rPr>
              <a:t>, </a:t>
            </a:r>
            <a:r>
              <a:rPr lang="ru-RU" sz="1400" i="1" dirty="0">
                <a:latin typeface="Times New Roman" panose="02020603050405020304" pitchFamily="18" charset="0"/>
                <a:cs typeface="Times New Roman" panose="02020603050405020304" pitchFamily="18" charset="0"/>
              </a:rPr>
              <a:t>описывающие начальные условия </a:t>
            </a:r>
            <a:r>
              <a:rPr lang="ru-RU" sz="1400" dirty="0">
                <a:latin typeface="Times New Roman" panose="02020603050405020304" pitchFamily="18" charset="0"/>
                <a:cs typeface="Times New Roman" panose="02020603050405020304" pitchFamily="18" charset="0"/>
              </a:rPr>
              <a:t>(антецеденты) объясняемых событий.</a:t>
            </a:r>
          </a:p>
          <a:p>
            <a:r>
              <a:rPr lang="ru-RU" sz="1200" dirty="0">
                <a:latin typeface="Times New Roman" panose="02020603050405020304" pitchFamily="18" charset="0"/>
                <a:cs typeface="Times New Roman" panose="02020603050405020304" pitchFamily="18" charset="0"/>
              </a:rPr>
              <a:t/>
            </a:r>
            <a:br>
              <a:rPr lang="ru-RU" sz="1200" dirty="0">
                <a:latin typeface="Times New Roman" panose="02020603050405020304" pitchFamily="18" charset="0"/>
                <a:cs typeface="Times New Roman" panose="02020603050405020304" pitchFamily="18" charset="0"/>
              </a:rPr>
            </a:br>
            <a:endParaRPr lang="ru-RU"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3637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Arial Black" panose="020B0A04020102020204" pitchFamily="34" charset="0"/>
              </a:rPr>
              <a:t>Объяснение рационального действия</a:t>
            </a:r>
            <a:endParaRPr lang="ru-RU" sz="2800" dirty="0">
              <a:latin typeface="Arial Black" panose="020B0A04020102020204" pitchFamily="34" charset="0"/>
            </a:endParaRPr>
          </a:p>
        </p:txBody>
      </p:sp>
      <p:sp>
        <p:nvSpPr>
          <p:cNvPr id="3" name="Объект 2"/>
          <p:cNvSpPr>
            <a:spLocks noGrp="1"/>
          </p:cNvSpPr>
          <p:nvPr>
            <p:ph idx="1"/>
          </p:nvPr>
        </p:nvSpPr>
        <p:spPr/>
        <p:txBody>
          <a:bodyPr/>
          <a:lstStyle/>
          <a:p>
            <a:r>
              <a:rPr lang="ru-RU" sz="1400" dirty="0"/>
              <a:t>Адекватное объяснение рационального действия, с точки зрения </a:t>
            </a:r>
            <a:r>
              <a:rPr lang="ru-RU" sz="1400" dirty="0" err="1"/>
              <a:t>Гемпеля</a:t>
            </a:r>
            <a:r>
              <a:rPr lang="ru-RU" sz="1400" dirty="0"/>
              <a:t>, должно соответствовать следующей логической схеме (“схеме R”):</a:t>
            </a:r>
          </a:p>
          <a:p>
            <a:pPr lvl="1">
              <a:lnSpc>
                <a:spcPct val="100000"/>
              </a:lnSpc>
              <a:spcBef>
                <a:spcPts val="0"/>
              </a:spcBef>
              <a:spcAft>
                <a:spcPts val="0"/>
              </a:spcAft>
              <a:buFont typeface="Wingdings" panose="05000000000000000000" pitchFamily="2" charset="2"/>
              <a:buChar char="q"/>
            </a:pPr>
            <a:r>
              <a:rPr lang="ru-RU" sz="1400" dirty="0"/>
              <a:t>Деятель А находился в ситуации типа С</a:t>
            </a:r>
            <a:r>
              <a:rPr lang="ru-RU" sz="1400" dirty="0" smtClean="0"/>
              <a:t>.</a:t>
            </a:r>
          </a:p>
          <a:p>
            <a:pPr lvl="1">
              <a:lnSpc>
                <a:spcPct val="100000"/>
              </a:lnSpc>
              <a:spcBef>
                <a:spcPts val="0"/>
              </a:spcBef>
              <a:spcAft>
                <a:spcPts val="0"/>
              </a:spcAft>
              <a:buFont typeface="Wingdings" panose="05000000000000000000" pitchFamily="2" charset="2"/>
              <a:buChar char="q"/>
            </a:pPr>
            <a:r>
              <a:rPr lang="ru-RU" sz="1400" dirty="0">
                <a:solidFill>
                  <a:schemeClr val="tx1"/>
                </a:solidFill>
              </a:rPr>
              <a:t>А являлся рационально действующим агентом.</a:t>
            </a:r>
          </a:p>
          <a:p>
            <a:pPr>
              <a:lnSpc>
                <a:spcPct val="100000"/>
              </a:lnSpc>
              <a:spcBef>
                <a:spcPts val="0"/>
              </a:spcBef>
              <a:spcAft>
                <a:spcPts val="0"/>
              </a:spcAft>
              <a:buFont typeface="Wingdings" panose="05000000000000000000" pitchFamily="2" charset="2"/>
              <a:buChar char="q"/>
            </a:pPr>
            <a:r>
              <a:rPr lang="ru-RU" sz="1400" dirty="0">
                <a:solidFill>
                  <a:schemeClr val="tx1"/>
                </a:solidFill>
              </a:rPr>
              <a:t> </a:t>
            </a:r>
            <a:r>
              <a:rPr lang="ru-RU" sz="1400" dirty="0" smtClean="0">
                <a:solidFill>
                  <a:schemeClr val="tx1"/>
                </a:solidFill>
              </a:rPr>
              <a:t>    В </a:t>
            </a:r>
            <a:r>
              <a:rPr lang="ru-RU" sz="1400" dirty="0">
                <a:solidFill>
                  <a:schemeClr val="tx1"/>
                </a:solidFill>
              </a:rPr>
              <a:t>ситуации типа С любой рациональный агент делает X</a:t>
            </a:r>
            <a:r>
              <a:rPr lang="ru-RU" sz="1400" dirty="0" smtClean="0">
                <a:solidFill>
                  <a:schemeClr val="tx1"/>
                </a:solidFill>
              </a:rPr>
              <a:t>.</a:t>
            </a:r>
          </a:p>
          <a:p>
            <a:pPr marL="0" indent="0">
              <a:lnSpc>
                <a:spcPct val="100000"/>
              </a:lnSpc>
              <a:spcBef>
                <a:spcPts val="0"/>
              </a:spcBef>
              <a:spcAft>
                <a:spcPts val="0"/>
              </a:spcAft>
              <a:buNone/>
            </a:pPr>
            <a:r>
              <a:rPr lang="ru-RU" sz="1400" dirty="0" smtClean="0">
                <a:solidFill>
                  <a:schemeClr val="tx1"/>
                </a:solidFill>
              </a:rPr>
              <a:t>…………………………………………………………………………………………………………………….</a:t>
            </a:r>
            <a:endParaRPr lang="ru-RU" sz="1400" dirty="0">
              <a:solidFill>
                <a:schemeClr val="tx1"/>
              </a:solidFill>
            </a:endParaRPr>
          </a:p>
          <a:p>
            <a:r>
              <a:rPr lang="ru-RU" sz="1400" dirty="0">
                <a:solidFill>
                  <a:schemeClr val="tx1"/>
                </a:solidFill>
              </a:rPr>
              <a:t> </a:t>
            </a:r>
            <a:r>
              <a:rPr lang="ru-RU" sz="1400" dirty="0" smtClean="0">
                <a:solidFill>
                  <a:schemeClr val="tx1"/>
                </a:solidFill>
              </a:rPr>
              <a:t>Следовательно</a:t>
            </a:r>
            <a:r>
              <a:rPr lang="ru-RU" sz="1400" dirty="0">
                <a:solidFill>
                  <a:schemeClr val="tx1"/>
                </a:solidFill>
              </a:rPr>
              <a:t>, А сделал </a:t>
            </a:r>
            <a:r>
              <a:rPr lang="ru-RU" sz="1400" dirty="0" smtClean="0">
                <a:solidFill>
                  <a:schemeClr val="tx1"/>
                </a:solidFill>
              </a:rPr>
              <a:t>X</a:t>
            </a:r>
          </a:p>
          <a:p>
            <a:r>
              <a:rPr lang="ru-RU" sz="1400" dirty="0" smtClean="0">
                <a:solidFill>
                  <a:schemeClr val="tx1"/>
                </a:solidFill>
              </a:rPr>
              <a:t>…………………………………………</a:t>
            </a:r>
            <a:endParaRPr lang="ru-RU" sz="1400" dirty="0">
              <a:solidFill>
                <a:schemeClr val="tx1"/>
              </a:solidFill>
            </a:endParaRPr>
          </a:p>
          <a:p>
            <a:pPr lvl="1"/>
            <a:r>
              <a:rPr lang="ru-RU" sz="1400" dirty="0" smtClean="0"/>
              <a:t>Буржуа в позднее средневековье находились в состоянии выбора: либо тратить накопленное богатство, либо преумножать</a:t>
            </a:r>
          </a:p>
          <a:p>
            <a:pPr lvl="1"/>
            <a:r>
              <a:rPr lang="ru-RU" sz="1400" dirty="0" smtClean="0"/>
              <a:t>Буржуа восприняли </a:t>
            </a:r>
            <a:r>
              <a:rPr lang="ru-RU" sz="1400" dirty="0" err="1" smtClean="0"/>
              <a:t>протестанстскую</a:t>
            </a:r>
            <a:r>
              <a:rPr lang="ru-RU" sz="1400" dirty="0" smtClean="0"/>
              <a:t> этику: трудиться ради вящей славы господней, и Бог тебя заметит, успех в карьере – знак того, что Бог тебя заметил и тебе гарантировано спасение души</a:t>
            </a:r>
          </a:p>
          <a:p>
            <a:pPr lvl="1"/>
            <a:r>
              <a:rPr lang="ru-RU" sz="1400" dirty="0" smtClean="0"/>
              <a:t>В ситуации стремления к выгоде – любой потенциальный буржуа совершает </a:t>
            </a:r>
            <a:r>
              <a:rPr lang="ru-RU" sz="1400" dirty="0" err="1" smtClean="0"/>
              <a:t>целерациональное</a:t>
            </a:r>
            <a:r>
              <a:rPr lang="ru-RU" sz="1400" dirty="0" smtClean="0"/>
              <a:t> действие</a:t>
            </a:r>
          </a:p>
          <a:p>
            <a:pPr lvl="1"/>
            <a:r>
              <a:rPr lang="ru-RU" sz="1400" dirty="0" smtClean="0"/>
              <a:t>Следовательно, в реальном обществе раннего капитализма потенциальный буржуа преумножает капитал</a:t>
            </a:r>
            <a:endParaRPr lang="ru-RU" sz="1400" dirty="0"/>
          </a:p>
          <a:p>
            <a:endParaRPr lang="ru-RU" dirty="0"/>
          </a:p>
        </p:txBody>
      </p:sp>
    </p:spTree>
    <p:extLst>
      <p:ext uri="{BB962C8B-B14F-4D97-AF65-F5344CB8AC3E}">
        <p14:creationId xmlns:p14="http://schemas.microsoft.com/office/powerpoint/2010/main" val="3371627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err="1" smtClean="0">
                <a:latin typeface="Arial Black" panose="020B0A04020102020204" pitchFamily="34" charset="0"/>
              </a:rPr>
              <a:t>Функционалистское</a:t>
            </a:r>
            <a:r>
              <a:rPr lang="ru-RU" dirty="0" smtClean="0">
                <a:latin typeface="Arial Black" panose="020B0A04020102020204" pitchFamily="34" charset="0"/>
              </a:rPr>
              <a:t> </a:t>
            </a:r>
            <a:r>
              <a:rPr lang="ru-RU" sz="2400" dirty="0" smtClean="0">
                <a:latin typeface="Arial Black" panose="020B0A04020102020204" pitchFamily="34" charset="0"/>
              </a:rPr>
              <a:t>объяснение</a:t>
            </a:r>
            <a:endParaRPr lang="ru-RU" sz="2400" dirty="0">
              <a:latin typeface="Arial Black" panose="020B0A04020102020204" pitchFamily="34" charset="0"/>
            </a:endParaRPr>
          </a:p>
        </p:txBody>
      </p:sp>
      <p:sp>
        <p:nvSpPr>
          <p:cNvPr id="3" name="Объект 2"/>
          <p:cNvSpPr>
            <a:spLocks noGrp="1"/>
          </p:cNvSpPr>
          <p:nvPr>
            <p:ph idx="1"/>
          </p:nvPr>
        </p:nvSpPr>
        <p:spPr/>
        <p:txBody>
          <a:bodyPr/>
          <a:lstStyle/>
          <a:p>
            <a:pPr algn="just"/>
            <a:r>
              <a:rPr lang="ru-RU" dirty="0"/>
              <a:t>Примером классического </a:t>
            </a:r>
            <a:r>
              <a:rPr lang="ru-RU" dirty="0" err="1"/>
              <a:t>функционалистского</a:t>
            </a:r>
            <a:r>
              <a:rPr lang="ru-RU" dirty="0"/>
              <a:t> объяснения в социологии может служить теория социальной стратификации </a:t>
            </a:r>
            <a:r>
              <a:rPr lang="ru-RU" dirty="0" err="1"/>
              <a:t>К.Дэйвиса</a:t>
            </a:r>
            <a:r>
              <a:rPr lang="ru-RU" dirty="0"/>
              <a:t> и </a:t>
            </a:r>
            <a:r>
              <a:rPr lang="ru-RU" dirty="0" err="1"/>
              <a:t>У.Мура</a:t>
            </a:r>
            <a:r>
              <a:rPr lang="ru-RU" dirty="0"/>
              <a:t> (1945), в которой неравенство профессионального престижа и власти рассматривается в качестве “бессознательно используемого устройства”, с помощью которого общество рекрутирует индивидов для заполнения социальных позиций, требующих различных способностей и обучения. При этом предполагается, что высокий престиж и оплата - это своеобразная компенсация за выполнение нужных обществу, но обременительных  и неприятных с точки зрения личности обязанностей. Хотя эта теория и отражает некоторые “народные” (не обязательно ошибочные) представления о справедливом вознаграждении профессиональных успехов, остается неясным, каким образом общество воспроизводит столь идеальное соответствие статусной структуры и структуры возможностей.</a:t>
            </a:r>
          </a:p>
        </p:txBody>
      </p:sp>
    </p:spTree>
    <p:extLst>
      <p:ext uri="{BB962C8B-B14F-4D97-AF65-F5344CB8AC3E}">
        <p14:creationId xmlns:p14="http://schemas.microsoft.com/office/powerpoint/2010/main" val="586318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latin typeface="Arial Black" panose="020B0A04020102020204" pitchFamily="34" charset="0"/>
              </a:rPr>
              <a:t>Схема сильного </a:t>
            </a:r>
            <a:r>
              <a:rPr lang="ru-RU" sz="2400" dirty="0" err="1" smtClean="0">
                <a:latin typeface="Arial Black" panose="020B0A04020102020204" pitchFamily="34" charset="0"/>
              </a:rPr>
              <a:t>функционалистского</a:t>
            </a:r>
            <a:r>
              <a:rPr lang="ru-RU" sz="2400" dirty="0" smtClean="0">
                <a:latin typeface="Arial Black" panose="020B0A04020102020204" pitchFamily="34" charset="0"/>
              </a:rPr>
              <a:t> объяснения</a:t>
            </a:r>
            <a:endParaRPr lang="ru-RU" sz="2400" dirty="0">
              <a:latin typeface="Arial Black" panose="020B0A04020102020204" pitchFamily="34" charset="0"/>
            </a:endParaRPr>
          </a:p>
        </p:txBody>
      </p:sp>
      <p:sp>
        <p:nvSpPr>
          <p:cNvPr id="3" name="Объект 2"/>
          <p:cNvSpPr>
            <a:spLocks noGrp="1"/>
          </p:cNvSpPr>
          <p:nvPr>
            <p:ph idx="1"/>
          </p:nvPr>
        </p:nvSpPr>
        <p:spPr/>
        <p:txBody>
          <a:bodyPr>
            <a:normAutofit lnSpcReduction="10000"/>
          </a:bodyPr>
          <a:lstStyle/>
          <a:p>
            <a:r>
              <a:rPr lang="ru-RU" dirty="0"/>
              <a:t>В обобщенном виде логическая </a:t>
            </a:r>
            <a:r>
              <a:rPr lang="ru-RU" b="1" i="1" dirty="0"/>
              <a:t>схема сильного </a:t>
            </a:r>
            <a:r>
              <a:rPr lang="ru-RU" b="1" i="1" dirty="0" err="1"/>
              <a:t>функционалистского</a:t>
            </a:r>
            <a:r>
              <a:rPr lang="ru-RU" b="1" i="1" dirty="0"/>
              <a:t> объяснения</a:t>
            </a:r>
            <a:endParaRPr lang="ru-RU" dirty="0"/>
          </a:p>
          <a:p>
            <a:r>
              <a:rPr lang="ru-RU" b="1" i="1" dirty="0"/>
              <a:t> </a:t>
            </a:r>
            <a:endParaRPr lang="ru-RU" dirty="0"/>
          </a:p>
          <a:p>
            <a:r>
              <a:rPr lang="ru-RU" dirty="0"/>
              <a:t>выглядит следующим образом:</a:t>
            </a:r>
          </a:p>
          <a:p>
            <a:r>
              <a:rPr lang="ru-RU" dirty="0"/>
              <a:t> </a:t>
            </a:r>
            <a:r>
              <a:rPr lang="ru-RU" dirty="0" smtClean="0"/>
              <a:t>Y </a:t>
            </a:r>
            <a:r>
              <a:rPr lang="ru-RU" dirty="0"/>
              <a:t>- результат действия X.</a:t>
            </a:r>
          </a:p>
          <a:p>
            <a:r>
              <a:rPr lang="ru-RU" dirty="0"/>
              <a:t> </a:t>
            </a:r>
            <a:r>
              <a:rPr lang="ru-RU" dirty="0" smtClean="0"/>
              <a:t>Y </a:t>
            </a:r>
            <a:r>
              <a:rPr lang="ru-RU" dirty="0"/>
              <a:t>благоприятно для Z.</a:t>
            </a:r>
          </a:p>
          <a:p>
            <a:r>
              <a:rPr lang="ru-RU" dirty="0"/>
              <a:t> </a:t>
            </a:r>
            <a:r>
              <a:rPr lang="ru-RU" dirty="0" smtClean="0"/>
              <a:t>Z </a:t>
            </a:r>
            <a:r>
              <a:rPr lang="ru-RU" dirty="0"/>
              <a:t>не является целью действий, производящих X.</a:t>
            </a:r>
          </a:p>
          <a:p>
            <a:r>
              <a:rPr lang="ru-RU" dirty="0"/>
              <a:t> </a:t>
            </a:r>
            <a:r>
              <a:rPr lang="ru-RU" dirty="0" smtClean="0"/>
              <a:t>Причинная </a:t>
            </a:r>
            <a:r>
              <a:rPr lang="ru-RU" dirty="0"/>
              <a:t>связь между X и Y, либо само существование Y, не признаны агентами, участвующими в Z.</a:t>
            </a:r>
          </a:p>
          <a:p>
            <a:pPr lvl="0"/>
            <a:r>
              <a:rPr lang="ru-RU" dirty="0"/>
              <a:t>Y поддерживает существование X посредством “петли обратной связи”, проходящей через Z.</a:t>
            </a:r>
          </a:p>
          <a:p>
            <a:endParaRPr lang="ru-RU" dirty="0"/>
          </a:p>
        </p:txBody>
      </p:sp>
    </p:spTree>
    <p:extLst>
      <p:ext uri="{BB962C8B-B14F-4D97-AF65-F5344CB8AC3E}">
        <p14:creationId xmlns:p14="http://schemas.microsoft.com/office/powerpoint/2010/main" val="2504581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25283" y="226218"/>
            <a:ext cx="9430397" cy="714061"/>
          </a:xfrm>
        </p:spPr>
        <p:txBody>
          <a:bodyPr/>
          <a:lstStyle/>
          <a:p>
            <a:r>
              <a:rPr lang="ru-RU" dirty="0" smtClean="0">
                <a:latin typeface="Arial Black" panose="020B0A04020102020204" pitchFamily="34" charset="0"/>
              </a:rPr>
              <a:t>Пример</a:t>
            </a:r>
            <a:endParaRPr lang="ru-RU" dirty="0">
              <a:latin typeface="Arial Black" panose="020B0A04020102020204" pitchFamily="34" charset="0"/>
            </a:endParaRPr>
          </a:p>
        </p:txBody>
      </p:sp>
      <p:sp>
        <p:nvSpPr>
          <p:cNvPr id="3" name="Объект 2"/>
          <p:cNvSpPr>
            <a:spLocks noGrp="1"/>
          </p:cNvSpPr>
          <p:nvPr>
            <p:ph idx="1"/>
          </p:nvPr>
        </p:nvSpPr>
        <p:spPr/>
        <p:txBody>
          <a:bodyPr/>
          <a:lstStyle/>
          <a:p>
            <a:pPr algn="just"/>
            <a:r>
              <a:rPr lang="ru-RU" dirty="0">
                <a:solidFill>
                  <a:schemeClr val="tx1"/>
                </a:solidFill>
              </a:rPr>
              <a:t>Примером </a:t>
            </a:r>
            <a:r>
              <a:rPr lang="ru-RU" dirty="0" err="1">
                <a:solidFill>
                  <a:schemeClr val="tx1"/>
                </a:solidFill>
              </a:rPr>
              <a:t>функционалистского</a:t>
            </a:r>
            <a:r>
              <a:rPr lang="ru-RU" dirty="0">
                <a:solidFill>
                  <a:schemeClr val="tx1"/>
                </a:solidFill>
              </a:rPr>
              <a:t> объяснения, полностью соответствующего описанной схеме, может служить </a:t>
            </a:r>
            <a:r>
              <a:rPr lang="ru-RU" dirty="0" err="1">
                <a:solidFill>
                  <a:schemeClr val="tx1"/>
                </a:solidFill>
              </a:rPr>
              <a:t>мертоновское</a:t>
            </a:r>
            <a:r>
              <a:rPr lang="ru-RU" dirty="0">
                <a:solidFill>
                  <a:schemeClr val="tx1"/>
                </a:solidFill>
              </a:rPr>
              <a:t> объяснение функций политического рэкета (“</a:t>
            </a:r>
            <a:r>
              <a:rPr lang="ru-RU" dirty="0" err="1">
                <a:solidFill>
                  <a:schemeClr val="tx1"/>
                </a:solidFill>
              </a:rPr>
              <a:t>боссизма</a:t>
            </a:r>
            <a:r>
              <a:rPr lang="ru-RU" dirty="0">
                <a:solidFill>
                  <a:schemeClr val="tx1"/>
                </a:solidFill>
              </a:rPr>
              <a:t>”) в американской теневой политике</a:t>
            </a:r>
            <a:r>
              <a:rPr lang="ru-RU" dirty="0" smtClean="0">
                <a:solidFill>
                  <a:schemeClr val="tx1"/>
                </a:solidFill>
              </a:rPr>
              <a:t>:</a:t>
            </a:r>
          </a:p>
          <a:p>
            <a:pPr algn="just"/>
            <a:r>
              <a:rPr lang="ru-RU" dirty="0" smtClean="0">
                <a:solidFill>
                  <a:schemeClr val="tx1"/>
                </a:solidFill>
              </a:rPr>
              <a:t> </a:t>
            </a:r>
            <a:r>
              <a:rPr lang="ru-RU" dirty="0">
                <a:solidFill>
                  <a:schemeClr val="tx1"/>
                </a:solidFill>
              </a:rPr>
              <a:t>“</a:t>
            </a:r>
            <a:r>
              <a:rPr lang="ru-RU" dirty="0" err="1">
                <a:solidFill>
                  <a:schemeClr val="tx1"/>
                </a:solidFill>
              </a:rPr>
              <a:t>боссизм</a:t>
            </a:r>
            <a:r>
              <a:rPr lang="ru-RU" dirty="0">
                <a:solidFill>
                  <a:schemeClr val="tx1"/>
                </a:solidFill>
              </a:rPr>
              <a:t>” (Y) не является целью разделения властей и децентрализации политической системы в Америке (X), однако  на локальном уровне позволяет добиться эффективной интеграции “разбросанных сегментов власти” и, следовательно, позволяет решать частные проблемы </a:t>
            </a:r>
            <a:r>
              <a:rPr lang="ru-RU" dirty="0" smtClean="0">
                <a:solidFill>
                  <a:schemeClr val="tx1"/>
                </a:solidFill>
              </a:rPr>
              <a:t>конкретных </a:t>
            </a:r>
            <a:r>
              <a:rPr lang="ru-RU" dirty="0"/>
              <a:t>меньшинств (Z); противоречия в интересах названных локальных меньшинств создают заинтересованность в множественности агентов власти, т.е. существует “петля” обратного влияния политического рэкета на сохранение децентрализованного характера политической системы.</a:t>
            </a:r>
          </a:p>
          <a:p>
            <a:endParaRPr lang="ru-RU" dirty="0">
              <a:solidFill>
                <a:schemeClr val="tx1"/>
              </a:solidFill>
            </a:endParaRPr>
          </a:p>
        </p:txBody>
      </p:sp>
    </p:spTree>
    <p:extLst>
      <p:ext uri="{BB962C8B-B14F-4D97-AF65-F5344CB8AC3E}">
        <p14:creationId xmlns:p14="http://schemas.microsoft.com/office/powerpoint/2010/main" val="3538743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Схема анализа логических операций</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1920" y="3162299"/>
            <a:ext cx="4566805" cy="2186077"/>
          </a:xfrm>
        </p:spPr>
      </p:pic>
    </p:spTree>
    <p:extLst>
      <p:ext uri="{BB962C8B-B14F-4D97-AF65-F5344CB8AC3E}">
        <p14:creationId xmlns:p14="http://schemas.microsoft.com/office/powerpoint/2010/main" val="2031791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Категории анализа физической теории</a:t>
            </a:r>
            <a:endParaRPr lang="ru-RU" dirty="0"/>
          </a:p>
        </p:txBody>
      </p:sp>
      <p:sp>
        <p:nvSpPr>
          <p:cNvPr id="3" name="Объект 2"/>
          <p:cNvSpPr>
            <a:spLocks noGrp="1"/>
          </p:cNvSpPr>
          <p:nvPr>
            <p:ph idx="1"/>
          </p:nvPr>
        </p:nvSpPr>
        <p:spPr/>
        <p:txBody>
          <a:bodyPr/>
          <a:lstStyle/>
          <a:p>
            <a:pPr algn="just"/>
            <a:r>
              <a:rPr lang="ru-RU" dirty="0"/>
              <a:t>Все эти категории обладают свойством слитности, </a:t>
            </a:r>
            <a:r>
              <a:rPr lang="ru-RU" dirty="0" err="1"/>
              <a:t>взаимопревращаемости</a:t>
            </a:r>
            <a:r>
              <a:rPr lang="ru-RU" dirty="0"/>
              <a:t>, что позволяет легко переключать сознание учащегося. Так, например, любая формула является конечным результатом вывода, но в то же время она еще и базис, исходный компонент для образования новых формул, и для решения примеров. Именно это придает курсу динамичность, не оставляя впечатления догматичности.</a:t>
            </a:r>
          </a:p>
          <a:p>
            <a:pPr algn="just"/>
            <a:r>
              <a:rPr lang="ru-RU" dirty="0"/>
              <a:t>В пределах данной схемы нами использовались около 25 математических операций менее общего характера (составные части общепринятых категорий): акты математического движения, получившие условные названия «замена выражения», «не решать, а угадывать», «движущееся неизвестное», «расчет», «пересечение», пять типов «разложения» и соответственно им пять типов «комбинирования»</a:t>
            </a:r>
            <a:endParaRPr lang="ru-RU" dirty="0">
              <a:effectLst/>
            </a:endParaRPr>
          </a:p>
        </p:txBody>
      </p:sp>
    </p:spTree>
    <p:extLst>
      <p:ext uri="{BB962C8B-B14F-4D97-AF65-F5344CB8AC3E}">
        <p14:creationId xmlns:p14="http://schemas.microsoft.com/office/powerpoint/2010/main" val="3276264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Пример </a:t>
            </a:r>
            <a:endParaRPr lang="ru-RU" dirty="0"/>
          </a:p>
        </p:txBody>
      </p:sp>
      <p:sp>
        <p:nvSpPr>
          <p:cNvPr id="3" name="Объект 2"/>
          <p:cNvSpPr>
            <a:spLocks noGrp="1"/>
          </p:cNvSpPr>
          <p:nvPr>
            <p:ph idx="1"/>
          </p:nvPr>
        </p:nvSpPr>
        <p:spPr/>
        <p:txBody>
          <a:bodyPr/>
          <a:lstStyle/>
          <a:p>
            <a:endParaRPr lang="ru-RU" dirty="0"/>
          </a:p>
          <a:p>
            <a:r>
              <a:rPr lang="ru-RU" dirty="0"/>
              <a:t>В качестве иллюстрации такого подхода к математическому рассуждению проанализируем известное доказательство теоремы о биссектрисе. В треугольнике (рис. 2а) проведена биссектриса. Надо доказать, что отношение боковых сторон равно отношению отрезков, на которые биссектриса делит третью сторону. </a:t>
            </a:r>
            <a:endParaRPr lang="ru-RU" dirty="0" smtClean="0"/>
          </a:p>
          <a:p>
            <a:endParaRPr lang="ru-RU" dirty="0">
              <a:effectLst/>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2041" y="3940923"/>
            <a:ext cx="4429125" cy="942975"/>
          </a:xfrm>
          <a:prstGeom prst="rect">
            <a:avLst/>
          </a:prstGeom>
        </p:spPr>
      </p:pic>
    </p:spTree>
    <p:extLst>
      <p:ext uri="{BB962C8B-B14F-4D97-AF65-F5344CB8AC3E}">
        <p14:creationId xmlns:p14="http://schemas.microsoft.com/office/powerpoint/2010/main" val="3524349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Пример </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8921" y="2124074"/>
            <a:ext cx="3551717" cy="4065487"/>
          </a:xfrm>
        </p:spPr>
      </p:pic>
    </p:spTree>
    <p:extLst>
      <p:ext uri="{BB962C8B-B14F-4D97-AF65-F5344CB8AC3E}">
        <p14:creationId xmlns:p14="http://schemas.microsoft.com/office/powerpoint/2010/main" val="3328933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t>Моделирование как пример </a:t>
            </a:r>
            <a:r>
              <a:rPr lang="ru-RU" sz="4000" dirty="0" err="1" smtClean="0"/>
              <a:t>теор-го</a:t>
            </a:r>
            <a:r>
              <a:rPr lang="ru-RU" sz="4000" dirty="0" smtClean="0"/>
              <a:t> м-</a:t>
            </a:r>
            <a:r>
              <a:rPr lang="ru-RU" sz="4000" dirty="0" err="1" smtClean="0"/>
              <a:t>ия</a:t>
            </a:r>
            <a:endParaRPr lang="ru-RU" sz="4000" dirty="0"/>
          </a:p>
        </p:txBody>
      </p:sp>
      <p:sp>
        <p:nvSpPr>
          <p:cNvPr id="3" name="Объект 2"/>
          <p:cNvSpPr>
            <a:spLocks noGrp="1"/>
          </p:cNvSpPr>
          <p:nvPr>
            <p:ph idx="1"/>
          </p:nvPr>
        </p:nvSpPr>
        <p:spPr/>
        <p:txBody>
          <a:bodyPr>
            <a:normAutofit fontScale="85000" lnSpcReduction="20000"/>
          </a:bodyPr>
          <a:lstStyle/>
          <a:p>
            <a:r>
              <a:rPr lang="ru-RU" dirty="0"/>
              <a:t>Мы использовали также опору моделей на прошлый чувственный </a:t>
            </a:r>
            <a:r>
              <a:rPr lang="ru-RU" dirty="0" smtClean="0"/>
              <a:t>опыт. </a:t>
            </a:r>
            <a:r>
              <a:rPr lang="ru-RU" dirty="0"/>
              <a:t>В. В. Давыдов подчеркивает роль чувственных предметных действий, реализующих единство чувственного и рационального в познании, происходящем в форме предметной деятельности, отмечает значение «деятельной чувственности» </a:t>
            </a:r>
            <a:r>
              <a:rPr lang="ru-RU" dirty="0" smtClean="0"/>
              <a:t>. </a:t>
            </a:r>
            <a:r>
              <a:rPr lang="ru-RU" dirty="0"/>
              <a:t>Используя чувственный опыт в виде действий, мы стремились максимально актуализировать прошлый опыт </a:t>
            </a:r>
            <a:r>
              <a:rPr lang="ru-RU" dirty="0" smtClean="0"/>
              <a:t>человека </a:t>
            </a:r>
            <a:r>
              <a:rPr lang="ru-RU" dirty="0"/>
              <a:t>(в случае необходимости «разрушая», перестраивая его). Модели должны не игнорировать прошлый опыт, а научить </a:t>
            </a:r>
            <a:r>
              <a:rPr lang="ru-RU" dirty="0" smtClean="0"/>
              <a:t> </a:t>
            </a:r>
            <a:r>
              <a:rPr lang="ru-RU" dirty="0"/>
              <a:t>управлять им. Поэтому и задача </a:t>
            </a:r>
            <a:r>
              <a:rPr lang="ru-RU" dirty="0" smtClean="0"/>
              <a:t> </a:t>
            </a:r>
            <a:r>
              <a:rPr lang="ru-RU" dirty="0"/>
              <a:t>— использовать, а затем трансформировать адекватный чувственный </a:t>
            </a:r>
            <a:r>
              <a:rPr lang="ru-RU" dirty="0" smtClean="0"/>
              <a:t>опыт.</a:t>
            </a:r>
            <a:endParaRPr lang="ru-RU" dirty="0"/>
          </a:p>
          <a:p>
            <a:r>
              <a:rPr lang="ru-RU" dirty="0"/>
              <a:t>Например, в «драконе» (рис. 4а) мы выделяем следующие обобщенные действия:</a:t>
            </a:r>
          </a:p>
          <a:p>
            <a:r>
              <a:rPr lang="ru-RU" dirty="0"/>
              <a:t>1) разбить геометрическую фигуру по высоте (разложение 4-го типа, символ Р</a:t>
            </a:r>
            <a:r>
              <a:rPr lang="ru-RU" baseline="-25000" dirty="0"/>
              <a:t>4</a:t>
            </a:r>
            <a:r>
              <a:rPr lang="ru-RU" dirty="0"/>
              <a:t>);</a:t>
            </a:r>
          </a:p>
          <a:p>
            <a:r>
              <a:rPr lang="ru-RU" dirty="0"/>
              <a:t>2) извлечение двух главных («базисных») формул (условно Р</a:t>
            </a:r>
            <a:r>
              <a:rPr lang="ru-RU" baseline="-25000" dirty="0"/>
              <a:t>5</a:t>
            </a:r>
            <a:r>
              <a:rPr lang="ru-RU" dirty="0"/>
              <a:t>); здесь уместна аналогия со сказкой: «Дракону голову отрубили, а он две выпустил», что объединяет первые два пункта рассуждения в типичную схему;</a:t>
            </a:r>
          </a:p>
          <a:p>
            <a:r>
              <a:rPr lang="ru-RU" dirty="0"/>
              <a:t>3) сложение по частям (K</a:t>
            </a:r>
            <a:r>
              <a:rPr lang="ru-RU" baseline="-25000" dirty="0"/>
              <a:t>1</a:t>
            </a:r>
            <a:r>
              <a:rPr lang="ru-RU" dirty="0"/>
              <a:t>) двух исходных формул;</a:t>
            </a:r>
          </a:p>
          <a:p>
            <a:r>
              <a:rPr lang="ru-RU" dirty="0"/>
              <a:t>4) подстановка (К</a:t>
            </a:r>
            <a:r>
              <a:rPr lang="ru-RU" baseline="-25000" dirty="0"/>
              <a:t>3</a:t>
            </a:r>
            <a:r>
              <a:rPr lang="ru-RU" dirty="0"/>
              <a:t>) недостающей формулы с целью получения «конечного результата».</a:t>
            </a:r>
          </a:p>
          <a:p>
            <a:r>
              <a:rPr lang="ru-RU" dirty="0"/>
              <a:t> </a:t>
            </a:r>
          </a:p>
          <a:p>
            <a:endParaRPr lang="ru-RU" dirty="0"/>
          </a:p>
        </p:txBody>
      </p:sp>
    </p:spTree>
    <p:extLst>
      <p:ext uri="{BB962C8B-B14F-4D97-AF65-F5344CB8AC3E}">
        <p14:creationId xmlns:p14="http://schemas.microsoft.com/office/powerpoint/2010/main" val="4168696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Дракон</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7543" y="1846263"/>
            <a:ext cx="5657240" cy="4022725"/>
          </a:xfrm>
        </p:spPr>
      </p:pic>
    </p:spTree>
    <p:extLst>
      <p:ext uri="{BB962C8B-B14F-4D97-AF65-F5344CB8AC3E}">
        <p14:creationId xmlns:p14="http://schemas.microsoft.com/office/powerpoint/2010/main" val="3149752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Этапы обучения </a:t>
            </a:r>
            <a:r>
              <a:rPr lang="ru-RU" dirty="0" err="1" smtClean="0"/>
              <a:t>теор-му</a:t>
            </a:r>
            <a:r>
              <a:rPr lang="ru-RU" dirty="0" smtClean="0"/>
              <a:t> </a:t>
            </a:r>
            <a:r>
              <a:rPr lang="ru-RU" dirty="0" err="1" smtClean="0"/>
              <a:t>мыш-ию</a:t>
            </a:r>
            <a:endParaRPr lang="ru-RU" dirty="0"/>
          </a:p>
        </p:txBody>
      </p:sp>
      <p:sp>
        <p:nvSpPr>
          <p:cNvPr id="3" name="Объект 2"/>
          <p:cNvSpPr>
            <a:spLocks noGrp="1"/>
          </p:cNvSpPr>
          <p:nvPr>
            <p:ph idx="1"/>
          </p:nvPr>
        </p:nvSpPr>
        <p:spPr/>
        <p:txBody>
          <a:bodyPr>
            <a:normAutofit fontScale="77500" lnSpcReduction="20000"/>
          </a:bodyPr>
          <a:lstStyle/>
          <a:p>
            <a:pPr algn="just"/>
            <a:r>
              <a:rPr lang="ru-RU" i="1" dirty="0"/>
              <a:t>Первый </a:t>
            </a:r>
            <a:r>
              <a:rPr lang="ru-RU" dirty="0"/>
              <a:t>этап обучения состоит в том, что </a:t>
            </a:r>
            <a:r>
              <a:rPr lang="ru-RU" dirty="0" smtClean="0"/>
              <a:t> </a:t>
            </a:r>
            <a:r>
              <a:rPr lang="ru-RU" dirty="0"/>
              <a:t>задаются отдельные обобщенные операции, о которых шла речь выше. Открытие и усвоение </a:t>
            </a:r>
            <a:r>
              <a:rPr lang="ru-RU" dirty="0" smtClean="0"/>
              <a:t> </a:t>
            </a:r>
            <a:r>
              <a:rPr lang="ru-RU" dirty="0"/>
              <a:t>этих операций организуется нами при активном использовании сложившегося у </a:t>
            </a:r>
            <a:r>
              <a:rPr lang="ru-RU" dirty="0" smtClean="0"/>
              <a:t>человека </a:t>
            </a:r>
            <a:r>
              <a:rPr lang="ru-RU" dirty="0"/>
              <a:t>чувственно-образного опыта. На последующих этапах обучения происходит конкретизация этих операций.</a:t>
            </a:r>
          </a:p>
          <a:p>
            <a:pPr algn="just"/>
            <a:r>
              <a:rPr lang="ru-RU" dirty="0"/>
              <a:t>На </a:t>
            </a:r>
            <a:r>
              <a:rPr lang="ru-RU" i="1" dirty="0"/>
              <a:t>втором </a:t>
            </a:r>
            <a:r>
              <a:rPr lang="ru-RU" dirty="0"/>
              <a:t>этапе обучения открытые и усвоенные </a:t>
            </a:r>
            <a:r>
              <a:rPr lang="ru-RU" dirty="0" smtClean="0"/>
              <a:t> </a:t>
            </a:r>
            <a:r>
              <a:rPr lang="ru-RU" dirty="0"/>
              <a:t>на первом этапе операции объединяются в «методы», блок-схемы, которые представляют собой объединение, комбинацию нескольких названных выше операций и обозначаются </a:t>
            </a:r>
            <a:r>
              <a:rPr lang="ru-RU" dirty="0" smtClean="0"/>
              <a:t>образной </a:t>
            </a:r>
            <a:r>
              <a:rPr lang="ru-RU" dirty="0"/>
              <a:t>меткой (например: «дракон», «елка», «колобок», «фокус» и т. д.).</a:t>
            </a:r>
          </a:p>
          <a:p>
            <a:pPr algn="just"/>
            <a:r>
              <a:rPr lang="ru-RU" dirty="0"/>
              <a:t>Эти образные метки способствуют запоминанию и объединению в </a:t>
            </a:r>
            <a:r>
              <a:rPr lang="ru-RU" dirty="0" smtClean="0"/>
              <a:t>памяти </a:t>
            </a:r>
            <a:r>
              <a:rPr lang="ru-RU" dirty="0"/>
              <a:t>нескольких операций в один метод, а на последующих этапах обучения заменяются более корректными терминами из физико-математических дисциплин.</a:t>
            </a:r>
          </a:p>
          <a:p>
            <a:pPr algn="just"/>
            <a:r>
              <a:rPr lang="ru-RU" i="1" dirty="0"/>
              <a:t>Третий </a:t>
            </a:r>
            <a:r>
              <a:rPr lang="ru-RU" dirty="0"/>
              <a:t>этап обучения состоит в применении </a:t>
            </a:r>
            <a:r>
              <a:rPr lang="ru-RU" dirty="0" smtClean="0"/>
              <a:t> </a:t>
            </a:r>
            <a:r>
              <a:rPr lang="ru-RU" dirty="0"/>
              <a:t>усвоенных методов как совокупности операций при столкновении с новым массивом физико-математических задач и обнаружении эффективности этих методов для решения новых конкретных задач.</a:t>
            </a:r>
          </a:p>
          <a:p>
            <a:pPr algn="just"/>
            <a:r>
              <a:rPr lang="ru-RU" i="1" dirty="0"/>
              <a:t>Четвертый </a:t>
            </a:r>
            <a:r>
              <a:rPr lang="ru-RU" dirty="0"/>
              <a:t>этап работы состоит в стимулировании </a:t>
            </a:r>
            <a:r>
              <a:rPr lang="ru-RU" dirty="0" smtClean="0"/>
              <a:t> </a:t>
            </a:r>
            <a:r>
              <a:rPr lang="ru-RU" dirty="0"/>
              <a:t>к поиску новых методов решения за счет усвоения </a:t>
            </a:r>
            <a:r>
              <a:rPr lang="ru-RU" dirty="0" smtClean="0"/>
              <a:t> </a:t>
            </a:r>
            <a:r>
              <a:rPr lang="ru-RU" dirty="0"/>
              <a:t>принципов их создания в ходе собственной учебной деятельности, за счет появления у них (как спонтанно, так и целенаправленно) новых комбинаций отдельных операций в обобщенные методы для нахождения новых путей нестандартного решения. </a:t>
            </a:r>
          </a:p>
          <a:p>
            <a:pPr algn="just"/>
            <a:r>
              <a:rPr lang="ru-RU" dirty="0"/>
              <a:t> </a:t>
            </a:r>
          </a:p>
          <a:p>
            <a:pPr algn="just"/>
            <a:endParaRPr lang="ru-RU" dirty="0"/>
          </a:p>
        </p:txBody>
      </p:sp>
    </p:spTree>
    <p:extLst>
      <p:ext uri="{BB962C8B-B14F-4D97-AF65-F5344CB8AC3E}">
        <p14:creationId xmlns:p14="http://schemas.microsoft.com/office/powerpoint/2010/main" val="4111416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Основы мысленного эксперимента</a:t>
            </a:r>
            <a:endParaRPr lang="ru-RU" dirty="0"/>
          </a:p>
        </p:txBody>
      </p:sp>
      <p:sp>
        <p:nvSpPr>
          <p:cNvPr id="3" name="Объект 2"/>
          <p:cNvSpPr>
            <a:spLocks noGrp="1"/>
          </p:cNvSpPr>
          <p:nvPr>
            <p:ph idx="1"/>
          </p:nvPr>
        </p:nvSpPr>
        <p:spPr/>
        <p:txBody>
          <a:bodyPr/>
          <a:lstStyle/>
          <a:p>
            <a:r>
              <a:rPr lang="ru-RU" dirty="0" smtClean="0"/>
              <a:t>Более подробно остановимся на содержании теоретического мышления</a:t>
            </a:r>
            <a:r>
              <a:rPr lang="ru-RU" dirty="0"/>
              <a:t>. </a:t>
            </a:r>
            <a:r>
              <a:rPr lang="ru-RU" dirty="0" smtClean="0"/>
              <a:t>Теоретическое мышление имеет древнее происхождение</a:t>
            </a:r>
            <a:r>
              <a:rPr lang="ru-RU" dirty="0"/>
              <a:t>, </a:t>
            </a:r>
            <a:r>
              <a:rPr lang="ru-RU" dirty="0" smtClean="0"/>
              <a:t>его начало заключено в самом процессе произвольного труда оно всегда внутренне связано с чувственно данной действительностью</a:t>
            </a:r>
            <a:r>
              <a:rPr lang="ru-RU" dirty="0"/>
              <a:t>. </a:t>
            </a:r>
            <a:r>
              <a:rPr lang="ru-RU" dirty="0" smtClean="0"/>
              <a:t>Теоретическое мышление в полной мере реализует те познавательные возможности</a:t>
            </a:r>
            <a:r>
              <a:rPr lang="ru-RU" dirty="0"/>
              <a:t>, </a:t>
            </a:r>
            <a:r>
              <a:rPr lang="ru-RU" dirty="0" smtClean="0"/>
              <a:t>которые открывает перед человеком предметно-чувственная практика</a:t>
            </a:r>
            <a:r>
              <a:rPr lang="ru-RU" dirty="0"/>
              <a:t>, </a:t>
            </a:r>
            <a:r>
              <a:rPr lang="ru-RU" dirty="0" smtClean="0"/>
              <a:t>воссоздающая в своей экспериментальной сути всеобщие связи действительности</a:t>
            </a:r>
            <a:r>
              <a:rPr lang="ru-RU" dirty="0"/>
              <a:t>. </a:t>
            </a:r>
            <a:r>
              <a:rPr lang="ru-RU" dirty="0" smtClean="0"/>
              <a:t>Теоретическое мышление подхватывает и идеализирует экспериментальную сторону производства</a:t>
            </a:r>
            <a:r>
              <a:rPr lang="ru-RU" dirty="0"/>
              <a:t>, </a:t>
            </a:r>
            <a:r>
              <a:rPr lang="ru-RU" dirty="0" smtClean="0"/>
              <a:t>в начале придавая ей форму предметно-чувственного познавательного эксперимента</a:t>
            </a:r>
            <a:r>
              <a:rPr lang="ru-RU" dirty="0"/>
              <a:t>, </a:t>
            </a:r>
            <a:r>
              <a:rPr lang="ru-RU" dirty="0" smtClean="0"/>
              <a:t>а затем и эксперимента мысленного</a:t>
            </a:r>
            <a:r>
              <a:rPr lang="ru-RU" dirty="0"/>
              <a:t>, </a:t>
            </a:r>
            <a:r>
              <a:rPr lang="ru-RU" dirty="0" smtClean="0"/>
              <a:t>осуществляемого в форме понятия и </a:t>
            </a:r>
            <a:r>
              <a:rPr lang="ru-RU" dirty="0" err="1" smtClean="0"/>
              <a:t>черезпонятие</a:t>
            </a:r>
            <a:r>
              <a:rPr lang="ru-RU" dirty="0"/>
              <a:t>. В.С. </a:t>
            </a:r>
            <a:r>
              <a:rPr lang="ru-RU" dirty="0" err="1" smtClean="0"/>
              <a:t>Библер</a:t>
            </a:r>
            <a:r>
              <a:rPr lang="ru-RU" dirty="0" smtClean="0"/>
              <a:t> выделил следующие основные особенности мысленного эксперимента:</a:t>
            </a:r>
            <a:endParaRPr lang="ru-RU" dirty="0"/>
          </a:p>
        </p:txBody>
      </p:sp>
    </p:spTree>
    <p:extLst>
      <p:ext uri="{BB962C8B-B14F-4D97-AF65-F5344CB8AC3E}">
        <p14:creationId xmlns:p14="http://schemas.microsoft.com/office/powerpoint/2010/main" val="2023739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Три этапа</a:t>
            </a:r>
            <a:endParaRPr lang="ru-RU" dirty="0"/>
          </a:p>
        </p:txBody>
      </p:sp>
      <p:sp>
        <p:nvSpPr>
          <p:cNvPr id="3" name="Объект 2"/>
          <p:cNvSpPr>
            <a:spLocks noGrp="1"/>
          </p:cNvSpPr>
          <p:nvPr>
            <p:ph idx="1"/>
          </p:nvPr>
        </p:nvSpPr>
        <p:spPr/>
        <p:txBody>
          <a:bodyPr/>
          <a:lstStyle/>
          <a:p>
            <a:r>
              <a:rPr lang="ru-RU" dirty="0"/>
              <a:t>1). </a:t>
            </a:r>
            <a:r>
              <a:rPr lang="ru-RU" dirty="0" smtClean="0"/>
              <a:t>Предмет познания мысленно перемещается в такие условия</a:t>
            </a:r>
            <a:r>
              <a:rPr lang="ru-RU" dirty="0"/>
              <a:t>, </a:t>
            </a:r>
            <a:r>
              <a:rPr lang="ru-RU" dirty="0" smtClean="0"/>
              <a:t>в которых его сущность может раскрыться в особой определенности</a:t>
            </a:r>
            <a:r>
              <a:rPr lang="ru-RU" dirty="0"/>
              <a:t>; 2). </a:t>
            </a:r>
            <a:r>
              <a:rPr lang="ru-RU" dirty="0" smtClean="0"/>
              <a:t>Этот предмет становится объектом последующих мыслительных трансформаций</a:t>
            </a:r>
            <a:r>
              <a:rPr lang="ru-RU" dirty="0"/>
              <a:t>; 3). </a:t>
            </a:r>
            <a:r>
              <a:rPr lang="ru-RU" dirty="0" smtClean="0"/>
              <a:t>В этом же эксперименте мысленно формируется та среда</a:t>
            </a:r>
            <a:r>
              <a:rPr lang="ru-RU" dirty="0"/>
              <a:t>, </a:t>
            </a:r>
            <a:r>
              <a:rPr lang="ru-RU" dirty="0" smtClean="0"/>
              <a:t>та система связей</a:t>
            </a:r>
            <a:r>
              <a:rPr lang="ru-RU" dirty="0"/>
              <a:t>, </a:t>
            </a:r>
            <a:r>
              <a:rPr lang="ru-RU" dirty="0" smtClean="0"/>
              <a:t>в которую помещается этот предмет</a:t>
            </a:r>
            <a:r>
              <a:rPr lang="ru-RU" dirty="0"/>
              <a:t>; </a:t>
            </a:r>
            <a:r>
              <a:rPr lang="ru-RU" dirty="0" smtClean="0"/>
              <a:t>если построение мысленного предмета еще можно и представить как абстрагирование свойств реального предмета</a:t>
            </a:r>
            <a:r>
              <a:rPr lang="ru-RU" dirty="0"/>
              <a:t>, </a:t>
            </a:r>
            <a:r>
              <a:rPr lang="ru-RU" dirty="0" smtClean="0"/>
              <a:t>то этот третий момент по сути дела является продуктивным добавлением мысленное к предмету </a:t>
            </a:r>
            <a:r>
              <a:rPr lang="ru-RU" dirty="0"/>
              <a:t>– </a:t>
            </a:r>
            <a:r>
              <a:rPr lang="ru-RU" dirty="0" smtClean="0"/>
              <a:t>лишь в этой особой среде и находит свое раскрытие его содержания</a:t>
            </a:r>
            <a:r>
              <a:rPr lang="ru-RU" dirty="0"/>
              <a:t>.</a:t>
            </a:r>
          </a:p>
        </p:txBody>
      </p:sp>
    </p:spTree>
    <p:extLst>
      <p:ext uri="{BB962C8B-B14F-4D97-AF65-F5344CB8AC3E}">
        <p14:creationId xmlns:p14="http://schemas.microsoft.com/office/powerpoint/2010/main" val="24398613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Организация теоретического знания</a:t>
            </a:r>
            <a:endParaRPr lang="ru-RU" dirty="0"/>
          </a:p>
        </p:txBody>
      </p:sp>
      <p:sp>
        <p:nvSpPr>
          <p:cNvPr id="3" name="Объект 2"/>
          <p:cNvSpPr>
            <a:spLocks noGrp="1"/>
          </p:cNvSpPr>
          <p:nvPr>
            <p:ph idx="1"/>
          </p:nvPr>
        </p:nvSpPr>
        <p:spPr/>
        <p:txBody>
          <a:bodyPr>
            <a:noAutofit/>
          </a:bodyPr>
          <a:lstStyle/>
          <a:p>
            <a:r>
              <a:rPr lang="ru-RU" sz="1400" dirty="0">
                <a:latin typeface="Arial Black" panose="020B0A04020102020204" pitchFamily="34" charset="0"/>
              </a:rPr>
              <a:t>Перейдем теперь к организации теоретического уровня знаний. Здесь тоже </a:t>
            </a:r>
            <a:r>
              <a:rPr lang="ru-RU" sz="1400" dirty="0" smtClean="0">
                <a:latin typeface="Arial Black" panose="020B0A04020102020204" pitchFamily="34" charset="0"/>
              </a:rPr>
              <a:t>можно </a:t>
            </a:r>
            <a:r>
              <a:rPr lang="ru-RU" sz="1400" dirty="0">
                <a:latin typeface="Arial Black" panose="020B0A04020102020204" pitchFamily="34" charset="0"/>
              </a:rPr>
              <a:t>выделить два подуровня.</a:t>
            </a:r>
          </a:p>
          <a:p>
            <a:r>
              <a:rPr lang="ru-RU" sz="1400" dirty="0">
                <a:latin typeface="Arial Black" panose="020B0A04020102020204" pitchFamily="34" charset="0"/>
              </a:rPr>
              <a:t>Первый — </a:t>
            </a:r>
            <a:r>
              <a:rPr lang="ru-RU" sz="1400" dirty="0">
                <a:latin typeface="Times New Roman" panose="02020603050405020304" pitchFamily="18" charset="0"/>
                <a:cs typeface="Times New Roman" panose="02020603050405020304" pitchFamily="18" charset="0"/>
              </a:rPr>
              <a:t>частные теоретические модели и законы. Они выступают как </a:t>
            </a:r>
            <a:r>
              <a:rPr lang="ru-RU" sz="1400" dirty="0" smtClean="0">
                <a:latin typeface="Times New Roman" panose="02020603050405020304" pitchFamily="18" charset="0"/>
                <a:cs typeface="Times New Roman" panose="02020603050405020304" pitchFamily="18" charset="0"/>
              </a:rPr>
              <a:t>теории</a:t>
            </a:r>
            <a:r>
              <a:rPr lang="ru-RU" sz="1400" dirty="0">
                <a:latin typeface="Times New Roman" panose="02020603050405020304" pitchFamily="18" charset="0"/>
                <a:cs typeface="Times New Roman" panose="02020603050405020304" pitchFamily="18" charset="0"/>
              </a:rPr>
              <a:t>, относящиеся к достаточно ограниченной области явлений. </a:t>
            </a:r>
            <a:r>
              <a:rPr lang="ru-RU" sz="1400" dirty="0" smtClean="0">
                <a:latin typeface="Times New Roman" panose="02020603050405020304" pitchFamily="18" charset="0"/>
                <a:cs typeface="Times New Roman" panose="02020603050405020304" pitchFamily="18" charset="0"/>
              </a:rPr>
              <a:t>Примерами </a:t>
            </a:r>
            <a:r>
              <a:rPr lang="ru-RU" sz="1400" dirty="0">
                <a:latin typeface="Times New Roman" panose="02020603050405020304" pitchFamily="18" charset="0"/>
                <a:cs typeface="Times New Roman" panose="02020603050405020304" pitchFamily="18" charset="0"/>
              </a:rPr>
              <a:t>таких частных теоретических законов может служить закон </a:t>
            </a:r>
            <a:r>
              <a:rPr lang="ru-RU" sz="1400" dirty="0" smtClean="0">
                <a:latin typeface="Times New Roman" panose="02020603050405020304" pitchFamily="18" charset="0"/>
                <a:cs typeface="Times New Roman" panose="02020603050405020304" pitchFamily="18" charset="0"/>
              </a:rPr>
              <a:t>колебания </a:t>
            </a:r>
            <a:r>
              <a:rPr lang="ru-RU" sz="1400" dirty="0">
                <a:latin typeface="Times New Roman" panose="02020603050405020304" pitchFamily="18" charset="0"/>
                <a:cs typeface="Times New Roman" panose="02020603050405020304" pitchFamily="18" charset="0"/>
              </a:rPr>
              <a:t>маятника в физике или закон движения тел по наклонной </a:t>
            </a:r>
            <a:r>
              <a:rPr lang="ru-RU" sz="1400" dirty="0" smtClean="0">
                <a:latin typeface="Times New Roman" panose="02020603050405020304" pitchFamily="18" charset="0"/>
                <a:cs typeface="Times New Roman" panose="02020603050405020304" pitchFamily="18" charset="0"/>
              </a:rPr>
              <a:t>плоскости</a:t>
            </a:r>
            <a:r>
              <a:rPr lang="ru-RU" sz="1400" dirty="0">
                <a:latin typeface="Times New Roman" panose="02020603050405020304" pitchFamily="18" charset="0"/>
                <a:cs typeface="Times New Roman" panose="02020603050405020304" pitchFamily="18" charset="0"/>
              </a:rPr>
              <a:t>, которые были найдены до того, как была построена </a:t>
            </a:r>
            <a:r>
              <a:rPr lang="ru-RU" sz="1400" dirty="0" err="1">
                <a:latin typeface="Times New Roman" panose="02020603050405020304" pitchFamily="18" charset="0"/>
                <a:cs typeface="Times New Roman" panose="02020603050405020304" pitchFamily="18" charset="0"/>
              </a:rPr>
              <a:t>ньютоновская</a:t>
            </a:r>
            <a:r>
              <a:rPr lang="ru-RU" sz="1400" dirty="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механика.В</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этом слое теоретического знания, в свою очередь, обнаруживаются такие </a:t>
            </a:r>
            <a:r>
              <a:rPr lang="ru-RU" sz="1400" dirty="0" smtClean="0">
                <a:latin typeface="Times New Roman" panose="02020603050405020304" pitchFamily="18" charset="0"/>
                <a:cs typeface="Times New Roman" panose="02020603050405020304" pitchFamily="18" charset="0"/>
              </a:rPr>
              <a:t>взаимосвязанные </a:t>
            </a:r>
            <a:r>
              <a:rPr lang="ru-RU" sz="1400" dirty="0">
                <a:latin typeface="Times New Roman" panose="02020603050405020304" pitchFamily="18" charset="0"/>
                <a:cs typeface="Times New Roman" panose="02020603050405020304" pitchFamily="18" charset="0"/>
              </a:rPr>
              <a:t>образования, как теоретическая модель, объясняющая </a:t>
            </a:r>
            <a:r>
              <a:rPr lang="ru-RU" sz="1400" dirty="0" smtClean="0">
                <a:latin typeface="Times New Roman" panose="02020603050405020304" pitchFamily="18" charset="0"/>
                <a:cs typeface="Times New Roman" panose="02020603050405020304" pitchFamily="18" charset="0"/>
              </a:rPr>
              <a:t>явления</a:t>
            </a:r>
            <a:r>
              <a:rPr lang="ru-RU" sz="1400" dirty="0">
                <a:latin typeface="Times New Roman" panose="02020603050405020304" pitchFamily="18" charset="0"/>
                <a:cs typeface="Times New Roman" panose="02020603050405020304" pitchFamily="18" charset="0"/>
              </a:rPr>
              <a:t>, и закон, который формулируется относительно модели</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Arial Black" panose="020B0A04020102020204" pitchFamily="34" charset="0"/>
              </a:rPr>
              <a:t> </a:t>
            </a:r>
            <a:r>
              <a:rPr lang="ru-RU" sz="1400" dirty="0">
                <a:latin typeface="Arial Black" panose="020B0A04020102020204" pitchFamily="34" charset="0"/>
              </a:rPr>
              <a:t>Модель </a:t>
            </a:r>
            <a:r>
              <a:rPr lang="ru-RU" sz="1400" dirty="0" smtClean="0">
                <a:latin typeface="Arial Black" panose="020B0A04020102020204" pitchFamily="34" charset="0"/>
              </a:rPr>
              <a:t>включает </a:t>
            </a:r>
            <a:r>
              <a:rPr lang="ru-RU" sz="1400" dirty="0">
                <a:latin typeface="Arial Black" panose="020B0A04020102020204" pitchFamily="34" charset="0"/>
              </a:rPr>
              <a:t>идеализированные объекты и связи между ними. </a:t>
            </a:r>
            <a:r>
              <a:rPr lang="ru-RU" sz="1400" dirty="0">
                <a:latin typeface="Times New Roman" panose="02020603050405020304" pitchFamily="18" charset="0"/>
                <a:cs typeface="Times New Roman" panose="02020603050405020304" pitchFamily="18" charset="0"/>
              </a:rPr>
              <a:t>Например, если </a:t>
            </a:r>
            <a:r>
              <a:rPr lang="ru-RU" sz="1400" dirty="0" smtClean="0">
                <a:latin typeface="Times New Roman" panose="02020603050405020304" pitchFamily="18" charset="0"/>
                <a:cs typeface="Times New Roman" panose="02020603050405020304" pitchFamily="18" charset="0"/>
              </a:rPr>
              <a:t>изучаются </a:t>
            </a:r>
            <a:r>
              <a:rPr lang="ru-RU" sz="1400" dirty="0">
                <a:latin typeface="Times New Roman" panose="02020603050405020304" pitchFamily="18" charset="0"/>
                <a:cs typeface="Times New Roman" panose="02020603050405020304" pitchFamily="18" charset="0"/>
              </a:rPr>
              <a:t>колебания реальных маятников, то, для того чтобы выяснить </a:t>
            </a:r>
            <a:r>
              <a:rPr lang="ru-RU" sz="1400" dirty="0" smtClean="0">
                <a:latin typeface="Times New Roman" panose="02020603050405020304" pitchFamily="18" charset="0"/>
                <a:cs typeface="Times New Roman" panose="02020603050405020304" pitchFamily="18" charset="0"/>
              </a:rPr>
              <a:t>законы </a:t>
            </a:r>
            <a:r>
              <a:rPr lang="ru-RU" sz="1400" dirty="0">
                <a:latin typeface="Times New Roman" panose="02020603050405020304" pitchFamily="18" charset="0"/>
                <a:cs typeface="Times New Roman" panose="02020603050405020304" pitchFamily="18" charset="0"/>
              </a:rPr>
              <a:t>их движения, вводится представление об идеальном маятнике как </a:t>
            </a:r>
            <a:r>
              <a:rPr lang="ru-RU" sz="1400" dirty="0" smtClean="0">
                <a:latin typeface="Times New Roman" panose="02020603050405020304" pitchFamily="18" charset="0"/>
                <a:cs typeface="Times New Roman" panose="02020603050405020304" pitchFamily="18" charset="0"/>
              </a:rPr>
              <a:t>материальной </a:t>
            </a:r>
            <a:r>
              <a:rPr lang="ru-RU" sz="1400" dirty="0">
                <a:latin typeface="Times New Roman" panose="02020603050405020304" pitchFamily="18" charset="0"/>
                <a:cs typeface="Times New Roman" panose="02020603050405020304" pitchFamily="18" charset="0"/>
              </a:rPr>
              <a:t>точке, висящей на недеформируемой нити. Затем вводится </a:t>
            </a:r>
            <a:r>
              <a:rPr lang="ru-RU" sz="1400" dirty="0" smtClean="0">
                <a:latin typeface="Times New Roman" panose="02020603050405020304" pitchFamily="18" charset="0"/>
                <a:cs typeface="Times New Roman" panose="02020603050405020304" pitchFamily="18" charset="0"/>
              </a:rPr>
              <a:t>другой </a:t>
            </a:r>
            <a:r>
              <a:rPr lang="ru-RU" sz="1400" dirty="0">
                <a:latin typeface="Times New Roman" panose="02020603050405020304" pitchFamily="18" charset="0"/>
                <a:cs typeface="Times New Roman" panose="02020603050405020304" pitchFamily="18" charset="0"/>
              </a:rPr>
              <a:t>объект — система отсчета. Это тоже идеализация, а именно идеальное представление  реальной физической лаборатории, снабженной часами и линейкой. </a:t>
            </a:r>
            <a:r>
              <a:rPr lang="ru-RU" sz="1400" dirty="0" smtClean="0">
                <a:latin typeface="Times New Roman" panose="02020603050405020304" pitchFamily="18" charset="0"/>
                <a:cs typeface="Times New Roman" panose="02020603050405020304" pitchFamily="18" charset="0"/>
              </a:rPr>
              <a:t>Наконец</a:t>
            </a:r>
            <a:r>
              <a:rPr lang="ru-RU" sz="1400" dirty="0">
                <a:latin typeface="Times New Roman" panose="02020603050405020304" pitchFamily="18" charset="0"/>
                <a:cs typeface="Times New Roman" panose="02020603050405020304" pitchFamily="18" charset="0"/>
              </a:rPr>
              <a:t>, для выявления закона колебаний вводится еще один идеальный </a:t>
            </a:r>
            <a:r>
              <a:rPr lang="ru-RU" sz="1400" dirty="0" smtClean="0">
                <a:latin typeface="Times New Roman" panose="02020603050405020304" pitchFamily="18" charset="0"/>
                <a:cs typeface="Times New Roman" panose="02020603050405020304" pitchFamily="18" charset="0"/>
              </a:rPr>
              <a:t>объект </a:t>
            </a:r>
            <a:r>
              <a:rPr lang="ru-RU" sz="1400" dirty="0">
                <a:latin typeface="Times New Roman" panose="02020603050405020304" pitchFamily="18" charset="0"/>
                <a:cs typeface="Times New Roman" panose="02020603050405020304" pitchFamily="18" charset="0"/>
              </a:rPr>
              <a:t>— сила, которая приводит в движение маятник. Сила — это </a:t>
            </a:r>
            <a:r>
              <a:rPr lang="ru-RU" sz="1400" dirty="0" smtClean="0">
                <a:latin typeface="Times New Roman" panose="02020603050405020304" pitchFamily="18" charset="0"/>
                <a:cs typeface="Times New Roman" panose="02020603050405020304" pitchFamily="18" charset="0"/>
              </a:rPr>
              <a:t>абстракция </a:t>
            </a:r>
            <a:r>
              <a:rPr lang="ru-RU" sz="1400" dirty="0">
                <a:latin typeface="Times New Roman" panose="02020603050405020304" pitchFamily="18" charset="0"/>
                <a:cs typeface="Times New Roman" panose="02020603050405020304" pitchFamily="18" charset="0"/>
              </a:rPr>
              <a:t>от такого взаимодействия тел, при котором меняется состояние </a:t>
            </a:r>
            <a:r>
              <a:rPr lang="ru-RU" sz="1400" dirty="0" smtClean="0">
                <a:latin typeface="Times New Roman" panose="02020603050405020304" pitchFamily="18" charset="0"/>
                <a:cs typeface="Times New Roman" panose="02020603050405020304" pitchFamily="18" charset="0"/>
              </a:rPr>
              <a:t>их </a:t>
            </a:r>
            <a:r>
              <a:rPr lang="ru-RU" sz="1400" dirty="0">
                <a:latin typeface="Times New Roman" panose="02020603050405020304" pitchFamily="18" charset="0"/>
                <a:cs typeface="Times New Roman" panose="02020603050405020304" pitchFamily="18" charset="0"/>
              </a:rPr>
              <a:t>движения. Система из перечисленных идеализированных объектов </a:t>
            </a:r>
            <a:r>
              <a:rPr lang="ru-RU" sz="1400" dirty="0" smtClean="0">
                <a:latin typeface="Times New Roman" panose="02020603050405020304" pitchFamily="18" charset="0"/>
                <a:cs typeface="Times New Roman" panose="02020603050405020304" pitchFamily="18" charset="0"/>
              </a:rPr>
              <a:t>(</a:t>
            </a:r>
            <a:r>
              <a:rPr lang="ru-RU" sz="1400" dirty="0">
                <a:latin typeface="Times New Roman" panose="02020603050405020304" pitchFamily="18" charset="0"/>
                <a:cs typeface="Times New Roman" panose="02020603050405020304" pitchFamily="18" charset="0"/>
              </a:rPr>
              <a:t>идеальный маятник, система отсчета, сила) образует модель, которая и </a:t>
            </a:r>
            <a:r>
              <a:rPr lang="ru-RU" sz="1400" dirty="0" smtClean="0">
                <a:latin typeface="Times New Roman" panose="02020603050405020304" pitchFamily="18" charset="0"/>
                <a:cs typeface="Times New Roman" panose="02020603050405020304" pitchFamily="18" charset="0"/>
              </a:rPr>
              <a:t>представляет </a:t>
            </a:r>
            <a:r>
              <a:rPr lang="ru-RU" sz="1400" dirty="0">
                <a:latin typeface="Times New Roman" panose="02020603050405020304" pitchFamily="18" charset="0"/>
                <a:cs typeface="Times New Roman" panose="02020603050405020304" pitchFamily="18" charset="0"/>
              </a:rPr>
              <a:t>на теоретическом уровне сущностные характеристики </a:t>
            </a:r>
            <a:r>
              <a:rPr lang="ru-RU" sz="1400" dirty="0" smtClean="0">
                <a:latin typeface="Times New Roman" panose="02020603050405020304" pitchFamily="18" charset="0"/>
                <a:cs typeface="Times New Roman" panose="02020603050405020304" pitchFamily="18" charset="0"/>
              </a:rPr>
              <a:t>реального </a:t>
            </a:r>
            <a:r>
              <a:rPr lang="ru-RU" sz="1400" dirty="0">
                <a:latin typeface="Times New Roman" panose="02020603050405020304" pitchFamily="18" charset="0"/>
                <a:cs typeface="Times New Roman" panose="02020603050405020304" pitchFamily="18" charset="0"/>
              </a:rPr>
              <a:t>процесса колебания любых маятников.</a:t>
            </a:r>
          </a:p>
          <a:p>
            <a:endParaRPr lang="ru-RU" sz="1400" b="1" dirty="0">
              <a:latin typeface="Arial Black" panose="020B0A04020102020204" pitchFamily="34" charset="0"/>
            </a:endParaRPr>
          </a:p>
        </p:txBody>
      </p:sp>
    </p:spTree>
    <p:extLst>
      <p:ext uri="{BB962C8B-B14F-4D97-AF65-F5344CB8AC3E}">
        <p14:creationId xmlns:p14="http://schemas.microsoft.com/office/powerpoint/2010/main" val="9793317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3525" y="189781"/>
            <a:ext cx="9162978" cy="822960"/>
          </a:xfrm>
        </p:spPr>
        <p:txBody>
          <a:bodyPr/>
          <a:lstStyle/>
          <a:p>
            <a:r>
              <a:rPr lang="ru-RU" dirty="0" smtClean="0"/>
              <a:t>Второй подуровень</a:t>
            </a:r>
            <a:endParaRPr lang="ru-RU" dirty="0"/>
          </a:p>
        </p:txBody>
      </p:sp>
      <p:sp>
        <p:nvSpPr>
          <p:cNvPr id="3" name="Объект 2"/>
          <p:cNvSpPr>
            <a:spLocks noGrp="1"/>
          </p:cNvSpPr>
          <p:nvPr>
            <p:ph idx="1"/>
          </p:nvPr>
        </p:nvSpPr>
        <p:spPr>
          <a:xfrm>
            <a:off x="1035170" y="1181819"/>
            <a:ext cx="10120510" cy="4687275"/>
          </a:xfrm>
        </p:spPr>
        <p:txBody>
          <a:bodyPr>
            <a:noAutofit/>
          </a:bodyPr>
          <a:lstStyle/>
          <a:p>
            <a:pPr algn="just"/>
            <a:r>
              <a:rPr lang="ru-RU" sz="1400" dirty="0">
                <a:latin typeface="Arial Black" panose="020B0A04020102020204" pitchFamily="34" charset="0"/>
              </a:rPr>
              <a:t>Второй подуровень теоретического знания — развитая теория. </a:t>
            </a:r>
            <a:r>
              <a:rPr lang="ru-RU" sz="1400" dirty="0">
                <a:latin typeface="Times New Roman" panose="02020603050405020304" pitchFamily="18" charset="0"/>
                <a:cs typeface="Times New Roman" panose="02020603050405020304" pitchFamily="18" charset="0"/>
              </a:rPr>
              <a:t>В ней все </a:t>
            </a:r>
            <a:r>
              <a:rPr lang="ru-RU" sz="1400" dirty="0" smtClean="0">
                <a:latin typeface="Times New Roman" panose="02020603050405020304" pitchFamily="18" charset="0"/>
                <a:cs typeface="Times New Roman" panose="02020603050405020304" pitchFamily="18" charset="0"/>
              </a:rPr>
              <a:t>частные </a:t>
            </a:r>
            <a:r>
              <a:rPr lang="ru-RU" sz="1400" dirty="0">
                <a:latin typeface="Times New Roman" panose="02020603050405020304" pitchFamily="18" charset="0"/>
                <a:cs typeface="Times New Roman" panose="02020603050405020304" pitchFamily="18" charset="0"/>
              </a:rPr>
              <a:t>теоретические модели и законы обобщаются таким образом, что они </a:t>
            </a:r>
            <a:r>
              <a:rPr lang="ru-RU" sz="1400" dirty="0" smtClean="0">
                <a:latin typeface="Times New Roman" panose="02020603050405020304" pitchFamily="18" charset="0"/>
                <a:cs typeface="Times New Roman" panose="02020603050405020304" pitchFamily="18" charset="0"/>
              </a:rPr>
              <a:t>выступают </a:t>
            </a:r>
            <a:r>
              <a:rPr lang="ru-RU" sz="1400" dirty="0">
                <a:latin typeface="Times New Roman" panose="02020603050405020304" pitchFamily="18" charset="0"/>
                <a:cs typeface="Times New Roman" panose="02020603050405020304" pitchFamily="18" charset="0"/>
              </a:rPr>
              <a:t>как следствия фундаментальных принципов и законов теории. </a:t>
            </a:r>
          </a:p>
          <a:p>
            <a:pPr algn="just"/>
            <a:r>
              <a:rPr lang="ru-RU" sz="1400" dirty="0">
                <a:latin typeface="Times New Roman" panose="02020603050405020304" pitchFamily="18" charset="0"/>
                <a:cs typeface="Times New Roman" panose="02020603050405020304" pitchFamily="18" charset="0"/>
              </a:rPr>
              <a:t>Иначе говоря, строится некоторая обобщающая теоретическая модель, </a:t>
            </a:r>
            <a:r>
              <a:rPr lang="ru-RU" sz="1400" dirty="0" smtClean="0">
                <a:latin typeface="Times New Roman" panose="02020603050405020304" pitchFamily="18" charset="0"/>
                <a:cs typeface="Times New Roman" panose="02020603050405020304" pitchFamily="18" charset="0"/>
              </a:rPr>
              <a:t>которая </a:t>
            </a:r>
            <a:r>
              <a:rPr lang="ru-RU" sz="1400" dirty="0">
                <a:latin typeface="Times New Roman" panose="02020603050405020304" pitchFamily="18" charset="0"/>
                <a:cs typeface="Times New Roman" panose="02020603050405020304" pitchFamily="18" charset="0"/>
              </a:rPr>
              <a:t>охватывает все частные случаи, и применительно к ней </a:t>
            </a:r>
            <a:r>
              <a:rPr lang="ru-RU" sz="1400" dirty="0" smtClean="0">
                <a:latin typeface="Times New Roman" panose="02020603050405020304" pitchFamily="18" charset="0"/>
                <a:cs typeface="Times New Roman" panose="02020603050405020304" pitchFamily="18" charset="0"/>
              </a:rPr>
              <a:t>формулируется </a:t>
            </a:r>
            <a:r>
              <a:rPr lang="ru-RU" sz="1400" dirty="0">
                <a:latin typeface="Times New Roman" panose="02020603050405020304" pitchFamily="18" charset="0"/>
                <a:cs typeface="Times New Roman" panose="02020603050405020304" pitchFamily="18" charset="0"/>
              </a:rPr>
              <a:t>некоторый набор законов, которые выступают как </a:t>
            </a:r>
            <a:r>
              <a:rPr lang="ru-RU" sz="1400" dirty="0" smtClean="0">
                <a:latin typeface="Times New Roman" panose="02020603050405020304" pitchFamily="18" charset="0"/>
                <a:cs typeface="Times New Roman" panose="02020603050405020304" pitchFamily="18" charset="0"/>
              </a:rPr>
              <a:t>обобщающие </a:t>
            </a:r>
            <a:r>
              <a:rPr lang="ru-RU" sz="1400" dirty="0">
                <a:latin typeface="Times New Roman" panose="02020603050405020304" pitchFamily="18" charset="0"/>
                <a:cs typeface="Times New Roman" panose="02020603050405020304" pitchFamily="18" charset="0"/>
              </a:rPr>
              <a:t>по отношению ко всем частным теоретическим </a:t>
            </a:r>
            <a:r>
              <a:rPr lang="ru-RU" sz="1400" dirty="0" smtClean="0">
                <a:latin typeface="Times New Roman" panose="02020603050405020304" pitchFamily="18" charset="0"/>
                <a:cs typeface="Times New Roman" panose="02020603050405020304" pitchFamily="18" charset="0"/>
              </a:rPr>
              <a:t>законам. Таковой</a:t>
            </a:r>
            <a:r>
              <a:rPr lang="ru-RU" sz="1400" dirty="0">
                <a:latin typeface="Times New Roman" panose="02020603050405020304" pitchFamily="18" charset="0"/>
                <a:cs typeface="Times New Roman" panose="02020603050405020304" pitchFamily="18" charset="0"/>
              </a:rPr>
              <a:t>, например, является </a:t>
            </a:r>
            <a:r>
              <a:rPr lang="ru-RU" sz="1400" dirty="0" err="1">
                <a:latin typeface="Times New Roman" panose="02020603050405020304" pitchFamily="18" charset="0"/>
                <a:cs typeface="Times New Roman" panose="02020603050405020304" pitchFamily="18" charset="0"/>
              </a:rPr>
              <a:t>ньютоновская</a:t>
            </a:r>
            <a:r>
              <a:rPr lang="ru-RU" sz="1400" dirty="0">
                <a:latin typeface="Times New Roman" panose="02020603050405020304" pitchFamily="18" charset="0"/>
                <a:cs typeface="Times New Roman" panose="02020603050405020304" pitchFamily="18" charset="0"/>
              </a:rPr>
              <a:t> механика. В той формулировке, </a:t>
            </a:r>
            <a:r>
              <a:rPr lang="ru-RU" sz="1400" dirty="0" smtClean="0">
                <a:latin typeface="Times New Roman" panose="02020603050405020304" pitchFamily="18" charset="0"/>
                <a:cs typeface="Times New Roman" panose="02020603050405020304" pitchFamily="18" charset="0"/>
              </a:rPr>
              <a:t>которую </a:t>
            </a:r>
            <a:r>
              <a:rPr lang="ru-RU" sz="1400" dirty="0">
                <a:latin typeface="Times New Roman" panose="02020603050405020304" pitchFamily="18" charset="0"/>
                <a:cs typeface="Times New Roman" panose="02020603050405020304" pitchFamily="18" charset="0"/>
              </a:rPr>
              <a:t>придал ей Л. Эйлер, она вводила фундаментальную модель </a:t>
            </a:r>
            <a:r>
              <a:rPr lang="ru-RU" sz="1400" dirty="0" smtClean="0">
                <a:latin typeface="Times New Roman" panose="02020603050405020304" pitchFamily="18" charset="0"/>
                <a:cs typeface="Times New Roman" panose="02020603050405020304" pitchFamily="18" charset="0"/>
              </a:rPr>
              <a:t>механического </a:t>
            </a:r>
            <a:r>
              <a:rPr lang="ru-RU" sz="1400" dirty="0">
                <a:latin typeface="Times New Roman" panose="02020603050405020304" pitchFamily="18" charset="0"/>
                <a:cs typeface="Times New Roman" panose="02020603050405020304" pitchFamily="18" charset="0"/>
              </a:rPr>
              <a:t>движения посредством таких идеализации, как материальная </a:t>
            </a:r>
            <a:r>
              <a:rPr lang="ru-RU" sz="1400" dirty="0" smtClean="0">
                <a:latin typeface="Times New Roman" panose="02020603050405020304" pitchFamily="18" charset="0"/>
                <a:cs typeface="Times New Roman" panose="02020603050405020304" pitchFamily="18" charset="0"/>
              </a:rPr>
              <a:t>точка</a:t>
            </a:r>
            <a:r>
              <a:rPr lang="ru-RU" sz="1400" dirty="0">
                <a:latin typeface="Times New Roman" panose="02020603050405020304" pitchFamily="18" charset="0"/>
                <a:cs typeface="Times New Roman" panose="02020603050405020304" pitchFamily="18" charset="0"/>
              </a:rPr>
              <a:t>, которая движется в пространстве-времени системы отсчета под </a:t>
            </a:r>
            <a:r>
              <a:rPr lang="ru-RU" sz="1400" dirty="0" smtClean="0">
                <a:latin typeface="Times New Roman" panose="02020603050405020304" pitchFamily="18" charset="0"/>
                <a:cs typeface="Times New Roman" panose="02020603050405020304" pitchFamily="18" charset="0"/>
              </a:rPr>
              <a:t>действием </a:t>
            </a:r>
            <a:r>
              <a:rPr lang="ru-RU" sz="1400" dirty="0">
                <a:latin typeface="Times New Roman" panose="02020603050405020304" pitchFamily="18" charset="0"/>
                <a:cs typeface="Times New Roman" panose="02020603050405020304" pitchFamily="18" charset="0"/>
              </a:rPr>
              <a:t>некой обобщенной силы. Природа этой силы далее не </a:t>
            </a:r>
            <a:r>
              <a:rPr lang="ru-RU" sz="1400" dirty="0" smtClean="0">
                <a:latin typeface="Times New Roman" panose="02020603050405020304" pitchFamily="18" charset="0"/>
                <a:cs typeface="Times New Roman" panose="02020603050405020304" pitchFamily="18" charset="0"/>
              </a:rPr>
              <a:t>конкретизируется </a:t>
            </a:r>
            <a:r>
              <a:rPr lang="ru-RU" sz="1400" dirty="0">
                <a:latin typeface="Times New Roman" panose="02020603050405020304" pitchFamily="18" charset="0"/>
                <a:cs typeface="Times New Roman" panose="02020603050405020304" pitchFamily="18" charset="0"/>
              </a:rPr>
              <a:t>— ею может быть </a:t>
            </a:r>
            <a:r>
              <a:rPr lang="ru-RU" sz="1400" dirty="0" err="1">
                <a:latin typeface="Times New Roman" panose="02020603050405020304" pitchFamily="18" charset="0"/>
                <a:cs typeface="Times New Roman" panose="02020603050405020304" pitchFamily="18" charset="0"/>
              </a:rPr>
              <a:t>квазиупругая</a:t>
            </a:r>
            <a:r>
              <a:rPr lang="ru-RU" sz="1400" dirty="0">
                <a:latin typeface="Times New Roman" panose="02020603050405020304" pitchFamily="18" charset="0"/>
                <a:cs typeface="Times New Roman" panose="02020603050405020304" pitchFamily="18" charset="0"/>
              </a:rPr>
              <a:t> сила, или сила удара, или </a:t>
            </a:r>
            <a:r>
              <a:rPr lang="ru-RU" sz="1400" dirty="0" smtClean="0">
                <a:latin typeface="Times New Roman" panose="02020603050405020304" pitchFamily="18" charset="0"/>
                <a:cs typeface="Times New Roman" panose="02020603050405020304" pitchFamily="18" charset="0"/>
              </a:rPr>
              <a:t>сила </a:t>
            </a:r>
            <a:r>
              <a:rPr lang="ru-RU" sz="1400" dirty="0">
                <a:latin typeface="Times New Roman" panose="02020603050405020304" pitchFamily="18" charset="0"/>
                <a:cs typeface="Times New Roman" panose="02020603050405020304" pitchFamily="18" charset="0"/>
              </a:rPr>
              <a:t>притяжения. Речь идет о силе вообще. Относительно такой модели и </a:t>
            </a:r>
            <a:r>
              <a:rPr lang="ru-RU" sz="1400" dirty="0" smtClean="0">
                <a:latin typeface="Times New Roman" panose="02020603050405020304" pitchFamily="18" charset="0"/>
                <a:cs typeface="Times New Roman" panose="02020603050405020304" pitchFamily="18" charset="0"/>
              </a:rPr>
              <a:t>формулируются </a:t>
            </a:r>
            <a:r>
              <a:rPr lang="ru-RU" sz="1400" dirty="0">
                <a:latin typeface="Times New Roman" panose="02020603050405020304" pitchFamily="18" charset="0"/>
                <a:cs typeface="Times New Roman" panose="02020603050405020304" pitchFamily="18" charset="0"/>
              </a:rPr>
              <a:t>три закона Ньютона, которые выступают в данном случае </a:t>
            </a:r>
            <a:r>
              <a:rPr lang="ru-RU" sz="1400" dirty="0" smtClean="0">
                <a:latin typeface="Times New Roman" panose="02020603050405020304" pitchFamily="18" charset="0"/>
                <a:cs typeface="Times New Roman" panose="02020603050405020304" pitchFamily="18" charset="0"/>
              </a:rPr>
              <a:t>как </a:t>
            </a:r>
            <a:r>
              <a:rPr lang="ru-RU" sz="1400" dirty="0">
                <a:latin typeface="Times New Roman" panose="02020603050405020304" pitchFamily="18" charset="0"/>
                <a:cs typeface="Times New Roman" panose="02020603050405020304" pitchFamily="18" charset="0"/>
              </a:rPr>
              <a:t>обобщение множества частных законов, отражающих сущностные связи </a:t>
            </a:r>
            <a:r>
              <a:rPr lang="ru-RU" sz="1400" dirty="0" smtClean="0">
                <a:latin typeface="Times New Roman" panose="02020603050405020304" pitchFamily="18" charset="0"/>
                <a:cs typeface="Times New Roman" panose="02020603050405020304" pitchFamily="18" charset="0"/>
              </a:rPr>
              <a:t>отдельных </a:t>
            </a:r>
            <a:r>
              <a:rPr lang="ru-RU" sz="1400" dirty="0">
                <a:latin typeface="Times New Roman" panose="02020603050405020304" pitchFamily="18" charset="0"/>
                <a:cs typeface="Times New Roman" panose="02020603050405020304" pitchFamily="18" charset="0"/>
              </a:rPr>
              <a:t>конкретных видов механического движения (колебание, </a:t>
            </a:r>
            <a:r>
              <a:rPr lang="ru-RU" sz="1400" dirty="0" smtClean="0">
                <a:latin typeface="Times New Roman" panose="02020603050405020304" pitchFamily="18" charset="0"/>
                <a:cs typeface="Times New Roman" panose="02020603050405020304" pitchFamily="18" charset="0"/>
              </a:rPr>
              <a:t>вращение</a:t>
            </a:r>
            <a:r>
              <a:rPr lang="ru-RU" sz="1400" dirty="0">
                <a:latin typeface="Times New Roman" panose="02020603050405020304" pitchFamily="18" charset="0"/>
                <a:cs typeface="Times New Roman" panose="02020603050405020304" pitchFamily="18" charset="0"/>
              </a:rPr>
              <a:t>, движение тела по наклонной плоскости, свободное падение и т. д. На основе таких обобщенных законов можно далее дедуктивным путем </a:t>
            </a:r>
            <a:r>
              <a:rPr lang="ru-RU" sz="1400" dirty="0" smtClean="0">
                <a:latin typeface="Times New Roman" panose="02020603050405020304" pitchFamily="18" charset="0"/>
                <a:cs typeface="Times New Roman" panose="02020603050405020304" pitchFamily="18" charset="0"/>
              </a:rPr>
              <a:t>предсказывать </a:t>
            </a:r>
            <a:r>
              <a:rPr lang="ru-RU" sz="1400" dirty="0">
                <a:latin typeface="Times New Roman" panose="02020603050405020304" pitchFamily="18" charset="0"/>
                <a:cs typeface="Times New Roman" panose="02020603050405020304" pitchFamily="18" charset="0"/>
              </a:rPr>
              <a:t>и новые частные законы.</a:t>
            </a:r>
          </a:p>
          <a:p>
            <a:r>
              <a:rPr lang="ru-RU" sz="1400" dirty="0">
                <a:latin typeface="Arial Black" panose="020B0A04020102020204" pitchFamily="34" charset="0"/>
              </a:rPr>
              <a:t>Два рассмотренных типа организации научного знания — частные теории и </a:t>
            </a:r>
            <a:r>
              <a:rPr lang="ru-RU" sz="1400" dirty="0" smtClean="0">
                <a:latin typeface="Arial Black" panose="020B0A04020102020204" pitchFamily="34" charset="0"/>
              </a:rPr>
              <a:t>обобщающие </a:t>
            </a:r>
            <a:r>
              <a:rPr lang="ru-RU" sz="1400" dirty="0">
                <a:latin typeface="Arial Black" panose="020B0A04020102020204" pitchFamily="34" charset="0"/>
              </a:rPr>
              <a:t>развитые теории — взаимодействуют как между собой, так и с </a:t>
            </a:r>
            <a:r>
              <a:rPr lang="ru-RU" sz="1400" dirty="0" smtClean="0">
                <a:latin typeface="Arial Black" panose="020B0A04020102020204" pitchFamily="34" charset="0"/>
              </a:rPr>
              <a:t>эмпирическим </a:t>
            </a:r>
            <a:r>
              <a:rPr lang="ru-RU" sz="1400" dirty="0">
                <a:latin typeface="Arial Black" panose="020B0A04020102020204" pitchFamily="34" charset="0"/>
              </a:rPr>
              <a:t>уровнем знания.</a:t>
            </a:r>
          </a:p>
        </p:txBody>
      </p:sp>
    </p:spTree>
    <p:extLst>
      <p:ext uri="{BB962C8B-B14F-4D97-AF65-F5344CB8AC3E}">
        <p14:creationId xmlns:p14="http://schemas.microsoft.com/office/powerpoint/2010/main" val="1417270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9736" y="286603"/>
            <a:ext cx="8955944" cy="429389"/>
          </a:xfrm>
        </p:spPr>
        <p:txBody>
          <a:bodyPr>
            <a:normAutofit/>
          </a:bodyPr>
          <a:lstStyle/>
          <a:p>
            <a:r>
              <a:rPr lang="ru-RU" sz="2000" b="1" dirty="0" smtClean="0"/>
              <a:t>Теория</a:t>
            </a:r>
            <a:endParaRPr lang="ru-RU" sz="2000" b="1" dirty="0"/>
          </a:p>
        </p:txBody>
      </p:sp>
      <p:sp>
        <p:nvSpPr>
          <p:cNvPr id="3" name="Объект 2"/>
          <p:cNvSpPr>
            <a:spLocks noGrp="1"/>
          </p:cNvSpPr>
          <p:nvPr>
            <p:ph idx="1"/>
          </p:nvPr>
        </p:nvSpPr>
        <p:spPr>
          <a:xfrm>
            <a:off x="1097279" y="1043796"/>
            <a:ext cx="11178109" cy="4825298"/>
          </a:xfrm>
        </p:spPr>
        <p:txBody>
          <a:bodyPr>
            <a:normAutofit fontScale="92500" lnSpcReduction="10000"/>
          </a:bodyPr>
          <a:lstStyle/>
          <a:p>
            <a:r>
              <a:rPr lang="ru-RU" dirty="0"/>
              <a:t>Теория (гр. </a:t>
            </a:r>
            <a:r>
              <a:rPr lang="ru-RU" dirty="0" err="1"/>
              <a:t>theórίa</a:t>
            </a:r>
            <a:r>
              <a:rPr lang="ru-RU" dirty="0"/>
              <a:t> – наблюдение, исследование) – форма </a:t>
            </a:r>
            <a:r>
              <a:rPr lang="ru-RU" dirty="0" smtClean="0"/>
              <a:t>организованного </a:t>
            </a:r>
            <a:r>
              <a:rPr lang="ru-RU" dirty="0"/>
              <a:t>достоверного знания о некоторой предметной области, </a:t>
            </a:r>
            <a:r>
              <a:rPr lang="ru-RU" dirty="0" smtClean="0"/>
              <a:t>системно  </a:t>
            </a:r>
            <a:r>
              <a:rPr lang="ru-RU" dirty="0"/>
              <a:t>описывающая,  объясняющая  и  предсказывающая  </a:t>
            </a:r>
            <a:r>
              <a:rPr lang="ru-RU" dirty="0" smtClean="0"/>
              <a:t>функционирование </a:t>
            </a:r>
            <a:r>
              <a:rPr lang="ru-RU" dirty="0"/>
              <a:t>и развитие объектов, относящихся к данной области.  </a:t>
            </a:r>
            <a:r>
              <a:rPr lang="ru-RU" dirty="0" smtClean="0"/>
              <a:t>Научная  </a:t>
            </a:r>
            <a:r>
              <a:rPr lang="ru-RU" dirty="0"/>
              <a:t>теория  состоит,  прежде  всего,  из  </a:t>
            </a:r>
            <a:r>
              <a:rPr lang="ru-RU" b="1" dirty="0"/>
              <a:t>эмпирического </a:t>
            </a:r>
            <a:r>
              <a:rPr lang="ru-RU" b="1" dirty="0" smtClean="0"/>
              <a:t>базиса </a:t>
            </a:r>
            <a:r>
              <a:rPr lang="ru-RU" b="1" dirty="0"/>
              <a:t>(базы</a:t>
            </a:r>
            <a:r>
              <a:rPr lang="ru-RU" dirty="0"/>
              <a:t>), включающего обобщенные и </a:t>
            </a:r>
            <a:r>
              <a:rPr lang="ru-RU" dirty="0" smtClean="0"/>
              <a:t>систематизированные</a:t>
            </a:r>
          </a:p>
          <a:p>
            <a:r>
              <a:rPr lang="ru-RU" dirty="0"/>
              <a:t>факты, установленные в ходе наблюдений, экспериментов и </a:t>
            </a:r>
            <a:r>
              <a:rPr lang="ru-RU" dirty="0" smtClean="0"/>
              <a:t>требующие  </a:t>
            </a:r>
            <a:r>
              <a:rPr lang="ru-RU" dirty="0"/>
              <a:t>своего  теоретического  объяснения.  В  состав  научной </a:t>
            </a:r>
            <a:r>
              <a:rPr lang="ru-RU" dirty="0" smtClean="0"/>
              <a:t>теории  </a:t>
            </a:r>
            <a:r>
              <a:rPr lang="ru-RU" dirty="0"/>
              <a:t>входит  также  </a:t>
            </a:r>
            <a:r>
              <a:rPr lang="ru-RU" b="1" dirty="0"/>
              <a:t>понятийно-категориальный  аппарат  </a:t>
            </a:r>
            <a:r>
              <a:rPr lang="ru-RU" dirty="0"/>
              <a:t>науки, </a:t>
            </a:r>
            <a:r>
              <a:rPr lang="ru-RU" dirty="0" smtClean="0"/>
              <a:t>ее  </a:t>
            </a:r>
            <a:r>
              <a:rPr lang="ru-RU" b="1" dirty="0"/>
              <a:t>законы,  аксиомы,  постулаты,  логический  аппарат</a:t>
            </a:r>
            <a:r>
              <a:rPr lang="ru-RU" dirty="0"/>
              <a:t>,  </a:t>
            </a:r>
            <a:r>
              <a:rPr lang="ru-RU" dirty="0" smtClean="0"/>
              <a:t>обеспечивающий </a:t>
            </a:r>
            <a:r>
              <a:rPr lang="ru-RU" dirty="0"/>
              <a:t>правильность выводов и доказательств, и собственно </a:t>
            </a:r>
            <a:r>
              <a:rPr lang="ru-RU" dirty="0" smtClean="0"/>
              <a:t>содержание </a:t>
            </a:r>
            <a:r>
              <a:rPr lang="ru-RU" dirty="0"/>
              <a:t>теории: положения, выводы и система аргументации.  </a:t>
            </a:r>
          </a:p>
          <a:p>
            <a:r>
              <a:rPr lang="ru-RU" dirty="0"/>
              <a:t>Научные  законы,  составляющие  «ядро»  научной  теории  – </a:t>
            </a:r>
            <a:r>
              <a:rPr lang="ru-RU" dirty="0" smtClean="0"/>
              <a:t>форма </a:t>
            </a:r>
            <a:r>
              <a:rPr lang="ru-RU" dirty="0"/>
              <a:t>организации научного знания, представляющая собой </a:t>
            </a:r>
            <a:r>
              <a:rPr lang="ru-RU" dirty="0" smtClean="0"/>
              <a:t>всеобщие  </a:t>
            </a:r>
            <a:r>
              <a:rPr lang="ru-RU" dirty="0"/>
              <a:t>утверждения  о  свойствах  и  отношениях  определенной </a:t>
            </a:r>
            <a:r>
              <a:rPr lang="ru-RU" dirty="0" smtClean="0"/>
              <a:t>предметной </a:t>
            </a:r>
            <a:r>
              <a:rPr lang="ru-RU" dirty="0"/>
              <a:t>области. В научных законах отражается внутренняя, </a:t>
            </a:r>
            <a:r>
              <a:rPr lang="ru-RU" dirty="0" smtClean="0"/>
              <a:t>устойчивая</a:t>
            </a:r>
            <a:r>
              <a:rPr lang="ru-RU" dirty="0"/>
              <a:t>, повторяющаяся, существенная, необходимая, </a:t>
            </a:r>
            <a:r>
              <a:rPr lang="ru-RU" dirty="0" smtClean="0"/>
              <a:t>объективная </a:t>
            </a:r>
            <a:r>
              <a:rPr lang="ru-RU" dirty="0"/>
              <a:t>связь явлений.  </a:t>
            </a:r>
            <a:endParaRPr lang="ru-RU" dirty="0" smtClean="0"/>
          </a:p>
          <a:p>
            <a:r>
              <a:rPr lang="ru-RU" dirty="0"/>
              <a:t>Научная теория должна соответствовать определенным </a:t>
            </a:r>
            <a:r>
              <a:rPr lang="ru-RU" dirty="0" smtClean="0"/>
              <a:t>требованиям</a:t>
            </a:r>
            <a:r>
              <a:rPr lang="ru-RU" dirty="0"/>
              <a:t>: быть адекватной своему объекту и максимально полно </a:t>
            </a:r>
            <a:r>
              <a:rPr lang="ru-RU" dirty="0" smtClean="0"/>
              <a:t>описывать </a:t>
            </a:r>
            <a:r>
              <a:rPr lang="ru-RU" dirty="0"/>
              <a:t>данную предметную область. Научная теория должна </a:t>
            </a:r>
            <a:r>
              <a:rPr lang="ru-RU" dirty="0" smtClean="0"/>
              <a:t>быть </a:t>
            </a:r>
            <a:r>
              <a:rPr lang="ru-RU" dirty="0"/>
              <a:t>внутренне непротиворечива, что означает согласованность с </a:t>
            </a:r>
            <a:r>
              <a:rPr lang="ru-RU" dirty="0" smtClean="0"/>
              <a:t>принципами </a:t>
            </a:r>
            <a:r>
              <a:rPr lang="ru-RU" dirty="0"/>
              <a:t>логики, с известными и проверенными фактами, для </a:t>
            </a:r>
            <a:r>
              <a:rPr lang="ru-RU" dirty="0" smtClean="0"/>
              <a:t>описания </a:t>
            </a:r>
            <a:r>
              <a:rPr lang="ru-RU" dirty="0"/>
              <a:t>и объяснения которых она выдвинута, а также </a:t>
            </a:r>
            <a:r>
              <a:rPr lang="ru-RU" dirty="0" smtClean="0"/>
              <a:t>согласованность  </a:t>
            </a:r>
            <a:r>
              <a:rPr lang="ru-RU" dirty="0"/>
              <a:t>фактов  с  известными  законами  науки.  Все  положения </a:t>
            </a:r>
            <a:r>
              <a:rPr lang="ru-RU" dirty="0" smtClean="0"/>
              <a:t>научной </a:t>
            </a:r>
            <a:r>
              <a:rPr lang="ru-RU" dirty="0"/>
              <a:t>теории должны быть взаимосвязаны, а также </a:t>
            </a:r>
            <a:r>
              <a:rPr lang="ru-RU" dirty="0" smtClean="0"/>
              <a:t>принципиально </a:t>
            </a:r>
            <a:r>
              <a:rPr lang="ru-RU" dirty="0"/>
              <a:t>проверяемы. </a:t>
            </a:r>
          </a:p>
        </p:txBody>
      </p:sp>
    </p:spTree>
    <p:extLst>
      <p:ext uri="{BB962C8B-B14F-4D97-AF65-F5344CB8AC3E}">
        <p14:creationId xmlns:p14="http://schemas.microsoft.com/office/powerpoint/2010/main" val="1578371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0340" y="208965"/>
            <a:ext cx="9085340" cy="463895"/>
          </a:xfrm>
        </p:spPr>
        <p:txBody>
          <a:bodyPr>
            <a:normAutofit/>
          </a:bodyPr>
          <a:lstStyle/>
          <a:p>
            <a:r>
              <a:rPr lang="ru-RU" sz="2000" b="1" dirty="0" smtClean="0"/>
              <a:t>Теория</a:t>
            </a:r>
            <a:endParaRPr lang="ru-RU" sz="2000" b="1" dirty="0"/>
          </a:p>
        </p:txBody>
      </p:sp>
      <p:sp>
        <p:nvSpPr>
          <p:cNvPr id="3" name="Объект 2"/>
          <p:cNvSpPr>
            <a:spLocks noGrp="1"/>
          </p:cNvSpPr>
          <p:nvPr>
            <p:ph idx="1"/>
          </p:nvPr>
        </p:nvSpPr>
        <p:spPr>
          <a:xfrm>
            <a:off x="1097280" y="854015"/>
            <a:ext cx="11094720" cy="5015079"/>
          </a:xfrm>
        </p:spPr>
        <p:txBody>
          <a:bodyPr>
            <a:normAutofit fontScale="32500" lnSpcReduction="20000"/>
          </a:bodyPr>
          <a:lstStyle/>
          <a:p>
            <a:r>
              <a:rPr lang="ru-RU" sz="7200" dirty="0"/>
              <a:t>Теория  слагается  из  относительно  жесткого  ядра  и  его  защитного </a:t>
            </a:r>
            <a:r>
              <a:rPr lang="ru-RU" sz="7200" dirty="0" smtClean="0"/>
              <a:t>пояса</a:t>
            </a:r>
            <a:r>
              <a:rPr lang="ru-RU" sz="7200" dirty="0"/>
              <a:t>.  В  структуру  «ядра»  входят  основополагающие  принципы  теории, </a:t>
            </a:r>
            <a:r>
              <a:rPr lang="ru-RU" sz="7200" dirty="0" smtClean="0"/>
              <a:t>опровержение  </a:t>
            </a:r>
            <a:r>
              <a:rPr lang="ru-RU" sz="7200" dirty="0"/>
              <a:t>любого  из  которых  равносильно  опровержению  теории. </a:t>
            </a:r>
          </a:p>
          <a:p>
            <a:r>
              <a:rPr lang="ru-RU" sz="7200" dirty="0"/>
              <a:t>Защитный  пояс  теории  содержит  вспомогательные  гипотезы, </a:t>
            </a:r>
            <a:r>
              <a:rPr lang="ru-RU" sz="7200" dirty="0" smtClean="0"/>
              <a:t>конкретизирующие </a:t>
            </a:r>
            <a:r>
              <a:rPr lang="ru-RU" sz="7200" dirty="0"/>
              <a:t>ее ядро и принимающие на себя удары, направляемые </a:t>
            </a:r>
            <a:r>
              <a:rPr lang="ru-RU" sz="7200" dirty="0" smtClean="0"/>
              <a:t>против  </a:t>
            </a:r>
            <a:r>
              <a:rPr lang="ru-RU" sz="7200" dirty="0"/>
              <a:t>нее.  Этот  пояс  определяет  проблемы,  подлежащие  дальнейшему </a:t>
            </a:r>
            <a:r>
              <a:rPr lang="ru-RU" sz="7200" dirty="0" smtClean="0"/>
              <a:t>исследованию</a:t>
            </a:r>
            <a:r>
              <a:rPr lang="ru-RU" sz="7200" dirty="0"/>
              <a:t>, предвидит факты, не согласующиеся, как кажется, с теорией, </a:t>
            </a:r>
            <a:r>
              <a:rPr lang="ru-RU" sz="7200" dirty="0" smtClean="0"/>
              <a:t>и </a:t>
            </a:r>
            <a:r>
              <a:rPr lang="ru-RU" sz="7200" dirty="0"/>
              <a:t>истолковывает их так, что они превращаются в примеры, подтверждающие </a:t>
            </a:r>
            <a:r>
              <a:rPr lang="ru-RU" sz="7200" dirty="0" smtClean="0"/>
              <a:t>ее</a:t>
            </a:r>
            <a:r>
              <a:rPr lang="ru-RU" sz="7200" dirty="0"/>
              <a:t>. так, с точки зрения своей структуры научная теория представляет собой </a:t>
            </a:r>
            <a:r>
              <a:rPr lang="ru-RU" sz="7200" dirty="0" smtClean="0"/>
              <a:t>систему  </a:t>
            </a:r>
            <a:r>
              <a:rPr lang="ru-RU" sz="7200" dirty="0"/>
              <a:t>взаимосвязанных  утверждений.  Теория  -  это  не  совокупность </a:t>
            </a:r>
            <a:r>
              <a:rPr lang="ru-RU" sz="7200" dirty="0" smtClean="0"/>
              <a:t>истинных  </a:t>
            </a:r>
            <a:r>
              <a:rPr lang="ru-RU" sz="7200" dirty="0"/>
              <a:t>утверждений,  лежащих  в  одной  плоскости,  а  определенная  их </a:t>
            </a:r>
            <a:r>
              <a:rPr lang="ru-RU" sz="7200" dirty="0" smtClean="0"/>
              <a:t>иерархия</a:t>
            </a:r>
            <a:r>
              <a:rPr lang="ru-RU" sz="7200" dirty="0"/>
              <a:t>,  имеющая  свои  “низ”  и  “верх”.  В  самом  низу,  так  сказать,  в </a:t>
            </a:r>
            <a:r>
              <a:rPr lang="ru-RU" sz="7200" dirty="0" smtClean="0"/>
              <a:t>фундаменте</a:t>
            </a:r>
            <a:r>
              <a:rPr lang="ru-RU" sz="7200" dirty="0"/>
              <a:t>,  лежат  фактические  утверждения  и  простейшие  эмпирические </a:t>
            </a:r>
            <a:r>
              <a:rPr lang="ru-RU" sz="7200" dirty="0" smtClean="0"/>
              <a:t>обобщения</a:t>
            </a:r>
            <a:r>
              <a:rPr lang="ru-RU" sz="7200" dirty="0"/>
              <a:t>,  хорошо  подтверждаемые  опытом.  Выше  располагаются  более </a:t>
            </a:r>
            <a:r>
              <a:rPr lang="ru-RU" sz="7200" dirty="0" smtClean="0"/>
              <a:t>общие  </a:t>
            </a:r>
            <a:r>
              <a:rPr lang="ru-RU" sz="7200" dirty="0"/>
              <a:t>положения  и  гипотезы,  несущие  по  преимуществу  теоретическое </a:t>
            </a:r>
            <a:r>
              <a:rPr lang="ru-RU" sz="7200" dirty="0" smtClean="0"/>
              <a:t>содержание</a:t>
            </a:r>
            <a:r>
              <a:rPr lang="ru-RU" sz="7200" dirty="0"/>
              <a:t>.  На  самой  вершине  этой  пирамиды  находятся </a:t>
            </a:r>
            <a:r>
              <a:rPr lang="ru-RU" sz="6200" dirty="0" smtClean="0"/>
              <a:t>основополагающие </a:t>
            </a:r>
            <a:r>
              <a:rPr lang="ru-RU" sz="6200" dirty="0"/>
              <a:t>принципы теории. </a:t>
            </a:r>
          </a:p>
        </p:txBody>
      </p:sp>
    </p:spTree>
    <p:extLst>
      <p:ext uri="{BB962C8B-B14F-4D97-AF65-F5344CB8AC3E}">
        <p14:creationId xmlns:p14="http://schemas.microsoft.com/office/powerpoint/2010/main" val="1370036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4242" y="286604"/>
            <a:ext cx="8921438" cy="515654"/>
          </a:xfrm>
        </p:spPr>
        <p:txBody>
          <a:bodyPr>
            <a:normAutofit fontScale="90000"/>
          </a:bodyPr>
          <a:lstStyle/>
          <a:p>
            <a:r>
              <a:rPr lang="ru-RU" dirty="0" smtClean="0"/>
              <a:t>Идеализация</a:t>
            </a:r>
            <a:endParaRPr lang="ru-RU" dirty="0"/>
          </a:p>
        </p:txBody>
      </p:sp>
      <p:sp>
        <p:nvSpPr>
          <p:cNvPr id="3" name="Объект 2"/>
          <p:cNvSpPr>
            <a:spLocks noGrp="1"/>
          </p:cNvSpPr>
          <p:nvPr>
            <p:ph idx="1"/>
          </p:nvPr>
        </p:nvSpPr>
        <p:spPr>
          <a:xfrm>
            <a:off x="1097280" y="802258"/>
            <a:ext cx="10617392" cy="5066836"/>
          </a:xfrm>
        </p:spPr>
        <p:txBody>
          <a:bodyPr>
            <a:normAutofit/>
          </a:bodyPr>
          <a:lstStyle/>
          <a:p>
            <a:r>
              <a:rPr lang="ru-RU" dirty="0"/>
              <a:t>На  теоретическом  уровне  объект  создается  в  результате </a:t>
            </a:r>
            <a:r>
              <a:rPr lang="ru-RU" dirty="0" smtClean="0"/>
              <a:t>мысленной  </a:t>
            </a:r>
            <a:r>
              <a:rPr lang="ru-RU" dirty="0"/>
              <a:t>реконструкции  эмпирического  объекта.  </a:t>
            </a:r>
            <a:r>
              <a:rPr lang="ru-RU" dirty="0" smtClean="0"/>
              <a:t>Теоретический  </a:t>
            </a:r>
            <a:r>
              <a:rPr lang="ru-RU" dirty="0"/>
              <a:t>объект  –  это  абстракция,  модель  эмпирического  объекта. </a:t>
            </a:r>
          </a:p>
          <a:p>
            <a:r>
              <a:rPr lang="ru-RU" dirty="0"/>
              <a:t>Научные  методы  теоретического  исследования  –  идеализация, </a:t>
            </a:r>
            <a:r>
              <a:rPr lang="ru-RU" dirty="0" smtClean="0"/>
              <a:t>моделирование</a:t>
            </a:r>
            <a:r>
              <a:rPr lang="ru-RU" dirty="0"/>
              <a:t>, формализация.  </a:t>
            </a:r>
          </a:p>
          <a:p>
            <a:r>
              <a:rPr lang="ru-RU" dirty="0"/>
              <a:t>Идеализация  – это  мысленное  конструирование  реально  не </a:t>
            </a:r>
            <a:r>
              <a:rPr lang="ru-RU" dirty="0" smtClean="0"/>
              <a:t>существующих  </a:t>
            </a:r>
            <a:r>
              <a:rPr lang="ru-RU" dirty="0"/>
              <a:t>(идеальных)  объектов.  Идеализация  позволяет </a:t>
            </a:r>
            <a:r>
              <a:rPr lang="ru-RU" dirty="0" smtClean="0"/>
              <a:t>упростить  </a:t>
            </a:r>
            <a:r>
              <a:rPr lang="ru-RU" dirty="0"/>
              <a:t>сложные  системы,  выделить  определенные  свойства </a:t>
            </a:r>
            <a:r>
              <a:rPr lang="ru-RU" dirty="0" smtClean="0"/>
              <a:t>объектов</a:t>
            </a:r>
            <a:r>
              <a:rPr lang="ru-RU" dirty="0"/>
              <a:t>, выявить существенные связи. В процессе </a:t>
            </a:r>
            <a:r>
              <a:rPr lang="ru-RU" dirty="0" smtClean="0"/>
              <a:t>конструирования  </a:t>
            </a:r>
            <a:r>
              <a:rPr lang="ru-RU" dirty="0"/>
              <a:t>идеального  объекта  происходит  мысленное  исключение </a:t>
            </a:r>
            <a:r>
              <a:rPr lang="ru-RU" dirty="0" smtClean="0"/>
              <a:t>(</a:t>
            </a:r>
            <a:r>
              <a:rPr lang="ru-RU" dirty="0"/>
              <a:t>абстрагирование) некоторых его свойств. Так, для получения </a:t>
            </a:r>
            <a:r>
              <a:rPr lang="ru-RU" dirty="0" smtClean="0"/>
              <a:t>такого </a:t>
            </a:r>
            <a:r>
              <a:rPr lang="ru-RU" b="1" dirty="0"/>
              <a:t>идеального объекта как «точка</a:t>
            </a:r>
            <a:r>
              <a:rPr lang="ru-RU" dirty="0"/>
              <a:t>», последовательно </a:t>
            </a:r>
            <a:r>
              <a:rPr lang="ru-RU" dirty="0" smtClean="0"/>
              <a:t>исключаются </a:t>
            </a:r>
            <a:r>
              <a:rPr lang="ru-RU" dirty="0"/>
              <a:t>толщина реального объекта (в результате образуется </a:t>
            </a:r>
            <a:r>
              <a:rPr lang="ru-RU" dirty="0" smtClean="0"/>
              <a:t>плоскость</a:t>
            </a:r>
            <a:r>
              <a:rPr lang="ru-RU" dirty="0"/>
              <a:t>), затем ширина (в результате получается линия), затем </a:t>
            </a:r>
            <a:r>
              <a:rPr lang="ru-RU" dirty="0" smtClean="0"/>
              <a:t>длина</a:t>
            </a:r>
            <a:r>
              <a:rPr lang="ru-RU" dirty="0"/>
              <a:t>,  и,  наконец,  как  результат  идеализации,  получается  точка. </a:t>
            </a:r>
          </a:p>
          <a:p>
            <a:r>
              <a:rPr lang="ru-RU" dirty="0"/>
              <a:t>Примерами идеальных объектов являются также «</a:t>
            </a:r>
            <a:r>
              <a:rPr lang="ru-RU" b="1" dirty="0"/>
              <a:t>идеальный газ</a:t>
            </a:r>
            <a:r>
              <a:rPr lang="ru-RU" dirty="0"/>
              <a:t>» </a:t>
            </a:r>
            <a:r>
              <a:rPr lang="ru-RU" dirty="0" smtClean="0"/>
              <a:t>и </a:t>
            </a:r>
            <a:r>
              <a:rPr lang="ru-RU" dirty="0"/>
              <a:t>«</a:t>
            </a:r>
            <a:r>
              <a:rPr lang="ru-RU" b="1" dirty="0"/>
              <a:t>абсолютно твердое тело</a:t>
            </a:r>
            <a:r>
              <a:rPr lang="ru-RU" dirty="0"/>
              <a:t>» </a:t>
            </a:r>
            <a:r>
              <a:rPr lang="ru-RU" dirty="0" smtClean="0"/>
              <a:t> в физике </a:t>
            </a:r>
            <a:r>
              <a:rPr lang="ru-RU" dirty="0"/>
              <a:t>и т.п. </a:t>
            </a:r>
          </a:p>
        </p:txBody>
      </p:sp>
    </p:spTree>
    <p:extLst>
      <p:ext uri="{BB962C8B-B14F-4D97-AF65-F5344CB8AC3E}">
        <p14:creationId xmlns:p14="http://schemas.microsoft.com/office/powerpoint/2010/main" val="3412725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Абстрактное понимание</a:t>
            </a:r>
            <a:endParaRPr lang="ru-RU" dirty="0"/>
          </a:p>
        </p:txBody>
      </p:sp>
      <p:sp>
        <p:nvSpPr>
          <p:cNvPr id="3" name="Объект 2"/>
          <p:cNvSpPr>
            <a:spLocks noGrp="1"/>
          </p:cNvSpPr>
          <p:nvPr>
            <p:ph idx="1"/>
          </p:nvPr>
        </p:nvSpPr>
        <p:spPr/>
        <p:txBody>
          <a:bodyPr>
            <a:normAutofit fontScale="85000" lnSpcReduction="10000"/>
          </a:bodyPr>
          <a:lstStyle/>
          <a:p>
            <a:pPr algn="just"/>
            <a:r>
              <a:rPr lang="ru-RU" dirty="0"/>
              <a:t>Абстрактное понимание – познавательное процесс, исполняемый с поддержкой действий рассмотрения и рефлексии в «трех генетически преемственных формах: рефлексивный способ, связанный с выделением специфических принципов их решения, аналитический способ, связанный с обнаружением общего принципа решения задач, синтезирующий способ, связанный с раскрытием единства общего и специфических принципов решения задач. Возможность детей осуществлять при решении задач ориентацию в их условиях с помощью такого же способа» теоретического мышления зависит от предлагаемой формы решения задачи [4].</a:t>
            </a:r>
          </a:p>
          <a:p>
            <a:pPr algn="just"/>
            <a:r>
              <a:rPr lang="ru-RU" dirty="0"/>
              <a:t>Подобным способом «абстрактное понимание» содержит несколько частей. Главными из их числа считаются:</a:t>
            </a:r>
          </a:p>
          <a:p>
            <a:pPr algn="just"/>
            <a:r>
              <a:rPr lang="ru-RU" dirty="0"/>
              <a:t>1) самоанализ, заключающийся в выявлении типа причин личных операций и их соотношения обстоятельствам проблемы (в соответствии с этим мыслительная работа рассматривается, равно как ход постановления вопросов);</a:t>
            </a:r>
          </a:p>
          <a:p>
            <a:pPr algn="just"/>
            <a:r>
              <a:rPr lang="ru-RU" dirty="0"/>
              <a:t>2) исследование нахождения проблемы с мишенью отделения общего метода её постановления либо принципа, какой потом равно как «с зоны» выносится в полный вид аналогичных вопросов;</a:t>
            </a:r>
          </a:p>
          <a:p>
            <a:pPr algn="just"/>
            <a:r>
              <a:rPr lang="ru-RU" dirty="0"/>
              <a:t>3) внутренний проект операций, какой гарантирует их осуществление «в разуме» и составление плана.</a:t>
            </a:r>
          </a:p>
        </p:txBody>
      </p:sp>
    </p:spTree>
    <p:extLst>
      <p:ext uri="{BB962C8B-B14F-4D97-AF65-F5344CB8AC3E}">
        <p14:creationId xmlns:p14="http://schemas.microsoft.com/office/powerpoint/2010/main" val="1391343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5064" y="286604"/>
            <a:ext cx="9240616" cy="601918"/>
          </a:xfrm>
        </p:spPr>
        <p:txBody>
          <a:bodyPr>
            <a:normAutofit/>
          </a:bodyPr>
          <a:lstStyle/>
          <a:p>
            <a:r>
              <a:rPr lang="ru-RU" sz="2000" b="1" dirty="0" smtClean="0"/>
              <a:t>Моделирование</a:t>
            </a:r>
            <a:endParaRPr lang="ru-RU" sz="2000" b="1" dirty="0"/>
          </a:p>
        </p:txBody>
      </p:sp>
      <p:sp>
        <p:nvSpPr>
          <p:cNvPr id="3" name="Объект 2"/>
          <p:cNvSpPr>
            <a:spLocks noGrp="1"/>
          </p:cNvSpPr>
          <p:nvPr>
            <p:ph idx="1"/>
          </p:nvPr>
        </p:nvSpPr>
        <p:spPr>
          <a:xfrm>
            <a:off x="1097280" y="992038"/>
            <a:ext cx="10531128" cy="4877056"/>
          </a:xfrm>
        </p:spPr>
        <p:txBody>
          <a:bodyPr>
            <a:normAutofit/>
          </a:bodyPr>
          <a:lstStyle/>
          <a:p>
            <a:pPr algn="just"/>
            <a:r>
              <a:rPr lang="ru-RU" dirty="0"/>
              <a:t>Моделирование – это метод исследования, при котором </a:t>
            </a:r>
            <a:r>
              <a:rPr lang="ru-RU" dirty="0" smtClean="0"/>
              <a:t>объект </a:t>
            </a:r>
            <a:r>
              <a:rPr lang="ru-RU" dirty="0"/>
              <a:t>замещается другим объектом, находящимся в отношении </a:t>
            </a:r>
            <a:r>
              <a:rPr lang="ru-RU" dirty="0" smtClean="0"/>
              <a:t>подобия </a:t>
            </a:r>
            <a:r>
              <a:rPr lang="ru-RU" dirty="0"/>
              <a:t>к первому. В дальнейшем знания, полученные на модели, </a:t>
            </a:r>
          </a:p>
          <a:p>
            <a:pPr algn="just"/>
            <a:r>
              <a:rPr lang="ru-RU" dirty="0"/>
              <a:t>переносятся на оригинал на основании аналогии и подобия. </a:t>
            </a:r>
            <a:r>
              <a:rPr lang="ru-RU" dirty="0" smtClean="0"/>
              <a:t>Моделирование  </a:t>
            </a:r>
            <a:r>
              <a:rPr lang="ru-RU" dirty="0"/>
              <a:t>применяется  в  тех  случаях,  когда  невозможно  или </a:t>
            </a:r>
            <a:r>
              <a:rPr lang="ru-RU" dirty="0" smtClean="0"/>
              <a:t>нецелесообразно  </a:t>
            </a:r>
            <a:r>
              <a:rPr lang="ru-RU" dirty="0"/>
              <a:t>вмешательство  познающего  субъекта  в  </a:t>
            </a:r>
            <a:r>
              <a:rPr lang="ru-RU" dirty="0" smtClean="0"/>
              <a:t>изучаемый </a:t>
            </a:r>
            <a:r>
              <a:rPr lang="ru-RU" dirty="0"/>
              <a:t>объект. Различают предметное моделирование (модель </a:t>
            </a:r>
            <a:r>
              <a:rPr lang="ru-RU" dirty="0" smtClean="0"/>
              <a:t>воспроизводит </a:t>
            </a:r>
            <a:r>
              <a:rPr lang="ru-RU" dirty="0"/>
              <a:t>определенные свойства оригинала), мысленное </a:t>
            </a:r>
            <a:r>
              <a:rPr lang="ru-RU" dirty="0" smtClean="0"/>
              <a:t>моделирование</a:t>
            </a:r>
            <a:r>
              <a:rPr lang="ru-RU" dirty="0"/>
              <a:t>, знаковое, при котором в качестве модели выступают </a:t>
            </a:r>
            <a:r>
              <a:rPr lang="ru-RU" dirty="0" smtClean="0"/>
              <a:t>схемы</a:t>
            </a:r>
            <a:r>
              <a:rPr lang="ru-RU" dirty="0"/>
              <a:t>, чертежи, формулы и т.п., математическое моделирование, </a:t>
            </a:r>
            <a:r>
              <a:rPr lang="ru-RU" dirty="0" smtClean="0"/>
              <a:t>компьютерное </a:t>
            </a:r>
            <a:r>
              <a:rPr lang="ru-RU" dirty="0"/>
              <a:t>моделирование. </a:t>
            </a:r>
          </a:p>
        </p:txBody>
      </p:sp>
    </p:spTree>
    <p:extLst>
      <p:ext uri="{BB962C8B-B14F-4D97-AF65-F5344CB8AC3E}">
        <p14:creationId xmlns:p14="http://schemas.microsoft.com/office/powerpoint/2010/main" val="3818066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3690" y="260725"/>
            <a:ext cx="9231989" cy="990106"/>
          </a:xfrm>
        </p:spPr>
        <p:txBody>
          <a:bodyPr/>
          <a:lstStyle/>
          <a:p>
            <a:r>
              <a:rPr lang="ru-RU" dirty="0" smtClean="0"/>
              <a:t>Формализация</a:t>
            </a:r>
            <a:endParaRPr lang="ru-RU" dirty="0"/>
          </a:p>
        </p:txBody>
      </p:sp>
      <p:sp>
        <p:nvSpPr>
          <p:cNvPr id="3" name="Объект 2"/>
          <p:cNvSpPr>
            <a:spLocks noGrp="1"/>
          </p:cNvSpPr>
          <p:nvPr>
            <p:ph idx="1"/>
          </p:nvPr>
        </p:nvSpPr>
        <p:spPr/>
        <p:txBody>
          <a:bodyPr>
            <a:noAutofit/>
          </a:bodyPr>
          <a:lstStyle/>
          <a:p>
            <a:pPr algn="just"/>
            <a:r>
              <a:rPr lang="ru-RU" sz="1600" dirty="0"/>
              <a:t>Формализация – метод изучения некоторых объектов в </a:t>
            </a:r>
            <a:r>
              <a:rPr lang="ru-RU" sz="1600" dirty="0" smtClean="0"/>
              <a:t>формализованных </a:t>
            </a:r>
            <a:r>
              <a:rPr lang="ru-RU" sz="1600" dirty="0"/>
              <a:t>системах с помощью искусственных языков. </a:t>
            </a:r>
            <a:r>
              <a:rPr lang="ru-RU" sz="1600" dirty="0" smtClean="0"/>
              <a:t>Таковы</a:t>
            </a:r>
            <a:r>
              <a:rPr lang="ru-RU" sz="1600" dirty="0"/>
              <a:t>, например, формализованные языки химии, математики, </a:t>
            </a:r>
            <a:r>
              <a:rPr lang="ru-RU" sz="1600" dirty="0" smtClean="0"/>
              <a:t>логики</a:t>
            </a:r>
            <a:r>
              <a:rPr lang="ru-RU" sz="1600" dirty="0"/>
              <a:t>,  позволяющие  четко  и  кратко  фиксировать  знания,  избегая </a:t>
            </a:r>
            <a:r>
              <a:rPr lang="ru-RU" sz="1600" dirty="0" smtClean="0"/>
              <a:t>многозначности  </a:t>
            </a:r>
            <a:r>
              <a:rPr lang="ru-RU" sz="1600" dirty="0"/>
              <a:t>терминов  естественного  языка.  Формализацию, </a:t>
            </a:r>
            <a:r>
              <a:rPr lang="ru-RU" sz="1600" dirty="0" smtClean="0"/>
              <a:t>основой </a:t>
            </a:r>
            <a:r>
              <a:rPr lang="ru-RU" sz="1600" dirty="0"/>
              <a:t>которой является абстрагирование и идеализация, можно </a:t>
            </a:r>
            <a:r>
              <a:rPr lang="ru-RU" sz="1600" dirty="0" smtClean="0"/>
              <a:t>рассматривать </a:t>
            </a:r>
            <a:r>
              <a:rPr lang="ru-RU" sz="1600" dirty="0"/>
              <a:t>как разновидность моделирования – знаковое </a:t>
            </a:r>
            <a:r>
              <a:rPr lang="ru-RU" sz="1600" dirty="0" smtClean="0"/>
              <a:t>моделирование</a:t>
            </a:r>
            <a:r>
              <a:rPr lang="ru-RU" sz="1600" dirty="0"/>
              <a:t>. Оперирование со знаками замещает рассуждение об </a:t>
            </a:r>
            <a:r>
              <a:rPr lang="ru-RU" sz="1600" dirty="0" smtClean="0"/>
              <a:t>объектах</a:t>
            </a:r>
            <a:r>
              <a:rPr lang="ru-RU" sz="1600" dirty="0"/>
              <a:t>.  Обобщенная  знаковая  модель  некоторой  предметной </a:t>
            </a:r>
            <a:r>
              <a:rPr lang="ru-RU" sz="1600" dirty="0" smtClean="0"/>
              <a:t>области  </a:t>
            </a:r>
            <a:r>
              <a:rPr lang="ru-RU" sz="1600" dirty="0"/>
              <a:t>позволяет  обнаружить  структуру  явлений  и  процессов </a:t>
            </a:r>
            <a:r>
              <a:rPr lang="ru-RU" sz="1600" dirty="0" smtClean="0"/>
              <a:t>при </a:t>
            </a:r>
            <a:r>
              <a:rPr lang="ru-RU" sz="1600" dirty="0"/>
              <a:t>отвлечении от их качественных характеристик. </a:t>
            </a:r>
          </a:p>
          <a:p>
            <a:pPr algn="just"/>
            <a:r>
              <a:rPr lang="ru-RU" sz="1600" dirty="0"/>
              <a:t>С помощью данных методов на теоретическом уровне </a:t>
            </a:r>
            <a:r>
              <a:rPr lang="ru-RU" sz="1600" dirty="0" smtClean="0"/>
              <a:t>формулируются </a:t>
            </a:r>
            <a:r>
              <a:rPr lang="ru-RU" sz="1600" dirty="0"/>
              <a:t>научные понятия и категории, законы науки и </a:t>
            </a:r>
            <a:r>
              <a:rPr lang="ru-RU" sz="1600" dirty="0" smtClean="0"/>
              <a:t>научные </a:t>
            </a:r>
            <a:r>
              <a:rPr lang="ru-RU" sz="1600" dirty="0"/>
              <a:t>теории. </a:t>
            </a:r>
          </a:p>
        </p:txBody>
      </p:sp>
    </p:spTree>
    <p:extLst>
      <p:ext uri="{BB962C8B-B14F-4D97-AF65-F5344CB8AC3E}">
        <p14:creationId xmlns:p14="http://schemas.microsoft.com/office/powerpoint/2010/main" val="3437198272"/>
      </p:ext>
    </p:extLst>
  </p:cSld>
  <p:clrMapOvr>
    <a:masterClrMapping/>
  </p:clrMapOvr>
</p:sld>
</file>

<file path=ppt/theme/theme1.xml><?xml version="1.0" encoding="utf-8"?>
<a:theme xmlns:a="http://schemas.openxmlformats.org/drawingml/2006/main" name="Ретро">
  <a:themeElements>
    <a:clrScheme name="Зеленый и желтый">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TM02900769[[fn=Ретро]]</Template>
  <TotalTime>882</TotalTime>
  <Words>6453</Words>
  <Application>Microsoft Office PowerPoint</Application>
  <PresentationFormat>Широкоэкранный</PresentationFormat>
  <Paragraphs>173</Paragraphs>
  <Slides>42</Slides>
  <Notes>3</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42</vt:i4>
      </vt:variant>
    </vt:vector>
  </HeadingPairs>
  <TitlesOfParts>
    <vt:vector size="48" baseType="lpstr">
      <vt:lpstr>Arial Black</vt:lpstr>
      <vt:lpstr>Calibri</vt:lpstr>
      <vt:lpstr>Calibri Light</vt:lpstr>
      <vt:lpstr>Times New Roman</vt:lpstr>
      <vt:lpstr>Wingdings</vt:lpstr>
      <vt:lpstr>Ретро</vt:lpstr>
      <vt:lpstr>История и философия науки</vt:lpstr>
      <vt:lpstr>Теоретическое мышление</vt:lpstr>
      <vt:lpstr>Теория</vt:lpstr>
      <vt:lpstr>Структура теории</vt:lpstr>
      <vt:lpstr>Становление теоретического мышления в истории науки</vt:lpstr>
      <vt:lpstr>ФИЗИЧЕСКАЯ ТЕОРИЯ И МЕТАФИЗИЧЕСКОЕ ОБЪЯСНЕНИЕ</vt:lpstr>
      <vt:lpstr>Объяснение</vt:lpstr>
      <vt:lpstr>Объяснение</vt:lpstr>
      <vt:lpstr>Объяснение</vt:lpstr>
      <vt:lpstr>Акустические теории, теория света</vt:lpstr>
      <vt:lpstr>Теория</vt:lpstr>
      <vt:lpstr>Теория </vt:lpstr>
      <vt:lpstr>Теория</vt:lpstr>
      <vt:lpstr>Метафизика даёт возможность появления теории</vt:lpstr>
      <vt:lpstr>Метафизические системы</vt:lpstr>
      <vt:lpstr>Ни одна метафизическая система недостаточна как основа для физической теории</vt:lpstr>
      <vt:lpstr>Пути формирования теоретического мышления </vt:lpstr>
      <vt:lpstr>Формально-логическое мышление</vt:lpstr>
      <vt:lpstr>Различные модели объяснения в социальных науках</vt:lpstr>
      <vt:lpstr>Два подхода к объяснению социального действия</vt:lpstr>
      <vt:lpstr>Дедуктивно-номологическая схема Гемпеля</vt:lpstr>
      <vt:lpstr>Объяснение рационального действия</vt:lpstr>
      <vt:lpstr>Функционалистское объяснение</vt:lpstr>
      <vt:lpstr>Схема сильного функционалистского объяснения</vt:lpstr>
      <vt:lpstr>Пример</vt:lpstr>
      <vt:lpstr>Схема анализа логических операций</vt:lpstr>
      <vt:lpstr>Категории анализа физической теории</vt:lpstr>
      <vt:lpstr>Пример </vt:lpstr>
      <vt:lpstr>Пример </vt:lpstr>
      <vt:lpstr>Моделирование как пример теор-го м-ия</vt:lpstr>
      <vt:lpstr>Дракон</vt:lpstr>
      <vt:lpstr>Этапы обучения теор-му мыш-ию</vt:lpstr>
      <vt:lpstr>Основы мысленного эксперимента</vt:lpstr>
      <vt:lpstr>Три этапа</vt:lpstr>
      <vt:lpstr>Организация теоретического знания</vt:lpstr>
      <vt:lpstr>Второй подуровень</vt:lpstr>
      <vt:lpstr>Теория</vt:lpstr>
      <vt:lpstr>Теория</vt:lpstr>
      <vt:lpstr>Идеализация</vt:lpstr>
      <vt:lpstr>Абстрактное понимание</vt:lpstr>
      <vt:lpstr>Моделирование</vt:lpstr>
      <vt:lpstr>Формализация</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философия науки</dc:title>
  <dc:creator>Марина</dc:creator>
  <cp:lastModifiedBy> </cp:lastModifiedBy>
  <cp:revision>53</cp:revision>
  <dcterms:created xsi:type="dcterms:W3CDTF">2019-02-17T13:46:33Z</dcterms:created>
  <dcterms:modified xsi:type="dcterms:W3CDTF">2021-04-04T11:00:48Z</dcterms:modified>
</cp:coreProperties>
</file>