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56" r:id="rId2"/>
    <p:sldId id="257" r:id="rId3"/>
    <p:sldId id="292" r:id="rId4"/>
    <p:sldId id="298" r:id="rId5"/>
    <p:sldId id="299" r:id="rId6"/>
    <p:sldId id="300" r:id="rId7"/>
    <p:sldId id="304" r:id="rId8"/>
    <p:sldId id="301" r:id="rId9"/>
    <p:sldId id="305" r:id="rId10"/>
    <p:sldId id="306" r:id="rId11"/>
    <p:sldId id="302" r:id="rId12"/>
    <p:sldId id="303" r:id="rId13"/>
    <p:sldId id="293" r:id="rId14"/>
    <p:sldId id="294" r:id="rId15"/>
    <p:sldId id="295" r:id="rId16"/>
    <p:sldId id="296" r:id="rId17"/>
    <p:sldId id="297" r:id="rId18"/>
    <p:sldId id="291"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10" d="100"/>
          <a:sy n="110" d="100"/>
        </p:scale>
        <p:origin x="55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B8EC78-74E3-42EF-A728-F69C403A3B05}" type="datetimeFigureOut">
              <a:rPr lang="ru-RU" smtClean="0"/>
              <a:t>11.04.2021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098253-F344-464A-A661-C68A92681953}" type="slidenum">
              <a:rPr lang="ru-RU" smtClean="0"/>
              <a:t>‹#›</a:t>
            </a:fld>
            <a:endParaRPr lang="ru-RU"/>
          </a:p>
        </p:txBody>
      </p:sp>
    </p:spTree>
    <p:extLst>
      <p:ext uri="{BB962C8B-B14F-4D97-AF65-F5344CB8AC3E}">
        <p14:creationId xmlns:p14="http://schemas.microsoft.com/office/powerpoint/2010/main" val="1201855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11.04.2021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1258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11.04.2021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365577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AE87908-2B6A-4646-AA65-D0C075469690}" type="datetimeFigureOut">
              <a:rPr lang="ru-RU" smtClean="0"/>
              <a:t>11.04.2021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0589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AE87908-2B6A-4646-AA65-D0C075469690}" type="datetimeFigureOut">
              <a:rPr lang="ru-RU" smtClean="0"/>
              <a:t>11.04.2021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89912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AE87908-2B6A-4646-AA65-D0C075469690}" type="datetimeFigureOut">
              <a:rPr lang="ru-RU" smtClean="0"/>
              <a:t>11.04.2021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201275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AE87908-2B6A-4646-AA65-D0C075469690}" type="datetimeFigureOut">
              <a:rPr lang="ru-RU" smtClean="0"/>
              <a:t>11.04.2021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3794024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AE87908-2B6A-4646-AA65-D0C075469690}" type="datetimeFigureOut">
              <a:rPr lang="ru-RU" smtClean="0"/>
              <a:t>11.04.2021</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20505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AE87908-2B6A-4646-AA65-D0C075469690}" type="datetimeFigureOut">
              <a:rPr lang="ru-RU" smtClean="0"/>
              <a:t>11.04.2021</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A62F10B-D7E2-4BAC-98B6-42400F8101FF}" type="slidenum">
              <a:rPr lang="ru-RU" smtClean="0"/>
              <a:t>‹#›</a:t>
            </a:fld>
            <a:endParaRPr lang="ru-RU"/>
          </a:p>
        </p:txBody>
      </p:sp>
    </p:spTree>
    <p:extLst>
      <p:ext uri="{BB962C8B-B14F-4D97-AF65-F5344CB8AC3E}">
        <p14:creationId xmlns:p14="http://schemas.microsoft.com/office/powerpoint/2010/main" val="962936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AE87908-2B6A-4646-AA65-D0C075469690}" type="datetimeFigureOut">
              <a:rPr lang="ru-RU" smtClean="0"/>
              <a:t>11.04.2021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720004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11.04.2021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07390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11.04.2021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91330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AE87908-2B6A-4646-AA65-D0C075469690}" type="datetimeFigureOut">
              <a:rPr lang="ru-RU" smtClean="0"/>
              <a:t>11.04.2021</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A62F10B-D7E2-4BAC-98B6-42400F8101FF}"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4848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История и философия науки </a:t>
            </a:r>
            <a:endParaRPr lang="ru-RU" dirty="0"/>
          </a:p>
        </p:txBody>
      </p:sp>
      <p:sp>
        <p:nvSpPr>
          <p:cNvPr id="3" name="Подзаголовок 2"/>
          <p:cNvSpPr>
            <a:spLocks noGrp="1"/>
          </p:cNvSpPr>
          <p:nvPr>
            <p:ph type="subTitle" idx="1"/>
          </p:nvPr>
        </p:nvSpPr>
        <p:spPr/>
        <p:txBody>
          <a:bodyPr/>
          <a:lstStyle/>
          <a:p>
            <a:r>
              <a:rPr lang="ru-RU" dirty="0" smtClean="0"/>
              <a:t>Стиль </a:t>
            </a:r>
            <a:r>
              <a:rPr lang="ru-RU" dirty="0" smtClean="0"/>
              <a:t>мышления</a:t>
            </a:r>
            <a:endParaRPr lang="en-US" dirty="0"/>
          </a:p>
          <a:p>
            <a:r>
              <a:rPr lang="ru-RU" dirty="0" smtClean="0"/>
              <a:t>Колодий Н.А., профессор ОСГН ШБИПТПУ</a:t>
            </a:r>
            <a:endParaRPr lang="en-US" dirty="0" smtClean="0"/>
          </a:p>
        </p:txBody>
      </p:sp>
    </p:spTree>
    <p:extLst>
      <p:ext uri="{BB962C8B-B14F-4D97-AF65-F5344CB8AC3E}">
        <p14:creationId xmlns:p14="http://schemas.microsoft.com/office/powerpoint/2010/main" val="3800698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23 вопрос</a:t>
            </a:r>
            <a:endParaRPr lang="ru-RU" dirty="0"/>
          </a:p>
        </p:txBody>
      </p:sp>
      <p:sp>
        <p:nvSpPr>
          <p:cNvPr id="3" name="Объект 2"/>
          <p:cNvSpPr>
            <a:spLocks noGrp="1"/>
          </p:cNvSpPr>
          <p:nvPr>
            <p:ph idx="1"/>
          </p:nvPr>
        </p:nvSpPr>
        <p:spPr>
          <a:xfrm>
            <a:off x="230647" y="1901134"/>
            <a:ext cx="11791666" cy="4008347"/>
          </a:xfrm>
        </p:spPr>
        <p:txBody>
          <a:bodyPr>
            <a:noAutofit/>
          </a:bodyPr>
          <a:lstStyle/>
          <a:p>
            <a:pPr>
              <a:lnSpc>
                <a:spcPct val="100000"/>
              </a:lnSpc>
              <a:spcAft>
                <a:spcPts val="0"/>
              </a:spcAft>
            </a:pPr>
            <a:r>
              <a:rPr lang="ru-RU" sz="2800" dirty="0" smtClean="0"/>
              <a:t>(23</a:t>
            </a:r>
            <a:r>
              <a:rPr lang="ru-RU" sz="2800" dirty="0"/>
              <a:t>). Стиль научного мышления – системообразующий элемент </a:t>
            </a:r>
            <a:r>
              <a:rPr lang="ru-RU" sz="2800" dirty="0" smtClean="0"/>
              <a:t>науки</a:t>
            </a:r>
            <a:r>
              <a:rPr lang="ru-RU" sz="2800" dirty="0"/>
              <a:t/>
            </a:r>
            <a:br>
              <a:rPr lang="ru-RU" sz="2800" dirty="0"/>
            </a:br>
            <a:endParaRPr lang="ru-RU" sz="2800" b="1" dirty="0"/>
          </a:p>
        </p:txBody>
      </p:sp>
    </p:spTree>
    <p:extLst>
      <p:ext uri="{BB962C8B-B14F-4D97-AF65-F5344CB8AC3E}">
        <p14:creationId xmlns:p14="http://schemas.microsoft.com/office/powerpoint/2010/main" val="453707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39351" y="286604"/>
            <a:ext cx="9016328" cy="446642"/>
          </a:xfrm>
        </p:spPr>
        <p:txBody>
          <a:bodyPr>
            <a:noAutofit/>
          </a:bodyPr>
          <a:lstStyle/>
          <a:p>
            <a:r>
              <a:rPr lang="ru-RU" sz="3200" dirty="0" smtClean="0">
                <a:latin typeface="Arial Black" panose="020B0A04020102020204" pitchFamily="34" charset="0"/>
              </a:rPr>
              <a:t>Стиль научного мышления</a:t>
            </a:r>
            <a:endParaRPr lang="ru-RU" sz="3200" dirty="0">
              <a:latin typeface="Arial Black" panose="020B0A04020102020204" pitchFamily="34" charset="0"/>
            </a:endParaRPr>
          </a:p>
        </p:txBody>
      </p:sp>
      <p:sp>
        <p:nvSpPr>
          <p:cNvPr id="3" name="Объект 2"/>
          <p:cNvSpPr>
            <a:spLocks noGrp="1"/>
          </p:cNvSpPr>
          <p:nvPr>
            <p:ph idx="1"/>
          </p:nvPr>
        </p:nvSpPr>
        <p:spPr>
          <a:xfrm>
            <a:off x="750498" y="1164246"/>
            <a:ext cx="10405181" cy="4546440"/>
          </a:xfrm>
        </p:spPr>
        <p:txBody>
          <a:bodyPr>
            <a:normAutofit lnSpcReduction="10000"/>
          </a:bodyPr>
          <a:lstStyle/>
          <a:p>
            <a:pPr algn="just"/>
            <a:r>
              <a:rPr lang="ru-RU" b="1" dirty="0"/>
              <a:t>Стиль научного мышления </a:t>
            </a:r>
            <a:r>
              <a:rPr lang="ru-RU" dirty="0"/>
              <a:t>— исторически сложившаяся совокупность методологических </a:t>
            </a:r>
            <a:r>
              <a:rPr lang="ru-RU" dirty="0" err="1"/>
              <a:t>регулятивов</a:t>
            </a:r>
            <a:r>
              <a:rPr lang="ru-RU" dirty="0"/>
              <a:t>, идеалов и норм науки, философских принципов,  определяющих содержание и направленность изменений науки на исторически-конкретном этапе ее развития. Понятие С. Н. М. (СНМ) относится к ряду средств </a:t>
            </a:r>
            <a:r>
              <a:rPr lang="ru-RU" dirty="0" err="1" smtClean="0"/>
              <a:t>метатеоретического</a:t>
            </a:r>
            <a:r>
              <a:rPr lang="ru-RU" dirty="0" smtClean="0"/>
              <a:t> </a:t>
            </a:r>
            <a:r>
              <a:rPr lang="ru-RU" dirty="0"/>
              <a:t>исследования структуры и динамики науки. Первоначально понятие СНМ было связано с вопросом об особенностях фундаментальных исследований: предполагалось, что господствующая наука или лидирующая фундаментальная теория определенной эпохи полностью определяли СНМ этой эпохи. В ходе исследования феномена СНМ были уточнены представления о его сложной гетерогенной природе. СНМ является и социокультурным, и </a:t>
            </a:r>
            <a:r>
              <a:rPr lang="ru-RU" dirty="0" err="1"/>
              <a:t>внутринаучным</a:t>
            </a:r>
            <a:r>
              <a:rPr lang="ru-RU" dirty="0"/>
              <a:t> феноменом и формируется под их воздействием.</a:t>
            </a:r>
          </a:p>
          <a:p>
            <a:pPr algn="just"/>
            <a:r>
              <a:rPr lang="ru-RU" dirty="0"/>
              <a:t>Основной механизм социокультурной детерминации СНМ связан с системой конкретно-исторических норм и идеалов науки, уходящих корнями в культуру эпохи. Например, в период становления опытного естествознания классическая механика определяла "видение", объяснение, описание, структуру строения теории не только всей механики, но и физики, химии, биологии, социальной философии. Философские представления, идеи в структуре СНМ участвуют в процессе осмысления пределов </a:t>
            </a:r>
            <a:r>
              <a:rPr lang="ru-RU" dirty="0" err="1"/>
              <a:t>эвристичности</a:t>
            </a:r>
            <a:r>
              <a:rPr lang="ru-RU" dirty="0"/>
              <a:t> старых идеалов научности и формировании новых.</a:t>
            </a:r>
          </a:p>
        </p:txBody>
      </p:sp>
    </p:spTree>
    <p:extLst>
      <p:ext uri="{BB962C8B-B14F-4D97-AF65-F5344CB8AC3E}">
        <p14:creationId xmlns:p14="http://schemas.microsoft.com/office/powerpoint/2010/main" val="398694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8024" y="295229"/>
            <a:ext cx="11017656" cy="420763"/>
          </a:xfrm>
        </p:spPr>
        <p:txBody>
          <a:bodyPr>
            <a:noAutofit/>
          </a:bodyPr>
          <a:lstStyle/>
          <a:p>
            <a:r>
              <a:rPr lang="ru-RU" sz="1400" dirty="0" smtClean="0">
                <a:latin typeface="Arial Black" panose="020B0A04020102020204" pitchFamily="34" charset="0"/>
              </a:rPr>
              <a:t>СТИЛЬ </a:t>
            </a:r>
            <a:r>
              <a:rPr lang="ru-RU" sz="1400" dirty="0">
                <a:latin typeface="Arial Black" panose="020B0A04020102020204" pitchFamily="34" charset="0"/>
              </a:rPr>
              <a:t>НАУЧНОГО МЫШЛЕНИЯ: ЭПОХАЛЬНАЯ ИЛИ ДИСЦИПЛИНАРНАЯ </a:t>
            </a:r>
            <a:r>
              <a:rPr lang="ru-RU" sz="1400" dirty="0" smtClean="0">
                <a:latin typeface="Arial Black" panose="020B0A04020102020204" pitchFamily="34" charset="0"/>
              </a:rPr>
              <a:t>КОНЦЕПЦИЯ?</a:t>
            </a:r>
            <a:endParaRPr lang="ru-RU" sz="1400" dirty="0">
              <a:latin typeface="Arial Black" panose="020B0A04020102020204" pitchFamily="34" charset="0"/>
            </a:endParaRPr>
          </a:p>
        </p:txBody>
      </p:sp>
      <p:sp>
        <p:nvSpPr>
          <p:cNvPr id="3" name="Объект 2"/>
          <p:cNvSpPr>
            <a:spLocks noGrp="1"/>
          </p:cNvSpPr>
          <p:nvPr>
            <p:ph idx="1"/>
          </p:nvPr>
        </p:nvSpPr>
        <p:spPr>
          <a:xfrm>
            <a:off x="138024" y="836762"/>
            <a:ext cx="11017656" cy="5032332"/>
          </a:xfrm>
        </p:spPr>
        <p:txBody>
          <a:bodyPr>
            <a:normAutofit lnSpcReduction="10000"/>
          </a:bodyPr>
          <a:lstStyle/>
          <a:p>
            <a:pPr algn="just"/>
            <a:r>
              <a:rPr lang="ru-RU" dirty="0"/>
              <a:t>В </a:t>
            </a:r>
            <a:r>
              <a:rPr lang="ru-RU" dirty="0" smtClean="0"/>
              <a:t>одних </a:t>
            </a:r>
            <a:r>
              <a:rPr lang="ru-RU" dirty="0"/>
              <a:t>представлениях стиль связывается с научной картиной мира (НКМ): «Стиль научного мышления может быть определен как способ функционирования научной картины мира, а НКМ как собственное предметно-логическое основание стиля научного мышления» [</a:t>
            </a:r>
            <a:r>
              <a:rPr lang="ru-RU" dirty="0" err="1"/>
              <a:t>Андрюхина</a:t>
            </a:r>
            <a:r>
              <a:rPr lang="ru-RU" dirty="0"/>
              <a:t>, </a:t>
            </a:r>
            <a:r>
              <a:rPr lang="ru-RU" dirty="0" smtClean="0"/>
              <a:t>1984]. </a:t>
            </a:r>
            <a:r>
              <a:rPr lang="ru-RU" dirty="0"/>
              <a:t>Кроме того, исследователи фокусируют внимание и на нормативной функции стиля: «Стиль научного мышления - это совокупность характерных для выделенного исторического этапа норм мышления, общепринятых представлений об идеальном научном знании и допустимых, правильных с точки зрения эпохи способах получения этого знания, это совокупность стереотипов научного мышления, соответствующих определенному историческому уровню развития науки» [Кравец, </a:t>
            </a:r>
            <a:r>
              <a:rPr lang="ru-RU" dirty="0" smtClean="0"/>
              <a:t>1981]. </a:t>
            </a:r>
            <a:r>
              <a:rPr lang="ru-RU" dirty="0"/>
              <a:t>В целом можно говорить о двух аспектах: социокультурном, который и обусловливает разнообразие результатов стилевого анализа, и естественно-научном, основанном на научной картине мира</a:t>
            </a:r>
            <a:r>
              <a:rPr lang="ru-RU" dirty="0" smtClean="0"/>
              <a:t>.</a:t>
            </a:r>
          </a:p>
          <a:p>
            <a:pPr algn="just"/>
            <a:r>
              <a:rPr lang="ru-RU" dirty="0"/>
              <a:t>«Стиль, или способ, мышления эпохи –это совокупность </a:t>
            </a:r>
            <a:r>
              <a:rPr lang="ru-RU" dirty="0" smtClean="0"/>
              <a:t>глобальных </a:t>
            </a:r>
            <a:r>
              <a:rPr lang="ru-RU" dirty="0"/>
              <a:t>по преимуществу имплицитных предпосылок </a:t>
            </a:r>
            <a:r>
              <a:rPr lang="ru-RU" dirty="0" smtClean="0"/>
              <a:t>теоретического </a:t>
            </a:r>
            <a:r>
              <a:rPr lang="ru-RU" dirty="0"/>
              <a:t>мышления конкретной эпохи, те, почти незаметные для неё очки, через которые она смотрит на мир и которые не годятся для другой эпохи... Эта система изменяется во </a:t>
            </a:r>
            <a:r>
              <a:rPr lang="ru-RU" dirty="0" smtClean="0"/>
              <a:t>времени</a:t>
            </a:r>
            <a:r>
              <a:rPr lang="ru-RU" dirty="0"/>
              <a:t>, она подчинена определенным циклам...Стиль </a:t>
            </a:r>
            <a:r>
              <a:rPr lang="ru-RU" dirty="0" smtClean="0"/>
              <a:t>мышления слагается </a:t>
            </a:r>
            <a:r>
              <a:rPr lang="ru-RU" dirty="0"/>
              <a:t>под воздействием культуры как целого и является фактором, опосредующим её влияние на теоретическую деятельность и науку как частную и узкую </a:t>
            </a:r>
            <a:r>
              <a:rPr lang="ru-RU" dirty="0" smtClean="0"/>
              <a:t>область </a:t>
            </a:r>
            <a:r>
              <a:rPr lang="ru-RU" dirty="0"/>
              <a:t>культуры</a:t>
            </a:r>
            <a:r>
              <a:rPr lang="ru-RU" dirty="0" smtClean="0"/>
              <a:t>». Ивин </a:t>
            </a:r>
            <a:r>
              <a:rPr lang="ru-RU" dirty="0"/>
              <a:t>А.А. Интеллектуальный консенсус </a:t>
            </a:r>
            <a:r>
              <a:rPr lang="ru-RU" dirty="0" smtClean="0"/>
              <a:t>исторической </a:t>
            </a:r>
            <a:r>
              <a:rPr lang="ru-RU" dirty="0"/>
              <a:t>эпохи/ Познание в социальном контексте. –М.: ИФ РАН, с. 83-84.</a:t>
            </a:r>
          </a:p>
        </p:txBody>
      </p:sp>
    </p:spTree>
    <p:extLst>
      <p:ext uri="{BB962C8B-B14F-4D97-AF65-F5344CB8AC3E}">
        <p14:creationId xmlns:p14="http://schemas.microsoft.com/office/powerpoint/2010/main" val="1828168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5608" y="286603"/>
            <a:ext cx="10500072" cy="619171"/>
          </a:xfrm>
        </p:spPr>
        <p:txBody>
          <a:bodyPr>
            <a:normAutofit fontScale="90000"/>
          </a:bodyPr>
          <a:lstStyle/>
          <a:p>
            <a:r>
              <a:rPr lang="ru-RU" dirty="0" smtClean="0">
                <a:latin typeface="Arial Black" panose="020B0A04020102020204" pitchFamily="34" charset="0"/>
              </a:rPr>
              <a:t>Стилевые эпохи</a:t>
            </a:r>
            <a:endParaRPr lang="ru-RU" dirty="0">
              <a:latin typeface="Arial Black" panose="020B0A04020102020204" pitchFamily="34" charset="0"/>
            </a:endParaRPr>
          </a:p>
        </p:txBody>
      </p:sp>
      <p:sp>
        <p:nvSpPr>
          <p:cNvPr id="3" name="Объект 2"/>
          <p:cNvSpPr>
            <a:spLocks noGrp="1"/>
          </p:cNvSpPr>
          <p:nvPr>
            <p:ph idx="1"/>
          </p:nvPr>
        </p:nvSpPr>
        <p:spPr>
          <a:xfrm>
            <a:off x="491706" y="1121434"/>
            <a:ext cx="10663974" cy="4747660"/>
          </a:xfrm>
        </p:spPr>
        <p:txBody>
          <a:bodyPr/>
          <a:lstStyle/>
          <a:p>
            <a:pPr algn="just"/>
            <a:r>
              <a:rPr lang="ru-RU" dirty="0"/>
              <a:t>Понятие стиль мышления ввел в 1935 г. Л. </a:t>
            </a:r>
            <a:r>
              <a:rPr lang="ru-RU" dirty="0" err="1"/>
              <a:t>Флек</a:t>
            </a:r>
            <a:r>
              <a:rPr lang="ru-RU" dirty="0"/>
              <a:t>, который рассматривал его как основу, обеспечивающую мышление сообщества ученых в рамках определенного стандарта и тем самым позволяющую достичь взаимопонимания этому коллективу: «Можно определить стиль мышления как направленное наблюдение вместе с соответствующей ментальной и предметной ассимиляцией воспринимаемого. Для него характерны общие проблемы, которыми занимается коллектив, общие суждения, принимаемые за очевидные, общий метод, используемый как познавательное средство. Стилю мышления могут соответствовать технический и литературный стили, свойственные данной системе научного знания» [</a:t>
            </a:r>
            <a:r>
              <a:rPr lang="ru-RU" dirty="0" err="1"/>
              <a:t>Флек</a:t>
            </a:r>
            <a:r>
              <a:rPr lang="ru-RU" dirty="0"/>
              <a:t>, 1999: 121].</a:t>
            </a:r>
          </a:p>
          <a:p>
            <a:pPr algn="just"/>
            <a:r>
              <a:rPr lang="ru-RU" dirty="0"/>
              <a:t>Независимо от </a:t>
            </a:r>
            <a:r>
              <a:rPr lang="ru-RU" dirty="0" err="1"/>
              <a:t>Флека</a:t>
            </a:r>
            <a:r>
              <a:rPr lang="ru-RU" dirty="0"/>
              <a:t> понятие стиля мышления было применено физиками В. Паули, М. Борном, В. Гейзенбергом - к описанию иных явлений. Новые разделы физики - квантовую механику, теорию относительности - они попытались осмыслить с философских позиций. С их точки зрения, новые физические дисциплины по сравнению с классической механикой основываются на иных методологии и способе познания. Различия между ними были обозначены как различия в стиле мышления. По мнению Борна, стиль мышления - это понятие, обозначающее комплекс идей (принципов), устойчивых в течение определенной эпохи и определяющих ее характер [Борн, 1963: </a:t>
            </a:r>
          </a:p>
        </p:txBody>
      </p:sp>
    </p:spTree>
    <p:extLst>
      <p:ext uri="{BB962C8B-B14F-4D97-AF65-F5344CB8AC3E}">
        <p14:creationId xmlns:p14="http://schemas.microsoft.com/office/powerpoint/2010/main" val="52297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05774" y="286604"/>
            <a:ext cx="10249906" cy="722688"/>
          </a:xfrm>
        </p:spPr>
        <p:txBody>
          <a:bodyPr>
            <a:normAutofit/>
          </a:bodyPr>
          <a:lstStyle/>
          <a:p>
            <a:r>
              <a:rPr lang="ru-RU" sz="3200" dirty="0" smtClean="0">
                <a:latin typeface="Arial Black" panose="020B0A04020102020204" pitchFamily="34" charset="0"/>
              </a:rPr>
              <a:t>Стиль мышления в классическую эпоху</a:t>
            </a:r>
            <a:endParaRPr lang="ru-RU" sz="3200" dirty="0">
              <a:latin typeface="Arial Black" panose="020B0A04020102020204" pitchFamily="34" charset="0"/>
            </a:endParaRPr>
          </a:p>
        </p:txBody>
      </p:sp>
      <p:sp>
        <p:nvSpPr>
          <p:cNvPr id="3" name="Объект 2"/>
          <p:cNvSpPr>
            <a:spLocks noGrp="1"/>
          </p:cNvSpPr>
          <p:nvPr>
            <p:ph idx="1"/>
          </p:nvPr>
        </p:nvSpPr>
        <p:spPr>
          <a:xfrm>
            <a:off x="232914" y="1250510"/>
            <a:ext cx="11319582" cy="5098531"/>
          </a:xfrm>
        </p:spPr>
        <p:txBody>
          <a:bodyPr>
            <a:normAutofit fontScale="92500" lnSpcReduction="10000"/>
          </a:bodyPr>
          <a:lstStyle/>
          <a:p>
            <a:pPr algn="just"/>
            <a:r>
              <a:rPr lang="ru-RU" dirty="0"/>
              <a:t>О некоторых аспектах выражения классического стиля, точнее, ограничениях или предрассудках, налагаемых им на мышление, следует напомнить. В первую очередь это стремление к всеобщей математизации, которое «опирается на убеждение, что в каждой науке столько знания, сколько в ней математики, и что все науки, включая и гуманитарные, требуют внедрения в них математических идей и методов» [Ивин, 2011: 35]. Следовало бы говорить скорее о геометризации науки, поскольку в основе западноевропейской картины мира лежит коренная метафора пространства. Различие пространства и материальных объектов служит основой для дуализма, который обнаруживается во всех сферах, как в самом знании, так и в методах познания, а также в оценке знания и деятельности. Пространственная </a:t>
            </a:r>
            <a:r>
              <a:rPr lang="ru-RU" dirty="0" err="1"/>
              <a:t>разделенность</a:t>
            </a:r>
            <a:r>
              <a:rPr lang="ru-RU" dirty="0"/>
              <a:t> объектов обусловливает </a:t>
            </a:r>
            <a:r>
              <a:rPr lang="ru-RU" dirty="0" err="1"/>
              <a:t>аналитичность</a:t>
            </a:r>
            <a:r>
              <a:rPr lang="ru-RU" dirty="0"/>
              <a:t> мышления, т.е. «представление о дробности, существенной независимости друг от друга как "элементов мира", так и "элементов знания". Мир и знание мыслятся хорошо структурированными, слагающимися из четко очерченных и ясно отграниченных друг от друга элементов» [Ивин, 2011: 34]. В отношении материальных объектов </a:t>
            </a:r>
            <a:r>
              <a:rPr lang="ru-RU" dirty="0" err="1"/>
              <a:t>аналитичность</a:t>
            </a:r>
            <a:r>
              <a:rPr lang="ru-RU" dirty="0"/>
              <a:t> мышления проявляется в представлении об </a:t>
            </a:r>
            <a:r>
              <a:rPr lang="ru-RU" dirty="0" err="1"/>
              <a:t>атомистичности</a:t>
            </a:r>
            <a:r>
              <a:rPr lang="ru-RU" dirty="0"/>
              <a:t> материальных тел, причем не только в их четкой </a:t>
            </a:r>
            <a:r>
              <a:rPr lang="ru-RU" dirty="0" err="1"/>
              <a:t>отграниченности</a:t>
            </a:r>
            <a:r>
              <a:rPr lang="ru-RU" dirty="0"/>
              <a:t> друг от ^ друга, но и рассмотрении таких объектов как состоящих из более мелких элементов, которые в свою очередь также состоят из элементов и т.д. В отношении знания </a:t>
            </a:r>
            <a:r>
              <a:rPr lang="ru-RU" dirty="0" err="1"/>
              <a:t>аналитичность</a:t>
            </a:r>
            <a:r>
              <a:rPr lang="ru-RU" dirty="0"/>
              <a:t> мышления проявляется в представлении, что знание основывается на фактах, обладающих устойчивостью, независимостью друг от друга и теоретической </a:t>
            </a:r>
            <a:r>
              <a:rPr lang="ru-RU" dirty="0" err="1"/>
              <a:t>ненагруженностью</a:t>
            </a:r>
            <a:r>
              <a:rPr lang="ru-RU" dirty="0"/>
              <a:t>. Факты могут быть описаны на языке, независимом от теоретических представлений, в форме протокольных предложений. Отсюда «проблема истины ставится как проблема соответствия изолированного утверждения описываемому им фрагменту действительности» [Ивин, 2011: 35</a:t>
            </a:r>
          </a:p>
        </p:txBody>
      </p:sp>
    </p:spTree>
    <p:extLst>
      <p:ext uri="{BB962C8B-B14F-4D97-AF65-F5344CB8AC3E}">
        <p14:creationId xmlns:p14="http://schemas.microsoft.com/office/powerpoint/2010/main" val="1703011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3358" y="286603"/>
            <a:ext cx="9732322" cy="593291"/>
          </a:xfrm>
        </p:spPr>
        <p:txBody>
          <a:bodyPr>
            <a:normAutofit/>
          </a:bodyPr>
          <a:lstStyle/>
          <a:p>
            <a:r>
              <a:rPr lang="ru-RU" sz="2400" dirty="0" smtClean="0">
                <a:latin typeface="Arial Black" panose="020B0A04020102020204" pitchFamily="34" charset="0"/>
              </a:rPr>
              <a:t>Классическая эпоха</a:t>
            </a:r>
            <a:endParaRPr lang="ru-RU" sz="2400" dirty="0">
              <a:latin typeface="Arial Black" panose="020B0A04020102020204" pitchFamily="34" charset="0"/>
            </a:endParaRPr>
          </a:p>
        </p:txBody>
      </p:sp>
      <p:sp>
        <p:nvSpPr>
          <p:cNvPr id="3" name="Объект 2"/>
          <p:cNvSpPr>
            <a:spLocks noGrp="1"/>
          </p:cNvSpPr>
          <p:nvPr>
            <p:ph idx="1"/>
          </p:nvPr>
        </p:nvSpPr>
        <p:spPr>
          <a:xfrm>
            <a:off x="474453" y="1216324"/>
            <a:ext cx="11110821" cy="4652769"/>
          </a:xfrm>
        </p:spPr>
        <p:txBody>
          <a:bodyPr/>
          <a:lstStyle/>
          <a:p>
            <a:pPr algn="just"/>
            <a:r>
              <a:rPr lang="ru-RU" dirty="0"/>
              <a:t>«Физики </a:t>
            </a:r>
            <a:r>
              <a:rPr lang="ru-RU" dirty="0" smtClean="0"/>
              <a:t>XVIII столетия</a:t>
            </a:r>
            <a:r>
              <a:rPr lang="ru-RU" dirty="0"/>
              <a:t>, принимавшие механическую картину мира, стремились объяснить все физические явления как взаимодействие атомов и тел (принцип атомистического строения вещества), происходящее вследствие мгновенной передачи сил по прямой (принцип дальнодействия) таким образом, что состояние движения атомов и тел в момент </a:t>
            </a:r>
            <a:r>
              <a:rPr lang="ru-RU" dirty="0" smtClean="0"/>
              <a:t>времени </a:t>
            </a:r>
            <a:r>
              <a:rPr lang="ru-RU" dirty="0"/>
              <a:t>t1однозначно детерминирует их состояние в </a:t>
            </a:r>
            <a:r>
              <a:rPr lang="ru-RU" dirty="0" smtClean="0"/>
              <a:t>последующие </a:t>
            </a:r>
            <a:r>
              <a:rPr lang="ru-RU" dirty="0"/>
              <a:t>моменты времени (принцип </a:t>
            </a:r>
            <a:r>
              <a:rPr lang="ru-RU" dirty="0" err="1"/>
              <a:t>лапласовского</a:t>
            </a:r>
            <a:r>
              <a:rPr lang="ru-RU" dirty="0"/>
              <a:t> </a:t>
            </a:r>
            <a:r>
              <a:rPr lang="ru-RU" dirty="0" smtClean="0"/>
              <a:t>детерминизма</a:t>
            </a:r>
            <a:r>
              <a:rPr lang="ru-RU" dirty="0"/>
              <a:t>). Эти принципы объяснения явлений использовались не только в механике но и в классической термодинамике и в электродинамике Ампера—Вебера». </a:t>
            </a:r>
            <a:r>
              <a:rPr lang="ru-RU" dirty="0" err="1"/>
              <a:t>Стёпин</a:t>
            </a:r>
            <a:r>
              <a:rPr lang="ru-RU" dirty="0"/>
              <a:t> </a:t>
            </a:r>
            <a:r>
              <a:rPr lang="ru-RU" dirty="0" err="1" smtClean="0"/>
              <a:t>В.С.Теоретическое</a:t>
            </a:r>
            <a:r>
              <a:rPr lang="ru-RU" dirty="0" smtClean="0"/>
              <a:t> </a:t>
            </a:r>
            <a:r>
              <a:rPr lang="ru-RU" dirty="0"/>
              <a:t>знание. Структура, историческая эволюция. -Москва 2000.</a:t>
            </a:r>
          </a:p>
        </p:txBody>
      </p:sp>
    </p:spTree>
    <p:extLst>
      <p:ext uri="{BB962C8B-B14F-4D97-AF65-F5344CB8AC3E}">
        <p14:creationId xmlns:p14="http://schemas.microsoft.com/office/powerpoint/2010/main" val="3488808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9126" y="286604"/>
            <a:ext cx="10396554" cy="325872"/>
          </a:xfrm>
        </p:spPr>
        <p:txBody>
          <a:bodyPr>
            <a:noAutofit/>
          </a:bodyPr>
          <a:lstStyle/>
          <a:p>
            <a:r>
              <a:rPr lang="ru-RU" sz="2400" dirty="0" smtClean="0">
                <a:latin typeface="Arial Black" panose="020B0A04020102020204" pitchFamily="34" charset="0"/>
              </a:rPr>
              <a:t>Неклассический стиль</a:t>
            </a:r>
            <a:endParaRPr lang="ru-RU" sz="2400" dirty="0">
              <a:latin typeface="Arial Black" panose="020B0A04020102020204" pitchFamily="34" charset="0"/>
            </a:endParaRPr>
          </a:p>
        </p:txBody>
      </p:sp>
      <p:sp>
        <p:nvSpPr>
          <p:cNvPr id="3" name="Объект 2"/>
          <p:cNvSpPr>
            <a:spLocks noGrp="1"/>
          </p:cNvSpPr>
          <p:nvPr>
            <p:ph idx="1"/>
          </p:nvPr>
        </p:nvSpPr>
        <p:spPr>
          <a:xfrm>
            <a:off x="500333" y="776377"/>
            <a:ext cx="11110822" cy="5092717"/>
          </a:xfrm>
        </p:spPr>
        <p:txBody>
          <a:bodyPr>
            <a:normAutofit fontScale="77500" lnSpcReduction="20000"/>
          </a:bodyPr>
          <a:lstStyle/>
          <a:p>
            <a:pPr algn="just"/>
            <a:r>
              <a:rPr lang="ru-RU" b="1" dirty="0"/>
              <a:t>Второй стиль мышления называют неклассическим, или вероятностным</a:t>
            </a:r>
            <a:r>
              <a:rPr lang="ru-RU" dirty="0"/>
              <a:t>. Основное содержание неклассической науки составляют </a:t>
            </a:r>
            <a:r>
              <a:rPr lang="ru-RU" dirty="0">
                <a:solidFill>
                  <a:srgbClr val="FF0000"/>
                </a:solidFill>
              </a:rPr>
              <a:t>квантовая механика и теория относительности</a:t>
            </a:r>
            <a:r>
              <a:rPr lang="ru-RU" dirty="0"/>
              <a:t>. Как считается, их характерной чертой является непосредственная связь познаваемых объектов со средствами и процедурами по их познанию. </a:t>
            </a:r>
            <a:endParaRPr lang="ru-RU" dirty="0" smtClean="0"/>
          </a:p>
          <a:p>
            <a:pPr algn="just"/>
            <a:r>
              <a:rPr lang="ru-RU" dirty="0" smtClean="0"/>
              <a:t>С </a:t>
            </a:r>
            <a:r>
              <a:rPr lang="ru-RU" dirty="0"/>
              <a:t>этим стилем связаны некоторые биологические теории, теория газов, атомная физика, физика элементарных частиц. Его начало, по мнению Ю.В. Сачкова, маркируется появлением эволюционной теории Ч. Дарвина, хотя другие исследователи соотносят его возникновение с началом XX в. Для описания объектов применяются методы статистической математики. В этом случае предполагается, что </a:t>
            </a:r>
            <a:r>
              <a:rPr lang="ru-RU" b="1" dirty="0"/>
              <a:t>параметры, характеризующие каждый элемент, независимы друг от друга</a:t>
            </a:r>
            <a:r>
              <a:rPr lang="ru-RU" dirty="0"/>
              <a:t>, их значения рассматриваются как случайные события, однако распределение этих значений имеет строго определенный вид</a:t>
            </a:r>
            <a:r>
              <a:rPr lang="ru-RU" dirty="0" smtClean="0"/>
              <a:t>.</a:t>
            </a:r>
          </a:p>
          <a:p>
            <a:pPr algn="just"/>
            <a:r>
              <a:rPr lang="ru-RU" dirty="0"/>
              <a:t>Как уже говорилось, представление о стилях научного мышления связано с осознанием того, что квантовая механика в отличие от классической предполагает иную онтологию микрообъектов и иную методологию. Однако классическая механика продолжает существовать наряду с квантовой, причем вполне очевидно, что вероятностный подход бесполезен для расчета орбит планет. Точно так же применение разных наблюдательных приборов в астрономии может обусловливать только степень точности определения тех или иных параметров небесных объектов. </a:t>
            </a:r>
            <a:endParaRPr lang="ru-RU" dirty="0" smtClean="0"/>
          </a:p>
          <a:p>
            <a:pPr algn="just"/>
            <a:r>
              <a:rPr lang="ru-RU" dirty="0" smtClean="0"/>
              <a:t>Таким </a:t>
            </a:r>
            <a:r>
              <a:rPr lang="ru-RU" dirty="0"/>
              <a:t>образом, предыдущий стиль не отмирает с утверждением нового, а сосуществует с ним: «В истории науки нет формально-логической связи между понятиями и их доказательствами: последние часто подгоняются к теоретическим концепциям и, наоборот, концепции подгоняются к доказательствам. Концепции не являются логическими системами, хотя всегда стремятся к этому, но они суть смысловые конструкты, соответствующие стилю мышления, и лишь в качестве таковых они развиваются или подлежат забвению, переходят в другие конструкты вместе с доказательствами. Как и всякая социальная структура, каждая историческая культурная эпоха имеет свои доминирующие концепции, но при этом сохраняет концепции, оставшиеся от прошлых эпох, а также зародыши концепций, которым суждено будущее» [</a:t>
            </a:r>
            <a:r>
              <a:rPr lang="ru-RU" dirty="0" err="1"/>
              <a:t>Флек</a:t>
            </a:r>
            <a:r>
              <a:rPr lang="ru-RU" dirty="0"/>
              <a:t>, </a:t>
            </a:r>
            <a:r>
              <a:rPr lang="ru-RU" dirty="0" smtClean="0"/>
              <a:t>1999]. </a:t>
            </a:r>
            <a:r>
              <a:rPr lang="ru-RU" dirty="0"/>
              <a:t>С этой точки зрения стили мышления не сменяют друг друга, а параллельно сосуществуют, хотя и возникают в разное время. Новый стиль формируется одновременно с новой дисциплиной, а затем пытается распространить свое влияние на смежные естественно-научные дисциплины. Например, в последнее время в естествознании тон задает синергетика, которая пытается распространить свое влияние не только на все естественные, но и на гуманитарные науки.</a:t>
            </a:r>
          </a:p>
        </p:txBody>
      </p:sp>
    </p:spTree>
    <p:extLst>
      <p:ext uri="{BB962C8B-B14F-4D97-AF65-F5344CB8AC3E}">
        <p14:creationId xmlns:p14="http://schemas.microsoft.com/office/powerpoint/2010/main" val="1973251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57532" y="286603"/>
            <a:ext cx="10198148" cy="343125"/>
          </a:xfrm>
        </p:spPr>
        <p:txBody>
          <a:bodyPr>
            <a:noAutofit/>
          </a:bodyPr>
          <a:lstStyle/>
          <a:p>
            <a:r>
              <a:rPr lang="ru-RU" sz="2400" dirty="0" err="1" smtClean="0">
                <a:latin typeface="Arial Black" panose="020B0A04020102020204" pitchFamily="34" charset="0"/>
              </a:rPr>
              <a:t>Неклассика</a:t>
            </a:r>
            <a:endParaRPr lang="ru-RU" sz="2400" dirty="0">
              <a:latin typeface="Arial Black" panose="020B0A04020102020204" pitchFamily="34" charset="0"/>
            </a:endParaRPr>
          </a:p>
        </p:txBody>
      </p:sp>
      <p:sp>
        <p:nvSpPr>
          <p:cNvPr id="3" name="Объект 2"/>
          <p:cNvSpPr>
            <a:spLocks noGrp="1"/>
          </p:cNvSpPr>
          <p:nvPr>
            <p:ph idx="1"/>
          </p:nvPr>
        </p:nvSpPr>
        <p:spPr>
          <a:xfrm>
            <a:off x="491706" y="1017916"/>
            <a:ext cx="10663974" cy="4851177"/>
          </a:xfrm>
        </p:spPr>
        <p:txBody>
          <a:bodyPr>
            <a:normAutofit fontScale="77500" lnSpcReduction="20000"/>
          </a:bodyPr>
          <a:lstStyle/>
          <a:p>
            <a:pPr algn="just"/>
            <a:r>
              <a:rPr lang="ru-RU" dirty="0"/>
              <a:t>В конце 19 - начале 20 в. выход на арену биологии популяционной генетики, возникновение системного и кибернетического подходов обнаружили ограниченность дарвиновской картины биологической реальности и ее </a:t>
            </a:r>
            <a:r>
              <a:rPr lang="ru-RU" dirty="0" err="1"/>
              <a:t>операциональной</a:t>
            </a:r>
            <a:r>
              <a:rPr lang="ru-RU" dirty="0"/>
              <a:t> составляющей - вероятностного стиля мышления в биологии. Становление синтетической теории эволюции ориентировалось на новую картину мира и новое понимание биообъекта. </a:t>
            </a:r>
            <a:endParaRPr lang="ru-RU" dirty="0" smtClean="0"/>
          </a:p>
          <a:p>
            <a:pPr algn="just"/>
            <a:r>
              <a:rPr lang="ru-RU" dirty="0" smtClean="0"/>
              <a:t>Биообъект </a:t>
            </a:r>
            <a:r>
              <a:rPr lang="ru-RU" dirty="0"/>
              <a:t>стал представляться как сложная самоуправляемая и саморазвивающаяся система. Сформировались адекватные философские и методологические познавательные понятия и принципы: информация, </a:t>
            </a:r>
            <a:r>
              <a:rPr lang="ru-RU" dirty="0" err="1"/>
              <a:t>саморегуляция</a:t>
            </a:r>
            <a:r>
              <a:rPr lang="ru-RU" dirty="0"/>
              <a:t>, саморазвитие, целесообразность, прямая и обратная связь, автономность, эволюция и др., которые объективировали новый кибернетический СНМ в биологии. </a:t>
            </a:r>
            <a:endParaRPr lang="ru-RU" dirty="0" smtClean="0"/>
          </a:p>
          <a:p>
            <a:pPr algn="just"/>
            <a:r>
              <a:rPr lang="ru-RU" dirty="0" smtClean="0"/>
              <a:t>СНМ </a:t>
            </a:r>
            <a:r>
              <a:rPr lang="ru-RU" dirty="0"/>
              <a:t>имеет сложную структуру. </a:t>
            </a:r>
            <a:endParaRPr lang="ru-RU" dirty="0" smtClean="0"/>
          </a:p>
          <a:p>
            <a:pPr algn="just"/>
            <a:r>
              <a:rPr lang="ru-RU" dirty="0" smtClean="0"/>
              <a:t>В </a:t>
            </a:r>
            <a:r>
              <a:rPr lang="ru-RU" dirty="0"/>
              <a:t>нем можно как базовые выделить несколько уровней. </a:t>
            </a:r>
            <a:endParaRPr lang="ru-RU" dirty="0" smtClean="0"/>
          </a:p>
          <a:p>
            <a:pPr algn="just"/>
            <a:r>
              <a:rPr lang="ru-RU" dirty="0" smtClean="0"/>
              <a:t>Первый </a:t>
            </a:r>
            <a:r>
              <a:rPr lang="ru-RU" dirty="0"/>
              <a:t>включает идеалы и нормы, выражающие специфику научной деятельности в целом: направленность на объективное знание, субъект-объектная расчлененность познавательной структуры и прочее. </a:t>
            </a:r>
            <a:endParaRPr lang="ru-RU" dirty="0" smtClean="0"/>
          </a:p>
          <a:p>
            <a:pPr algn="just"/>
            <a:r>
              <a:rPr lang="ru-RU" dirty="0" smtClean="0"/>
              <a:t>Второй </a:t>
            </a:r>
            <a:r>
              <a:rPr lang="ru-RU" dirty="0"/>
              <a:t>уровень содержит философские представления, методологические предписания, нормы познания, общие для всех конкретных наук. Например, требования </a:t>
            </a:r>
            <a:r>
              <a:rPr lang="ru-RU" dirty="0" err="1"/>
              <a:t>лапласовского</a:t>
            </a:r>
            <a:r>
              <a:rPr lang="ru-RU" dirty="0"/>
              <a:t> детерминизма для наук конца 18 - первой половины 19 в. </a:t>
            </a:r>
            <a:endParaRPr lang="ru-RU" dirty="0" smtClean="0"/>
          </a:p>
          <a:p>
            <a:pPr algn="just"/>
            <a:r>
              <a:rPr lang="ru-RU" dirty="0" smtClean="0"/>
              <a:t>Третий </a:t>
            </a:r>
            <a:r>
              <a:rPr lang="ru-RU" dirty="0"/>
              <a:t>уровень конкретизирует первые два применительно к специфике предметной области науки и особенностям исторического развития самой данной науки. Например, французский биолог 18 в. Ламарк, реализуя </a:t>
            </a:r>
            <a:r>
              <a:rPr lang="ru-RU" dirty="0" err="1"/>
              <a:t>лапласовские</a:t>
            </a:r>
            <a:r>
              <a:rPr lang="ru-RU" dirty="0"/>
              <a:t> механистические принципы, принял образ "лестницы существ" в качестве объяснительной схемы взаимодействия живых объектов. Это было относительно прямолинейное изображение ряда или цепи независимых групп организмов (</a:t>
            </a:r>
            <a:r>
              <a:rPr lang="ru-RU" dirty="0" err="1"/>
              <a:t>биовидов</a:t>
            </a:r>
            <a:r>
              <a:rPr lang="ru-RU" dirty="0"/>
              <a:t>). На этом уровне нормы и идеалы объяснения, описания, доказательства, обоснования, строения научной теории, составляющие основу структуры СНМ, приобретают адекватное конкретно-научное звучание и оформление.</a:t>
            </a:r>
          </a:p>
        </p:txBody>
      </p:sp>
    </p:spTree>
    <p:extLst>
      <p:ext uri="{BB962C8B-B14F-4D97-AF65-F5344CB8AC3E}">
        <p14:creationId xmlns:p14="http://schemas.microsoft.com/office/powerpoint/2010/main" val="3122485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332" y="286604"/>
            <a:ext cx="10655348" cy="524280"/>
          </a:xfrm>
        </p:spPr>
        <p:txBody>
          <a:bodyPr>
            <a:normAutofit/>
          </a:bodyPr>
          <a:lstStyle/>
          <a:p>
            <a:r>
              <a:rPr lang="ru-RU" sz="2800" dirty="0" smtClean="0">
                <a:latin typeface="Arial Black" panose="020B0A04020102020204" pitchFamily="34" charset="0"/>
              </a:rPr>
              <a:t>Стиль науч. мышления в </a:t>
            </a:r>
            <a:r>
              <a:rPr lang="ru-RU" sz="2800" dirty="0" err="1" smtClean="0">
                <a:latin typeface="Arial Black" panose="020B0A04020102020204" pitchFamily="34" charset="0"/>
              </a:rPr>
              <a:t>неклассике</a:t>
            </a:r>
            <a:endParaRPr lang="ru-RU" sz="2800" dirty="0">
              <a:latin typeface="Arial Black" panose="020B0A04020102020204" pitchFamily="34" charset="0"/>
            </a:endParaRPr>
          </a:p>
        </p:txBody>
      </p:sp>
      <p:sp>
        <p:nvSpPr>
          <p:cNvPr id="3" name="Объект 2"/>
          <p:cNvSpPr>
            <a:spLocks noGrp="1"/>
          </p:cNvSpPr>
          <p:nvPr>
            <p:ph idx="1"/>
          </p:nvPr>
        </p:nvSpPr>
        <p:spPr>
          <a:xfrm>
            <a:off x="396815" y="1026543"/>
            <a:ext cx="11084943" cy="4842551"/>
          </a:xfrm>
        </p:spPr>
        <p:txBody>
          <a:bodyPr/>
          <a:lstStyle/>
          <a:p>
            <a:pPr algn="just"/>
            <a:r>
              <a:rPr lang="ru-RU" dirty="0"/>
              <a:t>СНМ выполняет по отношению к формирующемуся научному знанию многообразные функции. СНМ выполняет интегрирующую роль по отношению к разнородным компонентам научно-теоретического знания: НКМ, философским основаниям науки, массиву конкретно-теоретического знания. СНМ регулирует и ориентирует научное исследование в определенном, заданном социумом и </a:t>
            </a:r>
            <a:r>
              <a:rPr lang="ru-RU" dirty="0" err="1"/>
              <a:t>внутринаучными</a:t>
            </a:r>
            <a:r>
              <a:rPr lang="ru-RU" dirty="0"/>
              <a:t> реалиями, направлении. СНМ выступает также как механизм, обеспечивающий диалог, связь между целями и потребностями науки и требованиями и возможностями социокультурного целого, запросами исторического времени. Например, особенностью современного, только формирующегося экологического СНМ можно считать признание принципиальной неустранимости ценностной основы познания. В экологическом стиле мышления в биологии обретают теоретический статус моральные экологические императивы, принцип </a:t>
            </a:r>
            <a:r>
              <a:rPr lang="ru-RU" dirty="0" err="1"/>
              <a:t>коэволюции</a:t>
            </a:r>
            <a:r>
              <a:rPr lang="ru-RU" dirty="0"/>
              <a:t> мира человека и мира природы. Человеческое измерение в современной физике, химии отражено в активной разработке и освоении </a:t>
            </a:r>
            <a:r>
              <a:rPr lang="ru-RU" dirty="0" smtClean="0"/>
              <a:t>антропного </a:t>
            </a:r>
            <a:r>
              <a:rPr lang="ru-RU" dirty="0"/>
              <a:t>космологического принципа, идей неравновесности, концепции глобального эволюционизма. Перспектива современных исследований феномена СНМ определяется не только </a:t>
            </a:r>
            <a:r>
              <a:rPr lang="ru-RU" dirty="0" err="1"/>
              <a:t>когнитивно</a:t>
            </a:r>
            <a:r>
              <a:rPr lang="ru-RU" dirty="0"/>
              <a:t>-методологической, но и социологической и психологической направленностью его разработки.</a:t>
            </a:r>
          </a:p>
        </p:txBody>
      </p:sp>
    </p:spTree>
    <p:extLst>
      <p:ext uri="{BB962C8B-B14F-4D97-AF65-F5344CB8AC3E}">
        <p14:creationId xmlns:p14="http://schemas.microsoft.com/office/powerpoint/2010/main" val="863940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224" y="286603"/>
            <a:ext cx="10560456" cy="593291"/>
          </a:xfrm>
        </p:spPr>
        <p:txBody>
          <a:bodyPr>
            <a:normAutofit/>
          </a:bodyPr>
          <a:lstStyle/>
          <a:p>
            <a:r>
              <a:rPr lang="ru-RU" sz="2400" dirty="0" err="1" smtClean="0">
                <a:latin typeface="Arial Black" panose="020B0A04020102020204" pitchFamily="34" charset="0"/>
              </a:rPr>
              <a:t>Постнеклассический</a:t>
            </a:r>
            <a:r>
              <a:rPr lang="ru-RU" sz="2400" dirty="0" smtClean="0">
                <a:latin typeface="Arial Black" panose="020B0A04020102020204" pitchFamily="34" charset="0"/>
              </a:rPr>
              <a:t> стиль</a:t>
            </a:r>
            <a:endParaRPr lang="ru-RU" sz="2400" dirty="0">
              <a:latin typeface="Arial Black" panose="020B0A04020102020204" pitchFamily="34" charset="0"/>
            </a:endParaRPr>
          </a:p>
        </p:txBody>
      </p:sp>
      <p:sp>
        <p:nvSpPr>
          <p:cNvPr id="3" name="Объект 2"/>
          <p:cNvSpPr>
            <a:spLocks noGrp="1"/>
          </p:cNvSpPr>
          <p:nvPr>
            <p:ph idx="1"/>
          </p:nvPr>
        </p:nvSpPr>
        <p:spPr>
          <a:xfrm>
            <a:off x="276045" y="1069675"/>
            <a:ext cx="11257471" cy="4799419"/>
          </a:xfrm>
        </p:spPr>
        <p:txBody>
          <a:bodyPr/>
          <a:lstStyle/>
          <a:p>
            <a:pPr algn="just"/>
            <a:r>
              <a:rPr lang="ru-RU" b="1" dirty="0"/>
              <a:t>Третий стиль научного мышления называют </a:t>
            </a:r>
            <a:r>
              <a:rPr lang="ru-RU" b="1" dirty="0" err="1" smtClean="0"/>
              <a:t>постнеклассическим</a:t>
            </a:r>
            <a:r>
              <a:rPr lang="ru-RU" dirty="0"/>
              <a:t>, кибернетическим, системным, или синергетическим. Пост-неклассическая наука основывается на синергетических и ценностно-целевых установках, которые прилагаются главным образом к биологическим и социальным объектам. Также в область приложения этого стиля входят экономика, медицина, неравновесная термодинамика, техника. Научные исследования носят преимущественно междисциплинарный характер, причем одна наука заимствует у другой методы и принципы. Объекты рассматриваются как саморазвивающиеся системы, а картина мира строится на основе принципа универсального эволюционизма</a:t>
            </a:r>
            <a:r>
              <a:rPr lang="ru-RU" dirty="0" smtClean="0"/>
              <a:t>.</a:t>
            </a:r>
          </a:p>
          <a:p>
            <a:pPr algn="just"/>
            <a:r>
              <a:rPr lang="ru-RU" dirty="0"/>
              <a:t>В развитии техники также описывают три стиля (механистический, вероятностный и системотехнический), причем их периодизация проводится в тех же временных границах, что и для естественно-научных стилей мышления [</a:t>
            </a:r>
            <a:r>
              <a:rPr lang="ru-RU" dirty="0" err="1"/>
              <a:t>Шубас</a:t>
            </a:r>
            <a:r>
              <a:rPr lang="ru-RU" dirty="0"/>
              <a:t>, 1982].</a:t>
            </a:r>
          </a:p>
        </p:txBody>
      </p:sp>
    </p:spTree>
    <p:extLst>
      <p:ext uri="{BB962C8B-B14F-4D97-AF65-F5344CB8AC3E}">
        <p14:creationId xmlns:p14="http://schemas.microsoft.com/office/powerpoint/2010/main" val="2961977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332" y="286604"/>
            <a:ext cx="10655347" cy="489774"/>
          </a:xfrm>
        </p:spPr>
        <p:txBody>
          <a:bodyPr>
            <a:normAutofit/>
          </a:bodyPr>
          <a:lstStyle/>
          <a:p>
            <a:r>
              <a:rPr lang="ru-RU" sz="2800" dirty="0" smtClean="0">
                <a:latin typeface="Arial Black" panose="020B0A04020102020204" pitchFamily="34" charset="0"/>
              </a:rPr>
              <a:t>Типология научно-исследовательских программ</a:t>
            </a:r>
            <a:endParaRPr lang="ru-RU" sz="2800" dirty="0">
              <a:latin typeface="Arial Black" panose="020B0A04020102020204" pitchFamily="34" charset="0"/>
            </a:endParaRPr>
          </a:p>
        </p:txBody>
      </p:sp>
      <p:sp>
        <p:nvSpPr>
          <p:cNvPr id="3" name="Объект 2"/>
          <p:cNvSpPr>
            <a:spLocks noGrp="1"/>
          </p:cNvSpPr>
          <p:nvPr>
            <p:ph idx="1"/>
          </p:nvPr>
        </p:nvSpPr>
        <p:spPr>
          <a:xfrm>
            <a:off x="293298" y="888521"/>
            <a:ext cx="10862382" cy="4980573"/>
          </a:xfrm>
        </p:spPr>
        <p:txBody>
          <a:bodyPr>
            <a:normAutofit fontScale="85000" lnSpcReduction="20000"/>
          </a:bodyPr>
          <a:lstStyle/>
          <a:p>
            <a:pPr algn="just"/>
            <a:r>
              <a:rPr lang="ru-RU" dirty="0"/>
              <a:t>Исследователи, анализирующие науку в контексте стилей мышления, пытаются включить в этот же контекст другие типологии. В частности, парадигмы и научно-исследовательские программы рассматриваются как формы стиля. Так, парадигма воспринимается как форма, отражающая функционирование стиля в научном сообществе, а научно-исследовательская программа -как форма, отражающая функционирование стиля в научной школе [</a:t>
            </a:r>
            <a:r>
              <a:rPr lang="ru-RU" dirty="0" err="1"/>
              <a:t>Андрюхина</a:t>
            </a:r>
            <a:r>
              <a:rPr lang="ru-RU" dirty="0"/>
              <a:t>, 1978]. Сопоставляя парадигмы и стили мышления, Л.А. Микешина сделала вывод, что, несмотря на сходство этих понятий, парадигма употребляется Т. Куном «как синоним некоторого методологического стереотипа, набора предписаний для научных групп и тогда она по сути лишь логико-методологическое ядро господствующего стиля мышления, которое может изменяться при сохранении стиля» [Микешина, 1977: 64</a:t>
            </a:r>
            <a:r>
              <a:rPr lang="ru-RU" dirty="0" smtClean="0"/>
              <a:t>].</a:t>
            </a:r>
          </a:p>
          <a:p>
            <a:pPr algn="just"/>
            <a:r>
              <a:rPr lang="ru-RU" dirty="0"/>
              <a:t>В других работах стиль мышления сопоставляется с философией, мировоззрением, методологией, что предполагает более высокий статус этого понятия по сравнению с парадигмой. С этой точки зрения «стиль -структурное образование, обеспечивающее ценностную связь научного познания с другими сферами деятельности, с культурным целым» [Устюгова, 1984: 128].</a:t>
            </a:r>
          </a:p>
          <a:p>
            <a:pPr algn="just"/>
            <a:r>
              <a:rPr lang="ru-RU" dirty="0"/>
              <a:t>Сам Кун фокусировал внимание на социокультурной стороне парадигмы и не попытался построить их типологию на основе конкретного содержания знания. В единственной такой попытке насчитывается три парадигмы в истории физики: классическая механика, классическая теория поля, квантовая теория поля [</a:t>
            </a:r>
            <a:r>
              <a:rPr lang="ru-RU" dirty="0" err="1"/>
              <a:t>Кобзарев</a:t>
            </a:r>
            <a:r>
              <a:rPr lang="ru-RU" dirty="0"/>
              <a:t>, 1995: 124]</a:t>
            </a:r>
          </a:p>
          <a:p>
            <a:pPr algn="just"/>
            <a:endParaRPr lang="ru-RU" dirty="0" smtClean="0"/>
          </a:p>
          <a:p>
            <a:pPr algn="just"/>
            <a:r>
              <a:rPr lang="ru-RU" dirty="0" smtClean="0"/>
              <a:t>Типология </a:t>
            </a:r>
            <a:r>
              <a:rPr lang="ru-RU" dirty="0"/>
              <a:t>научно-исследовательских программ описана П.П. Гайденко, хотя она использовала эту концепцию в более широком смысле, чем И. </a:t>
            </a:r>
            <a:r>
              <a:rPr lang="ru-RU" dirty="0" err="1"/>
              <a:t>Лакатос</a:t>
            </a:r>
            <a:r>
              <a:rPr lang="ru-RU" dirty="0"/>
              <a:t>. Так, по ее мнению, начиная с античных времен и до XVIII в. возникли и развивались следующие научные программы: </a:t>
            </a:r>
            <a:r>
              <a:rPr lang="ru-RU" b="1" dirty="0"/>
              <a:t>атомистическая</a:t>
            </a:r>
            <a:r>
              <a:rPr lang="ru-RU" dirty="0"/>
              <a:t> (</a:t>
            </a:r>
            <a:r>
              <a:rPr lang="ru-RU" dirty="0" err="1" smtClean="0"/>
              <a:t>Левкипп</a:t>
            </a:r>
            <a:r>
              <a:rPr lang="ru-RU" dirty="0"/>
              <a:t>, </a:t>
            </a:r>
            <a:r>
              <a:rPr lang="ru-RU" dirty="0" err="1"/>
              <a:t>Демокрит</a:t>
            </a:r>
            <a:r>
              <a:rPr lang="ru-RU" dirty="0"/>
              <a:t>, Гассенди, Гюйгенс, Бойль, </a:t>
            </a:r>
            <a:r>
              <a:rPr lang="ru-RU" dirty="0" err="1"/>
              <a:t>Бошкович</a:t>
            </a:r>
            <a:r>
              <a:rPr lang="ru-RU" dirty="0"/>
              <a:t>), </a:t>
            </a:r>
            <a:r>
              <a:rPr lang="ru-RU" b="1" dirty="0"/>
              <a:t>математическая</a:t>
            </a:r>
            <a:r>
              <a:rPr lang="ru-RU" dirty="0"/>
              <a:t> (Платон), </a:t>
            </a:r>
            <a:r>
              <a:rPr lang="ru-RU" b="1" dirty="0" err="1"/>
              <a:t>континуалистская</a:t>
            </a:r>
            <a:r>
              <a:rPr lang="ru-RU" dirty="0"/>
              <a:t> (Аристотель), </a:t>
            </a:r>
            <a:r>
              <a:rPr lang="ru-RU" b="1" dirty="0"/>
              <a:t>картезианская</a:t>
            </a:r>
            <a:r>
              <a:rPr lang="ru-RU" dirty="0"/>
              <a:t> (Декарт), </a:t>
            </a:r>
            <a:r>
              <a:rPr lang="ru-RU" b="1" dirty="0" err="1"/>
              <a:t>ньютонианская</a:t>
            </a:r>
            <a:r>
              <a:rPr lang="ru-RU" dirty="0"/>
              <a:t> (Ньютон, </a:t>
            </a:r>
            <a:r>
              <a:rPr lang="ru-RU" dirty="0" err="1"/>
              <a:t>Кейл</a:t>
            </a:r>
            <a:r>
              <a:rPr lang="ru-RU" dirty="0"/>
              <a:t>, </a:t>
            </a:r>
            <a:r>
              <a:rPr lang="ru-RU" dirty="0" err="1"/>
              <a:t>Фрейнд</a:t>
            </a:r>
            <a:r>
              <a:rPr lang="ru-RU" dirty="0"/>
              <a:t>, </a:t>
            </a:r>
            <a:r>
              <a:rPr lang="ru-RU" dirty="0" err="1"/>
              <a:t>Мопертюи</a:t>
            </a:r>
            <a:r>
              <a:rPr lang="ru-RU" dirty="0"/>
              <a:t>, Эйлер, </a:t>
            </a:r>
            <a:r>
              <a:rPr lang="ru-RU" dirty="0" err="1"/>
              <a:t>Кондильяк</a:t>
            </a:r>
            <a:r>
              <a:rPr lang="ru-RU" dirty="0"/>
              <a:t>, Лаплас), </a:t>
            </a:r>
            <a:r>
              <a:rPr lang="ru-RU" dirty="0" err="1"/>
              <a:t>лейбницианская</a:t>
            </a:r>
            <a:r>
              <a:rPr lang="ru-RU" dirty="0"/>
              <a:t> (Лейбниц, Вольф) [Гайденко, 1980; Гайденко, 1987]. Итак, между стилями мышления, парадигмами и научно-исследовательскими программами не обнаруживается типологических соответствий.</a:t>
            </a:r>
          </a:p>
        </p:txBody>
      </p:sp>
    </p:spTree>
    <p:extLst>
      <p:ext uri="{BB962C8B-B14F-4D97-AF65-F5344CB8AC3E}">
        <p14:creationId xmlns:p14="http://schemas.microsoft.com/office/powerpoint/2010/main" val="3649779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580" y="286604"/>
            <a:ext cx="9137099" cy="403510"/>
          </a:xfrm>
        </p:spPr>
        <p:txBody>
          <a:bodyPr>
            <a:noAutofit/>
          </a:bodyPr>
          <a:lstStyle/>
          <a:p>
            <a:r>
              <a:rPr lang="ru-RU" sz="3200" dirty="0" smtClean="0">
                <a:latin typeface="Arial Black" panose="020B0A04020102020204" pitchFamily="34" charset="0"/>
              </a:rPr>
              <a:t>Математический стиль мышления</a:t>
            </a:r>
            <a:endParaRPr lang="ru-RU" sz="3200" dirty="0">
              <a:latin typeface="Arial Black" panose="020B0A04020102020204" pitchFamily="34" charset="0"/>
            </a:endParaRPr>
          </a:p>
        </p:txBody>
      </p:sp>
      <p:sp>
        <p:nvSpPr>
          <p:cNvPr id="3" name="Объект 2"/>
          <p:cNvSpPr>
            <a:spLocks noGrp="1"/>
          </p:cNvSpPr>
          <p:nvPr>
            <p:ph idx="1"/>
          </p:nvPr>
        </p:nvSpPr>
        <p:spPr>
          <a:xfrm>
            <a:off x="77639" y="957531"/>
            <a:ext cx="11533516" cy="5348377"/>
          </a:xfrm>
        </p:spPr>
        <p:txBody>
          <a:bodyPr/>
          <a:lstStyle/>
          <a:p>
            <a:pPr algn="just"/>
            <a:r>
              <a:rPr lang="ru-RU" dirty="0"/>
              <a:t>Математический стиль мышления, согласно </a:t>
            </a:r>
            <a:r>
              <a:rPr lang="ru-RU" dirty="0" smtClean="0"/>
              <a:t>определению </a:t>
            </a:r>
            <a:r>
              <a:rPr lang="ru-RU" dirty="0"/>
              <a:t>философа математики В. Э. </a:t>
            </a:r>
            <a:r>
              <a:rPr lang="ru-RU" dirty="0" err="1" smtClean="0"/>
              <a:t>Войцеховича</a:t>
            </a:r>
            <a:r>
              <a:rPr lang="ru-RU" dirty="0"/>
              <a:t>, «это целостное единство содержания и формы математического творчества и его результата — научного произведения; это единство идеи и ее доказательства (обоснования и изложения). Стиль является неотъемлемой характеристикой </a:t>
            </a:r>
            <a:r>
              <a:rPr lang="ru-RU" dirty="0" smtClean="0"/>
              <a:t>личности </a:t>
            </a:r>
            <a:r>
              <a:rPr lang="ru-RU" dirty="0"/>
              <a:t>автора и его математического творчества (под личностью здесь понимается отдельный ученый, сообщество, научная школа)» [2, с. 495]. </a:t>
            </a:r>
            <a:r>
              <a:rPr lang="ru-RU" dirty="0" smtClean="0"/>
              <a:t>Существенные </a:t>
            </a:r>
            <a:r>
              <a:rPr lang="ru-RU" dirty="0"/>
              <a:t>отличия математического стиля </a:t>
            </a:r>
            <a:r>
              <a:rPr lang="ru-RU" dirty="0" smtClean="0"/>
              <a:t>мышления </a:t>
            </a:r>
            <a:r>
              <a:rPr lang="ru-RU" dirty="0"/>
              <a:t>от «повседневного» стиля мышления </a:t>
            </a:r>
            <a:r>
              <a:rPr lang="ru-RU" dirty="0" smtClean="0"/>
              <a:t>обусловлены </a:t>
            </a:r>
            <a:r>
              <a:rPr lang="ru-RU" dirty="0"/>
              <a:t>прежде всего абстрактностью </a:t>
            </a:r>
            <a:r>
              <a:rPr lang="ru-RU" dirty="0" smtClean="0"/>
              <a:t>математических </a:t>
            </a:r>
            <a:r>
              <a:rPr lang="ru-RU" dirty="0"/>
              <a:t>объектов и конструкций, а также </a:t>
            </a:r>
            <a:r>
              <a:rPr lang="ru-RU" dirty="0" smtClean="0"/>
              <a:t>повышенными </a:t>
            </a:r>
            <a:r>
              <a:rPr lang="ru-RU" dirty="0"/>
              <a:t>требованиями, предъявляемыми к языку </a:t>
            </a:r>
            <a:r>
              <a:rPr lang="ru-RU" dirty="0" smtClean="0"/>
              <a:t>математики.</a:t>
            </a:r>
          </a:p>
          <a:p>
            <a:pPr algn="just"/>
            <a:r>
              <a:rPr lang="ru-RU" dirty="0"/>
              <a:t>Например, постепенное расширение </a:t>
            </a:r>
            <a:r>
              <a:rPr lang="ru-RU" dirty="0" smtClean="0"/>
              <a:t>натурального </a:t>
            </a:r>
            <a:r>
              <a:rPr lang="ru-RU" dirty="0"/>
              <a:t>ряда последовательно приводит к появлению отрицательных, рациональных, а с помощью идеи непрерывности — вещественных чисел. </a:t>
            </a:r>
            <a:r>
              <a:rPr lang="ru-RU" dirty="0" err="1"/>
              <a:t>Действи</a:t>
            </a:r>
            <a:r>
              <a:rPr lang="ru-RU" dirty="0"/>
              <a:t>-тельные числа необходимы вовсе не для </a:t>
            </a:r>
            <a:r>
              <a:rPr lang="ru-RU" dirty="0" smtClean="0"/>
              <a:t>математических </a:t>
            </a:r>
            <a:r>
              <a:rPr lang="ru-RU" dirty="0"/>
              <a:t>вычислений. Их главная </a:t>
            </a:r>
            <a:r>
              <a:rPr lang="ru-RU" dirty="0" smtClean="0"/>
              <a:t>методологическая </a:t>
            </a:r>
            <a:r>
              <a:rPr lang="ru-RU" dirty="0"/>
              <a:t>роль состоит в том, что они делают </a:t>
            </a:r>
            <a:r>
              <a:rPr lang="ru-RU" dirty="0" smtClean="0"/>
              <a:t>работоспособными </a:t>
            </a:r>
            <a:r>
              <a:rPr lang="ru-RU" dirty="0"/>
              <a:t>многие теоретически важные </a:t>
            </a:r>
            <a:r>
              <a:rPr lang="ru-RU" dirty="0" smtClean="0"/>
              <a:t>инструменты </a:t>
            </a:r>
            <a:r>
              <a:rPr lang="ru-RU" dirty="0"/>
              <a:t>математического познания, глубинная философская суть которых — придание строгости, точности и «законности» предельным переходам, что практически обеспечивает возможность </a:t>
            </a:r>
            <a:r>
              <a:rPr lang="ru-RU" dirty="0" err="1"/>
              <a:t>диф-ференцирования</a:t>
            </a:r>
            <a:r>
              <a:rPr lang="ru-RU" dirty="0"/>
              <a:t>, интегрирования и </a:t>
            </a:r>
            <a:r>
              <a:rPr lang="ru-RU" dirty="0" smtClean="0"/>
              <a:t>использование </a:t>
            </a:r>
            <a:r>
              <a:rPr lang="ru-RU" dirty="0"/>
              <a:t>многих функций, поскольку, несколько </a:t>
            </a:r>
            <a:r>
              <a:rPr lang="ru-RU" dirty="0" smtClean="0"/>
              <a:t>упрощая </a:t>
            </a:r>
            <a:r>
              <a:rPr lang="ru-RU" dirty="0"/>
              <a:t>ситуацию, можно сказать, что весь </a:t>
            </a:r>
            <a:r>
              <a:rPr lang="ru-RU" dirty="0" err="1"/>
              <a:t>математи-ческий</a:t>
            </a:r>
            <a:r>
              <a:rPr lang="ru-RU" dirty="0"/>
              <a:t> анализ базируется на понятии предела.</a:t>
            </a:r>
          </a:p>
        </p:txBody>
      </p:sp>
    </p:spTree>
    <p:extLst>
      <p:ext uri="{BB962C8B-B14F-4D97-AF65-F5344CB8AC3E}">
        <p14:creationId xmlns:p14="http://schemas.microsoft.com/office/powerpoint/2010/main" val="1440280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3524" y="286603"/>
            <a:ext cx="9482155" cy="619171"/>
          </a:xfrm>
        </p:spPr>
        <p:txBody>
          <a:bodyPr>
            <a:normAutofit/>
          </a:bodyPr>
          <a:lstStyle/>
          <a:p>
            <a:r>
              <a:rPr lang="ru-RU" sz="2000" dirty="0" smtClean="0">
                <a:latin typeface="Arial Black" panose="020B0A04020102020204" pitchFamily="34" charset="0"/>
              </a:rPr>
              <a:t>Математический стиль</a:t>
            </a:r>
            <a:endParaRPr lang="ru-RU" sz="2000" dirty="0">
              <a:latin typeface="Arial Black" panose="020B0A04020102020204" pitchFamily="34" charset="0"/>
            </a:endParaRPr>
          </a:p>
        </p:txBody>
      </p:sp>
      <p:sp>
        <p:nvSpPr>
          <p:cNvPr id="3" name="Объект 2"/>
          <p:cNvSpPr>
            <a:spLocks noGrp="1"/>
          </p:cNvSpPr>
          <p:nvPr>
            <p:ph idx="1"/>
          </p:nvPr>
        </p:nvSpPr>
        <p:spPr>
          <a:xfrm>
            <a:off x="508959" y="905773"/>
            <a:ext cx="10646722" cy="5382883"/>
          </a:xfrm>
        </p:spPr>
        <p:txBody>
          <a:bodyPr/>
          <a:lstStyle/>
          <a:p>
            <a:pPr algn="just"/>
            <a:r>
              <a:rPr lang="ru-RU" dirty="0"/>
              <a:t>С точки зрения философии науки важно понять, что можно прояснить с помощью характеристики понятия стиля. Несмотря на </a:t>
            </a:r>
            <a:r>
              <a:rPr lang="ru-RU" dirty="0" smtClean="0"/>
              <a:t>различие </a:t>
            </a:r>
            <a:r>
              <a:rPr lang="ru-RU" dirty="0"/>
              <a:t>стилей между отдельными математиками и математическими школами, они стремятся к </a:t>
            </a:r>
            <a:r>
              <a:rPr lang="ru-RU" dirty="0" smtClean="0"/>
              <a:t>строгости </a:t>
            </a:r>
            <a:r>
              <a:rPr lang="ru-RU" dirty="0"/>
              <a:t>и обоснованности, поэтому именно </a:t>
            </a:r>
            <a:r>
              <a:rPr lang="ru-RU" dirty="0" smtClean="0"/>
              <a:t>математика </a:t>
            </a:r>
            <a:r>
              <a:rPr lang="ru-RU" dirty="0"/>
              <a:t>остается наиболее последовательной и </a:t>
            </a:r>
            <a:r>
              <a:rPr lang="ru-RU" dirty="0" smtClean="0"/>
              <a:t>успешной </a:t>
            </a:r>
            <a:r>
              <a:rPr lang="ru-RU" dirty="0"/>
              <a:t>интеллектуальной попыткой создать </a:t>
            </a:r>
            <a:r>
              <a:rPr lang="ru-RU" dirty="0" smtClean="0"/>
              <a:t>эффективное </a:t>
            </a:r>
            <a:r>
              <a:rPr lang="ru-RU" dirty="0"/>
              <a:t>мышление, а огромные достижения современной математики показывают, на что </a:t>
            </a:r>
            <a:r>
              <a:rPr lang="ru-RU" dirty="0" smtClean="0"/>
              <a:t>способен </a:t>
            </a:r>
            <a:r>
              <a:rPr lang="ru-RU" dirty="0"/>
              <a:t>человеческий разум. В любых ситуациях по-прежнему востребованы рационально </a:t>
            </a:r>
            <a:r>
              <a:rPr lang="ru-RU" dirty="0" smtClean="0"/>
              <a:t>обоснованные </a:t>
            </a:r>
            <a:r>
              <a:rPr lang="ru-RU" dirty="0"/>
              <a:t>нормы и принципы методологии </a:t>
            </a:r>
            <a:r>
              <a:rPr lang="ru-RU" dirty="0" smtClean="0"/>
              <a:t>математического </a:t>
            </a:r>
            <a:r>
              <a:rPr lang="ru-RU" dirty="0"/>
              <a:t>познания. В качестве типичного примера можно рассмотреть удивительный </a:t>
            </a:r>
            <a:r>
              <a:rPr lang="ru-RU" dirty="0" err="1"/>
              <a:t>знакочередую-щийся</a:t>
            </a:r>
            <a:r>
              <a:rPr lang="ru-RU" dirty="0"/>
              <a:t> ряд Лейбница, заменяющий </a:t>
            </a:r>
            <a:r>
              <a:rPr lang="ru-RU" dirty="0" smtClean="0"/>
              <a:t>беспорядочное </a:t>
            </a:r>
            <a:r>
              <a:rPr lang="ru-RU" dirty="0"/>
              <a:t>чередование цифр в десятичном разложении числа π на регулярную последовательность </a:t>
            </a:r>
            <a:r>
              <a:rPr lang="ru-RU" dirty="0" smtClean="0"/>
              <a:t>членов </a:t>
            </a:r>
            <a:r>
              <a:rPr lang="ru-RU" dirty="0"/>
              <a:t>бесконечного числового ряда. Такие ряды смогли сделать рациональной ту математическую реальность, которая казалась исключительно </a:t>
            </a:r>
            <a:r>
              <a:rPr lang="ru-RU" dirty="0" smtClean="0"/>
              <a:t>иррациональной</a:t>
            </a:r>
            <a:r>
              <a:rPr lang="ru-RU" dirty="0"/>
              <a:t>. </a:t>
            </a:r>
          </a:p>
        </p:txBody>
      </p:sp>
    </p:spTree>
    <p:extLst>
      <p:ext uri="{BB962C8B-B14F-4D97-AF65-F5344CB8AC3E}">
        <p14:creationId xmlns:p14="http://schemas.microsoft.com/office/powerpoint/2010/main" val="2249981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63306" y="234845"/>
            <a:ext cx="9378638" cy="688181"/>
          </a:xfrm>
        </p:spPr>
        <p:txBody>
          <a:bodyPr>
            <a:normAutofit/>
          </a:bodyPr>
          <a:lstStyle/>
          <a:p>
            <a:r>
              <a:rPr lang="ru-RU" sz="2400" dirty="0" smtClean="0">
                <a:latin typeface="Arial Black" panose="020B0A04020102020204" pitchFamily="34" charset="0"/>
              </a:rPr>
              <a:t>Математический стиль</a:t>
            </a:r>
            <a:endParaRPr lang="ru-RU" sz="2400" dirty="0">
              <a:latin typeface="Arial Black" panose="020B0A04020102020204" pitchFamily="34" charset="0"/>
            </a:endParaRPr>
          </a:p>
        </p:txBody>
      </p:sp>
      <p:sp>
        <p:nvSpPr>
          <p:cNvPr id="3" name="Объект 2"/>
          <p:cNvSpPr>
            <a:spLocks noGrp="1"/>
          </p:cNvSpPr>
          <p:nvPr>
            <p:ph idx="1"/>
          </p:nvPr>
        </p:nvSpPr>
        <p:spPr>
          <a:xfrm>
            <a:off x="379562" y="1104181"/>
            <a:ext cx="10776118" cy="4764913"/>
          </a:xfrm>
        </p:spPr>
        <p:txBody>
          <a:bodyPr/>
          <a:lstStyle/>
          <a:p>
            <a:pPr algn="just"/>
            <a:r>
              <a:rPr lang="ru-RU" dirty="0"/>
              <a:t>Нельзя не согласиться также с тем, что результатом математической работы вне </a:t>
            </a:r>
            <a:r>
              <a:rPr lang="ru-RU" dirty="0" smtClean="0"/>
              <a:t>зависимости </a:t>
            </a:r>
            <a:r>
              <a:rPr lang="ru-RU" dirty="0"/>
              <a:t>от стиля, которого придерживаются </a:t>
            </a:r>
            <a:r>
              <a:rPr lang="ru-RU" dirty="0" smtClean="0"/>
              <a:t>профессиональные </a:t>
            </a:r>
            <a:r>
              <a:rPr lang="ru-RU" dirty="0"/>
              <a:t>математики, являются </a:t>
            </a:r>
            <a:r>
              <a:rPr lang="ru-RU" dirty="0" smtClean="0"/>
              <a:t>доказательные </a:t>
            </a:r>
            <a:r>
              <a:rPr lang="ru-RU" dirty="0"/>
              <a:t>рассуждения. Если рассматривать </a:t>
            </a:r>
            <a:r>
              <a:rPr lang="ru-RU" dirty="0" smtClean="0"/>
              <a:t>доказательство </a:t>
            </a:r>
            <a:r>
              <a:rPr lang="ru-RU" dirty="0"/>
              <a:t>как процесс, то независимо от стиля мышления он не обходится без </a:t>
            </a:r>
            <a:r>
              <a:rPr lang="ru-RU" dirty="0" err="1"/>
              <a:t>релятивизации</a:t>
            </a:r>
            <a:r>
              <a:rPr lang="ru-RU" dirty="0"/>
              <a:t> не-рациональных аспектов познания. В связи с этим философ математики Л. Б. Султанова выделяет аналитический и интуитивный стили мышления. Можно сказать, считает она, что «математик </a:t>
            </a:r>
            <a:r>
              <a:rPr lang="ru-RU" dirty="0" smtClean="0"/>
              <a:t>обладает </a:t>
            </a:r>
            <a:r>
              <a:rPr lang="ru-RU" dirty="0"/>
              <a:t>интуитивным стилем мышления, когда, </a:t>
            </a:r>
            <a:r>
              <a:rPr lang="ru-RU" dirty="0" smtClean="0"/>
              <a:t>работая </a:t>
            </a:r>
            <a:r>
              <a:rPr lang="ru-RU" dirty="0"/>
              <a:t>долго над проблемой, он неожиданно полу-чает решение, которое еще формально не </a:t>
            </a:r>
            <a:r>
              <a:rPr lang="ru-RU" dirty="0" smtClean="0"/>
              <a:t>обосновал</a:t>
            </a:r>
            <a:r>
              <a:rPr lang="ru-RU" dirty="0"/>
              <a:t>» </a:t>
            </a:r>
            <a:r>
              <a:rPr lang="ru-RU" dirty="0" smtClean="0"/>
              <a:t>. </a:t>
            </a:r>
            <a:r>
              <a:rPr lang="ru-RU" dirty="0"/>
              <a:t>При интуитивном ответе на вопрос плохо осознается сам процесс его получения, </a:t>
            </a:r>
            <a:r>
              <a:rPr lang="ru-RU" dirty="0" smtClean="0"/>
              <a:t>основанный </a:t>
            </a:r>
            <a:r>
              <a:rPr lang="ru-RU" dirty="0"/>
              <a:t>на восприятии проблемы в целом, так как интуитивное мышление осуществляется в </a:t>
            </a:r>
            <a:r>
              <a:rPr lang="ru-RU" dirty="0" smtClean="0"/>
              <a:t>виде </a:t>
            </a:r>
            <a:r>
              <a:rPr lang="ru-RU" dirty="0"/>
              <a:t>скачков с пропусками последовательных </a:t>
            </a:r>
            <a:r>
              <a:rPr lang="ru-RU" dirty="0" smtClean="0"/>
              <a:t>звеньев </a:t>
            </a:r>
            <a:r>
              <a:rPr lang="ru-RU" dirty="0"/>
              <a:t>решения. </a:t>
            </a:r>
          </a:p>
        </p:txBody>
      </p:sp>
    </p:spTree>
    <p:extLst>
      <p:ext uri="{BB962C8B-B14F-4D97-AF65-F5344CB8AC3E}">
        <p14:creationId xmlns:p14="http://schemas.microsoft.com/office/powerpoint/2010/main" val="1546273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13472" y="286604"/>
            <a:ext cx="9042208" cy="265488"/>
          </a:xfrm>
        </p:spPr>
        <p:txBody>
          <a:bodyPr>
            <a:noAutofit/>
          </a:bodyPr>
          <a:lstStyle/>
          <a:p>
            <a:r>
              <a:rPr lang="ru-RU" sz="2000" dirty="0" smtClean="0">
                <a:latin typeface="Arial Black" panose="020B0A04020102020204" pitchFamily="34" charset="0"/>
              </a:rPr>
              <a:t>Системное мышление</a:t>
            </a:r>
            <a:endParaRPr lang="ru-RU" sz="2000" dirty="0">
              <a:latin typeface="Arial Black" panose="020B0A04020102020204" pitchFamily="34" charset="0"/>
            </a:endParaRPr>
          </a:p>
        </p:txBody>
      </p:sp>
      <p:sp>
        <p:nvSpPr>
          <p:cNvPr id="3" name="Объект 2"/>
          <p:cNvSpPr>
            <a:spLocks noGrp="1"/>
          </p:cNvSpPr>
          <p:nvPr>
            <p:ph idx="1"/>
          </p:nvPr>
        </p:nvSpPr>
        <p:spPr/>
        <p:txBody>
          <a:bodyPr/>
          <a:lstStyle/>
          <a:p>
            <a:pPr algn="just"/>
            <a:r>
              <a:rPr lang="ru-RU" dirty="0"/>
              <a:t>Для понимания взаимосвязи направлений обо-снования современной математики необходим новый образ мышления, отличный от анализа, а именно — системное мышление. </a:t>
            </a:r>
            <a:endParaRPr lang="ru-RU" dirty="0" smtClean="0"/>
          </a:p>
          <a:p>
            <a:pPr algn="just"/>
            <a:r>
              <a:rPr lang="ru-RU" dirty="0"/>
              <a:t>Американский специалист по системному проектированию </a:t>
            </a:r>
            <a:r>
              <a:rPr lang="ru-RU" dirty="0" err="1"/>
              <a:t>Джамшид</a:t>
            </a:r>
            <a:r>
              <a:rPr lang="ru-RU" dirty="0"/>
              <a:t> </a:t>
            </a:r>
            <a:r>
              <a:rPr lang="ru-RU" dirty="0" err="1"/>
              <a:t>Гараедаги</a:t>
            </a:r>
            <a:r>
              <a:rPr lang="ru-RU" dirty="0"/>
              <a:t> выделяет исходные посылки системного мышления, </a:t>
            </a:r>
            <a:r>
              <a:rPr lang="ru-RU" dirty="0" smtClean="0"/>
              <a:t>которые </a:t>
            </a:r>
            <a:r>
              <a:rPr lang="ru-RU" dirty="0" err="1"/>
              <a:t>тезисно</a:t>
            </a:r>
            <a:r>
              <a:rPr lang="ru-RU" dirty="0"/>
              <a:t> кратко можно сформулировать c </a:t>
            </a:r>
            <a:r>
              <a:rPr lang="ru-RU" dirty="0" smtClean="0"/>
              <a:t>помощью </a:t>
            </a:r>
            <a:r>
              <a:rPr lang="ru-RU" dirty="0"/>
              <a:t>следующих положений. Во-первых, «с </a:t>
            </a:r>
            <a:r>
              <a:rPr lang="ru-RU" dirty="0" smtClean="0"/>
              <a:t>системной </a:t>
            </a:r>
            <a:r>
              <a:rPr lang="ru-RU" dirty="0"/>
              <a:t>точки зрения ни проблему, ни ее решение рассматривать вне контекста бессмысленно». Во-вторых, «с точки зрения системного мышления именно решение должно подгоняться под </a:t>
            </a:r>
            <a:r>
              <a:rPr lang="ru-RU" dirty="0" smtClean="0"/>
              <a:t>проблему</a:t>
            </a:r>
            <a:r>
              <a:rPr lang="ru-RU" dirty="0"/>
              <a:t>, а не наоборот». Поэтому, в-третьих, «следует разрабатывать новые схемы, а не полагаться на ряд одних и тех же давно известных решений</a:t>
            </a:r>
            <a:r>
              <a:rPr lang="ru-RU" dirty="0" smtClean="0"/>
              <a:t>». </a:t>
            </a:r>
            <a:r>
              <a:rPr lang="ru-RU" dirty="0"/>
              <a:t>То есть можно уже зафиксировать, что философской спецификой системного стиля мышления является разделение трех стадий </a:t>
            </a:r>
            <a:r>
              <a:rPr lang="ru-RU" dirty="0" smtClean="0"/>
              <a:t>исследования </a:t>
            </a:r>
            <a:r>
              <a:rPr lang="ru-RU" dirty="0"/>
              <a:t>— понимания контекста, </a:t>
            </a:r>
            <a:r>
              <a:rPr lang="ru-RU" dirty="0" err="1"/>
              <a:t>формули-ровки</a:t>
            </a:r>
            <a:r>
              <a:rPr lang="ru-RU" dirty="0"/>
              <a:t> проблемы и выработки решения. </a:t>
            </a:r>
          </a:p>
        </p:txBody>
      </p:sp>
    </p:spTree>
    <p:extLst>
      <p:ext uri="{BB962C8B-B14F-4D97-AF65-F5344CB8AC3E}">
        <p14:creationId xmlns:p14="http://schemas.microsoft.com/office/powerpoint/2010/main" val="2168814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6052" y="286604"/>
            <a:ext cx="9309627" cy="438016"/>
          </a:xfrm>
        </p:spPr>
        <p:txBody>
          <a:bodyPr>
            <a:noAutofit/>
          </a:bodyPr>
          <a:lstStyle/>
          <a:p>
            <a:r>
              <a:rPr lang="ru-RU" sz="3200" b="1" dirty="0" smtClean="0"/>
              <a:t>Стиль мышления и рациональность</a:t>
            </a:r>
            <a:endParaRPr lang="ru-RU" sz="3200" b="1" dirty="0"/>
          </a:p>
        </p:txBody>
      </p:sp>
      <p:sp>
        <p:nvSpPr>
          <p:cNvPr id="3" name="Объект 2"/>
          <p:cNvSpPr>
            <a:spLocks noGrp="1"/>
          </p:cNvSpPr>
          <p:nvPr>
            <p:ph idx="1"/>
          </p:nvPr>
        </p:nvSpPr>
        <p:spPr>
          <a:xfrm>
            <a:off x="345057" y="871268"/>
            <a:ext cx="11291977" cy="5486400"/>
          </a:xfrm>
        </p:spPr>
        <p:txBody>
          <a:bodyPr/>
          <a:lstStyle/>
          <a:p>
            <a:pPr algn="just"/>
            <a:r>
              <a:rPr lang="ru-RU" dirty="0"/>
              <a:t>К этому можно добавить, что, согласно принятой в философии науки классификации типов научной </a:t>
            </a:r>
            <a:r>
              <a:rPr lang="ru-RU" dirty="0" smtClean="0"/>
              <a:t>рациональности</a:t>
            </a:r>
            <a:r>
              <a:rPr lang="ru-RU" dirty="0"/>
              <a:t>, классическая рациональность занимается вопросами структуры, вокруг которой строится объяснение и которая задается в математическом мышлении как целостность, то есть занимается анализом. Неклассическая рациональность кон-центрирует внимание на функциях, которые </a:t>
            </a:r>
            <a:r>
              <a:rPr lang="ru-RU" dirty="0" smtClean="0"/>
              <a:t>в </a:t>
            </a:r>
            <a:r>
              <a:rPr lang="ru-RU" dirty="0"/>
              <a:t>контексте философского исследования не </a:t>
            </a:r>
            <a:r>
              <a:rPr lang="ru-RU" dirty="0" smtClean="0"/>
              <a:t>обязательно </a:t>
            </a:r>
            <a:r>
              <a:rPr lang="ru-RU" dirty="0"/>
              <a:t>должны быть детально расчлененными, то есть по существу занимается синтезом. </a:t>
            </a:r>
            <a:r>
              <a:rPr lang="ru-RU" dirty="0" err="1" smtClean="0"/>
              <a:t>Постнеклассическая</a:t>
            </a:r>
            <a:r>
              <a:rPr lang="ru-RU" dirty="0" smtClean="0"/>
              <a:t> </a:t>
            </a:r>
            <a:r>
              <a:rPr lang="ru-RU" dirty="0"/>
              <a:t>рациональность выделяет сам </a:t>
            </a:r>
            <a:r>
              <a:rPr lang="ru-RU" dirty="0" smtClean="0"/>
              <a:t>процесс</a:t>
            </a:r>
            <a:r>
              <a:rPr lang="ru-RU" dirty="0"/>
              <a:t>, с одной стороны, дающий возможность установить обоснованность целостного </a:t>
            </a:r>
            <a:r>
              <a:rPr lang="ru-RU" dirty="0" smtClean="0"/>
              <a:t>восприятия </a:t>
            </a:r>
            <a:r>
              <a:rPr lang="ru-RU" dirty="0"/>
              <a:t>системы, включающего все эти три </a:t>
            </a:r>
            <a:r>
              <a:rPr lang="ru-RU" dirty="0" smtClean="0"/>
              <a:t>составляющие </a:t>
            </a:r>
            <a:r>
              <a:rPr lang="ru-RU" dirty="0"/>
              <a:t>или направления исследования, а с другой стороны, представление о целостности, например программы обоснования математики, которое в значительной степени контролирует сам </a:t>
            </a:r>
            <a:r>
              <a:rPr lang="ru-RU" dirty="0" smtClean="0"/>
              <a:t>процесс </a:t>
            </a:r>
            <a:r>
              <a:rPr lang="ru-RU" dirty="0"/>
              <a:t>познания. </a:t>
            </a:r>
            <a:endParaRPr lang="ru-RU" dirty="0" smtClean="0"/>
          </a:p>
          <a:p>
            <a:pPr algn="just"/>
            <a:r>
              <a:rPr lang="ru-RU" dirty="0"/>
              <a:t>Наиболее фундаментальной особенностью </a:t>
            </a:r>
            <a:r>
              <a:rPr lang="ru-RU" dirty="0" smtClean="0"/>
              <a:t>системного </a:t>
            </a:r>
            <a:r>
              <a:rPr lang="ru-RU" dirty="0"/>
              <a:t>стиля мышления в проблеме обоснования </a:t>
            </a:r>
            <a:r>
              <a:rPr lang="ru-RU" dirty="0" err="1"/>
              <a:t>ма</a:t>
            </a:r>
            <a:r>
              <a:rPr lang="ru-RU" dirty="0"/>
              <a:t>-тематики можно считать его ориентацию на </a:t>
            </a:r>
            <a:r>
              <a:rPr lang="ru-RU" dirty="0" smtClean="0"/>
              <a:t>интеграцию </a:t>
            </a:r>
            <a:r>
              <a:rPr lang="ru-RU" dirty="0"/>
              <a:t>системного и синергетического движения мысли, реализуемого в компьютерной математике. Следует также отметить, что хотя системный стиль мышления обладает высокой степенью общности, это не превращает его в особую философскую </a:t>
            </a:r>
            <a:r>
              <a:rPr lang="ru-RU" dirty="0" err="1"/>
              <a:t>ме-тодологию</a:t>
            </a:r>
            <a:r>
              <a:rPr lang="ru-RU" dirty="0"/>
              <a:t>, поскольку системный стиль </a:t>
            </a:r>
            <a:r>
              <a:rPr lang="ru-RU" dirty="0" smtClean="0"/>
              <a:t>мышления</a:t>
            </a:r>
            <a:r>
              <a:rPr lang="ru-RU" dirty="0"/>
              <a:t>, например в подходе к решению проблемы обоснования математики, дает лишь </a:t>
            </a:r>
            <a:r>
              <a:rPr lang="ru-RU" dirty="0" smtClean="0"/>
              <a:t>инструментарий </a:t>
            </a:r>
            <a:r>
              <a:rPr lang="ru-RU" dirty="0"/>
              <a:t>решения сложных философских проблем. От-сюда следует важный вывод о том, что стратегия исследования проблемы обоснования </a:t>
            </a:r>
            <a:r>
              <a:rPr lang="ru-RU" dirty="0" smtClean="0"/>
              <a:t>современной </a:t>
            </a:r>
            <a:r>
              <a:rPr lang="ru-RU" dirty="0"/>
              <a:t>математики должна включать анализ как </a:t>
            </a:r>
            <a:r>
              <a:rPr lang="ru-RU" dirty="0" smtClean="0"/>
              <a:t>актуального</a:t>
            </a:r>
            <a:r>
              <a:rPr lang="ru-RU" dirty="0"/>
              <a:t>, так и потенциального состояния этой сложной системы знания.</a:t>
            </a:r>
          </a:p>
        </p:txBody>
      </p:sp>
    </p:spTree>
    <p:extLst>
      <p:ext uri="{BB962C8B-B14F-4D97-AF65-F5344CB8AC3E}">
        <p14:creationId xmlns:p14="http://schemas.microsoft.com/office/powerpoint/2010/main" val="64525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normAutofit/>
          </a:bodyPr>
          <a:lstStyle/>
          <a:p>
            <a:r>
              <a:rPr lang="ru-RU" sz="7200" b="1" dirty="0" smtClean="0">
                <a:solidFill>
                  <a:schemeClr val="accent2">
                    <a:lumMod val="50000"/>
                  </a:schemeClr>
                </a:solidFill>
              </a:rPr>
              <a:t>СПАСИБО ЗА ВНИМАНИЕ!</a:t>
            </a:r>
            <a:endParaRPr lang="ru-RU" sz="7200" b="1" dirty="0">
              <a:solidFill>
                <a:schemeClr val="accent2">
                  <a:lumMod val="50000"/>
                </a:schemeClr>
              </a:solidFill>
            </a:endParaRPr>
          </a:p>
        </p:txBody>
      </p:sp>
      <p:sp>
        <p:nvSpPr>
          <p:cNvPr id="5" name="Подзаголовок 4"/>
          <p:cNvSpPr>
            <a:spLocks noGrp="1"/>
          </p:cNvSpPr>
          <p:nvPr>
            <p:ph type="subTitle" idx="1"/>
          </p:nvPr>
        </p:nvSpPr>
        <p:spPr/>
        <p:txBody>
          <a:bodyPr/>
          <a:lstStyle/>
          <a:p>
            <a:endParaRPr lang="ru-RU"/>
          </a:p>
        </p:txBody>
      </p:sp>
    </p:spTree>
    <p:extLst>
      <p:ext uri="{BB962C8B-B14F-4D97-AF65-F5344CB8AC3E}">
        <p14:creationId xmlns:p14="http://schemas.microsoft.com/office/powerpoint/2010/main" val="3465287433"/>
      </p:ext>
    </p:extLst>
  </p:cSld>
  <p:clrMapOvr>
    <a:masterClrMapping/>
  </p:clrMapOvr>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440</TotalTime>
  <Words>2987</Words>
  <Application>Microsoft Office PowerPoint</Application>
  <PresentationFormat>Широкоэкранный</PresentationFormat>
  <Paragraphs>56</Paragraphs>
  <Slides>18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18</vt:i4>
      </vt:variant>
    </vt:vector>
  </HeadingPairs>
  <TitlesOfParts>
    <vt:vector size="22" baseType="lpstr">
      <vt:lpstr>Arial Black</vt:lpstr>
      <vt:lpstr>Calibri</vt:lpstr>
      <vt:lpstr>Calibri Light</vt:lpstr>
      <vt:lpstr>Ретро</vt:lpstr>
      <vt:lpstr>История и философия науки </vt:lpstr>
      <vt:lpstr>23 вопрос</vt:lpstr>
      <vt:lpstr>Стиль научного мышления</vt:lpstr>
      <vt:lpstr>СТИЛЬ НАУЧНОГО МЫШЛЕНИЯ: ЭПОХАЛЬНАЯ ИЛИ ДИСЦИПЛИНАРНАЯ КОНЦЕПЦИЯ?</vt:lpstr>
      <vt:lpstr>Стилевые эпохи</vt:lpstr>
      <vt:lpstr>Стиль мышления в классическую эпоху</vt:lpstr>
      <vt:lpstr>Классическая эпоха</vt:lpstr>
      <vt:lpstr>Неклассический стиль</vt:lpstr>
      <vt:lpstr>Неклассика</vt:lpstr>
      <vt:lpstr>Стиль науч. мышления в неклассике</vt:lpstr>
      <vt:lpstr>Постнеклассический стиль</vt:lpstr>
      <vt:lpstr>Типология научно-исследовательских программ</vt:lpstr>
      <vt:lpstr>Математический стиль мышления</vt:lpstr>
      <vt:lpstr>Математический стиль</vt:lpstr>
      <vt:lpstr>Математический стиль</vt:lpstr>
      <vt:lpstr>Системное мышление</vt:lpstr>
      <vt:lpstr>Стиль мышления и рациональность</vt:lpstr>
      <vt:lpstr>СПАСИБО ЗА ВНИМАНИЕ!</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и философия науки </dc:title>
  <cp:lastModifiedBy> </cp:lastModifiedBy>
  <cp:revision>1</cp:revision>
  <dcterms:created xsi:type="dcterms:W3CDTF">2019-02-24T13:36:00Z</dcterms:created>
  <dcterms:modified xsi:type="dcterms:W3CDTF">2021-04-11T07:25:41Z</dcterms:modified>
</cp:coreProperties>
</file>