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321" r:id="rId3"/>
    <p:sldId id="319" r:id="rId4"/>
    <p:sldId id="318" r:id="rId5"/>
    <p:sldId id="322" r:id="rId6"/>
    <p:sldId id="320" r:id="rId7"/>
    <p:sldId id="323" r:id="rId8"/>
    <p:sldId id="497" r:id="rId9"/>
    <p:sldId id="501" r:id="rId10"/>
    <p:sldId id="502" r:id="rId11"/>
    <p:sldId id="503" r:id="rId12"/>
    <p:sldId id="498" r:id="rId13"/>
    <p:sldId id="518" r:id="rId14"/>
    <p:sldId id="519" r:id="rId15"/>
    <p:sldId id="507" r:id="rId16"/>
    <p:sldId id="508" r:id="rId17"/>
    <p:sldId id="509" r:id="rId18"/>
    <p:sldId id="510" r:id="rId19"/>
    <p:sldId id="511" r:id="rId20"/>
    <p:sldId id="512" r:id="rId21"/>
    <p:sldId id="504" r:id="rId22"/>
    <p:sldId id="505" r:id="rId23"/>
    <p:sldId id="506" r:id="rId24"/>
    <p:sldId id="499" r:id="rId25"/>
    <p:sldId id="520" r:id="rId26"/>
    <p:sldId id="500" r:id="rId27"/>
    <p:sldId id="521" r:id="rId28"/>
    <p:sldId id="324" r:id="rId29"/>
    <p:sldId id="325" r:id="rId30"/>
    <p:sldId id="326" r:id="rId31"/>
    <p:sldId id="327" r:id="rId32"/>
    <p:sldId id="337" r:id="rId33"/>
    <p:sldId id="328" r:id="rId34"/>
    <p:sldId id="329" r:id="rId35"/>
    <p:sldId id="483" r:id="rId36"/>
    <p:sldId id="484" r:id="rId37"/>
    <p:sldId id="330" r:id="rId38"/>
    <p:sldId id="331" r:id="rId39"/>
    <p:sldId id="332" r:id="rId40"/>
    <p:sldId id="336" r:id="rId41"/>
    <p:sldId id="514" r:id="rId42"/>
    <p:sldId id="394" r:id="rId43"/>
    <p:sldId id="395" r:id="rId44"/>
    <p:sldId id="396" r:id="rId45"/>
    <p:sldId id="397" r:id="rId46"/>
    <p:sldId id="398" r:id="rId47"/>
    <p:sldId id="399" r:id="rId48"/>
    <p:sldId id="401" r:id="rId49"/>
    <p:sldId id="402" r:id="rId50"/>
    <p:sldId id="400" r:id="rId51"/>
    <p:sldId id="403" r:id="rId52"/>
    <p:sldId id="404" r:id="rId53"/>
    <p:sldId id="405" r:id="rId54"/>
    <p:sldId id="406" r:id="rId55"/>
    <p:sldId id="407" r:id="rId56"/>
    <p:sldId id="408" r:id="rId57"/>
    <p:sldId id="409" r:id="rId58"/>
    <p:sldId id="410" r:id="rId59"/>
    <p:sldId id="411" r:id="rId60"/>
    <p:sldId id="412" r:id="rId61"/>
    <p:sldId id="413" r:id="rId62"/>
    <p:sldId id="414" r:id="rId63"/>
    <p:sldId id="415" r:id="rId64"/>
    <p:sldId id="461" r:id="rId65"/>
    <p:sldId id="423" r:id="rId66"/>
    <p:sldId id="339" r:id="rId67"/>
    <p:sldId id="340" r:id="rId68"/>
    <p:sldId id="341" r:id="rId69"/>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6B33"/>
    <a:srgbClr val="3C699E"/>
    <a:srgbClr val="3C4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74" autoAdjust="0"/>
  </p:normalViewPr>
  <p:slideViewPr>
    <p:cSldViewPr>
      <p:cViewPr varScale="1">
        <p:scale>
          <a:sx n="110" d="100"/>
          <a:sy n="110" d="100"/>
        </p:scale>
        <p:origin x="1614" y="84"/>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9894-35DB-4396-A4E7-ECF7DD33245B}" type="datetimeFigureOut">
              <a:rPr lang="ru-RU" smtClean="0"/>
              <a:t>01.03.2021</a:t>
            </a:fld>
            <a:endParaRPr lang="ru-RU"/>
          </a:p>
        </p:txBody>
      </p:sp>
      <p:sp>
        <p:nvSpPr>
          <p:cNvPr id="4" name="Образ слайда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8714C-F988-4267-8CED-63AC2B453C33}" type="slidenum">
              <a:rPr lang="ru-RU" smtClean="0"/>
              <a:t>‹#›</a:t>
            </a:fld>
            <a:endParaRPr lang="ru-RU"/>
          </a:p>
        </p:txBody>
      </p:sp>
    </p:spTree>
    <p:extLst>
      <p:ext uri="{BB962C8B-B14F-4D97-AF65-F5344CB8AC3E}">
        <p14:creationId xmlns:p14="http://schemas.microsoft.com/office/powerpoint/2010/main" val="52299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Стандартная концепция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8</a:t>
            </a:fld>
            <a:endParaRPr lang="ru-RU"/>
          </a:p>
        </p:txBody>
      </p:sp>
    </p:spTree>
    <p:extLst>
      <p:ext uri="{BB962C8B-B14F-4D97-AF65-F5344CB8AC3E}">
        <p14:creationId xmlns:p14="http://schemas.microsoft.com/office/powerpoint/2010/main" val="373794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Стандартная теория</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10</a:t>
            </a:fld>
            <a:endParaRPr lang="ru-RU"/>
          </a:p>
        </p:txBody>
      </p:sp>
    </p:spTree>
    <p:extLst>
      <p:ext uri="{BB962C8B-B14F-4D97-AF65-F5344CB8AC3E}">
        <p14:creationId xmlns:p14="http://schemas.microsoft.com/office/powerpoint/2010/main" val="3722529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Критика стандартной теории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11</a:t>
            </a:fld>
            <a:endParaRPr lang="ru-RU"/>
          </a:p>
        </p:txBody>
      </p:sp>
    </p:spTree>
    <p:extLst>
      <p:ext uri="{BB962C8B-B14F-4D97-AF65-F5344CB8AC3E}">
        <p14:creationId xmlns:p14="http://schemas.microsoft.com/office/powerpoint/2010/main" val="113617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Теория развития науки </a:t>
            </a:r>
            <a:r>
              <a:rPr lang="ru-RU" dirty="0" err="1" smtClean="0"/>
              <a:t>Т.Куна</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12</a:t>
            </a:fld>
            <a:endParaRPr lang="ru-RU"/>
          </a:p>
        </p:txBody>
      </p:sp>
    </p:spTree>
    <p:extLst>
      <p:ext uri="{BB962C8B-B14F-4D97-AF65-F5344CB8AC3E}">
        <p14:creationId xmlns:p14="http://schemas.microsoft.com/office/powerpoint/2010/main" val="406676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Смена парадигмы означает научную революцию. Она вводит новую парадигму и по-новому организует научное сообщество. Часть учёных продолжает отстаивать старую парадигму, но многие объединяются вокруг новой. И если новая парадигма обеспечивает успех открытий, накопление новых фактов и создание новых теоретических моделей, объясняющих эти факты, то она завоёвывает всё больше сторонников. В итоге и научное сообщество, пережив революцию, вновь вступает в период развития, который Кун называет нормальной наукой.</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15</a:t>
            </a:fld>
            <a:endParaRPr lang="ru-RU"/>
          </a:p>
        </p:txBody>
      </p:sp>
    </p:spTree>
    <p:extLst>
      <p:ext uri="{BB962C8B-B14F-4D97-AF65-F5344CB8AC3E}">
        <p14:creationId xmlns:p14="http://schemas.microsoft.com/office/powerpoint/2010/main" val="340406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К.Поппер</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21</a:t>
            </a:fld>
            <a:endParaRPr lang="ru-RU"/>
          </a:p>
        </p:txBody>
      </p:sp>
    </p:spTree>
    <p:extLst>
      <p:ext uri="{BB962C8B-B14F-4D97-AF65-F5344CB8AC3E}">
        <p14:creationId xmlns:p14="http://schemas.microsoft.com/office/powerpoint/2010/main" val="2055212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К.Поппер</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22</a:t>
            </a:fld>
            <a:endParaRPr lang="ru-RU"/>
          </a:p>
        </p:txBody>
      </p:sp>
    </p:spTree>
    <p:extLst>
      <p:ext uri="{BB962C8B-B14F-4D97-AF65-F5344CB8AC3E}">
        <p14:creationId xmlns:p14="http://schemas.microsoft.com/office/powerpoint/2010/main" val="4248397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К.Поппер</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23</a:t>
            </a:fld>
            <a:endParaRPr lang="ru-RU"/>
          </a:p>
        </p:txBody>
      </p:sp>
    </p:spTree>
    <p:extLst>
      <p:ext uri="{BB962C8B-B14F-4D97-AF65-F5344CB8AC3E}">
        <p14:creationId xmlns:p14="http://schemas.microsoft.com/office/powerpoint/2010/main" val="1587424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Теория</a:t>
            </a:r>
            <a:r>
              <a:rPr lang="ru-RU" baseline="0" dirty="0" smtClean="0"/>
              <a:t> эпистемологического анархизма</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24</a:t>
            </a:fld>
            <a:endParaRPr lang="ru-RU"/>
          </a:p>
        </p:txBody>
      </p:sp>
    </p:spTree>
    <p:extLst>
      <p:ext uri="{BB962C8B-B14F-4D97-AF65-F5344CB8AC3E}">
        <p14:creationId xmlns:p14="http://schemas.microsoft.com/office/powerpoint/2010/main" val="2258958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Пранаука</a:t>
            </a:r>
            <a:r>
              <a:rPr lang="ru-RU" dirty="0" smtClean="0"/>
              <a:t>-</a:t>
            </a:r>
            <a:r>
              <a:rPr lang="ru-RU" dirty="0" err="1" smtClean="0"/>
              <a:t>преднаука</a:t>
            </a:r>
            <a:r>
              <a:rPr lang="ru-RU" dirty="0" smtClean="0"/>
              <a:t>-наука</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33</a:t>
            </a:fld>
            <a:endParaRPr lang="ru-RU"/>
          </a:p>
        </p:txBody>
      </p:sp>
    </p:spTree>
    <p:extLst>
      <p:ext uri="{BB962C8B-B14F-4D97-AF65-F5344CB8AC3E}">
        <p14:creationId xmlns:p14="http://schemas.microsoft.com/office/powerpoint/2010/main" val="4125987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35</a:t>
            </a:fld>
            <a:endParaRPr lang="ru-RU"/>
          </a:p>
        </p:txBody>
      </p:sp>
    </p:spTree>
    <p:extLst>
      <p:ext uri="{BB962C8B-B14F-4D97-AF65-F5344CB8AC3E}">
        <p14:creationId xmlns:p14="http://schemas.microsoft.com/office/powerpoint/2010/main" val="1980864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Культурно-исторические</a:t>
            </a:r>
            <a:r>
              <a:rPr lang="ru-RU" baseline="0" dirty="0" smtClean="0"/>
              <a:t> предпосылки возникновения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40</a:t>
            </a:fld>
            <a:endParaRPr lang="ru-RU"/>
          </a:p>
        </p:txBody>
      </p:sp>
    </p:spTree>
    <p:extLst>
      <p:ext uri="{BB962C8B-B14F-4D97-AF65-F5344CB8AC3E}">
        <p14:creationId xmlns:p14="http://schemas.microsoft.com/office/powerpoint/2010/main" val="3684912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55</a:t>
            </a:fld>
            <a:endParaRPr lang="ru-RU"/>
          </a:p>
        </p:txBody>
      </p:sp>
    </p:spTree>
    <p:extLst>
      <p:ext uri="{BB962C8B-B14F-4D97-AF65-F5344CB8AC3E}">
        <p14:creationId xmlns:p14="http://schemas.microsoft.com/office/powerpoint/2010/main" val="536596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6"/>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19256" cy="480053"/>
          </a:xfrm>
        </p:spPr>
        <p:txBody>
          <a:bodyPr>
            <a:noAutofit/>
          </a:bodyPr>
          <a:lstStyle>
            <a:lvl1pPr algn="r">
              <a:defRPr sz="2700">
                <a:solidFill>
                  <a:schemeClr val="bg1"/>
                </a:solidFill>
              </a:defRPr>
            </a:lvl1pPr>
          </a:lstStyle>
          <a:p>
            <a:r>
              <a:rPr lang="ru-RU" dirty="0" smtClean="0"/>
              <a:t>Образец заголовка</a:t>
            </a:r>
            <a:endParaRPr lang="ru-RU" dirty="0"/>
          </a:p>
        </p:txBody>
      </p:sp>
      <p:sp>
        <p:nvSpPr>
          <p:cNvPr id="3" name="Содержимое 2"/>
          <p:cNvSpPr>
            <a:spLocks noGrp="1"/>
          </p:cNvSpPr>
          <p:nvPr>
            <p:ph idx="1"/>
          </p:nvPr>
        </p:nvSpPr>
        <p:spPr>
          <a:xfrm>
            <a:off x="457200" y="617251"/>
            <a:ext cx="8229600" cy="4487886"/>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8"/>
            <a:ext cx="7772400" cy="113506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27541"/>
            <a:ext cx="3008313" cy="968376"/>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7"/>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7"/>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333501"/>
            <a:ext cx="4038600" cy="37716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1"/>
            <a:ext cx="4038600" cy="37716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ABB88D3-D1DD-4FB7-80F8-83888158FF62}" type="slidenum">
              <a:rPr lang="ru-RU"/>
              <a:pPr>
                <a:defRPr/>
              </a:pPr>
              <a:t>‹#›</a:t>
            </a:fld>
            <a:endParaRPr lang="ru-RU"/>
          </a:p>
        </p:txBody>
      </p:sp>
    </p:spTree>
    <p:extLst>
      <p:ext uri="{BB962C8B-B14F-4D97-AF65-F5344CB8AC3E}">
        <p14:creationId xmlns:p14="http://schemas.microsoft.com/office/powerpoint/2010/main" val="505683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1512"/>
            <a:ext cx="8229600" cy="949854"/>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5207000"/>
            <a:ext cx="2133600" cy="381000"/>
          </a:xfrm>
        </p:spPr>
        <p:txBody>
          <a:bodyPr/>
          <a:lstStyle>
            <a:lvl1pPr>
              <a:defRPr/>
            </a:lvl1pPr>
          </a:lstStyle>
          <a:p>
            <a:fld id="{3E833410-9724-4E08-B2AD-50F2E9889625}" type="datetime1">
              <a:rPr lang="ru-RU" altLang="ru-RU"/>
              <a:pPr/>
              <a:t>01.03.2021</a:t>
            </a:fld>
            <a:endParaRPr lang="ru-RU" altLang="ru-RU"/>
          </a:p>
        </p:txBody>
      </p:sp>
      <p:sp>
        <p:nvSpPr>
          <p:cNvPr id="6" name="Нижний колонтитул 5"/>
          <p:cNvSpPr>
            <a:spLocks noGrp="1"/>
          </p:cNvSpPr>
          <p:nvPr>
            <p:ph type="ftr" sz="quarter" idx="11"/>
          </p:nvPr>
        </p:nvSpPr>
        <p:spPr>
          <a:xfrm>
            <a:off x="3124200" y="5207000"/>
            <a:ext cx="2895600" cy="38100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5207000"/>
            <a:ext cx="2133600" cy="381000"/>
          </a:xfrm>
        </p:spPr>
        <p:txBody>
          <a:bodyPr/>
          <a:lstStyle>
            <a:lvl1pPr>
              <a:defRPr/>
            </a:lvl1pPr>
          </a:lstStyle>
          <a:p>
            <a:fld id="{F74C549B-7DB4-44B7-9725-894D20B1C366}" type="slidenum">
              <a:rPr lang="ru-RU" altLang="ru-RU"/>
              <a:pPr/>
              <a:t>‹#›</a:t>
            </a:fld>
            <a:endParaRPr lang="ru-RU" altLang="ru-RU"/>
          </a:p>
        </p:txBody>
      </p:sp>
    </p:spTree>
    <p:extLst>
      <p:ext uri="{BB962C8B-B14F-4D97-AF65-F5344CB8AC3E}">
        <p14:creationId xmlns:p14="http://schemas.microsoft.com/office/powerpoint/2010/main" val="41185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29600" cy="480053"/>
          </a:xfrm>
          <a:prstGeom prst="rect">
            <a:avLst/>
          </a:prstGeom>
        </p:spPr>
        <p:txBody>
          <a:bodyPr vert="horz" lIns="91440" tIns="45720" rIns="91440" bIns="45720" rtlCol="0" anchor="ctr">
            <a:no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617251"/>
            <a:ext cx="8229600" cy="4487886"/>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01.03.2021</a:t>
            </a:fld>
            <a:endParaRPr lang="ru-RU"/>
          </a:p>
        </p:txBody>
      </p:sp>
      <p:sp>
        <p:nvSpPr>
          <p:cNvPr id="5" name="Нижний колонтитул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2400" kern="120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accent3">
            <a:lumMod val="75000"/>
          </a:schemeClr>
        </a:buClr>
        <a:buFont typeface="Arial" pitchFamily="34" charset="0"/>
        <a:buChar char="•"/>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Clr>
          <a:schemeClr val="accent3">
            <a:lumMod val="75000"/>
          </a:schemeClr>
        </a:buClr>
        <a:buFont typeface="Arial" pitchFamily="34" charset="0"/>
        <a:buChar char="–"/>
        <a:defRPr sz="28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accent3">
            <a:lumMod val="75000"/>
          </a:schemeClr>
        </a:buClr>
        <a:buFont typeface="Arial"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naked-science.ru/sites/default/files/images/0_9f9a9_4ff9c24f_orig.jpg" TargetMode="External"/><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hyperlink" Target="https://naked-science.ru/sites/default/files/images/a-dna_b-dna_and_z-dna.png" TargetMode="External"/><Relationship Id="rId1" Type="http://schemas.openxmlformats.org/officeDocument/2006/relationships/slideLayout" Target="../slideLayouts/slideLayout7.xml"/><Relationship Id="rId6" Type="http://schemas.openxmlformats.org/officeDocument/2006/relationships/hyperlink" Target="https://naked-science.ru/sites/default/files/images/23803022.jpg" TargetMode="External"/><Relationship Id="rId5" Type="http://schemas.openxmlformats.org/officeDocument/2006/relationships/image" Target="../media/image6.jpeg"/><Relationship Id="rId4" Type="http://schemas.openxmlformats.org/officeDocument/2006/relationships/hyperlink" Target="https://naked-science.ru/sites/default/files/images/7662089-forside.jpg" TargetMode="External"/><Relationship Id="rId9" Type="http://schemas.openxmlformats.org/officeDocument/2006/relationships/image" Target="../media/image8.jpeg"/></Relationships>
</file>

<file path=ppt/slides/_rels/slide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hyperlink" Target="http://www.google.ru/url?sa=i&amp;rct=j&amp;q=%D0%BF%D0%B5%D1%82%D0%BB%D0%B5%D0%BE%D0%B1%D1%80%D0%B0%D0%B7%D0%BD%D1%8B%D0%B5+%D0%BE%D1%81%D1%82%D1%8C+%D0%BC%D0%B0%D1%80%D1%81%D0%B0&amp;source=images&amp;cd=&amp;cad=rja&amp;docid=hD6oa6EsprAqyM&amp;tbnid=fBV-UYia0PdbKM:&amp;ved=0CAUQjRw&amp;url=http://s30109894494.mirtesen.ru/blog?rnd=80255470&amp;page=10&amp;ei=aBjLUbqaN-GC4ATdkIGQBw&amp;bvm=bv.48340889,d.bGE&amp;psig=AFQjCNGRN_8ZFtP7ENanS1COMdSFNTuHZw&amp;ust=13723508218235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8" name="Прямоугольник 7"/>
          <p:cNvSpPr/>
          <p:nvPr/>
        </p:nvSpPr>
        <p:spPr>
          <a:xfrm>
            <a:off x="467544" y="377225"/>
            <a:ext cx="8208912" cy="4880542"/>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467544" y="2477795"/>
            <a:ext cx="8496944" cy="1120124"/>
          </a:xfrm>
          <a:prstGeom prst="rect">
            <a:avLst/>
          </a:prstGeom>
          <a:gradFill>
            <a:gsLst>
              <a:gs pos="0">
                <a:schemeClr val="accent3">
                  <a:lumMod val="75000"/>
                </a:schemeClr>
              </a:gs>
              <a:gs pos="100000">
                <a:srgbClr val="4E6B33"/>
              </a:gs>
            </a:gsLst>
            <a:lin ang="0" scaled="0"/>
          </a:gradFill>
          <a:ln>
            <a:noFill/>
          </a:ln>
          <a:effectLst>
            <a:outerShdw blurRad="228600" dist="50800" dir="2100000" algn="ctr" rotWithShape="0">
              <a:schemeClr val="bg2">
                <a:lumMod val="2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Заголовок 1"/>
          <p:cNvSpPr txBox="1">
            <a:spLocks/>
          </p:cNvSpPr>
          <p:nvPr/>
        </p:nvSpPr>
        <p:spPr>
          <a:xfrm>
            <a:off x="0" y="2537465"/>
            <a:ext cx="5220072" cy="1225021"/>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400" noProof="0" dirty="0" smtClean="0">
                <a:solidFill>
                  <a:schemeClr val="bg1"/>
                </a:solidFill>
                <a:latin typeface="+mj-lt"/>
                <a:ea typeface="+mj-ea"/>
                <a:cs typeface="+mj-cs"/>
              </a:rPr>
              <a:t>Курс </a:t>
            </a:r>
            <a:r>
              <a:rPr lang="ru-RU" sz="4400" noProof="0" smtClean="0">
                <a:solidFill>
                  <a:schemeClr val="bg1"/>
                </a:solidFill>
                <a:latin typeface="+mj-lt"/>
                <a:ea typeface="+mj-ea"/>
                <a:cs typeface="+mj-cs"/>
              </a:rPr>
              <a:t>для аспирантов ТПУ</a:t>
            </a:r>
            <a:endParaRPr kumimoji="0" lang="ru-RU"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Подзаголовок 2"/>
          <p:cNvSpPr txBox="1">
            <a:spLocks/>
          </p:cNvSpPr>
          <p:nvPr/>
        </p:nvSpPr>
        <p:spPr>
          <a:xfrm>
            <a:off x="611560" y="3737598"/>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2000" dirty="0" smtClean="0">
                <a:solidFill>
                  <a:schemeClr val="tx1">
                    <a:lumMod val="75000"/>
                    <a:lumOff val="25000"/>
                  </a:schemeClr>
                </a:solidFill>
              </a:rPr>
              <a:t>Колодий Наталия Андреевна, д.ф.н., профессор ОСГН ШБИП</a:t>
            </a:r>
            <a:endParaRPr kumimoji="0" lang="ru-RU" sz="20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6" name="Подзаголовок 2"/>
          <p:cNvSpPr txBox="1">
            <a:spLocks/>
          </p:cNvSpPr>
          <p:nvPr/>
        </p:nvSpPr>
        <p:spPr>
          <a:xfrm>
            <a:off x="611560" y="377224"/>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История и философия науки</a:t>
            </a:r>
            <a:endParaRPr kumimoji="0" lang="ru-RU" sz="24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716" y="3762486"/>
            <a:ext cx="1524000" cy="177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1288407-AC01-4E40-AF3A-E35700D5A2B9}" type="slidenum">
              <a:rPr lang="ru-RU" altLang="ru-RU"/>
              <a:pPr eaLnBrk="1" hangingPunct="1"/>
              <a:t>2</a:t>
            </a:fld>
            <a:endParaRPr lang="ru-RU" altLang="ru-RU"/>
          </a:p>
        </p:txBody>
      </p:sp>
      <p:sp>
        <p:nvSpPr>
          <p:cNvPr id="3074" name="Rectangle 2"/>
          <p:cNvSpPr>
            <a:spLocks noGrp="1" noChangeArrowheads="1"/>
          </p:cNvSpPr>
          <p:nvPr>
            <p:ph type="title"/>
          </p:nvPr>
        </p:nvSpPr>
        <p:spPr>
          <a:xfrm>
            <a:off x="-540568" y="-11646"/>
            <a:ext cx="8686800" cy="928203"/>
          </a:xfrm>
        </p:spPr>
        <p:txBody>
          <a:bodyPr/>
          <a:lstStyle/>
          <a:p>
            <a:pPr eaLnBrk="1" hangingPunct="1">
              <a:defRPr/>
            </a:pPr>
            <a:r>
              <a:rPr lang="ru-RU" altLang="ru-RU" sz="3333" dirty="0" smtClean="0"/>
              <a:t>Стиль научного мышления </a:t>
            </a:r>
            <a:endParaRPr lang="ru-RU" altLang="ru-RU" sz="3333" dirty="0"/>
          </a:p>
        </p:txBody>
      </p:sp>
      <p:sp>
        <p:nvSpPr>
          <p:cNvPr id="3075" name="Rectangle 3"/>
          <p:cNvSpPr>
            <a:spLocks noGrp="1" noChangeArrowheads="1"/>
          </p:cNvSpPr>
          <p:nvPr>
            <p:ph type="body" idx="1"/>
          </p:nvPr>
        </p:nvSpPr>
        <p:spPr>
          <a:xfrm>
            <a:off x="457200" y="1195543"/>
            <a:ext cx="8229600" cy="4487886"/>
          </a:xfrm>
        </p:spPr>
        <p:txBody>
          <a:bodyPr>
            <a:normAutofit/>
          </a:bodyPr>
          <a:lstStyle/>
          <a:p>
            <a:pPr marL="507980" indent="-507980">
              <a:buFontTx/>
              <a:buAutoNum type="arabicPeriod"/>
              <a:defRPr/>
            </a:pPr>
            <a:r>
              <a:rPr lang="ru-RU" altLang="ru-RU" dirty="0" smtClean="0">
                <a:latin typeface="Arial Black" panose="020B0A04020102020204" pitchFamily="34" charset="0"/>
              </a:rPr>
              <a:t>Наука и её определения</a:t>
            </a:r>
          </a:p>
          <a:p>
            <a:pPr marL="507980" indent="-507980">
              <a:buFontTx/>
              <a:buAutoNum type="arabicPeriod"/>
              <a:defRPr/>
            </a:pPr>
            <a:r>
              <a:rPr lang="ru-RU" altLang="ru-RU" dirty="0" smtClean="0">
                <a:latin typeface="Arial Black" panose="020B0A04020102020204" pitchFamily="34" charset="0"/>
              </a:rPr>
              <a:t>Особенности научного мышления</a:t>
            </a:r>
          </a:p>
          <a:p>
            <a:pPr marL="507980" indent="-507980">
              <a:buFontTx/>
              <a:buAutoNum type="arabicPeriod"/>
              <a:defRPr/>
            </a:pPr>
            <a:r>
              <a:rPr lang="ru-RU" dirty="0">
                <a:latin typeface="Arial Black" panose="020B0A04020102020204" pitchFamily="34" charset="0"/>
              </a:rPr>
              <a:t>Наука как знание, деятельность и социальный </a:t>
            </a:r>
            <a:r>
              <a:rPr lang="ru-RU" dirty="0" smtClean="0">
                <a:latin typeface="Arial Black" panose="020B0A04020102020204" pitchFamily="34" charset="0"/>
              </a:rPr>
              <a:t>институт</a:t>
            </a:r>
            <a:endParaRPr lang="ru-RU" dirty="0">
              <a:latin typeface="Arial Black" panose="020B0A04020102020204" pitchFamily="34" charset="0"/>
            </a:endParaRPr>
          </a:p>
          <a:p>
            <a:pPr marL="507980" indent="-507980">
              <a:buFontTx/>
              <a:buAutoNum type="arabicPeriod"/>
              <a:defRPr/>
            </a:pPr>
            <a:r>
              <a:rPr lang="ru-RU" dirty="0">
                <a:latin typeface="Arial Black" panose="020B0A04020102020204" pitchFamily="34" charset="0"/>
              </a:rPr>
              <a:t>Наука в системе техногенной </a:t>
            </a:r>
            <a:r>
              <a:rPr lang="ru-RU" dirty="0" smtClean="0">
                <a:latin typeface="Arial Black" panose="020B0A04020102020204" pitchFamily="34" charset="0"/>
              </a:rPr>
              <a:t>цивилизации</a:t>
            </a:r>
          </a:p>
          <a:p>
            <a:pPr marL="507980" indent="-507980">
              <a:buFontTx/>
              <a:buAutoNum type="arabicPeriod"/>
              <a:defRPr/>
            </a:pPr>
            <a:r>
              <a:rPr lang="ru-RU" altLang="ru-RU" b="1" dirty="0" err="1" smtClean="0"/>
              <a:t>Протонаука</a:t>
            </a:r>
            <a:endParaRPr lang="ru-RU" altLang="ru-RU" b="1" dirty="0" smtClean="0"/>
          </a:p>
        </p:txBody>
      </p:sp>
    </p:spTree>
    <p:extLst>
      <p:ext uri="{BB962C8B-B14F-4D97-AF65-F5344CB8AC3E}">
        <p14:creationId xmlns:p14="http://schemas.microsoft.com/office/powerpoint/2010/main" val="1054831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64592"/>
            <a:ext cx="7704856" cy="4401205"/>
          </a:xfrm>
          <a:prstGeom prst="rect">
            <a:avLst/>
          </a:prstGeom>
        </p:spPr>
        <p:txBody>
          <a:bodyPr wrap="square">
            <a:spAutoFit/>
          </a:bodyPr>
          <a:lstStyle/>
          <a:p>
            <a:pPr algn="just">
              <a:lnSpc>
                <a:spcPct val="150000"/>
              </a:lnSpc>
              <a:spcAft>
                <a:spcPts val="0"/>
              </a:spcAft>
            </a:pPr>
            <a:r>
              <a:rPr lang="ru-RU" sz="2000" dirty="0">
                <a:latin typeface="Arial Black" panose="020B0A04020102020204" pitchFamily="34" charset="0"/>
                <a:ea typeface="Times New Roman" panose="02020603050405020304" pitchFamily="18" charset="0"/>
              </a:rPr>
              <a:t>Выявление сущности науки. Это – сложный феномен. В самом общем виде – деятельность, направленная на получение знаний о реальности. Эти знания универсальны: о событиях, процессах, мире объективном и субъективном, самой науке. Наука основана на доказательстве, а не вере. Включает методы познания и особый язык.</a:t>
            </a:r>
          </a:p>
          <a:p>
            <a:pPr algn="just">
              <a:lnSpc>
                <a:spcPct val="150000"/>
              </a:lnSpc>
              <a:spcAft>
                <a:spcPts val="0"/>
              </a:spcAft>
            </a:pPr>
            <a:r>
              <a:rPr lang="ru-RU" sz="2000" b="1" dirty="0">
                <a:latin typeface="Arial Black" panose="020B0A04020102020204" pitchFamily="34" charset="0"/>
                <a:ea typeface="Times New Roman" panose="02020603050405020304" pitchFamily="18" charset="0"/>
              </a:rPr>
              <a:t>Наука=</a:t>
            </a:r>
            <a:r>
              <a:rPr lang="ru-RU" sz="2000" b="1" dirty="0" err="1">
                <a:latin typeface="Arial Black" panose="020B0A04020102020204" pitchFamily="34" charset="0"/>
                <a:ea typeface="Times New Roman" panose="02020603050405020304" pitchFamily="18" charset="0"/>
              </a:rPr>
              <a:t>знания+деятельность+институты</a:t>
            </a:r>
            <a:r>
              <a:rPr lang="ru-RU" sz="2000" dirty="0">
                <a:latin typeface="Arial Black" panose="020B0A04020102020204" pitchFamily="34" charset="0"/>
                <a:ea typeface="Times New Roman" panose="02020603050405020304" pitchFamily="18" charset="0"/>
              </a:rPr>
              <a:t>.</a:t>
            </a:r>
          </a:p>
          <a:p>
            <a:r>
              <a:rPr lang="ru-RU" sz="2000" dirty="0">
                <a:latin typeface="Arial Black" panose="020B0A04020102020204" pitchFamily="34" charset="0"/>
                <a:ea typeface="Times New Roman" panose="02020603050405020304" pitchFamily="18" charset="0"/>
              </a:rPr>
              <a:t>Два варианта определения науки: а) поэлементный; б) универсальный</a:t>
            </a:r>
            <a:endParaRPr lang="ru-RU" sz="2000" dirty="0">
              <a:latin typeface="Arial Black" panose="020B0A04020102020204" pitchFamily="34" charset="0"/>
            </a:endParaRPr>
          </a:p>
        </p:txBody>
      </p:sp>
    </p:spTree>
    <p:extLst>
      <p:ext uri="{BB962C8B-B14F-4D97-AF65-F5344CB8AC3E}">
        <p14:creationId xmlns:p14="http://schemas.microsoft.com/office/powerpoint/2010/main" val="3462670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36687"/>
            <a:ext cx="8676456" cy="4062651"/>
          </a:xfrm>
          <a:prstGeom prst="rect">
            <a:avLst/>
          </a:prstGeom>
        </p:spPr>
        <p:txBody>
          <a:bodyPr wrap="square">
            <a:spAutoFit/>
          </a:bodyPr>
          <a:lstStyle/>
          <a:p>
            <a:pPr algn="just">
              <a:lnSpc>
                <a:spcPct val="150000"/>
              </a:lnSpc>
              <a:spcAft>
                <a:spcPts val="0"/>
              </a:spcAft>
            </a:pPr>
            <a:r>
              <a:rPr lang="ru-RU" b="1" dirty="0">
                <a:latin typeface="Arial Black" panose="020B0A04020102020204" pitchFamily="34" charset="0"/>
                <a:ea typeface="Times New Roman" panose="02020603050405020304" pitchFamily="18" charset="0"/>
              </a:rPr>
              <a:t>Наука как знание</a:t>
            </a:r>
            <a:r>
              <a:rPr lang="ru-RU" dirty="0">
                <a:latin typeface="Arial Black" panose="020B0A04020102020204" pitchFamily="34" charset="0"/>
                <a:ea typeface="Times New Roman" panose="02020603050405020304" pitchFamily="18" charset="0"/>
              </a:rPr>
              <a:t> </a:t>
            </a:r>
            <a:r>
              <a:rPr lang="ru-RU" sz="1400" dirty="0">
                <a:latin typeface="Arial Black" panose="020B0A04020102020204" pitchFamily="34" charset="0"/>
                <a:ea typeface="Times New Roman" panose="02020603050405020304" pitchFamily="18" charset="0"/>
              </a:rPr>
              <a:t>– широкая познавательная сфера, характеризующаяся внутренней упорядоченностью и системностью составляющих ее элементов, что обеспечивает рационально-логическую реконструкцию объективной сущности вещей и процессов, соответствующих этим элементам. </a:t>
            </a:r>
          </a:p>
          <a:p>
            <a:pPr algn="just">
              <a:lnSpc>
                <a:spcPct val="150000"/>
              </a:lnSpc>
              <a:spcAft>
                <a:spcPts val="0"/>
              </a:spcAft>
            </a:pPr>
            <a:r>
              <a:rPr lang="ru-RU" sz="1400" dirty="0">
                <a:latin typeface="Arial Black" panose="020B0A04020102020204" pitchFamily="34" charset="0"/>
                <a:ea typeface="Times New Roman" panose="02020603050405020304" pitchFamily="18" charset="0"/>
              </a:rPr>
              <a:t>Есть: а) наука переднего края; б) твердое ядро науки; в) история науки.</a:t>
            </a:r>
          </a:p>
          <a:p>
            <a:pPr algn="just">
              <a:lnSpc>
                <a:spcPct val="150000"/>
              </a:lnSpc>
              <a:spcAft>
                <a:spcPts val="0"/>
              </a:spcAft>
            </a:pPr>
            <a:r>
              <a:rPr lang="ru-RU" sz="1400" dirty="0">
                <a:latin typeface="Arial Black" panose="020B0A04020102020204" pitchFamily="34" charset="0"/>
                <a:ea typeface="Times New Roman" panose="02020603050405020304" pitchFamily="18" charset="0"/>
              </a:rPr>
              <a:t>Имеют место тенденции к интеграции и дифференциации научного знания. Так, с одной стороны, есть наука история. С другой стороны, она состоит из ряда разделов: история семьи, женщин, культуры, войн. Вспомогательных исторических дисциплин: источниковедение (теория и методика изучения и использования источников), археография (вопросы изучения письменных источников), дипломатика (изучение юридических и других исторических актов), генеалогия (изучение происхождения родов) и т.д. </a:t>
            </a:r>
            <a:endParaRPr lang="ru-RU" sz="1400" dirty="0">
              <a:effectLst/>
              <a:latin typeface="Arial Black" panose="020B0A04020102020204" pitchFamily="34" charset="0"/>
              <a:ea typeface="Times New Roman" panose="02020603050405020304" pitchFamily="18" charset="0"/>
            </a:endParaRPr>
          </a:p>
        </p:txBody>
      </p:sp>
    </p:spTree>
    <p:extLst>
      <p:ext uri="{BB962C8B-B14F-4D97-AF65-F5344CB8AC3E}">
        <p14:creationId xmlns:p14="http://schemas.microsoft.com/office/powerpoint/2010/main" val="2430530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11560" y="668224"/>
            <a:ext cx="7416824"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Наука как деятельность</a:t>
            </a:r>
            <a:r>
              <a:rPr kumimoji="0" lang="ru-RU"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тип активности, направленный на производство объективно истинного знания, в основании которого лежат ценность, идеалы, </a:t>
            </a:r>
            <a:r>
              <a:rPr kumimoji="0" lang="ru-RU" sz="16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регулятивы</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субъекта познания. </a:t>
            </a:r>
            <a:endParaRPr kumimoji="0" lang="ru-RU" sz="1600" b="0" i="0" u="none" strike="noStrike" cap="none" normalizeH="0" baseline="0" dirty="0" smtClean="0">
              <a:ln>
                <a:noFill/>
              </a:ln>
              <a:solidFill>
                <a:schemeClr val="tx1"/>
              </a:solidFill>
              <a:effectLst/>
              <a:latin typeface="Arial Black" panose="020B0A040201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Данная деятельность протекает в рамках социальных институтов. В Европе оформление науки в таком виде происходит в 17-18 вв. Образуются сообщества, академии, выходят научные журналы. Образовательный сектор науки (Университеты) дополняется исследовательским (Лондонское Королевское Общество, Парижская Академия наук, Российская Академия наук – 1725 г., Л. Эйлер, затем -</a:t>
            </a:r>
            <a:r>
              <a:rPr kumimoji="0" lang="ru-RU" sz="16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Е.Р.Дашкова</a:t>
            </a:r>
            <a:r>
              <a:rPr kumimoji="0" lang="ru-RU" sz="16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специализированные учебные заведения (Горные училища в Париже и Петербурге, парижская политехническая школа) закрепляют разделение науки на фундаментальную и прикладную. С сер. 19 в. – отраслевая наука (проблемно-прикладные разработки).</a:t>
            </a:r>
            <a:endParaRPr kumimoji="0" lang="ru-RU" sz="16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47146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841839"/>
            <a:ext cx="4572000" cy="369332"/>
          </a:xfrm>
          <a:prstGeom prst="rect">
            <a:avLst/>
          </a:prstGeom>
        </p:spPr>
        <p:txBody>
          <a:bodyPr>
            <a:spAutoFit/>
          </a:bodyPr>
          <a:lstStyle/>
          <a:p>
            <a:r>
              <a:rPr lang="en-US" b="1" dirty="0" smtClean="0">
                <a:solidFill>
                  <a:srgbClr val="008080"/>
                </a:solidFill>
                <a:latin typeface="Times New Roman" panose="02020603050405020304" pitchFamily="18" charset="0"/>
                <a:ea typeface="Times New Roman" panose="02020603050405020304" pitchFamily="18" charset="0"/>
              </a:rPr>
              <a:t> </a:t>
            </a:r>
            <a:endParaRPr lang="ru-RU" dirty="0"/>
          </a:p>
        </p:txBody>
      </p:sp>
      <p:sp>
        <p:nvSpPr>
          <p:cNvPr id="5" name="Прямоугольник 4"/>
          <p:cNvSpPr/>
          <p:nvPr/>
        </p:nvSpPr>
        <p:spPr>
          <a:xfrm>
            <a:off x="2286000" y="1703338"/>
            <a:ext cx="4572000" cy="2862322"/>
          </a:xfrm>
          <a:prstGeom prst="rect">
            <a:avLst/>
          </a:prstGeom>
        </p:spPr>
        <p:txBody>
          <a:bodyPr>
            <a:spAutoFit/>
          </a:bodyPr>
          <a:lstStyle/>
          <a:p>
            <a:r>
              <a:rPr lang="ru-RU" altLang="ru-RU" b="1" dirty="0">
                <a:latin typeface="Arial Black" panose="020B0A04020102020204" pitchFamily="34" charset="0"/>
              </a:rPr>
              <a:t>Научное </a:t>
            </a:r>
            <a:r>
              <a:rPr lang="ru-RU" altLang="ru-RU" dirty="0">
                <a:latin typeface="Arial Black" panose="020B0A04020102020204" pitchFamily="34" charset="0"/>
              </a:rPr>
              <a:t>мировоззрение – система теоретических законов</a:t>
            </a:r>
          </a:p>
          <a:p>
            <a:r>
              <a:rPr lang="ru-RU" altLang="ru-RU" b="1" dirty="0">
                <a:latin typeface="Arial Black" panose="020B0A04020102020204" pitchFamily="34" charset="0"/>
              </a:rPr>
              <a:t>Основные характеристики:</a:t>
            </a:r>
          </a:p>
          <a:p>
            <a:pPr marL="285750" indent="-285750">
              <a:buFont typeface="Arial" panose="020B0604020202020204" pitchFamily="34" charset="0"/>
              <a:buChar char="•"/>
            </a:pPr>
            <a:r>
              <a:rPr lang="ru-RU" altLang="ru-RU" dirty="0">
                <a:latin typeface="Arial Black" panose="020B0A04020102020204" pitchFamily="34" charset="0"/>
              </a:rPr>
              <a:t>Последовательность умозаключений</a:t>
            </a:r>
          </a:p>
          <a:p>
            <a:pPr marL="285750" indent="-285750">
              <a:buFont typeface="Arial" panose="020B0604020202020204" pitchFamily="34" charset="0"/>
              <a:buChar char="•"/>
            </a:pPr>
            <a:r>
              <a:rPr lang="ru-RU" altLang="ru-RU" dirty="0">
                <a:latin typeface="Arial Black" panose="020B0A04020102020204" pitchFamily="34" charset="0"/>
              </a:rPr>
              <a:t>Система понятий</a:t>
            </a:r>
          </a:p>
          <a:p>
            <a:pPr marL="285750" indent="-285750">
              <a:buFont typeface="Arial" panose="020B0604020202020204" pitchFamily="34" charset="0"/>
              <a:buChar char="•"/>
            </a:pPr>
            <a:r>
              <a:rPr lang="ru-RU" altLang="ru-RU" dirty="0">
                <a:latin typeface="Arial Black" panose="020B0A04020102020204" pitchFamily="34" charset="0"/>
              </a:rPr>
              <a:t>Теоретическое и эмпирическое  доказательство принципов</a:t>
            </a:r>
          </a:p>
          <a:p>
            <a:pPr marL="285750" indent="-285750">
              <a:buFont typeface="Arial" panose="020B0604020202020204" pitchFamily="34" charset="0"/>
              <a:buChar char="•"/>
            </a:pPr>
            <a:r>
              <a:rPr lang="ru-RU" altLang="ru-RU" dirty="0">
                <a:latin typeface="Arial Black" panose="020B0A04020102020204" pitchFamily="34" charset="0"/>
              </a:rPr>
              <a:t>Наличие прикладных аспектов</a:t>
            </a:r>
          </a:p>
        </p:txBody>
      </p:sp>
    </p:spTree>
    <p:extLst>
      <p:ext uri="{BB962C8B-B14F-4D97-AF65-F5344CB8AC3E}">
        <p14:creationId xmlns:p14="http://schemas.microsoft.com/office/powerpoint/2010/main" val="2539904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769268"/>
            <a:ext cx="4572000" cy="646331"/>
          </a:xfrm>
          <a:prstGeom prst="rect">
            <a:avLst/>
          </a:prstGeom>
        </p:spPr>
        <p:txBody>
          <a:bodyPr>
            <a:spAutoFit/>
          </a:bodyPr>
          <a:lstStyle/>
          <a:p>
            <a:r>
              <a:rPr lang="ru-RU" dirty="0">
                <a:latin typeface="Arial Black" panose="020B0A04020102020204" pitchFamily="34" charset="0"/>
              </a:rPr>
              <a:t>Бертран Рассел </a:t>
            </a:r>
            <a:r>
              <a:rPr lang="ru-RU" dirty="0"/>
              <a:t>«Наука и религия», «Воздействие науки на общество</a:t>
            </a:r>
          </a:p>
        </p:txBody>
      </p:sp>
      <p:sp>
        <p:nvSpPr>
          <p:cNvPr id="3" name="Прямоугольник 2"/>
          <p:cNvSpPr/>
          <p:nvPr/>
        </p:nvSpPr>
        <p:spPr>
          <a:xfrm>
            <a:off x="1403648" y="1715609"/>
            <a:ext cx="6678488" cy="2585323"/>
          </a:xfrm>
          <a:prstGeom prst="rect">
            <a:avLst/>
          </a:prstGeom>
        </p:spPr>
        <p:txBody>
          <a:bodyPr wrap="square">
            <a:spAutoFit/>
          </a:bodyPr>
          <a:lstStyle/>
          <a:p>
            <a:pPr marL="285750" indent="-285750">
              <a:buFont typeface="Arial" panose="020B0604020202020204" pitchFamily="34" charset="0"/>
              <a:buChar char="•"/>
            </a:pPr>
            <a:r>
              <a:rPr lang="ru-RU" altLang="ru-RU" dirty="0">
                <a:latin typeface="Arial Black" panose="020B0A04020102020204" pitchFamily="34" charset="0"/>
              </a:rPr>
              <a:t>Наука позволяет прогнозировать будущее</a:t>
            </a:r>
          </a:p>
          <a:p>
            <a:pPr marL="285750" indent="-285750">
              <a:buFont typeface="Arial" panose="020B0604020202020204" pitchFamily="34" charset="0"/>
              <a:buChar char="•"/>
            </a:pPr>
            <a:r>
              <a:rPr lang="ru-RU" altLang="ru-RU" dirty="0">
                <a:latin typeface="Arial Black" panose="020B0A04020102020204" pitchFamily="34" charset="0"/>
              </a:rPr>
              <a:t>Посредством техники создает удовольствия и удобства, улучшает благосостояние, упрощает физический труд</a:t>
            </a:r>
          </a:p>
          <a:p>
            <a:pPr marL="285750" indent="-285750">
              <a:buFont typeface="Arial" panose="020B0604020202020204" pitchFamily="34" charset="0"/>
              <a:buChar char="•"/>
            </a:pPr>
            <a:r>
              <a:rPr lang="ru-RU" altLang="ru-RU" dirty="0">
                <a:latin typeface="Arial Black" panose="020B0A04020102020204" pitchFamily="34" charset="0"/>
              </a:rPr>
              <a:t>Делает общество более целостным (межличностные связи на производстве, взаимодействие между организациями/ сферами общественной жизни)</a:t>
            </a:r>
          </a:p>
          <a:p>
            <a:pPr marL="285750" indent="-285750">
              <a:buFont typeface="Arial" panose="020B0604020202020204" pitchFamily="34" charset="0"/>
              <a:buChar char="•"/>
            </a:pPr>
            <a:r>
              <a:rPr lang="ru-RU" altLang="ru-RU" dirty="0">
                <a:latin typeface="Arial Black" panose="020B0A04020102020204" pitchFamily="34" charset="0"/>
              </a:rPr>
              <a:t>Наука может усилить тиранию и войну</a:t>
            </a:r>
          </a:p>
        </p:txBody>
      </p:sp>
    </p:spTree>
    <p:extLst>
      <p:ext uri="{BB962C8B-B14F-4D97-AF65-F5344CB8AC3E}">
        <p14:creationId xmlns:p14="http://schemas.microsoft.com/office/powerpoint/2010/main" val="2973225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7260"/>
            <a:ext cx="8064896" cy="5078313"/>
          </a:xfrm>
          <a:prstGeom prst="rect">
            <a:avLst/>
          </a:prstGeom>
        </p:spPr>
        <p:txBody>
          <a:bodyPr wrap="square">
            <a:spAutoFit/>
          </a:bodyPr>
          <a:lstStyle/>
          <a:p>
            <a:r>
              <a:rPr lang="ru-RU" dirty="0"/>
              <a:t>«Стандартная концепция науки» - понятие введено американским философом науки И. </a:t>
            </a:r>
            <a:r>
              <a:rPr lang="ru-RU" dirty="0" err="1"/>
              <a:t>Шеффлером</a:t>
            </a:r>
            <a:r>
              <a:rPr lang="ru-RU" dirty="0"/>
              <a:t> для обозначения стандартной эпистемологической концепции, лежащей в основе традиционного подхода к науке как рациональной сфере деятельности. Согласно этой концепции мир природных явлений рассматривается как реально существующий и объективный. Предполагается, что научное знание в той мере, в какой оно является реальным и обоснованным, открывает и в своих систематических </a:t>
            </a:r>
            <a:r>
              <a:rPr lang="ru-RU" dirty="0" smtClean="0"/>
              <a:t>утверждениях, </a:t>
            </a:r>
            <a:r>
              <a:rPr lang="ru-RU" dirty="0"/>
              <a:t>накапливает истинные черты внешнего мира. Хотя мир природы в некотором смысле находится в непрерывном движении и постоянно изменяется, в его основе лежат неизменные единообразия, которые могут быть выражены в виде универсальных и перманентных законов природы.</a:t>
            </a:r>
          </a:p>
          <a:p>
            <a:r>
              <a:rPr lang="ru-RU" dirty="0"/>
              <a:t>Исторически «стандартную концепцию науки» в философии науки разделяли логические позитивисты (Р. Карнап «Логическое построение мира»), неопозитивисты (критический рационализм К. Поппера).</a:t>
            </a:r>
          </a:p>
          <a:p>
            <a:r>
              <a:rPr lang="ru-RU" dirty="0"/>
              <a:t>Главным источником критики «стандартной концепции науки» стал тезис о «теоретической </a:t>
            </a:r>
            <a:r>
              <a:rPr lang="ru-RU" dirty="0" err="1"/>
              <a:t>нагруженности</a:t>
            </a:r>
            <a:r>
              <a:rPr lang="ru-RU" dirty="0"/>
              <a:t> наблюдений» и ряд эмпирических исследований в области научных открытий.</a:t>
            </a:r>
          </a:p>
        </p:txBody>
      </p:sp>
      <p:sp>
        <p:nvSpPr>
          <p:cNvPr id="3" name="Прямоугольник 2"/>
          <p:cNvSpPr/>
          <p:nvPr/>
        </p:nvSpPr>
        <p:spPr>
          <a:xfrm>
            <a:off x="2195737" y="193204"/>
            <a:ext cx="4095356" cy="369332"/>
          </a:xfrm>
          <a:prstGeom prst="rect">
            <a:avLst/>
          </a:prstGeom>
        </p:spPr>
        <p:txBody>
          <a:bodyPr wrap="square">
            <a:spAutoFit/>
          </a:bodyPr>
          <a:lstStyle/>
          <a:p>
            <a:r>
              <a:rPr lang="ru-RU" dirty="0">
                <a:solidFill>
                  <a:schemeClr val="bg1"/>
                </a:solidFill>
              </a:rPr>
              <a:t>Стандартная концепция науки</a:t>
            </a:r>
          </a:p>
        </p:txBody>
      </p:sp>
    </p:spTree>
    <p:extLst>
      <p:ext uri="{BB962C8B-B14F-4D97-AF65-F5344CB8AC3E}">
        <p14:creationId xmlns:p14="http://schemas.microsoft.com/office/powerpoint/2010/main" val="426579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7260"/>
            <a:ext cx="8280920" cy="4524315"/>
          </a:xfrm>
          <a:prstGeom prst="rect">
            <a:avLst/>
          </a:prstGeom>
        </p:spPr>
        <p:txBody>
          <a:bodyPr wrap="square">
            <a:spAutoFit/>
          </a:bodyPr>
          <a:lstStyle/>
          <a:p>
            <a:r>
              <a:rPr lang="ru-RU" sz="1600" b="1" dirty="0"/>
              <a:t>СТАНДАРТНАЯ КОНЦЕПЦИЯ НАУКИ – </a:t>
            </a:r>
            <a:r>
              <a:rPr lang="ru-RU" sz="1600" dirty="0"/>
              <a:t>форма логико-методологического анализа естественнонаучных теорий, разработанная под значительным влиянием неопозитивистской философии науки. В рамках стандартной концепции науки свойства теории (трактуемой как множество научно осмысленных предложений) полностью определены свойствами входящих в нее предложений и логическими отношениями между ними. Критерием осмысленности научных предложений выступает принцип </a:t>
            </a:r>
            <a:r>
              <a:rPr lang="ru-RU" sz="1600" dirty="0" err="1"/>
              <a:t>верифицируемости</a:t>
            </a:r>
            <a:r>
              <a:rPr lang="ru-RU" sz="1600" dirty="0"/>
              <a:t>. Модель естественно-научной теории (первоначальный вариант стандартной концепции науки) удовлетворяет следующим требованиям: (1) язык, в котором формулируется теория, строится на базе исчисления предикатов первого порядка с равенством; (2) в состав теории наряду с логическими и математическими терминами входят термины наблюдения и теоретические термины, образующие непересекающиеся словари; (3) в терминах наблюдения описываются непосредственно наблюдаемые объекты и их свойства; (4) аксиомы (постулаты) теории не включают термины наблюдения; (5) теоретические термины имеют явные определения в терминах наблюдения с помощью правил соответствия, т.е. выражений типа ∀</a:t>
            </a:r>
            <a:r>
              <a:rPr lang="ru-RU" sz="1600" i="1" dirty="0"/>
              <a:t>x</a:t>
            </a:r>
            <a:r>
              <a:rPr lang="ru-RU" sz="1600" dirty="0"/>
              <a:t>(</a:t>
            </a:r>
            <a:r>
              <a:rPr lang="ru-RU" sz="1600" i="1" dirty="0" err="1"/>
              <a:t>Fx</a:t>
            </a:r>
            <a:r>
              <a:rPr lang="ru-RU" sz="1600" i="1" dirty="0"/>
              <a:t> </a:t>
            </a:r>
            <a:r>
              <a:rPr lang="ru-RU" sz="1600" dirty="0"/>
              <a:t>= </a:t>
            </a:r>
            <a:r>
              <a:rPr lang="ru-RU" sz="1600" i="1" dirty="0" err="1"/>
              <a:t>Ox</a:t>
            </a:r>
            <a:r>
              <a:rPr lang="ru-RU" sz="1600" dirty="0"/>
              <a:t>),</a:t>
            </a:r>
            <a:r>
              <a:rPr lang="ru-RU" sz="1600" i="1" dirty="0"/>
              <a:t> </a:t>
            </a:r>
            <a:r>
              <a:rPr lang="ru-RU" sz="1600" dirty="0"/>
              <a:t>где </a:t>
            </a:r>
            <a:r>
              <a:rPr lang="ru-RU" sz="1600" i="1" dirty="0"/>
              <a:t>F – </a:t>
            </a:r>
            <a:r>
              <a:rPr lang="ru-RU" sz="1600" dirty="0"/>
              <a:t>теоретический термин, </a:t>
            </a:r>
            <a:r>
              <a:rPr lang="ru-RU" sz="1600" i="1" dirty="0"/>
              <a:t>x – </a:t>
            </a:r>
            <a:r>
              <a:rPr lang="ru-RU" sz="1600" dirty="0"/>
              <a:t>набор существенных переменных, </a:t>
            </a:r>
            <a:r>
              <a:rPr lang="ru-RU" sz="1600" i="1" dirty="0"/>
              <a:t>Ох </a:t>
            </a:r>
            <a:r>
              <a:rPr lang="ru-RU" sz="1600" dirty="0"/>
              <a:t>– высказывание, содержащее только термины наблюдения и логические символы.</a:t>
            </a:r>
          </a:p>
        </p:txBody>
      </p:sp>
      <p:sp>
        <p:nvSpPr>
          <p:cNvPr id="3" name="Прямоугольник 2"/>
          <p:cNvSpPr/>
          <p:nvPr/>
        </p:nvSpPr>
        <p:spPr>
          <a:xfrm>
            <a:off x="2627784" y="193204"/>
            <a:ext cx="2389821" cy="369332"/>
          </a:xfrm>
          <a:prstGeom prst="rect">
            <a:avLst/>
          </a:prstGeom>
        </p:spPr>
        <p:txBody>
          <a:bodyPr wrap="none">
            <a:spAutoFit/>
          </a:bodyPr>
          <a:lstStyle/>
          <a:p>
            <a:r>
              <a:rPr lang="ru-RU" dirty="0">
                <a:solidFill>
                  <a:schemeClr val="bg1"/>
                </a:solidFill>
              </a:rPr>
              <a:t>Стандартная теория</a:t>
            </a:r>
          </a:p>
        </p:txBody>
      </p:sp>
    </p:spTree>
    <p:extLst>
      <p:ext uri="{BB962C8B-B14F-4D97-AF65-F5344CB8AC3E}">
        <p14:creationId xmlns:p14="http://schemas.microsoft.com/office/powerpoint/2010/main" val="3077586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5252"/>
            <a:ext cx="8424936" cy="4524315"/>
          </a:xfrm>
          <a:prstGeom prst="rect">
            <a:avLst/>
          </a:prstGeom>
        </p:spPr>
        <p:txBody>
          <a:bodyPr wrap="square">
            <a:spAutoFit/>
          </a:bodyPr>
          <a:lstStyle/>
          <a:p>
            <a:r>
              <a:rPr lang="ru-RU" sz="1600" dirty="0"/>
              <a:t>Центральное место в этой модели занимают правила соответствия, с помощью которых осуществляется перевод теоретического языка в язык наблюдения и, в соответствии с философией логического эмпиризма, удостоверяется познавательная значимость теории. Программы явного определения теоретических терминов оказались практически неосуществимыми; были получены результаты (Рамсей, </a:t>
            </a:r>
            <a:r>
              <a:rPr lang="ru-RU" sz="1600" dirty="0" err="1"/>
              <a:t>Крэйг</a:t>
            </a:r>
            <a:r>
              <a:rPr lang="ru-RU" sz="1600" dirty="0"/>
              <a:t>), показывающие возможность формальной элиминации теоретических терминов с сохранением дедуктивной систематизации, однако при этом не сохранялась индуктивная систематизация и утрачивалась простота и ясность структуры теории. Карнап предложил заменить требование явного определения частичным определением с помощью редукционных предложений, однако выяснилось, что ряд фундаментальных физических понятий (сила, масса, абсолютная температура и пр.) </a:t>
            </a:r>
            <a:r>
              <a:rPr lang="ru-RU" sz="1600" dirty="0" err="1"/>
              <a:t>т.о</a:t>
            </a:r>
            <a:r>
              <a:rPr lang="ru-RU" sz="1600" dirty="0"/>
              <a:t>. не могут быть определены. Требование (5) пришлось ослабить так, чтобы правила соответствия не определяли, а лишь интерпретировали теоретические термины теории; число правил соответствия должно быть конечным и они должны быть совместимы с аксиомами (постулатами) теории. </a:t>
            </a:r>
            <a:r>
              <a:rPr lang="ru-RU" sz="1600" dirty="0" err="1"/>
              <a:t>Т.о</a:t>
            </a:r>
            <a:r>
              <a:rPr lang="ru-RU" sz="1600" dirty="0"/>
              <a:t>., теория должна состоять из конъюнкции аксиом (постулатов) теории, не содержащих терминов наблюдения, и правил соответствия, которые обеспечивают принципиальную </a:t>
            </a:r>
            <a:r>
              <a:rPr lang="ru-RU" sz="1600" dirty="0" err="1"/>
              <a:t>верифицируемость</a:t>
            </a:r>
            <a:r>
              <a:rPr lang="ru-RU" sz="1600" dirty="0"/>
              <a:t> теории.</a:t>
            </a:r>
          </a:p>
        </p:txBody>
      </p:sp>
      <p:sp>
        <p:nvSpPr>
          <p:cNvPr id="3" name="Прямоугольник 2"/>
          <p:cNvSpPr/>
          <p:nvPr/>
        </p:nvSpPr>
        <p:spPr>
          <a:xfrm>
            <a:off x="2411760" y="234830"/>
            <a:ext cx="2389821" cy="369332"/>
          </a:xfrm>
          <a:prstGeom prst="rect">
            <a:avLst/>
          </a:prstGeom>
        </p:spPr>
        <p:txBody>
          <a:bodyPr wrap="none">
            <a:spAutoFit/>
          </a:bodyPr>
          <a:lstStyle/>
          <a:p>
            <a:r>
              <a:rPr lang="ru-RU" dirty="0">
                <a:solidFill>
                  <a:schemeClr val="bg1"/>
                </a:solidFill>
              </a:rPr>
              <a:t>Стандартная теория</a:t>
            </a:r>
          </a:p>
        </p:txBody>
      </p:sp>
    </p:spTree>
    <p:extLst>
      <p:ext uri="{BB962C8B-B14F-4D97-AF65-F5344CB8AC3E}">
        <p14:creationId xmlns:p14="http://schemas.microsoft.com/office/powerpoint/2010/main" val="1860914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97260"/>
            <a:ext cx="8136904" cy="4185761"/>
          </a:xfrm>
          <a:prstGeom prst="rect">
            <a:avLst/>
          </a:prstGeom>
        </p:spPr>
        <p:txBody>
          <a:bodyPr wrap="square">
            <a:spAutoFit/>
          </a:bodyPr>
          <a:lstStyle/>
          <a:p>
            <a:pPr algn="just"/>
            <a:r>
              <a:rPr lang="ru-RU" sz="1400" dirty="0"/>
              <a:t>Развитие науки в рамках стандартной концепции науки предстает как кумулятивный процесс; теории, прошедшие верификационные испытания, не опровергаются, но могут модифицироваться при сохранении их структурной основы; последующие варианты теории могут быть редуцированы к предыдущим (принцип соответствия). Такое представление вызвало критику со стороны как философов и методологов, так и историков науки. Отмечалась практическая невыполнимость требования аксиоматизации для большинства научных теорий, невозможность строгой дихотомии «язык наблюдения – теоретический язык» (</a:t>
            </a:r>
            <a:r>
              <a:rPr lang="ru-RU" sz="1400" dirty="0" err="1"/>
              <a:t>X.Патнэм</a:t>
            </a:r>
            <a:r>
              <a:rPr lang="ru-RU" sz="1400" dirty="0"/>
              <a:t>, </a:t>
            </a:r>
            <a:r>
              <a:rPr lang="ru-RU" sz="1400" dirty="0" err="1"/>
              <a:t>П.Ачинстайн</a:t>
            </a:r>
            <a:r>
              <a:rPr lang="ru-RU" sz="1400" dirty="0"/>
              <a:t>). Против стандартной концепции науки направлен тезис о теоретической «</a:t>
            </a:r>
            <a:r>
              <a:rPr lang="ru-RU" sz="1400" dirty="0" err="1"/>
              <a:t>нагруженности</a:t>
            </a:r>
            <a:r>
              <a:rPr lang="ru-RU" sz="1400" dirty="0"/>
              <a:t>» терминов наблюдения, играющий заметную роль в </a:t>
            </a:r>
            <a:r>
              <a:rPr lang="ru-RU" sz="1400" dirty="0" err="1"/>
              <a:t>постпозитивистских</a:t>
            </a:r>
            <a:r>
              <a:rPr lang="ru-RU" sz="1400" dirty="0"/>
              <a:t> концепциях развития науки (Т.-Кун, </a:t>
            </a:r>
            <a:r>
              <a:rPr lang="ru-RU" sz="1400" dirty="0" err="1"/>
              <a:t>Н.Хэнсон</a:t>
            </a:r>
            <a:r>
              <a:rPr lang="ru-RU" sz="1400" dirty="0"/>
              <a:t>, </a:t>
            </a:r>
            <a:r>
              <a:rPr lang="ru-RU" sz="1400" dirty="0" err="1"/>
              <a:t>П.Фейерабенд</a:t>
            </a:r>
            <a:r>
              <a:rPr lang="ru-RU" sz="1400" dirty="0"/>
              <a:t> и др.). В работах </a:t>
            </a:r>
            <a:r>
              <a:rPr lang="ru-RU" sz="1400" dirty="0" err="1"/>
              <a:t>Ф.Суппеса</a:t>
            </a:r>
            <a:r>
              <a:rPr lang="ru-RU" sz="1400" dirty="0"/>
              <a:t> было показано, что правила соответствия следует рассматривать не как часть теории, а как дополнительные гипотезы, допускающие широкую вариативность; между теорией и опытом существует сложная система опосредующих теоретических построений, на которых основывается физический смысл правил соответствия.</a:t>
            </a:r>
          </a:p>
          <a:p>
            <a:pPr algn="just"/>
            <a:r>
              <a:rPr lang="ru-RU" sz="1400" dirty="0"/>
              <a:t>Стандартная концепция науки является методологической основой теории научной рациональности, выдвинутой логическим эмпиризмом. В современной философии науки эта теория утратила большинство своих сторонников, однако ее элементы сохраняют свое значение, а проблематика, связанная с логическим анализом структуры научной теории, не может считаться исчерпанной.</a:t>
            </a:r>
          </a:p>
        </p:txBody>
      </p:sp>
      <p:sp>
        <p:nvSpPr>
          <p:cNvPr id="3" name="Прямоугольник 2"/>
          <p:cNvSpPr/>
          <p:nvPr/>
        </p:nvSpPr>
        <p:spPr>
          <a:xfrm>
            <a:off x="2123728" y="193204"/>
            <a:ext cx="3268523" cy="369332"/>
          </a:xfrm>
          <a:prstGeom prst="rect">
            <a:avLst/>
          </a:prstGeom>
        </p:spPr>
        <p:txBody>
          <a:bodyPr wrap="none">
            <a:spAutoFit/>
          </a:bodyPr>
          <a:lstStyle/>
          <a:p>
            <a:r>
              <a:rPr lang="ru-RU" dirty="0">
                <a:solidFill>
                  <a:schemeClr val="bg1"/>
                </a:solidFill>
              </a:rPr>
              <a:t>Критика стандартной теории</a:t>
            </a:r>
          </a:p>
        </p:txBody>
      </p:sp>
    </p:spTree>
    <p:extLst>
      <p:ext uri="{BB962C8B-B14F-4D97-AF65-F5344CB8AC3E}">
        <p14:creationId xmlns:p14="http://schemas.microsoft.com/office/powerpoint/2010/main" val="2134407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7260"/>
            <a:ext cx="7848872" cy="4555093"/>
          </a:xfrm>
          <a:prstGeom prst="rect">
            <a:avLst/>
          </a:prstGeom>
        </p:spPr>
        <p:txBody>
          <a:bodyPr wrap="square">
            <a:spAutoFit/>
          </a:bodyPr>
          <a:lstStyle/>
          <a:p>
            <a:r>
              <a:rPr lang="ru-RU" dirty="0"/>
              <a:t>2</a:t>
            </a:r>
            <a:r>
              <a:rPr lang="ru-RU" sz="1600" dirty="0"/>
              <a:t>. КУН Томас </a:t>
            </a:r>
            <a:r>
              <a:rPr lang="ru-RU" sz="1600" dirty="0" err="1"/>
              <a:t>Сэмюэл</a:t>
            </a:r>
            <a:r>
              <a:rPr lang="ru-RU" sz="1600" dirty="0"/>
              <a:t> (род.1922) - американский историк и философ науки, один из лидеров исторической школы в методологии и философии науки. Получила известность его концепция исторической динамики научного знания, разработанная в книге "Структура научных революций" (1963, рус. пер. 1977).</a:t>
            </a:r>
          </a:p>
          <a:p>
            <a:r>
              <a:rPr lang="ru-RU" sz="1600" dirty="0"/>
              <a:t>В соответствии с этой концепцией</a:t>
            </a:r>
            <a:r>
              <a:rPr lang="ru-RU" sz="1600" dirty="0" smtClean="0"/>
              <a:t>, безраздельное </a:t>
            </a:r>
            <a:r>
              <a:rPr lang="ru-RU" sz="1600" dirty="0"/>
              <a:t>господство некоторой модели (парадигмы) есть период нормальной науки, который заканчивается когда парадигма взрывается изнутри под давлением аномалий. Наступает кризис или революционный переход. Кун выдвигает тезис о несоизмеримости парадигм.</a:t>
            </a:r>
          </a:p>
          <a:p>
            <a:r>
              <a:rPr lang="ru-RU" sz="1600" dirty="0" smtClean="0"/>
              <a:t>Кратко  теория Куна состоит в следующем: периоды спокойного развития (периоды "нормальной науки") сменяются  кризисом, который может разрешиться  революцией, заменяющей господствующую парадигму. Под парадигмой Кун понимает общепризнанную совокупность понятий, теории и методов исследования, которая дает научному сообществу модель постановки проблем и их решений.</a:t>
            </a:r>
          </a:p>
          <a:p>
            <a:r>
              <a:rPr lang="ru-RU" sz="1600" dirty="0" smtClean="0"/>
              <a:t>Революция </a:t>
            </a:r>
            <a:r>
              <a:rPr lang="ru-RU" sz="1600" dirty="0"/>
              <a:t>– смена парадигм. Старая парадигма замещается новой, несовместимой со старой. Происходит мгновенное переключение научных идеалов.</a:t>
            </a:r>
          </a:p>
          <a:p>
            <a:r>
              <a:rPr lang="ru-RU" sz="1600" dirty="0"/>
              <a:t>Нарушается преемственность знания. Нет четкого критерия прогресса в науке.</a:t>
            </a:r>
          </a:p>
        </p:txBody>
      </p:sp>
      <p:sp>
        <p:nvSpPr>
          <p:cNvPr id="3" name="Прямоугольник 2"/>
          <p:cNvSpPr/>
          <p:nvPr/>
        </p:nvSpPr>
        <p:spPr>
          <a:xfrm>
            <a:off x="1979712" y="265212"/>
            <a:ext cx="4291439" cy="369332"/>
          </a:xfrm>
          <a:prstGeom prst="rect">
            <a:avLst/>
          </a:prstGeom>
        </p:spPr>
        <p:txBody>
          <a:bodyPr wrap="square">
            <a:spAutoFit/>
          </a:bodyPr>
          <a:lstStyle/>
          <a:p>
            <a:r>
              <a:rPr lang="ru-RU" dirty="0">
                <a:solidFill>
                  <a:schemeClr val="bg1"/>
                </a:solidFill>
              </a:rPr>
              <a:t>Теория развития науки </a:t>
            </a:r>
            <a:r>
              <a:rPr lang="ru-RU" dirty="0" err="1">
                <a:solidFill>
                  <a:schemeClr val="bg1"/>
                </a:solidFill>
              </a:rPr>
              <a:t>Т.Куна</a:t>
            </a:r>
            <a:endParaRPr lang="ru-RU" dirty="0">
              <a:solidFill>
                <a:schemeClr val="bg1"/>
              </a:solidFill>
            </a:endParaRPr>
          </a:p>
        </p:txBody>
      </p:sp>
    </p:spTree>
    <p:extLst>
      <p:ext uri="{BB962C8B-B14F-4D97-AF65-F5344CB8AC3E}">
        <p14:creationId xmlns:p14="http://schemas.microsoft.com/office/powerpoint/2010/main" val="3434796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7260"/>
            <a:ext cx="8064896" cy="5078313"/>
          </a:xfrm>
          <a:prstGeom prst="rect">
            <a:avLst/>
          </a:prstGeom>
        </p:spPr>
        <p:txBody>
          <a:bodyPr wrap="square">
            <a:spAutoFit/>
          </a:bodyPr>
          <a:lstStyle/>
          <a:p>
            <a:r>
              <a:rPr lang="ru-RU" b="1" dirty="0"/>
              <a:t>Парадигма</a:t>
            </a:r>
            <a:r>
              <a:rPr lang="ru-RU" dirty="0"/>
              <a:t> — основное понятие концепции исторической </a:t>
            </a:r>
            <a:r>
              <a:rPr lang="ru-RU" dirty="0" smtClean="0"/>
              <a:t>динамики </a:t>
            </a:r>
            <a:r>
              <a:rPr lang="ru-RU" dirty="0"/>
              <a:t>научного знания Т. Куна, которое раскрывает основу </a:t>
            </a:r>
            <a:r>
              <a:rPr lang="ru-RU" dirty="0" smtClean="0"/>
              <a:t>формирования </a:t>
            </a:r>
            <a:r>
              <a:rPr lang="ru-RU" dirty="0"/>
              <a:t>и функционирования научных сообществ, конкурентная борьба </a:t>
            </a:r>
          </a:p>
          <a:p>
            <a:r>
              <a:rPr lang="ru-RU" dirty="0"/>
              <a:t>между которыми и составляет историю науки. Этой основой является </a:t>
            </a:r>
          </a:p>
          <a:p>
            <a:r>
              <a:rPr lang="ru-RU" dirty="0"/>
              <a:t>принятие  членами научного сообщества  определенной  модели </a:t>
            </a:r>
            <a:r>
              <a:rPr lang="ru-RU" dirty="0" err="1"/>
              <a:t>науч</a:t>
            </a:r>
            <a:r>
              <a:rPr lang="ru-RU" dirty="0"/>
              <a:t>-</a:t>
            </a:r>
          </a:p>
          <a:p>
            <a:r>
              <a:rPr lang="ru-RU" dirty="0"/>
              <a:t>ной  деятельности  —  совокупности  теоретических  стандартов,  </a:t>
            </a:r>
            <a:r>
              <a:rPr lang="ru-RU" dirty="0" err="1"/>
              <a:t>мето</a:t>
            </a:r>
            <a:r>
              <a:rPr lang="ru-RU" dirty="0"/>
              <a:t>-</a:t>
            </a:r>
          </a:p>
          <a:p>
            <a:r>
              <a:rPr lang="ru-RU" dirty="0" err="1"/>
              <a:t>дологических</a:t>
            </a:r>
            <a:r>
              <a:rPr lang="ru-RU" dirty="0"/>
              <a:t> норм, ценностных критериев, мировоззренческих уста-</a:t>
            </a:r>
          </a:p>
          <a:p>
            <a:r>
              <a:rPr lang="ru-RU" dirty="0" err="1"/>
              <a:t>новок</a:t>
            </a:r>
            <a:r>
              <a:rPr lang="ru-RU" dirty="0"/>
              <a:t> — которые и называются парадигмой. </a:t>
            </a:r>
          </a:p>
          <a:p>
            <a:r>
              <a:rPr lang="ru-RU" b="1" dirty="0"/>
              <a:t>Дисциплинарная матрица </a:t>
            </a:r>
            <a:r>
              <a:rPr lang="ru-RU" dirty="0"/>
              <a:t>— понятие в основном </a:t>
            </a:r>
            <a:r>
              <a:rPr lang="ru-RU" dirty="0" smtClean="0"/>
              <a:t>тождественное </a:t>
            </a:r>
            <a:r>
              <a:rPr lang="ru-RU" dirty="0"/>
              <a:t>понятию парадигмы. </a:t>
            </a:r>
          </a:p>
          <a:p>
            <a:r>
              <a:rPr lang="ru-RU" b="1" dirty="0"/>
              <a:t>Нормальная наука </a:t>
            </a:r>
            <a:r>
              <a:rPr lang="ru-RU" dirty="0"/>
              <a:t>— понятие означающее период господства </a:t>
            </a:r>
            <a:r>
              <a:rPr lang="ru-RU" dirty="0" smtClean="0"/>
              <a:t>не-которой  </a:t>
            </a:r>
            <a:r>
              <a:rPr lang="ru-RU" dirty="0"/>
              <a:t>парадигмы.  Этот  период  заканчивается,  когда  парадигма </a:t>
            </a:r>
          </a:p>
          <a:p>
            <a:r>
              <a:rPr lang="ru-RU" dirty="0"/>
              <a:t>«взрывается»  изнутри  под  давлением  «аномалий»  (проблем,  </a:t>
            </a:r>
            <a:r>
              <a:rPr lang="ru-RU" dirty="0" smtClean="0"/>
              <a:t>неразрешимых </a:t>
            </a:r>
            <a:r>
              <a:rPr lang="ru-RU" dirty="0"/>
              <a:t>в ее рамках). Наступает кризис, или революционный период, </a:t>
            </a:r>
            <a:r>
              <a:rPr lang="ru-RU" dirty="0" smtClean="0"/>
              <a:t>когда </a:t>
            </a:r>
            <a:r>
              <a:rPr lang="ru-RU" dirty="0"/>
              <a:t>создаются новые парадигмы, оспаривающие первенство друг у </a:t>
            </a:r>
            <a:r>
              <a:rPr lang="ru-RU" dirty="0" smtClean="0"/>
              <a:t>друга</a:t>
            </a:r>
            <a:r>
              <a:rPr lang="ru-RU" dirty="0"/>
              <a:t>. Кризис разрешается победой одной из них, что знаменует начало </a:t>
            </a:r>
            <a:r>
              <a:rPr lang="ru-RU" dirty="0" smtClean="0"/>
              <a:t>нового </a:t>
            </a:r>
            <a:r>
              <a:rPr lang="ru-RU" dirty="0"/>
              <a:t>«нормального» периода, и весь процесс повторяется заново. </a:t>
            </a:r>
            <a:endParaRPr lang="ru-RU" dirty="0" smtClean="0"/>
          </a:p>
        </p:txBody>
      </p:sp>
    </p:spTree>
    <p:extLst>
      <p:ext uri="{BB962C8B-B14F-4D97-AF65-F5344CB8AC3E}">
        <p14:creationId xmlns:p14="http://schemas.microsoft.com/office/powerpoint/2010/main" val="1557948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7260"/>
            <a:ext cx="7560840" cy="4801314"/>
          </a:xfrm>
          <a:prstGeom prst="rect">
            <a:avLst/>
          </a:prstGeom>
        </p:spPr>
        <p:txBody>
          <a:bodyPr wrap="square">
            <a:spAutoFit/>
          </a:bodyPr>
          <a:lstStyle/>
          <a:p>
            <a:r>
              <a:rPr lang="ru-RU" dirty="0"/>
              <a:t>Задачи-головоломки  — понятие  концепции  Т. Куна,  введенное </a:t>
            </a:r>
          </a:p>
          <a:p>
            <a:r>
              <a:rPr lang="ru-RU" dirty="0"/>
              <a:t>для характеристики периода «нормальной науки», когда в рамках </a:t>
            </a:r>
            <a:r>
              <a:rPr lang="ru-RU" dirty="0" smtClean="0"/>
              <a:t>определенной </a:t>
            </a:r>
            <a:r>
              <a:rPr lang="ru-RU" dirty="0"/>
              <a:t>парадигмы происходит постепенное </a:t>
            </a:r>
            <a:r>
              <a:rPr lang="ru-RU" dirty="0" err="1"/>
              <a:t>кумуляционное</a:t>
            </a:r>
            <a:r>
              <a:rPr lang="ru-RU" dirty="0"/>
              <a:t> </a:t>
            </a:r>
            <a:r>
              <a:rPr lang="ru-RU" dirty="0" smtClean="0"/>
              <a:t>развитие </a:t>
            </a:r>
            <a:r>
              <a:rPr lang="ru-RU" dirty="0"/>
              <a:t>научного знания путем решения таких задач. </a:t>
            </a:r>
            <a:endParaRPr lang="ru-RU" dirty="0" smtClean="0"/>
          </a:p>
          <a:p>
            <a:r>
              <a:rPr lang="ru-RU" dirty="0"/>
              <a:t>Несоизмеримость  парадигм  —  тезис  концепции  Т. Куна,  </a:t>
            </a:r>
            <a:r>
              <a:rPr lang="ru-RU" dirty="0" err="1"/>
              <a:t>ут</a:t>
            </a:r>
            <a:r>
              <a:rPr lang="ru-RU" dirty="0"/>
              <a:t>-</a:t>
            </a:r>
          </a:p>
          <a:p>
            <a:r>
              <a:rPr lang="ru-RU" dirty="0" err="1"/>
              <a:t>верждающий</a:t>
            </a:r>
            <a:r>
              <a:rPr lang="ru-RU" dirty="0"/>
              <a:t>,  что  невозможно  установление  каких-либо  логических </a:t>
            </a:r>
            <a:r>
              <a:rPr lang="ru-RU" dirty="0" smtClean="0"/>
              <a:t>отношений </a:t>
            </a:r>
            <a:r>
              <a:rPr lang="ru-RU" dirty="0"/>
              <a:t>между сменяющими друг друга теориями. Этот тезис </a:t>
            </a:r>
            <a:r>
              <a:rPr lang="ru-RU" dirty="0" smtClean="0"/>
              <a:t>связан </a:t>
            </a:r>
            <a:r>
              <a:rPr lang="ru-RU" dirty="0"/>
              <a:t>с утверждением того, что не существует фактов, независимых от </a:t>
            </a:r>
            <a:r>
              <a:rPr lang="ru-RU" dirty="0" smtClean="0"/>
              <a:t>парадигмы</a:t>
            </a:r>
            <a:r>
              <a:rPr lang="ru-RU" dirty="0"/>
              <a:t>,  и  следовательно,  не  существует  теоретически  </a:t>
            </a:r>
            <a:r>
              <a:rPr lang="ru-RU" dirty="0" smtClean="0"/>
              <a:t>нейтрального  </a:t>
            </a:r>
            <a:r>
              <a:rPr lang="ru-RU" dirty="0"/>
              <a:t>языка  наблюдения.  Напротив,  ученые,  овладевая  содержанием парадигмы,  учатся  «видеть  мир»  сквозь  ее  призму.  Не  факты  судят </a:t>
            </a:r>
            <a:r>
              <a:rPr lang="ru-RU" dirty="0" smtClean="0"/>
              <a:t>теорию</a:t>
            </a:r>
            <a:r>
              <a:rPr lang="ru-RU" dirty="0"/>
              <a:t>,  а  теория  определяет,  какие  именно  факты  войдут  в  </a:t>
            </a:r>
            <a:r>
              <a:rPr lang="ru-RU" dirty="0" smtClean="0"/>
              <a:t>осмысленный  </a:t>
            </a:r>
            <a:r>
              <a:rPr lang="ru-RU" dirty="0"/>
              <a:t>опыт.  С  этим  связано  отрицание  Куном  преемственности  в </a:t>
            </a:r>
          </a:p>
          <a:p>
            <a:r>
              <a:rPr lang="ru-RU" dirty="0"/>
              <a:t>эволюции  науки:  знание,  накопленное  предыдущей  парадигмой,  </a:t>
            </a:r>
            <a:r>
              <a:rPr lang="ru-RU" dirty="0" smtClean="0"/>
              <a:t>отбрасывается </a:t>
            </a:r>
            <a:r>
              <a:rPr lang="ru-RU" dirty="0"/>
              <a:t>после ее крушения, а научные сообщества просто </a:t>
            </a:r>
            <a:r>
              <a:rPr lang="ru-RU" dirty="0" smtClean="0"/>
              <a:t>вытесняют </a:t>
            </a:r>
            <a:r>
              <a:rPr lang="ru-RU" dirty="0"/>
              <a:t>друг, друга. </a:t>
            </a:r>
          </a:p>
        </p:txBody>
      </p:sp>
    </p:spTree>
    <p:extLst>
      <p:ext uri="{BB962C8B-B14F-4D97-AF65-F5344CB8AC3E}">
        <p14:creationId xmlns:p14="http://schemas.microsoft.com/office/powerpoint/2010/main" val="348746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0" y="595343"/>
            <a:ext cx="4572000" cy="4524315"/>
          </a:xfrm>
          <a:prstGeom prst="rect">
            <a:avLst/>
          </a:prstGeom>
        </p:spPr>
        <p:txBody>
          <a:bodyPr>
            <a:spAutoFit/>
          </a:bodyPr>
          <a:lstStyle/>
          <a:p>
            <a:pPr algn="just"/>
            <a:r>
              <a:rPr lang="ru-RU" dirty="0"/>
              <a:t>Смена парадигмы означает научную революцию. Она вводит новую парадигму и по-новому организует научное сообщество. Часть учёных продолжает отстаивать старую парадигму, но многие объединяются вокруг новой. И если новая парадигма обеспечивает успех открытий, накопление новых фактов и создание новых теоретических моделей, объясняющих эти факты, то она завоёвывает всё больше сторонников. В итоге и научное сообщество, пережив революцию, вновь вступает в период развития, который Кун называет нормальной наукой.</a:t>
            </a:r>
          </a:p>
        </p:txBody>
      </p:sp>
    </p:spTree>
    <p:extLst>
      <p:ext uri="{BB962C8B-B14F-4D97-AF65-F5344CB8AC3E}">
        <p14:creationId xmlns:p14="http://schemas.microsoft.com/office/powerpoint/2010/main" val="3399348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057300"/>
            <a:ext cx="6102424" cy="3970318"/>
          </a:xfrm>
          <a:prstGeom prst="rect">
            <a:avLst/>
          </a:prstGeom>
        </p:spPr>
        <p:txBody>
          <a:bodyPr wrap="square">
            <a:spAutoFit/>
          </a:bodyPr>
          <a:lstStyle/>
          <a:p>
            <a:pPr algn="just"/>
            <a:r>
              <a:rPr lang="ru-RU" dirty="0"/>
              <a:t>Само понятие парадигмы не отличалось строгостью. Критики отмечали многозначность этого понятия, и под влиянием критики Кун предпринял попытку проанализировать структуру парадигмы. Он выделил следующие компоненты: «символические обобщения» (математические формулировки законов), «образцы» (способы решения конкретных задач), «метафизические части парадигмы» и ценности («ценностные установки науки») </a:t>
            </a:r>
            <a:r>
              <a:rPr lang="ru-RU" baseline="30000" dirty="0"/>
              <a:t>23</a:t>
            </a:r>
            <a:r>
              <a:rPr lang="ru-RU" dirty="0"/>
              <a:t>. Главное в парадигме, подчёркивал Кун, — это образцы исследовательской деятельности, ориентируясь на которые учёный решает конкретные задачи. Через образцы он усваивает приёмы и методы деятельности, обеспечивающие успешные решения задач.</a:t>
            </a:r>
          </a:p>
        </p:txBody>
      </p:sp>
    </p:spTree>
    <p:extLst>
      <p:ext uri="{BB962C8B-B14F-4D97-AF65-F5344CB8AC3E}">
        <p14:creationId xmlns:p14="http://schemas.microsoft.com/office/powerpoint/2010/main" val="3865997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97259"/>
            <a:ext cx="7560840" cy="3970318"/>
          </a:xfrm>
          <a:prstGeom prst="rect">
            <a:avLst/>
          </a:prstGeom>
        </p:spPr>
        <p:txBody>
          <a:bodyPr wrap="square">
            <a:spAutoFit/>
          </a:bodyPr>
          <a:lstStyle/>
          <a:p>
            <a:pPr algn="just"/>
            <a:r>
              <a:rPr lang="ru-RU" dirty="0"/>
              <a:t>Переход от старой парадигмы к новой Кун описывает как психологический акт смены </a:t>
            </a:r>
            <a:r>
              <a:rPr lang="ru-RU" dirty="0" err="1"/>
              <a:t>гештальтов</a:t>
            </a:r>
            <a:r>
              <a:rPr lang="ru-RU" dirty="0"/>
              <a:t>, как </a:t>
            </a:r>
            <a:r>
              <a:rPr lang="ru-RU" dirty="0" err="1"/>
              <a:t>гештальт</a:t>
            </a:r>
            <a:r>
              <a:rPr lang="ru-RU" dirty="0"/>
              <a:t>-переключение. Он иллюстрирует этот акт описанными в психологии феноменами смены точки зрения, когда на картинке одно и то же изображение можно увидеть по-разному. Например, как кролика или утку. Аналогично на рисунке, где изображены два профиля, если сосредоточить внимание на промежутке между ними, можно увидеть вазу.</a:t>
            </a:r>
          </a:p>
          <a:p>
            <a:pPr algn="just"/>
            <a:r>
              <a:rPr lang="ru-RU" dirty="0"/>
              <a:t>Переход от одной парадигмы к другой определён не только </a:t>
            </a:r>
            <a:r>
              <a:rPr lang="ru-RU" dirty="0" err="1"/>
              <a:t>внутринаучными</a:t>
            </a:r>
            <a:r>
              <a:rPr lang="ru-RU" dirty="0"/>
              <a:t> факторами, например объяснением в рамках новой парадигмы аномалий, с которыми не справлялась прежняя парадигма, но и </a:t>
            </a:r>
            <a:r>
              <a:rPr lang="ru-RU" dirty="0" err="1"/>
              <a:t>вненаучными</a:t>
            </a:r>
            <a:r>
              <a:rPr lang="ru-RU" dirty="0"/>
              <a:t> факторами — философскими, эстетическими и даже религиозными, стимулирующими отказ от старого видения и переход к новому видению мира.</a:t>
            </a:r>
          </a:p>
        </p:txBody>
      </p:sp>
    </p:spTree>
    <p:extLst>
      <p:ext uri="{BB962C8B-B14F-4D97-AF65-F5344CB8AC3E}">
        <p14:creationId xmlns:p14="http://schemas.microsoft.com/office/powerpoint/2010/main" val="3993838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769267"/>
            <a:ext cx="5594468" cy="4545505"/>
          </a:xfrm>
          <a:prstGeom prst="rect">
            <a:avLst/>
          </a:prstGeom>
        </p:spPr>
      </p:pic>
    </p:spTree>
    <p:extLst>
      <p:ext uri="{BB962C8B-B14F-4D97-AF65-F5344CB8AC3E}">
        <p14:creationId xmlns:p14="http://schemas.microsoft.com/office/powerpoint/2010/main" val="1278720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53244"/>
            <a:ext cx="8352928" cy="5047536"/>
          </a:xfrm>
          <a:prstGeom prst="rect">
            <a:avLst/>
          </a:prstGeom>
        </p:spPr>
        <p:txBody>
          <a:bodyPr wrap="square">
            <a:spAutoFit/>
          </a:bodyPr>
          <a:lstStyle/>
          <a:p>
            <a:r>
              <a:rPr lang="ru-RU" sz="1600" b="1" dirty="0"/>
              <a:t>Отдельные техники</a:t>
            </a:r>
          </a:p>
          <a:p>
            <a:r>
              <a:rPr lang="ru-RU" sz="1600" dirty="0" smtClean="0"/>
              <a:t>А </a:t>
            </a:r>
            <a:r>
              <a:rPr lang="ru-RU" sz="1600" dirty="0"/>
              <a:t>теперь, предлагая более конкретный обзор для тех, кто никогда не занимался практикой </a:t>
            </a:r>
            <a:r>
              <a:rPr lang="ru-RU" sz="1600" dirty="0" err="1"/>
              <a:t>Гештальта</a:t>
            </a:r>
            <a:r>
              <a:rPr lang="ru-RU" sz="1600" dirty="0"/>
              <a:t>, я кратко опишу некоторые (из нескольких сотен) наиболее часто используемые в </a:t>
            </a:r>
            <a:r>
              <a:rPr lang="ru-RU" sz="1600" dirty="0" err="1"/>
              <a:t>Гештальт</a:t>
            </a:r>
            <a:r>
              <a:rPr lang="ru-RU" sz="1600" dirty="0"/>
              <a:t>-терапии техники: упражнение в </a:t>
            </a:r>
            <a:r>
              <a:rPr lang="ru-RU" sz="1600" dirty="0" err="1"/>
              <a:t>осознавании</a:t>
            </a:r>
            <a:r>
              <a:rPr lang="ru-RU" sz="1600" dirty="0"/>
              <a:t>, технику «горячего стула», проигрывание (воплощение в действие), монодраму, усиление (амплификацию), прямое обращение, работу со снами, метафорическое выражение...</a:t>
            </a:r>
          </a:p>
          <a:p>
            <a:r>
              <a:rPr lang="ru-RU" sz="1600" dirty="0" smtClean="0"/>
              <a:t>Упражнение </a:t>
            </a:r>
            <a:r>
              <a:rPr lang="ru-RU" sz="1600" dirty="0"/>
              <a:t>в </a:t>
            </a:r>
            <a:r>
              <a:rPr lang="ru-RU" sz="1600" dirty="0" err="1"/>
              <a:t>осознавании</a:t>
            </a:r>
            <a:endParaRPr lang="ru-RU" sz="1600" dirty="0"/>
          </a:p>
          <a:p>
            <a:r>
              <a:rPr lang="ru-RU" sz="1600" dirty="0" smtClean="0"/>
              <a:t>«</a:t>
            </a:r>
            <a:r>
              <a:rPr lang="ru-RU" sz="1600" dirty="0"/>
              <a:t>Сейчас я осознаю свои напряженные плечи, я сгорбился, сконцентрировавшись над компьютером. Мой взгляд неподвижен. Я осознаю свою зажатую позу, а еще — изолированность... Теперь я поднял голову: вот Анна, она читает книгу, сидя возле меня на диване. Я же не осознавал ее присутствия. Я ей улыбаюсь, но ведь она меня не видит: она поглощена своим чтением.</a:t>
            </a:r>
          </a:p>
          <a:p>
            <a:r>
              <a:rPr lang="ru-RU" sz="1600" dirty="0" smtClean="0"/>
              <a:t>Я </a:t>
            </a:r>
            <a:r>
              <a:rPr lang="ru-RU" sz="1600" dirty="0"/>
              <a:t>ощущаю легкое беспокойство, обнаружив, что мы находимся в одной комнате, но совсем не обращаем друг на друга никакого внимания!.. Теперь у меня в голове всплывает образ: многие годы я делил одну комнату с братом и взял себе в привычку сознательно развивать у себя безразличие к его делам, чтобы чувствовать себя более свободным. Я поступал так, словно его не существовало! А вообще-то, как поживает мой брат? Вот уже целую вечность я не получал от него никаких известий; однако мы и не ссорились! Я встаю и иду звонить ему по телефону</a:t>
            </a:r>
            <a:r>
              <a:rPr lang="ru-RU" dirty="0"/>
              <a:t>...»</a:t>
            </a:r>
          </a:p>
        </p:txBody>
      </p:sp>
    </p:spTree>
    <p:extLst>
      <p:ext uri="{BB962C8B-B14F-4D97-AF65-F5344CB8AC3E}">
        <p14:creationId xmlns:p14="http://schemas.microsoft.com/office/powerpoint/2010/main" val="3352951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7260"/>
            <a:ext cx="7848872" cy="4801314"/>
          </a:xfrm>
          <a:prstGeom prst="rect">
            <a:avLst/>
          </a:prstGeom>
        </p:spPr>
        <p:txBody>
          <a:bodyPr wrap="square">
            <a:spAutoFit/>
          </a:bodyPr>
          <a:lstStyle/>
          <a:p>
            <a:r>
              <a:rPr lang="ru-RU" dirty="0"/>
              <a:t>Здесь идет речь о целостном </a:t>
            </a:r>
            <a:r>
              <a:rPr lang="ru-RU" dirty="0" err="1"/>
              <a:t>осознавании</a:t>
            </a:r>
            <a:r>
              <a:rPr lang="ru-RU" dirty="0"/>
              <a:t>, постоянной внимательности к непрерывному потоку моих физических ощущений (</a:t>
            </a:r>
            <a:r>
              <a:rPr lang="ru-RU" dirty="0" err="1"/>
              <a:t>экстероцептивных</a:t>
            </a:r>
            <a:r>
              <a:rPr lang="ru-RU" dirty="0"/>
              <a:t> и </a:t>
            </a:r>
            <a:r>
              <a:rPr lang="ru-RU" dirty="0" err="1"/>
              <a:t>проприоцептивных</a:t>
            </a:r>
            <a:r>
              <a:rPr lang="ru-RU" dirty="0"/>
              <a:t>), моих чувств, </a:t>
            </a:r>
            <a:r>
              <a:rPr lang="ru-RU" dirty="0" err="1"/>
              <a:t>осознавании</a:t>
            </a:r>
            <a:r>
              <a:rPr lang="ru-RU" dirty="0"/>
              <a:t> непрерывной последовательности «фигур», выступающих на передний план из «фона», образованного множеством переживаемых мной и моей личностью ситуаций — одновременно в телесном, эмоциональном, рациональном планах, в плане воображения и поведения.</a:t>
            </a:r>
          </a:p>
          <a:p>
            <a:r>
              <a:rPr lang="ru-RU" smtClean="0"/>
              <a:t>Это </a:t>
            </a:r>
            <a:r>
              <a:rPr lang="ru-RU" dirty="0"/>
              <a:t>классическое упражнение часто используется для разогрева, оно позволяет от актуальных ощущений прийти к «незавершенной ситуации» из прошлого. Фундаментальное отношение </a:t>
            </a:r>
            <a:r>
              <a:rPr lang="ru-RU" dirty="0" err="1"/>
              <a:t>осознавания</a:t>
            </a:r>
            <a:r>
              <a:rPr lang="ru-RU" dirty="0"/>
              <a:t> (</a:t>
            </a:r>
            <a:r>
              <a:rPr lang="ru-RU" dirty="0" err="1"/>
              <a:t>awareness</a:t>
            </a:r>
            <a:r>
              <a:rPr lang="ru-RU" dirty="0"/>
              <a:t>) позволяет ответить на четыре ключевых вопроса, которые любил задавать </a:t>
            </a:r>
            <a:r>
              <a:rPr lang="ru-RU" dirty="0" err="1"/>
              <a:t>Перлз</a:t>
            </a:r>
            <a:r>
              <a:rPr lang="ru-RU" dirty="0"/>
              <a:t>:</a:t>
            </a:r>
          </a:p>
          <a:p>
            <a:r>
              <a:rPr lang="ru-RU" dirty="0"/>
              <a:t>Что ты сейчас делаешь?</a:t>
            </a:r>
          </a:p>
          <a:p>
            <a:r>
              <a:rPr lang="ru-RU" dirty="0"/>
              <a:t>Что ты ощущаешь в данный момент?</a:t>
            </a:r>
          </a:p>
          <a:p>
            <a:r>
              <a:rPr lang="ru-RU" dirty="0"/>
              <a:t>Чего ты сейчас избегаешь?</a:t>
            </a:r>
          </a:p>
          <a:p>
            <a:r>
              <a:rPr lang="ru-RU" dirty="0"/>
              <a:t>Что ты хочешь, чего ты ждешь от меня?</a:t>
            </a:r>
          </a:p>
        </p:txBody>
      </p:sp>
    </p:spTree>
    <p:extLst>
      <p:ext uri="{BB962C8B-B14F-4D97-AF65-F5344CB8AC3E}">
        <p14:creationId xmlns:p14="http://schemas.microsoft.com/office/powerpoint/2010/main" val="2721989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769267"/>
            <a:ext cx="7632848" cy="3416320"/>
          </a:xfrm>
          <a:prstGeom prst="rect">
            <a:avLst/>
          </a:prstGeom>
        </p:spPr>
        <p:txBody>
          <a:bodyPr wrap="square">
            <a:spAutoFit/>
          </a:bodyPr>
          <a:lstStyle/>
          <a:p>
            <a:pPr algn="just"/>
            <a:r>
              <a:rPr lang="ru-RU" dirty="0"/>
              <a:t>Поппер в качестве основы для решения проблемы демаркации выдвинул принцип фальсификации (опровержения). Научные теории всегда имеют свой предмет и свои границы, а поэтому должны быть принципиально фальсифицируемы.</a:t>
            </a:r>
          </a:p>
          <a:p>
            <a:pPr algn="just"/>
            <a:r>
              <a:rPr lang="ru-RU" dirty="0"/>
              <a:t>Согласно принципу фальсификации, к научным теориям относятся только такие системы знаний, для которых можно найти «потенциальные фальсификаторы», то есть противоречащие теориям положения, истинность которых устанавливается путём экспериментальных процедур. Теории несут информацию об эмпирическом мире, если они могут приходить в столкновения с опытом, если они способны подвергаться испытаниям, результатом которых может быть </a:t>
            </a:r>
            <a:r>
              <a:rPr lang="ru-RU" dirty="0" smtClean="0"/>
              <a:t>опровержение.</a:t>
            </a:r>
            <a:endParaRPr lang="ru-RU" dirty="0"/>
          </a:p>
        </p:txBody>
      </p:sp>
      <p:sp>
        <p:nvSpPr>
          <p:cNvPr id="4" name="Прямоугольник 3"/>
          <p:cNvSpPr/>
          <p:nvPr/>
        </p:nvSpPr>
        <p:spPr>
          <a:xfrm>
            <a:off x="2771800" y="193204"/>
            <a:ext cx="2392670" cy="369332"/>
          </a:xfrm>
          <a:prstGeom prst="rect">
            <a:avLst/>
          </a:prstGeom>
        </p:spPr>
        <p:txBody>
          <a:bodyPr wrap="square">
            <a:spAutoFit/>
          </a:bodyPr>
          <a:lstStyle/>
          <a:p>
            <a:r>
              <a:rPr lang="ru-RU" dirty="0" err="1">
                <a:solidFill>
                  <a:schemeClr val="bg1"/>
                </a:solidFill>
              </a:rPr>
              <a:t>К.Поппер</a:t>
            </a:r>
            <a:endParaRPr lang="ru-RU" dirty="0">
              <a:solidFill>
                <a:schemeClr val="bg1"/>
              </a:solidFill>
            </a:endParaRPr>
          </a:p>
        </p:txBody>
      </p:sp>
    </p:spTree>
    <p:extLst>
      <p:ext uri="{BB962C8B-B14F-4D97-AF65-F5344CB8AC3E}">
        <p14:creationId xmlns:p14="http://schemas.microsoft.com/office/powerpoint/2010/main" val="3495408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697260"/>
            <a:ext cx="6678488" cy="4524315"/>
          </a:xfrm>
          <a:prstGeom prst="rect">
            <a:avLst/>
          </a:prstGeom>
        </p:spPr>
        <p:txBody>
          <a:bodyPr wrap="square">
            <a:spAutoFit/>
          </a:bodyPr>
          <a:lstStyle/>
          <a:p>
            <a:pPr algn="just"/>
            <a:r>
              <a:rPr lang="ru-RU" dirty="0"/>
              <a:t>Идеи </a:t>
            </a:r>
            <a:r>
              <a:rPr lang="ru-RU" dirty="0" err="1"/>
              <a:t>фальсификационизма</a:t>
            </a:r>
            <a:r>
              <a:rPr lang="ru-RU" dirty="0"/>
              <a:t> Поппер связывал с представлениями о росте научного знания. Он отстаивал точку зрения, что наука изучает реальный мир и стремится получить истинное описание мира. Но сразу и окончательно такое знание получить невозможно, путь к нему лежит через выдвижение гипотез, построение теорий, нахождение их опровержений, движения к новым теориям. Прогресс науки состоит в последовательности сменяющих друг друга теорий путём их опровержения и выдвижения новых проблем. Модель развития научного знания Поппер изображает следующим образом: P</a:t>
            </a:r>
            <a:r>
              <a:rPr lang="ru-RU" baseline="-25000" dirty="0"/>
              <a:t>1</a:t>
            </a:r>
            <a:r>
              <a:rPr lang="ru-RU" dirty="0"/>
              <a:t> O → ТТ → ЕЕ → Р</a:t>
            </a:r>
            <a:r>
              <a:rPr lang="ru-RU" baseline="-25000" dirty="0"/>
              <a:t>2</a:t>
            </a:r>
            <a:r>
              <a:rPr lang="ru-RU" dirty="0"/>
              <a:t> О, где P</a:t>
            </a:r>
            <a:r>
              <a:rPr lang="ru-RU" baseline="-25000" dirty="0"/>
              <a:t>1</a:t>
            </a:r>
            <a:r>
              <a:rPr lang="ru-RU" dirty="0"/>
              <a:t> O — исходная проблема, ТТ — её предположительное решение — гипотеза, или «пробная теория» (</a:t>
            </a:r>
            <a:r>
              <a:rPr lang="ru-RU" dirty="0" err="1"/>
              <a:t>tentative</a:t>
            </a:r>
            <a:r>
              <a:rPr lang="ru-RU" dirty="0"/>
              <a:t> </a:t>
            </a:r>
            <a:r>
              <a:rPr lang="ru-RU" dirty="0" err="1"/>
              <a:t>theory</a:t>
            </a:r>
            <a:r>
              <a:rPr lang="ru-RU" dirty="0"/>
              <a:t>), ЕЕ — устранение ошибок (</a:t>
            </a:r>
            <a:r>
              <a:rPr lang="ru-RU" dirty="0" err="1"/>
              <a:t>error</a:t>
            </a:r>
            <a:r>
              <a:rPr lang="ru-RU" dirty="0"/>
              <a:t> </a:t>
            </a:r>
            <a:r>
              <a:rPr lang="ru-RU" dirty="0" err="1"/>
              <a:t>elimination</a:t>
            </a:r>
            <a:r>
              <a:rPr lang="ru-RU" dirty="0"/>
              <a:t>) путём критики и экспериментальных проверок и Р</a:t>
            </a:r>
            <a:r>
              <a:rPr lang="ru-RU" baseline="-25000" dirty="0"/>
              <a:t>2</a:t>
            </a:r>
            <a:r>
              <a:rPr lang="ru-RU" dirty="0"/>
              <a:t> О — новая проблема.</a:t>
            </a:r>
          </a:p>
        </p:txBody>
      </p:sp>
      <p:sp>
        <p:nvSpPr>
          <p:cNvPr id="3" name="Прямоугольник 2"/>
          <p:cNvSpPr/>
          <p:nvPr/>
        </p:nvSpPr>
        <p:spPr>
          <a:xfrm>
            <a:off x="2843808" y="193204"/>
            <a:ext cx="2320662" cy="369332"/>
          </a:xfrm>
          <a:prstGeom prst="rect">
            <a:avLst/>
          </a:prstGeom>
        </p:spPr>
        <p:txBody>
          <a:bodyPr wrap="square">
            <a:spAutoFit/>
          </a:bodyPr>
          <a:lstStyle/>
          <a:p>
            <a:r>
              <a:rPr lang="ru-RU" dirty="0" err="1">
                <a:solidFill>
                  <a:schemeClr val="bg1"/>
                </a:solidFill>
              </a:rPr>
              <a:t>К.Поппер</a:t>
            </a:r>
            <a:endParaRPr lang="ru-RU" dirty="0">
              <a:solidFill>
                <a:schemeClr val="bg1"/>
              </a:solidFill>
            </a:endParaRPr>
          </a:p>
        </p:txBody>
      </p:sp>
    </p:spTree>
    <p:extLst>
      <p:ext uri="{BB962C8B-B14F-4D97-AF65-F5344CB8AC3E}">
        <p14:creationId xmlns:p14="http://schemas.microsoft.com/office/powerpoint/2010/main" val="152679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985292"/>
            <a:ext cx="6372200" cy="3693319"/>
          </a:xfrm>
          <a:prstGeom prst="rect">
            <a:avLst/>
          </a:prstGeom>
        </p:spPr>
        <p:txBody>
          <a:bodyPr wrap="square">
            <a:spAutoFit/>
          </a:bodyPr>
          <a:lstStyle/>
          <a:p>
            <a:r>
              <a:rPr lang="ru-RU" dirty="0"/>
              <a:t>Регулятивной идеей поиска истины, согласно этой схеме, является сознательная критика выдвигаемых гипотез, обнаружение и устранение ошибок и постановка новых проблем. В процессе выдвижения гипотез участвуют не только собственно научные представления, но и философские идеи; на этот процесс могут оказывать влияние образы техники, искусства, обыденный язык, подсознательные идеи. Результат этого процесса почти неизбежно содержит ошибки, поэтому требует жёсткой критики, поиска фальсификаторов, которые могут привести к опровержению первоначальных гипотез, постановке новых проблем, выдвижению новых пробных теорий и новой критике.</a:t>
            </a:r>
          </a:p>
        </p:txBody>
      </p:sp>
      <p:sp>
        <p:nvSpPr>
          <p:cNvPr id="3" name="Прямоугольник 2"/>
          <p:cNvSpPr/>
          <p:nvPr/>
        </p:nvSpPr>
        <p:spPr>
          <a:xfrm>
            <a:off x="2915816" y="193204"/>
            <a:ext cx="1184940" cy="369332"/>
          </a:xfrm>
          <a:prstGeom prst="rect">
            <a:avLst/>
          </a:prstGeom>
        </p:spPr>
        <p:txBody>
          <a:bodyPr wrap="none">
            <a:spAutoFit/>
          </a:bodyPr>
          <a:lstStyle/>
          <a:p>
            <a:r>
              <a:rPr lang="ru-RU" dirty="0" err="1">
                <a:solidFill>
                  <a:schemeClr val="bg1"/>
                </a:solidFill>
              </a:rPr>
              <a:t>К.Поппер</a:t>
            </a:r>
            <a:endParaRPr lang="ru-RU" dirty="0">
              <a:solidFill>
                <a:schemeClr val="bg1"/>
              </a:solidFill>
            </a:endParaRPr>
          </a:p>
        </p:txBody>
      </p:sp>
    </p:spTree>
    <p:extLst>
      <p:ext uri="{BB962C8B-B14F-4D97-AF65-F5344CB8AC3E}">
        <p14:creationId xmlns:p14="http://schemas.microsoft.com/office/powerpoint/2010/main" val="565569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872341"/>
            <a:ext cx="4572000" cy="3970318"/>
          </a:xfrm>
          <a:prstGeom prst="rect">
            <a:avLst/>
          </a:prstGeom>
        </p:spPr>
        <p:txBody>
          <a:bodyPr>
            <a:spAutoFit/>
          </a:bodyPr>
          <a:lstStyle/>
          <a:p>
            <a:r>
              <a:rPr lang="ru-RU" dirty="0"/>
              <a:t>Одним из философов, выдвинувших очередную концепцию философии науки, был </a:t>
            </a:r>
            <a:r>
              <a:rPr lang="ru-RU" dirty="0" err="1"/>
              <a:t>П.Фейерабенд</a:t>
            </a:r>
            <a:r>
              <a:rPr lang="ru-RU" dirty="0"/>
              <a:t> (1924-1997 гг.). Свою концепцию он назвал «эпистемологическим анархизмом». В литературе она получила название теории философского анархизма. С точки зрения </a:t>
            </a:r>
            <a:r>
              <a:rPr lang="ru-RU" dirty="0" err="1" smtClean="0"/>
              <a:t>Фейерабенда</a:t>
            </a:r>
            <a:r>
              <a:rPr lang="ru-RU" dirty="0" smtClean="0"/>
              <a:t>, </a:t>
            </a:r>
            <a:r>
              <a:rPr lang="ru-RU" dirty="0"/>
              <a:t>каждый волен изобретать собственную кон-</a:t>
            </a:r>
            <a:r>
              <a:rPr lang="ru-RU" dirty="0" err="1"/>
              <a:t>цепцию</a:t>
            </a:r>
            <a:r>
              <a:rPr lang="ru-RU" dirty="0"/>
              <a:t>, которую невозможно сравнивать с другими, ибо нет никакой основы для такого сравнения. Следовательно, все допустимо и все оправдано.</a:t>
            </a:r>
          </a:p>
        </p:txBody>
      </p:sp>
      <p:sp>
        <p:nvSpPr>
          <p:cNvPr id="3" name="Прямоугольник 2"/>
          <p:cNvSpPr/>
          <p:nvPr/>
        </p:nvSpPr>
        <p:spPr>
          <a:xfrm>
            <a:off x="1763688" y="193204"/>
            <a:ext cx="4507324" cy="369332"/>
          </a:xfrm>
          <a:prstGeom prst="rect">
            <a:avLst/>
          </a:prstGeom>
        </p:spPr>
        <p:txBody>
          <a:bodyPr wrap="none">
            <a:spAutoFit/>
          </a:bodyPr>
          <a:lstStyle/>
          <a:p>
            <a:r>
              <a:rPr lang="ru-RU" dirty="0">
                <a:solidFill>
                  <a:schemeClr val="bg1"/>
                </a:solidFill>
              </a:rPr>
              <a:t>Теория эпистемологического анархизма</a:t>
            </a:r>
          </a:p>
        </p:txBody>
      </p:sp>
    </p:spTree>
    <p:extLst>
      <p:ext uri="{BB962C8B-B14F-4D97-AF65-F5344CB8AC3E}">
        <p14:creationId xmlns:p14="http://schemas.microsoft.com/office/powerpoint/2010/main" val="1241877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7260"/>
            <a:ext cx="9001000" cy="4524315"/>
          </a:xfrm>
          <a:prstGeom prst="rect">
            <a:avLst/>
          </a:prstGeom>
        </p:spPr>
        <p:txBody>
          <a:bodyPr wrap="square">
            <a:spAutoFit/>
          </a:bodyPr>
          <a:lstStyle/>
          <a:p>
            <a:r>
              <a:rPr lang="ru-RU" dirty="0"/>
              <a:t>Концепцию  П. </a:t>
            </a:r>
            <a:r>
              <a:rPr lang="ru-RU" dirty="0" err="1"/>
              <a:t>Фейерабенда</a:t>
            </a:r>
            <a:r>
              <a:rPr lang="ru-RU" dirty="0"/>
              <a:t>,  названной  им  </a:t>
            </a:r>
            <a:r>
              <a:rPr lang="ru-RU" dirty="0" smtClean="0"/>
              <a:t>эпистемологическим  </a:t>
            </a:r>
            <a:r>
              <a:rPr lang="ru-RU" dirty="0"/>
              <a:t>анархизмом»,  можно кратко  охарактеризовать  с помощью  </a:t>
            </a:r>
            <a:r>
              <a:rPr lang="ru-RU" dirty="0" smtClean="0"/>
              <a:t>следующих </a:t>
            </a:r>
            <a:r>
              <a:rPr lang="ru-RU" dirty="0"/>
              <a:t>понятий: </a:t>
            </a:r>
          </a:p>
          <a:p>
            <a:r>
              <a:rPr lang="ru-RU" dirty="0"/>
              <a:t>− принцип пролиферации теорий; </a:t>
            </a:r>
          </a:p>
          <a:p>
            <a:r>
              <a:rPr lang="ru-RU" dirty="0"/>
              <a:t>− плюрализм в методологии науки; </a:t>
            </a:r>
          </a:p>
          <a:p>
            <a:r>
              <a:rPr lang="ru-RU" dirty="0"/>
              <a:t>− анархизм в методологии науки. </a:t>
            </a:r>
          </a:p>
          <a:p>
            <a:r>
              <a:rPr lang="ru-RU" dirty="0"/>
              <a:t>Кратко пояснить эти понятия можно следующим образом. </a:t>
            </a:r>
            <a:endParaRPr lang="ru-RU" dirty="0" smtClean="0"/>
          </a:p>
          <a:p>
            <a:r>
              <a:rPr lang="ru-RU" b="1" dirty="0"/>
              <a:t>Принцип  пролиферации  </a:t>
            </a:r>
            <a:r>
              <a:rPr lang="ru-RU" dirty="0"/>
              <a:t>(размножения)  теорий  —  принцип, </a:t>
            </a:r>
          </a:p>
          <a:p>
            <a:r>
              <a:rPr lang="ru-RU" dirty="0"/>
              <a:t>утверждающий, что ученые должны стремиться создавать теории, </a:t>
            </a:r>
            <a:r>
              <a:rPr lang="ru-RU" dirty="0" smtClean="0"/>
              <a:t>не-совместимые  </a:t>
            </a:r>
            <a:r>
              <a:rPr lang="ru-RU" dirty="0"/>
              <a:t>с  существующими  и  признанными  теориями.  Этот </a:t>
            </a:r>
            <a:r>
              <a:rPr lang="ru-RU" dirty="0" smtClean="0"/>
              <a:t>принцип  </a:t>
            </a:r>
            <a:r>
              <a:rPr lang="ru-RU" dirty="0"/>
              <a:t>был  выдвинут  </a:t>
            </a:r>
            <a:r>
              <a:rPr lang="ru-RU" dirty="0" err="1"/>
              <a:t>Фейерабендом</a:t>
            </a:r>
            <a:r>
              <a:rPr lang="ru-RU" dirty="0"/>
              <a:t>  на  основе  разработанного </a:t>
            </a:r>
            <a:r>
              <a:rPr lang="ru-RU" dirty="0" smtClean="0"/>
              <a:t>Поппером </a:t>
            </a:r>
            <a:r>
              <a:rPr lang="ru-RU" dirty="0"/>
              <a:t>и </a:t>
            </a:r>
            <a:r>
              <a:rPr lang="ru-RU" dirty="0" err="1"/>
              <a:t>Лакатосом</a:t>
            </a:r>
            <a:r>
              <a:rPr lang="ru-RU" dirty="0"/>
              <a:t> положения о том, что при столкновении </a:t>
            </a:r>
            <a:r>
              <a:rPr lang="ru-RU" dirty="0" smtClean="0"/>
              <a:t>научной  </a:t>
            </a:r>
            <a:r>
              <a:rPr lang="ru-RU" dirty="0"/>
              <a:t>теории  с  некоторым  фактом  для  ее  опровержения  необходима </a:t>
            </a:r>
            <a:r>
              <a:rPr lang="ru-RU" dirty="0" smtClean="0"/>
              <a:t>еще </a:t>
            </a:r>
            <a:r>
              <a:rPr lang="ru-RU" dirty="0"/>
              <a:t>одна теория (придающая факту значение опровергающего </a:t>
            </a:r>
            <a:r>
              <a:rPr lang="ru-RU" dirty="0" smtClean="0"/>
              <a:t>свидетельства</a:t>
            </a:r>
            <a:r>
              <a:rPr lang="ru-RU" dirty="0"/>
              <a:t>). Создание альтернативных теорий, по </a:t>
            </a:r>
            <a:r>
              <a:rPr lang="ru-RU" dirty="0" err="1"/>
              <a:t>Фейерабенду</a:t>
            </a:r>
            <a:r>
              <a:rPr lang="ru-RU" dirty="0"/>
              <a:t>, </a:t>
            </a:r>
            <a:r>
              <a:rPr lang="ru-RU" dirty="0" smtClean="0"/>
              <a:t>способствует </a:t>
            </a:r>
            <a:r>
              <a:rPr lang="ru-RU" dirty="0"/>
              <a:t>их взаимной критике и ускоряет развитие науки. Принцип </a:t>
            </a:r>
            <a:r>
              <a:rPr lang="ru-RU" dirty="0" smtClean="0"/>
              <a:t>пролиферации </a:t>
            </a:r>
            <a:r>
              <a:rPr lang="ru-RU" dirty="0"/>
              <a:t>призван обосновывать у </a:t>
            </a:r>
            <a:r>
              <a:rPr lang="ru-RU" dirty="0" err="1"/>
              <a:t>Фейерабенда</a:t>
            </a:r>
            <a:r>
              <a:rPr lang="ru-RU" dirty="0"/>
              <a:t> плюрализм в </a:t>
            </a:r>
            <a:r>
              <a:rPr lang="ru-RU" dirty="0" smtClean="0"/>
              <a:t>методологии </a:t>
            </a:r>
            <a:r>
              <a:rPr lang="ru-RU" dirty="0"/>
              <a:t>научного познания. </a:t>
            </a:r>
          </a:p>
        </p:txBody>
      </p:sp>
    </p:spTree>
    <p:extLst>
      <p:ext uri="{BB962C8B-B14F-4D97-AF65-F5344CB8AC3E}">
        <p14:creationId xmlns:p14="http://schemas.microsoft.com/office/powerpoint/2010/main" val="3629697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25252"/>
            <a:ext cx="7632848" cy="4801314"/>
          </a:xfrm>
          <a:prstGeom prst="rect">
            <a:avLst/>
          </a:prstGeom>
        </p:spPr>
        <p:txBody>
          <a:bodyPr wrap="square">
            <a:spAutoFit/>
          </a:bodyPr>
          <a:lstStyle/>
          <a:p>
            <a:r>
              <a:rPr lang="ru-RU" dirty="0"/>
              <a:t>Основной принцип </a:t>
            </a:r>
            <a:r>
              <a:rPr lang="ru-RU" dirty="0" err="1"/>
              <a:t>Фейерабенда</a:t>
            </a:r>
            <a:r>
              <a:rPr lang="ru-RU" dirty="0"/>
              <a:t> — «</a:t>
            </a:r>
            <a:r>
              <a:rPr lang="ru-RU" dirty="0" err="1"/>
              <a:t>anything</a:t>
            </a:r>
            <a:r>
              <a:rPr lang="ru-RU" dirty="0"/>
              <a:t> </a:t>
            </a:r>
            <a:r>
              <a:rPr lang="ru-RU" dirty="0" err="1"/>
              <a:t>goes</a:t>
            </a:r>
            <a:r>
              <a:rPr lang="ru-RU" dirty="0"/>
              <a:t>» (всё дозволено). Познание социально детерминировано, критерии рациональности, истины и объективности относительны. Значение научного метода сильно преувеличено: ученые часто действуют иррационально. Следовательно, пригоден любой способ действия, могущий привести к цели (</a:t>
            </a:r>
            <a:r>
              <a:rPr lang="ru-RU" dirty="0" err="1"/>
              <a:t>anything</a:t>
            </a:r>
            <a:r>
              <a:rPr lang="ru-RU" dirty="0"/>
              <a:t> </a:t>
            </a:r>
            <a:r>
              <a:rPr lang="ru-RU" dirty="0" err="1"/>
              <a:t>goes</a:t>
            </a:r>
            <a:r>
              <a:rPr lang="ru-RU" dirty="0"/>
              <a:t> — все пойдет).</a:t>
            </a:r>
          </a:p>
          <a:p>
            <a:r>
              <a:rPr lang="ru-RU" b="1" dirty="0"/>
              <a:t>Плюрализм  в  методологии  науки  </a:t>
            </a:r>
            <a:r>
              <a:rPr lang="ru-RU" dirty="0"/>
              <a:t>—  положение,  характерное </a:t>
            </a:r>
          </a:p>
          <a:p>
            <a:r>
              <a:rPr lang="ru-RU" dirty="0"/>
              <a:t>для  методологической  концепции  П. </a:t>
            </a:r>
            <a:r>
              <a:rPr lang="ru-RU" dirty="0" err="1"/>
              <a:t>Фейерабенда</a:t>
            </a:r>
            <a:r>
              <a:rPr lang="ru-RU" dirty="0"/>
              <a:t>,  которое  он  </a:t>
            </a:r>
            <a:r>
              <a:rPr lang="ru-RU" dirty="0" smtClean="0"/>
              <a:t>обосновывает </a:t>
            </a:r>
            <a:r>
              <a:rPr lang="ru-RU" dirty="0"/>
              <a:t>с помощью принципа пролиферации теорий, </a:t>
            </a:r>
            <a:r>
              <a:rPr lang="ru-RU" dirty="0" smtClean="0"/>
              <a:t>утверждающего  </a:t>
            </a:r>
            <a:r>
              <a:rPr lang="ru-RU" dirty="0"/>
              <a:t>для  ученого  необходимость  стремиться  создавать  теории,  </a:t>
            </a:r>
            <a:r>
              <a:rPr lang="ru-RU" dirty="0" smtClean="0"/>
              <a:t>несовместимые </a:t>
            </a:r>
            <a:r>
              <a:rPr lang="ru-RU" dirty="0"/>
              <a:t>с существующими и признанными теориями. Соединение </a:t>
            </a:r>
            <a:r>
              <a:rPr lang="ru-RU" dirty="0" smtClean="0"/>
              <a:t>у  </a:t>
            </a:r>
            <a:r>
              <a:rPr lang="ru-RU" dirty="0" err="1"/>
              <a:t>Фейерабенда</a:t>
            </a:r>
            <a:r>
              <a:rPr lang="ru-RU" dirty="0"/>
              <a:t>  плюрализма  с  тезисом  о  несоизмеримости  теории  в </a:t>
            </a:r>
            <a:r>
              <a:rPr lang="ru-RU" dirty="0" smtClean="0"/>
              <a:t>итоге </a:t>
            </a:r>
            <a:r>
              <a:rPr lang="ru-RU" dirty="0"/>
              <a:t>порождает анархизм. Идея несоизмеримости научных теорий: не существует универсального научного языка, в разное время различные ученые вкладывают различный смысл в одни и те же термины. Теории не могут противоречить друг другу.</a:t>
            </a:r>
          </a:p>
        </p:txBody>
      </p:sp>
      <p:sp>
        <p:nvSpPr>
          <p:cNvPr id="3" name="Прямоугольник 2"/>
          <p:cNvSpPr/>
          <p:nvPr/>
        </p:nvSpPr>
        <p:spPr>
          <a:xfrm>
            <a:off x="1835696" y="193204"/>
            <a:ext cx="4989966" cy="369332"/>
          </a:xfrm>
          <a:prstGeom prst="rect">
            <a:avLst/>
          </a:prstGeom>
        </p:spPr>
        <p:txBody>
          <a:bodyPr wrap="square">
            <a:spAutoFit/>
          </a:bodyPr>
          <a:lstStyle/>
          <a:p>
            <a:r>
              <a:rPr lang="ru-RU" dirty="0">
                <a:solidFill>
                  <a:schemeClr val="bg1"/>
                </a:solidFill>
              </a:rPr>
              <a:t>Теория эпистемологического анархизма</a:t>
            </a:r>
          </a:p>
        </p:txBody>
      </p:sp>
    </p:spTree>
    <p:extLst>
      <p:ext uri="{BB962C8B-B14F-4D97-AF65-F5344CB8AC3E}">
        <p14:creationId xmlns:p14="http://schemas.microsoft.com/office/powerpoint/2010/main" val="1730507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769268"/>
            <a:ext cx="7776864" cy="369332"/>
          </a:xfrm>
          <a:prstGeom prst="rect">
            <a:avLst/>
          </a:prstGeom>
        </p:spPr>
        <p:txBody>
          <a:bodyPr wrap="square">
            <a:spAutoFit/>
          </a:bodyPr>
          <a:lstStyle/>
          <a:p>
            <a:r>
              <a:rPr lang="ru-RU" dirty="0"/>
              <a:t>Анархизм в методологии науки — положение, утверждающее</a:t>
            </a:r>
          </a:p>
        </p:txBody>
      </p:sp>
      <p:sp>
        <p:nvSpPr>
          <p:cNvPr id="3" name="Прямоугольник 2"/>
          <p:cNvSpPr/>
          <p:nvPr/>
        </p:nvSpPr>
        <p:spPr>
          <a:xfrm>
            <a:off x="575556" y="1138600"/>
            <a:ext cx="8136904" cy="3139321"/>
          </a:xfrm>
          <a:prstGeom prst="rect">
            <a:avLst/>
          </a:prstGeom>
        </p:spPr>
        <p:txBody>
          <a:bodyPr wrap="square">
            <a:spAutoFit/>
          </a:bodyPr>
          <a:lstStyle/>
          <a:p>
            <a:r>
              <a:rPr lang="ru-RU" dirty="0"/>
              <a:t>что  каждый  ученый  может  изобретать  и  разрабатывать  свои  </a:t>
            </a:r>
            <a:r>
              <a:rPr lang="ru-RU" dirty="0" err="1"/>
              <a:t>собст</a:t>
            </a:r>
            <a:r>
              <a:rPr lang="ru-RU" dirty="0"/>
              <a:t>-</a:t>
            </a:r>
          </a:p>
          <a:p>
            <a:r>
              <a:rPr lang="ru-RU" dirty="0"/>
              <a:t>венные теории, не обращая внимания на противоречия и критику. К </a:t>
            </a:r>
          </a:p>
          <a:p>
            <a:r>
              <a:rPr lang="ru-RU" dirty="0"/>
              <a:t>анархизму в концепции </a:t>
            </a:r>
            <a:r>
              <a:rPr lang="ru-RU" dirty="0" err="1"/>
              <a:t>Фейерабенда</a:t>
            </a:r>
            <a:r>
              <a:rPr lang="ru-RU" dirty="0"/>
              <a:t> ведет соединение плюрализма, </a:t>
            </a:r>
          </a:p>
          <a:p>
            <a:r>
              <a:rPr lang="ru-RU" dirty="0"/>
              <a:t>обосновываемого с помощью принципа пролиферации теорий, с </a:t>
            </a:r>
            <a:r>
              <a:rPr lang="ru-RU" dirty="0" smtClean="0"/>
              <a:t>тезисом </a:t>
            </a:r>
            <a:r>
              <a:rPr lang="ru-RU" dirty="0"/>
              <a:t>о несоизмеримости теорий. По </a:t>
            </a:r>
            <a:r>
              <a:rPr lang="ru-RU" dirty="0" err="1"/>
              <a:t>Фейерабенду</a:t>
            </a:r>
            <a:r>
              <a:rPr lang="ru-RU" dirty="0"/>
              <a:t>, деятельность </a:t>
            </a:r>
            <a:r>
              <a:rPr lang="ru-RU" dirty="0" smtClean="0"/>
              <a:t>ученого  </a:t>
            </a:r>
            <a:r>
              <a:rPr lang="ru-RU" dirty="0"/>
              <a:t>не  подчинена  никаким  рациональным  нормам,  поэтому  развитие </a:t>
            </a:r>
          </a:p>
          <a:p>
            <a:r>
              <a:rPr lang="ru-RU" dirty="0"/>
              <a:t>науки иррационально, и наука ничем не отличается от мифа и </a:t>
            </a:r>
            <a:r>
              <a:rPr lang="ru-RU" dirty="0" smtClean="0"/>
              <a:t>религии</a:t>
            </a:r>
            <a:r>
              <a:rPr lang="ru-RU" dirty="0"/>
              <a:t>, представляя собой одну из форм идеологии. Поэтому </a:t>
            </a:r>
            <a:r>
              <a:rPr lang="ru-RU"/>
              <a:t>следует </a:t>
            </a:r>
            <a:r>
              <a:rPr lang="ru-RU" smtClean="0"/>
              <a:t>освободить </a:t>
            </a:r>
            <a:r>
              <a:rPr lang="ru-RU" dirty="0"/>
              <a:t>общество от «диктата науки», отделить науку от </a:t>
            </a:r>
            <a:r>
              <a:rPr lang="ru-RU" dirty="0" smtClean="0"/>
              <a:t>государства  </a:t>
            </a:r>
            <a:r>
              <a:rPr lang="ru-RU" dirty="0"/>
              <a:t>и предоставить  науке,  мифу,  магии, религии  одинаковые  права  в </a:t>
            </a:r>
          </a:p>
          <a:p>
            <a:r>
              <a:rPr lang="ru-RU" dirty="0"/>
              <a:t>общественной жизни. </a:t>
            </a:r>
          </a:p>
        </p:txBody>
      </p:sp>
    </p:spTree>
    <p:extLst>
      <p:ext uri="{BB962C8B-B14F-4D97-AF65-F5344CB8AC3E}">
        <p14:creationId xmlns:p14="http://schemas.microsoft.com/office/powerpoint/2010/main" val="4126345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5776" y="769268"/>
            <a:ext cx="4572000" cy="923330"/>
          </a:xfrm>
          <a:prstGeom prst="rect">
            <a:avLst/>
          </a:prstGeom>
        </p:spPr>
        <p:txBody>
          <a:bodyPr>
            <a:spAutoFit/>
          </a:bodyPr>
          <a:lstStyle/>
          <a:p>
            <a:r>
              <a:rPr lang="ru-RU" dirty="0"/>
              <a:t>Философские проблемы науки в соответствии со структурой философского знания</a:t>
            </a:r>
          </a:p>
        </p:txBody>
      </p:sp>
      <p:sp>
        <p:nvSpPr>
          <p:cNvPr id="3" name="Прямоугольник 2"/>
          <p:cNvSpPr/>
          <p:nvPr/>
        </p:nvSpPr>
        <p:spPr>
          <a:xfrm>
            <a:off x="2286000" y="2118836"/>
            <a:ext cx="4572000" cy="2523768"/>
          </a:xfrm>
          <a:prstGeom prst="rect">
            <a:avLst/>
          </a:prstGeom>
        </p:spPr>
        <p:txBody>
          <a:bodyPr>
            <a:spAutoFit/>
          </a:bodyPr>
          <a:lstStyle/>
          <a:p>
            <a:pPr marL="285750" indent="-285750">
              <a:buFont typeface="Arial" panose="020B0604020202020204" pitchFamily="34" charset="0"/>
              <a:buChar char="•"/>
            </a:pPr>
            <a:r>
              <a:rPr lang="ru-RU" sz="2000" dirty="0">
                <a:latin typeface="Arial Black" panose="020B0A04020102020204" pitchFamily="34" charset="0"/>
              </a:rPr>
              <a:t>Онтологические проблемы</a:t>
            </a:r>
          </a:p>
          <a:p>
            <a:pPr marL="285750" indent="-285750">
              <a:buFont typeface="Arial" panose="020B0604020202020204" pitchFamily="34" charset="0"/>
              <a:buChar char="•"/>
            </a:pPr>
            <a:r>
              <a:rPr lang="ru-RU" sz="2000" dirty="0">
                <a:latin typeface="Arial Black" panose="020B0A04020102020204" pitchFamily="34" charset="0"/>
              </a:rPr>
              <a:t>Гносеологические проблемы</a:t>
            </a:r>
          </a:p>
          <a:p>
            <a:pPr marL="285750" indent="-285750">
              <a:buFont typeface="Arial" panose="020B0604020202020204" pitchFamily="34" charset="0"/>
              <a:buChar char="•"/>
            </a:pPr>
            <a:r>
              <a:rPr lang="ru-RU" sz="2000" dirty="0">
                <a:latin typeface="Arial Black" panose="020B0A04020102020204" pitchFamily="34" charset="0"/>
              </a:rPr>
              <a:t>Аксиологические проблемы</a:t>
            </a:r>
          </a:p>
          <a:p>
            <a:pPr marL="285750" indent="-285750">
              <a:buFont typeface="Arial" panose="020B0604020202020204" pitchFamily="34" charset="0"/>
              <a:buChar char="•"/>
            </a:pPr>
            <a:r>
              <a:rPr lang="ru-RU" sz="2000" dirty="0" err="1">
                <a:latin typeface="Arial Black" panose="020B0A04020102020204" pitchFamily="34" charset="0"/>
              </a:rPr>
              <a:t>Праксиологические</a:t>
            </a:r>
            <a:r>
              <a:rPr lang="ru-RU" sz="2000" dirty="0">
                <a:latin typeface="Arial Black" panose="020B0A04020102020204" pitchFamily="34" charset="0"/>
              </a:rPr>
              <a:t> проблемы</a:t>
            </a:r>
          </a:p>
          <a:p>
            <a:endParaRPr lang="ru-RU" dirty="0">
              <a:latin typeface="Arial Black" panose="020B0A04020102020204" pitchFamily="34" charset="0"/>
            </a:endParaRPr>
          </a:p>
        </p:txBody>
      </p:sp>
    </p:spTree>
    <p:extLst>
      <p:ext uri="{BB962C8B-B14F-4D97-AF65-F5344CB8AC3E}">
        <p14:creationId xmlns:p14="http://schemas.microsoft.com/office/powerpoint/2010/main" val="26518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Wikimedia Commons">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937" y="633479"/>
            <a:ext cx="3418771" cy="2268329"/>
          </a:xfrm>
          <a:prstGeom prst="rect">
            <a:avLst/>
          </a:prstGeom>
          <a:noFill/>
          <a:ln>
            <a:noFill/>
          </a:ln>
        </p:spPr>
      </p:pic>
      <p:pic>
        <p:nvPicPr>
          <p:cNvPr id="3" name="Рисунок 2" descr="©Getty Images ">
            <a:hlinkClick r:id="rId4"/>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7758" y="3280089"/>
            <a:ext cx="4258734" cy="2149162"/>
          </a:xfrm>
          <a:prstGeom prst="rect">
            <a:avLst/>
          </a:prstGeom>
          <a:noFill/>
          <a:ln>
            <a:noFill/>
          </a:ln>
        </p:spPr>
      </p:pic>
      <p:pic>
        <p:nvPicPr>
          <p:cNvPr id="4" name="Рисунок 3" descr="©Flickr ">
            <a:hlinkClick r:id="rId6"/>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505" y="3280089"/>
            <a:ext cx="2984680" cy="2047741"/>
          </a:xfrm>
          <a:prstGeom prst="rect">
            <a:avLst/>
          </a:prstGeom>
          <a:noFill/>
          <a:ln>
            <a:noFill/>
          </a:ln>
        </p:spPr>
      </p:pic>
      <p:pic>
        <p:nvPicPr>
          <p:cNvPr id="5" name="Рисунок 4" descr="©Wikimedia Commons">
            <a:hlinkClick r:id="rId8"/>
          </p:cNvPr>
          <p:cNvPicPr/>
          <p:nvPr/>
        </p:nvPicPr>
        <p:blipFill>
          <a:blip r:embed="rId9">
            <a:extLst>
              <a:ext uri="{28A0092B-C50C-407E-A947-70E740481C1C}">
                <a14:useLocalDpi xmlns:a14="http://schemas.microsoft.com/office/drawing/2010/main" val="0"/>
              </a:ext>
            </a:extLst>
          </a:blip>
          <a:srcRect/>
          <a:stretch>
            <a:fillRect/>
          </a:stretch>
        </p:blipFill>
        <p:spPr bwMode="auto">
          <a:xfrm>
            <a:off x="4759955" y="386042"/>
            <a:ext cx="3680936" cy="2763203"/>
          </a:xfrm>
          <a:prstGeom prst="rect">
            <a:avLst/>
          </a:prstGeom>
          <a:noFill/>
          <a:ln>
            <a:noFill/>
          </a:ln>
        </p:spPr>
      </p:pic>
    </p:spTree>
    <p:extLst>
      <p:ext uri="{BB962C8B-B14F-4D97-AF65-F5344CB8AC3E}">
        <p14:creationId xmlns:p14="http://schemas.microsoft.com/office/powerpoint/2010/main" val="9756969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989" y="579665"/>
            <a:ext cx="7413172" cy="4343400"/>
          </a:xfrm>
          <a:prstGeom prst="rect">
            <a:avLst/>
          </a:prstGeom>
        </p:spPr>
      </p:pic>
    </p:spTree>
    <p:extLst>
      <p:ext uri="{BB962C8B-B14F-4D97-AF65-F5344CB8AC3E}">
        <p14:creationId xmlns:p14="http://schemas.microsoft.com/office/powerpoint/2010/main" val="210176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017271"/>
            <a:ext cx="8964488" cy="4216539"/>
          </a:xfrm>
          <a:prstGeom prst="rect">
            <a:avLst/>
          </a:prstGeom>
        </p:spPr>
        <p:txBody>
          <a:bodyPr wrap="square">
            <a:spAutoFit/>
          </a:bodyPr>
          <a:lstStyle/>
          <a:p>
            <a:r>
              <a:rPr lang="ru-RU" sz="1600" b="1" dirty="0">
                <a:latin typeface="Arial Black" panose="020B0A04020102020204" pitchFamily="34" charset="0"/>
              </a:rPr>
              <a:t>Необходимые предпосылки возникновения науки:</a:t>
            </a:r>
          </a:p>
          <a:p>
            <a:r>
              <a:rPr lang="ru-RU" sz="1350" dirty="0"/>
              <a:t>1. </a:t>
            </a:r>
            <a:r>
              <a:rPr lang="ru-RU" sz="1400" dirty="0">
                <a:latin typeface="Arial Black" panose="020B0A04020102020204" pitchFamily="34" charset="0"/>
              </a:rPr>
              <a:t>правила последовательного мышления и вывода, или логика. Способности логически мыслить и правила логического мышления сформировались только к IV веку до нашей эры.</a:t>
            </a:r>
          </a:p>
          <a:p>
            <a:r>
              <a:rPr lang="ru-RU" sz="1400" dirty="0">
                <a:latin typeface="Arial Black" panose="020B0A04020102020204" pitchFamily="34" charset="0"/>
              </a:rPr>
              <a:t>2. для того, чтобы наука стала возможной, необходимо выработать язык, пригодный для научного описания, отличающийся точностью и </a:t>
            </a:r>
            <a:r>
              <a:rPr lang="ru-RU" sz="1400" dirty="0" err="1">
                <a:latin typeface="Arial Black" panose="020B0A04020102020204" pitchFamily="34" charset="0"/>
              </a:rPr>
              <a:t>общезначимостью</a:t>
            </a:r>
            <a:r>
              <a:rPr lang="ru-RU" sz="1400" dirty="0">
                <a:latin typeface="Arial Black" panose="020B0A04020102020204" pitchFamily="34" charset="0"/>
              </a:rPr>
              <a:t>.</a:t>
            </a:r>
          </a:p>
          <a:p>
            <a:r>
              <a:rPr lang="ru-RU" sz="1400" dirty="0">
                <a:latin typeface="Arial Black" panose="020B0A04020102020204" pitchFamily="34" charset="0"/>
              </a:rPr>
              <a:t>3. нужны методы объективного познания, устраняющие все психологические и культурные влияния, позволяющие выразить знание в объективированной форме.</a:t>
            </a:r>
          </a:p>
          <a:p>
            <a:r>
              <a:rPr lang="ru-RU" sz="1400" dirty="0">
                <a:latin typeface="Arial Black" panose="020B0A04020102020204" pitchFamily="34" charset="0"/>
              </a:rPr>
              <a:t>4. необходимо, чтобы получаемые знания были доступны проверке, обоснованию, доказательству, были наблюдаемы всяким в любой момент, когда соблюдены определенные условия, — они должны быть предсказуемы; они обязаны раскрывать объективную необходимость.</a:t>
            </a:r>
          </a:p>
          <a:p>
            <a:r>
              <a:rPr lang="ru-RU" sz="1400" dirty="0">
                <a:latin typeface="Arial Black" panose="020B0A04020102020204" pitchFamily="34" charset="0"/>
              </a:rPr>
              <a:t>5. необходимо, </a:t>
            </a:r>
            <a:r>
              <a:rPr lang="ru-RU" sz="1400" dirty="0" smtClean="0">
                <a:latin typeface="Arial Black" panose="020B0A04020102020204" pitchFamily="34" charset="0"/>
              </a:rPr>
              <a:t>чтобы </a:t>
            </a:r>
            <a:r>
              <a:rPr lang="ru-RU" sz="1400" dirty="0">
                <a:latin typeface="Arial Black" panose="020B0A04020102020204" pitchFamily="34" charset="0"/>
              </a:rPr>
              <a:t>сложилось сообщество специалистов по получению нового знания, которое приняло бы на себя функцию культивировать полученные методы и навыки познания на основе глубокого освоения полученных научных знаний, равно как и сформировалась бы область их занятий.</a:t>
            </a:r>
          </a:p>
          <a:p>
            <a:r>
              <a:rPr lang="ru-RU" sz="1400" dirty="0">
                <a:latin typeface="Arial Black" panose="020B0A04020102020204" pitchFamily="34" charset="0"/>
              </a:rPr>
              <a:t>Но это условие складывалось с трудом. Так, в античности наука имела название то философии, то математики, то логоса, а слово "софист" (мудрец) означало и философа, и ученого, и маляра, и гончара, и плотника.</a:t>
            </a:r>
          </a:p>
        </p:txBody>
      </p:sp>
    </p:spTree>
    <p:extLst>
      <p:ext uri="{BB962C8B-B14F-4D97-AF65-F5344CB8AC3E}">
        <p14:creationId xmlns:p14="http://schemas.microsoft.com/office/powerpoint/2010/main" val="4001189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3001516"/>
            <a:ext cx="5795176" cy="369332"/>
          </a:xfrm>
          <a:prstGeom prst="rect">
            <a:avLst/>
          </a:prstGeom>
        </p:spPr>
        <p:txBody>
          <a:bodyPr wrap="none">
            <a:spAutoFit/>
          </a:bodyPr>
          <a:lstStyle/>
          <a:p>
            <a:r>
              <a:rPr lang="ru-RU" dirty="0" err="1" smtClean="0">
                <a:latin typeface="Arial Black" panose="020B0A04020102020204" pitchFamily="34" charset="0"/>
              </a:rPr>
              <a:t>Пранаука</a:t>
            </a:r>
            <a:r>
              <a:rPr lang="ru-RU" dirty="0" smtClean="0">
                <a:latin typeface="Arial Black" panose="020B0A04020102020204" pitchFamily="34" charset="0"/>
              </a:rPr>
              <a:t> - </a:t>
            </a:r>
            <a:r>
              <a:rPr lang="ru-RU" dirty="0" err="1" smtClean="0">
                <a:latin typeface="Arial Black" panose="020B0A04020102020204" pitchFamily="34" charset="0"/>
              </a:rPr>
              <a:t>преднаука</a:t>
            </a:r>
            <a:r>
              <a:rPr lang="ru-RU" dirty="0" smtClean="0">
                <a:latin typeface="Arial Black" panose="020B0A04020102020204" pitchFamily="34" charset="0"/>
              </a:rPr>
              <a:t> (</a:t>
            </a:r>
            <a:r>
              <a:rPr lang="ru-RU" dirty="0" err="1" smtClean="0">
                <a:latin typeface="Arial Black" panose="020B0A04020102020204" pitchFamily="34" charset="0"/>
              </a:rPr>
              <a:t>протонаука</a:t>
            </a:r>
            <a:r>
              <a:rPr lang="ru-RU" dirty="0" smtClean="0">
                <a:latin typeface="Arial Black" panose="020B0A04020102020204" pitchFamily="34" charset="0"/>
              </a:rPr>
              <a:t>) - наука</a:t>
            </a:r>
            <a:endParaRPr lang="ru-RU" dirty="0">
              <a:latin typeface="Arial Black" panose="020B0A04020102020204" pitchFamily="34" charset="0"/>
            </a:endParaRPr>
          </a:p>
        </p:txBody>
      </p:sp>
    </p:spTree>
    <p:extLst>
      <p:ext uri="{BB962C8B-B14F-4D97-AF65-F5344CB8AC3E}">
        <p14:creationId xmlns:p14="http://schemas.microsoft.com/office/powerpoint/2010/main" val="1525043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5252"/>
            <a:ext cx="8546312" cy="5262979"/>
          </a:xfrm>
          <a:prstGeom prst="rect">
            <a:avLst/>
          </a:prstGeom>
        </p:spPr>
        <p:txBody>
          <a:bodyPr wrap="square">
            <a:spAutoFit/>
          </a:bodyPr>
          <a:lstStyle/>
          <a:p>
            <a:pPr algn="just"/>
            <a:r>
              <a:rPr lang="ru-RU" b="1" dirty="0">
                <a:latin typeface="Arial Black" panose="020B0A04020102020204" pitchFamily="34" charset="0"/>
              </a:rPr>
              <a:t>I этап</a:t>
            </a:r>
            <a:r>
              <a:rPr lang="ru-RU" sz="1600" dirty="0">
                <a:latin typeface="Arial Black" panose="020B0A04020102020204" pitchFamily="34" charset="0"/>
              </a:rPr>
              <a:t>. Поэтому науке предшествовала </a:t>
            </a:r>
            <a:r>
              <a:rPr lang="ru-RU" sz="1600" dirty="0" err="1">
                <a:latin typeface="Arial Black" panose="020B0A04020102020204" pitchFamily="34" charset="0"/>
              </a:rPr>
              <a:t>пранаука</a:t>
            </a:r>
            <a:r>
              <a:rPr lang="ru-RU" sz="1600" dirty="0">
                <a:latin typeface="Arial Black" panose="020B0A04020102020204" pitchFamily="34" charset="0"/>
              </a:rPr>
              <a:t> — </a:t>
            </a:r>
            <a:r>
              <a:rPr lang="ru-RU" sz="1600" b="1" dirty="0">
                <a:latin typeface="Arial Black" panose="020B0A04020102020204" pitchFamily="34" charset="0"/>
              </a:rPr>
              <a:t>период формирования условий, при которых становится возможна наука". </a:t>
            </a:r>
            <a:r>
              <a:rPr lang="ru-RU" sz="1600" b="1" dirty="0" err="1">
                <a:latin typeface="Arial Black" panose="020B0A04020102020204" pitchFamily="34" charset="0"/>
              </a:rPr>
              <a:t>Пранаука</a:t>
            </a:r>
            <a:r>
              <a:rPr lang="ru-RU" sz="1600" b="1" dirty="0">
                <a:latin typeface="Arial Black" panose="020B0A04020102020204" pitchFamily="34" charset="0"/>
              </a:rPr>
              <a:t> занимала период дикости и варварства вплоть до IV века до нашей эры. Она имела три исторических этапа.</a:t>
            </a:r>
          </a:p>
          <a:p>
            <a:pPr algn="just"/>
            <a:r>
              <a:rPr lang="ru-RU" sz="1600" b="1" dirty="0">
                <a:latin typeface="Arial Black" panose="020B0A04020102020204" pitchFamily="34" charset="0"/>
              </a:rPr>
              <a:t>Первый этап </a:t>
            </a:r>
            <a:r>
              <a:rPr lang="ru-RU" sz="1600" b="1" dirty="0" err="1">
                <a:latin typeface="Arial Black" panose="020B0A04020102020204" pitchFamily="34" charset="0"/>
              </a:rPr>
              <a:t>пранауки</a:t>
            </a:r>
            <a:r>
              <a:rPr lang="ru-RU" sz="1600" b="1" dirty="0">
                <a:latin typeface="Arial Black" panose="020B0A04020102020204" pitchFamily="34" charset="0"/>
              </a:rPr>
              <a:t>. Это этап развития навыков и умений, сохраняющихся и передаваемых новым поколениям преимущественно в форме совместного участия мастера и ученика в трудовом процессе и через подражание мастеру. Слово в обучении играло очень малую (лишь вспомогательную) роль. Сфера производства не была отделена от обучения. Именно в этот период складывается </a:t>
            </a:r>
            <a:r>
              <a:rPr lang="ru-RU" sz="1600" b="1" dirty="0" err="1">
                <a:latin typeface="Arial Black" panose="020B0A04020102020204" pitchFamily="34" charset="0"/>
              </a:rPr>
              <a:t>знакосимволика</a:t>
            </a:r>
            <a:r>
              <a:rPr lang="ru-RU" sz="1600" b="1" dirty="0">
                <a:latin typeface="Arial Black" panose="020B0A04020102020204" pitchFamily="34" charset="0"/>
              </a:rPr>
              <a:t> для ведения счета и календарных расчетов.</a:t>
            </a:r>
          </a:p>
          <a:p>
            <a:pPr algn="just"/>
            <a:r>
              <a:rPr lang="en-US" sz="1600" b="1" dirty="0" smtClean="0">
                <a:latin typeface="Arial Black" panose="020B0A04020102020204" pitchFamily="34" charset="0"/>
              </a:rPr>
              <a:t>II </a:t>
            </a:r>
            <a:r>
              <a:rPr lang="ru-RU" sz="1600" b="1" dirty="0" smtClean="0">
                <a:latin typeface="Arial Black" panose="020B0A04020102020204" pitchFamily="34" charset="0"/>
              </a:rPr>
              <a:t>этап </a:t>
            </a:r>
            <a:r>
              <a:rPr lang="ru-RU" sz="1600" b="1" dirty="0" err="1" smtClean="0">
                <a:latin typeface="Arial Black" panose="020B0A04020102020204" pitchFamily="34" charset="0"/>
              </a:rPr>
              <a:t>пранауки</a:t>
            </a:r>
            <a:r>
              <a:rPr lang="ru-RU" sz="1600" dirty="0">
                <a:latin typeface="Arial Black" panose="020B0A04020102020204" pitchFamily="34" charset="0"/>
              </a:rPr>
              <a:t>. Это этап формирования знаний в рамках локальных культур (ранний период строительства городов и образования государственности). На этой стадии в фискальных целях (налоги и взыскание долгов) формируется письменность. Выделяются две первые специальности, требующие школьного обучения — касты писцов и жрецов. В школах средством обучения становится текст, т. е. словесное выражение того, что должно быть усвоено дословно. Все усваиваемое является тайной, с которой знакомы только посвященные.</a:t>
            </a:r>
          </a:p>
          <a:p>
            <a:pPr algn="just"/>
            <a:r>
              <a:rPr lang="ru-RU" sz="1600" dirty="0" smtClean="0">
                <a:latin typeface="Arial Black" panose="020B0A04020102020204" pitchFamily="34" charset="0"/>
              </a:rPr>
              <a:t>.</a:t>
            </a:r>
            <a:endParaRPr lang="ru-RU" sz="1600" dirty="0">
              <a:latin typeface="Arial Black" panose="020B0A04020102020204" pitchFamily="34" charset="0"/>
            </a:endParaRPr>
          </a:p>
        </p:txBody>
      </p:sp>
    </p:spTree>
    <p:extLst>
      <p:ext uri="{BB962C8B-B14F-4D97-AF65-F5344CB8AC3E}">
        <p14:creationId xmlns:p14="http://schemas.microsoft.com/office/powerpoint/2010/main" val="3742314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841276"/>
            <a:ext cx="7992888" cy="4247317"/>
          </a:xfrm>
          <a:prstGeom prst="rect">
            <a:avLst/>
          </a:prstGeom>
        </p:spPr>
        <p:txBody>
          <a:bodyPr wrap="square">
            <a:spAutoFit/>
          </a:bodyPr>
          <a:lstStyle/>
          <a:p>
            <a:pPr algn="just"/>
            <a:r>
              <a:rPr lang="ru-RU" b="1" dirty="0"/>
              <a:t>Третий этап </a:t>
            </a:r>
            <a:r>
              <a:rPr lang="ru-RU" b="1" dirty="0" err="1"/>
              <a:t>пранауки</a:t>
            </a:r>
            <a:r>
              <a:rPr lang="ru-RU" b="1" dirty="0"/>
              <a:t> </a:t>
            </a:r>
            <a:r>
              <a:rPr lang="ru-RU" dirty="0"/>
              <a:t>связан с эпохой формирования держав (Египет, Вавилон, Ассирия, Карфаген, </a:t>
            </a:r>
            <a:r>
              <a:rPr lang="ru-RU" dirty="0" err="1"/>
              <a:t>Мохеджо-Даро</a:t>
            </a:r>
            <a:r>
              <a:rPr lang="ru-RU" dirty="0"/>
              <a:t> ) и перехода от локальных культур к региональным.</a:t>
            </a:r>
          </a:p>
          <a:p>
            <a:pPr algn="just"/>
            <a:r>
              <a:rPr lang="ru-RU" dirty="0"/>
              <a:t>На этом этапе получает дальнейшее развитие жреческая школа, обучение в которой занимает 18-20 лет. Формируется так называемая "жреческая наука", включающая в себя наряду с магией и мифологией элементы позитивных знаний, необходимых для поддержания престижа жреческой касты. Позитивные знания в форме рецептов тех или иных действий давались на первых трех курсах жреческих школ. В эпоху античности вавилонские и египетские школы на эти три курса принимали за деньги и посторонних, в том числе и иностранцев. Таким образом получили образование первые древнегреческие философы. Допуск профанов на первые курсы, где давались позитивные знания, и запрет на посещение ими старших курсов поддерживал легенду о необычайной мудрости жрецов</a:t>
            </a:r>
          </a:p>
        </p:txBody>
      </p:sp>
    </p:spTree>
    <p:extLst>
      <p:ext uri="{BB962C8B-B14F-4D97-AF65-F5344CB8AC3E}">
        <p14:creationId xmlns:p14="http://schemas.microsoft.com/office/powerpoint/2010/main" val="3465507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822960" y="500703"/>
            <a:ext cx="7543800" cy="910988"/>
          </a:xfrm>
        </p:spPr>
        <p:txBody>
          <a:bodyPr>
            <a:normAutofit fontScale="90000"/>
          </a:bodyPr>
          <a:lstStyle/>
          <a:p>
            <a:r>
              <a:rPr lang="ru-RU" altLang="ru-RU" dirty="0" smtClean="0">
                <a:solidFill>
                  <a:schemeClr val="tx1"/>
                </a:solidFill>
              </a:rPr>
              <a:t>Элементы науки в Шумерской цивилизации </a:t>
            </a:r>
            <a:r>
              <a:rPr lang="ru-RU" altLang="ru-RU" sz="3000" dirty="0" smtClean="0">
                <a:solidFill>
                  <a:schemeClr val="tx1"/>
                </a:solidFill>
              </a:rPr>
              <a:t>(</a:t>
            </a:r>
            <a:r>
              <a:rPr lang="en-US" altLang="ru-RU" dirty="0" smtClean="0">
                <a:solidFill>
                  <a:schemeClr val="tx1"/>
                </a:solidFill>
              </a:rPr>
              <a:t>IV</a:t>
            </a:r>
            <a:r>
              <a:rPr lang="ru-RU" altLang="ru-RU" sz="3000" dirty="0" smtClean="0">
                <a:solidFill>
                  <a:schemeClr val="tx1"/>
                </a:solidFill>
              </a:rPr>
              <a:t> </a:t>
            </a:r>
            <a:r>
              <a:rPr lang="ru-RU" altLang="ru-RU" sz="3000" dirty="0">
                <a:solidFill>
                  <a:schemeClr val="tx1"/>
                </a:solidFill>
              </a:rPr>
              <a:t>тысячелетие до н.э.)</a:t>
            </a:r>
          </a:p>
        </p:txBody>
      </p:sp>
      <p:sp>
        <p:nvSpPr>
          <p:cNvPr id="321539" name="Rectangle 3"/>
          <p:cNvSpPr>
            <a:spLocks noGrp="1" noChangeArrowheads="1"/>
          </p:cNvSpPr>
          <p:nvPr>
            <p:ph sz="half" idx="1"/>
          </p:nvPr>
        </p:nvSpPr>
        <p:spPr>
          <a:xfrm>
            <a:off x="822959" y="1595935"/>
            <a:ext cx="3703320" cy="3429000"/>
          </a:xfrm>
        </p:spPr>
        <p:txBody>
          <a:bodyPr>
            <a:normAutofit fontScale="40000" lnSpcReduction="20000"/>
          </a:bodyPr>
          <a:lstStyle/>
          <a:p>
            <a:pPr marL="0" indent="0">
              <a:buNone/>
            </a:pPr>
            <a:r>
              <a:rPr lang="ru-RU" b="1" dirty="0"/>
              <a:t>Математика</a:t>
            </a:r>
            <a:r>
              <a:rPr lang="ru-RU" b="1" dirty="0" smtClean="0"/>
              <a:t>:</a:t>
            </a:r>
            <a:endParaRPr lang="ru-RU" altLang="ru-RU" dirty="0" smtClean="0"/>
          </a:p>
          <a:p>
            <a:r>
              <a:rPr lang="ru-RU" altLang="ru-RU" dirty="0" smtClean="0"/>
              <a:t>десятичная </a:t>
            </a:r>
            <a:r>
              <a:rPr lang="ru-RU" altLang="ru-RU" dirty="0"/>
              <a:t>система </a:t>
            </a:r>
            <a:r>
              <a:rPr lang="ru-RU" altLang="ru-RU" dirty="0" smtClean="0"/>
              <a:t>счета;</a:t>
            </a:r>
          </a:p>
          <a:p>
            <a:r>
              <a:rPr lang="ru-RU" altLang="ru-RU" dirty="0"/>
              <a:t>деление круга на 360 </a:t>
            </a:r>
            <a:r>
              <a:rPr lang="ru-RU" altLang="ru-RU" dirty="0" smtClean="0"/>
              <a:t>градусов; </a:t>
            </a:r>
            <a:endParaRPr lang="ru-RU" altLang="ru-RU" dirty="0"/>
          </a:p>
          <a:p>
            <a:r>
              <a:rPr lang="ru-RU" altLang="ru-RU" dirty="0"/>
              <a:t>сельскохозяйственный </a:t>
            </a:r>
            <a:r>
              <a:rPr lang="ru-RU" altLang="ru-RU" dirty="0" smtClean="0"/>
              <a:t>календарь</a:t>
            </a:r>
            <a:r>
              <a:rPr lang="ru-RU" altLang="ru-RU" dirty="0"/>
              <a:t>;</a:t>
            </a:r>
          </a:p>
          <a:p>
            <a:pPr marL="0" indent="0">
              <a:buNone/>
            </a:pPr>
            <a:r>
              <a:rPr lang="ru-RU" b="1" dirty="0" smtClean="0"/>
              <a:t>Астрономия</a:t>
            </a:r>
            <a:r>
              <a:rPr lang="ru-RU" sz="1350" b="1" dirty="0"/>
              <a:t>:</a:t>
            </a:r>
          </a:p>
          <a:p>
            <a:r>
              <a:rPr lang="ru-RU" altLang="ru-RU" dirty="0"/>
              <a:t>лунный </a:t>
            </a:r>
            <a:r>
              <a:rPr lang="ru-RU" altLang="ru-RU" dirty="0" smtClean="0"/>
              <a:t>календарь;</a:t>
            </a:r>
          </a:p>
          <a:p>
            <a:r>
              <a:rPr lang="ru-RU" altLang="ru-RU" dirty="0"/>
              <a:t>д</a:t>
            </a:r>
            <a:r>
              <a:rPr lang="ru-RU" altLang="ru-RU" dirty="0" smtClean="0"/>
              <a:t>лительность года 365 дней, 6 часов, 15 мину, 4 секунды (современность - </a:t>
            </a:r>
            <a:r>
              <a:rPr lang="ru-RU" altLang="ru-RU" dirty="0"/>
              <a:t>365 дней, </a:t>
            </a:r>
            <a:r>
              <a:rPr lang="ru-RU" altLang="ru-RU" dirty="0" smtClean="0"/>
              <a:t>5  </a:t>
            </a:r>
            <a:r>
              <a:rPr lang="ru-RU" altLang="ru-RU" dirty="0"/>
              <a:t>часов, </a:t>
            </a:r>
            <a:r>
              <a:rPr lang="ru-RU" altLang="ru-RU" dirty="0" smtClean="0"/>
              <a:t>48 минут, 46 секунд )</a:t>
            </a:r>
          </a:p>
          <a:p>
            <a:pPr marL="0" indent="0">
              <a:buNone/>
            </a:pPr>
            <a:r>
              <a:rPr lang="ru-RU" b="1" dirty="0"/>
              <a:t>Химия:</a:t>
            </a:r>
          </a:p>
          <a:p>
            <a:r>
              <a:rPr lang="ru-RU" altLang="ru-RU" dirty="0" smtClean="0"/>
              <a:t>техника </a:t>
            </a:r>
            <a:r>
              <a:rPr lang="ru-RU" altLang="ru-RU" dirty="0"/>
              <a:t>для плавки металлов: печи, кузнечные мехи и древесный уголь как горючее, что позволяло достигнуть температуры 1500 ˚</a:t>
            </a:r>
            <a:r>
              <a:rPr lang="ru-RU" altLang="ru-RU" dirty="0" smtClean="0"/>
              <a:t>С </a:t>
            </a:r>
            <a:r>
              <a:rPr lang="ru-RU" altLang="ru-RU" dirty="0"/>
              <a:t>для плавления </a:t>
            </a:r>
            <a:r>
              <a:rPr lang="ru-RU" altLang="ru-RU" dirty="0" smtClean="0"/>
              <a:t>железа</a:t>
            </a:r>
            <a:endParaRPr lang="ru-RU" altLang="ru-RU" dirty="0"/>
          </a:p>
          <a:p>
            <a:r>
              <a:rPr lang="ru-RU" b="1" dirty="0" smtClean="0"/>
              <a:t>Письменность:</a:t>
            </a:r>
            <a:endParaRPr lang="ru-RU" b="1" dirty="0"/>
          </a:p>
          <a:p>
            <a:pPr>
              <a:lnSpc>
                <a:spcPct val="90000"/>
              </a:lnSpc>
            </a:pPr>
            <a:r>
              <a:rPr lang="ru-RU" altLang="ru-RU" dirty="0" smtClean="0"/>
              <a:t>Клинопись (первый </a:t>
            </a:r>
            <a:r>
              <a:rPr lang="ru-RU" altLang="ru-RU" dirty="0"/>
              <a:t>сборник пословиц и афоризмов, первые литературные дебаты и сказание о Всемирном </a:t>
            </a:r>
            <a:r>
              <a:rPr lang="ru-RU" altLang="ru-RU" dirty="0" smtClean="0"/>
              <a:t>потопе), наличие библиотечных каталогов</a:t>
            </a:r>
            <a:endParaRPr lang="ru-RU" altLang="ru-RU" dirty="0"/>
          </a:p>
        </p:txBody>
      </p:sp>
      <p:sp>
        <p:nvSpPr>
          <p:cNvPr id="2" name="Объект 1"/>
          <p:cNvSpPr>
            <a:spLocks noGrp="1"/>
          </p:cNvSpPr>
          <p:nvPr>
            <p:ph sz="half" idx="2"/>
          </p:nvPr>
        </p:nvSpPr>
        <p:spPr/>
        <p:txBody>
          <a:bodyPr>
            <a:normAutofit fontScale="40000" lnSpcReduction="20000"/>
          </a:bodyPr>
          <a:lstStyle/>
          <a:p>
            <a:endParaRPr lang="ru-RU"/>
          </a:p>
        </p:txBody>
      </p:sp>
      <p:pic>
        <p:nvPicPr>
          <p:cNvPr id="4" name="Picture 6" descr="Табличка с клинописью Шумеров (Шумерская цивилизац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036637" y="1687639"/>
            <a:ext cx="2956926" cy="29999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50428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solidFill>
                  <a:schemeClr val="tx1"/>
                </a:solidFill>
              </a:rPr>
              <a:t>Элементы науки в Египетской цивилизации </a:t>
            </a:r>
            <a:r>
              <a:rPr lang="ru-RU" sz="3000" dirty="0">
                <a:solidFill>
                  <a:schemeClr val="tx1"/>
                </a:solidFill>
              </a:rPr>
              <a:t>(середина </a:t>
            </a:r>
            <a:r>
              <a:rPr lang="en-US" sz="3000" dirty="0" smtClean="0">
                <a:solidFill>
                  <a:schemeClr val="tx1"/>
                </a:solidFill>
              </a:rPr>
              <a:t>IV</a:t>
            </a:r>
            <a:r>
              <a:rPr lang="ru-RU" sz="3000" dirty="0" smtClean="0">
                <a:solidFill>
                  <a:schemeClr val="tx1"/>
                </a:solidFill>
              </a:rPr>
              <a:t> </a:t>
            </a:r>
            <a:r>
              <a:rPr lang="ru-RU" sz="3000" dirty="0">
                <a:solidFill>
                  <a:schemeClr val="tx1"/>
                </a:solidFill>
              </a:rPr>
              <a:t>тыс. до н.э.)</a:t>
            </a:r>
          </a:p>
        </p:txBody>
      </p:sp>
      <p:sp>
        <p:nvSpPr>
          <p:cNvPr id="3" name="Текст 2"/>
          <p:cNvSpPr>
            <a:spLocks noGrp="1"/>
          </p:cNvSpPr>
          <p:nvPr>
            <p:ph type="body" sz="half" idx="1"/>
          </p:nvPr>
        </p:nvSpPr>
        <p:spPr>
          <a:xfrm>
            <a:off x="457200" y="1554992"/>
            <a:ext cx="4038600" cy="3429000"/>
          </a:xfrm>
        </p:spPr>
        <p:txBody>
          <a:bodyPr>
            <a:normAutofit fontScale="85000" lnSpcReduction="20000"/>
          </a:bodyPr>
          <a:lstStyle/>
          <a:p>
            <a:r>
              <a:rPr lang="ru-RU" sz="2100" b="1" dirty="0"/>
              <a:t>Математика:</a:t>
            </a:r>
          </a:p>
          <a:p>
            <a:pPr lvl="1"/>
            <a:r>
              <a:rPr lang="ru-RU" sz="1650" dirty="0"/>
              <a:t>Решение уравнений;</a:t>
            </a:r>
          </a:p>
          <a:p>
            <a:pPr lvl="1"/>
            <a:r>
              <a:rPr lang="ru-RU" sz="1650" dirty="0"/>
              <a:t>Вычисление площади прямоугольника, треугольника, трапеции;</a:t>
            </a:r>
          </a:p>
          <a:p>
            <a:pPr lvl="1"/>
            <a:r>
              <a:rPr lang="ru-RU" sz="1650" dirty="0"/>
              <a:t>Вычисление объема параллелепипеда, цилиндра, конуса, пирамид;</a:t>
            </a:r>
          </a:p>
          <a:p>
            <a:pPr marL="150876" lvl="1" indent="0">
              <a:buNone/>
            </a:pPr>
            <a:r>
              <a:rPr lang="ru-RU" sz="2100" b="1" dirty="0"/>
              <a:t>Астрономия</a:t>
            </a:r>
            <a:r>
              <a:rPr lang="ru-RU" sz="1800" b="1" dirty="0"/>
              <a:t>:</a:t>
            </a:r>
          </a:p>
          <a:p>
            <a:pPr lvl="1"/>
            <a:r>
              <a:rPr lang="ru-RU" sz="1650" dirty="0"/>
              <a:t>деление года  на 12 месяцев по 30 дней. Во 2 тыс. до н.э. деление суток на 12 дневных и 12 ночных часов</a:t>
            </a:r>
          </a:p>
          <a:p>
            <a:pPr marL="150876" lvl="1" indent="0">
              <a:buNone/>
            </a:pPr>
            <a:r>
              <a:rPr lang="ru-RU" sz="2100" b="1" dirty="0"/>
              <a:t>Химия:</a:t>
            </a:r>
          </a:p>
          <a:p>
            <a:pPr lvl="1"/>
            <a:r>
              <a:rPr lang="ru-RU" sz="1800" dirty="0"/>
              <a:t>Изготовление предметов подобных золоту и серебру;</a:t>
            </a:r>
          </a:p>
          <a:p>
            <a:pPr lvl="1"/>
            <a:r>
              <a:rPr lang="ru-RU" sz="1800" dirty="0"/>
              <a:t>Извлечение масел из растений</a:t>
            </a:r>
          </a:p>
        </p:txBody>
      </p:sp>
      <p:pic>
        <p:nvPicPr>
          <p:cNvPr id="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24785" y="1990851"/>
            <a:ext cx="3549422" cy="2368757"/>
          </a:xfrm>
          <a:noFill/>
          <a:ln/>
        </p:spPr>
      </p:pic>
    </p:spTree>
    <p:extLst>
      <p:ext uri="{BB962C8B-B14F-4D97-AF65-F5344CB8AC3E}">
        <p14:creationId xmlns:p14="http://schemas.microsoft.com/office/powerpoint/2010/main" val="3463203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841276"/>
            <a:ext cx="9361040" cy="4801314"/>
          </a:xfrm>
          <a:prstGeom prst="rect">
            <a:avLst/>
          </a:prstGeom>
        </p:spPr>
        <p:txBody>
          <a:bodyPr wrap="square">
            <a:spAutoFit/>
          </a:bodyPr>
          <a:lstStyle/>
          <a:p>
            <a:r>
              <a:rPr lang="ru-RU" dirty="0"/>
              <a:t>К концу периода </a:t>
            </a:r>
            <a:r>
              <a:rPr lang="ru-RU" b="1" dirty="0" err="1"/>
              <a:t>пранауки</a:t>
            </a:r>
            <a:r>
              <a:rPr lang="ru-RU" dirty="0"/>
              <a:t> достигается, таким образом, следующее:</a:t>
            </a:r>
          </a:p>
          <a:p>
            <a:r>
              <a:rPr lang="ru-RU" dirty="0"/>
              <a:t>1. </a:t>
            </a:r>
            <a:r>
              <a:rPr lang="ru-RU" b="1" dirty="0"/>
              <a:t>Выработана письменность</a:t>
            </a:r>
            <a:r>
              <a:rPr lang="ru-RU" dirty="0"/>
              <a:t>, разработан счет, приобретены позитивные знания (в виде связок "диагноз — рецепт") в области химии, астрономии, медицины, техники, агрономии, геометрии.</a:t>
            </a:r>
          </a:p>
          <a:p>
            <a:r>
              <a:rPr lang="ru-RU" dirty="0"/>
              <a:t>2. </a:t>
            </a:r>
            <a:r>
              <a:rPr lang="ru-RU" b="1" dirty="0"/>
              <a:t>Выработана особая терминология </a:t>
            </a:r>
            <a:r>
              <a:rPr lang="ru-RU" dirty="0"/>
              <a:t>и символика для разных областей познания.</a:t>
            </a:r>
          </a:p>
          <a:p>
            <a:r>
              <a:rPr lang="ru-RU" dirty="0"/>
              <a:t>3. </a:t>
            </a:r>
            <a:r>
              <a:rPr lang="ru-RU" b="1" dirty="0"/>
              <a:t>Наряду с навыком и умением особую роль приобретает текст</a:t>
            </a:r>
            <a:r>
              <a:rPr lang="ru-RU" dirty="0"/>
              <a:t> (</a:t>
            </a:r>
            <a:r>
              <a:rPr lang="ru-RU" dirty="0" err="1"/>
              <a:t>знако</a:t>
            </a:r>
            <a:r>
              <a:rPr lang="ru-RU" dirty="0"/>
              <a:t>-символическое изложение сведений).</a:t>
            </a:r>
          </a:p>
          <a:p>
            <a:r>
              <a:rPr lang="ru-RU" dirty="0"/>
              <a:t>4. Положено начало выработке </a:t>
            </a:r>
            <a:r>
              <a:rPr lang="ru-RU" b="1" dirty="0"/>
              <a:t>методов исследования </a:t>
            </a:r>
            <a:r>
              <a:rPr lang="ru-RU" dirty="0"/>
              <a:t>(наряду с методами применения знаний).</a:t>
            </a:r>
          </a:p>
          <a:p>
            <a:r>
              <a:rPr lang="ru-RU" dirty="0"/>
              <a:t>5. </a:t>
            </a:r>
            <a:r>
              <a:rPr lang="ru-RU" b="1" dirty="0"/>
              <a:t>Истинность знаний </a:t>
            </a:r>
            <a:r>
              <a:rPr lang="ru-RU" dirty="0"/>
              <a:t>принимается не на веру (как религиозные сведения и догматы), а проверяется на практике.</a:t>
            </a:r>
          </a:p>
          <a:p>
            <a:r>
              <a:rPr lang="ru-RU" dirty="0"/>
              <a:t>6. </a:t>
            </a:r>
            <a:r>
              <a:rPr lang="ru-RU" b="1" dirty="0"/>
              <a:t>Позитивные знания </a:t>
            </a:r>
            <a:r>
              <a:rPr lang="ru-RU" dirty="0"/>
              <a:t>отделяются от религиозного контекста и приобретают самостоятельное значение.</a:t>
            </a:r>
          </a:p>
          <a:p>
            <a:r>
              <a:rPr lang="ru-RU" dirty="0"/>
              <a:t>II этап. Начиная с IV века до нашей эры в Древней Греции начинает формироваться наука, которая проходит этапы </a:t>
            </a:r>
            <a:r>
              <a:rPr lang="ru-RU" dirty="0" err="1"/>
              <a:t>протонауки</a:t>
            </a:r>
            <a:r>
              <a:rPr lang="ru-RU" dirty="0"/>
              <a:t> (с IV в. до н. э. до XVI в. н. э.), </a:t>
            </a:r>
            <a:r>
              <a:rPr lang="ru-RU" dirty="0" err="1"/>
              <a:t>преднауки</a:t>
            </a:r>
            <a:r>
              <a:rPr lang="ru-RU" dirty="0"/>
              <a:t> (XVI — XVII века) и собственно Науки (с XVIII века).</a:t>
            </a:r>
          </a:p>
          <a:p>
            <a:endParaRPr lang="ru-RU" dirty="0"/>
          </a:p>
        </p:txBody>
      </p:sp>
    </p:spTree>
    <p:extLst>
      <p:ext uri="{BB962C8B-B14F-4D97-AF65-F5344CB8AC3E}">
        <p14:creationId xmlns:p14="http://schemas.microsoft.com/office/powerpoint/2010/main" val="20592483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0" y="2534335"/>
            <a:ext cx="4572000" cy="646331"/>
          </a:xfrm>
          <a:prstGeom prst="rect">
            <a:avLst/>
          </a:prstGeom>
        </p:spPr>
        <p:txBody>
          <a:bodyPr>
            <a:spAutoFit/>
          </a:bodyPr>
          <a:lstStyle/>
          <a:p>
            <a:r>
              <a:rPr lang="ru-RU" dirty="0" err="1">
                <a:latin typeface="Arial Black" panose="020B0A04020102020204" pitchFamily="34" charset="0"/>
              </a:rPr>
              <a:t>Протонаука</a:t>
            </a:r>
            <a:r>
              <a:rPr lang="ru-RU" dirty="0">
                <a:latin typeface="Arial Black" panose="020B0A04020102020204" pitchFamily="34" charset="0"/>
              </a:rPr>
              <a:t> в свою очередь имеет три периода.</a:t>
            </a:r>
          </a:p>
        </p:txBody>
      </p:sp>
    </p:spTree>
    <p:extLst>
      <p:ext uri="{BB962C8B-B14F-4D97-AF65-F5344CB8AC3E}">
        <p14:creationId xmlns:p14="http://schemas.microsoft.com/office/powerpoint/2010/main" val="39546073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769268"/>
            <a:ext cx="7848872" cy="4801314"/>
          </a:xfrm>
          <a:prstGeom prst="rect">
            <a:avLst/>
          </a:prstGeom>
        </p:spPr>
        <p:txBody>
          <a:bodyPr wrap="square">
            <a:spAutoFit/>
          </a:bodyPr>
          <a:lstStyle/>
          <a:p>
            <a:pPr algn="just"/>
            <a:r>
              <a:rPr lang="ru-RU" b="1" dirty="0">
                <a:latin typeface="Arial Black" panose="020B0A04020102020204" pitchFamily="34" charset="0"/>
              </a:rPr>
              <a:t>Первый из них</a:t>
            </a:r>
            <a:r>
              <a:rPr lang="ru-RU" dirty="0">
                <a:latin typeface="Arial Black" panose="020B0A04020102020204" pitchFamily="34" charset="0"/>
              </a:rPr>
              <a:t>— относится к эпохе античности (греческая античность и эллинизм). На первом этапе существует резкое разграничение </a:t>
            </a:r>
            <a:r>
              <a:rPr lang="ru-RU" dirty="0" err="1">
                <a:latin typeface="Arial Black" panose="020B0A04020102020204" pitchFamily="34" charset="0"/>
              </a:rPr>
              <a:t>протонауки</a:t>
            </a:r>
            <a:r>
              <a:rPr lang="ru-RU" dirty="0">
                <a:latin typeface="Arial Black" panose="020B0A04020102020204" pitchFamily="34" charset="0"/>
              </a:rPr>
              <a:t> на три уровня: элитарная наука, школьная и рабская, носителем которой является слой рабов — людей интеллектуального труда (инженеры, прорабы, управляющие латифундий, мастера и управляющие эргастерий, учителя и т. д.).</a:t>
            </a:r>
          </a:p>
          <a:p>
            <a:pPr algn="just"/>
            <a:r>
              <a:rPr lang="ru-RU" dirty="0">
                <a:latin typeface="Arial Black" panose="020B0A04020102020204" pitchFamily="34" charset="0"/>
              </a:rPr>
              <a:t>Именно рабская наука поддерживала достаточно высокий уровень образованности и технической оснащенности античного общества.</a:t>
            </a:r>
          </a:p>
          <a:p>
            <a:pPr algn="just"/>
            <a:r>
              <a:rPr lang="ru-RU" dirty="0">
                <a:latin typeface="Arial Black" panose="020B0A04020102020204" pitchFamily="34" charset="0"/>
              </a:rPr>
              <a:t>Более престижным был уровень науки, связанной с закрытыми специализированными школами (прототипами наших вузов и колледжей) по подготовке медиков, военных инженеров, архитекторов, агротехников, мореходов, математиков. Именно в этой области происходило формирование научной эмпирии и накопление эмпирического материала</a:t>
            </a:r>
            <a:r>
              <a:rPr lang="ru-RU" dirty="0" smtClean="0">
                <a:latin typeface="Arial Black" panose="020B0A04020102020204" pitchFamily="34" charset="0"/>
              </a:rPr>
              <a:t>.</a:t>
            </a:r>
            <a:endParaRPr lang="ru-RU" dirty="0">
              <a:latin typeface="Arial Black" panose="020B0A04020102020204" pitchFamily="34" charset="0"/>
            </a:endParaRPr>
          </a:p>
        </p:txBody>
      </p:sp>
    </p:spTree>
    <p:extLst>
      <p:ext uri="{BB962C8B-B14F-4D97-AF65-F5344CB8AC3E}">
        <p14:creationId xmlns:p14="http://schemas.microsoft.com/office/powerpoint/2010/main" val="1226217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2534335"/>
            <a:ext cx="4572000" cy="923330"/>
          </a:xfrm>
          <a:prstGeom prst="rect">
            <a:avLst/>
          </a:prstGeom>
        </p:spPr>
        <p:txBody>
          <a:bodyPr>
            <a:spAutoFit/>
          </a:bodyPr>
          <a:lstStyle/>
          <a:p>
            <a:r>
              <a:rPr lang="ru-RU" dirty="0">
                <a:latin typeface="Arial Black" panose="020B0A04020102020204" pitchFamily="34" charset="0"/>
              </a:rPr>
              <a:t>Культурно-исторические предпосылки возникновения науки</a:t>
            </a:r>
          </a:p>
        </p:txBody>
      </p:sp>
    </p:spTree>
    <p:extLst>
      <p:ext uri="{BB962C8B-B14F-4D97-AF65-F5344CB8AC3E}">
        <p14:creationId xmlns:p14="http://schemas.microsoft.com/office/powerpoint/2010/main" val="1929228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solidFill>
        </p:spPr>
        <p:txBody>
          <a:bodyPr>
            <a:noAutofit/>
          </a:bodyPr>
          <a:lstStyle/>
          <a:p>
            <a:r>
              <a:rPr lang="ru-RU" sz="1800" b="1" dirty="0"/>
              <a:t>Дж. Бернал </a:t>
            </a:r>
            <a:br>
              <a:rPr lang="ru-RU" sz="1800" b="1" dirty="0"/>
            </a:br>
            <a:r>
              <a:rPr lang="ru-RU" sz="1800" b="1" dirty="0"/>
              <a:t>«Наука в истории общества»</a:t>
            </a:r>
          </a:p>
        </p:txBody>
      </p:sp>
      <p:sp>
        <p:nvSpPr>
          <p:cNvPr id="3" name="Объект 2"/>
          <p:cNvSpPr>
            <a:spLocks noGrp="1"/>
          </p:cNvSpPr>
          <p:nvPr>
            <p:ph idx="1"/>
          </p:nvPr>
        </p:nvSpPr>
        <p:spPr/>
        <p:txBody>
          <a:bodyPr>
            <a:normAutofit/>
          </a:bodyPr>
          <a:lstStyle/>
          <a:p>
            <a:pPr marL="0" indent="0" algn="ctr">
              <a:buNone/>
            </a:pPr>
            <a:r>
              <a:rPr lang="ru-RU" sz="2100" b="1" dirty="0">
                <a:solidFill>
                  <a:schemeClr val="tx2"/>
                </a:solidFill>
              </a:rPr>
              <a:t>Факты, способствующие становлению науки:</a:t>
            </a:r>
          </a:p>
          <a:p>
            <a:r>
              <a:rPr lang="ru-RU" sz="2100" dirty="0">
                <a:solidFill>
                  <a:schemeClr val="tx1"/>
                </a:solidFill>
              </a:rPr>
              <a:t>Распространение обработки железа (усовершенствование судов, усовершенствование орудий труда);</a:t>
            </a:r>
          </a:p>
          <a:p>
            <a:r>
              <a:rPr lang="ru-RU" sz="2100" dirty="0">
                <a:solidFill>
                  <a:schemeClr val="tx1"/>
                </a:solidFill>
              </a:rPr>
              <a:t> Создание железных денег (возможность вести активную торговлю, в </a:t>
            </a:r>
            <a:r>
              <a:rPr lang="ru-RU" sz="2100" dirty="0" err="1">
                <a:solidFill>
                  <a:schemeClr val="tx1"/>
                </a:solidFill>
              </a:rPr>
              <a:t>т.ч</a:t>
            </a:r>
            <a:r>
              <a:rPr lang="ru-RU" sz="2100" dirty="0">
                <a:solidFill>
                  <a:schemeClr val="tx1"/>
                </a:solidFill>
              </a:rPr>
              <a:t>. и рабами);</a:t>
            </a:r>
          </a:p>
          <a:p>
            <a:r>
              <a:rPr lang="ru-RU" sz="2100" dirty="0">
                <a:solidFill>
                  <a:schemeClr val="tx1"/>
                </a:solidFill>
              </a:rPr>
              <a:t>Упрощение сложной системы письма (условие распространения знаний);</a:t>
            </a:r>
          </a:p>
          <a:p>
            <a:r>
              <a:rPr lang="ru-RU" sz="2100" dirty="0">
                <a:solidFill>
                  <a:schemeClr val="tx1"/>
                </a:solidFill>
              </a:rPr>
              <a:t>Формирование иудаизма (попытка объяснить мир)</a:t>
            </a:r>
          </a:p>
        </p:txBody>
      </p:sp>
    </p:spTree>
    <p:extLst>
      <p:ext uri="{BB962C8B-B14F-4D97-AF65-F5344CB8AC3E}">
        <p14:creationId xmlns:p14="http://schemas.microsoft.com/office/powerpoint/2010/main" val="1736218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3568" y="121196"/>
            <a:ext cx="7594104" cy="924680"/>
          </a:xfrm>
        </p:spPr>
        <p:txBody>
          <a:bodyPr>
            <a:normAutofit fontScale="90000"/>
          </a:bodyPr>
          <a:lstStyle/>
          <a:p>
            <a:pPr>
              <a:defRPr/>
            </a:pPr>
            <a:r>
              <a:rPr lang="ru-RU" sz="3000" dirty="0"/>
              <a:t>Великие географические открытия</a:t>
            </a:r>
            <a:br>
              <a:rPr lang="ru-RU" sz="3000" dirty="0"/>
            </a:br>
            <a:endParaRPr lang="ru-RU" sz="3000" dirty="0"/>
          </a:p>
        </p:txBody>
      </p:sp>
      <p:sp>
        <p:nvSpPr>
          <p:cNvPr id="16387" name="Rectangle 3"/>
          <p:cNvSpPr>
            <a:spLocks noGrp="1" noChangeArrowheads="1"/>
          </p:cNvSpPr>
          <p:nvPr>
            <p:ph idx="1"/>
          </p:nvPr>
        </p:nvSpPr>
        <p:spPr/>
        <p:txBody>
          <a:bodyPr/>
          <a:lstStyle/>
          <a:p>
            <a:pPr lvl="1"/>
            <a:r>
              <a:rPr lang="ru-RU" altLang="ru-RU" dirty="0" smtClean="0"/>
              <a:t>Исследование португальцами западного берега Африки. </a:t>
            </a:r>
          </a:p>
          <a:p>
            <a:pPr lvl="1"/>
            <a:r>
              <a:rPr lang="ru-RU" altLang="ru-RU" dirty="0" smtClean="0"/>
              <a:t>Открытие морских путей в Америку и Индию</a:t>
            </a:r>
          </a:p>
          <a:p>
            <a:pPr lvl="1"/>
            <a:r>
              <a:rPr lang="ru-RU" altLang="ru-RU" dirty="0" smtClean="0"/>
              <a:t>Плавание Магеллана.</a:t>
            </a:r>
          </a:p>
          <a:p>
            <a:pPr lvl="1"/>
            <a:r>
              <a:rPr lang="ru-RU" altLang="ru-RU" dirty="0" smtClean="0"/>
              <a:t>Русские землепроходцы. Северо-Восточный и Северо-Западный проходы.</a:t>
            </a:r>
          </a:p>
          <a:p>
            <a:pPr lvl="1"/>
            <a:r>
              <a:rPr lang="ru-RU" altLang="ru-RU" dirty="0" smtClean="0"/>
              <a:t>Открытие Австралии.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4029213"/>
            <a:ext cx="3119679" cy="1688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2486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a:t>Значение Великих географических открытий</a:t>
            </a:r>
            <a:endParaRPr lang="ru-RU" dirty="0"/>
          </a:p>
        </p:txBody>
      </p:sp>
      <p:sp>
        <p:nvSpPr>
          <p:cNvPr id="3" name="Объект 2"/>
          <p:cNvSpPr>
            <a:spLocks noGrp="1"/>
          </p:cNvSpPr>
          <p:nvPr>
            <p:ph idx="1"/>
          </p:nvPr>
        </p:nvSpPr>
        <p:spPr/>
        <p:txBody>
          <a:bodyPr>
            <a:normAutofit fontScale="85000" lnSpcReduction="10000"/>
          </a:bodyPr>
          <a:lstStyle/>
          <a:p>
            <a:r>
              <a:rPr lang="ru-RU" altLang="ru-RU" dirty="0"/>
              <a:t>установлены контуры обитаемых материков</a:t>
            </a:r>
          </a:p>
          <a:p>
            <a:r>
              <a:rPr lang="ru-RU" altLang="ru-RU" dirty="0"/>
              <a:t>исследована большая часть земной поверхности </a:t>
            </a:r>
          </a:p>
          <a:p>
            <a:r>
              <a:rPr lang="ru-RU" altLang="ru-RU" dirty="0"/>
              <a:t>было получено представление о форме Земли </a:t>
            </a:r>
          </a:p>
          <a:p>
            <a:r>
              <a:rPr lang="ru-RU" altLang="ru-RU" dirty="0"/>
              <a:t>развитие естествознания, материал для ботаники, зоологии, этнографии</a:t>
            </a:r>
          </a:p>
          <a:p>
            <a:r>
              <a:rPr lang="ru-RU" altLang="ru-RU" dirty="0"/>
              <a:t>новые сельско-хозяйственные культуры (картофель, маис, томаты, табак)</a:t>
            </a:r>
          </a:p>
          <a:p>
            <a:r>
              <a:rPr lang="ru-RU" altLang="ru-RU" dirty="0"/>
              <a:t>торговля приобрела мировой характер</a:t>
            </a:r>
          </a:p>
        </p:txBody>
      </p:sp>
    </p:spTree>
    <p:extLst>
      <p:ext uri="{BB962C8B-B14F-4D97-AF65-F5344CB8AC3E}">
        <p14:creationId xmlns:p14="http://schemas.microsoft.com/office/powerpoint/2010/main" val="509062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750696" cy="857277"/>
          </a:xfrm>
        </p:spPr>
        <p:txBody>
          <a:bodyPr/>
          <a:lstStyle/>
          <a:p>
            <a:r>
              <a:rPr lang="ru-RU" sz="2000" b="1" dirty="0"/>
              <a:t>Характерные мировоззрения эпохи Возрождения</a:t>
            </a:r>
            <a:endParaRPr lang="ru-RU" sz="2000" dirty="0"/>
          </a:p>
        </p:txBody>
      </p:sp>
      <p:sp>
        <p:nvSpPr>
          <p:cNvPr id="3" name="Объект 2"/>
          <p:cNvSpPr>
            <a:spLocks noGrp="1"/>
          </p:cNvSpPr>
          <p:nvPr>
            <p:ph idx="1"/>
          </p:nvPr>
        </p:nvSpPr>
        <p:spPr/>
        <p:txBody>
          <a:bodyPr/>
          <a:lstStyle/>
          <a:p>
            <a:r>
              <a:rPr lang="ru-RU" altLang="ru-RU" dirty="0"/>
              <a:t>Антропоцентризм, </a:t>
            </a:r>
          </a:p>
          <a:p>
            <a:r>
              <a:rPr lang="ru-RU" altLang="ru-RU" dirty="0" smtClean="0"/>
              <a:t>Гуманизм- </a:t>
            </a:r>
            <a:r>
              <a:rPr lang="ru-RU" altLang="ru-RU" dirty="0"/>
              <a:t>человек центр мира </a:t>
            </a:r>
          </a:p>
          <a:p>
            <a:r>
              <a:rPr lang="ru-RU" altLang="ru-RU" dirty="0" smtClean="0"/>
              <a:t>Пантеизм </a:t>
            </a:r>
            <a:r>
              <a:rPr lang="ru-RU" altLang="ru-RU" dirty="0"/>
              <a:t>– Бог отождествляется с миром</a:t>
            </a:r>
          </a:p>
          <a:p>
            <a:pPr marL="0" indent="0">
              <a:buNone/>
            </a:pPr>
            <a:endParaRPr lang="ru-RU" altLang="ru-RU" dirty="0"/>
          </a:p>
          <a:p>
            <a:endParaRPr lang="ru-RU" dirty="0"/>
          </a:p>
        </p:txBody>
      </p:sp>
    </p:spTree>
    <p:extLst>
      <p:ext uri="{BB962C8B-B14F-4D97-AF65-F5344CB8AC3E}">
        <p14:creationId xmlns:p14="http://schemas.microsoft.com/office/powerpoint/2010/main" val="822707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609600" y="-94828"/>
            <a:ext cx="8229600" cy="952500"/>
          </a:xfrm>
        </p:spPr>
        <p:txBody>
          <a:bodyPr>
            <a:normAutofit/>
          </a:bodyPr>
          <a:lstStyle/>
          <a:p>
            <a:pPr>
              <a:defRPr/>
            </a:pPr>
            <a:r>
              <a:rPr lang="ru-RU" dirty="0"/>
              <a:t>ПИКО ДЕЛЛА МИРАНДОЛА Джованни (1463-94)</a:t>
            </a:r>
          </a:p>
        </p:txBody>
      </p:sp>
      <p:sp>
        <p:nvSpPr>
          <p:cNvPr id="20483" name="Rectangle 3"/>
          <p:cNvSpPr>
            <a:spLocks noGrp="1" noChangeArrowheads="1"/>
          </p:cNvSpPr>
          <p:nvPr>
            <p:ph type="body" sz="half" idx="1"/>
          </p:nvPr>
        </p:nvSpPr>
        <p:spPr>
          <a:xfrm>
            <a:off x="457200" y="1714500"/>
            <a:ext cx="4267200" cy="3086100"/>
          </a:xfrm>
        </p:spPr>
        <p:txBody>
          <a:bodyPr/>
          <a:lstStyle/>
          <a:p>
            <a:r>
              <a:rPr lang="ru-RU" altLang="ru-RU" sz="2325"/>
              <a:t>итальянский мыслитель, представитель раннего гуманизма. </a:t>
            </a:r>
          </a:p>
          <a:p>
            <a:r>
              <a:rPr lang="ru-RU" altLang="ru-RU" sz="2325"/>
              <a:t>"900 тезисов" </a:t>
            </a:r>
          </a:p>
          <a:p>
            <a:r>
              <a:rPr lang="ru-RU" altLang="ru-RU" sz="2325"/>
              <a:t>введение к ним - "Речь о достоинстве человека" </a:t>
            </a:r>
          </a:p>
        </p:txBody>
      </p:sp>
      <p:pic>
        <p:nvPicPr>
          <p:cNvPr id="20484" name="Picture 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2432449"/>
            <a:ext cx="1905000" cy="1650206"/>
          </a:xfrm>
        </p:spPr>
      </p:pic>
    </p:spTree>
    <p:extLst>
      <p:ext uri="{BB962C8B-B14F-4D97-AF65-F5344CB8AC3E}">
        <p14:creationId xmlns:p14="http://schemas.microsoft.com/office/powerpoint/2010/main" val="3771665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p:txBody>
          <a:bodyPr vert="horz" wrap="square" lIns="68580" tIns="34290" rIns="68580" bIns="34290" numCol="1" rtlCol="0" anchor="ctr" anchorCtr="0" compatLnSpc="1">
            <a:prstTxWarp prst="textNoShape">
              <a:avLst/>
            </a:prstTxWarp>
            <a:noAutofit/>
          </a:bodyPr>
          <a:lstStyle/>
          <a:p>
            <a:r>
              <a:rPr lang="ru-RU" altLang="ru-RU" smtClean="0">
                <a:effectLst/>
              </a:rPr>
              <a:t>“Речь о достоинстве человека”</a:t>
            </a:r>
          </a:p>
        </p:txBody>
      </p:sp>
      <p:sp>
        <p:nvSpPr>
          <p:cNvPr id="21507" name="Rectangle 3"/>
          <p:cNvSpPr>
            <a:spLocks noGrp="1" noChangeArrowheads="1"/>
          </p:cNvSpPr>
          <p:nvPr>
            <p:ph idx="1"/>
          </p:nvPr>
        </p:nvSpPr>
        <p:spPr/>
        <p:txBody>
          <a:bodyPr/>
          <a:lstStyle/>
          <a:p>
            <a:pPr>
              <a:lnSpc>
                <a:spcPct val="90000"/>
              </a:lnSpc>
            </a:pPr>
            <a:r>
              <a:rPr lang="ru-RU" altLang="ru-RU" smtClean="0"/>
              <a:t>Понимание роли и места человека отличает эту эпоху от античности и от христианского средневековья. </a:t>
            </a:r>
          </a:p>
          <a:p>
            <a:pPr>
              <a:lnSpc>
                <a:spcPct val="90000"/>
              </a:lnSpc>
            </a:pPr>
            <a:r>
              <a:rPr lang="ru-RU" altLang="ru-RU" smtClean="0"/>
              <a:t>Пико делла Мирандола вкладывает в уста бога обращение к Адаму:</a:t>
            </a:r>
          </a:p>
          <a:p>
            <a:pPr lvl="2">
              <a:lnSpc>
                <a:spcPct val="90000"/>
              </a:lnSpc>
            </a:pPr>
            <a:r>
              <a:rPr lang="ru-RU" altLang="ru-RU" smtClean="0"/>
              <a:t> “Образ прочих творений определен в пределах установленных нами законов. Ты же, не стесненный никакими пределами, определишь свой образ по своему решению, во власть которого я тебя предоставляю”.</a:t>
            </a:r>
          </a:p>
        </p:txBody>
      </p:sp>
    </p:spTree>
    <p:extLst>
      <p:ext uri="{BB962C8B-B14F-4D97-AF65-F5344CB8AC3E}">
        <p14:creationId xmlns:p14="http://schemas.microsoft.com/office/powerpoint/2010/main" val="29355485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381000" y="504825"/>
            <a:ext cx="8458200" cy="1038225"/>
          </a:xfrm>
        </p:spPr>
        <p:txBody>
          <a:bodyPr/>
          <a:lstStyle/>
          <a:p>
            <a:pPr>
              <a:defRPr/>
            </a:pPr>
            <a:r>
              <a:rPr lang="ru-RU" sz="3000" b="1">
                <a:solidFill>
                  <a:schemeClr val="tx2">
                    <a:satMod val="130000"/>
                  </a:schemeClr>
                </a:solidFill>
              </a:rPr>
              <a:t>Николай Кузанский</a:t>
            </a:r>
            <a:r>
              <a:rPr lang="ru-RU" sz="3000">
                <a:solidFill>
                  <a:schemeClr val="tx2">
                    <a:satMod val="130000"/>
                  </a:schemeClr>
                </a:solidFill>
              </a:rPr>
              <a:t> (1401-1463)</a:t>
            </a:r>
          </a:p>
        </p:txBody>
      </p:sp>
      <p:sp>
        <p:nvSpPr>
          <p:cNvPr id="22531" name="Rectangle 3"/>
          <p:cNvSpPr>
            <a:spLocks noGrp="1" noChangeArrowheads="1"/>
          </p:cNvSpPr>
          <p:nvPr>
            <p:ph type="body" sz="half" idx="1"/>
          </p:nvPr>
        </p:nvSpPr>
        <p:spPr>
          <a:xfrm>
            <a:off x="457201" y="1714500"/>
            <a:ext cx="4043363" cy="3086100"/>
          </a:xfrm>
        </p:spPr>
        <p:txBody>
          <a:bodyPr/>
          <a:lstStyle/>
          <a:p>
            <a:pPr>
              <a:lnSpc>
                <a:spcPct val="90000"/>
              </a:lnSpc>
            </a:pPr>
            <a:r>
              <a:rPr lang="ru-RU" altLang="ru-RU" sz="2100"/>
              <a:t>Выдающийся немецкий философ и теолог, кардинал и викарий Папы римского.</a:t>
            </a:r>
          </a:p>
        </p:txBody>
      </p:sp>
      <p:sp>
        <p:nvSpPr>
          <p:cNvPr id="22532" name="Rectangle 4"/>
          <p:cNvSpPr>
            <a:spLocks noGrp="1" noChangeArrowheads="1"/>
          </p:cNvSpPr>
          <p:nvPr>
            <p:ph sz="half" idx="2"/>
          </p:nvPr>
        </p:nvSpPr>
        <p:spPr>
          <a:xfrm>
            <a:off x="4645026" y="1714500"/>
            <a:ext cx="4041775" cy="3086100"/>
          </a:xfrm>
        </p:spPr>
        <p:txBody>
          <a:bodyPr/>
          <a:lstStyle/>
          <a:p>
            <a:endParaRPr lang="ru-RU" altLang="ru-RU" sz="2100"/>
          </a:p>
        </p:txBody>
      </p:sp>
      <p:pic>
        <p:nvPicPr>
          <p:cNvPr id="22533" name="Picture 5" descr="cusan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657350"/>
            <a:ext cx="32004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8582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normAutofit fontScale="90000"/>
          </a:bodyPr>
          <a:lstStyle/>
          <a:p>
            <a:pPr>
              <a:defRPr/>
            </a:pPr>
            <a:r>
              <a:rPr lang="ru-RU" sz="3000" dirty="0"/>
              <a:t>Учение о материальном единстве мира</a:t>
            </a:r>
          </a:p>
        </p:txBody>
      </p:sp>
      <p:sp>
        <p:nvSpPr>
          <p:cNvPr id="25603" name="Rectangle 3"/>
          <p:cNvSpPr>
            <a:spLocks noGrp="1" noChangeArrowheads="1"/>
          </p:cNvSpPr>
          <p:nvPr>
            <p:ph idx="1"/>
          </p:nvPr>
        </p:nvSpPr>
        <p:spPr/>
        <p:txBody>
          <a:bodyPr/>
          <a:lstStyle/>
          <a:p>
            <a:pPr>
              <a:lnSpc>
                <a:spcPct val="90000"/>
              </a:lnSpc>
            </a:pPr>
            <a:r>
              <a:rPr lang="ru-RU" altLang="ru-RU" sz="1800"/>
              <a:t>1. Абсолютный максимум связывает в абсолютное единство все вещи. </a:t>
            </a:r>
          </a:p>
          <a:p>
            <a:pPr>
              <a:lnSpc>
                <a:spcPct val="90000"/>
              </a:lnSpc>
            </a:pPr>
            <a:r>
              <a:rPr lang="ru-RU" altLang="ru-RU" sz="1800"/>
              <a:t>Отсюда проистекает: Земля и небесные светила имеют одну природу (у Аристотеля – светила из эфира), следовательно, равноценны (разовьет Коперник). </a:t>
            </a:r>
          </a:p>
          <a:p>
            <a:pPr>
              <a:lnSpc>
                <a:spcPct val="90000"/>
              </a:lnSpc>
            </a:pPr>
            <a:r>
              <a:rPr lang="ru-RU" altLang="ru-RU" sz="1800"/>
              <a:t>Снимается противоречие между </a:t>
            </a:r>
          </a:p>
          <a:p>
            <a:pPr lvl="1">
              <a:lnSpc>
                <a:spcPct val="90000"/>
              </a:lnSpc>
            </a:pPr>
            <a:r>
              <a:rPr lang="ru-RU" altLang="ru-RU" sz="1500"/>
              <a:t>идеей и материей, </a:t>
            </a:r>
          </a:p>
          <a:p>
            <a:pPr lvl="1">
              <a:lnSpc>
                <a:spcPct val="90000"/>
              </a:lnSpc>
            </a:pPr>
            <a:r>
              <a:rPr lang="ru-RU" altLang="ru-RU" sz="1500"/>
              <a:t>материей и формой, </a:t>
            </a:r>
          </a:p>
          <a:p>
            <a:pPr>
              <a:lnSpc>
                <a:spcPct val="90000"/>
              </a:lnSpc>
            </a:pPr>
            <a:r>
              <a:rPr lang="ru-RU" altLang="ru-RU" sz="1800"/>
              <a:t>они в абсолютном единстве (разовьет Джордано Бруно). </a:t>
            </a:r>
          </a:p>
        </p:txBody>
      </p:sp>
    </p:spTree>
    <p:extLst>
      <p:ext uri="{BB962C8B-B14F-4D97-AF65-F5344CB8AC3E}">
        <p14:creationId xmlns:p14="http://schemas.microsoft.com/office/powerpoint/2010/main" val="41465030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a:defRPr/>
            </a:pPr>
            <a:r>
              <a:rPr lang="ru-RU" dirty="0"/>
              <a:t>Учение о бесконечности Вселенной</a:t>
            </a:r>
          </a:p>
        </p:txBody>
      </p:sp>
      <p:sp>
        <p:nvSpPr>
          <p:cNvPr id="26627" name="Rectangle 3"/>
          <p:cNvSpPr>
            <a:spLocks noGrp="1" noChangeArrowheads="1"/>
          </p:cNvSpPr>
          <p:nvPr>
            <p:ph idx="1"/>
          </p:nvPr>
        </p:nvSpPr>
        <p:spPr/>
        <p:txBody>
          <a:bodyPr/>
          <a:lstStyle/>
          <a:p>
            <a:pPr>
              <a:lnSpc>
                <a:spcPct val="90000"/>
              </a:lnSpc>
            </a:pPr>
            <a:r>
              <a:rPr lang="ru-RU" altLang="ru-RU" sz="2100"/>
              <a:t>2. Абсолютный максимум бесконечен, следовательно Вселенная бесконечна и едина. </a:t>
            </a:r>
          </a:p>
          <a:p>
            <a:pPr>
              <a:lnSpc>
                <a:spcPct val="90000"/>
              </a:lnSpc>
            </a:pPr>
            <a:r>
              <a:rPr lang="ru-RU" altLang="ru-RU" sz="2100"/>
              <a:t>У бесконечности нет центра! </a:t>
            </a:r>
          </a:p>
          <a:p>
            <a:pPr lvl="1">
              <a:lnSpc>
                <a:spcPct val="90000"/>
              </a:lnSpc>
            </a:pPr>
            <a:r>
              <a:rPr lang="ru-RU" altLang="ru-RU" sz="1500"/>
              <a:t>«Машина мира как будто имеет свой центр повсюду, а окружность нигде». </a:t>
            </a:r>
          </a:p>
          <a:p>
            <a:pPr>
              <a:lnSpc>
                <a:spcPct val="90000"/>
              </a:lnSpc>
            </a:pPr>
            <a:r>
              <a:rPr lang="ru-RU" altLang="ru-RU" sz="2100"/>
              <a:t>Следовательно, Земля не находится в центре мира. </a:t>
            </a:r>
            <a:br>
              <a:rPr lang="ru-RU" altLang="ru-RU" sz="2100"/>
            </a:br>
            <a:endParaRPr lang="ru-RU" altLang="ru-RU" sz="2100"/>
          </a:p>
        </p:txBody>
      </p:sp>
    </p:spTree>
    <p:extLst>
      <p:ext uri="{BB962C8B-B14F-4D97-AF65-F5344CB8AC3E}">
        <p14:creationId xmlns:p14="http://schemas.microsoft.com/office/powerpoint/2010/main" val="32639775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pPr>
              <a:defRPr/>
            </a:pPr>
            <a:r>
              <a:rPr lang="ru-RU" sz="3000" dirty="0"/>
              <a:t>Понятие максимума и минимума</a:t>
            </a:r>
          </a:p>
        </p:txBody>
      </p:sp>
      <p:sp>
        <p:nvSpPr>
          <p:cNvPr id="24579" name="Rectangle 3"/>
          <p:cNvSpPr>
            <a:spLocks noGrp="1" noChangeArrowheads="1"/>
          </p:cNvSpPr>
          <p:nvPr>
            <p:ph idx="1"/>
          </p:nvPr>
        </p:nvSpPr>
        <p:spPr/>
        <p:txBody>
          <a:bodyPr/>
          <a:lstStyle/>
          <a:p>
            <a:pPr>
              <a:lnSpc>
                <a:spcPct val="80000"/>
              </a:lnSpc>
            </a:pPr>
            <a:r>
              <a:rPr lang="ru-RU" altLang="ru-RU" sz="2100" dirty="0"/>
              <a:t>Сочинение «Об ученом незнании» </a:t>
            </a:r>
          </a:p>
          <a:p>
            <a:pPr>
              <a:lnSpc>
                <a:spcPct val="80000"/>
              </a:lnSpc>
            </a:pPr>
            <a:r>
              <a:rPr lang="ru-RU" altLang="ru-RU" sz="2100" dirty="0"/>
              <a:t>Единое и бесконечное — это одно и то же.</a:t>
            </a:r>
          </a:p>
          <a:p>
            <a:pPr>
              <a:lnSpc>
                <a:spcPct val="80000"/>
              </a:lnSpc>
            </a:pPr>
            <a:r>
              <a:rPr lang="ru-RU" altLang="ru-RU" sz="2100" dirty="0"/>
              <a:t>Понятие максимума и минимума, т. е. «наибольшего» и «наименьшего», которые у него оказываются совпадающими противоположностями. </a:t>
            </a:r>
          </a:p>
          <a:p>
            <a:pPr>
              <a:lnSpc>
                <a:spcPct val="80000"/>
              </a:lnSpc>
            </a:pPr>
            <a:r>
              <a:rPr lang="ru-RU" altLang="ru-RU" sz="2100" dirty="0"/>
              <a:t>Максимум есть бог. «Все совпадает с богом…». </a:t>
            </a:r>
          </a:p>
          <a:p>
            <a:pPr>
              <a:lnSpc>
                <a:spcPct val="80000"/>
              </a:lnSpc>
            </a:pPr>
            <a:r>
              <a:rPr lang="ru-RU" altLang="ru-RU" sz="2100" dirty="0"/>
              <a:t>Абсолютный максимум и есть Вселенная. </a:t>
            </a:r>
          </a:p>
        </p:txBody>
      </p:sp>
    </p:spTree>
    <p:extLst>
      <p:ext uri="{BB962C8B-B14F-4D97-AF65-F5344CB8AC3E}">
        <p14:creationId xmlns:p14="http://schemas.microsoft.com/office/powerpoint/2010/main" val="33004224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pPr>
              <a:defRPr/>
            </a:pPr>
            <a:r>
              <a:rPr lang="ru-RU" dirty="0"/>
              <a:t>Учение о движении</a:t>
            </a:r>
          </a:p>
        </p:txBody>
      </p:sp>
      <p:sp>
        <p:nvSpPr>
          <p:cNvPr id="27651" name="Rectangle 3"/>
          <p:cNvSpPr>
            <a:spLocks noGrp="1" noChangeArrowheads="1"/>
          </p:cNvSpPr>
          <p:nvPr>
            <p:ph idx="1"/>
          </p:nvPr>
        </p:nvSpPr>
        <p:spPr/>
        <p:txBody>
          <a:bodyPr/>
          <a:lstStyle/>
          <a:p>
            <a:pPr>
              <a:lnSpc>
                <a:spcPct val="80000"/>
              </a:lnSpc>
            </a:pPr>
            <a:r>
              <a:rPr lang="ru-RU" altLang="ru-RU" sz="2400" dirty="0"/>
              <a:t>3. Земля не неподвижна, а движется, как и остальные светила. </a:t>
            </a:r>
          </a:p>
          <a:p>
            <a:pPr>
              <a:lnSpc>
                <a:spcPct val="80000"/>
              </a:lnSpc>
            </a:pPr>
            <a:r>
              <a:rPr lang="ru-RU" altLang="ru-RU" sz="2400" dirty="0"/>
              <a:t>Это – переход к гелиоцентрической системе Коперника, а затем к множественности миров Бруно. </a:t>
            </a:r>
          </a:p>
          <a:p>
            <a:pPr>
              <a:lnSpc>
                <a:spcPct val="80000"/>
              </a:lnSpc>
            </a:pPr>
            <a:r>
              <a:rPr lang="ru-RU" altLang="ru-RU" sz="2400" dirty="0"/>
              <a:t>Движения же мы не замечаем </a:t>
            </a:r>
          </a:p>
          <a:p>
            <a:pPr lvl="2">
              <a:lnSpc>
                <a:spcPct val="80000"/>
              </a:lnSpc>
            </a:pPr>
            <a:r>
              <a:rPr lang="ru-RU" altLang="ru-RU" dirty="0"/>
              <a:t>«как на корабле посреди вод, кто-либо, если б не знал, что вода течет и не видел берегов, то не знал бы что движется». </a:t>
            </a:r>
          </a:p>
          <a:p>
            <a:pPr>
              <a:lnSpc>
                <a:spcPct val="80000"/>
              </a:lnSpc>
            </a:pPr>
            <a:r>
              <a:rPr lang="ru-RU" altLang="ru-RU" sz="2400" dirty="0"/>
              <a:t>Рушится все учение Аристотеля о движении: насильственном и естественном. </a:t>
            </a:r>
          </a:p>
          <a:p>
            <a:pPr>
              <a:lnSpc>
                <a:spcPct val="80000"/>
              </a:lnSpc>
            </a:pPr>
            <a:endParaRPr lang="ru-RU" altLang="ru-RU" sz="1800" dirty="0"/>
          </a:p>
          <a:p>
            <a:pPr>
              <a:lnSpc>
                <a:spcPct val="80000"/>
              </a:lnSpc>
            </a:pPr>
            <a:endParaRPr lang="ru-RU" altLang="ru-RU" sz="1500" dirty="0"/>
          </a:p>
        </p:txBody>
      </p:sp>
    </p:spTree>
    <p:extLst>
      <p:ext uri="{BB962C8B-B14F-4D97-AF65-F5344CB8AC3E}">
        <p14:creationId xmlns:p14="http://schemas.microsoft.com/office/powerpoint/2010/main" val="23597099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Бог и универсум</a:t>
            </a:r>
            <a:endParaRPr lang="ru-RU" dirty="0"/>
          </a:p>
        </p:txBody>
      </p:sp>
      <p:sp>
        <p:nvSpPr>
          <p:cNvPr id="3" name="Объект 2"/>
          <p:cNvSpPr>
            <a:spLocks noGrp="1"/>
          </p:cNvSpPr>
          <p:nvPr>
            <p:ph idx="1"/>
          </p:nvPr>
        </p:nvSpPr>
        <p:spPr/>
        <p:txBody>
          <a:bodyPr>
            <a:normAutofit fontScale="77500" lnSpcReduction="20000"/>
          </a:bodyPr>
          <a:lstStyle/>
          <a:p>
            <a:pPr marL="447485" indent="-385763">
              <a:buAutoNum type="arabicParenR"/>
            </a:pPr>
            <a:r>
              <a:rPr lang="ru-RU" b="1" dirty="0" smtClean="0"/>
              <a:t>Компликация</a:t>
            </a:r>
            <a:r>
              <a:rPr lang="ru-RU" dirty="0" smtClean="0"/>
              <a:t>: Бог </a:t>
            </a:r>
            <a:r>
              <a:rPr lang="ru-RU" dirty="0"/>
              <a:t>содержит в себе все вещи (в качестве максимума всех максимумов) , и, поэтому, можно говорить что "складывает" (включает) все вещи. </a:t>
            </a:r>
            <a:br>
              <a:rPr lang="ru-RU" dirty="0"/>
            </a:br>
            <a:endParaRPr lang="ru-RU" dirty="0" smtClean="0"/>
          </a:p>
          <a:p>
            <a:pPr marL="447485" indent="-385763">
              <a:buAutoNum type="arabicParenR"/>
            </a:pPr>
            <a:r>
              <a:rPr lang="ru-RU" dirty="0" smtClean="0"/>
              <a:t> </a:t>
            </a:r>
            <a:r>
              <a:rPr lang="ru-RU" b="1" dirty="0" smtClean="0"/>
              <a:t>Экспликация</a:t>
            </a:r>
            <a:r>
              <a:rPr lang="ru-RU" dirty="0" smtClean="0"/>
              <a:t>. Бог </a:t>
            </a:r>
            <a:r>
              <a:rPr lang="ru-RU" dirty="0"/>
              <a:t>во всех вещах то, что они </a:t>
            </a:r>
            <a:r>
              <a:rPr lang="ru-RU" dirty="0" smtClean="0"/>
              <a:t>есть, универсум является </a:t>
            </a:r>
            <a:r>
              <a:rPr lang="ru-RU" dirty="0"/>
              <a:t>"образом" Абсолюта</a:t>
            </a:r>
            <a:r>
              <a:rPr lang="ru-RU" dirty="0" smtClean="0"/>
              <a:t>.</a:t>
            </a:r>
          </a:p>
          <a:p>
            <a:pPr marL="447485" indent="-385763">
              <a:buAutoNum type="arabicParenR"/>
            </a:pPr>
            <a:endParaRPr lang="ru-RU" dirty="0" smtClean="0"/>
          </a:p>
          <a:p>
            <a:pPr marL="447485" indent="-385763">
              <a:buAutoNum type="arabicParenR"/>
            </a:pPr>
            <a:r>
              <a:rPr lang="ru-RU" b="1" dirty="0" smtClean="0"/>
              <a:t>Контракция</a:t>
            </a:r>
            <a:r>
              <a:rPr lang="ru-RU" dirty="0" smtClean="0"/>
              <a:t>  Бог </a:t>
            </a:r>
            <a:r>
              <a:rPr lang="ru-RU" dirty="0"/>
              <a:t>в универсуме является "контрактом", в котором единство "договаривается" (проявляет себя) во множественности, простота в сложности, покой в движении, вечность в чередовании </a:t>
            </a:r>
            <a:r>
              <a:rPr lang="ru-RU" dirty="0" smtClean="0"/>
              <a:t>времени. </a:t>
            </a:r>
            <a:endParaRPr lang="ru-RU" dirty="0"/>
          </a:p>
        </p:txBody>
      </p:sp>
    </p:spTree>
    <p:extLst>
      <p:ext uri="{BB962C8B-B14F-4D97-AF65-F5344CB8AC3E}">
        <p14:creationId xmlns:p14="http://schemas.microsoft.com/office/powerpoint/2010/main" val="18201337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Человек как микрокосм</a:t>
            </a:r>
            <a:endParaRPr lang="ru-RU" dirty="0"/>
          </a:p>
        </p:txBody>
      </p:sp>
      <p:sp>
        <p:nvSpPr>
          <p:cNvPr id="3" name="Объект 2"/>
          <p:cNvSpPr>
            <a:spLocks noGrp="1"/>
          </p:cNvSpPr>
          <p:nvPr>
            <p:ph idx="1"/>
          </p:nvPr>
        </p:nvSpPr>
        <p:spPr/>
        <p:txBody>
          <a:bodyPr/>
          <a:lstStyle/>
          <a:p>
            <a:r>
              <a:rPr lang="ru-RU" dirty="0" smtClean="0"/>
              <a:t>на онтологическом уровне - </a:t>
            </a:r>
            <a:r>
              <a:rPr lang="ru-RU" dirty="0"/>
              <a:t>он "связывает" все вещи (в этом смысле является микрокосмом любая </a:t>
            </a:r>
            <a:r>
              <a:rPr lang="ru-RU" dirty="0" smtClean="0"/>
              <a:t>вещь)</a:t>
            </a:r>
          </a:p>
          <a:p>
            <a:r>
              <a:rPr lang="ru-RU" dirty="0" smtClean="0"/>
              <a:t>на </a:t>
            </a:r>
            <a:r>
              <a:rPr lang="ru-RU" dirty="0"/>
              <a:t>специальном </a:t>
            </a:r>
            <a:r>
              <a:rPr lang="ru-RU"/>
              <a:t>онтологическом </a:t>
            </a:r>
            <a:r>
              <a:rPr lang="ru-RU" smtClean="0"/>
              <a:t>уровне - он </a:t>
            </a:r>
            <a:r>
              <a:rPr lang="ru-RU" dirty="0"/>
              <a:t>обладает разумом и сознанием, и с познавательной точки зрения, включает в себя образы всех вещей.</a:t>
            </a:r>
          </a:p>
        </p:txBody>
      </p:sp>
    </p:spTree>
    <p:extLst>
      <p:ext uri="{BB962C8B-B14F-4D97-AF65-F5344CB8AC3E}">
        <p14:creationId xmlns:p14="http://schemas.microsoft.com/office/powerpoint/2010/main" val="3265746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1560" y="-94828"/>
            <a:ext cx="8229600" cy="949854"/>
          </a:xfrm>
        </p:spPr>
        <p:txBody>
          <a:bodyPr/>
          <a:lstStyle/>
          <a:p>
            <a:pPr>
              <a:defRPr/>
            </a:pPr>
            <a:r>
              <a:rPr lang="ru-RU" sz="3000" dirty="0"/>
              <a:t>Коперник  Николай (1473-1543</a:t>
            </a:r>
            <a:r>
              <a:rPr lang="ru-RU" sz="3000" dirty="0">
                <a:solidFill>
                  <a:schemeClr val="tx2">
                    <a:satMod val="130000"/>
                  </a:schemeClr>
                </a:solidFill>
              </a:rPr>
              <a:t>)</a:t>
            </a:r>
          </a:p>
        </p:txBody>
      </p:sp>
      <p:sp>
        <p:nvSpPr>
          <p:cNvPr id="30723" name="Rectangle 4"/>
          <p:cNvSpPr>
            <a:spLocks noGrp="1" noChangeArrowheads="1"/>
          </p:cNvSpPr>
          <p:nvPr>
            <p:ph sz="half" idx="1"/>
          </p:nvPr>
        </p:nvSpPr>
        <p:spPr>
          <a:xfrm>
            <a:off x="457201" y="1714500"/>
            <a:ext cx="4043363" cy="3086100"/>
          </a:xfrm>
        </p:spPr>
        <p:txBody>
          <a:bodyPr/>
          <a:lstStyle/>
          <a:p>
            <a:endParaRPr lang="ru-RU" altLang="ru-RU" sz="2100" dirty="0"/>
          </a:p>
        </p:txBody>
      </p:sp>
      <p:sp>
        <p:nvSpPr>
          <p:cNvPr id="30724" name="Rectangle 3"/>
          <p:cNvSpPr>
            <a:spLocks noGrp="1" noChangeArrowheads="1"/>
          </p:cNvSpPr>
          <p:nvPr>
            <p:ph type="body" sz="half" idx="2"/>
          </p:nvPr>
        </p:nvSpPr>
        <p:spPr>
          <a:xfrm>
            <a:off x="4645026" y="1714500"/>
            <a:ext cx="4041775" cy="3086100"/>
          </a:xfrm>
        </p:spPr>
        <p:txBody>
          <a:bodyPr/>
          <a:lstStyle/>
          <a:p>
            <a:r>
              <a:rPr lang="ru-RU" altLang="ru-RU" sz="2100"/>
              <a:t>Польский астроном, создатель гелиоцентрической системы мира, положивший начало современному представлению. </a:t>
            </a:r>
          </a:p>
          <a:p>
            <a:endParaRPr lang="ru-RU" altLang="ru-RU" sz="2100"/>
          </a:p>
          <a:p>
            <a:endParaRPr lang="ru-RU" altLang="ru-RU" sz="1350"/>
          </a:p>
        </p:txBody>
      </p:sp>
      <p:pic>
        <p:nvPicPr>
          <p:cNvPr id="30725" name="Picture 6" descr="1141402129_ton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898" y="1714500"/>
            <a:ext cx="30480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7953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pPr>
              <a:defRPr/>
            </a:pPr>
            <a:r>
              <a:rPr lang="ru-RU" sz="3000" dirty="0"/>
              <a:t>Гелиоцентрическая система Николая Коперника</a:t>
            </a:r>
          </a:p>
        </p:txBody>
      </p:sp>
      <p:sp>
        <p:nvSpPr>
          <p:cNvPr id="387075" name="Rectangle 3"/>
          <p:cNvSpPr>
            <a:spLocks noGrp="1" noChangeArrowheads="1"/>
          </p:cNvSpPr>
          <p:nvPr>
            <p:ph type="body" sz="half" idx="1"/>
          </p:nvPr>
        </p:nvSpPr>
        <p:spPr>
          <a:xfrm>
            <a:off x="228601" y="1714500"/>
            <a:ext cx="4271963" cy="3086100"/>
          </a:xfrm>
        </p:spPr>
        <p:txBody>
          <a:bodyPr>
            <a:normAutofit/>
          </a:bodyPr>
          <a:lstStyle/>
          <a:p>
            <a:pPr marL="274320" indent="-212598">
              <a:buFont typeface="Wingdings 2"/>
              <a:buChar char=""/>
              <a:defRPr/>
            </a:pPr>
            <a:r>
              <a:rPr lang="ru-RU" sz="1800" dirty="0"/>
              <a:t>Совершил переворот в естествознании, отказавшись от принятого в течение многих веков учения о центральном положении Земли</a:t>
            </a:r>
          </a:p>
          <a:p>
            <a:pPr marL="274320" indent="-212598">
              <a:buFont typeface="Wingdings 2"/>
              <a:buChar char=""/>
              <a:defRPr/>
            </a:pPr>
            <a:r>
              <a:rPr lang="ru-RU" sz="1800" dirty="0"/>
              <a:t>Объяснил видимые движения небесных светил вращением Земли вокруг оси и обращением планет вокруг Солнца. </a:t>
            </a:r>
          </a:p>
        </p:txBody>
      </p:sp>
      <p:sp>
        <p:nvSpPr>
          <p:cNvPr id="32772" name="Rectangle 4"/>
          <p:cNvSpPr>
            <a:spLocks noGrp="1" noChangeArrowheads="1"/>
          </p:cNvSpPr>
          <p:nvPr>
            <p:ph sz="half" idx="2"/>
          </p:nvPr>
        </p:nvSpPr>
        <p:spPr>
          <a:xfrm>
            <a:off x="4645026" y="1714500"/>
            <a:ext cx="4041775" cy="3086100"/>
          </a:xfrm>
        </p:spPr>
        <p:txBody>
          <a:bodyPr/>
          <a:lstStyle/>
          <a:p>
            <a:pPr>
              <a:lnSpc>
                <a:spcPct val="90000"/>
              </a:lnSpc>
            </a:pPr>
            <a:endParaRPr lang="ru-RU" altLang="ru-RU" sz="1500"/>
          </a:p>
        </p:txBody>
      </p:sp>
      <p:pic>
        <p:nvPicPr>
          <p:cNvPr id="32773" name="Picture 5" descr="geliocent_kopern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428750"/>
            <a:ext cx="45720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rc_mi" descr="Описание: Описание: http://ig3.mirtesen.ru/images/upload/20583749223/big.jpeg?2009072017075179453604">
            <a:hlinkClick r:id="rId4"/>
          </p:cNvPr>
          <p:cNvPicPr/>
          <p:nvPr/>
        </p:nvPicPr>
        <p:blipFill>
          <a:blip r:embed="rId5" cstate="print"/>
          <a:srcRect/>
          <a:stretch>
            <a:fillRect/>
          </a:stretch>
        </p:blipFill>
        <p:spPr bwMode="auto">
          <a:xfrm>
            <a:off x="971600" y="4439716"/>
            <a:ext cx="2018423" cy="1024461"/>
          </a:xfrm>
          <a:prstGeom prst="rect">
            <a:avLst/>
          </a:prstGeom>
          <a:noFill/>
          <a:ln w="9525">
            <a:noFill/>
            <a:miter lim="800000"/>
            <a:headEnd/>
            <a:tailEnd/>
          </a:ln>
        </p:spPr>
      </p:pic>
    </p:spTree>
    <p:extLst>
      <p:ext uri="{BB962C8B-B14F-4D97-AF65-F5344CB8AC3E}">
        <p14:creationId xmlns:p14="http://schemas.microsoft.com/office/powerpoint/2010/main" val="8228513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a:defRPr/>
            </a:pPr>
            <a:r>
              <a:rPr lang="ru-RU" sz="2100" dirty="0"/>
              <a:t>Семь постулатов или аксиом в «Малом комментарии относительно установленных гипотез о небесных движениях»</a:t>
            </a:r>
          </a:p>
        </p:txBody>
      </p:sp>
      <p:sp>
        <p:nvSpPr>
          <p:cNvPr id="33795" name="Rectangle 3"/>
          <p:cNvSpPr>
            <a:spLocks noGrp="1" noChangeArrowheads="1"/>
          </p:cNvSpPr>
          <p:nvPr>
            <p:ph idx="1"/>
          </p:nvPr>
        </p:nvSpPr>
        <p:spPr>
          <a:xfrm>
            <a:off x="457200" y="1485900"/>
            <a:ext cx="8229600" cy="3829050"/>
          </a:xfrm>
        </p:spPr>
        <p:txBody>
          <a:bodyPr/>
          <a:lstStyle/>
          <a:p>
            <a:pPr>
              <a:lnSpc>
                <a:spcPct val="80000"/>
              </a:lnSpc>
            </a:pPr>
            <a:endParaRPr lang="ru-RU" altLang="ru-RU" sz="2100" dirty="0"/>
          </a:p>
          <a:p>
            <a:pPr>
              <a:lnSpc>
                <a:spcPct val="80000"/>
              </a:lnSpc>
            </a:pPr>
            <a:r>
              <a:rPr lang="ru-RU" altLang="ru-RU" sz="2100" dirty="0"/>
              <a:t>1. Не существует одного центра для всех небесных орбит или сфер. </a:t>
            </a:r>
            <a:br>
              <a:rPr lang="ru-RU" altLang="ru-RU" sz="2100" dirty="0"/>
            </a:br>
            <a:r>
              <a:rPr lang="ru-RU" altLang="ru-RU" sz="2100" dirty="0"/>
              <a:t>2. Центр Земли не является центром мира, но только центром тяготения и центром лунной орбиты. </a:t>
            </a:r>
            <a:br>
              <a:rPr lang="ru-RU" altLang="ru-RU" sz="2100" dirty="0"/>
            </a:br>
            <a:r>
              <a:rPr lang="ru-RU" altLang="ru-RU" sz="2100" dirty="0"/>
              <a:t>3. Все сферы движутся вокруг Солнца, расположенного как бы в середине всего, так что около Солнца находится центр мира </a:t>
            </a:r>
            <a:br>
              <a:rPr lang="ru-RU" altLang="ru-RU" sz="2100" dirty="0"/>
            </a:br>
            <a:r>
              <a:rPr lang="ru-RU" altLang="ru-RU" sz="2100" dirty="0"/>
              <a:t>4. Отношение, которое расстояние между Солнцем и Землей имеет к высоте небесной тверди, меньше отношения радиуса Земли к ее расстоянию от Солнца, так что по сравнению с высотой тверди оно будет даже неощутимым. </a:t>
            </a:r>
          </a:p>
        </p:txBody>
      </p:sp>
    </p:spTree>
    <p:extLst>
      <p:ext uri="{BB962C8B-B14F-4D97-AF65-F5344CB8AC3E}">
        <p14:creationId xmlns:p14="http://schemas.microsoft.com/office/powerpoint/2010/main" val="29816466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457200" y="685800"/>
            <a:ext cx="8229600" cy="4114800"/>
          </a:xfrm>
        </p:spPr>
        <p:txBody>
          <a:bodyPr>
            <a:normAutofit/>
          </a:bodyPr>
          <a:lstStyle/>
          <a:p>
            <a:pPr marL="61722" indent="0">
              <a:lnSpc>
                <a:spcPct val="80000"/>
              </a:lnSpc>
              <a:buNone/>
              <a:defRPr/>
            </a:pPr>
            <a:r>
              <a:rPr lang="ru-RU" sz="2100" dirty="0" smtClean="0"/>
              <a:t>5 </a:t>
            </a:r>
            <a:r>
              <a:rPr lang="ru-RU" sz="2100" dirty="0"/>
              <a:t>Все движения, замечающиеся у небесной тверди, принадлежат не ей самой, но </a:t>
            </a:r>
            <a:r>
              <a:rPr lang="ru-RU" sz="2100" dirty="0" smtClean="0"/>
              <a:t>Земле</a:t>
            </a:r>
            <a:r>
              <a:rPr lang="ru-RU" sz="2100" dirty="0"/>
              <a:t>. Именно Земля с ближайшими к ней стихиями вся вращается в суточном движении вокруг неизменных своих полюсов, причем твердь и самое высшее небо остаются все время неподвижными. </a:t>
            </a:r>
          </a:p>
          <a:p>
            <a:pPr marL="61722" indent="0">
              <a:lnSpc>
                <a:spcPct val="80000"/>
              </a:lnSpc>
              <a:buNone/>
              <a:defRPr/>
            </a:pPr>
            <a:r>
              <a:rPr lang="ru-RU" sz="2100" dirty="0"/>
              <a:t/>
            </a:r>
            <a:br>
              <a:rPr lang="ru-RU" sz="2100" dirty="0"/>
            </a:br>
            <a:r>
              <a:rPr lang="ru-RU" sz="2100" dirty="0"/>
              <a:t>6. Все замечаемые нами у Солнца движения не свойственны ему, но принадлежат Земле и нашей сфере, вместе с которой мы вращаемся вокруг Солнца, как и всякая другая планета; таким образом, Земля имеет несколько движений </a:t>
            </a:r>
          </a:p>
          <a:p>
            <a:pPr marL="61722" indent="0">
              <a:lnSpc>
                <a:spcPct val="80000"/>
              </a:lnSpc>
              <a:buNone/>
              <a:defRPr/>
            </a:pPr>
            <a:r>
              <a:rPr lang="ru-RU" sz="2100" dirty="0"/>
              <a:t/>
            </a:r>
            <a:br>
              <a:rPr lang="ru-RU" sz="2100" dirty="0"/>
            </a:br>
            <a:r>
              <a:rPr lang="ru-RU" sz="2100" dirty="0"/>
              <a:t>7. Кажущиеся прямые и попятные движения планет принадлежат не им, но Земле. Таким образом, одно это ее движение достаточно для объяснения большого числа видимых в небе неравномерностей” </a:t>
            </a:r>
          </a:p>
        </p:txBody>
      </p:sp>
    </p:spTree>
    <p:extLst>
      <p:ext uri="{BB962C8B-B14F-4D97-AF65-F5344CB8AC3E}">
        <p14:creationId xmlns:p14="http://schemas.microsoft.com/office/powerpoint/2010/main" val="7990433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ru-RU" sz="2000" dirty="0">
                <a:solidFill>
                  <a:schemeClr val="tx2">
                    <a:satMod val="130000"/>
                  </a:schemeClr>
                </a:solidFill>
              </a:rPr>
              <a:t>Бруно Джордано (1548-1600</a:t>
            </a:r>
            <a:r>
              <a:rPr lang="ru-RU" dirty="0">
                <a:solidFill>
                  <a:schemeClr val="tx2">
                    <a:satMod val="130000"/>
                  </a:schemeClr>
                </a:solidFill>
              </a:rPr>
              <a:t>)</a:t>
            </a:r>
          </a:p>
        </p:txBody>
      </p:sp>
      <p:sp>
        <p:nvSpPr>
          <p:cNvPr id="35843" name="Rectangle 3"/>
          <p:cNvSpPr>
            <a:spLocks noGrp="1" noChangeArrowheads="1"/>
          </p:cNvSpPr>
          <p:nvPr>
            <p:ph type="body" sz="half" idx="1"/>
          </p:nvPr>
        </p:nvSpPr>
        <p:spPr>
          <a:xfrm>
            <a:off x="457201" y="1714500"/>
            <a:ext cx="4727575" cy="3086100"/>
          </a:xfrm>
        </p:spPr>
        <p:txBody>
          <a:bodyPr/>
          <a:lstStyle/>
          <a:p>
            <a:r>
              <a:rPr lang="ru-RU" altLang="ru-RU" sz="1800" dirty="0"/>
              <a:t>Итальянский философ-пантеист и поэт. Развивает идеи </a:t>
            </a:r>
            <a:r>
              <a:rPr lang="ru-RU" altLang="ru-RU" sz="1800" dirty="0" err="1"/>
              <a:t>Н.Кузанского</a:t>
            </a:r>
            <a:r>
              <a:rPr lang="ru-RU" altLang="ru-RU" sz="1800" dirty="0"/>
              <a:t> и Н. Коперника</a:t>
            </a:r>
          </a:p>
          <a:p>
            <a:endParaRPr lang="ru-RU" altLang="ru-RU" sz="1800" dirty="0"/>
          </a:p>
          <a:p>
            <a:r>
              <a:rPr lang="ru-RU" altLang="ru-RU" sz="1800" dirty="0"/>
              <a:t>«О причине, начале и едином»</a:t>
            </a:r>
          </a:p>
          <a:p>
            <a:r>
              <a:rPr lang="ru-RU" altLang="ru-RU" sz="1800" dirty="0"/>
              <a:t>«О бесконечности, Вселенной и мирах»</a:t>
            </a:r>
          </a:p>
          <a:p>
            <a:endParaRPr lang="ru-RU" altLang="ru-RU" sz="1800" dirty="0"/>
          </a:p>
        </p:txBody>
      </p:sp>
      <p:sp>
        <p:nvSpPr>
          <p:cNvPr id="35844" name="Rectangle 4"/>
          <p:cNvSpPr>
            <a:spLocks noGrp="1" noChangeArrowheads="1"/>
          </p:cNvSpPr>
          <p:nvPr>
            <p:ph sz="half" idx="2"/>
          </p:nvPr>
        </p:nvSpPr>
        <p:spPr>
          <a:xfrm>
            <a:off x="5489576" y="1714500"/>
            <a:ext cx="3197225" cy="3086100"/>
          </a:xfrm>
        </p:spPr>
        <p:txBody>
          <a:bodyPr/>
          <a:lstStyle/>
          <a:p>
            <a:pPr>
              <a:lnSpc>
                <a:spcPct val="80000"/>
              </a:lnSpc>
            </a:pPr>
            <a:endParaRPr lang="ru-RU" altLang="ru-RU" sz="1200"/>
          </a:p>
        </p:txBody>
      </p:sp>
      <p:pic>
        <p:nvPicPr>
          <p:cNvPr id="35845" name="Picture 6" descr="Giordano_Bru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576" y="1714500"/>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7081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7259"/>
            <a:ext cx="8352928" cy="3831818"/>
          </a:xfrm>
          <a:prstGeom prst="rect">
            <a:avLst/>
          </a:prstGeom>
        </p:spPr>
        <p:txBody>
          <a:bodyPr wrap="square">
            <a:spAutoFit/>
          </a:bodyPr>
          <a:lstStyle/>
          <a:p>
            <a:pPr>
              <a:lnSpc>
                <a:spcPct val="90000"/>
              </a:lnSpc>
            </a:pPr>
            <a:r>
              <a:rPr lang="ru-RU" altLang="ru-RU" dirty="0"/>
              <a:t>Объединил философско-космологическую концепцию Николая Кузанского с астрономическими выводами теории Коперника </a:t>
            </a:r>
          </a:p>
          <a:p>
            <a:pPr>
              <a:lnSpc>
                <a:spcPct val="90000"/>
              </a:lnSpc>
            </a:pPr>
            <a:r>
              <a:rPr lang="ru-RU" altLang="ru-RU" dirty="0"/>
              <a:t>Создал свою естественно-философскую картину бесконечной изотропной Вселенной с множеством обитаемых планетных миров </a:t>
            </a:r>
          </a:p>
          <a:p>
            <a:pPr lvl="1">
              <a:lnSpc>
                <a:spcPct val="90000"/>
              </a:lnSpc>
            </a:pPr>
            <a:endParaRPr lang="ru-RU" altLang="ru-RU" dirty="0"/>
          </a:p>
          <a:p>
            <a:pPr lvl="1">
              <a:lnSpc>
                <a:spcPct val="90000"/>
              </a:lnSpc>
            </a:pPr>
            <a:endParaRPr lang="ru-RU" altLang="ru-RU" dirty="0"/>
          </a:p>
          <a:p>
            <a:pPr lvl="1">
              <a:lnSpc>
                <a:spcPct val="90000"/>
              </a:lnSpc>
            </a:pPr>
            <a:r>
              <a:rPr lang="ru-RU" altLang="ru-RU" dirty="0"/>
              <a:t>"...единое безмерное пространство, лоно которого содержит все... в котором все пробегает и движется... В нем - бесчисленные звезды, созвездия, шары, солнца и земли, чувственно воспринимаемые; разумом мы заключаем о бесчисленном множестве других. Все они имеют свои собственные движения, независимые от того мирового движения, видимость которого вызывается движением Земли... одни кружатся вокруг других... Поверхность нашей Земли меняется, только через большие промежутки времени эпох и столетий, в течении которых моря превращаются в континенты, а континенты в моря..."</a:t>
            </a:r>
          </a:p>
        </p:txBody>
      </p:sp>
    </p:spTree>
    <p:extLst>
      <p:ext uri="{BB962C8B-B14F-4D97-AF65-F5344CB8AC3E}">
        <p14:creationId xmlns:p14="http://schemas.microsoft.com/office/powerpoint/2010/main" val="1188906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defRPr/>
            </a:pPr>
            <a:r>
              <a:rPr lang="ru-RU" b="1">
                <a:solidFill>
                  <a:schemeClr val="tx2">
                    <a:satMod val="130000"/>
                  </a:schemeClr>
                </a:solidFill>
              </a:rPr>
              <a:t>Иоганн Кеплер</a:t>
            </a:r>
            <a:r>
              <a:rPr lang="ru-RU">
                <a:solidFill>
                  <a:schemeClr val="tx2">
                    <a:satMod val="130000"/>
                  </a:schemeClr>
                </a:solidFill>
              </a:rPr>
              <a:t> (1571-1630)</a:t>
            </a:r>
          </a:p>
        </p:txBody>
      </p:sp>
      <p:sp>
        <p:nvSpPr>
          <p:cNvPr id="43011" name="Rectangle 3"/>
          <p:cNvSpPr>
            <a:spLocks noGrp="1" noChangeArrowheads="1"/>
          </p:cNvSpPr>
          <p:nvPr>
            <p:ph type="body" sz="half" idx="1"/>
          </p:nvPr>
        </p:nvSpPr>
        <p:spPr>
          <a:xfrm>
            <a:off x="457201" y="1714500"/>
            <a:ext cx="4043363" cy="3086100"/>
          </a:xfrm>
        </p:spPr>
        <p:txBody>
          <a:bodyPr>
            <a:normAutofit fontScale="55000" lnSpcReduction="20000"/>
          </a:bodyPr>
          <a:lstStyle/>
          <a:p>
            <a:pPr>
              <a:lnSpc>
                <a:spcPct val="80000"/>
              </a:lnSpc>
            </a:pPr>
            <a:r>
              <a:rPr lang="ru-RU" altLang="ru-RU" dirty="0" smtClean="0"/>
              <a:t>Ученик Тихо Браге, использовал данные многолетних наблюдений Марса в создании теории движения планет. </a:t>
            </a:r>
          </a:p>
          <a:p>
            <a:r>
              <a:rPr lang="ru-RU" altLang="ru-RU" dirty="0"/>
              <a:t>1618-21 гг. книга "Сокращение </a:t>
            </a:r>
            <a:r>
              <a:rPr lang="ru-RU" altLang="ru-RU" dirty="0" err="1"/>
              <a:t>коперниковой</a:t>
            </a:r>
            <a:r>
              <a:rPr lang="ru-RU" altLang="ru-RU" dirty="0"/>
              <a:t> астрономии", которую церковь </a:t>
            </a:r>
            <a:r>
              <a:rPr lang="ru-RU" altLang="ru-RU" dirty="0" smtClean="0"/>
              <a:t>запретила </a:t>
            </a:r>
            <a:r>
              <a:rPr lang="ru-RU" altLang="ru-RU" dirty="0"/>
              <a:t>(до 1818 года!). </a:t>
            </a:r>
          </a:p>
          <a:p>
            <a:r>
              <a:rPr lang="ru-RU" altLang="ru-RU" dirty="0"/>
              <a:t>В 1611 году И. Кеплер предложил новую оптическую схему телескопа, используемую во всех современных телескопах-рефракторах. </a:t>
            </a:r>
          </a:p>
          <a:p>
            <a:pPr>
              <a:lnSpc>
                <a:spcPct val="80000"/>
              </a:lnSpc>
            </a:pPr>
            <a:endParaRPr lang="ru-RU" altLang="ru-RU" dirty="0" smtClean="0"/>
          </a:p>
        </p:txBody>
      </p:sp>
      <p:sp>
        <p:nvSpPr>
          <p:cNvPr id="43012" name="Rectangle 4"/>
          <p:cNvSpPr>
            <a:spLocks noGrp="1" noChangeArrowheads="1"/>
          </p:cNvSpPr>
          <p:nvPr>
            <p:ph sz="half" idx="2"/>
          </p:nvPr>
        </p:nvSpPr>
        <p:spPr>
          <a:xfrm>
            <a:off x="4645026" y="1714500"/>
            <a:ext cx="4041775" cy="3086100"/>
          </a:xfrm>
        </p:spPr>
        <p:txBody>
          <a:bodyPr/>
          <a:lstStyle/>
          <a:p>
            <a:endParaRPr lang="ru-RU" altLang="ru-RU" sz="2100"/>
          </a:p>
        </p:txBody>
      </p:sp>
      <p:pic>
        <p:nvPicPr>
          <p:cNvPr id="43013" name="Picture 6" descr="kep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49388"/>
            <a:ext cx="2497508" cy="264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0896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pPr>
              <a:defRPr/>
            </a:pPr>
            <a:r>
              <a:rPr lang="ru-RU" sz="3000" dirty="0"/>
              <a:t>Кеплер сформулировал законы движения планет</a:t>
            </a:r>
          </a:p>
        </p:txBody>
      </p:sp>
      <p:sp>
        <p:nvSpPr>
          <p:cNvPr id="44035" name="Rectangle 3"/>
          <p:cNvSpPr>
            <a:spLocks noGrp="1" noChangeArrowheads="1"/>
          </p:cNvSpPr>
          <p:nvPr>
            <p:ph idx="1"/>
          </p:nvPr>
        </p:nvSpPr>
        <p:spPr/>
        <p:txBody>
          <a:bodyPr/>
          <a:lstStyle/>
          <a:p>
            <a:pPr>
              <a:lnSpc>
                <a:spcPct val="80000"/>
              </a:lnSpc>
            </a:pPr>
            <a:r>
              <a:rPr lang="ru-RU" altLang="ru-RU" sz="2100"/>
              <a:t>1. Все планеты Солнечной системы движутся вокруг Солнца по эллиптическим орбитам, в одном из фокусов которых находится Солнце.</a:t>
            </a:r>
          </a:p>
          <a:p>
            <a:pPr>
              <a:lnSpc>
                <a:spcPct val="80000"/>
              </a:lnSpc>
            </a:pPr>
            <a:r>
              <a:rPr lang="ru-RU" altLang="ru-RU" sz="2100"/>
              <a:t>2. Радиус вектор планеты за одинаковые промежутки времени описывает равные площади: скорость движения планет максимальна в перигелии и минимальна в афелии. </a:t>
            </a:r>
          </a:p>
          <a:p>
            <a:pPr>
              <a:lnSpc>
                <a:spcPct val="80000"/>
              </a:lnSpc>
            </a:pPr>
            <a:r>
              <a:rPr lang="ru-RU" altLang="ru-RU" sz="2100"/>
              <a:t>3. Квадраты звездных периодов обращения планет соотносятся как кубы больших полуосей их орбит: </a:t>
            </a:r>
          </a:p>
        </p:txBody>
      </p:sp>
    </p:spTree>
    <p:extLst>
      <p:ext uri="{BB962C8B-B14F-4D97-AF65-F5344CB8AC3E}">
        <p14:creationId xmlns:p14="http://schemas.microsoft.com/office/powerpoint/2010/main" val="36267530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ru-RU">
                <a:solidFill>
                  <a:schemeClr val="tx2">
                    <a:satMod val="130000"/>
                  </a:schemeClr>
                </a:solidFill>
              </a:rPr>
              <a:t>Галилей Галилео (1564 — 1642)</a:t>
            </a:r>
          </a:p>
        </p:txBody>
      </p:sp>
      <p:sp>
        <p:nvSpPr>
          <p:cNvPr id="55299" name="Rectangle 3"/>
          <p:cNvSpPr>
            <a:spLocks noGrp="1" noChangeArrowheads="1"/>
          </p:cNvSpPr>
          <p:nvPr>
            <p:ph type="body" sz="half" idx="1"/>
          </p:nvPr>
        </p:nvSpPr>
        <p:spPr>
          <a:xfrm>
            <a:off x="457200" y="1714500"/>
            <a:ext cx="4889500" cy="3086100"/>
          </a:xfrm>
        </p:spPr>
        <p:txBody>
          <a:bodyPr/>
          <a:lstStyle/>
          <a:p>
            <a:pPr>
              <a:lnSpc>
                <a:spcPct val="80000"/>
              </a:lnSpc>
            </a:pPr>
            <a:r>
              <a:rPr lang="ru-RU" altLang="ru-RU" sz="3000"/>
              <a:t>Итальянский физик, механик и астроном, один из основоположников естествознания; поэт, филолог, критик.</a:t>
            </a:r>
          </a:p>
        </p:txBody>
      </p:sp>
      <p:sp>
        <p:nvSpPr>
          <p:cNvPr id="55300" name="Rectangle 4"/>
          <p:cNvSpPr>
            <a:spLocks noGrp="1" noChangeArrowheads="1"/>
          </p:cNvSpPr>
          <p:nvPr>
            <p:ph sz="half" idx="2"/>
          </p:nvPr>
        </p:nvSpPr>
        <p:spPr>
          <a:xfrm>
            <a:off x="5489576" y="1714500"/>
            <a:ext cx="3197225" cy="3086100"/>
          </a:xfrm>
        </p:spPr>
        <p:txBody>
          <a:bodyPr/>
          <a:lstStyle/>
          <a:p>
            <a:endParaRPr lang="ru-RU" altLang="ru-RU" sz="2100"/>
          </a:p>
        </p:txBody>
      </p:sp>
      <p:pic>
        <p:nvPicPr>
          <p:cNvPr id="55301" name="Picture 6" descr="galileo_suster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1336" y="1708762"/>
            <a:ext cx="32766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905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769268"/>
            <a:ext cx="6192688" cy="4228850"/>
          </a:xfrm>
          <a:prstGeom prst="rect">
            <a:avLst/>
          </a:prstGeom>
        </p:spPr>
        <p:txBody>
          <a:bodyPr wrap="square">
            <a:spAutoFit/>
          </a:bodyPr>
          <a:lstStyle/>
          <a:p>
            <a:pPr>
              <a:lnSpc>
                <a:spcPct val="80000"/>
              </a:lnSpc>
            </a:pPr>
            <a:r>
              <a:rPr lang="ru-RU" altLang="ru-RU" sz="2800" dirty="0"/>
              <a:t>Боролся против схоластики, считал основой познания опыт. </a:t>
            </a:r>
          </a:p>
          <a:p>
            <a:pPr>
              <a:lnSpc>
                <a:spcPct val="80000"/>
              </a:lnSpc>
            </a:pPr>
            <a:r>
              <a:rPr lang="ru-RU" altLang="ru-RU" sz="2800" dirty="0"/>
              <a:t>Заложил основы современной механики: </a:t>
            </a:r>
          </a:p>
          <a:p>
            <a:pPr lvl="1">
              <a:lnSpc>
                <a:spcPct val="80000"/>
              </a:lnSpc>
            </a:pPr>
            <a:r>
              <a:rPr lang="ru-RU" altLang="ru-RU" sz="2400" dirty="0"/>
              <a:t>выдвинул идею об относительности движения, </a:t>
            </a:r>
          </a:p>
          <a:p>
            <a:pPr lvl="1">
              <a:lnSpc>
                <a:spcPct val="80000"/>
              </a:lnSpc>
            </a:pPr>
            <a:r>
              <a:rPr lang="ru-RU" altLang="ru-RU" sz="2400" dirty="0"/>
              <a:t>установил законы </a:t>
            </a:r>
          </a:p>
          <a:p>
            <a:pPr lvl="2">
              <a:lnSpc>
                <a:spcPct val="80000"/>
              </a:lnSpc>
            </a:pPr>
            <a:r>
              <a:rPr lang="ru-RU" altLang="ru-RU" sz="2000" dirty="0"/>
              <a:t>инерции, </a:t>
            </a:r>
          </a:p>
          <a:p>
            <a:pPr lvl="2">
              <a:lnSpc>
                <a:spcPct val="80000"/>
              </a:lnSpc>
            </a:pPr>
            <a:r>
              <a:rPr lang="ru-RU" altLang="ru-RU" sz="2000" dirty="0"/>
              <a:t>свободного падения</a:t>
            </a:r>
          </a:p>
          <a:p>
            <a:pPr lvl="2">
              <a:lnSpc>
                <a:spcPct val="80000"/>
              </a:lnSpc>
            </a:pPr>
            <a:r>
              <a:rPr lang="ru-RU" altLang="ru-RU" sz="2000" dirty="0"/>
              <a:t>движения тел по наклонной плоскости, </a:t>
            </a:r>
          </a:p>
          <a:p>
            <a:pPr lvl="2">
              <a:lnSpc>
                <a:spcPct val="80000"/>
              </a:lnSpc>
            </a:pPr>
            <a:r>
              <a:rPr lang="ru-RU" altLang="ru-RU" sz="2000" dirty="0"/>
              <a:t>сложения движений; </a:t>
            </a:r>
          </a:p>
          <a:p>
            <a:pPr lvl="1">
              <a:lnSpc>
                <a:spcPct val="80000"/>
              </a:lnSpc>
            </a:pPr>
            <a:r>
              <a:rPr lang="ru-RU" altLang="ru-RU" sz="2400" dirty="0"/>
              <a:t>открыл изохронность колебаний маятника;</a:t>
            </a:r>
          </a:p>
          <a:p>
            <a:pPr lvl="1">
              <a:lnSpc>
                <a:spcPct val="80000"/>
              </a:lnSpc>
            </a:pPr>
            <a:r>
              <a:rPr lang="ru-RU" altLang="ru-RU" sz="2400" dirty="0"/>
              <a:t>первым исследовал прочность балок</a:t>
            </a:r>
            <a:endParaRPr lang="ru-RU" dirty="0"/>
          </a:p>
        </p:txBody>
      </p:sp>
    </p:spTree>
    <p:extLst>
      <p:ext uri="{BB962C8B-B14F-4D97-AF65-F5344CB8AC3E}">
        <p14:creationId xmlns:p14="http://schemas.microsoft.com/office/powerpoint/2010/main" val="18199429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769268"/>
            <a:ext cx="7896497" cy="4160846"/>
          </a:xfrm>
          <a:prstGeom prst="rect">
            <a:avLst/>
          </a:prstGeom>
        </p:spPr>
      </p:pic>
    </p:spTree>
    <p:extLst>
      <p:ext uri="{BB962C8B-B14F-4D97-AF65-F5344CB8AC3E}">
        <p14:creationId xmlns:p14="http://schemas.microsoft.com/office/powerpoint/2010/main" val="3290585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611560" y="265212"/>
            <a:ext cx="8373616" cy="144016"/>
          </a:xfrm>
        </p:spPr>
        <p:txBody>
          <a:bodyPr>
            <a:normAutofit fontScale="90000"/>
          </a:bodyPr>
          <a:lstStyle/>
          <a:p>
            <a:pPr eaLnBrk="1" hangingPunct="1"/>
            <a:r>
              <a:rPr lang="ru-RU" altLang="ru-RU" sz="3000" dirty="0" smtClean="0"/>
              <a:t>Сравнение типов научности</a:t>
            </a:r>
            <a:endParaRPr lang="ru-RU" altLang="ru-RU" sz="3000" dirty="0"/>
          </a:p>
        </p:txBody>
      </p:sp>
      <p:sp>
        <p:nvSpPr>
          <p:cNvPr id="7171" name="Rectangle 5"/>
          <p:cNvSpPr>
            <a:spLocks noGrp="1" noChangeArrowheads="1"/>
          </p:cNvSpPr>
          <p:nvPr>
            <p:ph type="body" sz="half" idx="1"/>
          </p:nvPr>
        </p:nvSpPr>
        <p:spPr>
          <a:xfrm>
            <a:off x="457200" y="642939"/>
            <a:ext cx="4038600" cy="4237435"/>
          </a:xfrm>
        </p:spPr>
        <p:txBody>
          <a:bodyPr/>
          <a:lstStyle/>
          <a:p>
            <a:pPr eaLnBrk="1" hangingPunct="1">
              <a:lnSpc>
                <a:spcPct val="90000"/>
              </a:lnSpc>
              <a:buFont typeface="Wingdings" pitchFamily="2" charset="2"/>
              <a:buNone/>
            </a:pPr>
            <a:r>
              <a:rPr lang="ru-RU" altLang="ru-RU" sz="1800" b="1" dirty="0"/>
              <a:t>Наука </a:t>
            </a:r>
            <a:r>
              <a:rPr lang="ru-RU" altLang="ru-RU" sz="1800" b="1" dirty="0" err="1"/>
              <a:t>Г.Галилея</a:t>
            </a:r>
            <a:r>
              <a:rPr lang="ru-RU" altLang="ru-RU" sz="1800" b="1" dirty="0"/>
              <a:t> (1564 - 1642)</a:t>
            </a:r>
          </a:p>
          <a:p>
            <a:pPr eaLnBrk="1" hangingPunct="1">
              <a:lnSpc>
                <a:spcPct val="90000"/>
              </a:lnSpc>
            </a:pPr>
            <a:r>
              <a:rPr lang="ru-RU" altLang="ru-RU" sz="1800" dirty="0"/>
              <a:t>Мир однороден</a:t>
            </a:r>
          </a:p>
          <a:p>
            <a:pPr eaLnBrk="1" hangingPunct="1">
              <a:lnSpc>
                <a:spcPct val="90000"/>
              </a:lnSpc>
            </a:pPr>
            <a:r>
              <a:rPr lang="ru-RU" altLang="ru-RU" sz="1800" dirty="0"/>
              <a:t>Предметы мира различаются только количественно («Природа написана языком математики»)</a:t>
            </a:r>
          </a:p>
          <a:p>
            <a:pPr eaLnBrk="1" hangingPunct="1">
              <a:lnSpc>
                <a:spcPct val="90000"/>
              </a:lnSpc>
            </a:pPr>
            <a:endParaRPr lang="ru-RU" altLang="ru-RU" sz="1800" dirty="0"/>
          </a:p>
          <a:p>
            <a:pPr eaLnBrk="1" hangingPunct="1">
              <a:lnSpc>
                <a:spcPct val="90000"/>
              </a:lnSpc>
            </a:pPr>
            <a:endParaRPr lang="ru-RU" altLang="ru-RU" sz="1800" dirty="0"/>
          </a:p>
          <a:p>
            <a:pPr eaLnBrk="1" hangingPunct="1">
              <a:lnSpc>
                <a:spcPct val="90000"/>
              </a:lnSpc>
            </a:pPr>
            <a:r>
              <a:rPr lang="ru-RU" altLang="ru-RU" sz="1800" dirty="0"/>
              <a:t>Познание мира – мысленное моделирование, идеализация (принцип инерции)</a:t>
            </a:r>
          </a:p>
        </p:txBody>
      </p:sp>
      <p:sp>
        <p:nvSpPr>
          <p:cNvPr id="7172" name="Rectangle 6"/>
          <p:cNvSpPr>
            <a:spLocks noGrp="1" noChangeArrowheads="1"/>
          </p:cNvSpPr>
          <p:nvPr>
            <p:ph type="body" sz="half" idx="2"/>
          </p:nvPr>
        </p:nvSpPr>
        <p:spPr>
          <a:xfrm>
            <a:off x="4648200" y="697706"/>
            <a:ext cx="4038600" cy="4182666"/>
          </a:xfrm>
        </p:spPr>
        <p:txBody>
          <a:bodyPr/>
          <a:lstStyle/>
          <a:p>
            <a:pPr eaLnBrk="1" hangingPunct="1">
              <a:lnSpc>
                <a:spcPct val="90000"/>
              </a:lnSpc>
              <a:buFont typeface="Wingdings" pitchFamily="2" charset="2"/>
              <a:buNone/>
            </a:pPr>
            <a:r>
              <a:rPr lang="ru-RU" altLang="ru-RU" sz="1800" b="1" dirty="0"/>
              <a:t>Наука Античности и Средневековья</a:t>
            </a:r>
          </a:p>
          <a:p>
            <a:pPr eaLnBrk="1" hangingPunct="1">
              <a:lnSpc>
                <a:spcPct val="90000"/>
              </a:lnSpc>
            </a:pPr>
            <a:r>
              <a:rPr lang="ru-RU" altLang="ru-RU" sz="1800" dirty="0"/>
              <a:t>Мир – иерархичен</a:t>
            </a:r>
          </a:p>
          <a:p>
            <a:pPr eaLnBrk="1" hangingPunct="1">
              <a:lnSpc>
                <a:spcPct val="90000"/>
              </a:lnSpc>
            </a:pPr>
            <a:r>
              <a:rPr lang="ru-RU" altLang="ru-RU" sz="1800" dirty="0"/>
              <a:t>Предметы различных уровней мира отличаются качественно (Аристотель: сфера эфира –совершенное движение)</a:t>
            </a:r>
          </a:p>
          <a:p>
            <a:pPr eaLnBrk="1" hangingPunct="1">
              <a:lnSpc>
                <a:spcPct val="90000"/>
              </a:lnSpc>
            </a:pPr>
            <a:r>
              <a:rPr lang="ru-RU" altLang="ru-RU" sz="1800" dirty="0"/>
              <a:t>Познание мира – чувственное познание (принцип  отсутствия пустоты)</a:t>
            </a:r>
          </a:p>
        </p:txBody>
      </p:sp>
    </p:spTree>
    <p:extLst>
      <p:ext uri="{BB962C8B-B14F-4D97-AF65-F5344CB8AC3E}">
        <p14:creationId xmlns:p14="http://schemas.microsoft.com/office/powerpoint/2010/main" val="25679247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7260"/>
            <a:ext cx="8496944" cy="3693319"/>
          </a:xfrm>
          <a:prstGeom prst="rect">
            <a:avLst/>
          </a:prstGeom>
        </p:spPr>
        <p:txBody>
          <a:bodyPr wrap="square">
            <a:spAutoFit/>
          </a:bodyPr>
          <a:lstStyle/>
          <a:p>
            <a:r>
              <a:rPr lang="ru-RU" dirty="0">
                <a:latin typeface="Arial Black" panose="020B0A04020102020204" pitchFamily="34" charset="0"/>
              </a:rPr>
              <a:t>Развитие науки в эту эпоху осуществляется одновременно с процессом секуляризации,</a:t>
            </a:r>
            <a:r>
              <a:rPr lang="ru-RU" dirty="0"/>
              <a:t> т. е. отделения церкви от государства, системы образования от церкви и освобождения науки от всякого контроля со стороны церкви. Основные характеристики всего этапа </a:t>
            </a:r>
            <a:r>
              <a:rPr lang="ru-RU" dirty="0" err="1"/>
              <a:t>преднауки</a:t>
            </a:r>
            <a:r>
              <a:rPr lang="ru-RU" dirty="0"/>
              <a:t>.</a:t>
            </a:r>
          </a:p>
          <a:p>
            <a:r>
              <a:rPr lang="ru-RU" dirty="0"/>
              <a:t>Во-первых, увлечение каббалой, мистикой, магией в эпоху Возрождения быстро приводит к разочарованию в этих занятиях и к отрезвлению умов. Истина факта делается важнее мнения любых авторитетов или устоявшихся традиций. Более того, формируется новый менталитет — менталитет ученого, который превращает во что-то непонятное образ мыслей предшественников. Опытом опровергают </a:t>
            </a:r>
            <a:r>
              <a:rPr lang="ru-RU" dirty="0" err="1"/>
              <a:t>Аристотелевско-Птолемеевскую</a:t>
            </a:r>
            <a:r>
              <a:rPr lang="ru-RU" dirty="0"/>
              <a:t> традицию: Галилей (в механике) и Кеплер (в астрономии).</a:t>
            </a:r>
          </a:p>
          <a:p>
            <a:r>
              <a:rPr lang="ru-RU" dirty="0"/>
              <a:t>Во-вторых, складывается система приборов для получения точных знаний в опытно-экспериментальной сфере, и прежде всего —- часы и линейка</a:t>
            </a:r>
            <a:r>
              <a:rPr lang="ru-RU" dirty="0" smtClean="0"/>
              <a:t>.</a:t>
            </a:r>
            <a:endParaRPr lang="ru-RU" dirty="0"/>
          </a:p>
        </p:txBody>
      </p:sp>
    </p:spTree>
    <p:extLst>
      <p:ext uri="{BB962C8B-B14F-4D97-AF65-F5344CB8AC3E}">
        <p14:creationId xmlns:p14="http://schemas.microsoft.com/office/powerpoint/2010/main" val="24307841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13284"/>
            <a:ext cx="7488832" cy="3416320"/>
          </a:xfrm>
          <a:prstGeom prst="rect">
            <a:avLst/>
          </a:prstGeom>
        </p:spPr>
        <p:txBody>
          <a:bodyPr wrap="square">
            <a:spAutoFit/>
          </a:bodyPr>
          <a:lstStyle/>
          <a:p>
            <a:r>
              <a:rPr lang="ru-RU" dirty="0"/>
              <a:t>В-третьих, </a:t>
            </a:r>
            <a:r>
              <a:rPr lang="ru-RU" b="1" dirty="0"/>
              <a:t>возрождается идея атомизма</a:t>
            </a:r>
            <a:r>
              <a:rPr lang="ru-RU" dirty="0"/>
              <a:t>. К концу этого периода, после работ Роберта Бойля, атомизм побеждает и становится официально признанным принципом науки.</a:t>
            </a:r>
          </a:p>
          <a:p>
            <a:r>
              <a:rPr lang="ru-RU" dirty="0"/>
              <a:t>В-четвертых, происходит революция в химии, отбрасывающая алхимию, в недрах которой она появилась. Эта революция была осуществлена художниками (которые сами изобретали для себя краски) и медиками (изготовление лекарств).</a:t>
            </a:r>
          </a:p>
          <a:p>
            <a:r>
              <a:rPr lang="ru-RU" dirty="0"/>
              <a:t>В-пятых, под влиянием книгопечатания произошло быстрое </a:t>
            </a:r>
            <a:r>
              <a:rPr lang="ru-RU" b="1" dirty="0"/>
              <a:t>распространение анатомических знаний</a:t>
            </a:r>
            <a:r>
              <a:rPr lang="ru-RU" dirty="0"/>
              <a:t>. Благодаря рисункам и атласам в книгах или в виде таблиц они стали достоянием всей читающей публики и привели к революции в живописи</a:t>
            </a:r>
            <a:r>
              <a:rPr lang="ru-RU"/>
              <a:t>, </a:t>
            </a:r>
            <a:r>
              <a:rPr lang="ru-RU" smtClean="0"/>
              <a:t>скульптуре</a:t>
            </a:r>
            <a:r>
              <a:rPr lang="ru-RU" dirty="0"/>
              <a:t>, моде, интерьере жилищ, медицине.</a:t>
            </a:r>
          </a:p>
        </p:txBody>
      </p:sp>
    </p:spTree>
    <p:extLst>
      <p:ext uri="{BB962C8B-B14F-4D97-AF65-F5344CB8AC3E}">
        <p14:creationId xmlns:p14="http://schemas.microsoft.com/office/powerpoint/2010/main" val="3962748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129308"/>
            <a:ext cx="7254552" cy="2308324"/>
          </a:xfrm>
          <a:prstGeom prst="rect">
            <a:avLst/>
          </a:prstGeom>
        </p:spPr>
        <p:txBody>
          <a:bodyPr wrap="square">
            <a:spAutoFit/>
          </a:bodyPr>
          <a:lstStyle/>
          <a:p>
            <a:pPr algn="just"/>
            <a:r>
              <a:rPr lang="ru-RU" dirty="0"/>
              <a:t>В-шестых, развивается алгебра и механика (динамика), применяются точные методы для изучения баллистики (в связи с переходом к широкому применению огнестрельного оружия), теории машин (с развитием часового дела и водяных машин), теории рычага (с развитием парусного дела и навигации).</a:t>
            </a:r>
          </a:p>
          <a:p>
            <a:pPr algn="just"/>
            <a:r>
              <a:rPr lang="ru-RU" dirty="0"/>
              <a:t>В-седьмых, развитие науки, происходящей вне университетов, вне элитарной науки, связано с обесцениванием элитарной науки.</a:t>
            </a:r>
          </a:p>
        </p:txBody>
      </p:sp>
    </p:spTree>
    <p:extLst>
      <p:ext uri="{BB962C8B-B14F-4D97-AF65-F5344CB8AC3E}">
        <p14:creationId xmlns:p14="http://schemas.microsoft.com/office/powerpoint/2010/main" val="41386048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Kelson Sans RU"/>
        <a:ea typeface=""/>
        <a:cs typeface=""/>
      </a:majorFont>
      <a:minorFont>
        <a:latin typeface="Kelson Sans RU"/>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2499</TotalTime>
  <Words>4942</Words>
  <Application>Microsoft Office PowerPoint</Application>
  <PresentationFormat>Экран (16:10)</PresentationFormat>
  <Paragraphs>306</Paragraphs>
  <Slides>68</Slides>
  <Notes>13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68</vt:i4>
      </vt:variant>
    </vt:vector>
  </HeadingPairs>
  <TitlesOfParts>
    <vt:vector size="77" baseType="lpstr">
      <vt:lpstr>Arial</vt:lpstr>
      <vt:lpstr>Arial Black</vt:lpstr>
      <vt:lpstr>Calibri</vt:lpstr>
      <vt:lpstr>Kelson Sans RU</vt:lpstr>
      <vt:lpstr>Times New Roman</vt:lpstr>
      <vt:lpstr>Verdana</vt:lpstr>
      <vt:lpstr>Wingdings</vt:lpstr>
      <vt:lpstr>Wingdings 2</vt:lpstr>
      <vt:lpstr>Тема Office</vt:lpstr>
      <vt:lpstr>Презентация PowerPoint</vt:lpstr>
      <vt:lpstr>Стиль научного мышления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Элементы науки в Шумерской цивилизации (IV тысячелетие до н.э.)</vt:lpstr>
      <vt:lpstr>Элементы науки в Египетской цивилизации (середина IV тыс. до н.э.)</vt:lpstr>
      <vt:lpstr>Презентация PowerPoint</vt:lpstr>
      <vt:lpstr>Презентация PowerPoint</vt:lpstr>
      <vt:lpstr>Презентация PowerPoint</vt:lpstr>
      <vt:lpstr>Презентация PowerPoint</vt:lpstr>
      <vt:lpstr>Дж. Бернал  «Наука в истории общества»</vt:lpstr>
      <vt:lpstr>Великие географические открытия </vt:lpstr>
      <vt:lpstr>Значение Великих географических открытий</vt:lpstr>
      <vt:lpstr>Характерные мировоззрения эпохи Возрождения</vt:lpstr>
      <vt:lpstr>ПИКО ДЕЛЛА МИРАНДОЛА Джованни (1463-94)</vt:lpstr>
      <vt:lpstr>“Речь о достоинстве человека”</vt:lpstr>
      <vt:lpstr>Николай Кузанский (1401-1463)</vt:lpstr>
      <vt:lpstr>Учение о материальном единстве мира</vt:lpstr>
      <vt:lpstr>Учение о бесконечности Вселенной</vt:lpstr>
      <vt:lpstr>Понятие максимума и минимума</vt:lpstr>
      <vt:lpstr>Учение о движении</vt:lpstr>
      <vt:lpstr>Бог и универсум</vt:lpstr>
      <vt:lpstr>Человек как микрокосм</vt:lpstr>
      <vt:lpstr>Коперник  Николай (1473-1543)</vt:lpstr>
      <vt:lpstr>Гелиоцентрическая система Николая Коперника</vt:lpstr>
      <vt:lpstr>Семь постулатов или аксиом в «Малом комментарии относительно установленных гипотез о небесных движениях»</vt:lpstr>
      <vt:lpstr>Презентация PowerPoint</vt:lpstr>
      <vt:lpstr>Бруно Джордано (1548-1600)</vt:lpstr>
      <vt:lpstr>Презентация PowerPoint</vt:lpstr>
      <vt:lpstr>Иоганн Кеплер (1571-1630)</vt:lpstr>
      <vt:lpstr>Кеплер сформулировал законы движения планет</vt:lpstr>
      <vt:lpstr>Галилей Галилео (1564 — 1642)</vt:lpstr>
      <vt:lpstr>Презентация PowerPoint</vt:lpstr>
      <vt:lpstr>Презентация PowerPoint</vt:lpstr>
      <vt:lpstr>Сравнение типов научности</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Василюк Ольга Владимировна</dc:creator>
  <cp:lastModifiedBy> </cp:lastModifiedBy>
  <cp:revision>228</cp:revision>
  <dcterms:created xsi:type="dcterms:W3CDTF">2017-01-24T05:18:48Z</dcterms:created>
  <dcterms:modified xsi:type="dcterms:W3CDTF">2021-03-01T14:51:22Z</dcterms:modified>
</cp:coreProperties>
</file>