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2"/>
  </p:notesMasterIdLst>
  <p:sldIdLst>
    <p:sldId id="256" r:id="rId2"/>
    <p:sldId id="323" r:id="rId3"/>
    <p:sldId id="432" r:id="rId4"/>
    <p:sldId id="433" r:id="rId5"/>
    <p:sldId id="292" r:id="rId6"/>
    <p:sldId id="311" r:id="rId7"/>
    <p:sldId id="293" r:id="rId8"/>
    <p:sldId id="315" r:id="rId9"/>
    <p:sldId id="324" r:id="rId10"/>
    <p:sldId id="316" r:id="rId11"/>
    <p:sldId id="325" r:id="rId12"/>
    <p:sldId id="319" r:id="rId13"/>
    <p:sldId id="320" r:id="rId14"/>
    <p:sldId id="321" r:id="rId15"/>
    <p:sldId id="543" r:id="rId16"/>
    <p:sldId id="528" r:id="rId17"/>
    <p:sldId id="535" r:id="rId18"/>
    <p:sldId id="536" r:id="rId19"/>
    <p:sldId id="537" r:id="rId20"/>
    <p:sldId id="538" r:id="rId21"/>
    <p:sldId id="541" r:id="rId22"/>
    <p:sldId id="542" r:id="rId23"/>
    <p:sldId id="453" r:id="rId24"/>
    <p:sldId id="454" r:id="rId25"/>
    <p:sldId id="455" r:id="rId26"/>
    <p:sldId id="456" r:id="rId27"/>
    <p:sldId id="457" r:id="rId28"/>
    <p:sldId id="414" r:id="rId29"/>
    <p:sldId id="400" r:id="rId30"/>
    <p:sldId id="402" r:id="rId31"/>
    <p:sldId id="403" r:id="rId32"/>
    <p:sldId id="404" r:id="rId33"/>
    <p:sldId id="405" r:id="rId34"/>
    <p:sldId id="406" r:id="rId35"/>
    <p:sldId id="407" r:id="rId36"/>
    <p:sldId id="408" r:id="rId37"/>
    <p:sldId id="409" r:id="rId38"/>
    <p:sldId id="410" r:id="rId39"/>
    <p:sldId id="411" r:id="rId40"/>
    <p:sldId id="412" r:id="rId41"/>
    <p:sldId id="413" r:id="rId42"/>
    <p:sldId id="471" r:id="rId43"/>
    <p:sldId id="415" r:id="rId44"/>
    <p:sldId id="416" r:id="rId45"/>
    <p:sldId id="301" r:id="rId46"/>
    <p:sldId id="302" r:id="rId47"/>
    <p:sldId id="506" r:id="rId48"/>
    <p:sldId id="508" r:id="rId49"/>
    <p:sldId id="294" r:id="rId50"/>
    <p:sldId id="309" r:id="rId51"/>
    <p:sldId id="310" r:id="rId52"/>
    <p:sldId id="326" r:id="rId53"/>
    <p:sldId id="296" r:id="rId54"/>
    <p:sldId id="509" r:id="rId55"/>
    <p:sldId id="510" r:id="rId56"/>
    <p:sldId id="305" r:id="rId57"/>
    <p:sldId id="306" r:id="rId58"/>
    <p:sldId id="297" r:id="rId59"/>
    <p:sldId id="511" r:id="rId60"/>
    <p:sldId id="307" r:id="rId61"/>
    <p:sldId id="513" r:id="rId62"/>
    <p:sldId id="514" r:id="rId63"/>
    <p:sldId id="475" r:id="rId64"/>
    <p:sldId id="525" r:id="rId65"/>
    <p:sldId id="526" r:id="rId66"/>
    <p:sldId id="527" r:id="rId67"/>
    <p:sldId id="476" r:id="rId68"/>
    <p:sldId id="477" r:id="rId69"/>
    <p:sldId id="552" r:id="rId70"/>
    <p:sldId id="553" r:id="rId71"/>
    <p:sldId id="556" r:id="rId72"/>
    <p:sldId id="554" r:id="rId73"/>
    <p:sldId id="555" r:id="rId74"/>
    <p:sldId id="462" r:id="rId75"/>
    <p:sldId id="463" r:id="rId76"/>
    <p:sldId id="327" r:id="rId77"/>
    <p:sldId id="425" r:id="rId78"/>
    <p:sldId id="298" r:id="rId79"/>
    <p:sldId id="299" r:id="rId80"/>
    <p:sldId id="300" r:id="rId81"/>
    <p:sldId id="329" r:id="rId82"/>
    <p:sldId id="330" r:id="rId83"/>
    <p:sldId id="331" r:id="rId84"/>
    <p:sldId id="332" r:id="rId85"/>
    <p:sldId id="417" r:id="rId86"/>
    <p:sldId id="333" r:id="rId87"/>
    <p:sldId id="418" r:id="rId88"/>
    <p:sldId id="434" r:id="rId89"/>
    <p:sldId id="435" r:id="rId90"/>
    <p:sldId id="334" r:id="rId91"/>
    <p:sldId id="335" r:id="rId92"/>
    <p:sldId id="336" r:id="rId93"/>
    <p:sldId id="337" r:id="rId94"/>
    <p:sldId id="338" r:id="rId95"/>
    <p:sldId id="339" r:id="rId96"/>
    <p:sldId id="401" r:id="rId97"/>
    <p:sldId id="539" r:id="rId98"/>
    <p:sldId id="540" r:id="rId99"/>
    <p:sldId id="340" r:id="rId100"/>
    <p:sldId id="341" r:id="rId101"/>
    <p:sldId id="436" r:id="rId102"/>
    <p:sldId id="472" r:id="rId103"/>
    <p:sldId id="473" r:id="rId104"/>
    <p:sldId id="437" r:id="rId105"/>
    <p:sldId id="438" r:id="rId106"/>
    <p:sldId id="440" r:id="rId107"/>
    <p:sldId id="342" r:id="rId108"/>
    <p:sldId id="343" r:id="rId109"/>
    <p:sldId id="344" r:id="rId110"/>
    <p:sldId id="345" r:id="rId111"/>
    <p:sldId id="458" r:id="rId112"/>
    <p:sldId id="346" r:id="rId113"/>
    <p:sldId id="347" r:id="rId114"/>
    <p:sldId id="443" r:id="rId115"/>
    <p:sldId id="444" r:id="rId116"/>
    <p:sldId id="348" r:id="rId117"/>
    <p:sldId id="349" r:id="rId118"/>
    <p:sldId id="350" r:id="rId119"/>
    <p:sldId id="351" r:id="rId120"/>
    <p:sldId id="353" r:id="rId121"/>
    <p:sldId id="352" r:id="rId122"/>
    <p:sldId id="354" r:id="rId123"/>
    <p:sldId id="355" r:id="rId124"/>
    <p:sldId id="356" r:id="rId125"/>
    <p:sldId id="360" r:id="rId126"/>
    <p:sldId id="357" r:id="rId127"/>
    <p:sldId id="361" r:id="rId128"/>
    <p:sldId id="362" r:id="rId129"/>
    <p:sldId id="358" r:id="rId130"/>
    <p:sldId id="359" r:id="rId131"/>
    <p:sldId id="363" r:id="rId132"/>
    <p:sldId id="497" r:id="rId133"/>
    <p:sldId id="498" r:id="rId134"/>
    <p:sldId id="499" r:id="rId135"/>
    <p:sldId id="500" r:id="rId136"/>
    <p:sldId id="501" r:id="rId137"/>
    <p:sldId id="502" r:id="rId138"/>
    <p:sldId id="503" r:id="rId139"/>
    <p:sldId id="364" r:id="rId140"/>
    <p:sldId id="365" r:id="rId141"/>
    <p:sldId id="366" r:id="rId142"/>
    <p:sldId id="367" r:id="rId143"/>
    <p:sldId id="441" r:id="rId144"/>
    <p:sldId id="368" r:id="rId145"/>
    <p:sldId id="369" r:id="rId146"/>
    <p:sldId id="370" r:id="rId147"/>
    <p:sldId id="371" r:id="rId148"/>
    <p:sldId id="372" r:id="rId149"/>
    <p:sldId id="373" r:id="rId150"/>
    <p:sldId id="374" r:id="rId151"/>
    <p:sldId id="421" r:id="rId152"/>
    <p:sldId id="422" r:id="rId153"/>
    <p:sldId id="423" r:id="rId154"/>
    <p:sldId id="504" r:id="rId155"/>
    <p:sldId id="515" r:id="rId156"/>
    <p:sldId id="516" r:id="rId157"/>
    <p:sldId id="375" r:id="rId158"/>
    <p:sldId id="376" r:id="rId159"/>
    <p:sldId id="377" r:id="rId160"/>
    <p:sldId id="378" r:id="rId161"/>
    <p:sldId id="442" r:id="rId162"/>
    <p:sldId id="379" r:id="rId163"/>
    <p:sldId id="426" r:id="rId164"/>
    <p:sldId id="427" r:id="rId165"/>
    <p:sldId id="428" r:id="rId166"/>
    <p:sldId id="429" r:id="rId167"/>
    <p:sldId id="524" r:id="rId168"/>
    <p:sldId id="430" r:id="rId169"/>
    <p:sldId id="431" r:id="rId170"/>
    <p:sldId id="380" r:id="rId171"/>
    <p:sldId id="381" r:id="rId172"/>
    <p:sldId id="382" r:id="rId173"/>
    <p:sldId id="383" r:id="rId174"/>
    <p:sldId id="384" r:id="rId175"/>
    <p:sldId id="385" r:id="rId176"/>
    <p:sldId id="386" r:id="rId177"/>
    <p:sldId id="387" r:id="rId178"/>
    <p:sldId id="474" r:id="rId179"/>
    <p:sldId id="388" r:id="rId180"/>
    <p:sldId id="389" r:id="rId181"/>
    <p:sldId id="390" r:id="rId182"/>
    <p:sldId id="546" r:id="rId183"/>
    <p:sldId id="547" r:id="rId184"/>
    <p:sldId id="548" r:id="rId185"/>
    <p:sldId id="549" r:id="rId186"/>
    <p:sldId id="550" r:id="rId187"/>
    <p:sldId id="551" r:id="rId188"/>
    <p:sldId id="391" r:id="rId189"/>
    <p:sldId id="392" r:id="rId190"/>
    <p:sldId id="393" r:id="rId191"/>
    <p:sldId id="394" r:id="rId192"/>
    <p:sldId id="395" r:id="rId193"/>
    <p:sldId id="396" r:id="rId194"/>
    <p:sldId id="398" r:id="rId195"/>
    <p:sldId id="399" r:id="rId196"/>
    <p:sldId id="397" r:id="rId197"/>
    <p:sldId id="517" r:id="rId198"/>
    <p:sldId id="518" r:id="rId199"/>
    <p:sldId id="519" r:id="rId200"/>
    <p:sldId id="520" r:id="rId201"/>
    <p:sldId id="419" r:id="rId202"/>
    <p:sldId id="521" r:id="rId203"/>
    <p:sldId id="522" r:id="rId204"/>
    <p:sldId id="420" r:id="rId205"/>
    <p:sldId id="523" r:id="rId206"/>
    <p:sldId id="445" r:id="rId207"/>
    <p:sldId id="446" r:id="rId208"/>
    <p:sldId id="447" r:id="rId209"/>
    <p:sldId id="448" r:id="rId210"/>
    <p:sldId id="449" r:id="rId211"/>
    <p:sldId id="450" r:id="rId212"/>
    <p:sldId id="451" r:id="rId213"/>
    <p:sldId id="452" r:id="rId214"/>
    <p:sldId id="459" r:id="rId215"/>
    <p:sldId id="460" r:id="rId216"/>
    <p:sldId id="461" r:id="rId217"/>
    <p:sldId id="545" r:id="rId218"/>
    <p:sldId id="544" r:id="rId219"/>
    <p:sldId id="466" r:id="rId220"/>
    <p:sldId id="467" r:id="rId221"/>
    <p:sldId id="468" r:id="rId222"/>
    <p:sldId id="469" r:id="rId223"/>
    <p:sldId id="470" r:id="rId224"/>
    <p:sldId id="529" r:id="rId225"/>
    <p:sldId id="530" r:id="rId226"/>
    <p:sldId id="478" r:id="rId227"/>
    <p:sldId id="479" r:id="rId228"/>
    <p:sldId id="505" r:id="rId229"/>
    <p:sldId id="480" r:id="rId230"/>
    <p:sldId id="481" r:id="rId231"/>
    <p:sldId id="482" r:id="rId232"/>
    <p:sldId id="483" r:id="rId233"/>
    <p:sldId id="484" r:id="rId234"/>
    <p:sldId id="485" r:id="rId235"/>
    <p:sldId id="486" r:id="rId236"/>
    <p:sldId id="487" r:id="rId237"/>
    <p:sldId id="488" r:id="rId238"/>
    <p:sldId id="489" r:id="rId239"/>
    <p:sldId id="490" r:id="rId240"/>
    <p:sldId id="491" r:id="rId241"/>
    <p:sldId id="492" r:id="rId242"/>
    <p:sldId id="493" r:id="rId243"/>
    <p:sldId id="494" r:id="rId244"/>
    <p:sldId id="495" r:id="rId245"/>
    <p:sldId id="496" r:id="rId246"/>
    <p:sldId id="531" r:id="rId247"/>
    <p:sldId id="533" r:id="rId248"/>
    <p:sldId id="534" r:id="rId249"/>
    <p:sldId id="532" r:id="rId250"/>
    <p:sldId id="291" r:id="rId25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93" d="100"/>
          <a:sy n="93" d="100"/>
        </p:scale>
        <p:origin x="114"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theme" Target="theme/theme1.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tableStyles" Target="tableStyle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09.03.2025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tmarket.ru/concepts/6889"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gtmarket.ru/concepts/6877"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Стандартная концепция науки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42</a:t>
            </a:fld>
            <a:endParaRPr lang="ru-RU"/>
          </a:p>
        </p:txBody>
      </p:sp>
    </p:spTree>
    <p:extLst>
      <p:ext uri="{BB962C8B-B14F-4D97-AF65-F5344CB8AC3E}">
        <p14:creationId xmlns:p14="http://schemas.microsoft.com/office/powerpoint/2010/main" val="380649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Критика стандартной теории</a:t>
            </a:r>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44</a:t>
            </a:fld>
            <a:endParaRPr lang="ru-RU"/>
          </a:p>
        </p:txBody>
      </p:sp>
    </p:spTree>
    <p:extLst>
      <p:ext uri="{BB962C8B-B14F-4D97-AF65-F5344CB8AC3E}">
        <p14:creationId xmlns:p14="http://schemas.microsoft.com/office/powerpoint/2010/main" val="793019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Эксперимент устремлён к пределу, в котором исследуемое явление выступает в «чистом виде», изолированно. Преобразующее действие эксперимента направлено к разделению сложной системы взаимодействий с целью выделить, изолировать элементарную связь причина-действие и, далее, — свободное от действий (инерциальное) бытие объекта. Идея предельной изоляции свободного состояния и элементарного взаимодействия определяет эксперимент как процедуру идеализации, как предельный переход к мысленному эксперименту с идеальными объектами (к которым только и относятся утверждения теории). Эксперимент весьма далёк от какого бы то ни было натурального наблюдения. Специальными техническими средствами эксперимент создаёт условия, максимально приближённые к идеальным (абсолютная пустота, абсолютно твёрдое тело, идеальный газ, силовые линии электромагнитного поля, простой рефлекс, социальный тип, чистая фонема и другие). Вместе с тем он указывает путь «реализации» идеального — реальной интерпретации идеальных (теоретических) событий и причинного объяснения реальных явлений. Всякий реальный эксперимент имеет смысл только в горизонте мысленного эксперимента с </a:t>
            </a:r>
            <a:r>
              <a:rPr lang="ru-RU" i="1" dirty="0" smtClean="0"/>
              <a:t>идеальными объектами</a:t>
            </a:r>
            <a:r>
              <a:rPr lang="ru-RU" dirty="0" smtClean="0"/>
              <a:t>. Точно так же и всякий </a:t>
            </a:r>
            <a:r>
              <a:rPr lang="ru-RU" i="1" dirty="0" smtClean="0"/>
              <a:t>теоретический конструкт</a:t>
            </a:r>
            <a:r>
              <a:rPr lang="ru-RU" dirty="0" smtClean="0"/>
              <a:t> (см. </a:t>
            </a:r>
            <a:r>
              <a:rPr lang="ru-RU" dirty="0" smtClean="0">
                <a:hlinkClick r:id="rId3"/>
              </a:rPr>
              <a:t>Конструкт</a:t>
            </a:r>
            <a:r>
              <a:rPr lang="ru-RU" dirty="0" smtClean="0"/>
              <a:t>) получает смысл реального понятия лишь в качестве идеального проекта реального эксперимента. Мысленный эксперимент в специальном смысле, то есть принципиально нереализуемый, воображаемый эксперимент, лишь обнаруживает внутреннюю </a:t>
            </a:r>
            <a:r>
              <a:rPr lang="ru-RU" dirty="0" err="1" smtClean="0"/>
              <a:t>экспериментальность</a:t>
            </a:r>
            <a:r>
              <a:rPr lang="ru-RU" dirty="0" smtClean="0"/>
              <a:t> самого теоретического мышления. Воспроизведение реального события в идеальном пределе предполагает исключительные, искусственно созданные условия эксперимента. Поскольку же идеализация в эксперименте устремлена к выявлению элементарных действий (как причин и как следствий), эксперимент находит опору в технике (см. </a:t>
            </a:r>
            <a:r>
              <a:rPr lang="ru-RU" dirty="0" smtClean="0">
                <a:hlinkClick r:id="rId4"/>
              </a:rPr>
              <a:t>Техника</a:t>
            </a:r>
            <a:r>
              <a:rPr lang="ru-RU" dirty="0" smtClean="0"/>
              <a:t>). Экспериментальная наука делается в лабораториях. Эксперимент рассматривает технику как форму открытия сущностных законов природы и заранее открывает природу как возможную технику. Экспериментальная техника (метод) однородна с воспроизводимым явлением (предмет), она представляет собой звено, через которое теоретическое открытие становится техническим изобретением, а достижения техники позволяют продвинуться в исследованиях. Фундаментальные исследования являются и наиболее </a:t>
            </a:r>
            <a:r>
              <a:rPr lang="ru-RU" dirty="0" err="1" smtClean="0"/>
              <a:t>техноёмкими</a:t>
            </a:r>
            <a:r>
              <a:rPr lang="ru-RU" dirty="0" smtClean="0"/>
              <a:t>, и наиболее технически эффективными.</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79</a:t>
            </a:fld>
            <a:endParaRPr lang="ru-RU"/>
          </a:p>
        </p:txBody>
      </p:sp>
    </p:spTree>
    <p:extLst>
      <p:ext uri="{BB962C8B-B14F-4D97-AF65-F5344CB8AC3E}">
        <p14:creationId xmlns:p14="http://schemas.microsoft.com/office/powerpoint/2010/main" val="3394670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Однородность технического средства и исследуемого предмета в эксперименте сказывается в том, что теоретическое открытие сразу же приводит к совершенствованию экспериментальной техники. В экспериментальной установке, построенной на базе теории, последняя утрачивает характер </a:t>
            </a:r>
            <a:r>
              <a:rPr lang="ru-RU" dirty="0" err="1" smtClean="0"/>
              <a:t>объектности</a:t>
            </a:r>
            <a:r>
              <a:rPr lang="ru-RU" dirty="0" smtClean="0"/>
              <a:t>, объективной картины мира, приобретая форму инструмента исследования, направленного на мир. Она совершенствует орудийную оснащённость экспериментатора. В форме эксперимента теоретическое знание вновь выталкивает мир из его «объективной» картины как непознанный и бесконечный в себе предмет. Неклассическая физика XX века (релятивистская и квантовая механика) обнаруживает внутренние ограничения эксперимента как метода познания. Принципы наблюдаемости, неопределённости, дополнительности фиксируют неустранимое участие познавательного действия в определении бытия познаваемого «объекта» (то есть его не-</a:t>
            </a:r>
            <a:r>
              <a:rPr lang="ru-RU" dirty="0" err="1" smtClean="0"/>
              <a:t>объектность</a:t>
            </a:r>
            <a:r>
              <a:rPr lang="ru-RU" dirty="0" smtClean="0"/>
              <a:t>). Намечается существенно новое понимание бытия — бытие-событие, бытие-возможность (онтология виртуальности), новая идея разума, архитектонически отличного от разума объективно познающего, и соответственно новое, </a:t>
            </a:r>
            <a:r>
              <a:rPr lang="ru-RU" dirty="0" err="1" smtClean="0"/>
              <a:t>неэкспериментальное</a:t>
            </a:r>
            <a:r>
              <a:rPr lang="ru-RU" dirty="0" smtClean="0"/>
              <a:t> понимание опыта.</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80</a:t>
            </a:fld>
            <a:endParaRPr lang="ru-RU"/>
          </a:p>
        </p:txBody>
      </p:sp>
    </p:spTree>
    <p:extLst>
      <p:ext uri="{BB962C8B-B14F-4D97-AF65-F5344CB8AC3E}">
        <p14:creationId xmlns:p14="http://schemas.microsoft.com/office/powerpoint/2010/main" val="99779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09.03.2025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09.03.2025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09.03.2025</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09.03.2025</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09.03.2025</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philosophy.niv.ru/doc/dictionary/philosophy-of-science/fc/slovar-209.htm#zag-356" TargetMode="External"/><Relationship Id="rId2" Type="http://schemas.openxmlformats.org/officeDocument/2006/relationships/hyperlink" Target="http://philosophy.niv.ru/doc/dictionary/philosophy-of-science/fc/slovar-208.htm#zag-318" TargetMode="External"/><Relationship Id="rId1" Type="http://schemas.openxmlformats.org/officeDocument/2006/relationships/slideLayout" Target="../slideLayouts/slideLayout2.xml"/><Relationship Id="rId5" Type="http://schemas.openxmlformats.org/officeDocument/2006/relationships/hyperlink" Target="http://philosophy.niv.ru/doc/dictionary/philosophy-of-science/fc/slovar-194.htm#zag-43" TargetMode="External"/><Relationship Id="rId4" Type="http://schemas.openxmlformats.org/officeDocument/2006/relationships/hyperlink" Target="http://philosophy.niv.ru/doc/dictionary/philosophy-of-science/fc/slovar-203.htm#zag-161"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philosophy.niv.ru/doc/dictionary/philosophy-of-science/fc/slovar-205-2.htm#zag-227" TargetMode="External"/><Relationship Id="rId2" Type="http://schemas.openxmlformats.org/officeDocument/2006/relationships/hyperlink" Target="http://philosophy.niv.ru/doc/dictionary/philosophy-of-science/fc/slovar-212.htm#zag-392" TargetMode="External"/><Relationship Id="rId1" Type="http://schemas.openxmlformats.org/officeDocument/2006/relationships/slideLayout" Target="../slideLayouts/slideLayout2.xml"/><Relationship Id="rId6" Type="http://schemas.openxmlformats.org/officeDocument/2006/relationships/hyperlink" Target="http://philosophy.niv.ru/doc/dictionary/philosophy-of-science/fc/slovar-205-2.htm#zag-220" TargetMode="External"/><Relationship Id="rId5" Type="http://schemas.openxmlformats.org/officeDocument/2006/relationships/hyperlink" Target="http://philosophy.niv.ru/doc/dictionary/philosophy-of-science/fc/slovar-205-1.htm#zag-212" TargetMode="External"/><Relationship Id="rId4" Type="http://schemas.openxmlformats.org/officeDocument/2006/relationships/hyperlink" Target="http://philosophy.niv.ru/doc/dictionary/philosophy-of-science/fc/slovar-205-2.htm#zag-238"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philosophy.niv.ru/doc/dictionary/philosophy-of-science/fc/slovar-206.htm#zag-265" TargetMode="External"/><Relationship Id="rId2" Type="http://schemas.openxmlformats.org/officeDocument/2006/relationships/hyperlink" Target="http://philosophy.niv.ru/doc/dictionary/philosophy-of-science/fc/slovar-200.htm#zag-114" TargetMode="External"/><Relationship Id="rId1" Type="http://schemas.openxmlformats.org/officeDocument/2006/relationships/slideLayout" Target="../slideLayouts/slideLayout2.xml"/><Relationship Id="rId4" Type="http://schemas.openxmlformats.org/officeDocument/2006/relationships/hyperlink" Target="http://philosophy.niv.ru/doc/dictionary/philosophy-of-science/fc/slovar-210.htm#zag-369" TargetMode="Externa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8" Type="http://schemas.openxmlformats.org/officeDocument/2006/relationships/hyperlink" Target="https://ru.wikipedia.org/wiki/%D0%9D%D1%8C%D1%8E%D1%82%D0%BE%D0%BD,_%D0%98%D1%81%D0%B0%D0%B0%D0%BA" TargetMode="External"/><Relationship Id="rId13" Type="http://schemas.openxmlformats.org/officeDocument/2006/relationships/hyperlink" Target="https://ru.wikipedia.org/wiki/%D0%90%D0%B1%D0%B5%D1%80%D1%80%D0%B0%D1%86%D0%B8%D1%8F_%D1%81%D0%B2%D0%B5%D1%82%D0%B0" TargetMode="External"/><Relationship Id="rId3" Type="http://schemas.openxmlformats.org/officeDocument/2006/relationships/hyperlink" Target="https://ru.wikipedia.org/wiki/%D0%9A%D0%BB%D0%B0%D0%B2%D0%B4%D0%B8%D0%B9_%D0%9F%D1%82%D0%BE%D0%BB%D0%B5%D0%BC%D0%B5%D0%B9" TargetMode="External"/><Relationship Id="rId7" Type="http://schemas.openxmlformats.org/officeDocument/2006/relationships/hyperlink" Target="https://ru.wikipedia.org/w/index.php?title=%D0%AD%D0%B2%D0%B5%D0%BA%D1%86%D0%B8%D1%8F&amp;action=edit&amp;redlink=1" TargetMode="External"/><Relationship Id="rId12" Type="http://schemas.openxmlformats.org/officeDocument/2006/relationships/hyperlink" Target="https://ru.wikipedia.org/wiki/%D0%A0%D0%B8%D1%87%D1%87%D0%B8%D0%BE%D0%BB%D0%B8,_%D0%94%D0%B6%D0%BE%D0%B2%D0%B0%D0%BD%D0%BD%D0%B8_%D0%91%D0%B0%D1%82%D1%82%D0%B8%D1%81%D1%82%D0%B0" TargetMode="External"/><Relationship Id="rId2" Type="http://schemas.openxmlformats.org/officeDocument/2006/relationships/hyperlink" Target="https://ru.wikipedia.org/wiki/%D0%9A%D0%B0%D1%82%D0%B0%D0%BB%D0%BE%D0%B3_%D0%B7%D0%B2%D1%91%D0%B7%D0%B4%D0%BD%D0%BE%D0%B3%D0%BE_%D0%BD%D0%B5%D0%B1%D0%B0" TargetMode="External"/><Relationship Id="rId1" Type="http://schemas.openxmlformats.org/officeDocument/2006/relationships/slideLayout" Target="../slideLayouts/slideLayout2.xml"/><Relationship Id="rId6" Type="http://schemas.openxmlformats.org/officeDocument/2006/relationships/hyperlink" Target="https://ru.wikipedia.org/wiki/%D0%AD%D0%BA%D0%BB%D0%B8%D0%BF%D1%82%D0%B8%D0%BA%D0%B0" TargetMode="External"/><Relationship Id="rId11" Type="http://schemas.openxmlformats.org/officeDocument/2006/relationships/hyperlink" Target="https://ru.wikipedia.org/wiki/%D0%9F%D1%80%D0%BE%D1%86%D0%B5%D1%81%D1%81_%D0%93%D0%B0%D0%BB%D0%B8%D0%BB%D0%B5%D1%8F" TargetMode="External"/><Relationship Id="rId5" Type="http://schemas.openxmlformats.org/officeDocument/2006/relationships/hyperlink" Target="https://ru.wikipedia.org/wiki/%D0%9E%D1%80%D0%B1%D0%B8%D1%82%D0%B0" TargetMode="External"/><Relationship Id="rId10" Type="http://schemas.openxmlformats.org/officeDocument/2006/relationships/hyperlink" Target="https://ru.wikipedia.org/wiki/%D0%93%D0%B5%D0%BE-%D0%B3%D0%B5%D0%BB%D0%B8%D0%BE%D1%86%D0%B5%D0%BD%D1%82%D1%80%D0%B8%D1%87%D0%B5%D1%81%D0%BA%D0%B0%D1%8F_%D1%81%D0%B8%D1%81%D1%82%D0%B5%D0%BC%D0%B0_%D0%BC%D0%B8%D1%80%D0%B0" TargetMode="External"/><Relationship Id="rId4" Type="http://schemas.openxmlformats.org/officeDocument/2006/relationships/hyperlink" Target="https://ru.wikipedia.org/wiki/%D0%9B%D1%83%D0%BD%D0%B0" TargetMode="External"/><Relationship Id="rId9" Type="http://schemas.openxmlformats.org/officeDocument/2006/relationships/hyperlink" Target="https://ru.wikipedia.org/wiki/%D0%93%D0%B5%D0%BB%D0%B8%D0%BE%D1%86%D0%B5%D0%BD%D1%82%D1%80%D0%B8%D0%B7%D0%BC" TargetMode="Externa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hyperlink" Target="https://pandia.ru/text/category/regressiya/" TargetMode="Externa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a:xfrm>
            <a:off x="1203955" y="4557102"/>
            <a:ext cx="10058400" cy="1143000"/>
          </a:xfrm>
        </p:spPr>
        <p:txBody>
          <a:bodyPr>
            <a:normAutofit/>
          </a:bodyPr>
          <a:lstStyle/>
          <a:p>
            <a:pPr lvl="0"/>
            <a:r>
              <a:rPr lang="ru-RU" b="1" dirty="0" smtClean="0"/>
              <a:t>Колодий Н.А., профессор Томского политехнического университета</a:t>
            </a:r>
          </a:p>
          <a:p>
            <a:pPr lvl="0"/>
            <a:endParaRPr lang="ru-RU" dirty="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8264" y="286604"/>
            <a:ext cx="8597415" cy="566152"/>
          </a:xfrm>
        </p:spPr>
        <p:txBody>
          <a:bodyPr>
            <a:normAutofit/>
          </a:bodyPr>
          <a:lstStyle/>
          <a:p>
            <a:r>
              <a:rPr lang="ru-RU" sz="2800" dirty="0" smtClean="0">
                <a:latin typeface="Arial Black" panose="020B0A04020102020204" pitchFamily="34" charset="0"/>
              </a:rPr>
              <a:t>История и философия науки</a:t>
            </a:r>
            <a:endParaRPr lang="ru-RU" sz="2800" dirty="0">
              <a:latin typeface="Arial Black" panose="020B0A04020102020204" pitchFamily="34" charset="0"/>
            </a:endParaRPr>
          </a:p>
        </p:txBody>
      </p:sp>
      <p:sp>
        <p:nvSpPr>
          <p:cNvPr id="3" name="Объект 2"/>
          <p:cNvSpPr>
            <a:spLocks noGrp="1"/>
          </p:cNvSpPr>
          <p:nvPr>
            <p:ph idx="1"/>
          </p:nvPr>
        </p:nvSpPr>
        <p:spPr>
          <a:xfrm>
            <a:off x="349320" y="852756"/>
            <a:ext cx="10806359" cy="5892229"/>
          </a:xfrm>
        </p:spPr>
        <p:txBody>
          <a:bodyPr/>
          <a:lstStyle/>
          <a:p>
            <a:pPr algn="just"/>
            <a:r>
              <a:rPr lang="ru-RU" dirty="0"/>
              <a:t>Нас интересует смысл понятия «философия науки», фиксируемый в современной энциклопедической литературе определениями наподобие следующих: «специальная философская дисциплина,  предметом  которой  является  структура  и  развитие  научного  знания</a:t>
            </a:r>
            <a:r>
              <a:rPr lang="ru-RU" dirty="0" smtClean="0"/>
              <a:t>», </a:t>
            </a:r>
            <a:r>
              <a:rPr lang="ru-RU" dirty="0"/>
              <a:t>«область  философии,  исследующая  природу  научного  знания,  его  структуру  и функции, методы научного познания, способы обоснования и развития научного  знания»,  «область  прикладной  философии,  предметом которой является общая структура, закономерности функционирования и развития науки как системы научного знания, когнитивной </a:t>
            </a:r>
            <a:r>
              <a:rPr lang="ru-RU" dirty="0" smtClean="0"/>
              <a:t>деятельности</a:t>
            </a:r>
            <a:r>
              <a:rPr lang="ru-RU" dirty="0"/>
              <a:t>, социального института, основы инновационной системы современного общества</a:t>
            </a:r>
            <a:r>
              <a:rPr lang="ru-RU" dirty="0" smtClean="0"/>
              <a:t>».</a:t>
            </a:r>
          </a:p>
          <a:p>
            <a:pPr algn="just"/>
            <a:r>
              <a:rPr lang="ru-RU" dirty="0"/>
              <a:t>У  Т.  Г.  </a:t>
            </a:r>
            <a:r>
              <a:rPr lang="ru-RU" dirty="0" err="1"/>
              <a:t>Лешкевича</a:t>
            </a:r>
            <a:r>
              <a:rPr lang="ru-RU" dirty="0"/>
              <a:t>  находим  следующие  рассуждения:  хотя  философию  науки нередко  отождествляют  с  </a:t>
            </a:r>
            <a:r>
              <a:rPr lang="ru-RU" dirty="0" err="1"/>
              <a:t>науковедением</a:t>
            </a:r>
            <a:r>
              <a:rPr lang="ru-RU" dirty="0"/>
              <a:t>  и/или  </a:t>
            </a:r>
            <a:r>
              <a:rPr lang="ru-RU" dirty="0" err="1"/>
              <a:t>наукометрией</a:t>
            </a:r>
            <a:r>
              <a:rPr lang="ru-RU" dirty="0"/>
              <a:t>,  на  самом  деле </a:t>
            </a:r>
            <a:r>
              <a:rPr lang="ru-RU" dirty="0" err="1"/>
              <a:t>науковедение</a:t>
            </a:r>
            <a:r>
              <a:rPr lang="ru-RU" dirty="0"/>
              <a:t>  «изучает  общие  закономерности  развития  и  функционирования науки, оно … </a:t>
            </a:r>
            <a:r>
              <a:rPr lang="ru-RU" dirty="0" err="1"/>
              <a:t>малопроблемно</a:t>
            </a:r>
            <a:r>
              <a:rPr lang="ru-RU" dirty="0"/>
              <a:t> и тяготеет исключительно к описательному характеру».  Именно  это  и  позволяет  представителям  </a:t>
            </a:r>
            <a:r>
              <a:rPr lang="ru-RU" dirty="0" err="1"/>
              <a:t>науковедения</a:t>
            </a:r>
            <a:r>
              <a:rPr lang="ru-RU" dirty="0"/>
              <a:t>  разрабатывать  теоретические  основания  соответствующего  аспекта  политики  современного государства, т.е. предлагать и обосновывать меры по повышению эффективности управления научной деятельностью. В противоположность этому, философия науки – как и любые другие философские разделы – имеет тенденцию к универсальности, всеобщности, и поэтому рефлексирует над научным познанием в «предельных глубинах и подлинных первоначалах» последнего.  </a:t>
            </a:r>
            <a:endParaRPr lang="ru-RU" b="1" dirty="0"/>
          </a:p>
          <a:p>
            <a:pPr algn="just"/>
            <a:endParaRPr lang="ru-RU" b="1" dirty="0"/>
          </a:p>
        </p:txBody>
      </p:sp>
    </p:spTree>
    <p:extLst>
      <p:ext uri="{BB962C8B-B14F-4D97-AF65-F5344CB8AC3E}">
        <p14:creationId xmlns:p14="http://schemas.microsoft.com/office/powerpoint/2010/main" val="1557879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8264" y="286604"/>
            <a:ext cx="8597415" cy="566152"/>
          </a:xfrm>
        </p:spPr>
        <p:txBody>
          <a:bodyPr>
            <a:normAutofit/>
          </a:bodyPr>
          <a:lstStyle/>
          <a:p>
            <a:r>
              <a:rPr lang="ru-RU" sz="2800" dirty="0" smtClean="0">
                <a:latin typeface="Arial Black" panose="020B0A04020102020204" pitchFamily="34" charset="0"/>
              </a:rPr>
              <a:t>История и философия науки</a:t>
            </a:r>
            <a:endParaRPr lang="ru-RU" sz="2800" dirty="0">
              <a:latin typeface="Arial Black" panose="020B0A04020102020204" pitchFamily="34" charset="0"/>
            </a:endParaRPr>
          </a:p>
        </p:txBody>
      </p:sp>
      <p:sp>
        <p:nvSpPr>
          <p:cNvPr id="3" name="Объект 2"/>
          <p:cNvSpPr>
            <a:spLocks noGrp="1"/>
          </p:cNvSpPr>
          <p:nvPr>
            <p:ph idx="1"/>
          </p:nvPr>
        </p:nvSpPr>
        <p:spPr>
          <a:xfrm>
            <a:off x="577970" y="852756"/>
            <a:ext cx="10465568" cy="5408763"/>
          </a:xfrm>
        </p:spPr>
        <p:txBody>
          <a:bodyPr>
            <a:normAutofit fontScale="85000" lnSpcReduction="10000"/>
          </a:bodyPr>
          <a:lstStyle/>
          <a:p>
            <a:pPr algn="just"/>
            <a:r>
              <a:rPr lang="ru-RU" dirty="0"/>
              <a:t>По </a:t>
            </a:r>
            <a:r>
              <a:rPr lang="ru-RU" dirty="0" smtClean="0"/>
              <a:t>мнению </a:t>
            </a:r>
            <a:r>
              <a:rPr lang="ru-RU" dirty="0"/>
              <a:t>Т.Г. </a:t>
            </a:r>
            <a:r>
              <a:rPr lang="ru-RU" dirty="0" err="1"/>
              <a:t>Лешкевич</a:t>
            </a:r>
            <a:r>
              <a:rPr lang="ru-RU" dirty="0"/>
              <a:t>,  в  создании  образа  философии  науки  следует  разграничивать  два значения  этого  понятия:  1)  как  направление  западной  и  отечественной философии,  представленное  множеством  концепций,  предлагающих  ту  или иную модель развития науки, зародившееся во второй половине XIX в.; 2) как дисциплина,  возникшая  во  вторая  половине  XX  в.  в  ответ  на  потребность осмыслить  социокультурные  функции  науки  в  условиях  научно-технической революции (НТР). Ее предметом являются общие закономерности и тенденции научного познания как особой деятельности по производству научных знаний, взятой  в  ее  историческом  развитии  и  рассматриваемой  в  изменяющемся социокультурном контексте.</a:t>
            </a:r>
            <a:endParaRPr lang="ru-RU" b="1" dirty="0"/>
          </a:p>
          <a:p>
            <a:pPr algn="just"/>
            <a:r>
              <a:rPr lang="ru-RU" dirty="0"/>
              <a:t>Представители философии науки должны учитывать плюрализм философского знания, в контексте которого на базе каждого течения философии как таковой формируется течение философии науки». Поэтому можно говорить о позитивистской, </a:t>
            </a:r>
            <a:r>
              <a:rPr lang="ru-RU" dirty="0" err="1"/>
              <a:t>постпозитивистской</a:t>
            </a:r>
            <a:r>
              <a:rPr lang="ru-RU" dirty="0"/>
              <a:t>,  неокантианской,  </a:t>
            </a:r>
            <a:r>
              <a:rPr lang="ru-RU" dirty="0" err="1"/>
              <a:t>неорационалистской</a:t>
            </a:r>
            <a:r>
              <a:rPr lang="ru-RU" dirty="0"/>
              <a:t>,  марксистской,  </a:t>
            </a:r>
            <a:r>
              <a:rPr lang="ru-RU" dirty="0" err="1"/>
              <a:t>эксзистенциалистской</a:t>
            </a:r>
            <a:r>
              <a:rPr lang="ru-RU" dirty="0"/>
              <a:t>, </a:t>
            </a:r>
            <a:r>
              <a:rPr lang="ru-RU" dirty="0" err="1"/>
              <a:t>неотомистской</a:t>
            </a:r>
            <a:r>
              <a:rPr lang="ru-RU" dirty="0"/>
              <a:t>, феноменологической и иных парадигмах философии </a:t>
            </a:r>
            <a:r>
              <a:rPr lang="ru-RU" dirty="0" smtClean="0"/>
              <a:t>науки. Значимы </a:t>
            </a:r>
            <a:r>
              <a:rPr lang="ru-RU" dirty="0"/>
              <a:t>позиции позитивизма, махизма, неопозитивизма и </a:t>
            </a:r>
            <a:r>
              <a:rPr lang="ru-RU" dirty="0" err="1"/>
              <a:t>постпозитивизма</a:t>
            </a:r>
            <a:r>
              <a:rPr lang="ru-RU" dirty="0"/>
              <a:t>.</a:t>
            </a:r>
            <a:endParaRPr lang="ru-RU" b="1" dirty="0"/>
          </a:p>
          <a:p>
            <a:pPr algn="just"/>
            <a:r>
              <a:rPr lang="ru-RU" dirty="0"/>
              <a:t>Говоря  о  вкладе  </a:t>
            </a:r>
            <a:r>
              <a:rPr lang="ru-RU" dirty="0" err="1"/>
              <a:t>постпозитивизма</a:t>
            </a:r>
            <a:r>
              <a:rPr lang="ru-RU" dirty="0"/>
              <a:t>  в  философию  науки,  в  первую  очередь отметим «расширение поля» философской проблематики, в </a:t>
            </a:r>
            <a:r>
              <a:rPr lang="ru-RU" dirty="0" err="1"/>
              <a:t>т.ч</a:t>
            </a:r>
            <a:r>
              <a:rPr lang="ru-RU" dirty="0"/>
              <a:t>. и за счёт «реабилитации метафизики». Иначе говоря, </a:t>
            </a:r>
            <a:r>
              <a:rPr lang="ru-RU" dirty="0" err="1"/>
              <a:t>постпозитивисты</a:t>
            </a:r>
            <a:r>
              <a:rPr lang="ru-RU" dirty="0"/>
              <a:t> обосновали неизбежность присутствия «метафизических элементов» в любой научной дисциплине, вне  зависимости  от  степени  её  зрелости.  Во-вторых,  укажем  на  то,  что  сама </a:t>
            </a:r>
            <a:r>
              <a:rPr lang="ru-RU" dirty="0" err="1"/>
              <a:t>постпозитивистская</a:t>
            </a:r>
            <a:r>
              <a:rPr lang="ru-RU" dirty="0"/>
              <a:t> философия науки сформировалась в качестве критической реакции на позитивистскую (и особенно радикально сформулированную в рамках логического позитивизма) программу полного эмпирического обоснования теоретических  положений  науки,  повторив:  «представители  </a:t>
            </a:r>
            <a:r>
              <a:rPr lang="ru-RU" dirty="0" err="1"/>
              <a:t>постпозитивизма</a:t>
            </a:r>
            <a:r>
              <a:rPr lang="ru-RU" dirty="0"/>
              <a:t> на большом научном материале продемонстрировали, что любой опыт “теоретически нагружен”, т. е. зависим от тех или иных научных теорий. Ведь и план проведения эксперимента, и отбор результатов, и тем более их интерпретация зависят от изначальной теоретической установки исследователя».</a:t>
            </a:r>
            <a:endParaRPr lang="ru-RU" b="1" dirty="0"/>
          </a:p>
          <a:p>
            <a:pPr algn="just"/>
            <a:endParaRPr lang="ru-RU" b="1" dirty="0"/>
          </a:p>
        </p:txBody>
      </p:sp>
    </p:spTree>
    <p:extLst>
      <p:ext uri="{BB962C8B-B14F-4D97-AF65-F5344CB8AC3E}">
        <p14:creationId xmlns:p14="http://schemas.microsoft.com/office/powerpoint/2010/main" val="19589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8264" y="286604"/>
            <a:ext cx="8597415" cy="566152"/>
          </a:xfrm>
        </p:spPr>
        <p:txBody>
          <a:bodyPr>
            <a:normAutofit/>
          </a:bodyPr>
          <a:lstStyle/>
          <a:p>
            <a:r>
              <a:rPr lang="ru-RU" sz="2800" dirty="0" smtClean="0">
                <a:latin typeface="Arial Black" panose="020B0A04020102020204" pitchFamily="34" charset="0"/>
              </a:rPr>
              <a:t>История и философия науки</a:t>
            </a:r>
            <a:endParaRPr lang="ru-RU" sz="2800" dirty="0">
              <a:latin typeface="Arial Black" panose="020B0A04020102020204" pitchFamily="34" charset="0"/>
            </a:endParaRPr>
          </a:p>
        </p:txBody>
      </p:sp>
      <p:sp>
        <p:nvSpPr>
          <p:cNvPr id="3" name="Объект 2"/>
          <p:cNvSpPr>
            <a:spLocks noGrp="1"/>
          </p:cNvSpPr>
          <p:nvPr>
            <p:ph idx="1"/>
          </p:nvPr>
        </p:nvSpPr>
        <p:spPr>
          <a:xfrm>
            <a:off x="349321" y="965771"/>
            <a:ext cx="10806359" cy="5892229"/>
          </a:xfrm>
        </p:spPr>
        <p:txBody>
          <a:bodyPr>
            <a:normAutofit/>
          </a:bodyPr>
          <a:lstStyle/>
          <a:p>
            <a:pPr algn="just"/>
            <a:r>
              <a:rPr lang="ru-RU" dirty="0"/>
              <a:t>Многосторонний  характер  науки обусловливает  необходимость  ее  комплексного  изучения.  В  этой  связи выделяют три подхода.  </a:t>
            </a:r>
            <a:endParaRPr lang="ru-RU" b="1" dirty="0"/>
          </a:p>
          <a:p>
            <a:pPr algn="just"/>
            <a:r>
              <a:rPr lang="ru-RU" b="1" dirty="0"/>
              <a:t>Логико-эпистемологический  подход  </a:t>
            </a:r>
            <a:r>
              <a:rPr lang="ru-RU" dirty="0"/>
              <a:t>направлен  на  осмысление когнитивных аспектов науки. В рамках этого подхода наука рассматривается в качестве  некоей  автономной  сущности  –  разновидности  познавательной деятельности,  отвлеченной  от  своих  носителей.  В  центре  внимания </a:t>
            </a:r>
            <a:r>
              <a:rPr lang="ru-RU" dirty="0" err="1"/>
              <a:t>эпистемологов</a:t>
            </a:r>
            <a:r>
              <a:rPr lang="ru-RU" dirty="0"/>
              <a:t>  –  логика  и  методология  научного  познания.  Исторически логико-эпистемологический подход был первым и долгое время лидирующим направлением в изучении науки. </a:t>
            </a:r>
            <a:endParaRPr lang="ru-RU" b="1" dirty="0"/>
          </a:p>
          <a:p>
            <a:pPr algn="just"/>
            <a:r>
              <a:rPr lang="ru-RU" b="1" dirty="0"/>
              <a:t>Социологический  подход  </a:t>
            </a:r>
            <a:r>
              <a:rPr lang="ru-RU" dirty="0"/>
              <a:t>нацелен  на  изучение  науки  со  стороны  ее носителя – сообщества ученых. В его фокусе находятся внутренние отношения в  научном  сообществе,  нормы  поведения  ученого,  ценности  науки,  а  также взаимоотношения  научного  сообщества  с  другими  социальными  группами и институтами. </a:t>
            </a:r>
            <a:endParaRPr lang="ru-RU" b="1" dirty="0"/>
          </a:p>
          <a:p>
            <a:pPr algn="just"/>
            <a:r>
              <a:rPr lang="ru-RU" b="1" dirty="0"/>
              <a:t>Культурологический  подход  </a:t>
            </a:r>
            <a:r>
              <a:rPr lang="ru-RU" dirty="0"/>
              <a:t>исследует  науку  в  широком  контексте социально-культурных  взаимодействий  с  целью  выявления  ее  связи  с  более общими  социокультурными  основаниями  человеческой  деятельности,  не абстрагируясь  от  реальных  условий  деятельности  субъекта  науки,  а  учитывая все  разнообразие  внешних  культурных  факторов,  влияющих  на  развитие способов и форм научной деятельности.</a:t>
            </a:r>
            <a:endParaRPr lang="ru-RU" b="1" dirty="0"/>
          </a:p>
        </p:txBody>
      </p:sp>
    </p:spTree>
    <p:extLst>
      <p:ext uri="{BB962C8B-B14F-4D97-AF65-F5344CB8AC3E}">
        <p14:creationId xmlns:p14="http://schemas.microsoft.com/office/powerpoint/2010/main" val="3787367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238" y="286604"/>
            <a:ext cx="9706442" cy="610544"/>
          </a:xfrm>
        </p:spPr>
        <p:txBody>
          <a:bodyPr>
            <a:normAutofit/>
          </a:bodyPr>
          <a:lstStyle/>
          <a:p>
            <a:r>
              <a:rPr lang="ru-RU" sz="2000" dirty="0" smtClean="0">
                <a:latin typeface="Arial Black" panose="020B0A04020102020204" pitchFamily="34" charset="0"/>
              </a:rPr>
              <a:t>О критериях научности</a:t>
            </a:r>
            <a:endParaRPr lang="ru-RU" sz="2000" dirty="0">
              <a:latin typeface="Arial Black" panose="020B0A04020102020204" pitchFamily="34" charset="0"/>
            </a:endParaRPr>
          </a:p>
        </p:txBody>
      </p:sp>
      <p:sp>
        <p:nvSpPr>
          <p:cNvPr id="3" name="Объект 2"/>
          <p:cNvSpPr>
            <a:spLocks noGrp="1"/>
          </p:cNvSpPr>
          <p:nvPr>
            <p:ph idx="1"/>
          </p:nvPr>
        </p:nvSpPr>
        <p:spPr>
          <a:xfrm>
            <a:off x="638355" y="836763"/>
            <a:ext cx="10456940" cy="4877056"/>
          </a:xfrm>
        </p:spPr>
        <p:txBody>
          <a:bodyPr/>
          <a:lstStyle/>
          <a:p>
            <a:pPr algn="just"/>
            <a:r>
              <a:rPr lang="ru-RU" b="1" dirty="0"/>
              <a:t>Специфика  научного  знания</a:t>
            </a:r>
            <a:r>
              <a:rPr lang="ru-RU" dirty="0"/>
              <a:t>.  Научное  знание  это  продукт специализированной,  профессиональной  формы познавательной  деятельности, имеющей  цель  и  применяющей  научные  методы.  </a:t>
            </a:r>
            <a:r>
              <a:rPr lang="ru-RU" dirty="0" err="1"/>
              <a:t>Предпосылочное</a:t>
            </a:r>
            <a:r>
              <a:rPr lang="ru-RU" dirty="0"/>
              <a:t>  знание представляет  собой  систему  философско-мировоззренческих,  общенаучных, методологических элементов, включая концептуальный аппарат этой системы. </a:t>
            </a:r>
          </a:p>
          <a:p>
            <a:pPr algn="just"/>
            <a:r>
              <a:rPr lang="ru-RU" dirty="0"/>
              <a:t>Научная  картина  мира,  стиль  мышления  и  их  понятийный  аппарат  являются предпосылками  и,  одновременно,  результатом  научного  познания. </a:t>
            </a:r>
          </a:p>
          <a:p>
            <a:pPr algn="just"/>
            <a:r>
              <a:rPr lang="ru-RU" dirty="0"/>
              <a:t>Методологические  требования,  предъявляемые  к  научному  знанию: предметность, объективность,  критичность,  доказательность,  точность,  адекватность, </a:t>
            </a:r>
            <a:r>
              <a:rPr lang="ru-RU" dirty="0" err="1"/>
              <a:t>общезначимость</a:t>
            </a:r>
            <a:r>
              <a:rPr lang="ru-RU" dirty="0"/>
              <a:t>,  необходимость, концептуальность, системность, </a:t>
            </a:r>
            <a:r>
              <a:rPr lang="ru-RU" dirty="0" err="1"/>
              <a:t>предсказательность</a:t>
            </a:r>
            <a:r>
              <a:rPr lang="ru-RU" dirty="0"/>
              <a:t>.  Но эти критерии нельзя считать раз и навсегда данными. Рассматривая их в историческом ракурсе, следует признать их изменяемость.</a:t>
            </a:r>
          </a:p>
        </p:txBody>
      </p:sp>
    </p:spTree>
    <p:extLst>
      <p:ext uri="{BB962C8B-B14F-4D97-AF65-F5344CB8AC3E}">
        <p14:creationId xmlns:p14="http://schemas.microsoft.com/office/powerpoint/2010/main" val="133896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59192" y="276045"/>
            <a:ext cx="7696488" cy="379563"/>
          </a:xfrm>
        </p:spPr>
        <p:txBody>
          <a:bodyPr>
            <a:normAutofit/>
          </a:bodyPr>
          <a:lstStyle/>
          <a:p>
            <a:r>
              <a:rPr lang="ru-RU" sz="1800" dirty="0" smtClean="0">
                <a:latin typeface="Arial Black" panose="020B0A04020102020204" pitchFamily="34" charset="0"/>
              </a:rPr>
              <a:t>Критерии научности</a:t>
            </a:r>
            <a:endParaRPr lang="ru-RU" sz="1800" dirty="0">
              <a:latin typeface="Arial Black" panose="020B0A04020102020204" pitchFamily="34" charset="0"/>
            </a:endParaRPr>
          </a:p>
        </p:txBody>
      </p:sp>
      <p:sp>
        <p:nvSpPr>
          <p:cNvPr id="3" name="Объект 2"/>
          <p:cNvSpPr>
            <a:spLocks noGrp="1"/>
          </p:cNvSpPr>
          <p:nvPr>
            <p:ph idx="1"/>
          </p:nvPr>
        </p:nvSpPr>
        <p:spPr>
          <a:xfrm>
            <a:off x="621103" y="828137"/>
            <a:ext cx="10534578" cy="5040958"/>
          </a:xfrm>
        </p:spPr>
        <p:txBody>
          <a:bodyPr/>
          <a:lstStyle/>
          <a:p>
            <a:pPr algn="just"/>
            <a:r>
              <a:rPr lang="ru-RU" b="1" dirty="0"/>
              <a:t>Относительный характер  критериев научности</a:t>
            </a:r>
            <a:r>
              <a:rPr lang="ru-RU" dirty="0"/>
              <a:t>.  Граница  между научными  и </a:t>
            </a:r>
            <a:r>
              <a:rPr lang="ru-RU" dirty="0" err="1"/>
              <a:t>вненаучными</a:t>
            </a:r>
            <a:r>
              <a:rPr lang="ru-RU" dirty="0"/>
              <a:t>  формами знания гибка и  изменчива, поэтому огромные усилия  по  выработке  критериев научности не дали </a:t>
            </a:r>
            <a:r>
              <a:rPr lang="ru-RU" dirty="0" smtClean="0"/>
              <a:t>однозначного </a:t>
            </a:r>
            <a:r>
              <a:rPr lang="ru-RU" dirty="0"/>
              <a:t>решения.  Во-первых, в ходе исторического развития науки критерии научности постоянно изменялись. Так, главными  признаками науки в Древней  Греции считались точность и  определенность, логическая доказательность, открытость критике.   В науке Средневековья сущностными  чертами выступал и </a:t>
            </a:r>
            <a:r>
              <a:rPr lang="ru-RU" dirty="0" err="1"/>
              <a:t>теологизм</a:t>
            </a:r>
            <a:r>
              <a:rPr lang="ru-RU" dirty="0"/>
              <a:t>, схоластика  и  догматизм,  &lt;&lt;Истины  разума&gt;&gt;  были   подчинены  &lt;&lt;Истинам веры &gt;&gt;.  Основные критерии  научности  в  Новое время - объективность и  предметность, теоретическая  и  эмпирическая обоснованность, системность, практическая полезность. Сама наука  из созерцательно-наблюдательной превратилась  в  сложную теоретическую  и  экспериментальную  деятельность,  создавая свой специфический язык и методы. </a:t>
            </a:r>
            <a:endParaRPr lang="ru-RU" b="1" dirty="0"/>
          </a:p>
        </p:txBody>
      </p:sp>
    </p:spTree>
    <p:extLst>
      <p:ext uri="{BB962C8B-B14F-4D97-AF65-F5344CB8AC3E}">
        <p14:creationId xmlns:p14="http://schemas.microsoft.com/office/powerpoint/2010/main" val="435356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996" y="286604"/>
            <a:ext cx="9654684" cy="567412"/>
          </a:xfrm>
        </p:spPr>
        <p:txBody>
          <a:bodyPr>
            <a:normAutofit/>
          </a:bodyPr>
          <a:lstStyle/>
          <a:p>
            <a:r>
              <a:rPr lang="ru-RU" sz="2800" dirty="0" smtClean="0">
                <a:latin typeface="Arial Black" panose="020B0A04020102020204" pitchFamily="34" charset="0"/>
              </a:rPr>
              <a:t>О критериях</a:t>
            </a:r>
            <a:endParaRPr lang="ru-RU" sz="2800" dirty="0">
              <a:latin typeface="Arial Black" panose="020B0A04020102020204" pitchFamily="34" charset="0"/>
            </a:endParaRPr>
          </a:p>
        </p:txBody>
      </p:sp>
      <p:sp>
        <p:nvSpPr>
          <p:cNvPr id="3" name="Объект 2"/>
          <p:cNvSpPr>
            <a:spLocks noGrp="1"/>
          </p:cNvSpPr>
          <p:nvPr>
            <p:ph idx="1"/>
          </p:nvPr>
        </p:nvSpPr>
        <p:spPr>
          <a:xfrm>
            <a:off x="439947" y="1052423"/>
            <a:ext cx="10715733" cy="4816671"/>
          </a:xfrm>
        </p:spPr>
        <p:txBody>
          <a:bodyPr>
            <a:normAutofit/>
          </a:bodyPr>
          <a:lstStyle/>
          <a:p>
            <a:pPr algn="just"/>
            <a:r>
              <a:rPr lang="ru-RU" dirty="0"/>
              <a:t>За  последние 300 лет наука также  внесла свои  коррективы  в проблему выявления признаков  научности.  Такие характеристики, изначально присущие научному знанию, как точность и определенность,  стали  уступать место  гипотетичности  научного  знания, т.е. научное знание обретает все более вероятностный  характер.  В  современной  науке  уже  не  существует  такого  жесткого разграничения между субъектом, объектом и средствами  научного познания. При оценке истинности получаемых знаний  об объекте приходится  учитывать  соотнесенность  полученных  результатов научного исследования с особенностями  средств и операций деятельности,  а  также с ценностно-целевыми установками ученого и научного сообщества в целом. Все это говорит о том,  что критерии  научности не  носят абсолютного характера,  а  изменяются при изменении  содержания и статуса научного знания. </a:t>
            </a:r>
            <a:endParaRPr lang="ru-RU" b="1" dirty="0"/>
          </a:p>
        </p:txBody>
      </p:sp>
    </p:spTree>
    <p:extLst>
      <p:ext uri="{BB962C8B-B14F-4D97-AF65-F5344CB8AC3E}">
        <p14:creationId xmlns:p14="http://schemas.microsoft.com/office/powerpoint/2010/main" val="4255451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1592494" y="286603"/>
            <a:ext cx="9563186" cy="1018215"/>
          </a:xfrm>
        </p:spPr>
        <p:txBody>
          <a:bodyPr>
            <a:normAutofit/>
          </a:bodyPr>
          <a:lstStyle/>
          <a:p>
            <a:pPr fontAlgn="auto">
              <a:spcAft>
                <a:spcPts val="0"/>
              </a:spcAft>
              <a:defRPr/>
            </a:pPr>
            <a:r>
              <a:rPr lang="ru-RU" sz="2400" dirty="0" smtClean="0">
                <a:solidFill>
                  <a:schemeClr val="tx1"/>
                </a:solidFill>
                <a:latin typeface="Arial Black" panose="020B0A04020102020204" pitchFamily="34" charset="0"/>
              </a:rPr>
              <a:t>Относительность критериев</a:t>
            </a:r>
            <a:endParaRPr lang="ru-RU" sz="2400" dirty="0">
              <a:solidFill>
                <a:schemeClr val="tx1"/>
              </a:solidFill>
              <a:latin typeface="Arial Black" panose="020B0A04020102020204" pitchFamily="34" charset="0"/>
            </a:endParaRPr>
          </a:p>
        </p:txBody>
      </p:sp>
      <p:sp>
        <p:nvSpPr>
          <p:cNvPr id="56323" name="Rectangle 3"/>
          <p:cNvSpPr>
            <a:spLocks noGrp="1" noChangeArrowheads="1"/>
          </p:cNvSpPr>
          <p:nvPr>
            <p:ph idx="1"/>
          </p:nvPr>
        </p:nvSpPr>
        <p:spPr/>
        <p:txBody>
          <a:bodyPr>
            <a:normAutofit fontScale="85000" lnSpcReduction="20000"/>
          </a:bodyPr>
          <a:lstStyle/>
          <a:p>
            <a:pPr algn="just"/>
            <a:r>
              <a:rPr lang="ru-RU" sz="2800" dirty="0"/>
              <a:t>Во -вторых,  относительный   характер  критериев  научности определяется  ее  многоаспектностью,  многообразием  предметов исследования,  способами  конструирования  знания,  методами  и критериями его истинности.  В современной науке принято различать </a:t>
            </a:r>
            <a:r>
              <a:rPr lang="ru-RU" sz="2800" dirty="0" err="1"/>
              <a:t>пo</a:t>
            </a:r>
            <a:r>
              <a:rPr lang="ru-RU" sz="2800" dirty="0"/>
              <a:t> меньшей мере три класса наук - естественные, технические и  социально-гуманитарные.  В  естественных науках доминируют методы  объяснения,  основанные  на  различных видах логики, а в  социально-гуманитарном  знании  определяющими становятся методы интерпретации  и  понимания. Однако относительный  характер критериев научности не отменяет наличия некоторых инвариантов, основных признаков научного знания,  которые характеризуют науку как целостный  специфический феномен человеческой культуры. К ним можно отнести: </a:t>
            </a:r>
            <a:r>
              <a:rPr lang="ru-RU" sz="2800" b="1" dirty="0"/>
              <a:t>предметность и  объективность,  системность, логическую доказательность, теоретическую и эмпирическую обоснованность. </a:t>
            </a:r>
          </a:p>
          <a:p>
            <a:pPr>
              <a:lnSpc>
                <a:spcPct val="80000"/>
              </a:lnSpc>
            </a:pPr>
            <a:endParaRPr lang="ru-RU" altLang="ru-RU" sz="1600" dirty="0" smtClean="0"/>
          </a:p>
        </p:txBody>
      </p:sp>
    </p:spTree>
    <p:extLst>
      <p:ext uri="{BB962C8B-B14F-4D97-AF65-F5344CB8AC3E}">
        <p14:creationId xmlns:p14="http://schemas.microsoft.com/office/powerpoint/2010/main" val="2929989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5236" y="286604"/>
            <a:ext cx="9460444" cy="442862"/>
          </a:xfrm>
        </p:spPr>
        <p:txBody>
          <a:bodyPr>
            <a:normAutofit/>
          </a:bodyPr>
          <a:lstStyle/>
          <a:p>
            <a:r>
              <a:rPr lang="ru-RU" sz="2000" b="1" dirty="0" smtClean="0">
                <a:latin typeface="Arial Black" panose="020B0A04020102020204" pitchFamily="34" charset="0"/>
              </a:rPr>
              <a:t>Системность</a:t>
            </a:r>
            <a:endParaRPr lang="ru-RU" sz="2000" b="1" dirty="0">
              <a:latin typeface="Arial Black" panose="020B0A04020102020204" pitchFamily="34" charset="0"/>
            </a:endParaRPr>
          </a:p>
        </p:txBody>
      </p:sp>
      <p:sp>
        <p:nvSpPr>
          <p:cNvPr id="3" name="Объект 2"/>
          <p:cNvSpPr>
            <a:spLocks noGrp="1"/>
          </p:cNvSpPr>
          <p:nvPr>
            <p:ph idx="1"/>
          </p:nvPr>
        </p:nvSpPr>
        <p:spPr>
          <a:xfrm>
            <a:off x="277403" y="1099334"/>
            <a:ext cx="10765262" cy="4995791"/>
          </a:xfrm>
        </p:spPr>
        <p:txBody>
          <a:bodyPr/>
          <a:lstStyle/>
          <a:p>
            <a:pPr algn="just"/>
            <a:r>
              <a:rPr lang="ru-RU" dirty="0"/>
              <a:t>Характеристики  научного  знания:  </a:t>
            </a:r>
            <a:r>
              <a:rPr lang="ru-RU" b="1" dirty="0"/>
              <a:t>Системность научного познания</a:t>
            </a:r>
            <a:r>
              <a:rPr lang="ru-RU" dirty="0"/>
              <a:t>, которая характеризует все стороны науки (ее содержание, организацию, структуру, выражение полученного результата в виде принципов, законов и категорий), является специфическим признаком, отличающим научное познание от обыденного. Обыденное познание также, как и наука, стремится постигнуть реальный объективный мир, но и отличие от научного познания оно складывается стихийно в процессе жизнедеятельности человека. Обыденные знания, как правило, не систематизированы: это, скорее, некоторые отрывочные представления об объектах, получаемые из различных источников информации. Научное познание всегда и во всем систематизировано. Как известно, </a:t>
            </a:r>
            <a:r>
              <a:rPr lang="ru-RU" b="1" dirty="0"/>
              <a:t>система - это совокупность подсистем  элементов</a:t>
            </a:r>
            <a:r>
              <a:rPr lang="ru-RU" dirty="0"/>
              <a:t>, находящихся в отношениях и связях друг с другом, образующих определенную целостность, единство. В этом смысле научное знание представляет собой единство принципов, </a:t>
            </a:r>
            <a:r>
              <a:rPr lang="ru-RU" dirty="0" smtClean="0"/>
              <a:t>законов. </a:t>
            </a:r>
            <a:r>
              <a:rPr lang="ru-RU" b="1" dirty="0"/>
              <a:t>Системность</a:t>
            </a:r>
            <a:r>
              <a:rPr lang="ru-RU" dirty="0"/>
              <a:t> науки проявляется и в ее организации. Она построена как система определенных областей  знания, классов наук и т.д. Системность все более входит в теорию и методологию современной науки. Так, предметом относительно молодой науки - синергетики - являются сложные самоорганизующиеся  системы,  а  среди  методов  науки  наибольшее распространение получают  системный  анализ,  системный  подход,  реализующие принцип целостности. </a:t>
            </a:r>
          </a:p>
          <a:p>
            <a:pPr algn="just"/>
            <a:endParaRPr lang="ru-RU" dirty="0"/>
          </a:p>
        </p:txBody>
      </p:sp>
    </p:spTree>
    <p:extLst>
      <p:ext uri="{BB962C8B-B14F-4D97-AF65-F5344CB8AC3E}">
        <p14:creationId xmlns:p14="http://schemas.microsoft.com/office/powerpoint/2010/main" val="1999454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7702" y="286603"/>
            <a:ext cx="9367977" cy="638071"/>
          </a:xfrm>
        </p:spPr>
        <p:txBody>
          <a:bodyPr>
            <a:normAutofit/>
          </a:bodyPr>
          <a:lstStyle/>
          <a:p>
            <a:r>
              <a:rPr lang="ru-RU" sz="2000" dirty="0" smtClean="0">
                <a:latin typeface="Arial Black" panose="020B0A04020102020204" pitchFamily="34" charset="0"/>
              </a:rPr>
              <a:t>Предметность</a:t>
            </a:r>
            <a:endParaRPr lang="ru-RU" sz="2000" dirty="0">
              <a:latin typeface="Arial Black" panose="020B0A04020102020204" pitchFamily="34" charset="0"/>
            </a:endParaRPr>
          </a:p>
        </p:txBody>
      </p:sp>
      <p:sp>
        <p:nvSpPr>
          <p:cNvPr id="3" name="Объект 2"/>
          <p:cNvSpPr>
            <a:spLocks noGrp="1"/>
          </p:cNvSpPr>
          <p:nvPr>
            <p:ph idx="1"/>
          </p:nvPr>
        </p:nvSpPr>
        <p:spPr>
          <a:xfrm>
            <a:off x="472612" y="1140430"/>
            <a:ext cx="10732384" cy="5126805"/>
          </a:xfrm>
        </p:spPr>
        <p:txBody>
          <a:bodyPr/>
          <a:lstStyle/>
          <a:p>
            <a:pPr algn="just"/>
            <a:r>
              <a:rPr lang="ru-RU" b="1" dirty="0"/>
              <a:t>Предметность </a:t>
            </a:r>
            <a:r>
              <a:rPr lang="ru-RU" dirty="0"/>
              <a:t>научного знания соответственно  основывается на его объективном характере. Наука ставит своей  конечной  целью предвидеть процесс преобразования предмета практической деятельности в продукт. Научная деятельность может быть успешной только тогда, когда она отвечает этим законам. Поэтому основная задача науки - выявить законы и связи, согласно которым  изменяются  и  развиваются  объекты.  Ориентация  науки  на изучение объектов составляет одну из главных особенностей  научного  познания.  </a:t>
            </a:r>
            <a:r>
              <a:rPr lang="ru-RU" b="1" dirty="0"/>
              <a:t>Объективность,  как  и  предметность</a:t>
            </a:r>
            <a:r>
              <a:rPr lang="ru-RU" dirty="0"/>
              <a:t>,  отличает науку от других форм духовной жизни человека. Так, если в науке постоянно  развиваются  средства, способные нивелировать роль субъективного фактора,  его  влияние  на  результат познания, то в искусстве, напротив, ценностное отношение художника к произведению непосредственно включено в </a:t>
            </a:r>
            <a:r>
              <a:rPr lang="ru-RU" dirty="0" smtClean="0"/>
              <a:t>художественный  </a:t>
            </a:r>
            <a:r>
              <a:rPr lang="ru-RU" dirty="0"/>
              <a:t>образ.  </a:t>
            </a:r>
            <a:r>
              <a:rPr lang="ru-RU" dirty="0" smtClean="0"/>
              <a:t>Разумеется, </a:t>
            </a:r>
            <a:r>
              <a:rPr lang="ru-RU" dirty="0"/>
              <a:t>это не означает, что личностные и ценностные ориентации  ученого не играют роли  в  научном творчестве и абсолютно  не  влияют  на  научные результаты.  Но  главное  в  науке  -сконструировать предмет, который  подчинялся бы  объективным связям и законам, чтобы деятельность человека на основе результатов исследования данного предмета была успешной. По  меткому замечанию В.С. Степина, </a:t>
            </a:r>
            <a:r>
              <a:rPr lang="ru-RU" dirty="0" smtClean="0"/>
              <a:t>там,  </a:t>
            </a:r>
            <a:r>
              <a:rPr lang="ru-RU" dirty="0"/>
              <a:t>где наука не может сконструиро­вать  предмет,  определяемый  его  сущностным и   связями,  там  и кончаются ее притязания.</a:t>
            </a:r>
          </a:p>
        </p:txBody>
      </p:sp>
    </p:spTree>
    <p:extLst>
      <p:ext uri="{BB962C8B-B14F-4D97-AF65-F5344CB8AC3E}">
        <p14:creationId xmlns:p14="http://schemas.microsoft.com/office/powerpoint/2010/main" val="1778894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3316" y="286603"/>
            <a:ext cx="9532363" cy="648345"/>
          </a:xfrm>
        </p:spPr>
        <p:txBody>
          <a:bodyPr>
            <a:normAutofit/>
          </a:bodyPr>
          <a:lstStyle/>
          <a:p>
            <a:r>
              <a:rPr lang="ru-RU" sz="2400" dirty="0" smtClean="0">
                <a:latin typeface="Arial Black" panose="020B0A04020102020204" pitchFamily="34" charset="0"/>
              </a:rPr>
              <a:t>Доказательность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46580" y="1263722"/>
            <a:ext cx="10826907" cy="4831404"/>
          </a:xfrm>
        </p:spPr>
        <p:txBody>
          <a:bodyPr>
            <a:normAutofit lnSpcReduction="10000"/>
          </a:bodyPr>
          <a:lstStyle/>
          <a:p>
            <a:pPr algn="just"/>
            <a:r>
              <a:rPr lang="ru-RU" b="1" dirty="0"/>
              <a:t>Логическая доказательность</a:t>
            </a:r>
            <a:r>
              <a:rPr lang="ru-RU" dirty="0"/>
              <a:t>. </a:t>
            </a:r>
            <a:r>
              <a:rPr lang="ru-RU" b="1" dirty="0"/>
              <a:t>Теоретическая  и  эмпирическая обоснованность. </a:t>
            </a:r>
            <a:r>
              <a:rPr lang="ru-RU" dirty="0"/>
              <a:t>Эти специфические черты научного познания имеет смысл рассмотреть  вместе,  поскольку логическая доказательность  может быть представлена как один из  видов теоретической обоснованности научного знания.  Специфические способы обоснования научной истины также отличают науку от обыденного познания  и  религии, где многое принимается на веру или базируется на непосредственном житейском опыте. Научное познание обязательно включает в  себя  теоретическую  и  эмпирическую  обоснованность,  логику  и другие формы доказательства достоверности научной истины. </a:t>
            </a:r>
          </a:p>
          <a:p>
            <a:pPr algn="just"/>
            <a:r>
              <a:rPr lang="ru-RU" dirty="0"/>
              <a:t>Современная логика  не является  однородным  целым,  напротив, в ней можно выделить относительно самостоятельные разделы  или  виды логик, которые возникали  и  разрабатывались в различные исторические периоды с разными целями. Так, традиционная  логика  с  ее  силлогистикой  и  схемами  доказательств  и опровержений  возникла  на  ранних  стадиях  научного  познания. </a:t>
            </a:r>
          </a:p>
          <a:p>
            <a:pPr algn="just"/>
            <a:r>
              <a:rPr lang="ru-RU" dirty="0"/>
              <a:t>Усложнение содержания и организации науки обусловило разработку логики  предикатов  и  неклассических логик  - модальной логики, логики временных отношений,  интуиционистской логики  и  др.  Средства,  которым и  оперируют данные логики,  имеют своей  целью подтвердить или опровергнуть какую-либо научную истину или ее основание. </a:t>
            </a:r>
          </a:p>
        </p:txBody>
      </p:sp>
    </p:spTree>
    <p:extLst>
      <p:ext uri="{BB962C8B-B14F-4D97-AF65-F5344CB8AC3E}">
        <p14:creationId xmlns:p14="http://schemas.microsoft.com/office/powerpoint/2010/main" val="2445663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1767154" y="286604"/>
            <a:ext cx="9388525" cy="576426"/>
          </a:xfrm>
        </p:spPr>
        <p:txBody>
          <a:bodyPr>
            <a:normAutofit/>
          </a:bodyPr>
          <a:lstStyle/>
          <a:p>
            <a:pPr fontAlgn="auto">
              <a:spcAft>
                <a:spcPts val="0"/>
              </a:spcAft>
              <a:defRPr/>
            </a:pPr>
            <a:r>
              <a:rPr lang="ru-RU" sz="2400" dirty="0" smtClean="0">
                <a:solidFill>
                  <a:schemeClr val="tx2">
                    <a:satMod val="130000"/>
                  </a:schemeClr>
                </a:solidFill>
                <a:latin typeface="Arial Black" panose="020B0A04020102020204" pitchFamily="34" charset="0"/>
              </a:rPr>
              <a:t>Доказательность</a:t>
            </a:r>
            <a:endParaRPr lang="ru-RU" sz="2400" dirty="0">
              <a:solidFill>
                <a:schemeClr val="tx2">
                  <a:satMod val="130000"/>
                </a:schemeClr>
              </a:solidFill>
              <a:latin typeface="Arial Black" panose="020B0A04020102020204" pitchFamily="34" charset="0"/>
            </a:endParaRPr>
          </a:p>
        </p:txBody>
      </p:sp>
      <p:sp>
        <p:nvSpPr>
          <p:cNvPr id="59395" name="Rectangle 3"/>
          <p:cNvSpPr>
            <a:spLocks noGrp="1" noChangeArrowheads="1"/>
          </p:cNvSpPr>
          <p:nvPr>
            <p:ph idx="1"/>
          </p:nvPr>
        </p:nvSpPr>
        <p:spPr>
          <a:xfrm>
            <a:off x="308225" y="1054623"/>
            <a:ext cx="10272102" cy="5171515"/>
          </a:xfrm>
        </p:spPr>
        <p:txBody>
          <a:bodyPr>
            <a:normAutofit fontScale="85000" lnSpcReduction="20000"/>
          </a:bodyPr>
          <a:lstStyle/>
          <a:p>
            <a:pPr algn="just"/>
            <a:r>
              <a:rPr lang="ru-RU" sz="2400" b="1" dirty="0"/>
              <a:t>Доказательство</a:t>
            </a:r>
            <a:r>
              <a:rPr lang="ru-RU" sz="2400" dirty="0"/>
              <a:t> является наиболее распространенной процедурой  теоретической  обоснованности  научного  знания  и  представляет собой логическое  выведение достоверного суждения из его оснований.  В доказательстве можно выделить три элемента: </a:t>
            </a:r>
          </a:p>
          <a:p>
            <a:pPr algn="just"/>
            <a:r>
              <a:rPr lang="ru-RU" sz="2400" dirty="0"/>
              <a:t>о  тезис - суждение, нуждающееся в обосновании ; </a:t>
            </a:r>
          </a:p>
          <a:p>
            <a:pPr algn="just"/>
            <a:r>
              <a:rPr lang="ru-RU" sz="2400" dirty="0"/>
              <a:t>о  аргументы,  или основания, - достоверные суждения, из которых логически выводится и обосновывается тезис;</a:t>
            </a:r>
          </a:p>
          <a:p>
            <a:pPr algn="just"/>
            <a:r>
              <a:rPr lang="ru-RU" sz="2400" dirty="0"/>
              <a:t>о </a:t>
            </a:r>
            <a:r>
              <a:rPr lang="ru-RU" sz="2400" dirty="0" smtClean="0"/>
              <a:t>демонстрация </a:t>
            </a:r>
            <a:r>
              <a:rPr lang="ru-RU" sz="2400" dirty="0"/>
              <a:t>- рассуждение, включающее одно или  несколько умозаключений. В ходе демонстраций могут использоваться умозаключения  логики  высказываний,  категорические силлогизм</a:t>
            </a:r>
            <a:r>
              <a:rPr lang="ru-RU" sz="2400" b="1" dirty="0"/>
              <a:t>ы</a:t>
            </a:r>
            <a:r>
              <a:rPr lang="ru-RU" sz="2400" dirty="0"/>
              <a:t>, индуктивные умозаключения, аналогия. Использование двух последних типов умозаключений  приводит к тому, что тезис будет обоснован  в  качестве  истинного  лишь с  большей  или  меньшей степенью вероятности</a:t>
            </a:r>
            <a:r>
              <a:rPr lang="ru-RU" sz="2400" dirty="0" smtClean="0"/>
              <a:t>.</a:t>
            </a:r>
          </a:p>
          <a:p>
            <a:pPr algn="just"/>
            <a:r>
              <a:rPr lang="ru-RU" sz="2400" b="1" dirty="0"/>
              <a:t>Критерий  логической  доказательности</a:t>
            </a:r>
            <a:r>
              <a:rPr lang="ru-RU" sz="2400" dirty="0"/>
              <a:t>  научной  теории,  как, впрочем,  и другие  критерии научности,  не всегда  и  не в  полной мере  реализуемы,   например,  результаты  А.  </a:t>
            </a:r>
            <a:r>
              <a:rPr lang="ru-RU" sz="2400" dirty="0" err="1"/>
              <a:t>Чёрча</a:t>
            </a:r>
            <a:r>
              <a:rPr lang="ru-RU" sz="2400" dirty="0"/>
              <a:t>  в  отношении доказуемости  исчисления  предикатов  второго  порядка,  теорема К.  </a:t>
            </a:r>
            <a:r>
              <a:rPr lang="ru-RU" sz="2400" dirty="0" err="1"/>
              <a:t>Гёделя</a:t>
            </a:r>
            <a:r>
              <a:rPr lang="ru-RU" sz="2400" dirty="0"/>
              <a:t>  о  недоказуемости  формальной  непротиворечивости арифметики натуральных чисел и др</a:t>
            </a:r>
            <a:r>
              <a:rPr lang="ru-RU" sz="2400" dirty="0" smtClean="0"/>
              <a:t>.  </a:t>
            </a:r>
            <a:r>
              <a:rPr lang="ru-RU" sz="2400" dirty="0"/>
              <a:t>В таких случаях в арсенал  научных средств вводятся дополнительные логико-методологические принципы,  такие, как принцип дополнительности, принцип </a:t>
            </a:r>
            <a:r>
              <a:rPr lang="ru-RU" sz="2400" dirty="0" smtClean="0"/>
              <a:t>неопределенности, </a:t>
            </a:r>
            <a:r>
              <a:rPr lang="ru-RU" sz="2400" dirty="0"/>
              <a:t>неклассические логики и т.д. </a:t>
            </a:r>
          </a:p>
          <a:p>
            <a:pPr algn="just"/>
            <a:r>
              <a:rPr lang="ru-RU" sz="2400" dirty="0" smtClean="0"/>
              <a:t> </a:t>
            </a:r>
            <a:endParaRPr lang="ru-RU" altLang="ru-RU" sz="2400" dirty="0" smtClean="0"/>
          </a:p>
        </p:txBody>
      </p:sp>
    </p:spTree>
    <p:extLst>
      <p:ext uri="{BB962C8B-B14F-4D97-AF65-F5344CB8AC3E}">
        <p14:creationId xmlns:p14="http://schemas.microsoft.com/office/powerpoint/2010/main" val="2280320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bwMode="auto">
          <a:xfrm>
            <a:off x="1271941" y="204411"/>
            <a:ext cx="10058400" cy="818866"/>
          </a:xfrm>
        </p:spPr>
        <p:txBody>
          <a:bodyPr vert="horz" wrap="square" lIns="91440" tIns="45720" rIns="91440" bIns="45720" numCol="1" anchorCtr="0" compatLnSpc="1">
            <a:prstTxWarp prst="textNoShape">
              <a:avLst/>
            </a:prstTxWarp>
            <a:normAutofit/>
          </a:bodyPr>
          <a:lstStyle/>
          <a:p>
            <a:r>
              <a:rPr lang="ru-RU" altLang="ru-RU" sz="2400" dirty="0" smtClean="0">
                <a:effectLst/>
                <a:latin typeface="Arial Black" panose="020B0A04020102020204" pitchFamily="34" charset="0"/>
              </a:rPr>
              <a:t>Критерии</a:t>
            </a:r>
            <a:r>
              <a:rPr lang="ru-RU" altLang="ru-RU" sz="2400" dirty="0" smtClean="0">
                <a:effectLst/>
              </a:rPr>
              <a:t> </a:t>
            </a:r>
            <a:r>
              <a:rPr lang="ru-RU" altLang="ru-RU" sz="2400" dirty="0" smtClean="0">
                <a:effectLst/>
                <a:latin typeface="Arial Black" panose="020B0A04020102020204" pitchFamily="34" charset="0"/>
              </a:rPr>
              <a:t>научности: эмпирическая обоснованность</a:t>
            </a:r>
          </a:p>
        </p:txBody>
      </p:sp>
      <p:sp>
        <p:nvSpPr>
          <p:cNvPr id="61443" name="Rectangle 3"/>
          <p:cNvSpPr>
            <a:spLocks noGrp="1" noChangeArrowheads="1"/>
          </p:cNvSpPr>
          <p:nvPr>
            <p:ph idx="1"/>
          </p:nvPr>
        </p:nvSpPr>
        <p:spPr>
          <a:xfrm>
            <a:off x="287676" y="1150706"/>
            <a:ext cx="11294724" cy="5250094"/>
          </a:xfrm>
        </p:spPr>
        <p:txBody>
          <a:bodyPr/>
          <a:lstStyle/>
          <a:p>
            <a:pPr algn="just"/>
            <a:r>
              <a:rPr lang="ru-RU" b="1" dirty="0"/>
              <a:t>Эмпирическая обоснованность</a:t>
            </a:r>
            <a:r>
              <a:rPr lang="ru-RU" dirty="0"/>
              <a:t> включает в себя процедуры </a:t>
            </a:r>
            <a:r>
              <a:rPr lang="ru-RU" dirty="0" err="1"/>
              <a:t>подтверждаемости</a:t>
            </a:r>
            <a:r>
              <a:rPr lang="ru-RU" dirty="0"/>
              <a:t>  и  повторяемости  установленной  зависимости или закона. К средствам </a:t>
            </a:r>
            <a:r>
              <a:rPr lang="ru-RU" dirty="0" err="1"/>
              <a:t>подтверждаемости</a:t>
            </a:r>
            <a:r>
              <a:rPr lang="ru-RU" dirty="0"/>
              <a:t>  научного тезиса можно отнести научный факт, выявленную эмпирическую закономерность, эксперимент.  </a:t>
            </a:r>
            <a:r>
              <a:rPr lang="ru-RU" b="1" dirty="0"/>
              <a:t>Повторяемость</a:t>
            </a:r>
            <a:r>
              <a:rPr lang="ru-RU" dirty="0"/>
              <a:t>  как критерий  научности проявляется в следующем: научным  сообществом не принимаются  в  качестве достоверных зафиксированные  приборами явления, наблюдаемые экспертами - представителями академической науки, если  отсутствует возможность их повторения; поэтому такие явления не включаются в предмет научных исследований;  в первую очередь это касается таких областей знания, как парапсихология, уфология и </a:t>
            </a:r>
            <a:r>
              <a:rPr lang="ru-RU" dirty="0" err="1"/>
              <a:t>т.п</a:t>
            </a:r>
            <a:r>
              <a:rPr lang="ru-RU" dirty="0"/>
              <a:t> .  </a:t>
            </a:r>
          </a:p>
          <a:p>
            <a:pPr algn="just"/>
            <a:r>
              <a:rPr lang="ru-RU" dirty="0"/>
              <a:t>Критерии  научности  могут  быть  не реализуемы, если  невозможно сконструировать сам  предмет научного исследования. Это относится  к любой целостности,  когда  за  скобками доказательности  остается  нечто  принципиально  не  объективируемое  (не проясненный до конца контекст) или,  выражаясь словами </a:t>
            </a:r>
            <a:r>
              <a:rPr lang="ru-RU" dirty="0" err="1"/>
              <a:t>Гуссерля</a:t>
            </a:r>
            <a:r>
              <a:rPr lang="ru-RU" dirty="0"/>
              <a:t>,  некий  &lt;&lt;Горизонт&gt;,  &lt;&lt;фон&gt;  как  предварительное  понимание, которое  нельзя  выразить логическими  средствами.  Тогда  научное  познание дополняется  герменевтическими  процедурами как своеобразным методом понимания  и интерпретации. </a:t>
            </a:r>
          </a:p>
          <a:p>
            <a:pPr algn="just"/>
            <a:r>
              <a:rPr lang="ru-RU" dirty="0"/>
              <a:t>Его суть заключается в следующем: необходимо сначала понять целое, чтобы затем стали ясны части и элементы.</a:t>
            </a:r>
          </a:p>
        </p:txBody>
      </p:sp>
    </p:spTree>
    <p:extLst>
      <p:ext uri="{BB962C8B-B14F-4D97-AF65-F5344CB8AC3E}">
        <p14:creationId xmlns:p14="http://schemas.microsoft.com/office/powerpoint/2010/main" val="26669131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3317" y="256853"/>
            <a:ext cx="9830314" cy="658574"/>
          </a:xfrm>
        </p:spPr>
        <p:txBody>
          <a:bodyPr>
            <a:normAutofit fontScale="90000"/>
          </a:bodyPr>
          <a:lstStyle/>
          <a:p>
            <a:r>
              <a:rPr lang="ru-RU" dirty="0" smtClean="0"/>
              <a:t>Выводы:</a:t>
            </a:r>
            <a:endParaRPr lang="ru-RU" dirty="0"/>
          </a:p>
        </p:txBody>
      </p:sp>
      <p:sp>
        <p:nvSpPr>
          <p:cNvPr id="3" name="Содержимое 2"/>
          <p:cNvSpPr>
            <a:spLocks noGrp="1"/>
          </p:cNvSpPr>
          <p:nvPr>
            <p:ph idx="1"/>
          </p:nvPr>
        </p:nvSpPr>
        <p:spPr>
          <a:xfrm>
            <a:off x="308225" y="1006867"/>
            <a:ext cx="10847455" cy="5208998"/>
          </a:xfrm>
        </p:spPr>
        <p:txBody>
          <a:bodyPr/>
          <a:lstStyle/>
          <a:p>
            <a:pPr algn="just"/>
            <a:r>
              <a:rPr lang="ru-RU" dirty="0"/>
              <a:t>Относительность критериев научности свидетельствует о  постоянном  развитии  науки,  расширении   ее  проблемного  поля, формировании новых более адекватных средств научного поиска. </a:t>
            </a:r>
          </a:p>
          <a:p>
            <a:pPr algn="just"/>
            <a:r>
              <a:rPr lang="ru-RU" dirty="0"/>
              <a:t>Критерии  научности  выступают  важными  регулятивными  элементами  в  развитии  науки.  Они   позволяют  систематизировать, оценить и адекватно понять результат научного исследования. </a:t>
            </a:r>
          </a:p>
          <a:p>
            <a:pPr algn="just"/>
            <a:r>
              <a:rPr lang="ru-RU" dirty="0"/>
              <a:t>Итак, </a:t>
            </a:r>
            <a:r>
              <a:rPr lang="ru-RU" b="1" dirty="0"/>
              <a:t>наука как объективное и предметное познание</a:t>
            </a:r>
            <a:r>
              <a:rPr lang="ru-RU" dirty="0"/>
              <a:t> действительности  опирается  на  контролируемые (подтверждаемые и  повторяющиеся) факты, рациональным образом сформулированные и  систематизированные  идеи  и  положения; утверждает  необходимость в доказательстве. Критерии научности определяют специфику науки и раскрывают </a:t>
            </a:r>
            <a:r>
              <a:rPr lang="ru-RU" b="1" dirty="0"/>
              <a:t>направленность</a:t>
            </a:r>
            <a:r>
              <a:rPr lang="ru-RU" dirty="0"/>
              <a:t> человеческого мышления </a:t>
            </a:r>
            <a:r>
              <a:rPr lang="ru-RU" b="1" dirty="0"/>
              <a:t>к объективному и универсальному познанию</a:t>
            </a:r>
            <a:r>
              <a:rPr lang="ru-RU" dirty="0"/>
              <a:t>. Язык науки отличается  логичностью  и  системностью  (точное употребление  понятий, определенность  их  связи,  обоснование  их  следования,  выводимость друг из друга). Наука является целостным образованием. Все элементы научного комплекса находятся  во взаимных отношениях, объединяются в определенные подсистемы и системы.</a:t>
            </a:r>
          </a:p>
        </p:txBody>
      </p:sp>
    </p:spTree>
    <p:extLst>
      <p:ext uri="{BB962C8B-B14F-4D97-AF65-F5344CB8AC3E}">
        <p14:creationId xmlns:p14="http://schemas.microsoft.com/office/powerpoint/2010/main" val="2321994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1" y="992039"/>
            <a:ext cx="10845130" cy="5295746"/>
          </a:xfrm>
        </p:spPr>
        <p:txBody>
          <a:bodyPr>
            <a:normAutofit lnSpcReduction="10000"/>
          </a:bodyPr>
          <a:lstStyle/>
          <a:p>
            <a:pPr algn="just"/>
            <a:r>
              <a:rPr lang="ru-RU" dirty="0"/>
              <a:t>Знание  —   это   результат   познания   действительности,   содержание   сознания, полученное   человеком   в   ходе   активного   отражения,   идеального   воспроизведения объективных закономерных связей и отношений реального мира.</a:t>
            </a:r>
            <a:endParaRPr lang="ru-RU" b="1" dirty="0"/>
          </a:p>
          <a:p>
            <a:pPr algn="just"/>
            <a:r>
              <a:rPr lang="ru-RU" dirty="0"/>
              <a:t>В   самом   термине   «знание»   можно   выделить,   по   меньшей   мере,  три   различных смысла.</a:t>
            </a:r>
            <a:endParaRPr lang="ru-RU" b="1" dirty="0"/>
          </a:p>
          <a:p>
            <a:pPr algn="just"/>
            <a:r>
              <a:rPr lang="ru-RU" dirty="0"/>
              <a:t>1) как способности, умения, навыки, которые базируются на осведомленности; </a:t>
            </a:r>
            <a:endParaRPr lang="ru-RU" b="1" dirty="0"/>
          </a:p>
          <a:p>
            <a:pPr algn="just"/>
            <a:r>
              <a:rPr lang="ru-RU" dirty="0"/>
              <a:t>2) как познавательно значимая информация; </a:t>
            </a:r>
            <a:endParaRPr lang="ru-RU" b="1" dirty="0"/>
          </a:p>
          <a:p>
            <a:pPr algn="just"/>
            <a:r>
              <a:rPr lang="ru-RU" b="1" dirty="0"/>
              <a:t>3) </a:t>
            </a:r>
            <a:r>
              <a:rPr lang="ru-RU" dirty="0"/>
              <a:t>как особая познавательная единица, выражающая форму отношения человека к действительности   и   существующая   наряду   и   во   взаимосвязи   со   своей </a:t>
            </a:r>
            <a:r>
              <a:rPr lang="ru-RU" dirty="0" smtClean="0"/>
              <a:t>противоположностью </a:t>
            </a:r>
            <a:r>
              <a:rPr lang="ru-RU" dirty="0"/>
              <a:t>практическим отношением</a:t>
            </a:r>
            <a:r>
              <a:rPr lang="ru-RU" dirty="0" smtClean="0"/>
              <a:t>.</a:t>
            </a:r>
          </a:p>
          <a:p>
            <a:pPr algn="just"/>
            <a:r>
              <a:rPr lang="ru-RU" dirty="0"/>
              <a:t>Термин «знание»  часто отождествляют со смыслом, который имеют в виду </a:t>
            </a:r>
            <a:r>
              <a:rPr lang="ru-RU" dirty="0" smtClean="0"/>
              <a:t>при характеристике </a:t>
            </a:r>
            <a:r>
              <a:rPr lang="ru-RU" dirty="0"/>
              <a:t>научного знания. Важнейшей характеристикой такого знания </a:t>
            </a:r>
            <a:r>
              <a:rPr lang="ru-RU" dirty="0" smtClean="0"/>
              <a:t>является ценностная  </a:t>
            </a:r>
            <a:r>
              <a:rPr lang="ru-RU" dirty="0"/>
              <a:t>установка, которой руководствуется каждый ученый, и которая состоит </a:t>
            </a:r>
            <a:r>
              <a:rPr lang="ru-RU" dirty="0" smtClean="0"/>
              <a:t>в поиске </a:t>
            </a:r>
            <a:r>
              <a:rPr lang="ru-RU" dirty="0"/>
              <a:t>объективной истины. Именно ориентация на поиск все новых и новых истин </a:t>
            </a:r>
            <a:r>
              <a:rPr lang="ru-RU" dirty="0" smtClean="0"/>
              <a:t>об окружающем   </a:t>
            </a:r>
            <a:r>
              <a:rPr lang="ru-RU" dirty="0"/>
              <a:t>мире   составляет   главную   цель   любого   научного   исследования</a:t>
            </a:r>
            <a:r>
              <a:rPr lang="ru-RU" dirty="0" smtClean="0"/>
              <a:t>. Соответственно </a:t>
            </a:r>
            <a:r>
              <a:rPr lang="ru-RU" dirty="0"/>
              <a:t>этой цели в науке устанавливаются определенные нормы, критерии </a:t>
            </a:r>
            <a:r>
              <a:rPr lang="ru-RU" dirty="0" smtClean="0"/>
              <a:t>и методы </a:t>
            </a:r>
            <a:r>
              <a:rPr lang="ru-RU" dirty="0"/>
              <a:t>исследования, которые мы рассмотрим в дальнейшем.</a:t>
            </a:r>
          </a:p>
        </p:txBody>
      </p:sp>
    </p:spTree>
    <p:extLst>
      <p:ext uri="{BB962C8B-B14F-4D97-AF65-F5344CB8AC3E}">
        <p14:creationId xmlns:p14="http://schemas.microsoft.com/office/powerpoint/2010/main" val="986192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9177" y="780836"/>
            <a:ext cx="10836504" cy="5506949"/>
          </a:xfrm>
        </p:spPr>
        <p:txBody>
          <a:bodyPr>
            <a:normAutofit fontScale="92500" lnSpcReduction="10000"/>
          </a:bodyPr>
          <a:lstStyle/>
          <a:p>
            <a:pPr algn="just"/>
            <a:r>
              <a:rPr lang="ru-RU" dirty="0" smtClean="0"/>
              <a:t> Базовое определение </a:t>
            </a:r>
            <a:r>
              <a:rPr lang="ru-RU" dirty="0"/>
              <a:t>науки как таковой:  «особый  вид  познавательной  деятельности,  нацеленный  на  выработку объективных, системно организованных и обоснованных знаний о мире. Социальный  институт,  обеспечивающий  функционирование  научной  познавательной деятельности». В связи с последним моментом повторим: несмотря на то, что «сложно переоценить значимость науки для существования – и тем более прогрессивного развития – современного общества, … зачастую недооценивается  реальная  сложность  науки  как  многогранного,  многоаспектного  явления. </a:t>
            </a:r>
            <a:endParaRPr lang="ru-RU" b="1" dirty="0"/>
          </a:p>
          <a:p>
            <a:pPr algn="just"/>
            <a:r>
              <a:rPr lang="ru-RU" dirty="0"/>
              <a:t>Поэтому сразу укажем: сущность науки возможно понять лишь при учёте всех трёх аспектов её бытия («полный набор» которых наука обретает лишь в эпоху Нового  времени). Во-первых, наука  как  система  знаний, обладающих  определёнными характеристиками, во-вторых, наука как вид деятельности по производству этих знаний и, в-третьих, наука как социальный институт» .</a:t>
            </a:r>
            <a:endParaRPr lang="ru-RU" b="1" dirty="0"/>
          </a:p>
          <a:p>
            <a:pPr algn="just"/>
            <a:r>
              <a:rPr lang="ru-RU" b="1" dirty="0"/>
              <a:t>Мы рассмотрели научное знание, как знание, которое предполагает</a:t>
            </a:r>
            <a:r>
              <a:rPr lang="ru-RU" dirty="0"/>
              <a:t>:</a:t>
            </a:r>
            <a:endParaRPr lang="ru-RU" b="1" dirty="0"/>
          </a:p>
          <a:p>
            <a:pPr lvl="0" algn="just"/>
            <a:r>
              <a:rPr lang="ru-RU" dirty="0" smtClean="0"/>
              <a:t>Познание  </a:t>
            </a:r>
            <a:r>
              <a:rPr lang="ru-RU" dirty="0"/>
              <a:t>в  конечном  итоге  базируется  на  фактах,  устанавливаемых  в ходе наблюдений и экспериментов;</a:t>
            </a:r>
            <a:endParaRPr lang="ru-RU" b="1" dirty="0"/>
          </a:p>
          <a:p>
            <a:pPr lvl="0" algn="just"/>
            <a:r>
              <a:rPr lang="ru-RU" dirty="0"/>
              <a:t>Хотя мир разнообразен и изменчив, его пронизывают устойчивые </a:t>
            </a:r>
            <a:r>
              <a:rPr lang="ru-RU" dirty="0" smtClean="0"/>
              <a:t>зависимости</a:t>
            </a:r>
            <a:r>
              <a:rPr lang="ru-RU" dirty="0"/>
              <a:t>, регулярные, сущностные взаимосвязи между явлениями. Эти стабильные, существенные зависимости наука выражает в виде законов различной степени общности. Среди   законов   можно   выделить   два   качественно   различных   класса: эмпирические и теоретические </a:t>
            </a:r>
            <a:r>
              <a:rPr lang="ru-RU" dirty="0" smtClean="0"/>
              <a:t>законы</a:t>
            </a:r>
            <a:r>
              <a:rPr lang="ru-RU" dirty="0"/>
              <a:t>.</a:t>
            </a:r>
            <a:endParaRPr lang="ru-RU" b="1" dirty="0"/>
          </a:p>
          <a:p>
            <a:pPr lvl="0" algn="just"/>
            <a:r>
              <a:rPr lang="ru-RU" dirty="0"/>
              <a:t>Эмпирические  законы  устанавливаются на основе обобщений данных наблюдений    и    экспериментов.  Эти  законы  описывают  поведение  наблюдаемых </a:t>
            </a:r>
            <a:r>
              <a:rPr lang="ru-RU" dirty="0" smtClean="0"/>
              <a:t>объектов</a:t>
            </a:r>
            <a:r>
              <a:rPr lang="ru-RU" dirty="0"/>
              <a:t>.</a:t>
            </a:r>
            <a:endParaRPr lang="ru-RU" b="1" dirty="0"/>
          </a:p>
        </p:txBody>
      </p:sp>
    </p:spTree>
    <p:extLst>
      <p:ext uri="{BB962C8B-B14F-4D97-AF65-F5344CB8AC3E}">
        <p14:creationId xmlns:p14="http://schemas.microsoft.com/office/powerpoint/2010/main" val="1511950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49" y="948906"/>
            <a:ext cx="10845130" cy="5295746"/>
          </a:xfrm>
        </p:spPr>
        <p:txBody>
          <a:bodyPr>
            <a:normAutofit/>
          </a:bodyPr>
          <a:lstStyle/>
          <a:p>
            <a:pPr lvl="0" algn="just"/>
            <a:r>
              <a:rPr lang="ru-RU" dirty="0"/>
              <a:t>Наряду с эмпирическими законами существуют и теоретические законы</a:t>
            </a:r>
            <a:r>
              <a:rPr lang="ru-RU" dirty="0" smtClean="0"/>
              <a:t>. Они </a:t>
            </a:r>
            <a:r>
              <a:rPr lang="ru-RU" dirty="0"/>
              <a:t>более абстрактны и фундаментальны. В число описываемых ими объектов входят такие, которые невозможно непосредственно наблюдать (например, код ДНК).  Теоретические  законы  невозможно  вывести  путем  индуктивного  обобщения наблюдаемых фактов. В их выдвижении  существенную роль играет интуиция, творческое воображение, позволяющие выдвинуть теоретические гипотезы о законах, присущих объекту.  </a:t>
            </a:r>
            <a:endParaRPr lang="ru-RU" b="1" dirty="0"/>
          </a:p>
          <a:p>
            <a:pPr lvl="0" algn="just"/>
            <a:r>
              <a:rPr lang="ru-RU" dirty="0"/>
              <a:t>Проверка  теоретических  законов  на  достоверность  осуществляется  путем логического выведения, дедукции из них более конкретных положений, которые могут быть подтверждены эмпирическими законами или непосредственно фактами.  </a:t>
            </a:r>
            <a:endParaRPr lang="ru-RU" b="1" dirty="0"/>
          </a:p>
        </p:txBody>
      </p:sp>
    </p:spTree>
    <p:extLst>
      <p:ext uri="{BB962C8B-B14F-4D97-AF65-F5344CB8AC3E}">
        <p14:creationId xmlns:p14="http://schemas.microsoft.com/office/powerpoint/2010/main" val="3731017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40281"/>
            <a:ext cx="11360989" cy="5295746"/>
          </a:xfrm>
        </p:spPr>
        <p:txBody>
          <a:bodyPr>
            <a:normAutofit fontScale="92500" lnSpcReduction="20000"/>
          </a:bodyPr>
          <a:lstStyle/>
          <a:p>
            <a:pPr algn="just"/>
            <a:r>
              <a:rPr lang="ru-RU" dirty="0"/>
              <a:t>Научное познание представляет собой сложную, динамичную систему. Ее эволюционное развитие приводит к возникновению все новых уровней организации. В силу этого происходит процесс изменения, трансформации ранее сложившихся уровней научного знания с возникновением новых приемов и способов теоретического и экспериментального исследования, меняется стратегия научного поиска. Чтобы представить закономерности эволюционного развития науки, научного знания необходимо раскрыть их системную организационную структуру.</a:t>
            </a:r>
          </a:p>
          <a:p>
            <a:pPr algn="just"/>
            <a:r>
              <a:rPr lang="ru-RU" dirty="0"/>
              <a:t>Во-первых, в своих развитых формах наука представляет дисциплинарно организованное знание, в котором отдельные отрасли – научные дисциплины (математика, естественнонаучные, технические и социальные науки) выступают как относительно автономные, но взаимодействующие между собой подсистемы. </a:t>
            </a:r>
          </a:p>
          <a:p>
            <a:pPr algn="just"/>
            <a:r>
              <a:rPr lang="ru-RU" dirty="0"/>
              <a:t>Во-вторых, система научного знания каждой дисциплины имеет гетерогенную структуру. Она включает в себя различные формы знания: эмпирические факты, законы, принципы, гипотезы, теории и др. Все эти формы знания могут быть отнесены к двум основным формам организации знания: эмпирическому и теоретическому. И, соответственно, можно выделить два типа познавательных процедур, порождающих эти знания.</a:t>
            </a:r>
          </a:p>
          <a:p>
            <a:pPr algn="just"/>
            <a:r>
              <a:rPr lang="ru-RU" dirty="0"/>
              <a:t>Эмпирическое исследование сложным образом взаимосвязано с развитием теорий. Невозможно осуществить проверку теории фактами, не учитывая предшествующего влияния теоретических знаний на формирование опытных фактов науки. Таким образом, раскрывая проблему взаимодействия теории с опытом, необходимо рассматривать взаимоотношения эмпирических фактов с системой теорий, образующих научную дисциплину. В этом случае анализ теоретического и эмпирического уровней научной дисциплины предстает как первый и необходимый шаг в процессе анализа всей структуры научного исследования, ибо эти уровни представляют собой сложные системы, включающие в себя целое разнообразие типов знания и порождающих их познавательных процедур.</a:t>
            </a:r>
          </a:p>
          <a:p>
            <a:pPr lvl="0"/>
            <a:endParaRPr lang="ru-RU" b="1" dirty="0"/>
          </a:p>
        </p:txBody>
      </p:sp>
    </p:spTree>
    <p:extLst>
      <p:ext uri="{BB962C8B-B14F-4D97-AF65-F5344CB8AC3E}">
        <p14:creationId xmlns:p14="http://schemas.microsoft.com/office/powerpoint/2010/main" val="3297260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fontScale="90000"/>
          </a:bodyPr>
          <a:lstStyle/>
          <a:p>
            <a:r>
              <a:rPr lang="ru-RU" sz="2400" dirty="0" smtClean="0">
                <a:latin typeface="Arial Black" panose="020B0A04020102020204" pitchFamily="34" charset="0"/>
              </a:rPr>
              <a:t>Наука как знание, деятельность и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508958" y="1337093"/>
            <a:ext cx="11162581" cy="4950691"/>
          </a:xfrm>
        </p:spPr>
        <p:txBody>
          <a:bodyPr>
            <a:normAutofit/>
          </a:bodyPr>
          <a:lstStyle/>
          <a:p>
            <a:pPr algn="just"/>
            <a:r>
              <a:rPr lang="ru-RU" dirty="0"/>
              <a:t>Фиксация этих уровней научного познания составляет основные программы традиционной эпистемологии (теории научного познания): эмпиризма и рационализма. Согласно доктринальным планам радикального эмпиризма основная задача усматривалась в индуктивном выведении истинного знания о природе из чувственного опыта. В доктринальном аспекте, как отмечает отечественный исследователь этого вопроса А.В. </a:t>
            </a:r>
            <a:r>
              <a:rPr lang="ru-RU" dirty="0" err="1"/>
              <a:t>Кезин</a:t>
            </a:r>
            <a:r>
              <a:rPr lang="ru-RU" dirty="0"/>
              <a:t>, радикальный эмпиризм не продвинулся со времен Д. Юма. Вместе с тем </a:t>
            </a:r>
            <a:r>
              <a:rPr lang="ru-RU" dirty="0" err="1"/>
              <a:t>эмпиристы</a:t>
            </a:r>
            <a:r>
              <a:rPr lang="ru-RU" dirty="0"/>
              <a:t> множество раз ставили перед собой задачу завоевания главного места в системе науки. Наиболее дерзкая из этих попыток была осуществлена в первой трети Х</a:t>
            </a:r>
            <a:r>
              <a:rPr lang="en-US" dirty="0"/>
              <a:t>I</a:t>
            </a:r>
            <a:r>
              <a:rPr lang="ru-RU" dirty="0"/>
              <a:t>Х века в форме позитивизма. Тем не менее, и эта попытка была неудачной. </a:t>
            </a:r>
          </a:p>
          <a:p>
            <a:pPr lvl="0"/>
            <a:endParaRPr lang="ru-RU" b="1" dirty="0"/>
          </a:p>
        </p:txBody>
      </p:sp>
    </p:spTree>
    <p:extLst>
      <p:ext uri="{BB962C8B-B14F-4D97-AF65-F5344CB8AC3E}">
        <p14:creationId xmlns:p14="http://schemas.microsoft.com/office/powerpoint/2010/main" val="1559120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smtClean="0">
                <a:latin typeface="Arial Black" panose="020B0A04020102020204" pitchFamily="34" charset="0"/>
              </a:rPr>
              <a:t>Наука как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92039"/>
            <a:ext cx="11360989" cy="5295746"/>
          </a:xfrm>
        </p:spPr>
        <p:txBody>
          <a:bodyPr>
            <a:normAutofit fontScale="77500" lnSpcReduction="20000"/>
          </a:bodyPr>
          <a:lstStyle/>
          <a:p>
            <a:pPr algn="just"/>
            <a:r>
              <a:rPr lang="ru-RU" dirty="0"/>
              <a:t>Понятие </a:t>
            </a:r>
            <a:r>
              <a:rPr lang="ru-RU" dirty="0" err="1"/>
              <a:t>institutum</a:t>
            </a:r>
            <a:r>
              <a:rPr lang="ru-RU" dirty="0"/>
              <a:t> (от лат. «установление, устройство») означает элемент социальной  структуры,  заключающий  в  себе  систему  правил,  принципов  и норм,  с  помощью  которых  упорядочиваются  отношения  между  людьми,  их деятельность  и  поведение  в  обществе.  Применительно  к  науке  оно характеризует ту сторону ее функционирования, которая связана со способами организации  и  взаимодействия  ученых,  менявшихся  в  течение  исторической эволюции науки. </a:t>
            </a:r>
          </a:p>
          <a:p>
            <a:pPr algn="just"/>
            <a:r>
              <a:rPr lang="ru-RU" dirty="0"/>
              <a:t>Наука как социальный институт имеет свою собственную разветвленную структуру и использует как когнитивные, так и организационные и моральные ресурсы. В этом качестве она включает в себя следующие компоненты: </a:t>
            </a:r>
            <a:r>
              <a:rPr lang="ru-RU" dirty="0" smtClean="0"/>
              <a:t>а</a:t>
            </a:r>
            <a:r>
              <a:rPr lang="ru-RU" dirty="0"/>
              <a:t>) совокупность знаний и их носителей; </a:t>
            </a:r>
            <a:r>
              <a:rPr lang="ru-RU" dirty="0" smtClean="0"/>
              <a:t>б</a:t>
            </a:r>
            <a:r>
              <a:rPr lang="ru-RU" dirty="0"/>
              <a:t>) специфические познавательные цели и задачи; </a:t>
            </a:r>
            <a:r>
              <a:rPr lang="ru-RU" dirty="0" smtClean="0"/>
              <a:t>в</a:t>
            </a:r>
            <a:r>
              <a:rPr lang="ru-RU" dirty="0"/>
              <a:t>) определенные функции; </a:t>
            </a:r>
            <a:r>
              <a:rPr lang="ru-RU" dirty="0" smtClean="0"/>
              <a:t>г</a:t>
            </a:r>
            <a:r>
              <a:rPr lang="ru-RU" dirty="0"/>
              <a:t>) специфические средства познания</a:t>
            </a:r>
            <a:r>
              <a:rPr lang="ru-RU" dirty="0" smtClean="0"/>
              <a:t>;</a:t>
            </a:r>
            <a:endParaRPr lang="ru-RU" dirty="0"/>
          </a:p>
          <a:p>
            <a:pPr algn="just"/>
            <a:r>
              <a:rPr lang="ru-RU" dirty="0"/>
              <a:t>д) формы контроля, экспертизы, оценки научных достижений; </a:t>
            </a:r>
            <a:r>
              <a:rPr lang="ru-RU" dirty="0" smtClean="0"/>
              <a:t>е</a:t>
            </a:r>
            <a:r>
              <a:rPr lang="ru-RU" dirty="0"/>
              <a:t>) определенные санкции. </a:t>
            </a:r>
          </a:p>
          <a:p>
            <a:pPr algn="just"/>
            <a:r>
              <a:rPr lang="ru-RU" dirty="0"/>
              <a:t>В  качестве  социального  института  наука  представляет  собой  особое сообщество, которое функционирует на основе собственных представлений об общности  цели,  опирается  на  устойчивые  традиции,  авторитет  и самоорганизацию.  Вместе  с  тем,  науку  не  следует  представлять  как  цельную  монолитную систему.  Это  скорее,  подчеркивает  </a:t>
            </a:r>
            <a:r>
              <a:rPr lang="ru-RU" dirty="0" err="1"/>
              <a:t>С.А.Лебедев</a:t>
            </a:r>
            <a:r>
              <a:rPr lang="ru-RU" dirty="0"/>
              <a:t>,  конкурентная «гранулированная  среда»  различных  научных  сообществ:  от  лабораторий  и вузовских  кафедр  как  первичных  «гранул»  до  национальных  академий  и международных  научных  сообществ,  от  «невидимых  колледжей»  до  научно-инвестиционных  корпораций.  При  этом  все  научные  сообщества,  начиная  от первичных «гранул», в которых и создается в первую очередь новый научный продукт,  взаимосвязаны  многочисленными  узами  как  друг  с  другом,  так  и  с другими  социальными  институтами  и  подсистемами  общества  –  экономикой, политикой, образованием  и </a:t>
            </a:r>
            <a:r>
              <a:rPr lang="ru-RU" dirty="0" err="1"/>
              <a:t>др</a:t>
            </a:r>
            <a:r>
              <a:rPr lang="ru-RU" dirty="0"/>
              <a:t> .  </a:t>
            </a:r>
          </a:p>
          <a:p>
            <a:pPr algn="just"/>
            <a:r>
              <a:rPr lang="ru-RU" dirty="0"/>
              <a:t> Историческое  развитие  институциональных  форм  научной деятельности.  В  доиндустриальном  обществе  (Античность,  Средневековье, Возрождение)  наука  функционировала  преимущественно  в </a:t>
            </a:r>
            <a:r>
              <a:rPr lang="ru-RU" dirty="0" err="1"/>
              <a:t>неинституциализированной</a:t>
            </a:r>
            <a:r>
              <a:rPr lang="ru-RU" dirty="0"/>
              <a:t>  форме.  И  хотя  отдельные  попытки </a:t>
            </a:r>
            <a:r>
              <a:rPr lang="ru-RU" dirty="0" err="1"/>
              <a:t>институциализации</a:t>
            </a:r>
            <a:r>
              <a:rPr lang="ru-RU" dirty="0"/>
              <a:t>  имели  место  (Платоновская  Академия  в  античности, средневековая  корпорация  ученых-монахов,  академии  Возрождения),  они носили  фрагментарный  характер  и  не  изменяли  общей  картины.  Носители научного  знания  не  представляли  автономной  от  других  субъектов  познания социальной группы, не преследовали специфических познавательных целей, не обладали  специальными  средствами  экспертизы  и  оценки  своих  достижений, соответствующими  формами  контроля  и  санкциями.  В  античности  научные знания растворялись в системах натурфилософов, в Средневековье – в практике алхимиков,  смешивались  либо  с  религиозными,  либо  с  философскими воззрениями.  </a:t>
            </a:r>
          </a:p>
          <a:p>
            <a:pPr lvl="0" algn="just"/>
            <a:endParaRPr lang="ru-RU" b="1" dirty="0"/>
          </a:p>
        </p:txBody>
      </p:sp>
    </p:spTree>
    <p:extLst>
      <p:ext uri="{BB962C8B-B14F-4D97-AF65-F5344CB8AC3E}">
        <p14:creationId xmlns:p14="http://schemas.microsoft.com/office/powerpoint/2010/main" val="3987042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smtClean="0">
                <a:latin typeface="Arial Black" panose="020B0A04020102020204" pitchFamily="34" charset="0"/>
              </a:rPr>
              <a:t>Наука как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92039"/>
            <a:ext cx="11360989" cy="5295746"/>
          </a:xfrm>
        </p:spPr>
        <p:txBody>
          <a:bodyPr>
            <a:normAutofit fontScale="85000" lnSpcReduction="20000"/>
          </a:bodyPr>
          <a:lstStyle/>
          <a:p>
            <a:pPr algn="just"/>
            <a:r>
              <a:rPr lang="ru-RU" dirty="0"/>
              <a:t>Наука как социальный институт возникла в Западной Европе в XVI-XVII вв.  в  связи  с  назревшей  необходимостью  обслуживать  запросы  бурно развивающегося  капиталистического  производства.  Именно  с  этого  периода она  начинает  претендовать  на  определенную  автономию  в  системе общественного  разделения  труда.  За  наукой  как  за  социальным  институтом закрепляются  специфические  функции,  важнейшей  из  которых  является производство теоретического знания.  </a:t>
            </a:r>
          </a:p>
          <a:p>
            <a:pPr algn="just"/>
            <a:r>
              <a:rPr lang="ru-RU" dirty="0"/>
              <a:t>Важнейшей предпосылкой становления науки как социального института является  наличие  систематического  образования  подрастающего  поколения. Сама  история  науки  тесно  связана  с  историей  университетского  образования, имеющего непосредственной задачей не просто передачу системы знаний, но и подготовку  способных  к  интеллектуальному  труду  и  к  научной  деятельности людей.  </a:t>
            </a:r>
          </a:p>
          <a:p>
            <a:pPr algn="just"/>
            <a:r>
              <a:rPr lang="ru-RU" dirty="0"/>
              <a:t>Наконец,  решающим  условием  </a:t>
            </a:r>
            <a:r>
              <a:rPr lang="ru-RU" dirty="0" err="1"/>
              <a:t>институциализации</a:t>
            </a:r>
            <a:r>
              <a:rPr lang="ru-RU" dirty="0"/>
              <a:t>  науки  стало  ее превращение, начиная с ХVII в., в профессию. </a:t>
            </a:r>
          </a:p>
          <a:p>
            <a:pPr algn="just"/>
            <a:r>
              <a:rPr lang="ru-RU" b="1" dirty="0"/>
              <a:t>Научные  сообщества  и  их  исторические  типы</a:t>
            </a:r>
            <a:r>
              <a:rPr lang="ru-RU" dirty="0"/>
              <a:t>.  На  основе трансформации  науки  в  профессию  сформировались  различные  научные сообщества. Научное сообщество – это совокупность ученых-профессионалов, организация которой отражает специфику научной профессии. Члены научного сообщества считают себя и рассматриваются другими в качестве единственных людей,  ответственных  за  увеличение  массива  достоверного  знания,  обучение учеников и последователей. </a:t>
            </a:r>
          </a:p>
          <a:p>
            <a:pPr algn="just"/>
            <a:r>
              <a:rPr lang="ru-RU" dirty="0"/>
              <a:t>Идея  создания  научных  обществ  и  научных  академий  как организационных форм их деятельности была выдвинута Ф. Бэконом. В ХVII в. создаются первые научные академии: Лондонское Королевское общество (1660 г.),  Парижская  Академия  наук  (1666  г.),  несколько  позже  основаны  научные академии в Берлине (1700 г.), Санкт-Петербурге (1724 г.), Стокгольме (1739 г.) и  других  европейских  столицах.  В  уставах  академий  было  зафиксировано разграничение  науки  и  метафизики  (философии),  </a:t>
            </a:r>
            <a:r>
              <a:rPr lang="ru-RU" dirty="0" err="1"/>
              <a:t>дистанцированность</a:t>
            </a:r>
            <a:r>
              <a:rPr lang="ru-RU" dirty="0"/>
              <a:t>  от рассмотрения  логико-схоластических  и  богословских  проблем  и подчеркивалась  ее  связь  с  искусствами  и  ремеслами.  Если  на  заре  своей деятельности академии насчитывали не более нескольких десятков человек, то к  началу  ХVIII  в.  в  Европе  работало  уже  несколько  тысяч  ученых,  а  тиражи научных журналов доходили до тысячи экземпляров. </a:t>
            </a:r>
          </a:p>
          <a:p>
            <a:pPr lvl="0" algn="just"/>
            <a:endParaRPr lang="ru-RU" b="1" dirty="0"/>
          </a:p>
        </p:txBody>
      </p:sp>
    </p:spTree>
    <p:extLst>
      <p:ext uri="{BB962C8B-B14F-4D97-AF65-F5344CB8AC3E}">
        <p14:creationId xmlns:p14="http://schemas.microsoft.com/office/powerpoint/2010/main" val="3283839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smtClean="0">
                <a:latin typeface="Arial Black" panose="020B0A04020102020204" pitchFamily="34" charset="0"/>
              </a:rPr>
              <a:t>Наука как социальный институт</a:t>
            </a:r>
            <a:endParaRPr lang="ru-RU" sz="2400" dirty="0">
              <a:latin typeface="Arial Black" panose="020B0A04020102020204" pitchFamily="34" charset="0"/>
            </a:endParaRPr>
          </a:p>
        </p:txBody>
      </p:sp>
      <p:sp>
        <p:nvSpPr>
          <p:cNvPr id="3" name="Объект 2"/>
          <p:cNvSpPr>
            <a:spLocks noGrp="1"/>
          </p:cNvSpPr>
          <p:nvPr>
            <p:ph idx="1"/>
          </p:nvPr>
        </p:nvSpPr>
        <p:spPr>
          <a:xfrm>
            <a:off x="310550" y="992039"/>
            <a:ext cx="11360989" cy="5295746"/>
          </a:xfrm>
        </p:spPr>
        <p:txBody>
          <a:bodyPr>
            <a:normAutofit fontScale="85000" lnSpcReduction="10000"/>
          </a:bodyPr>
          <a:lstStyle/>
          <a:p>
            <a:pPr algn="just"/>
            <a:r>
              <a:rPr lang="ru-RU" dirty="0"/>
              <a:t>В XVIII-XIX вв. наука уже насчитывает множество научных дисциплин и, соответственно,  начинают  свое  формирование  дисциплинарные  сообщества. Дисциплинарная  форма  организации  науки  оказалась  инвариантной относительно  социально-экономического  и  культурного  окружения  и  к настоящему время практически не имеет организационных альтернатив.  </a:t>
            </a:r>
          </a:p>
          <a:p>
            <a:pPr algn="just"/>
            <a:r>
              <a:rPr lang="ru-RU" dirty="0"/>
              <a:t>Со временем наука становится самостоятельной отраслью общественного труда,  которым  занимаются  светские  ученые-профессионалы,  окончившие специальные факультеты университетов и институтов. «К началу XIХ столетия в  мире  насчитывалось  около  1  тыс.  ученых,  к  началу  ХХ  в.  их  численность составляла уже 100 тыс., а к концу ХХ столетия – 5 млн. После Второй мировой войны удвоение числа людей, занятых в науке, происходило в Европе за 15 лет, в США – за 10 лет, в СССР – за 7 лет». По данным ЮНЕСКО в 2002 году численность ученых в мире составила 5,8  млн.  человек,  а  в  2007  году  она  возросла  до  7.1  млн.  человек.  В  первую очередь, это произошло за счет развивающихся стран: если в 2002 году ученых в этих странах было 1.8 млн. человек, то в 2007 году их число достигло 2,7 млн. человек, что составляет 38,4% от общего числа ученых в мире. В среднем по миру женщины-ученые составляют 29%, однако этот показатель намного выше в странах </a:t>
            </a:r>
            <a:r>
              <a:rPr lang="ru-RU" dirty="0" smtClean="0"/>
              <a:t>Латинской </a:t>
            </a:r>
            <a:r>
              <a:rPr lang="ru-RU" dirty="0"/>
              <a:t>Америки – 46%. Наиболее интенсивно научное развитие по всем показателям наблюдается в Китае. В 2007 году по количеству ученых Китай  догнал  США,  однако  учитывая  темпы  роста    (в  2002  г.  ученых  в  КНР насчитывалось 810,5 </a:t>
            </a:r>
            <a:r>
              <a:rPr lang="ru-RU" dirty="0" err="1"/>
              <a:t>тыс.чел</a:t>
            </a:r>
            <a:r>
              <a:rPr lang="ru-RU" dirty="0"/>
              <a:t>, а в 2007 г. - 1423,4 </a:t>
            </a:r>
            <a:r>
              <a:rPr lang="ru-RU" dirty="0" err="1"/>
              <a:t>тыс.чел</a:t>
            </a:r>
            <a:r>
              <a:rPr lang="ru-RU" dirty="0"/>
              <a:t>.; в США в 2002 г. - 1342,5  </a:t>
            </a:r>
            <a:r>
              <a:rPr lang="ru-RU" dirty="0" err="1"/>
              <a:t>тыс.чел</a:t>
            </a:r>
            <a:r>
              <a:rPr lang="ru-RU" dirty="0"/>
              <a:t>,  в  2007  г.  -  1425,6  тыс.  чел.),  в  настоящий  момент  Китай безусловный лидер по данному показателю.   Следующим  этапом  развития  институциональных  форм  науки  стало функционирование  научных  коллективов  на  междисциплинарной  основе, которая  обеспечивает  появление  новых  открытий  на  стыках  различных областей  знания.  В  ХХ  в.  формируются  междисциплинарные  сообщества,  то есть  такая  организация  исследовательской  деятельности,  которая предусматривает  взаимодействие  представителей  различных  дисциплин  в изучении одного и того же объекта</a:t>
            </a:r>
            <a:r>
              <a:rPr lang="ru-RU" dirty="0" smtClean="0"/>
              <a:t>.</a:t>
            </a:r>
          </a:p>
          <a:p>
            <a:pPr algn="just"/>
            <a:r>
              <a:rPr lang="ru-RU" dirty="0" smtClean="0"/>
              <a:t> </a:t>
            </a:r>
            <a:r>
              <a:rPr lang="ru-RU" dirty="0"/>
              <a:t>С  точки  зрения  государства  и  власти,  наука  должна  служить  делу просвещения,  делать  открытия  и  предоставлять  перспективы  для экономического роста. Однако жесткий диктат власти для науки неприемлем</a:t>
            </a:r>
            <a:r>
              <a:rPr lang="ru-RU" dirty="0" smtClean="0"/>
              <a:t>  </a:t>
            </a:r>
            <a:endParaRPr lang="ru-RU" dirty="0"/>
          </a:p>
          <a:p>
            <a:pPr lvl="0" algn="just"/>
            <a:endParaRPr lang="ru-RU" b="1" dirty="0"/>
          </a:p>
        </p:txBody>
      </p:sp>
    </p:spTree>
    <p:extLst>
      <p:ext uri="{BB962C8B-B14F-4D97-AF65-F5344CB8AC3E}">
        <p14:creationId xmlns:p14="http://schemas.microsoft.com/office/powerpoint/2010/main" val="3944624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293299" y="1259457"/>
            <a:ext cx="10862382" cy="5028327"/>
          </a:xfrm>
        </p:spPr>
        <p:txBody>
          <a:bodyPr>
            <a:normAutofit fontScale="85000" lnSpcReduction="10000"/>
          </a:bodyPr>
          <a:lstStyle/>
          <a:p>
            <a:pPr algn="just"/>
            <a:r>
              <a:rPr lang="ru-RU" b="1" dirty="0"/>
              <a:t>Наука и философия</a:t>
            </a:r>
            <a:r>
              <a:rPr lang="ru-RU" dirty="0"/>
              <a:t>. Специальные науки направлены на удовлетворение конкретных  потребностей  отдельных  сфер  общества:  техники,  экономики, права,  здравоохранения  и  пр.  Каждая  из  них  изучает  свой  фрагмент  бытия, ограничиваясь  отдельными  частями  мира.  Философию  же  интересует  мир  в целом,  она  устремлена  к  целостному  постижению  универсума,  выявлению всеобщих закономерностей, лежащих в его основе. Частные  науки  (</a:t>
            </a:r>
            <a:r>
              <a:rPr lang="ru-RU" dirty="0" err="1"/>
              <a:t>science</a:t>
            </a:r>
            <a:r>
              <a:rPr lang="ru-RU" dirty="0"/>
              <a:t>)  обращены  к  явлениям,  существующим объективно,  то  есть  вне  и  независимо  от  человека  и  человечества.  Выводы науки зафиксированы в теориях, законах, формулах, в которых нет места для личностного, эмоционального отношения ученого к тому объекту, который он изучает  и  тем  социальным  последствиям,  к  которым  может  привести  его открытие.  </a:t>
            </a:r>
            <a:endParaRPr lang="ru-RU" dirty="0" smtClean="0"/>
          </a:p>
          <a:p>
            <a:pPr algn="just"/>
            <a:r>
              <a:rPr lang="ru-RU" dirty="0" smtClean="0"/>
              <a:t>Законы  </a:t>
            </a:r>
            <a:r>
              <a:rPr lang="ru-RU" dirty="0"/>
              <a:t>гравитации,  начала  термодинамики  или  принципы периодической  системы  химических  элементов  объективны,  их  действие  не зависит  от  ценностных  установок,  настроений  или  личностных  особенностей ученого. Напротив, мир в глазах философа – не просто статичная, застывшая реальность,  а  живое,  динамичное,  становящееся  целое.  Это  многообразие взаимодействий, в котором переплетены причина и следствие, закономерность и спонтанность, упорядоченность и дезорганизация, гармония и хаос. Потому основной  вопрос  философии  формулируется  как  вопрос  об  отношении сознания  к  бытию  (человека  к  миру).  Основываясь  на  достижениях  частных наук,  философия  рассматривает  вопрос  о  сущностном  смысле  и  значимости процессов и явлений в контексте человеческого бытия. </a:t>
            </a:r>
            <a:endParaRPr lang="ru-RU" b="1" dirty="0"/>
          </a:p>
          <a:p>
            <a:pPr algn="just"/>
            <a:r>
              <a:rPr lang="ru-RU" dirty="0"/>
              <a:t>Представители  науки,  как  правило  не  задаются  вопросом,  откуда  ведет истоки их дисциплина, в чем ее собственная специфика и отличие от других. Когда  эти  проблемы  поднимаются,  то  ученый  вступает  в  сферу  истории  и философии науки. Философии характерно стремление к выяснению исходных предпосылок всякого знания. Она направлена на выявление таких достоверных основ, которые можно принять за точку отсчета для понимания и оценки всего существующего. </a:t>
            </a:r>
            <a:endParaRPr lang="ru-RU" b="1" dirty="0"/>
          </a:p>
          <a:p>
            <a:endParaRPr lang="ru-RU" dirty="0"/>
          </a:p>
        </p:txBody>
      </p:sp>
    </p:spTree>
    <p:extLst>
      <p:ext uri="{BB962C8B-B14F-4D97-AF65-F5344CB8AC3E}">
        <p14:creationId xmlns:p14="http://schemas.microsoft.com/office/powerpoint/2010/main" val="4061867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1" y="976045"/>
            <a:ext cx="10806359" cy="5311739"/>
          </a:xfrm>
        </p:spPr>
        <p:txBody>
          <a:bodyPr>
            <a:normAutofit lnSpcReduction="10000"/>
          </a:bodyPr>
          <a:lstStyle/>
          <a:p>
            <a:pPr algn="just"/>
            <a:r>
              <a:rPr lang="ru-RU" b="1" dirty="0"/>
              <a:t>Наука </a:t>
            </a:r>
            <a:r>
              <a:rPr lang="ru-RU" dirty="0"/>
              <a:t> имеет  приоритетное  значение  как  сфера  деятельности, направленная на выработку и систематизацию строгих и объективных знаний о действительности. Для  философии  не свойственна  подобная  однозначность,  в ней  нет  таких  истин,  которые  не  вызывали  бы  сомнений.  Специфика философской рефлексии – оборачивание мысли на себя. Это </a:t>
            </a:r>
            <a:r>
              <a:rPr lang="ru-RU" dirty="0" err="1"/>
              <a:t>саморефлексивное</a:t>
            </a:r>
            <a:r>
              <a:rPr lang="ru-RU" dirty="0"/>
              <a:t> движение по кругу, предполагающее возвращение к исходным предпосылкам и обогащение  их  новым  содержанием,  выстраивание  множества  вариантов обоснований и опровержений. Результаты научных исследований можно экспериментально многократно проверить  поскольку  наука  опирается  на  факты.  В  то  время  как  стихия философии – это мир сущностей, постигаемых ментально, умом и недоступных чувственному  познанию.  Вопросы  «что  есть  красота,  истина,  добро, справедливость?»  выходят  за  пределы  эмпирических  обобщений,  требуют проникновения  в  сущность,  всеобщего  определения.  Философские  теории нельзя экспериментально проверить, они определяются личностью мыслителя. Кроме  того,  существуют  явные  различия  в  понятийно-категориальном аппарате философии и науки. Они состоят в том, что язык философии глубоко </a:t>
            </a:r>
            <a:r>
              <a:rPr lang="ru-RU" dirty="0" err="1"/>
              <a:t>полисемичен</a:t>
            </a:r>
            <a:r>
              <a:rPr lang="ru-RU" dirty="0"/>
              <a:t>, для него характерны предельная обобщенность и абстрактность. В  арсенале  философии  имеются  уникальные  средства  познания  –  категории, которые позволяют познавать мир с точки зрения его всеобщих, необходимых свойств.  Причина  и  следствие,  необходимость  и  случайность,  возможность  и действительность, содержание и форма, единичное, особенное и всеобщее и т.д. –  примеры  парных  философских  категорий.  Они  носят  предельно  общий характер  и  потому  их  содержание  может  быть  определено  не  через  какие-то более общие родовые понятия, а только друг через друга (через «свое иное»). </a:t>
            </a:r>
            <a:endParaRPr lang="ru-RU" b="1" dirty="0"/>
          </a:p>
        </p:txBody>
      </p:sp>
    </p:spTree>
    <p:extLst>
      <p:ext uri="{BB962C8B-B14F-4D97-AF65-F5344CB8AC3E}">
        <p14:creationId xmlns:p14="http://schemas.microsoft.com/office/powerpoint/2010/main" val="4013988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27805" y="948907"/>
            <a:ext cx="10827876" cy="5338878"/>
          </a:xfrm>
        </p:spPr>
        <p:txBody>
          <a:bodyPr>
            <a:normAutofit/>
          </a:bodyPr>
          <a:lstStyle/>
          <a:p>
            <a:pPr algn="just"/>
            <a:r>
              <a:rPr lang="ru-RU" b="1" dirty="0"/>
              <a:t>Наука  и  искусство.  </a:t>
            </a:r>
            <a:r>
              <a:rPr lang="ru-RU" dirty="0"/>
              <a:t>Искусство  –  это  особая  форма  общественного сознания, связанная с рождением художественных образов. В отличие от науки, нацеленной  на  генерализацию,  поиск  общих  закономерностей,  искусство акцентирует внимание на конкретном, единичном случае или событии, для него важна индивидуализация и типизация. Произведения искусства могут быть как реалистичными,  так  и  предельно  абстрактными.  Ценности,  образцы,  идеалы искусства исторически конкретны и изменчивы, в отличие от научных аксиом, формул, законов. </a:t>
            </a:r>
            <a:endParaRPr lang="ru-RU" b="1" dirty="0"/>
          </a:p>
          <a:p>
            <a:pPr algn="just"/>
            <a:r>
              <a:rPr lang="ru-RU" dirty="0"/>
              <a:t>В  искусстве  проявляется  специфика  национального  </a:t>
            </a:r>
            <a:r>
              <a:rPr lang="ru-RU" dirty="0" err="1"/>
              <a:t>мироосвоения</a:t>
            </a:r>
            <a:r>
              <a:rPr lang="ru-RU" dirty="0"/>
              <a:t>.  Искусство  отражает чувственно-ассоциативный  и  эмоциональный  способ  человеческого восприятия.  Идея  закономерности  для  науки  выступает  целеполагающим </a:t>
            </a:r>
            <a:r>
              <a:rPr lang="ru-RU" dirty="0" err="1"/>
              <a:t>регулятивом</a:t>
            </a:r>
            <a:r>
              <a:rPr lang="ru-RU" dirty="0"/>
              <a:t>,  для  искусства  роль  такого  </a:t>
            </a:r>
            <a:r>
              <a:rPr lang="ru-RU" dirty="0" err="1"/>
              <a:t>регулятива</a:t>
            </a:r>
            <a:r>
              <a:rPr lang="ru-RU" dirty="0"/>
              <a:t>  выполняет  эстетический идеал.  Научно-исследовательская  деятельность  требует  артикуляции, специфика  художественного  отражения  действительности  допускает  наличие области  невыразимого  словами.  Для  творчества  художника  доминирующими являются  движение  души,  предощущения,  ассоциации,  наслаждение,  а  не норма,  стандарт,  законосообразность.  Искусство  представляет  собой  способ внеэмпирической  трансляции  духовного  опыта  человечества  и  выступает  как источник идеального бытия личности. </a:t>
            </a:r>
            <a:endParaRPr lang="ru-RU" b="1" dirty="0"/>
          </a:p>
        </p:txBody>
      </p:sp>
    </p:spTree>
    <p:extLst>
      <p:ext uri="{BB962C8B-B14F-4D97-AF65-F5344CB8AC3E}">
        <p14:creationId xmlns:p14="http://schemas.microsoft.com/office/powerpoint/2010/main" val="3761840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0" y="924287"/>
            <a:ext cx="10806359" cy="5311739"/>
          </a:xfrm>
        </p:spPr>
        <p:txBody>
          <a:bodyPr>
            <a:normAutofit fontScale="85000" lnSpcReduction="10000"/>
          </a:bodyPr>
          <a:lstStyle/>
          <a:p>
            <a:pPr algn="just"/>
            <a:r>
              <a:rPr lang="ru-RU" b="1" dirty="0"/>
              <a:t>Наука  и  религия</a:t>
            </a:r>
            <a:r>
              <a:rPr lang="ru-RU" dirty="0"/>
              <a:t>.  Основное  различие  между  наукой  и  религией определяется  соотношением  в  этих  отраслях  разума  и  веры.  В  науке преобладает  разум,  ищущий  естественные,  посюсторонние,  удостоверенные человеческой  практикой,  не  приемлющие  личностного  чудесного вмешательства  объяснения  феноменам  действительности.  При  этом  наука опирается  на  веру  в  познавательные  возможности  разума,  его  способность отражать действительность, в объективное существование естественного мира, который дается человеку в ощущениях. Напротив, религиозная вера устремлена на  сверхъестественный  объект  –  Бога,  наделенного  чудесными,  то  есть рационально  необъяснимыми  свойствами.  Разум  в  теологических исследованиях рассматривается как инструмент обоснования веры. Наука  может  сосуществовать  с  религией,  поскольку  внимание  этих отраслей культуры устремлено на разные сферы: в науке – на эмпирическую, чувственно  постигаемую  реальность,  в  религии  –  преимущественно  на внечувственное</a:t>
            </a:r>
            <a:r>
              <a:rPr lang="ru-RU" dirty="0" smtClean="0"/>
              <a:t>. И наука, и религия влияют на мировоззрение.</a:t>
            </a:r>
          </a:p>
          <a:p>
            <a:pPr algn="just"/>
            <a:r>
              <a:rPr lang="ru-RU" dirty="0" smtClean="0"/>
              <a:t>Мировоззрение  </a:t>
            </a:r>
            <a:r>
              <a:rPr lang="ru-RU" dirty="0"/>
              <a:t>понимается  как  система  взглядов  на  мир  в  целом  и представляет  собой  сложный  сплав  знаний,  ценностей,  норм  и  установок человеческого  сознания.  История  показывает,  что  в  основе  мировоззрения могут  лежать  различные  начала  –  мифологическое,  религиозное, художественно-эстетическое, мистическое. </a:t>
            </a:r>
            <a:endParaRPr lang="ru-RU" b="1" dirty="0"/>
          </a:p>
          <a:p>
            <a:pPr algn="just"/>
            <a:r>
              <a:rPr lang="ru-RU" dirty="0"/>
              <a:t>Начиная  с  эпохи  Нового  времени  основой  мировоззрения  людей становится  наука,  обеспечивая  с  тех  пор  по  настоящее  время  теоретический уровень  мировоззрения.  </a:t>
            </a:r>
            <a:r>
              <a:rPr lang="ru-RU" b="1" dirty="0"/>
              <a:t>Научное  мировоззрение  </a:t>
            </a:r>
            <a:r>
              <a:rPr lang="ru-RU" dirty="0"/>
              <a:t>представлено  системной, доказательно  обоснованной  совокупностью  знаний,  формирующих представление  о  закономерностях  развивающегося  универсума  и  жизненные позиции,  программы  поведения  людей.  От  религиозного  мировоззрения  оно отличается тем, что создает общую картину мира посредством понятий, теорий, логических аргументов и доказательств, в то время как для религии характерна </a:t>
            </a:r>
            <a:r>
              <a:rPr lang="ru-RU" dirty="0" smtClean="0"/>
              <a:t> </a:t>
            </a:r>
            <a:r>
              <a:rPr lang="ru-RU" dirty="0"/>
              <a:t>вера в сверхъестественное, упование на силу божественного провидения и постулирование догматов.  </a:t>
            </a:r>
            <a:endParaRPr lang="ru-RU" b="1" dirty="0"/>
          </a:p>
          <a:p>
            <a:pPr algn="just"/>
            <a:endParaRPr lang="ru-RU" b="1" dirty="0"/>
          </a:p>
        </p:txBody>
      </p:sp>
    </p:spTree>
    <p:extLst>
      <p:ext uri="{BB962C8B-B14F-4D97-AF65-F5344CB8AC3E}">
        <p14:creationId xmlns:p14="http://schemas.microsoft.com/office/powerpoint/2010/main" val="3892116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0" y="924287"/>
            <a:ext cx="10806359" cy="5311739"/>
          </a:xfrm>
        </p:spPr>
        <p:txBody>
          <a:bodyPr>
            <a:normAutofit/>
          </a:bodyPr>
          <a:lstStyle/>
          <a:p>
            <a:pPr algn="just"/>
            <a:r>
              <a:rPr lang="ru-RU" b="1" dirty="0"/>
              <a:t>Наука  и  обыденное  знание</a:t>
            </a:r>
            <a:r>
              <a:rPr lang="ru-RU" dirty="0"/>
              <a:t>.  Обыденно-практическое  познание формируется  уже  на  ранних  этапах  человеческой  истории,  оно  поставляет элементарные сведения о природе, а также о самих людях, условиях их жизни, социальных  связях  и  т.д.  В  основе  обыденного  познания  лежит  опыт повседневной  жизни  и  практики  людей.  Приобретаемые  на  этой  базе  знания носят  прочный,  но  хаотический,  разрозненный  характер,  представляя  собой некую  совокупность  сведений,  правил,  предписаний,  обеспечивающую ориентацию  человека  в  повседневной  жизнедеятельности.  В  отличие  от научного, обыденное знание не стремится к раскрытию сущности вещей. Сфера обыденного познания по своему содержанию очень многообразна. Она  содержит  в  себе  здравый  смысл,  верования,  приметы,  первичные обобщения  наличного  опыта,  закрепляемые  в  традициях,  преданиях, интуитивные убеждения и т.д. Обыденному знанию никто целенаправленно и планомерно не обучает. Оно осваивается людьми стихийно в процессе жизни, повседневном  общении  людей,  действиях  с  предметами  нашего  привычного жизненного мира. Исследователи сравнивают это с тем, как человек осваивает свой родной язык.</a:t>
            </a:r>
            <a:endParaRPr lang="ru-RU" b="1" dirty="0"/>
          </a:p>
        </p:txBody>
      </p:sp>
    </p:spTree>
    <p:extLst>
      <p:ext uri="{BB962C8B-B14F-4D97-AF65-F5344CB8AC3E}">
        <p14:creationId xmlns:p14="http://schemas.microsoft.com/office/powerpoint/2010/main" val="3856674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8120" y="286603"/>
            <a:ext cx="8977559" cy="494233"/>
          </a:xfrm>
        </p:spPr>
        <p:txBody>
          <a:bodyPr>
            <a:normAutofit/>
          </a:bodyPr>
          <a:lstStyle/>
          <a:p>
            <a:r>
              <a:rPr lang="ru-RU" sz="2400" dirty="0">
                <a:latin typeface="Arial Black" panose="020B0A04020102020204" pitchFamily="34" charset="0"/>
              </a:rPr>
              <a:t>Отличие науки от других </a:t>
            </a:r>
            <a:r>
              <a:rPr lang="ru-RU" sz="2400" dirty="0" smtClean="0">
                <a:latin typeface="Arial Black" panose="020B0A04020102020204" pitchFamily="34" charset="0"/>
              </a:rPr>
              <a:t>сфер </a:t>
            </a:r>
            <a:r>
              <a:rPr lang="ru-RU" sz="2400" dirty="0">
                <a:latin typeface="Arial Black" panose="020B0A04020102020204" pitchFamily="34" charset="0"/>
              </a:rPr>
              <a:t>культуры</a:t>
            </a:r>
          </a:p>
        </p:txBody>
      </p:sp>
      <p:sp>
        <p:nvSpPr>
          <p:cNvPr id="3" name="Объект 2"/>
          <p:cNvSpPr>
            <a:spLocks noGrp="1"/>
          </p:cNvSpPr>
          <p:nvPr>
            <p:ph idx="1"/>
          </p:nvPr>
        </p:nvSpPr>
        <p:spPr>
          <a:xfrm>
            <a:off x="349321" y="976045"/>
            <a:ext cx="10806359" cy="5311739"/>
          </a:xfrm>
        </p:spPr>
        <p:txBody>
          <a:bodyPr/>
          <a:lstStyle/>
          <a:p>
            <a:r>
              <a:rPr lang="ru-RU" dirty="0"/>
              <a:t>Отличие науки от других отраслей культуры:</a:t>
            </a:r>
          </a:p>
          <a:p>
            <a:pPr lvl="0"/>
            <a:r>
              <a:rPr lang="ru-RU" dirty="0" err="1"/>
              <a:t>Hаука</a:t>
            </a:r>
            <a:r>
              <a:rPr lang="ru-RU" dirty="0"/>
              <a:t> отличается от мифологии тем, что стремится не к объяснению мира в целом, а к формулированию законов развития природы, допускающих эмпирическую проверку.</a:t>
            </a:r>
          </a:p>
          <a:p>
            <a:pPr lvl="0"/>
            <a:r>
              <a:rPr lang="ru-RU" dirty="0" err="1"/>
              <a:t>Hаука</a:t>
            </a:r>
            <a:r>
              <a:rPr lang="ru-RU" dirty="0"/>
              <a:t> отличается от религии тем, что в познании мира опирается на разум и чувства, а не на веру.</a:t>
            </a:r>
          </a:p>
          <a:p>
            <a:pPr lvl="0"/>
            <a:r>
              <a:rPr lang="ru-RU" dirty="0" err="1"/>
              <a:t>Hаука</a:t>
            </a:r>
            <a:r>
              <a:rPr lang="ru-RU" dirty="0"/>
              <a:t> отличается от философии тем, что ее выводы допускают </a:t>
            </a:r>
            <a:r>
              <a:rPr lang="ru-RU" dirty="0" smtClean="0"/>
              <a:t>эмпирическую </a:t>
            </a:r>
            <a:r>
              <a:rPr lang="ru-RU" dirty="0"/>
              <a:t>проверку и отвечает не на вопрос «Почему?», а на вопрос «Как?»</a:t>
            </a:r>
          </a:p>
          <a:p>
            <a:pPr lvl="0"/>
            <a:r>
              <a:rPr lang="ru-RU" dirty="0" err="1"/>
              <a:t>Hаука</a:t>
            </a:r>
            <a:r>
              <a:rPr lang="ru-RU" dirty="0"/>
              <a:t> отличается от искусства своей рациональностью,  объективностью, те­оретическим уровнем.</a:t>
            </a:r>
          </a:p>
          <a:p>
            <a:pPr lvl="0"/>
            <a:r>
              <a:rPr lang="ru-RU" dirty="0" err="1"/>
              <a:t>Hаука</a:t>
            </a:r>
            <a:r>
              <a:rPr lang="ru-RU" dirty="0"/>
              <a:t> отличается от идеологии и политики, тем, что ее выводы общезначимы</a:t>
            </a:r>
            <a:r>
              <a:rPr lang="ru-RU" dirty="0" smtClean="0"/>
              <a:t>, а </a:t>
            </a:r>
            <a:r>
              <a:rPr lang="ru-RU" dirty="0"/>
              <a:t>не зависят от интересов определенных слоев общества.</a:t>
            </a:r>
          </a:p>
          <a:p>
            <a:pPr lvl="0"/>
            <a:r>
              <a:rPr lang="ru-RU" dirty="0" err="1"/>
              <a:t>Hаука</a:t>
            </a:r>
            <a:r>
              <a:rPr lang="ru-RU" dirty="0"/>
              <a:t> отличается от техники тем, что нацелена на познание мира, а не на преобразование.</a:t>
            </a:r>
          </a:p>
          <a:p>
            <a:endParaRPr lang="ru-RU" dirty="0"/>
          </a:p>
        </p:txBody>
      </p:sp>
    </p:spTree>
    <p:extLst>
      <p:ext uri="{BB962C8B-B14F-4D97-AF65-F5344CB8AC3E}">
        <p14:creationId xmlns:p14="http://schemas.microsoft.com/office/powerpoint/2010/main" val="2788475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84935" y="914399"/>
            <a:ext cx="10970745" cy="5691883"/>
          </a:xfrm>
        </p:spPr>
        <p:txBody>
          <a:bodyPr/>
          <a:lstStyle/>
          <a:p>
            <a:pPr algn="just"/>
            <a:r>
              <a:rPr lang="ru-RU" dirty="0"/>
              <a:t>Наука  как  универсальное  понятие  и  как  философская  категория рассматривается  в  следующих  аспектах:  наука  выступает  как  познавательная деятельность, система знаний, социокультурный институт, метод, «накопитель знаний», фактор развития производства, форма отношения человека к миру. </a:t>
            </a:r>
            <a:endParaRPr lang="ru-RU" b="1" dirty="0"/>
          </a:p>
          <a:p>
            <a:pPr algn="just"/>
            <a:r>
              <a:rPr lang="ru-RU" dirty="0"/>
              <a:t>Философия  и  наука  различаются  по  формам  понимания  мира:  изучение мира в целом (философия) и его частных фрагментов (наука); вечные проблемы (философия)  и  кумулятивный  эффект  знания  (наука);  </a:t>
            </a:r>
            <a:r>
              <a:rPr lang="ru-RU" dirty="0" err="1"/>
              <a:t>саморефлексия</a:t>
            </a:r>
            <a:r>
              <a:rPr lang="ru-RU" dirty="0"/>
              <a:t> философии и </a:t>
            </a:r>
            <a:r>
              <a:rPr lang="ru-RU" dirty="0" err="1"/>
              <a:t>арефлексивность</a:t>
            </a:r>
            <a:r>
              <a:rPr lang="ru-RU" dirty="0"/>
              <a:t> науки и т. д.  </a:t>
            </a:r>
            <a:endParaRPr lang="ru-RU" b="1" dirty="0"/>
          </a:p>
          <a:p>
            <a:pPr algn="just"/>
            <a:r>
              <a:rPr lang="ru-RU" dirty="0"/>
              <a:t>Принципы философии, сближающие ее с наукой: 1) принцип развития; 2)  принцип  закономерности;  3)  принцип  причинности;  4)  принцип  единства мира; 5) принцип противоречий развития.  </a:t>
            </a:r>
            <a:endParaRPr lang="ru-RU" b="1" dirty="0"/>
          </a:p>
          <a:p>
            <a:pPr algn="just"/>
            <a:r>
              <a:rPr lang="ru-RU" dirty="0"/>
              <a:t>Философские  основания  науки  раскрывают  ее  в  системах  обобщенных знаний:  онтологическая  система  категорий  науки:  связи,  причины,  следствия, необходимость,  случайность;  гносеологическая  категориальная  подсистема: истина, знания, опыт, доказательство, объяснение.</a:t>
            </a:r>
            <a:endParaRPr lang="ru-RU" b="1" dirty="0"/>
          </a:p>
          <a:p>
            <a:pPr algn="just"/>
            <a:r>
              <a:rPr lang="ru-RU" dirty="0"/>
              <a:t>Современная концепция естественнонаучного познания аккумулирует, синтезирует в себе позитивные, выдержавшие проверку временем, черты выработанные мыслителями прошлого на всех этапах развития науки. </a:t>
            </a:r>
            <a:endParaRPr lang="ru-RU" b="1" dirty="0"/>
          </a:p>
        </p:txBody>
      </p:sp>
    </p:spTree>
    <p:extLst>
      <p:ext uri="{BB962C8B-B14F-4D97-AF65-F5344CB8AC3E}">
        <p14:creationId xmlns:p14="http://schemas.microsoft.com/office/powerpoint/2010/main" val="3771402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336430" y="1078302"/>
            <a:ext cx="10819250" cy="5493474"/>
          </a:xfrm>
        </p:spPr>
        <p:txBody>
          <a:bodyPr>
            <a:normAutofit lnSpcReduction="10000"/>
          </a:bodyPr>
          <a:lstStyle/>
          <a:p>
            <a:r>
              <a:rPr lang="ru-RU" dirty="0"/>
              <a:t>Основу  современной  концепции  научного  познания  составляют  </a:t>
            </a:r>
            <a:r>
              <a:rPr lang="ru-RU" dirty="0" smtClean="0"/>
              <a:t>следующие </a:t>
            </a:r>
            <a:r>
              <a:rPr lang="ru-RU" dirty="0"/>
              <a:t>положения: </a:t>
            </a:r>
            <a:endParaRPr lang="ru-RU" b="1" dirty="0"/>
          </a:p>
          <a:p>
            <a:pPr lvl="0"/>
            <a:r>
              <a:rPr lang="ru-RU" dirty="0" smtClean="0"/>
              <a:t>1. Познание  </a:t>
            </a:r>
            <a:r>
              <a:rPr lang="ru-RU" dirty="0"/>
              <a:t>в  конечном  итоге  базируется  на  фактах,  устанавливаемых  в ходе наблюдений и экспериментов;</a:t>
            </a:r>
            <a:endParaRPr lang="ru-RU" b="1" dirty="0"/>
          </a:p>
          <a:p>
            <a:pPr lvl="0"/>
            <a:r>
              <a:rPr lang="ru-RU" dirty="0" smtClean="0"/>
              <a:t>2. Хотя </a:t>
            </a:r>
            <a:r>
              <a:rPr lang="ru-RU" dirty="0"/>
              <a:t>мир разнообразен и изменчив, его пронизывают устойчивые </a:t>
            </a:r>
            <a:r>
              <a:rPr lang="ru-RU" dirty="0" smtClean="0"/>
              <a:t>зависимости</a:t>
            </a:r>
            <a:r>
              <a:rPr lang="ru-RU" dirty="0"/>
              <a:t>, регулярные, сущностные взаимосвязи между явлениями. Эти стабильные, существенные зависимости наука выражает в виде законов различной степени общности. Среди   законов   можно   выделить   два   качественно   различных   класса: эмпирические и теоретические законы; </a:t>
            </a:r>
            <a:endParaRPr lang="ru-RU" b="1" dirty="0"/>
          </a:p>
          <a:p>
            <a:r>
              <a:rPr lang="ru-RU" dirty="0"/>
              <a:t>3. Эмпирические  законы  устанавливаются на основе обобщений данных наблюдений    и    экспериментов.  Эти  законы  описывают  поведение  наблюдаемых объектов; </a:t>
            </a:r>
            <a:endParaRPr lang="ru-RU" b="1" dirty="0"/>
          </a:p>
          <a:p>
            <a:r>
              <a:rPr lang="ru-RU" dirty="0"/>
              <a:t>4. Наряду с эмпирическими законами существуют и теоретические законы. Они более абстрактны и фундаментальны. В число описываемых ими объектов входят такие, которые невозможно непосредственно наблюдать (например, код ДНК).  Теоретические  законы  невозможно  вывести  путем  индуктивного  </a:t>
            </a:r>
            <a:r>
              <a:rPr lang="ru-RU" dirty="0" smtClean="0"/>
              <a:t>обобщения </a:t>
            </a:r>
            <a:r>
              <a:rPr lang="ru-RU" dirty="0"/>
              <a:t>наблюдаемых фактов. В их выдвижении  существенную роль играет </a:t>
            </a:r>
            <a:r>
              <a:rPr lang="ru-RU" dirty="0" smtClean="0"/>
              <a:t>интуиция</a:t>
            </a:r>
            <a:r>
              <a:rPr lang="ru-RU" dirty="0"/>
              <a:t>, творческое воображение, позволяющие выдвинуть теоретические гипотезы о законах, присущих объекту.  </a:t>
            </a:r>
            <a:endParaRPr lang="ru-RU" b="1" dirty="0"/>
          </a:p>
          <a:p>
            <a:r>
              <a:rPr lang="ru-RU" dirty="0"/>
              <a:t>5. Проверка  теоретических  законов  на  достоверность  осуществляется  путем логического выведения, дедукции из них более конкретных положений, которые могут быть подтверждены эмпирическими законами или непосредственно фактами.  </a:t>
            </a:r>
            <a:endParaRPr lang="ru-RU" b="1" dirty="0"/>
          </a:p>
        </p:txBody>
      </p:sp>
    </p:spTree>
    <p:extLst>
      <p:ext uri="{BB962C8B-B14F-4D97-AF65-F5344CB8AC3E}">
        <p14:creationId xmlns:p14="http://schemas.microsoft.com/office/powerpoint/2010/main" val="1788060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74661" y="811659"/>
            <a:ext cx="10981019" cy="5794624"/>
          </a:xfrm>
        </p:spPr>
        <p:txBody>
          <a:bodyPr>
            <a:normAutofit fontScale="92500" lnSpcReduction="10000"/>
          </a:bodyPr>
          <a:lstStyle/>
          <a:p>
            <a:pPr algn="just"/>
            <a:r>
              <a:rPr lang="ru-RU" dirty="0"/>
              <a:t>Существует весьма распространенное мнение, что все знание когда-то было сосредоточено внутри философии, от которой со време­нем «</a:t>
            </a:r>
            <a:r>
              <a:rPr lang="ru-RU" dirty="0" smtClean="0"/>
              <a:t>отпочковались» </a:t>
            </a:r>
            <a:r>
              <a:rPr lang="ru-RU" dirty="0"/>
              <a:t>другие науки. Первоначально философия перед собой ставила вопрос о бытие мига, его происхождении. </a:t>
            </a:r>
            <a:r>
              <a:rPr lang="ru-RU" dirty="0" err="1"/>
              <a:t>Тo</a:t>
            </a:r>
            <a:r>
              <a:rPr lang="ru-RU" dirty="0"/>
              <a:t> есть, глав­ным объектом философского исследования была природа, космос в целом (в</a:t>
            </a:r>
            <a:r>
              <a:rPr lang="ru-RU" b="1" dirty="0"/>
              <a:t> </a:t>
            </a:r>
            <a:r>
              <a:rPr lang="ru-RU" dirty="0"/>
              <a:t>последствие это стало предметом </a:t>
            </a:r>
            <a:r>
              <a:rPr lang="ru-RU" dirty="0" smtClean="0"/>
              <a:t>естествознания): </a:t>
            </a:r>
            <a:r>
              <a:rPr lang="ru-RU" dirty="0"/>
              <a:t>астрономии, космологии, космогонии, астрофизики и т.д. В попытке поиска первопричин и первоначала мира сформировалась греческая натурфилософия, полагавшая, что мир един, он имеет единое материальное пер­воначало: воду (Фалес), воздух (Анаксимен), огонь (Гераклит) и т.п. Однако самой гениальной догадкой Античности была идея атомного строения вещества, высказанная </a:t>
            </a:r>
            <a:r>
              <a:rPr lang="ru-RU" dirty="0" err="1"/>
              <a:t>Левкиппом</a:t>
            </a:r>
            <a:r>
              <a:rPr lang="ru-RU" dirty="0"/>
              <a:t>, развитая </a:t>
            </a:r>
            <a:r>
              <a:rPr lang="ru-RU" dirty="0" err="1"/>
              <a:t>Демокритом</a:t>
            </a:r>
            <a:r>
              <a:rPr lang="ru-RU" dirty="0"/>
              <a:t> и Эпикуром. </a:t>
            </a:r>
            <a:r>
              <a:rPr lang="ru-RU" dirty="0" err="1"/>
              <a:t>Демокрит</a:t>
            </a:r>
            <a:r>
              <a:rPr lang="ru-RU" dirty="0"/>
              <a:t> выдвигал следующие научные </a:t>
            </a:r>
            <a:r>
              <a:rPr lang="ru-RU" dirty="0" err="1"/>
              <a:t>положeния</a:t>
            </a:r>
            <a:r>
              <a:rPr lang="ru-RU" dirty="0"/>
              <a:t> своей теории:</a:t>
            </a:r>
          </a:p>
          <a:p>
            <a:pPr lvl="0" algn="just"/>
            <a:r>
              <a:rPr lang="ru-RU" dirty="0"/>
              <a:t>Не существует ничего кроме атомов (бытия) и пустоты (небытия).</a:t>
            </a:r>
          </a:p>
          <a:p>
            <a:pPr lvl="0" algn="just"/>
            <a:r>
              <a:rPr lang="ru-RU" dirty="0" err="1"/>
              <a:t>Aтомам</a:t>
            </a:r>
            <a:r>
              <a:rPr lang="ru-RU" dirty="0"/>
              <a:t> присуще движение в пустоте.</a:t>
            </a:r>
          </a:p>
          <a:p>
            <a:pPr lvl="0" algn="just"/>
            <a:r>
              <a:rPr lang="ru-RU" dirty="0"/>
              <a:t>Атомы бесконечны по числу и бесконечно разнообразны по форме.</a:t>
            </a:r>
          </a:p>
          <a:p>
            <a:pPr lvl="0" algn="just"/>
            <a:r>
              <a:rPr lang="ru-RU" dirty="0"/>
              <a:t>Различие между вещами происходит от различия атомов в числе, величине, форме и порядке.</a:t>
            </a:r>
          </a:p>
          <a:p>
            <a:pPr lvl="0" algn="just"/>
            <a:r>
              <a:rPr lang="ru-RU" dirty="0"/>
              <a:t>Из ничего ничто не возникает.</a:t>
            </a:r>
          </a:p>
          <a:p>
            <a:pPr lvl="0" algn="just"/>
            <a:r>
              <a:rPr lang="ru-RU" dirty="0"/>
              <a:t>Ничего не совершается случайно, а только по какому-либо основанию и в связи с необходимостью.</a:t>
            </a:r>
          </a:p>
          <a:p>
            <a:pPr algn="just"/>
            <a:r>
              <a:rPr lang="ru-RU" dirty="0"/>
              <a:t>Таким образом, уже в Античности, в трудах </a:t>
            </a:r>
            <a:r>
              <a:rPr lang="ru-RU" dirty="0" err="1"/>
              <a:t>Демокрита</a:t>
            </a:r>
            <a:r>
              <a:rPr lang="ru-RU" dirty="0"/>
              <a:t> и Эпикура были заложены зачатки атомистической теории строения материи и сформированы первые научные понятия атома, пустоты (как предшест­венницы понятий эфира и пространства), дан анализ форм движения, закономерности и т.д.</a:t>
            </a:r>
          </a:p>
        </p:txBody>
      </p:sp>
    </p:spTree>
    <p:extLst>
      <p:ext uri="{BB962C8B-B14F-4D97-AF65-F5344CB8AC3E}">
        <p14:creationId xmlns:p14="http://schemas.microsoft.com/office/powerpoint/2010/main" val="827054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74661" y="811659"/>
            <a:ext cx="10981019" cy="5794624"/>
          </a:xfrm>
        </p:spPr>
        <p:txBody>
          <a:bodyPr>
            <a:normAutofit/>
          </a:bodyPr>
          <a:lstStyle/>
          <a:p>
            <a:pPr algn="just"/>
            <a:r>
              <a:rPr lang="ru-RU" dirty="0"/>
              <a:t>Задача систематизации древних знаний была выполнена Аристо­телем (384-322 гг. до н.э.). Все науки были разделены им сог­ласно их предмету и назначению на 3 большие группы: </a:t>
            </a:r>
          </a:p>
          <a:p>
            <a:pPr lvl="0" algn="just"/>
            <a:r>
              <a:rPr lang="ru-RU" dirty="0"/>
              <a:t>Теоретические;</a:t>
            </a:r>
          </a:p>
          <a:p>
            <a:pPr lvl="0" algn="just"/>
            <a:r>
              <a:rPr lang="ru-RU" dirty="0"/>
              <a:t>Практические;</a:t>
            </a:r>
          </a:p>
          <a:p>
            <a:pPr lvl="0" algn="just"/>
            <a:r>
              <a:rPr lang="ru-RU" dirty="0"/>
              <a:t>Творческие.</a:t>
            </a:r>
          </a:p>
          <a:p>
            <a:pPr algn="just"/>
            <a:r>
              <a:rPr lang="ru-RU" dirty="0"/>
              <a:t>В области естествознания Аристотелем была создана геоцентрическая система мира, которая просуществовала почти 1,5 тысячи лет. Все эти знания сильно изменили мировоззрение древних и привели к возникновению естественнонаучного знания, заложили основы науки. Вместе с тем, постепенно накапливались дифференцированные знания о практических сферах деятельности людей: ведении сельского хозяй­ства, строительстве, изготовлении различных предметов быта, ис­кусстве научных операций и т.д. Одновременно происходило предмет­ное самоопределение философии, которая все больше сосредотачивалась на всеобщих проблемах бытия и познания: Какова сущность мира? Был ли создан Богом или существует вечно? В чем смысл жизни? Познаваем ли мир и каковы законы и методы его познания? На эти и подобные им вопросы мировоззрения давались различные от­веты в религиозно-идеалистических и материалистических учениях.</a:t>
            </a:r>
          </a:p>
        </p:txBody>
      </p:sp>
    </p:spTree>
    <p:extLst>
      <p:ext uri="{BB962C8B-B14F-4D97-AF65-F5344CB8AC3E}">
        <p14:creationId xmlns:p14="http://schemas.microsoft.com/office/powerpoint/2010/main" val="2534317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6202" y="286603"/>
            <a:ext cx="9049478" cy="525055"/>
          </a:xfrm>
        </p:spPr>
        <p:txBody>
          <a:bodyPr>
            <a:normAutofit fontScale="90000"/>
          </a:bodyPr>
          <a:lstStyle/>
          <a:p>
            <a:r>
              <a:rPr lang="ru-RU" sz="2400" dirty="0">
                <a:latin typeface="Arial Black" panose="020B0A04020102020204" pitchFamily="34" charset="0"/>
              </a:rPr>
              <a:t>Понятие науки. Взаимодействие науки и философии</a:t>
            </a:r>
          </a:p>
        </p:txBody>
      </p:sp>
      <p:sp>
        <p:nvSpPr>
          <p:cNvPr id="3" name="Объект 2"/>
          <p:cNvSpPr>
            <a:spLocks noGrp="1"/>
          </p:cNvSpPr>
          <p:nvPr>
            <p:ph idx="1"/>
          </p:nvPr>
        </p:nvSpPr>
        <p:spPr>
          <a:xfrm>
            <a:off x="174661" y="811659"/>
            <a:ext cx="10981019" cy="5794624"/>
          </a:xfrm>
        </p:spPr>
        <p:txBody>
          <a:bodyPr>
            <a:normAutofit/>
          </a:bodyPr>
          <a:lstStyle/>
          <a:p>
            <a:pPr algn="just"/>
            <a:r>
              <a:rPr lang="ru-RU" dirty="0"/>
              <a:t>В эпоху Средневековья безраздельно господствовало теистическое мировоззре­ние. Все естественные процессы возникновения мира, живой природы и человека объяснялись через догмат о божественном творении мира. Земля считалась божественной избранницей и неподвижным центром ми­ра, согласно геоцентрической системе Аристотеля - Птолемея. Позна­ние мира было возможным лишь через веру, откровение, озарение. Естественные науки длительное время находились в состоянии застоя, ученые объявлялись еретиками и преследовались Церковью. Развитие получил лишь ряд теоретических наук, связанных с мышлением человека (таких как логика и др.).</a:t>
            </a:r>
          </a:p>
          <a:p>
            <a:pPr algn="just"/>
            <a:r>
              <a:rPr lang="ru-RU" dirty="0"/>
              <a:t>Переломным этапом в генезисе научного знания явилась </a:t>
            </a:r>
            <a:r>
              <a:rPr lang="ru-RU" dirty="0" err="1"/>
              <a:t>эпoxa</a:t>
            </a:r>
            <a:r>
              <a:rPr lang="ru-RU" dirty="0"/>
              <a:t> Возрождения, которая отличалась существенным прогрессом естествен­ной науки и радикальным изменением миропонимания (переход от религиозной к светской культуре, реабилитация всего земного, природного, телесного).</a:t>
            </a:r>
          </a:p>
          <a:p>
            <a:pPr algn="just"/>
            <a:r>
              <a:rPr lang="ru-RU" dirty="0"/>
              <a:t> </a:t>
            </a:r>
            <a:r>
              <a:rPr lang="ru-RU" dirty="0" smtClean="0"/>
              <a:t>Затем возникает классическая наука, потом неклассическая наука и </a:t>
            </a:r>
            <a:r>
              <a:rPr lang="ru-RU" dirty="0" err="1" smtClean="0"/>
              <a:t>постнекласическая</a:t>
            </a:r>
            <a:r>
              <a:rPr lang="ru-RU" dirty="0" smtClean="0"/>
              <a:t>, когда философия формирует рациональный метод (Р. Декарт), экспериментальное естествознание, а наука постепенно отпочковывается от философии. Свою методологическую функцию по отношению к науке философия начинает выполнять в 30 </a:t>
            </a:r>
            <a:r>
              <a:rPr lang="ru-RU" dirty="0" err="1" smtClean="0"/>
              <a:t>ые</a:t>
            </a:r>
            <a:r>
              <a:rPr lang="ru-RU" dirty="0" smtClean="0"/>
              <a:t> годы </a:t>
            </a:r>
            <a:r>
              <a:rPr lang="en-US" dirty="0" smtClean="0"/>
              <a:t>XIX</a:t>
            </a:r>
            <a:r>
              <a:rPr lang="ru-RU" dirty="0" smtClean="0"/>
              <a:t> века в лице позитивистской философии. </a:t>
            </a:r>
            <a:endParaRPr lang="ru-RU" b="1" dirty="0"/>
          </a:p>
        </p:txBody>
      </p:sp>
    </p:spTree>
    <p:extLst>
      <p:ext uri="{BB962C8B-B14F-4D97-AF65-F5344CB8AC3E}">
        <p14:creationId xmlns:p14="http://schemas.microsoft.com/office/powerpoint/2010/main" val="1195681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Первый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87676" y="852755"/>
            <a:ext cx="10868004" cy="5435029"/>
          </a:xfrm>
        </p:spPr>
        <p:txBody>
          <a:bodyPr>
            <a:normAutofit lnSpcReduction="10000"/>
          </a:bodyPr>
          <a:lstStyle/>
          <a:p>
            <a:r>
              <a:rPr lang="ru-RU" dirty="0"/>
              <a:t>История позитивизма насчитывает почти сто пятьдесят лет.</a:t>
            </a:r>
          </a:p>
          <a:p>
            <a:r>
              <a:rPr lang="ru-RU" dirty="0"/>
              <a:t>В его развитии можно выделить ЧЕТЫРЕ стадии:</a:t>
            </a:r>
          </a:p>
          <a:p>
            <a:r>
              <a:rPr lang="ru-RU" dirty="0"/>
              <a:t>1. ПЕРВЫЙ ПОЗИТИВИЗМ – 30-е – 90-е годы XIX века. Возник </a:t>
            </a:r>
            <a:r>
              <a:rPr lang="ru-RU" dirty="0" smtClean="0"/>
              <a:t>сначала </a:t>
            </a:r>
            <a:r>
              <a:rPr lang="ru-RU" dirty="0"/>
              <a:t>в трудах французского философа Огюста Конта, позднее – у английских мыслителей Герберта Спенсера и Джона Стюарта Милля.</a:t>
            </a:r>
          </a:p>
          <a:p>
            <a:r>
              <a:rPr lang="ru-RU" dirty="0"/>
              <a:t>2. ВТОРОЙ ПОЗИТИВИЗМ – ЭМИРИОКРИТИЦИЗМ или МАХИЗМ – 70-е гг. XIX – начало XX вв. Основные представители: Эрнст Мах, Рихард </a:t>
            </a:r>
            <a:r>
              <a:rPr lang="ru-RU" dirty="0" err="1"/>
              <a:t>Авенариус</a:t>
            </a:r>
            <a:r>
              <a:rPr lang="ru-RU" dirty="0"/>
              <a:t>, Вильгельм </a:t>
            </a:r>
            <a:r>
              <a:rPr lang="ru-RU" dirty="0" err="1"/>
              <a:t>Оствальд</a:t>
            </a:r>
            <a:r>
              <a:rPr lang="ru-RU" dirty="0"/>
              <a:t>, а также русские махисты, разделявшие и развивавшие идеи своих европейских собратьев.</a:t>
            </a:r>
          </a:p>
          <a:p>
            <a:r>
              <a:rPr lang="ru-RU" dirty="0" smtClean="0"/>
              <a:t>3.ТРЕТИЙ </a:t>
            </a:r>
            <a:r>
              <a:rPr lang="ru-RU" dirty="0"/>
              <a:t>ЭТАП – НЕОПОЗИТИВИЗМ. Сложился в начале 20-х годов XX	века почти одновременно в Австрии, Англии, Польше в результате тех метаморфоз, которые претерпел эмпириокритицизм. Логический и лин­гвистический анализ языка науки, </a:t>
            </a:r>
            <a:r>
              <a:rPr lang="ru-RU" dirty="0" err="1"/>
              <a:t>физикализм</a:t>
            </a:r>
            <a:r>
              <a:rPr lang="ru-RU" dirty="0"/>
              <a:t> – вот некоторые направ­ления неопозитивизма. Представители этого этапа: </a:t>
            </a:r>
            <a:r>
              <a:rPr lang="ru-RU" dirty="0" err="1"/>
              <a:t>Мориц</a:t>
            </a:r>
            <a:r>
              <a:rPr lang="ru-RU" dirty="0"/>
              <a:t> </a:t>
            </a:r>
            <a:r>
              <a:rPr lang="ru-RU" dirty="0" err="1"/>
              <a:t>Шлик</a:t>
            </a:r>
            <a:r>
              <a:rPr lang="ru-RU" dirty="0"/>
              <a:t>, Рудольф </a:t>
            </a:r>
            <a:r>
              <a:rPr lang="ru-RU" dirty="0" smtClean="0"/>
              <a:t>Карнап, Людвиг </a:t>
            </a:r>
            <a:r>
              <a:rPr lang="ru-RU" dirty="0" err="1"/>
              <a:t>Витгенштейн</a:t>
            </a:r>
            <a:r>
              <a:rPr lang="ru-RU" dirty="0"/>
              <a:t>, Бертран Рассел, Альфред Тарский, бли­зок к ним ранний Карл Поппер и др. К середине 50-х годов XX века неопозитивизм выдохся, а к середине 60-х годов полностью исчерпал свои возможности.</a:t>
            </a:r>
          </a:p>
          <a:p>
            <a:r>
              <a:rPr lang="ru-RU" dirty="0" smtClean="0"/>
              <a:t>4.ЧЕТВЕРТЫЙ </a:t>
            </a:r>
            <a:r>
              <a:rPr lang="ru-RU" dirty="0"/>
              <a:t>ЭТАП – ПОСТПОЗИТИВИЗМ. 60-80-е гг. XX в. </a:t>
            </a:r>
            <a:r>
              <a:rPr lang="ru-RU" dirty="0" err="1"/>
              <a:t>Постпозитивизм</a:t>
            </a:r>
            <a:r>
              <a:rPr lang="ru-RU" dirty="0"/>
              <a:t> - название собирательное и весьма условное.</a:t>
            </a:r>
          </a:p>
        </p:txBody>
      </p:sp>
    </p:spTree>
    <p:extLst>
      <p:ext uri="{BB962C8B-B14F-4D97-AF65-F5344CB8AC3E}">
        <p14:creationId xmlns:p14="http://schemas.microsoft.com/office/powerpoint/2010/main" val="1705523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Первый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a:bodyPr>
          <a:lstStyle/>
          <a:p>
            <a:pPr algn="just"/>
            <a:r>
              <a:rPr lang="ru-RU" dirty="0"/>
              <a:t>ПЕРВЫЙ ПО3ИТИВИЗМ. Вопрос о статусе и характере специально-научного знания стоит в центре внимания позитивизма. Коренными установками первого позитивизма были: понятие ПОЗИТИВНОГО и закон ТРЕХ СТАДИЙ развития интеллекта и общества.</a:t>
            </a:r>
          </a:p>
          <a:p>
            <a:pPr algn="just"/>
            <a:r>
              <a:rPr lang="ru-RU" dirty="0"/>
              <a:t>ПОНЯТИЕ ПОЗИТИВНОЕ употребляется О. Контом в пяти смыслах</a:t>
            </a:r>
            <a:r>
              <a:rPr lang="ru-RU" dirty="0" smtClean="0"/>
              <a:t>: реальное </a:t>
            </a:r>
            <a:r>
              <a:rPr lang="ru-RU" dirty="0"/>
              <a:t>в противоположность химерическому; </a:t>
            </a:r>
            <a:r>
              <a:rPr lang="ru-RU" dirty="0" smtClean="0"/>
              <a:t>полезное </a:t>
            </a:r>
            <a:r>
              <a:rPr lang="ru-RU" dirty="0"/>
              <a:t>по контрас­ту с негодным; </a:t>
            </a:r>
            <a:r>
              <a:rPr lang="ru-RU" dirty="0" smtClean="0"/>
              <a:t>достоверное </a:t>
            </a:r>
            <a:r>
              <a:rPr lang="ru-RU" dirty="0"/>
              <a:t>в отличие от сомнительного; </a:t>
            </a:r>
            <a:r>
              <a:rPr lang="ru-RU" dirty="0" smtClean="0"/>
              <a:t>точное </a:t>
            </a:r>
            <a:r>
              <a:rPr lang="ru-RU" dirty="0"/>
              <a:t>в противопоставлении смутному; </a:t>
            </a:r>
            <a:r>
              <a:rPr lang="ru-RU" dirty="0" smtClean="0"/>
              <a:t>положительное </a:t>
            </a:r>
            <a:r>
              <a:rPr lang="ru-RU" dirty="0"/>
              <a:t>в противовес отрица­тельному. </a:t>
            </a:r>
          </a:p>
          <a:p>
            <a:pPr algn="just"/>
            <a:r>
              <a:rPr lang="ru-RU" dirty="0"/>
              <a:t>Позитивное рассматривается О. Контом как высшее социальное и</a:t>
            </a:r>
            <a:br>
              <a:rPr lang="ru-RU" dirty="0"/>
            </a:br>
            <a:r>
              <a:rPr lang="ru-RU" dirty="0"/>
              <a:t>интеллектуальное состояние, к которому должны стремиться и его достичь конкретные науки, философия и общество.	</a:t>
            </a:r>
          </a:p>
          <a:p>
            <a:pPr algn="just"/>
            <a:r>
              <a:rPr lang="ru-RU" dirty="0"/>
              <a:t>Позитивная философия должна быть систематизацией наук, включать анализ их предметов, методов, законов, сходств и отличий. Философия, с точки зрения пози­тивистов, не может иметь своего особого предмета к метода, отличных от предмета и метода конкретных наук</a:t>
            </a:r>
            <a:r>
              <a:rPr lang="ru-RU" dirty="0" smtClean="0"/>
              <a:t>. Позитивное </a:t>
            </a:r>
            <a:r>
              <a:rPr lang="ru-RU" dirty="0"/>
              <a:t>общество создается на основе позитивной философии, которая есть последнее, единственное и прочное основание социально­го преобразования. </a:t>
            </a:r>
          </a:p>
        </p:txBody>
      </p:sp>
    </p:spTree>
    <p:extLst>
      <p:ext uri="{BB962C8B-B14F-4D97-AF65-F5344CB8AC3E}">
        <p14:creationId xmlns:p14="http://schemas.microsoft.com/office/powerpoint/2010/main" val="1207900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Первый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fontScale="85000" lnSpcReduction="10000"/>
          </a:bodyPr>
          <a:lstStyle/>
          <a:p>
            <a:pPr algn="just"/>
            <a:r>
              <a:rPr lang="ru-RU" b="1" dirty="0"/>
              <a:t>ЗАКОН ТРЕХ СТАДИЙ РАЗВИТИЯ ИНТЕЛЛЕКТА И ОБЩЕСТРА О. КОНТА.</a:t>
            </a:r>
          </a:p>
          <a:p>
            <a:pPr algn="just"/>
            <a:r>
              <a:rPr lang="ru-RU" dirty="0"/>
              <a:t>В процессе своего развития общество и интеллект проходят теологическую, метафизическую и позитивную стадии.</a:t>
            </a:r>
          </a:p>
          <a:p>
            <a:pPr algn="just"/>
            <a:r>
              <a:rPr lang="ru-RU" dirty="0"/>
              <a:t>ТЕОЛОГИЧЕСКАЯ стадия характеризуется тем, что вместо реального объяснения явлений социального или интеллектуального порядка появляется ссылка на миф, сагу, легенду, былину. Это – младенческий возраст интеллекта и общества, в нем отсутствует критическое начало и знание подавлено воображением и фантазией.</a:t>
            </a:r>
          </a:p>
          <a:p>
            <a:pPr algn="just"/>
            <a:r>
              <a:rPr lang="ru-RU" dirty="0"/>
              <a:t>МЕТАФИЗИЧЕСКАЯ стадия – переход от младенчества к возмужалости, юношеское, </a:t>
            </a:r>
            <a:r>
              <a:rPr lang="ru-RU" dirty="0" err="1"/>
              <a:t>бунтарско</a:t>
            </a:r>
            <a:r>
              <a:rPr lang="ru-RU" dirty="0"/>
              <a:t>-романтическое состояние. Все объяснятся действием различных «сущностей», «причин». Это – стадия </a:t>
            </a:r>
            <a:r>
              <a:rPr lang="ru-RU" dirty="0" err="1"/>
              <a:t>преднаучная</a:t>
            </a:r>
            <a:r>
              <a:rPr lang="ru-RU" dirty="0"/>
              <a:t>, критическая.</a:t>
            </a:r>
          </a:p>
          <a:p>
            <a:pPr algn="just"/>
            <a:r>
              <a:rPr lang="ru-RU" dirty="0"/>
              <a:t>ПОЗИТИВНАЯ стадия – стадия зрелой мудрости или научная ступень в развитии интеллекта и общества. Научное знание должно быть органично, а не критично, то есть добыто и проверено эмпирически. Зна­ние о «вещи в себе» и других метафизических сущностях – </a:t>
            </a:r>
            <a:r>
              <a:rPr lang="ru-RU" dirty="0" err="1"/>
              <a:t>псевдозна­ние</a:t>
            </a:r>
            <a:r>
              <a:rPr lang="ru-RU" dirty="0"/>
              <a:t> и его надо упразднить.</a:t>
            </a:r>
          </a:p>
          <a:p>
            <a:pPr algn="just"/>
            <a:r>
              <a:rPr lang="ru-RU" dirty="0"/>
              <a:t>Способ аргументации у первых позитивистов – </a:t>
            </a:r>
            <a:r>
              <a:rPr lang="ru-RU" dirty="0" smtClean="0"/>
              <a:t>кантовский.</a:t>
            </a:r>
          </a:p>
          <a:p>
            <a:pPr algn="just"/>
            <a:r>
              <a:rPr lang="ru-RU" dirty="0"/>
              <a:t/>
            </a:r>
            <a:br>
              <a:rPr lang="ru-RU" dirty="0"/>
            </a:br>
            <a:r>
              <a:rPr lang="ru-RU" dirty="0"/>
              <a:t>У Кан­та и у позитивистов научно познаваема только эмпирическая, чувствен­ная реальность. Наука изучает мир явлений, а философия – «вещь в себе». Но, поскольку, «вещь в себе» непознаваема, то философия занимается тем, что познать не может. По О. Конту все понятия классической философии (материя, бытие, субстанция, </a:t>
            </a:r>
            <a:r>
              <a:rPr lang="ru-RU" dirty="0" err="1"/>
              <a:t>абсолют</a:t>
            </a:r>
            <a:r>
              <a:rPr lang="ru-RU" dirty="0"/>
              <a:t>, движение) – это </a:t>
            </a:r>
            <a:r>
              <a:rPr lang="ru-RU" dirty="0" err="1"/>
              <a:t>псевдопонятия</a:t>
            </a:r>
            <a:r>
              <a:rPr lang="ru-RU" dirty="0"/>
              <a:t>. Философия как знание о всеобщем не нужна, наука – сама себе философия. Основной массив знаний о природе, человеке и обществе, нужных в повседневной практической жизни, мы получаем с помощью специальных наук, преимущественно естественнонаучного цикла. Позитивная наука, как считает О. Конт, должна отказаться от попытки постигнуть «первые начала» мира.</a:t>
            </a:r>
          </a:p>
        </p:txBody>
      </p:sp>
    </p:spTree>
    <p:extLst>
      <p:ext uri="{BB962C8B-B14F-4D97-AF65-F5344CB8AC3E}">
        <p14:creationId xmlns:p14="http://schemas.microsoft.com/office/powerpoint/2010/main" val="1064056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Второй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a:bodyPr>
          <a:lstStyle/>
          <a:p>
            <a:r>
              <a:rPr lang="ru-RU" dirty="0"/>
              <a:t>ВТОРОЙ ПОЗИТИВИЗМ. МАХИЗМ или ЭМПИРИОКРИТИЦИЗМ продолжает гносеологическую линию первого позитивизма.</a:t>
            </a:r>
          </a:p>
          <a:p>
            <a:r>
              <a:rPr lang="ru-RU" dirty="0"/>
              <a:t>Их способ обоснования познания </a:t>
            </a:r>
            <a:r>
              <a:rPr lang="ru-RU" dirty="0" err="1"/>
              <a:t>берклианско-юмовский</a:t>
            </a:r>
            <a:r>
              <a:rPr lang="ru-RU" dirty="0"/>
              <a:t>. В основе их учения заложены принципы:</a:t>
            </a:r>
          </a:p>
          <a:p>
            <a:pPr lvl="0"/>
            <a:r>
              <a:rPr lang="ru-RU" dirty="0"/>
              <a:t>недопустимость интроекции; </a:t>
            </a:r>
          </a:p>
          <a:p>
            <a:pPr lvl="0"/>
            <a:r>
              <a:rPr lang="ru-RU" dirty="0"/>
              <a:t>учение об «элементах мира»;</a:t>
            </a:r>
          </a:p>
          <a:p>
            <a:pPr lvl="0"/>
            <a:r>
              <a:rPr lang="ru-RU" dirty="0"/>
              <a:t>принцип «экономии мышления».</a:t>
            </a:r>
          </a:p>
          <a:p>
            <a:r>
              <a:rPr lang="ru-RU" dirty="0"/>
              <a:t>Суть их концепции в том, что чистый, нейтральный опыт не должен быть нагружен материальной или духовной субстанцией. Ощущения есть элементы мира. Поэтому смысл философской деятельности Э. Мах видел в сведении знания к «элементам мира» (или атомарным фактам). Проявлением принципа экономии мышления в познании является «очищение опыта» – методологическое требование только чистого описания, регистрации ощущений, без каких-либо попыток объяснения и т.д.</a:t>
            </a:r>
          </a:p>
        </p:txBody>
      </p:sp>
    </p:spTree>
    <p:extLst>
      <p:ext uri="{BB962C8B-B14F-4D97-AF65-F5344CB8AC3E}">
        <p14:creationId xmlns:p14="http://schemas.microsoft.com/office/powerpoint/2010/main" val="720506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63410"/>
          </a:xfrm>
        </p:spPr>
        <p:txBody>
          <a:bodyPr>
            <a:normAutofit/>
          </a:bodyPr>
          <a:lstStyle/>
          <a:p>
            <a:r>
              <a:rPr lang="ru-RU" sz="2400" dirty="0" smtClean="0">
                <a:latin typeface="Arial Black" panose="020B0A04020102020204" pitchFamily="34" charset="0"/>
              </a:rPr>
              <a:t>Третий 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523982" y="750015"/>
            <a:ext cx="10631698" cy="5537770"/>
          </a:xfrm>
        </p:spPr>
        <p:txBody>
          <a:bodyPr>
            <a:normAutofit fontScale="85000" lnSpcReduction="10000"/>
          </a:bodyPr>
          <a:lstStyle/>
          <a:p>
            <a:pPr algn="just"/>
            <a:r>
              <a:rPr lang="ru-RU" b="1" dirty="0"/>
              <a:t>НЕОПОЗИТИВИЗМ. </a:t>
            </a:r>
            <a:r>
              <a:rPr lang="ru-RU" dirty="0"/>
              <a:t>Сохраняя в основном все харак­терное для предшественников, неопозитивисты отличаются от них постановкой, способом аргументации, результатами решения некоторых фило­софских проблем.</a:t>
            </a:r>
          </a:p>
          <a:p>
            <a:pPr algn="just"/>
            <a:r>
              <a:rPr lang="ru-RU" dirty="0"/>
              <a:t>Сфера интереса, по-прежнему, научное знание. Но, в отличие от предшественников, неопозитивизм оттесняет философскую проблематику в область логики и лингвистики, считая анализ языка главной и даже единственной задачей философии.</a:t>
            </a:r>
          </a:p>
          <a:p>
            <a:pPr algn="just"/>
            <a:r>
              <a:rPr lang="ru-RU" dirty="0"/>
              <a:t>Задачей философии провозглашается создание идеального языка науки, отличие которого от обыденного должно быть, прежде всего, в его однозначности. Способ аргументации – логико-семантический. Философия рассматривается как деятельность по изучению научного и, отчасти, обыденного языка.</a:t>
            </a:r>
          </a:p>
          <a:p>
            <a:pPr algn="just"/>
            <a:r>
              <a:rPr lang="ru-RU" dirty="0"/>
              <a:t>Классическую формулировку такому пониманию дал Л. </a:t>
            </a:r>
            <a:r>
              <a:rPr lang="ru-RU" dirty="0" err="1"/>
              <a:t>Витгенштейн</a:t>
            </a:r>
            <a:r>
              <a:rPr lang="ru-RU" dirty="0"/>
              <a:t>: «Цель философии – логическое прояснение мыслей. Философия – не теория, а деятельность. Результат философии – не некоторое количество «философских предложений», а прояснение предложений</a:t>
            </a:r>
            <a:r>
              <a:rPr lang="ru-RU" dirty="0" smtClean="0"/>
              <a:t>».</a:t>
            </a:r>
            <a:endParaRPr lang="ru-RU" dirty="0"/>
          </a:p>
          <a:p>
            <a:pPr algn="just"/>
            <a:r>
              <a:rPr lang="ru-RU" dirty="0"/>
              <a:t>Модель научного знания неопозитивистов основывалась на 2 основных методологических принципах: верификации (доказательства) и конвенционализма (соглашение).</a:t>
            </a:r>
          </a:p>
          <a:p>
            <a:pPr algn="just"/>
            <a:r>
              <a:rPr lang="ru-RU" dirty="0"/>
              <a:t>Принцип верификации был призван осуществить «демаркацию» (разграничение) между имеющими смысл для науки суждениями и лишенными научного смысла. С точки зрения неопозитивизма истинного мировоззрения не существует, всякое мировоззрение есть продукт произвольного соглашения, не более того. Наибольшее распространение в рамках неопозитивизма получили течения </a:t>
            </a:r>
            <a:r>
              <a:rPr lang="ru-RU" dirty="0" err="1"/>
              <a:t>физикализма</a:t>
            </a:r>
            <a:r>
              <a:rPr lang="ru-RU" dirty="0"/>
              <a:t> (стремление уподобить язык всех наук языку теоретической физики), лингвистического позитивизма (изгнание из языка науки всякой терминологии и грамматических структур, связанных с философией) и логического позитивизма (создание специального унифицированного языка науки).</a:t>
            </a:r>
          </a:p>
          <a:p>
            <a:endParaRPr lang="ru-RU" dirty="0"/>
          </a:p>
        </p:txBody>
      </p:sp>
    </p:spTree>
    <p:extLst>
      <p:ext uri="{BB962C8B-B14F-4D97-AF65-F5344CB8AC3E}">
        <p14:creationId xmlns:p14="http://schemas.microsoft.com/office/powerpoint/2010/main" val="2558825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6606" y="286603"/>
            <a:ext cx="9409073" cy="514781"/>
          </a:xfrm>
        </p:spPr>
        <p:txBody>
          <a:bodyPr>
            <a:normAutofit/>
          </a:bodyPr>
          <a:lstStyle/>
          <a:p>
            <a:r>
              <a:rPr lang="ru-RU" sz="2400" dirty="0" err="1" smtClean="0">
                <a:latin typeface="Arial Black" panose="020B0A04020102020204" pitchFamily="34" charset="0"/>
              </a:rPr>
              <a:t>Постпозитивизм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26031" y="1232899"/>
            <a:ext cx="10816633" cy="5067710"/>
          </a:xfrm>
        </p:spPr>
        <p:txBody>
          <a:bodyPr>
            <a:normAutofit fontScale="92500" lnSpcReduction="10000"/>
          </a:bodyPr>
          <a:lstStyle/>
          <a:p>
            <a:pPr algn="just"/>
            <a:r>
              <a:rPr lang="ru-RU" dirty="0" err="1" smtClean="0"/>
              <a:t>Постпозитивистский</a:t>
            </a:r>
            <a:r>
              <a:rPr lang="ru-RU" dirty="0" smtClean="0"/>
              <a:t> </a:t>
            </a:r>
            <a:r>
              <a:rPr lang="ru-RU" dirty="0"/>
              <a:t>этап философии отличается от предыдущих своим разнообразием: критический рационализм К. Поппера и </a:t>
            </a:r>
            <a:r>
              <a:rPr lang="ru-RU" dirty="0" err="1"/>
              <a:t>И</a:t>
            </a:r>
            <a:r>
              <a:rPr lang="ru-RU" dirty="0"/>
              <a:t>. </a:t>
            </a:r>
            <a:r>
              <a:rPr lang="ru-RU" dirty="0" err="1"/>
              <a:t>Лакатоса</a:t>
            </a:r>
            <a:r>
              <a:rPr lang="ru-RU" dirty="0"/>
              <a:t>, концепций науки Т. Куна и С. </a:t>
            </a:r>
            <a:r>
              <a:rPr lang="ru-RU" dirty="0" err="1"/>
              <a:t>Тулмина</a:t>
            </a:r>
            <a:r>
              <a:rPr lang="ru-RU" dirty="0"/>
              <a:t>, методологический анархизм П. </a:t>
            </a:r>
            <a:r>
              <a:rPr lang="ru-RU" dirty="0" err="1"/>
              <a:t>Фейерабенда</a:t>
            </a:r>
            <a:r>
              <a:rPr lang="ru-RU" dirty="0"/>
              <a:t>.</a:t>
            </a:r>
          </a:p>
          <a:p>
            <a:pPr algn="just"/>
            <a:r>
              <a:rPr lang="ru-RU" dirty="0"/>
              <a:t>Однако его основоположником и духовным лидером стал К. Поппер. Он сосредоточил свое внимание на опровержении двух главных устоев неопозитивизма – принципов верификации и конвенционализма, противопоставив им принцип фальсификации (опровержения).</a:t>
            </a:r>
          </a:p>
          <a:p>
            <a:pPr algn="just"/>
            <a:r>
              <a:rPr lang="ru-RU" dirty="0"/>
              <a:t>В работе «Логика научного исследования» (1935г.) Поппер приходит к выводу, что собственно научных утверждений (теорий) не существу­ет вообще. Имеют место лишь гипотезы, которые никогда не приобретут статус научного знания. В 60-ые годы Поппер создает обновленную теорию – «критический рационализм». Онтологию «критического рационализма» он излагает в труде «Объективное познание. Эволюционный подход» (1972 г.). Согласно этой онтологии человек имеет дело с тремя мирами: миром физическим, психическим и логическим. Третий мир К. Поппера и представляет истину. Его учение о «третьем мире» напоминает «мир идей» Платона, «абсолютную идею» Гегеля и др.</a:t>
            </a:r>
          </a:p>
          <a:p>
            <a:pPr algn="just"/>
            <a:r>
              <a:rPr lang="ru-RU" dirty="0"/>
              <a:t>Попытки </a:t>
            </a:r>
            <a:r>
              <a:rPr lang="ru-RU" dirty="0" err="1"/>
              <a:t>постпозитивизма</a:t>
            </a:r>
            <a:r>
              <a:rPr lang="ru-RU" dirty="0"/>
              <a:t> преодолеть крайнюю демаркацию научного и метафизического знания опять привели в тупик. Это видно по судьбам критики К. Поппера из </a:t>
            </a:r>
            <a:r>
              <a:rPr lang="ru-RU" dirty="0" err="1"/>
              <a:t>логицистского</a:t>
            </a:r>
            <a:r>
              <a:rPr lang="ru-RU" dirty="0"/>
              <a:t> лагеря (И. </a:t>
            </a:r>
            <a:r>
              <a:rPr lang="ru-RU" dirty="0" err="1"/>
              <a:t>Лакатос</a:t>
            </a:r>
            <a:r>
              <a:rPr lang="ru-RU" dirty="0"/>
              <a:t>) и из психологического (Т. Кун). Приведенное нами изложение философии науки можно охарактеризовать как историческое, имеющее «линейную» структуру: позитивизм, неопозитивизм, </a:t>
            </a:r>
            <a:r>
              <a:rPr lang="ru-RU" dirty="0" err="1" smtClean="0"/>
              <a:t>постпозитивизм</a:t>
            </a:r>
            <a:r>
              <a:rPr lang="ru-RU" dirty="0" smtClean="0"/>
              <a:t>. Но в реальности линейного развития не существует.</a:t>
            </a:r>
            <a:endParaRPr lang="ru-RU" dirty="0"/>
          </a:p>
        </p:txBody>
      </p:sp>
    </p:spTree>
    <p:extLst>
      <p:ext uri="{BB962C8B-B14F-4D97-AF65-F5344CB8AC3E}">
        <p14:creationId xmlns:p14="http://schemas.microsoft.com/office/powerpoint/2010/main" val="1247438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6606" y="286603"/>
            <a:ext cx="9409073" cy="514781"/>
          </a:xfrm>
        </p:spPr>
        <p:txBody>
          <a:bodyPr>
            <a:normAutofit/>
          </a:bodyPr>
          <a:lstStyle/>
          <a:p>
            <a:r>
              <a:rPr lang="ru-RU" sz="2400" dirty="0" err="1" smtClean="0">
                <a:latin typeface="Arial Black" panose="020B0A04020102020204" pitchFamily="34" charset="0"/>
              </a:rPr>
              <a:t>Постпозитивизм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26031" y="1232899"/>
            <a:ext cx="10816633" cy="5067710"/>
          </a:xfrm>
        </p:spPr>
        <p:txBody>
          <a:bodyPr>
            <a:normAutofit/>
          </a:bodyPr>
          <a:lstStyle/>
          <a:p>
            <a:pPr algn="just"/>
            <a:r>
              <a:rPr lang="ru-RU" dirty="0"/>
              <a:t>Наиболее сложный способ систематизации и изложения современной философии науки – «системный» приводится в хрестоматии «Современная философия науки». В ней выделяется пять основных направлений, каждое из которых имеет глубокую традицию. Это – </a:t>
            </a:r>
            <a:r>
              <a:rPr lang="ru-RU" b="1" dirty="0"/>
              <a:t>релятивизм</a:t>
            </a:r>
            <a:r>
              <a:rPr lang="ru-RU" dirty="0"/>
              <a:t> (Т. Кун, У. </a:t>
            </a:r>
            <a:r>
              <a:rPr lang="ru-RU" dirty="0" err="1"/>
              <a:t>Куайн</a:t>
            </a:r>
            <a:r>
              <a:rPr lang="ru-RU" dirty="0"/>
              <a:t>), </a:t>
            </a:r>
            <a:r>
              <a:rPr lang="ru-RU" b="1" dirty="0" err="1"/>
              <a:t>фаллибилизм</a:t>
            </a:r>
            <a:r>
              <a:rPr lang="ru-RU" dirty="0"/>
              <a:t> -</a:t>
            </a:r>
            <a:r>
              <a:rPr lang="ru-RU" dirty="0" smtClean="0"/>
              <a:t>  </a:t>
            </a:r>
            <a:r>
              <a:rPr lang="ru-RU" dirty="0"/>
              <a:t>принцип,  согласно  которому  научно-теоретическое </a:t>
            </a:r>
            <a:r>
              <a:rPr lang="ru-RU" dirty="0" smtClean="0"/>
              <a:t>знание  </a:t>
            </a:r>
            <a:r>
              <a:rPr lang="ru-RU" dirty="0"/>
              <a:t>носит  принципиально  гипотетический  характер,  подвержено </a:t>
            </a:r>
            <a:r>
              <a:rPr lang="ru-RU" dirty="0" smtClean="0"/>
              <a:t>заблуждениям</a:t>
            </a:r>
            <a:r>
              <a:rPr lang="ru-RU" dirty="0"/>
              <a:t>, научные теории в принципе ошибочны, какие бы проверки они  </a:t>
            </a:r>
            <a:r>
              <a:rPr lang="ru-RU" dirty="0" smtClean="0"/>
              <a:t>не проходили (К</a:t>
            </a:r>
            <a:r>
              <a:rPr lang="ru-RU" dirty="0"/>
              <a:t>. Поппер, И. </a:t>
            </a:r>
            <a:r>
              <a:rPr lang="ru-RU" dirty="0" err="1"/>
              <a:t>Лакатос</a:t>
            </a:r>
            <a:r>
              <a:rPr lang="ru-RU" dirty="0"/>
              <a:t>, Дж. Агасси</a:t>
            </a:r>
            <a:r>
              <a:rPr lang="ru-RU" dirty="0" smtClean="0"/>
              <a:t>); </a:t>
            </a:r>
            <a:r>
              <a:rPr lang="ru-RU" b="1" dirty="0"/>
              <a:t>эволюционная эпистемология </a:t>
            </a:r>
            <a:r>
              <a:rPr lang="ru-RU" dirty="0"/>
              <a:t>(К. </a:t>
            </a:r>
            <a:r>
              <a:rPr lang="ru-RU" dirty="0" err="1"/>
              <a:t>Хахлвег</a:t>
            </a:r>
            <a:r>
              <a:rPr lang="ru-RU" dirty="0"/>
              <a:t>), </a:t>
            </a:r>
            <a:r>
              <a:rPr lang="ru-RU" b="1" dirty="0"/>
              <a:t>синтетическое напра</a:t>
            </a:r>
            <a:r>
              <a:rPr lang="ru-RU" dirty="0"/>
              <a:t>вление, условно названное концепциями научной рациональности, возникшее в оппозиции к скептицизму и </a:t>
            </a:r>
            <a:r>
              <a:rPr lang="ru-RU" dirty="0" err="1"/>
              <a:t>фаллибилизму</a:t>
            </a:r>
            <a:r>
              <a:rPr lang="ru-RU" dirty="0"/>
              <a:t> (Х. </a:t>
            </a:r>
            <a:r>
              <a:rPr lang="ru-RU" dirty="0" err="1"/>
              <a:t>Патнем</a:t>
            </a:r>
            <a:r>
              <a:rPr lang="ru-RU" dirty="0"/>
              <a:t>, В. Ньютон-Смит, Л. </a:t>
            </a:r>
            <a:r>
              <a:rPr lang="ru-RU" dirty="0" err="1"/>
              <a:t>Лаудан</a:t>
            </a:r>
            <a:r>
              <a:rPr lang="ru-RU" dirty="0"/>
              <a:t>) и </a:t>
            </a:r>
            <a:r>
              <a:rPr lang="ru-RU" b="1" dirty="0"/>
              <a:t>эмпирический конструктивизм </a:t>
            </a:r>
            <a:r>
              <a:rPr lang="ru-RU" dirty="0"/>
              <a:t>(Б. </a:t>
            </a:r>
            <a:r>
              <a:rPr lang="ru-RU" dirty="0" err="1"/>
              <a:t>ван</a:t>
            </a:r>
            <a:r>
              <a:rPr lang="ru-RU" dirty="0"/>
              <a:t> </a:t>
            </a:r>
            <a:r>
              <a:rPr lang="ru-RU" dirty="0" err="1"/>
              <a:t>Фрассе</a:t>
            </a:r>
            <a:r>
              <a:rPr lang="ru-RU" dirty="0"/>
              <a:t>). Такая классификация весьма удачна потому, что, во-первых: позволяет представить основные течения современной философии науки, а, во-вторых: отразить составляющие этой области знания: теоретико-естественнонаучную, историко-философскую, математико-логическую или лингвистическую и историко-научную.</a:t>
            </a:r>
          </a:p>
          <a:p>
            <a:pPr algn="just"/>
            <a:endParaRPr lang="ru-RU" dirty="0"/>
          </a:p>
        </p:txBody>
      </p:sp>
    </p:spTree>
    <p:extLst>
      <p:ext uri="{BB962C8B-B14F-4D97-AF65-F5344CB8AC3E}">
        <p14:creationId xmlns:p14="http://schemas.microsoft.com/office/powerpoint/2010/main" val="2011813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4962" y="286604"/>
            <a:ext cx="9470718" cy="566152"/>
          </a:xfrm>
        </p:spPr>
        <p:txBody>
          <a:bodyPr>
            <a:normAutofit/>
          </a:bodyPr>
          <a:lstStyle/>
          <a:p>
            <a:r>
              <a:rPr lang="ru-RU" sz="2400" dirty="0" smtClean="0">
                <a:latin typeface="Arial Black" panose="020B0A04020102020204" pitchFamily="34" charset="0"/>
              </a:rPr>
              <a:t>История и философия науки</a:t>
            </a:r>
            <a:endParaRPr lang="ru-RU" sz="2400" dirty="0">
              <a:latin typeface="Arial Black" panose="020B0A04020102020204" pitchFamily="34" charset="0"/>
            </a:endParaRPr>
          </a:p>
        </p:txBody>
      </p:sp>
      <p:sp>
        <p:nvSpPr>
          <p:cNvPr id="3" name="Объект 2"/>
          <p:cNvSpPr>
            <a:spLocks noGrp="1"/>
          </p:cNvSpPr>
          <p:nvPr>
            <p:ph idx="1"/>
          </p:nvPr>
        </p:nvSpPr>
        <p:spPr>
          <a:xfrm>
            <a:off x="256854" y="945223"/>
            <a:ext cx="10898826" cy="5260368"/>
          </a:xfrm>
        </p:spPr>
        <p:txBody>
          <a:bodyPr/>
          <a:lstStyle/>
          <a:p>
            <a:pPr algn="just"/>
            <a:r>
              <a:rPr lang="ru-RU" dirty="0"/>
              <a:t>В целом же, серьезная переориентация философии науки, ее стремление приблизить свои модели к реальной научной жизни привели и к критическому переосмыслению уже имеющихся традиций историко-научных исследований. Нельзя сказать, что проблема дружного сосуществования и плодотворного объединения усилий двух дисциплин: истории науки и философии науки – уже решена полностью. Однако попытки синтеза этих двух подходов не прекращаются и обещают в будущем быть еще более плодотворными.</a:t>
            </a:r>
          </a:p>
          <a:p>
            <a:pPr algn="just"/>
            <a:r>
              <a:rPr lang="ru-RU" dirty="0"/>
              <a:t>Решительный поворот для обеих дисциплин произошел в русле неопозитивизма К. Поппера, Т. Куна. Последний привлек внимание к тому, что философия науки должна отказаться от нормативного видения научной деятельности. Естественно, что такая постановка вопроса непосредственно сближает философию науки и историю науки. Ученик К. Поппера И. </a:t>
            </a:r>
            <a:r>
              <a:rPr lang="ru-RU" dirty="0" err="1"/>
              <a:t>Лакатос</a:t>
            </a:r>
            <a:r>
              <a:rPr lang="ru-RU" dirty="0"/>
              <a:t> выразил дух этого долгожданного союза в словах: «Философия науки без истории науки пуста. История науки без философии науки слепа</a:t>
            </a:r>
            <a:r>
              <a:rPr lang="ru-RU" dirty="0" smtClean="0"/>
              <a:t>». </a:t>
            </a:r>
            <a:r>
              <a:rPr lang="ru-RU" dirty="0"/>
              <a:t>При этом в споре конкурирующих моделей философии науки решающее слово остается за историей науки. Именно история науки – пробный камень для любых концепций в области философии науки, - подчеркнул он.</a:t>
            </a:r>
          </a:p>
        </p:txBody>
      </p:sp>
    </p:spTree>
    <p:extLst>
      <p:ext uri="{BB962C8B-B14F-4D97-AF65-F5344CB8AC3E}">
        <p14:creationId xmlns:p14="http://schemas.microsoft.com/office/powerpoint/2010/main" val="84144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0653" y="836712"/>
            <a:ext cx="9677875" cy="4819781"/>
          </a:xfrm>
          <a:prstGeom prst="rect">
            <a:avLst/>
          </a:prstGeom>
        </p:spPr>
        <p:txBody>
          <a:bodyPr wrap="square">
            <a:spAutoFit/>
          </a:bodyPr>
          <a:lstStyle/>
          <a:p>
            <a:pPr algn="just"/>
            <a:r>
              <a:rPr lang="ru-RU" sz="1920" dirty="0"/>
              <a:t>«</a:t>
            </a:r>
            <a:r>
              <a:rPr lang="ru-RU" sz="1920" b="1" dirty="0"/>
              <a:t>Стандартная концепция науки</a:t>
            </a:r>
            <a:r>
              <a:rPr lang="ru-RU" sz="1920" dirty="0"/>
              <a:t>» - понятие введено американским философом науки И. </a:t>
            </a:r>
            <a:r>
              <a:rPr lang="ru-RU" sz="1920" dirty="0" err="1"/>
              <a:t>Шеффлером</a:t>
            </a:r>
            <a:r>
              <a:rPr lang="ru-RU" sz="1920" dirty="0"/>
              <a:t> для обозначения стандартной эпистемологической концепции, лежащей в основе традиционного подхода к науке как рациональной сфере деятельности. </a:t>
            </a:r>
          </a:p>
          <a:p>
            <a:pPr algn="just"/>
            <a:r>
              <a:rPr lang="ru-RU" sz="1920" dirty="0"/>
              <a:t>            Согласно этой концепции мир природных явлений рассматривается как реально существующий и объективный. Предполагается, что научное знание в той мере, в какой оно является реальным и обоснованным, открывает и в своих систематических утверждениях, накапливает истинные черты внешнего мира. Хотя мир природы в некотором смысле находится в непрерывном движении и постоянно изменяется, в его основе лежат неизменные единообразия, которые могут быть выражены в виде универсальных и перманентных законов природы.</a:t>
            </a:r>
          </a:p>
          <a:p>
            <a:pPr algn="just"/>
            <a:r>
              <a:rPr lang="ru-RU" sz="1920" dirty="0"/>
              <a:t>Исторически «стандартную концепцию науки» в философии науки разделяли логические позитивисты (Р. Карнап «Логическое построение мира»), неопозитивисты (критический рационализм К. Поппера).</a:t>
            </a:r>
          </a:p>
          <a:p>
            <a:pPr algn="just"/>
            <a:r>
              <a:rPr lang="ru-RU" sz="1920" dirty="0"/>
              <a:t>                  Главным источником критики «стандартной концепции науки» стал тезис о «теоретической </a:t>
            </a:r>
            <a:r>
              <a:rPr lang="ru-RU" sz="1920" dirty="0" err="1"/>
              <a:t>нагруженности</a:t>
            </a:r>
            <a:r>
              <a:rPr lang="ru-RU" sz="1920" dirty="0"/>
              <a:t> наблюдений» и ряд эмпирических исследований в области научных открытий.</a:t>
            </a:r>
          </a:p>
        </p:txBody>
      </p:sp>
      <p:sp>
        <p:nvSpPr>
          <p:cNvPr id="3" name="Прямоугольник 2"/>
          <p:cNvSpPr/>
          <p:nvPr/>
        </p:nvSpPr>
        <p:spPr>
          <a:xfrm>
            <a:off x="2121159" y="318255"/>
            <a:ext cx="6037753" cy="424732"/>
          </a:xfrm>
          <a:prstGeom prst="rect">
            <a:avLst/>
          </a:prstGeom>
        </p:spPr>
        <p:txBody>
          <a:bodyPr wrap="square">
            <a:spAutoFit/>
          </a:bodyPr>
          <a:lstStyle/>
          <a:p>
            <a:r>
              <a:rPr lang="ru-RU" sz="2160" dirty="0">
                <a:solidFill>
                  <a:schemeClr val="bg1"/>
                </a:solidFill>
                <a:latin typeface="Arial Black" panose="020B0A04020102020204" pitchFamily="34" charset="0"/>
              </a:rPr>
              <a:t>Стандартная концепция науки</a:t>
            </a:r>
          </a:p>
        </p:txBody>
      </p:sp>
    </p:spTree>
    <p:extLst>
      <p:ext uri="{BB962C8B-B14F-4D97-AF65-F5344CB8AC3E}">
        <p14:creationId xmlns:p14="http://schemas.microsoft.com/office/powerpoint/2010/main" val="3248084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0653" y="836712"/>
            <a:ext cx="9937104" cy="5115246"/>
          </a:xfrm>
          <a:prstGeom prst="rect">
            <a:avLst/>
          </a:prstGeom>
        </p:spPr>
        <p:txBody>
          <a:bodyPr wrap="square">
            <a:spAutoFit/>
          </a:bodyPr>
          <a:lstStyle/>
          <a:p>
            <a:pPr algn="just"/>
            <a:r>
              <a:rPr lang="ru-RU" sz="1920" b="1" dirty="0"/>
              <a:t>СТАНДАРТНАЯ КОНЦЕПЦИЯ НАУКИ – </a:t>
            </a:r>
            <a:r>
              <a:rPr lang="ru-RU" sz="1920" dirty="0"/>
              <a:t>форма логико-методологического анализа естественнонаучных теорий, разработанная под значительным влиянием неопозитивистской философии науки. В рамках стандартной концепции науки свойства теории (трактуемой как множество научно осмысленных предложений) полностью определены свойствами входящих в нее предложений и логическими отношениями между ними. Критерием осмысленности научных предложений выступает принцип </a:t>
            </a:r>
            <a:r>
              <a:rPr lang="ru-RU" sz="1920" dirty="0" err="1"/>
              <a:t>верифицируемости</a:t>
            </a:r>
            <a:r>
              <a:rPr lang="ru-RU" sz="1920" dirty="0"/>
              <a:t>. Модель естественно-научной теории (первоначальный вариант стандартной концепции науки) удовлетворяет следующим требованиям: (1) язык, в котором формулируется теория, строится на базе исчисления предикатов первого порядка с равенством; (2) в состав теории наряду с логическими и математическими терминами входят термины наблюдения и теоретические термины, образующие непересекающиеся словари; (3) в терминах наблюдения описываются непосредственно наблюдаемые объекты и их свойства; (4) аксиомы (постулаты) теории не включают термины наблюдения; (5) теоретические термины имеют явные определения в терминах наблюдения с помощью правил соответствия, т.е. выражений типа ∀</a:t>
            </a:r>
            <a:r>
              <a:rPr lang="ru-RU" sz="1920" i="1" dirty="0"/>
              <a:t>x</a:t>
            </a:r>
            <a:r>
              <a:rPr lang="ru-RU" sz="1920" dirty="0"/>
              <a:t>(</a:t>
            </a:r>
            <a:r>
              <a:rPr lang="ru-RU" sz="1920" i="1" dirty="0" err="1"/>
              <a:t>Fx</a:t>
            </a:r>
            <a:r>
              <a:rPr lang="ru-RU" sz="1920" i="1" dirty="0"/>
              <a:t> </a:t>
            </a:r>
            <a:r>
              <a:rPr lang="ru-RU" sz="1920" dirty="0"/>
              <a:t>= </a:t>
            </a:r>
            <a:r>
              <a:rPr lang="ru-RU" sz="1920" i="1" dirty="0" err="1"/>
              <a:t>Ox</a:t>
            </a:r>
            <a:r>
              <a:rPr lang="ru-RU" sz="1920" dirty="0"/>
              <a:t>),</a:t>
            </a:r>
            <a:r>
              <a:rPr lang="ru-RU" sz="1920" i="1" dirty="0"/>
              <a:t> </a:t>
            </a:r>
            <a:r>
              <a:rPr lang="ru-RU" sz="1920" dirty="0"/>
              <a:t>где </a:t>
            </a:r>
            <a:r>
              <a:rPr lang="ru-RU" sz="1920" i="1" dirty="0"/>
              <a:t>F – </a:t>
            </a:r>
            <a:r>
              <a:rPr lang="ru-RU" sz="1920" dirty="0"/>
              <a:t>теоретический термин, </a:t>
            </a:r>
            <a:r>
              <a:rPr lang="ru-RU" sz="1920" i="1" dirty="0"/>
              <a:t>x – </a:t>
            </a:r>
            <a:r>
              <a:rPr lang="ru-RU" sz="1920" dirty="0"/>
              <a:t>набор существенных переменных, </a:t>
            </a:r>
            <a:r>
              <a:rPr lang="ru-RU" sz="1920" i="1" dirty="0"/>
              <a:t>Ох </a:t>
            </a:r>
            <a:r>
              <a:rPr lang="ru-RU" sz="1920" dirty="0"/>
              <a:t>– высказывание, содержащее только термины наблюдения и логические символы.</a:t>
            </a:r>
          </a:p>
        </p:txBody>
      </p:sp>
      <p:sp>
        <p:nvSpPr>
          <p:cNvPr id="3" name="Прямоугольник 2"/>
          <p:cNvSpPr/>
          <p:nvPr/>
        </p:nvSpPr>
        <p:spPr>
          <a:xfrm>
            <a:off x="3762941" y="231845"/>
            <a:ext cx="2549865" cy="424732"/>
          </a:xfrm>
          <a:prstGeom prst="rect">
            <a:avLst/>
          </a:prstGeom>
        </p:spPr>
        <p:txBody>
          <a:bodyPr wrap="none">
            <a:spAutoFit/>
          </a:bodyPr>
          <a:lstStyle/>
          <a:p>
            <a:r>
              <a:rPr lang="ru-RU" sz="2160" dirty="0">
                <a:solidFill>
                  <a:schemeClr val="bg1"/>
                </a:solidFill>
              </a:rPr>
              <a:t>Стандартная теория</a:t>
            </a:r>
          </a:p>
        </p:txBody>
      </p:sp>
    </p:spTree>
    <p:extLst>
      <p:ext uri="{BB962C8B-B14F-4D97-AF65-F5344CB8AC3E}">
        <p14:creationId xmlns:p14="http://schemas.microsoft.com/office/powerpoint/2010/main" val="1650878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02701" y="1268760"/>
            <a:ext cx="9505056" cy="4745915"/>
          </a:xfrm>
          <a:prstGeom prst="rect">
            <a:avLst/>
          </a:prstGeom>
        </p:spPr>
        <p:txBody>
          <a:bodyPr wrap="square">
            <a:spAutoFit/>
          </a:bodyPr>
          <a:lstStyle/>
          <a:p>
            <a:pPr algn="just"/>
            <a:r>
              <a:rPr lang="ru-RU" sz="1680" dirty="0"/>
              <a:t>                 Развитие науки </a:t>
            </a:r>
            <a:r>
              <a:rPr lang="ru-RU" sz="1680" b="1" dirty="0"/>
              <a:t>в рамках стандартной концепции науки </a:t>
            </a:r>
            <a:r>
              <a:rPr lang="ru-RU" sz="1680" dirty="0"/>
              <a:t>предстает как кумулятивный процесс; теории, прошедшие верификационные испытания, не опровергаются, но могут модифицироваться при сохранении их структурной основы; последующие варианты теории могут быть редуцированы к предыдущим (принцип соответствия). Такое представление вызвало критику со стороны как философов и методологов, так и историков науки. Отмечалась практическая невыполнимость требования аксиоматизации для большинства научных теорий, невозможность строгой дихотомии «язык наблюдения – теоретический язык» (</a:t>
            </a:r>
            <a:r>
              <a:rPr lang="ru-RU" sz="1680" dirty="0" err="1"/>
              <a:t>X.Патнэм</a:t>
            </a:r>
            <a:r>
              <a:rPr lang="ru-RU" sz="1680" dirty="0"/>
              <a:t>, </a:t>
            </a:r>
            <a:r>
              <a:rPr lang="ru-RU" sz="1680" dirty="0" err="1"/>
              <a:t>П.Ачинстайн</a:t>
            </a:r>
            <a:r>
              <a:rPr lang="ru-RU" sz="1680" dirty="0"/>
              <a:t>). </a:t>
            </a:r>
          </a:p>
          <a:p>
            <a:pPr algn="just"/>
            <a:r>
              <a:rPr lang="ru-RU" sz="1680" dirty="0"/>
              <a:t>             Против стандартной концепции науки направлен тезис о теоретической «</a:t>
            </a:r>
            <a:r>
              <a:rPr lang="ru-RU" sz="1680" dirty="0" err="1"/>
              <a:t>нагруженности</a:t>
            </a:r>
            <a:r>
              <a:rPr lang="ru-RU" sz="1680" dirty="0"/>
              <a:t>» терминов наблюдения, играющий заметную роль в </a:t>
            </a:r>
            <a:r>
              <a:rPr lang="ru-RU" sz="1680" dirty="0" err="1"/>
              <a:t>постпозитивистских</a:t>
            </a:r>
            <a:r>
              <a:rPr lang="ru-RU" sz="1680" dirty="0"/>
              <a:t> концепциях развития науки (Т.-Кун, </a:t>
            </a:r>
            <a:r>
              <a:rPr lang="ru-RU" sz="1680" dirty="0" err="1"/>
              <a:t>Н.Хэнсон</a:t>
            </a:r>
            <a:r>
              <a:rPr lang="ru-RU" sz="1680" dirty="0"/>
              <a:t>, </a:t>
            </a:r>
            <a:r>
              <a:rPr lang="ru-RU" sz="1680" dirty="0" err="1"/>
              <a:t>П.Фейерабенд</a:t>
            </a:r>
            <a:r>
              <a:rPr lang="ru-RU" sz="1680" dirty="0"/>
              <a:t> и др.). В работах </a:t>
            </a:r>
            <a:r>
              <a:rPr lang="ru-RU" sz="1680" dirty="0" err="1"/>
              <a:t>Ф.Суппеса</a:t>
            </a:r>
            <a:r>
              <a:rPr lang="ru-RU" sz="1680" dirty="0"/>
              <a:t> было показано, что правила соответствия следует рассматривать не как часть теории, а как дополнительные гипотезы, допускающие широкую вариативность; между теорией и опытом существует сложная система опосредующих теоретических построений, на которых основывается физический смысл правил соответствия.</a:t>
            </a:r>
          </a:p>
          <a:p>
            <a:pPr algn="just"/>
            <a:r>
              <a:rPr lang="ru-RU" sz="1680" dirty="0"/>
              <a:t>                 Стандартная концепция науки является методологической основой теории научной рациональности, выдвинутой логическим эмпиризмом. В современной философии науки эта теория утратила большинство своих сторонников, однако ее элементы сохраняют свое значение, а проблематика, связанная с логическим анализом структуры научной теории, не может считаться исчерпанной.</a:t>
            </a:r>
          </a:p>
        </p:txBody>
      </p:sp>
      <p:sp>
        <p:nvSpPr>
          <p:cNvPr id="3" name="Прямоугольник 2"/>
          <p:cNvSpPr/>
          <p:nvPr/>
        </p:nvSpPr>
        <p:spPr>
          <a:xfrm>
            <a:off x="3158074" y="231845"/>
            <a:ext cx="4713150" cy="424732"/>
          </a:xfrm>
          <a:prstGeom prst="rect">
            <a:avLst/>
          </a:prstGeom>
        </p:spPr>
        <p:txBody>
          <a:bodyPr wrap="none">
            <a:spAutoFit/>
          </a:bodyPr>
          <a:lstStyle/>
          <a:p>
            <a:r>
              <a:rPr lang="ru-RU" sz="2160" dirty="0">
                <a:solidFill>
                  <a:schemeClr val="bg1"/>
                </a:solidFill>
                <a:latin typeface="Arial Black" panose="020B0A04020102020204" pitchFamily="34" charset="0"/>
              </a:rPr>
              <a:t>Критика стандартной теории</a:t>
            </a:r>
          </a:p>
        </p:txBody>
      </p:sp>
    </p:spTree>
    <p:extLst>
      <p:ext uri="{BB962C8B-B14F-4D97-AF65-F5344CB8AC3E}">
        <p14:creationId xmlns:p14="http://schemas.microsoft.com/office/powerpoint/2010/main" val="2681771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7012" y="431516"/>
            <a:ext cx="8892360" cy="904126"/>
          </a:xfrm>
        </p:spPr>
        <p:txBody>
          <a:bodyPr>
            <a:noAutofit/>
          </a:bodyPr>
          <a:lstStyle/>
          <a:p>
            <a:r>
              <a:rPr lang="ru-RU" sz="2000" b="1" dirty="0" smtClean="0">
                <a:latin typeface="Arial Black" panose="020B0A04020102020204" pitchFamily="34" charset="0"/>
              </a:rPr>
              <a:t/>
            </a:r>
            <a:br>
              <a:rPr lang="ru-RU" sz="2000" b="1" dirty="0" smtClean="0">
                <a:latin typeface="Arial Black" panose="020B0A04020102020204" pitchFamily="34" charset="0"/>
              </a:rPr>
            </a:br>
            <a:r>
              <a:rPr lang="ru-RU" sz="2000" b="1" dirty="0">
                <a:latin typeface="Arial Black" panose="020B0A04020102020204" pitchFamily="34" charset="0"/>
              </a:rPr>
              <a:t/>
            </a:r>
            <a:br>
              <a:rPr lang="ru-RU" sz="2000" b="1" dirty="0">
                <a:latin typeface="Arial Black" panose="020B0A04020102020204" pitchFamily="34" charset="0"/>
              </a:rPr>
            </a:br>
            <a:r>
              <a:rPr lang="ru-RU" sz="2000" b="1" dirty="0" smtClean="0">
                <a:latin typeface="Arial Black" panose="020B0A04020102020204" pitchFamily="34" charset="0"/>
              </a:rPr>
              <a:t>Возникновение </a:t>
            </a:r>
            <a:r>
              <a:rPr lang="ru-RU" sz="2000" b="1" dirty="0">
                <a:latin typeface="Arial Black" panose="020B0A04020102020204" pitchFamily="34" charset="0"/>
              </a:rPr>
              <a:t>науки. Основные этапы исторической реконстру</a:t>
            </a:r>
            <a:r>
              <a:rPr lang="ru-RU" sz="2000" dirty="0">
                <a:latin typeface="Arial Black" panose="020B0A04020102020204" pitchFamily="34" charset="0"/>
              </a:rPr>
              <a:t>кции</a:t>
            </a:r>
            <a:br>
              <a:rPr lang="ru-RU" sz="2000" dirty="0">
                <a:latin typeface="Arial Black" panose="020B0A04020102020204" pitchFamily="34" charset="0"/>
              </a:rPr>
            </a:br>
            <a:endParaRPr lang="ru-RU" sz="2000" dirty="0">
              <a:latin typeface="Arial Black" panose="020B0A04020102020204" pitchFamily="34" charset="0"/>
            </a:endParaRPr>
          </a:p>
        </p:txBody>
      </p:sp>
      <p:sp>
        <p:nvSpPr>
          <p:cNvPr id="3" name="Объект 2"/>
          <p:cNvSpPr>
            <a:spLocks noGrp="1"/>
          </p:cNvSpPr>
          <p:nvPr>
            <p:ph idx="1"/>
          </p:nvPr>
        </p:nvSpPr>
        <p:spPr>
          <a:xfrm>
            <a:off x="123289" y="1058239"/>
            <a:ext cx="11712539" cy="5188450"/>
          </a:xfrm>
        </p:spPr>
        <p:txBody>
          <a:bodyPr>
            <a:normAutofit/>
          </a:bodyPr>
          <a:lstStyle/>
          <a:p>
            <a:r>
              <a:rPr lang="ru-RU" dirty="0"/>
              <a:t>Версии возникновения науки. Наука развивается в истории, и развитие ее конкретных форм является предметом дискуссий. Т. </a:t>
            </a:r>
            <a:r>
              <a:rPr lang="ru-RU" dirty="0" err="1"/>
              <a:t>Лешкевич</a:t>
            </a:r>
            <a:r>
              <a:rPr lang="ru-RU" dirty="0"/>
              <a:t> рассматривает пять версий происхождения науки.</a:t>
            </a:r>
          </a:p>
          <a:p>
            <a:r>
              <a:rPr lang="ru-RU" dirty="0"/>
              <a:t>Версия (лат. </a:t>
            </a:r>
            <a:r>
              <a:rPr lang="ru-RU" dirty="0" err="1"/>
              <a:t>versio</a:t>
            </a:r>
            <a:r>
              <a:rPr lang="ru-RU" dirty="0"/>
              <a:t>, видоизменение, поворот) – методологический термин, указывающий на наличие нескольких возможных вариантов развития событий, в данном случае – путей развития науки. </a:t>
            </a:r>
          </a:p>
          <a:p>
            <a:r>
              <a:rPr lang="ru-RU" b="1" dirty="0"/>
              <a:t>Версия первая</a:t>
            </a:r>
            <a:r>
              <a:rPr lang="ru-RU" dirty="0"/>
              <a:t>. </a:t>
            </a:r>
            <a:r>
              <a:rPr lang="ru-RU" dirty="0" smtClean="0"/>
              <a:t>Наука, базирующаяся на теориях,  </a:t>
            </a:r>
            <a:r>
              <a:rPr lang="ru-RU" dirty="0"/>
              <a:t>возникла в Древней Греции. Первый сдвиг в сторону науки произошел при замене метафоричности и образности понятийным мышлением, освещением традиционных проблем (например, что лежит в основании мира) в новом свете.</a:t>
            </a:r>
          </a:p>
          <a:p>
            <a:r>
              <a:rPr lang="ru-RU" b="1" dirty="0"/>
              <a:t>Версия вторая</a:t>
            </a:r>
            <a:r>
              <a:rPr lang="ru-RU" dirty="0"/>
              <a:t>. Теоретическая наука имеет более древнее происхождение. Ее возникновение относится к цивилизации Древнего Египта 4-го тысячелетия до н. э. Возникшие одновременно в Египте области человеческого знания: медицина, астрология, химия, риторика, магия, философия, анатомия, география, ораторское искусство – самые древние системы знания. </a:t>
            </a:r>
          </a:p>
        </p:txBody>
      </p:sp>
    </p:spTree>
    <p:extLst>
      <p:ext uri="{BB962C8B-B14F-4D97-AF65-F5344CB8AC3E}">
        <p14:creationId xmlns:p14="http://schemas.microsoft.com/office/powerpoint/2010/main" val="3722400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b="1" dirty="0" smtClean="0">
                <a:latin typeface="Arial Black" panose="020B0A04020102020204" pitchFamily="34" charset="0"/>
              </a:rPr>
              <a:t>Версии возникновения науки</a:t>
            </a:r>
            <a:endParaRPr lang="ru-RU" sz="2000" b="1" dirty="0">
              <a:latin typeface="Arial Black" panose="020B0A04020102020204" pitchFamily="34" charset="0"/>
            </a:endParaRPr>
          </a:p>
        </p:txBody>
      </p:sp>
      <p:sp>
        <p:nvSpPr>
          <p:cNvPr id="3" name="Объект 2"/>
          <p:cNvSpPr>
            <a:spLocks noGrp="1"/>
          </p:cNvSpPr>
          <p:nvPr>
            <p:ph idx="1"/>
          </p:nvPr>
        </p:nvSpPr>
        <p:spPr>
          <a:xfrm>
            <a:off x="750498" y="1094779"/>
            <a:ext cx="10405182" cy="4877056"/>
          </a:xfrm>
        </p:spPr>
        <p:txBody>
          <a:bodyPr>
            <a:normAutofit/>
          </a:bodyPr>
          <a:lstStyle/>
          <a:p>
            <a:pPr algn="just"/>
            <a:r>
              <a:rPr lang="ru-RU" b="1" dirty="0"/>
              <a:t>Версия третья</a:t>
            </a:r>
            <a:r>
              <a:rPr lang="ru-RU" dirty="0"/>
              <a:t>. Возникновение науки относят к периоду расцвета поздней средневековой </a:t>
            </a:r>
            <a:r>
              <a:rPr lang="ru-RU" dirty="0" smtClean="0"/>
              <a:t>культуры </a:t>
            </a:r>
            <a:r>
              <a:rPr lang="ru-RU" dirty="0"/>
              <a:t>Западной Европы (XII-XIV вв.). Основное отличие средневековой науки от науки Нового времени заключается в изменении роли индукции и дедукции. Средневековая наука, следуя линии Аристотеля, придерживалась дедукции и оперировала путем заключений из общих принципов к отдельным фактам. Новоевропейская наука (после 1600 г.) начинает развиваться с наблюдаемых отдельных фактов и приходит к общим принципам с помощью метода индукции. Каждый ученый был обязан владеть семью свободными искусствами: </a:t>
            </a:r>
            <a:r>
              <a:rPr lang="ru-RU" dirty="0" err="1"/>
              <a:t>триувиум</a:t>
            </a:r>
            <a:r>
              <a:rPr lang="ru-RU" dirty="0"/>
              <a:t>: грамматика, диалектика, риторика; </a:t>
            </a:r>
            <a:r>
              <a:rPr lang="ru-RU" dirty="0" err="1"/>
              <a:t>квадриум</a:t>
            </a:r>
            <a:r>
              <a:rPr lang="ru-RU" dirty="0"/>
              <a:t>: арифметика, геометрия, астрономия, музыка. Эти искусства были одновременно науками. Основной метод исследования – схоластика: цитирование авторитетов, что затрудняло исследование Природы. </a:t>
            </a:r>
            <a:endParaRPr lang="ru-RU" dirty="0" smtClean="0"/>
          </a:p>
        </p:txBody>
      </p:sp>
    </p:spTree>
    <p:extLst>
      <p:ext uri="{BB962C8B-B14F-4D97-AF65-F5344CB8AC3E}">
        <p14:creationId xmlns:p14="http://schemas.microsoft.com/office/powerpoint/2010/main" val="899572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b="1" dirty="0" smtClean="0">
                <a:latin typeface="Arial Black" panose="020B0A04020102020204" pitchFamily="34" charset="0"/>
              </a:rPr>
              <a:t>Версии возникновения науки</a:t>
            </a:r>
            <a:endParaRPr lang="ru-RU" sz="2000" b="1" dirty="0">
              <a:latin typeface="Arial Black" panose="020B0A04020102020204" pitchFamily="34" charset="0"/>
            </a:endParaRPr>
          </a:p>
        </p:txBody>
      </p:sp>
      <p:sp>
        <p:nvSpPr>
          <p:cNvPr id="3" name="Объект 2"/>
          <p:cNvSpPr>
            <a:spLocks noGrp="1"/>
          </p:cNvSpPr>
          <p:nvPr>
            <p:ph idx="1"/>
          </p:nvPr>
        </p:nvSpPr>
        <p:spPr>
          <a:xfrm>
            <a:off x="405442" y="1094779"/>
            <a:ext cx="11786558" cy="4877056"/>
          </a:xfrm>
        </p:spPr>
        <p:txBody>
          <a:bodyPr>
            <a:normAutofit/>
          </a:bodyPr>
          <a:lstStyle/>
          <a:p>
            <a:r>
              <a:rPr lang="ru-RU" dirty="0"/>
              <a:t>Следует  отметить,  что  уже  во  второй  половине  VIII  века научное  лидерство  перемещается  из  Европы  на  арабский  Восток. Красноречивой  иллюстрацией  этого  факта  является  следующее  сравнение: библиотека </a:t>
            </a:r>
            <a:r>
              <a:rPr lang="ru-RU" dirty="0" err="1"/>
              <a:t>Фатимидов</a:t>
            </a:r>
            <a:r>
              <a:rPr lang="ru-RU" dirty="0"/>
              <a:t> в Каире в конце X в.  насчитывала более 600 тысяч(!) томов, знаменитая же библиотека Сорбонны к 1340 г. имела у себя только 1720 изданий. На  арабском  Востоке  в  Средние  века  наметился  прогресс  в  области математических,  физических,  астрономических,  медицинских  знаний.  В городах арабского халифата строились обсерватории, создавались библиотеки при  дворцах,  мечетях,  медресе.  Труды  ученых  разных  стран  переводились  на арабский язык. В IX в. на арабский язык были переведены «Начала» Евклида и знаменитая  книга  Птолемея,  получившая  благодаря  арабам  свое  нынешнее название  «Альмагест».  Арабы  видоизменили  индийские  цифры,  приспособив их  к  арабскому  письму.  Удобные  в  использовании,  они  сравнительно  быстро заменили  громоздкую  римскую  систему  обозначений,  и  под  названием «арабские  цифры»  мы  пользуемся  ими  до  сих  пор.  Аль-Хорезми  впервые  в истории  рассматривает  алгебру  как  самостоятельную  отрасль  математики, приводит  правила    действий  с  алгебраическими  величинами  и  решения уравнений  первой  и  второй  степени.  Само  название  алгебра,  появившееся позднее,  происходит  от  арабского аль  </a:t>
            </a:r>
            <a:r>
              <a:rPr lang="ru-RU" dirty="0" err="1"/>
              <a:t>джебр</a:t>
            </a:r>
            <a:r>
              <a:rPr lang="ru-RU" dirty="0"/>
              <a:t>.  Позже  арабские  математики нашли  решения  уравнений  третьей,  четвертой  и  пятой  степеней,  а  также извлечения корней тех же степеней.  </a:t>
            </a:r>
            <a:endParaRPr lang="ru-RU" b="1" dirty="0"/>
          </a:p>
        </p:txBody>
      </p:sp>
    </p:spTree>
    <p:extLst>
      <p:ext uri="{BB962C8B-B14F-4D97-AF65-F5344CB8AC3E}">
        <p14:creationId xmlns:p14="http://schemas.microsoft.com/office/powerpoint/2010/main" val="4193675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4"/>
            <a:ext cx="9568420" cy="558786"/>
          </a:xfrm>
        </p:spPr>
        <p:txBody>
          <a:bodyPr>
            <a:normAutofit/>
          </a:bodyPr>
          <a:lstStyle/>
          <a:p>
            <a:r>
              <a:rPr lang="ru-RU" sz="2000" b="1" dirty="0" smtClean="0">
                <a:latin typeface="Arial Black" panose="020B0A04020102020204" pitchFamily="34" charset="0"/>
              </a:rPr>
              <a:t>Версии возникновения науки</a:t>
            </a:r>
            <a:endParaRPr lang="ru-RU" sz="2000" b="1" dirty="0">
              <a:latin typeface="Arial Black" panose="020B0A04020102020204" pitchFamily="34" charset="0"/>
            </a:endParaRPr>
          </a:p>
        </p:txBody>
      </p:sp>
      <p:sp>
        <p:nvSpPr>
          <p:cNvPr id="3" name="Объект 2"/>
          <p:cNvSpPr>
            <a:spLocks noGrp="1"/>
          </p:cNvSpPr>
          <p:nvPr>
            <p:ph idx="1"/>
          </p:nvPr>
        </p:nvSpPr>
        <p:spPr>
          <a:xfrm>
            <a:off x="405442" y="1094779"/>
            <a:ext cx="11786558" cy="4877056"/>
          </a:xfrm>
        </p:spPr>
        <p:txBody>
          <a:bodyPr>
            <a:normAutofit/>
          </a:bodyPr>
          <a:lstStyle/>
          <a:p>
            <a:r>
              <a:rPr lang="ru-RU" b="1" dirty="0"/>
              <a:t>Версия четвертая. </a:t>
            </a:r>
            <a:r>
              <a:rPr lang="ru-RU" dirty="0"/>
              <a:t>Рождение науки относится к Новому времени – конец XVI – начало XVII веков – </a:t>
            </a:r>
            <a:r>
              <a:rPr lang="ru-RU" dirty="0" err="1"/>
              <a:t>коперниканский</a:t>
            </a:r>
            <a:r>
              <a:rPr lang="ru-RU" dirty="0"/>
              <a:t> переворот, классическая механика, научная картина мира, основанная на достижениях Г. Галилея и </a:t>
            </a:r>
            <a:r>
              <a:rPr lang="ru-RU" dirty="0" err="1"/>
              <a:t>И</a:t>
            </a:r>
            <a:r>
              <a:rPr lang="ru-RU" dirty="0"/>
              <a:t>. Ньютона. </a:t>
            </a:r>
          </a:p>
          <a:p>
            <a:r>
              <a:rPr lang="ru-RU" b="1" dirty="0"/>
              <a:t>Версия пятая</a:t>
            </a:r>
            <a:r>
              <a:rPr lang="ru-RU" dirty="0"/>
              <a:t>. Исторический возраст науки представлен двумя стадиями становления – </a:t>
            </a:r>
            <a:r>
              <a:rPr lang="ru-RU" dirty="0" err="1"/>
              <a:t>преднаукой</a:t>
            </a:r>
            <a:r>
              <a:rPr lang="ru-RU" dirty="0"/>
              <a:t> и собственно наукой. Оперирование реальными предметами послужило основой для возникновения идеального плана познания и действий с идеальными предметами.</a:t>
            </a:r>
          </a:p>
        </p:txBody>
      </p:sp>
    </p:spTree>
    <p:extLst>
      <p:ext uri="{BB962C8B-B14F-4D97-AF65-F5344CB8AC3E}">
        <p14:creationId xmlns:p14="http://schemas.microsoft.com/office/powerpoint/2010/main" val="402929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9365" y="224959"/>
            <a:ext cx="9973861" cy="481148"/>
          </a:xfrm>
        </p:spPr>
        <p:txBody>
          <a:bodyPr>
            <a:normAutofit/>
          </a:bodyPr>
          <a:lstStyle/>
          <a:p>
            <a:r>
              <a:rPr lang="ru-RU" sz="2000" dirty="0" err="1" smtClean="0">
                <a:latin typeface="Arial Black" panose="020B0A04020102020204" pitchFamily="34" charset="0"/>
              </a:rPr>
              <a:t>Преднаука</a:t>
            </a:r>
            <a:endParaRPr lang="ru-RU" sz="2000" dirty="0">
              <a:latin typeface="Arial Black" panose="020B0A04020102020204" pitchFamily="34" charset="0"/>
            </a:endParaRPr>
          </a:p>
        </p:txBody>
      </p:sp>
      <p:sp>
        <p:nvSpPr>
          <p:cNvPr id="3" name="Объект 2"/>
          <p:cNvSpPr>
            <a:spLocks noGrp="1"/>
          </p:cNvSpPr>
          <p:nvPr>
            <p:ph idx="1"/>
          </p:nvPr>
        </p:nvSpPr>
        <p:spPr>
          <a:xfrm>
            <a:off x="724620" y="1043796"/>
            <a:ext cx="10431060" cy="4825299"/>
          </a:xfrm>
        </p:spPr>
        <p:txBody>
          <a:bodyPr>
            <a:normAutofit lnSpcReduction="10000"/>
          </a:bodyPr>
          <a:lstStyle/>
          <a:p>
            <a:pPr algn="just"/>
            <a:r>
              <a:rPr lang="ru-RU" dirty="0"/>
              <a:t>Противопоставляя  «науку  в  собственном  смысле»  и  </a:t>
            </a:r>
            <a:r>
              <a:rPr lang="ru-RU" dirty="0" err="1"/>
              <a:t>преднауку</a:t>
            </a:r>
            <a:r>
              <a:rPr lang="ru-RU" dirty="0"/>
              <a:t>,  развитую  в  древних  цивилизациях  Ближнего Востока, Индии и Китая, В. С. </a:t>
            </a:r>
            <a:r>
              <a:rPr lang="ru-RU" dirty="0" err="1"/>
              <a:t>Стёпин</a:t>
            </a:r>
            <a:r>
              <a:rPr lang="ru-RU" dirty="0"/>
              <a:t> отмечает, что «</a:t>
            </a:r>
            <a:r>
              <a:rPr lang="ru-RU" dirty="0" err="1"/>
              <a:t>преднаука</a:t>
            </a:r>
            <a:r>
              <a:rPr lang="ru-RU" dirty="0"/>
              <a:t> ещё не выходит за рамки наличной практики. Она моделирует изменение объектов, включенных в практическую деятельность, предсказывая их возможные состояния. </a:t>
            </a:r>
            <a:endParaRPr lang="ru-RU" b="1" dirty="0"/>
          </a:p>
          <a:p>
            <a:pPr algn="just"/>
            <a:r>
              <a:rPr lang="ru-RU" dirty="0"/>
              <a:t>Реальные объекты замещаются в познании идеальными объектами и выступают как абстракции, которыми оперирует мышление. Их связи и отношения, операции  с  ними  также  черпаются  из  практики,  выступая  как  схема  практических действий». В качестве примера он приводит геометрические знания древних египтян, которые из-за разливов Нила ежегодно вынуждены были восстанавливать границы земельных участков, находившихся в собственности у общин. Эту задачу  выполняли  специально  подготовленные  чиновники,  используя  хранившиеся у них чертежи (идеальные субституты земельных наделов), а также инструменты:  веревки  и  колышки,  –  бывшие  прообразами  циркуля  и  линейки.</a:t>
            </a:r>
            <a:endParaRPr lang="ru-RU" b="1" dirty="0"/>
          </a:p>
          <a:p>
            <a:pPr algn="just"/>
            <a:r>
              <a:rPr lang="ru-RU" dirty="0"/>
              <a:t>Египетские жрецы или индийские брахманы в целом не были мыслителями более примитивными, чем философы и учёные трёх последних столетий. </a:t>
            </a:r>
            <a:endParaRPr lang="ru-RU" b="1" dirty="0"/>
          </a:p>
          <a:p>
            <a:pPr algn="just"/>
            <a:r>
              <a:rPr lang="ru-RU" dirty="0"/>
              <a:t>Специфика их воззрений на мир объясняется тем, что они мыслили внутри радикально  иных,  в  сравнении  с  современной,  «</a:t>
            </a:r>
            <a:r>
              <a:rPr lang="ru-RU" dirty="0" err="1"/>
              <a:t>семиосфер</a:t>
            </a:r>
            <a:r>
              <a:rPr lang="ru-RU" dirty="0"/>
              <a:t>»  (Ю.  М.  Лотман)  и картин мира. </a:t>
            </a:r>
            <a:endParaRPr lang="ru-RU" b="1" dirty="0"/>
          </a:p>
        </p:txBody>
      </p:sp>
    </p:spTree>
    <p:extLst>
      <p:ext uri="{BB962C8B-B14F-4D97-AF65-F5344CB8AC3E}">
        <p14:creationId xmlns:p14="http://schemas.microsoft.com/office/powerpoint/2010/main" val="1702751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9404" y="286604"/>
            <a:ext cx="9456276" cy="489774"/>
          </a:xfrm>
        </p:spPr>
        <p:txBody>
          <a:bodyPr>
            <a:normAutofit/>
          </a:bodyPr>
          <a:lstStyle/>
          <a:p>
            <a:r>
              <a:rPr lang="ru-RU" sz="2400" dirty="0" err="1" smtClean="0">
                <a:latin typeface="Arial Black" panose="020B0A04020102020204" pitchFamily="34" charset="0"/>
              </a:rPr>
              <a:t>Преднаука</a:t>
            </a:r>
            <a:endParaRPr lang="ru-RU" sz="2400" dirty="0">
              <a:latin typeface="Arial Black" panose="020B0A04020102020204" pitchFamily="34" charset="0"/>
            </a:endParaRPr>
          </a:p>
        </p:txBody>
      </p:sp>
      <p:sp>
        <p:nvSpPr>
          <p:cNvPr id="3" name="Объект 2"/>
          <p:cNvSpPr>
            <a:spLocks noGrp="1"/>
          </p:cNvSpPr>
          <p:nvPr>
            <p:ph idx="1"/>
          </p:nvPr>
        </p:nvSpPr>
        <p:spPr>
          <a:xfrm>
            <a:off x="1199071" y="945222"/>
            <a:ext cx="10092227" cy="4923872"/>
          </a:xfrm>
        </p:spPr>
        <p:txBody>
          <a:bodyPr>
            <a:normAutofit fontScale="92500" lnSpcReduction="20000"/>
          </a:bodyPr>
          <a:lstStyle/>
          <a:p>
            <a:endParaRPr lang="ru-RU" dirty="0"/>
          </a:p>
          <a:p>
            <a:pPr algn="just"/>
            <a:r>
              <a:rPr lang="ru-RU" dirty="0"/>
              <a:t>На Востоке  наука развивалась вместе с  философией и  религией, составляя с ними одно целое. Наука как </a:t>
            </a:r>
            <a:r>
              <a:rPr lang="ru-RU" dirty="0" err="1"/>
              <a:t>сnецифический</a:t>
            </a:r>
            <a:r>
              <a:rPr lang="ru-RU" dirty="0"/>
              <a:t> тип знания возникает только на  </a:t>
            </a:r>
            <a:r>
              <a:rPr lang="ru-RU" dirty="0" err="1"/>
              <a:t>Заnаде</a:t>
            </a:r>
            <a:r>
              <a:rPr lang="ru-RU" dirty="0"/>
              <a:t>, так как европейская культура изначально была ориентирована на познание внешнего мира. В  восточной  культуре  мы  находим  определенные  элементы практического  знания.  Они  </a:t>
            </a:r>
            <a:r>
              <a:rPr lang="ru-RU" dirty="0" smtClean="0"/>
              <a:t>накапливались </a:t>
            </a:r>
            <a:r>
              <a:rPr lang="ru-RU" dirty="0"/>
              <a:t>в  процессе  практической деятельности человека и </a:t>
            </a:r>
            <a:r>
              <a:rPr lang="ru-RU" dirty="0" smtClean="0"/>
              <a:t>формировались </a:t>
            </a:r>
            <a:r>
              <a:rPr lang="ru-RU" dirty="0"/>
              <a:t>в основном исходя из потребностей практической жизни,  не становясь предметом для теоретической деятельности. Эти элементы начали выделяться из практической  деятельности  в  наиболее  организованных  обществах, сформировавших  государственную  и  религиозную  структуру  и освоивших  письменность:  Шумере  и  Древнем  Вавилоне,  Египте, Индии, Китае.  Например, ирригационные работы  в  Древнем Вавилоне и  Египте </a:t>
            </a:r>
            <a:r>
              <a:rPr lang="ru-RU" dirty="0" smtClean="0"/>
              <a:t>требовали </a:t>
            </a:r>
            <a:r>
              <a:rPr lang="ru-RU" dirty="0"/>
              <a:t>знания практической гидравлики. Управление разливом рек, орошение полей при помощи каналов, учет распределяемой  воды  развивал и  элементы практической  математики. </a:t>
            </a:r>
            <a:endParaRPr lang="ru-RU" b="1" dirty="0"/>
          </a:p>
          <a:p>
            <a:pPr algn="just"/>
            <a:r>
              <a:rPr lang="ru-RU" dirty="0"/>
              <a:t>Специфические  климатические условия  Египта  и  Вавилова, жесткое  государственное регулирование производства диктовали  необходимость разработки точного  календаря,  счета  времени, следовательно,  астрономических  познаний.  Египтяне разработали  календарь, состоящий из 12 месяцев по 30 дней и 5 дополнительных дней в году. Строительство, особенно грандиозное государственное и культовое, требовало по крайней мере эмпирических знаний  строительной механики и статики, а также геометрии. Древний Восток был хорошо знаком с такими механическими орудиями, как рычаг и клин. </a:t>
            </a:r>
            <a:endParaRPr lang="ru-RU" b="1" dirty="0"/>
          </a:p>
        </p:txBody>
      </p:sp>
    </p:spTree>
    <p:extLst>
      <p:ext uri="{BB962C8B-B14F-4D97-AF65-F5344CB8AC3E}">
        <p14:creationId xmlns:p14="http://schemas.microsoft.com/office/powerpoint/2010/main" val="42204529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2150" y="286603"/>
            <a:ext cx="9473529" cy="498401"/>
          </a:xfrm>
        </p:spPr>
        <p:txBody>
          <a:bodyPr>
            <a:normAutofit/>
          </a:bodyPr>
          <a:lstStyle/>
          <a:p>
            <a:r>
              <a:rPr lang="ru-RU" sz="2000" b="1" dirty="0" err="1" smtClean="0">
                <a:latin typeface="Arial Black" panose="020B0A04020102020204" pitchFamily="34" charset="0"/>
              </a:rPr>
              <a:t>Преднаука</a:t>
            </a:r>
            <a:endParaRPr lang="ru-RU" sz="2000" dirty="0">
              <a:latin typeface="Arial Black" panose="020B0A04020102020204" pitchFamily="34" charset="0"/>
            </a:endParaRPr>
          </a:p>
        </p:txBody>
      </p:sp>
      <p:sp>
        <p:nvSpPr>
          <p:cNvPr id="3" name="Объект 2"/>
          <p:cNvSpPr>
            <a:spLocks noGrp="1"/>
          </p:cNvSpPr>
          <p:nvPr>
            <p:ph idx="1"/>
          </p:nvPr>
        </p:nvSpPr>
        <p:spPr>
          <a:xfrm>
            <a:off x="1045908" y="1120270"/>
            <a:ext cx="10557007" cy="4902936"/>
          </a:xfrm>
        </p:spPr>
        <p:txBody>
          <a:bodyPr>
            <a:normAutofit fontScale="85000" lnSpcReduction="10000"/>
          </a:bodyPr>
          <a:lstStyle/>
          <a:p>
            <a:pPr algn="just"/>
            <a:r>
              <a:rPr lang="ru-RU" dirty="0"/>
              <a:t>Шумеро-вавилонская математика была более содержательна, чем египетская. Вавилоняне знали теорему Пифагора, вычисляли квадраты  и  квадратные  корни, кубы и  кубические корни, умели  решать системы линейных  уравнений  и  квадратные уравнения. Вавилонская математика носит алгебраический характер, геометрическая терминология не употребляется. </a:t>
            </a:r>
            <a:endParaRPr lang="ru-RU" b="1" dirty="0"/>
          </a:p>
          <a:p>
            <a:pPr algn="just"/>
            <a:r>
              <a:rPr lang="ru-RU" dirty="0"/>
              <a:t>При этом математика носила сугубо утилитарный  характер. Нет еще  четкого различия  между геометрией и арифметикой.  Геометрия является лишь одним из многих объектов практической жизни, к которым можно применить арифметические методы. Для египетской и вавилонской математики характерно отсутствие исследова­ний методов счета.  Нет попытки теоретического доказательства. </a:t>
            </a:r>
            <a:endParaRPr lang="ru-RU" b="1" dirty="0"/>
          </a:p>
          <a:p>
            <a:pPr algn="just"/>
            <a:r>
              <a:rPr lang="ru-RU" dirty="0"/>
              <a:t>Ассиро-вавилонская  астрономия  вела  систематические  наблюдения с эпохи </a:t>
            </a:r>
            <a:r>
              <a:rPr lang="ru-RU" dirty="0" err="1"/>
              <a:t>Набонассара</a:t>
            </a:r>
            <a:r>
              <a:rPr lang="ru-RU" dirty="0"/>
              <a:t> (747 до н.э.). За &lt;&lt;доисторический» ( 1800-400  до  н .э.)  период  в  Вавилоне  небосвод  разделили  на 12  знаков Зодиака  по  300  небесных светил  (звезд)  каждый:   как стандартную шкалу для описания движения Солнца и планет; разработали фиксированный лунно-солнечный календарь. После ассирийского  периода заметен  поворот к  математическому описа­нию  астрономических событий.   Главной  целью  месопотамской астрономии было правильное предсказание видимого положения небесных тел - </a:t>
            </a:r>
            <a:r>
              <a:rPr lang="ru-RU" dirty="0" smtClean="0"/>
              <a:t>Луны,  </a:t>
            </a:r>
            <a:r>
              <a:rPr lang="ru-RU" dirty="0"/>
              <a:t>Солнца и  планет. Достаточно развитая астрономия Вавилона объясняется ее применением в качестве государственной астрологии,  причем астрология вавилонян не имела личностного характера: ее  задачей было предсказание благоприятного  расположения звезд для  принятия  важных государственных </a:t>
            </a:r>
            <a:r>
              <a:rPr lang="ru-RU" dirty="0" smtClean="0"/>
              <a:t>решений.  </a:t>
            </a:r>
            <a:r>
              <a:rPr lang="ru-RU" dirty="0"/>
              <a:t>Астрономия на Древнем Востоке, как и математика,  носила  </a:t>
            </a:r>
            <a:r>
              <a:rPr lang="ru-RU" b="1" dirty="0"/>
              <a:t>сугубо  утилитарный ,  а  также  догматический,  бездоказательный  характер</a:t>
            </a:r>
            <a:r>
              <a:rPr lang="ru-RU" dirty="0"/>
              <a:t>.  В  Вавилоне  ни  одному  наблюдателю  не пришла в  голову  мысль: &lt;&lt;А соответствует ли  видимое движение светил их действительному движению и расположению?&gt;&gt; </a:t>
            </a:r>
            <a:r>
              <a:rPr lang="ru-RU" dirty="0" smtClean="0"/>
              <a:t> </a:t>
            </a:r>
            <a:endParaRPr lang="ru-RU" b="1" dirty="0"/>
          </a:p>
          <a:p>
            <a:endParaRPr lang="ru-RU" dirty="0">
              <a:effectLst/>
            </a:endParaRPr>
          </a:p>
        </p:txBody>
      </p:sp>
    </p:spTree>
    <p:extLst>
      <p:ext uri="{BB962C8B-B14F-4D97-AF65-F5344CB8AC3E}">
        <p14:creationId xmlns:p14="http://schemas.microsoft.com/office/powerpoint/2010/main" val="3858321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2638" y="286604"/>
            <a:ext cx="9183042" cy="545604"/>
          </a:xfrm>
        </p:spPr>
        <p:txBody>
          <a:bodyPr>
            <a:normAutofit/>
          </a:bodyPr>
          <a:lstStyle/>
          <a:p>
            <a:r>
              <a:rPr lang="ru-RU" sz="2400" dirty="0" smtClean="0">
                <a:latin typeface="Arial Black" panose="020B0A04020102020204" pitchFamily="34" charset="0"/>
              </a:rPr>
              <a:t>Научное знание в Греции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1037690"/>
            <a:ext cx="10816633" cy="4831404"/>
          </a:xfrm>
        </p:spPr>
        <p:txBody>
          <a:bodyPr>
            <a:normAutofit fontScale="92500" lnSpcReduction="10000"/>
          </a:bodyPr>
          <a:lstStyle/>
          <a:p>
            <a:pPr algn="just"/>
            <a:r>
              <a:rPr lang="ru-RU" dirty="0"/>
              <a:t>Как, почему, когда и где сложились социокультурные предпосылки, позволившие начать развиваться такому типу мышления, который основывался на принципиальном разграничении сущности и явления и, соответственно, не был прямо и всецело обусловлен задачами практического характера. Наиболее распространённый – </a:t>
            </a:r>
            <a:r>
              <a:rPr lang="ru-RU" dirty="0" smtClean="0"/>
              <a:t>или: </a:t>
            </a:r>
            <a:r>
              <a:rPr lang="ru-RU" dirty="0"/>
              <a:t>догматизированный – ответ  на  него  состоит  в  следующем. </a:t>
            </a:r>
            <a:endParaRPr lang="ru-RU" dirty="0" smtClean="0"/>
          </a:p>
          <a:p>
            <a:pPr algn="just"/>
            <a:r>
              <a:rPr lang="ru-RU" b="1" dirty="0" smtClean="0"/>
              <a:t> </a:t>
            </a:r>
            <a:r>
              <a:rPr lang="ru-RU" b="1" dirty="0"/>
              <a:t>Когда</a:t>
            </a:r>
            <a:r>
              <a:rPr lang="ru-RU" dirty="0"/>
              <a:t>?  –  в  так  называемое,  с  лёгкой  руки Карла  Ясперса,  </a:t>
            </a:r>
            <a:r>
              <a:rPr lang="ru-RU" b="1" dirty="0"/>
              <a:t>осевое  время</a:t>
            </a:r>
            <a:r>
              <a:rPr lang="ru-RU" dirty="0"/>
              <a:t>,  протянувшееся  между  800  и  200  гг.  до </a:t>
            </a:r>
            <a:r>
              <a:rPr lang="ru-RU" dirty="0" smtClean="0"/>
              <a:t>н.э.  </a:t>
            </a:r>
            <a:endParaRPr lang="ru-RU" b="1" dirty="0"/>
          </a:p>
          <a:p>
            <a:pPr algn="just"/>
            <a:r>
              <a:rPr lang="ru-RU" dirty="0"/>
              <a:t>То была эпоха, когда «началась борьба рациональности и рационально </a:t>
            </a:r>
            <a:r>
              <a:rPr lang="ru-RU" dirty="0" smtClean="0"/>
              <a:t>проверенного </a:t>
            </a:r>
            <a:r>
              <a:rPr lang="ru-RU" dirty="0"/>
              <a:t>опыта против мифа, затем борьба за трансцендентного Бога против демонов… и вызванная этическим возмущением борьба против ложных образов Бога. В эту эпоху были разработаны основные категории, которыми мы мыслим по сей день, заложены основы мировых религий</a:t>
            </a:r>
            <a:r>
              <a:rPr lang="ru-RU" dirty="0" smtClean="0"/>
              <a:t>».</a:t>
            </a:r>
          </a:p>
          <a:p>
            <a:pPr algn="just"/>
            <a:r>
              <a:rPr lang="ru-RU" dirty="0" smtClean="0"/>
              <a:t> </a:t>
            </a:r>
            <a:r>
              <a:rPr lang="ru-RU" b="1" dirty="0"/>
              <a:t>Где?</a:t>
            </a:r>
            <a:r>
              <a:rPr lang="ru-RU" dirty="0"/>
              <a:t> – в Древней Греции, где, по сравнению с прочими регионами мира, вовлечёнными в этот глобальный процесс духовного обновления, он принял по преимуществу светский, рационалистический  характер.  В  Греции  же  этот  процесс  отличался  особенной интенсивностью. Ибо – мы переходим к </a:t>
            </a:r>
            <a:r>
              <a:rPr lang="ru-RU" dirty="0" err="1"/>
              <a:t>подвопросу</a:t>
            </a:r>
            <a:r>
              <a:rPr lang="ru-RU" dirty="0"/>
              <a:t>: </a:t>
            </a:r>
            <a:r>
              <a:rPr lang="ru-RU" b="1" dirty="0"/>
              <a:t>«Почему?» </a:t>
            </a:r>
            <a:r>
              <a:rPr lang="ru-RU" dirty="0"/>
              <a:t>– именно там достигли максимума те культурно-исторические факторы, которые были в целом  ответственны  за  развёртывание  осевого  времени:  политическая  раздробленность  и  конкуренция,  постоянное  межкультурное  взаимодействие  и,  </a:t>
            </a:r>
            <a:r>
              <a:rPr lang="ru-RU" dirty="0" smtClean="0"/>
              <a:t>соответственно</a:t>
            </a:r>
            <a:r>
              <a:rPr lang="ru-RU" dirty="0"/>
              <a:t>,  обмен  опытом  и  знаниями,  социально-экономическое  благополучие, сделавшее возможным досуг и трансляцию культуры.</a:t>
            </a:r>
            <a:endParaRPr lang="ru-RU" b="1" dirty="0"/>
          </a:p>
        </p:txBody>
      </p:sp>
    </p:spTree>
    <p:extLst>
      <p:ext uri="{BB962C8B-B14F-4D97-AF65-F5344CB8AC3E}">
        <p14:creationId xmlns:p14="http://schemas.microsoft.com/office/powerpoint/2010/main" val="4276200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Феномен греческого чуда</a:t>
            </a:r>
            <a:endParaRPr lang="ru-RU" sz="2000" dirty="0">
              <a:latin typeface="Arial Black" panose="020B0A04020102020204" pitchFamily="34" charset="0"/>
            </a:endParaRPr>
          </a:p>
        </p:txBody>
      </p:sp>
      <p:sp>
        <p:nvSpPr>
          <p:cNvPr id="3" name="Объект 2"/>
          <p:cNvSpPr>
            <a:spLocks noGrp="1"/>
          </p:cNvSpPr>
          <p:nvPr>
            <p:ph idx="1"/>
          </p:nvPr>
        </p:nvSpPr>
        <p:spPr>
          <a:xfrm>
            <a:off x="308225" y="845390"/>
            <a:ext cx="10847455" cy="5360201"/>
          </a:xfrm>
        </p:spPr>
        <p:txBody>
          <a:bodyPr/>
          <a:lstStyle/>
          <a:p>
            <a:pPr algn="just"/>
            <a:r>
              <a:rPr lang="ru-RU" dirty="0"/>
              <a:t>А. И. Зайцев,  исследовавший  феномен  «греческого  чуда»,  отнёс  к  числу центральных  черт  греческого  общества,  сочетание  которых  создало  возможность великого интеллектуального прорыва: а) личную свободу, напрямую связанную  со  свободой  творчества,  как  возможность  продуктивного  нарушения сложившихся  форм  и  традиций;  б)  социальную  мобильность,  позволившую принимать участие в «культурном перевороте» как представителям непривилегированных  слоёв,  так  и  людям  негреческого  происхождения.  Высокая  горизонтальная  и  вертикальная  социальная  мобильность,  оживленные  культурные контакты с различными народами являлись симптомами разрушения традиционного уклада и одновременно орудием этого процесса</a:t>
            </a:r>
            <a:r>
              <a:rPr lang="ru-RU" dirty="0" smtClean="0"/>
              <a:t>. </a:t>
            </a:r>
            <a:r>
              <a:rPr lang="ru-RU" dirty="0"/>
              <a:t>Известно,  что  особенно  энергично  проходили  все  эти  движения  в  </a:t>
            </a:r>
            <a:r>
              <a:rPr lang="ru-RU" dirty="0" smtClean="0"/>
              <a:t>греческих </a:t>
            </a:r>
            <a:r>
              <a:rPr lang="ru-RU" dirty="0"/>
              <a:t>колониях. К этим факторам добавляются: в) ограниченный оптимизм, как вера в возможность улучшения условий жизни и достижения конкретных </a:t>
            </a:r>
            <a:r>
              <a:rPr lang="ru-RU" dirty="0" smtClean="0"/>
              <a:t>личных  </a:t>
            </a:r>
            <a:r>
              <a:rPr lang="ru-RU" dirty="0"/>
              <a:t>целей.  По  словам  историка,  грекам  «было  присуще  глубокое  убеждение, что человек </a:t>
            </a:r>
            <a:r>
              <a:rPr lang="ru-RU" dirty="0" err="1"/>
              <a:t>hic</a:t>
            </a:r>
            <a:r>
              <a:rPr lang="ru-RU" dirty="0"/>
              <a:t> </a:t>
            </a:r>
            <a:r>
              <a:rPr lang="ru-RU" dirty="0" err="1"/>
              <a:t>et</a:t>
            </a:r>
            <a:r>
              <a:rPr lang="ru-RU" dirty="0"/>
              <a:t> </a:t>
            </a:r>
            <a:r>
              <a:rPr lang="ru-RU" dirty="0" err="1"/>
              <a:t>nunc</a:t>
            </a:r>
            <a:r>
              <a:rPr lang="ru-RU" dirty="0"/>
              <a:t>, т. е. в своей жизни, способен на величайшие свершения – он не может избежать лишь смерти, как поёт хор у Софокла». Соответственно,  «решающую  роль  в  угасании  “греческого  чуда”  сыграла утрата веры в человека, который  с  помощью  собственных  усилий  способен  достигнуть  того,  что  в принципе для него достижимо.  </a:t>
            </a:r>
            <a:endParaRPr lang="ru-RU" b="1" dirty="0"/>
          </a:p>
          <a:p>
            <a:pPr algn="just"/>
            <a:endParaRPr lang="ru-RU" dirty="0" smtClean="0"/>
          </a:p>
          <a:p>
            <a:pPr algn="just"/>
            <a:endParaRPr lang="ru-RU" b="1" dirty="0"/>
          </a:p>
          <a:p>
            <a:endParaRPr lang="ru-RU" dirty="0"/>
          </a:p>
        </p:txBody>
      </p:sp>
    </p:spTree>
    <p:extLst>
      <p:ext uri="{BB962C8B-B14F-4D97-AF65-F5344CB8AC3E}">
        <p14:creationId xmlns:p14="http://schemas.microsoft.com/office/powerpoint/2010/main" val="3578007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Феномен греческого чуда</a:t>
            </a:r>
            <a:endParaRPr lang="ru-RU" sz="2000" dirty="0">
              <a:latin typeface="Arial Black" panose="020B0A04020102020204" pitchFamily="34" charset="0"/>
            </a:endParaRPr>
          </a:p>
        </p:txBody>
      </p:sp>
      <p:sp>
        <p:nvSpPr>
          <p:cNvPr id="3" name="Объект 2"/>
          <p:cNvSpPr>
            <a:spLocks noGrp="1"/>
          </p:cNvSpPr>
          <p:nvPr>
            <p:ph idx="1"/>
          </p:nvPr>
        </p:nvSpPr>
        <p:spPr>
          <a:xfrm>
            <a:off x="301925" y="914400"/>
            <a:ext cx="10853755" cy="5291191"/>
          </a:xfrm>
        </p:spPr>
        <p:txBody>
          <a:bodyPr>
            <a:normAutofit lnSpcReduction="10000"/>
          </a:bodyPr>
          <a:lstStyle/>
          <a:p>
            <a:pPr algn="just"/>
            <a:r>
              <a:rPr lang="ru-RU" dirty="0"/>
              <a:t>В  отношении  интеллектуальных  склонностей  эллинов,  располагавших  их именно к секулярному, рационалистическому творчеству, следует подчеркнуть непрагматическое  любопытство  к  жизни  и  нравам  чужеземных  стран  и  народов;  стремление  к  объяснению  мира,  природы  и  общества  из  них  самих,  без предположений  о  вмешательстве  божественной  воли;  желание  представить в виде сочетания наименьшего числа простых элементов сложные явления человеческого тела, звездного неба и движения светил, музыки, геометрических фигур и т.д. Есть все основания утверждать, что последняя из этих тенденций была обусловлена особенностями их фонетического алфавита, дробившего слова,  как  это  свойственно  большинству  сегодняшних  языков,  на  абстрактные «атомы» фонем и графем.</a:t>
            </a:r>
            <a:endParaRPr lang="ru-RU" b="1" dirty="0"/>
          </a:p>
          <a:p>
            <a:pPr algn="just"/>
            <a:r>
              <a:rPr lang="ru-RU" dirty="0"/>
              <a:t>Продолжая обсуждение специфики и достижений античной науки, созданной  греками,  прежде  всего  отметим  то  крайне  значимое  обстоятельство,  что ключевой  гносеологический  принцип,  на  основе  которого  она  единственно могла развиться, – а именно, различение и противопоставление </a:t>
            </a:r>
            <a:r>
              <a:rPr lang="ru-RU" dirty="0" smtClean="0"/>
              <a:t>феноменального </a:t>
            </a:r>
            <a:r>
              <a:rPr lang="ru-RU" dirty="0"/>
              <a:t>мира и первичного по отношению к нему мира умопостигаемого – </a:t>
            </a:r>
            <a:r>
              <a:rPr lang="ru-RU" dirty="0" smtClean="0"/>
              <a:t>обнаруживается  </a:t>
            </a:r>
            <a:r>
              <a:rPr lang="ru-RU" dirty="0"/>
              <a:t>уже  у  первых  эллинских  натурфилософов:  Анаксагора,  </a:t>
            </a:r>
            <a:r>
              <a:rPr lang="ru-RU" dirty="0" err="1"/>
              <a:t>Парменида</a:t>
            </a:r>
            <a:r>
              <a:rPr lang="ru-RU" dirty="0"/>
              <a:t>  и др. От них его усвоил Платон (428–347 гг. до н. э.), диалектически развивший его с удивительной глубиной и утончённостью. Именно этот принцип позволил возникнуть  двум  предпосылкам  формирования  научного  способа  объяснения мира: умению различать закономерности, царящие в природе, а также желанию, выйдя за пределы видимого, раскрыть подлинное строение реальности. Наличие этих качеств позволило эллинам достичь значительного прогресса в математике.     </a:t>
            </a:r>
            <a:endParaRPr lang="ru-RU" b="1" dirty="0"/>
          </a:p>
          <a:p>
            <a:pPr algn="just"/>
            <a:endParaRPr lang="ru-RU" dirty="0" smtClean="0"/>
          </a:p>
          <a:p>
            <a:pPr algn="just"/>
            <a:endParaRPr lang="ru-RU" b="1" dirty="0"/>
          </a:p>
          <a:p>
            <a:endParaRPr lang="ru-RU" dirty="0"/>
          </a:p>
        </p:txBody>
      </p:sp>
    </p:spTree>
    <p:extLst>
      <p:ext uri="{BB962C8B-B14F-4D97-AF65-F5344CB8AC3E}">
        <p14:creationId xmlns:p14="http://schemas.microsoft.com/office/powerpoint/2010/main" val="1648346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947" y="286604"/>
            <a:ext cx="10715733" cy="558786"/>
          </a:xfrm>
        </p:spPr>
        <p:txBody>
          <a:bodyPr>
            <a:normAutofit/>
          </a:bodyPr>
          <a:lstStyle/>
          <a:p>
            <a:r>
              <a:rPr lang="ru-RU" sz="2000" dirty="0" smtClean="0">
                <a:latin typeface="Arial Black" panose="020B0A04020102020204" pitchFamily="34" charset="0"/>
              </a:rPr>
              <a:t>Наука в эпоху классики и эллинизма</a:t>
            </a:r>
            <a:endParaRPr lang="ru-RU" sz="2000" dirty="0">
              <a:latin typeface="Arial Black" panose="020B0A04020102020204" pitchFamily="34" charset="0"/>
            </a:endParaRPr>
          </a:p>
        </p:txBody>
      </p:sp>
      <p:sp>
        <p:nvSpPr>
          <p:cNvPr id="3" name="Объект 2"/>
          <p:cNvSpPr>
            <a:spLocks noGrp="1"/>
          </p:cNvSpPr>
          <p:nvPr>
            <p:ph idx="1"/>
          </p:nvPr>
        </p:nvSpPr>
        <p:spPr>
          <a:xfrm>
            <a:off x="308225" y="845390"/>
            <a:ext cx="10847455" cy="5360201"/>
          </a:xfrm>
        </p:spPr>
        <p:txBody>
          <a:bodyPr>
            <a:normAutofit fontScale="85000" lnSpcReduction="20000"/>
          </a:bodyPr>
          <a:lstStyle/>
          <a:p>
            <a:pPr algn="just"/>
            <a:r>
              <a:rPr lang="ru-RU" dirty="0"/>
              <a:t>В  противоположность  преимущественно  религиозно-прогностической  астрономии  вавилонян,  греки  выдвинули  на  передний  план  уже известный нам принцип различения сущности и явления. Это позволило их астрономии сделать первые шаги в описании движения небесных тел с помощью геометрических моделей, постепенно освобождая картину вселенной от </a:t>
            </a:r>
            <a:r>
              <a:rPr lang="ru-RU" dirty="0" smtClean="0"/>
              <a:t>мифологических </a:t>
            </a:r>
            <a:r>
              <a:rPr lang="ru-RU" dirty="0"/>
              <a:t>представлений. Первым высказал догадку о бесконечности Вселенной и бесчисленности ее миров Анаксимандр (</a:t>
            </a:r>
            <a:r>
              <a:rPr lang="ru-RU" dirty="0" err="1"/>
              <a:t>ок</a:t>
            </a:r>
            <a:r>
              <a:rPr lang="ru-RU" dirty="0"/>
              <a:t>. 610 – после 547 гг. до н. э.). Он считал, что мир состоит из трех вращающихся небесных колец, наполненных огнем и окружающих Землю. В соответствии с его моделью Земля занимает центральное, равноудалённое от небесной периферии место и представляет собой плоский цилиндр. Расстояние солнечного колеса от Земли Анаксимандр определял  в  земных  радиусах,  находя,  что  таковых  27.  При  этом  расстояние  от Земли до Луны, по его мнению, насчитывало 18 земных радиусов, а расстояние до остальных светил, вероятно, 9. По-видимому, Анаксимандр считал, что тела, испускающие более сильный свет, должны находиться ближе к огненной периферии космоса. Величину Солнца он представлял себе, опять-таки вопреки зрительному впечатлению, равной величине Земли. Естественнее всего объяснить это более или менее сознательным перенесением на космос известных из повседневной жизни явлений перспективного сокращения.  </a:t>
            </a:r>
            <a:endParaRPr lang="ru-RU" b="1" dirty="0"/>
          </a:p>
          <a:p>
            <a:pPr algn="just"/>
            <a:r>
              <a:rPr lang="ru-RU" dirty="0"/>
              <a:t>В эпоху позднего эллинизма самым выдающимся учёным-астрономом был Клавдий  Птолемей  (после  83  г.  –  после  161  г.),  работавший  в  Александрии.  В сферу его интересов также входили астрология, математика и география. Он объединил  ранние  работы  греческих  астрономов  в  «Великое  математическое построение астрономии в 13 книгах» (</a:t>
            </a:r>
            <a:r>
              <a:rPr lang="ru-RU" dirty="0" err="1"/>
              <a:t>Megale</a:t>
            </a:r>
            <a:r>
              <a:rPr lang="ru-RU" dirty="0"/>
              <a:t>), названное арабскими учёными «Альмагест». В этом произведении Птолемей впервые изложил в связной форме астрономическую картину мира и глубоко обосновал геоцентрическую модель мироздания, опровержение которой предпринял в середине XVI в. Николай Коперник. Однако значение «Альмагеста» было несравненно глубже. Если Плиний Старший, римский ученый-энциклопедист I в., остановился на уровне систематизированных  описаний,  т.  е.  на  относительно  низком,  предварительном  этапе  естественно-научной  деятельности,  и  если  Евклид  ограничивался собственно математикой, т. е. аппаратом, формализованным языком научного анализа, поскольку математика сама по себе не принадлежит к естествознанию,  то Птолемей впервые в истории дал образец развернутой, </a:t>
            </a:r>
            <a:r>
              <a:rPr lang="ru-RU" dirty="0" err="1"/>
              <a:t>математизированной</a:t>
            </a:r>
            <a:r>
              <a:rPr lang="ru-RU" dirty="0"/>
              <a:t>, полнокровной  естественно-научной  теории.  Она  охватила  широкий  круг  проблем и обобщила громадный эмпирический наблюдательный материал, имела очевидную прогностическую ценность и широко использовалась на практике.    </a:t>
            </a:r>
            <a:endParaRPr lang="ru-RU" b="1" dirty="0"/>
          </a:p>
          <a:p>
            <a:pPr algn="just"/>
            <a:endParaRPr lang="ru-RU" dirty="0" smtClean="0"/>
          </a:p>
          <a:p>
            <a:pPr algn="just"/>
            <a:endParaRPr lang="ru-RU" b="1" dirty="0"/>
          </a:p>
          <a:p>
            <a:endParaRPr lang="ru-RU" dirty="0"/>
          </a:p>
        </p:txBody>
      </p:sp>
    </p:spTree>
    <p:extLst>
      <p:ext uri="{BB962C8B-B14F-4D97-AF65-F5344CB8AC3E}">
        <p14:creationId xmlns:p14="http://schemas.microsoft.com/office/powerpoint/2010/main" val="1473689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4732" y="286604"/>
            <a:ext cx="9740948" cy="653676"/>
          </a:xfrm>
        </p:spPr>
        <p:txBody>
          <a:bodyPr>
            <a:normAutofit/>
          </a:bodyPr>
          <a:lstStyle/>
          <a:p>
            <a:r>
              <a:rPr lang="ru-RU" sz="2000" dirty="0" smtClean="0">
                <a:latin typeface="Arial Black" panose="020B0A04020102020204" pitchFamily="34" charset="0"/>
              </a:rPr>
              <a:t>Античный мир</a:t>
            </a:r>
            <a:endParaRPr lang="ru-RU" sz="2000" dirty="0">
              <a:latin typeface="Arial Black" panose="020B0A04020102020204" pitchFamily="34" charset="0"/>
            </a:endParaRPr>
          </a:p>
        </p:txBody>
      </p:sp>
      <p:sp>
        <p:nvSpPr>
          <p:cNvPr id="3" name="Объект 2"/>
          <p:cNvSpPr>
            <a:spLocks noGrp="1"/>
          </p:cNvSpPr>
          <p:nvPr>
            <p:ph idx="1"/>
          </p:nvPr>
        </p:nvSpPr>
        <p:spPr>
          <a:xfrm>
            <a:off x="741872" y="1096330"/>
            <a:ext cx="10413808" cy="4670022"/>
          </a:xfrm>
        </p:spPr>
        <p:txBody>
          <a:bodyPr>
            <a:normAutofit fontScale="85000" lnSpcReduction="10000"/>
          </a:bodyPr>
          <a:lstStyle/>
          <a:p>
            <a:pPr algn="just"/>
            <a:r>
              <a:rPr lang="ru-RU" dirty="0"/>
              <a:t>Возникновение  античного  (древнего  греко-римского)  мира  явилось  грандиозной  культурно-цивилизационной  мутацией  в  мировой  истории.  Именно здесь зародились такие характерные для цивилизации Запада феномены как частная собственность, рыночные отношения, политическая демократия, свобода граждан  и  активная  общественная  жизнь,  что  разительно  отличало  античную цивилизацию  от  древних  восточных  деспотий.  В  эпоху  античности  усилиями таких мыслителей как Пифагор, Гераклит, Сократ, Платон, </a:t>
            </a:r>
            <a:r>
              <a:rPr lang="ru-RU" dirty="0" err="1"/>
              <a:t>Демокрит</a:t>
            </a:r>
            <a:r>
              <a:rPr lang="ru-RU" dirty="0"/>
              <a:t>, Аристотель, Птолемей, Гиппократ, Гален, Эвклид, Архимед, Герон и др. был выработан  прообраз  будущей  европейской  науки.  Следует  отметить,  что  мыслители античного мира с большим уважением относились к знаниям, накопленным на Древнем Востоке (характерное изречение той эпохи – «Свет с Востока»). Они подолгу путешествовали и учились у восточных жрецов и магов. Однако подход к науке и учения, разработанные в античном мире, отличались принципиальной новизной: </a:t>
            </a:r>
            <a:endParaRPr lang="ru-RU" b="1" dirty="0"/>
          </a:p>
          <a:p>
            <a:pPr algn="just"/>
            <a:r>
              <a:rPr lang="ru-RU" dirty="0"/>
              <a:t>Во-первых, в отличие от разрозненных наблюдений и утилитарных  рецептов,  характерных  для  </a:t>
            </a:r>
            <a:r>
              <a:rPr lang="ru-RU" dirty="0" err="1"/>
              <a:t>преднауки</a:t>
            </a:r>
            <a:r>
              <a:rPr lang="ru-RU" dirty="0"/>
              <a:t>  Древнего  Востока,  античные  мыслители стремились к построению логически связных, внутренне согласованных, </a:t>
            </a:r>
            <a:r>
              <a:rPr lang="ru-RU" dirty="0" smtClean="0"/>
              <a:t>доказательных </a:t>
            </a:r>
            <a:r>
              <a:rPr lang="ru-RU" dirty="0"/>
              <a:t>систем знания – научных теорий.</a:t>
            </a:r>
            <a:endParaRPr lang="ru-RU" b="1" dirty="0"/>
          </a:p>
          <a:p>
            <a:pPr algn="just"/>
            <a:r>
              <a:rPr lang="ru-RU" dirty="0"/>
              <a:t>Во-вторых, эти теории не носили узко-практический, рецептурный характер.  Основным  мотивом  античных  мыслителей  было  стремление  понять коренные первоначала и принципы мироздания. Согласно Аристотелю теория – это такое знание, которое ищут ради него самого, а не для чисто утилитарных целей. Тем самым была осознана </a:t>
            </a:r>
            <a:r>
              <a:rPr lang="ru-RU" dirty="0" err="1"/>
              <a:t>самоценность</a:t>
            </a:r>
            <a:r>
              <a:rPr lang="ru-RU" dirty="0"/>
              <a:t> знания и ценность </a:t>
            </a:r>
            <a:r>
              <a:rPr lang="ru-RU" dirty="0" smtClean="0"/>
              <a:t>приобщения  </a:t>
            </a:r>
            <a:r>
              <a:rPr lang="ru-RU" dirty="0"/>
              <a:t>человека  к  знанию.  Знаменитое  высказывание  Аристотеля  «Платон  мне друг, но истина дороже» весьма ярко характеризует высокий статус науки, </a:t>
            </a:r>
            <a:r>
              <a:rPr lang="ru-RU" dirty="0" smtClean="0"/>
              <a:t>знания</a:t>
            </a:r>
            <a:r>
              <a:rPr lang="ru-RU" dirty="0"/>
              <a:t>, поиска истины в шкале ценностей мыслителей античного мира.</a:t>
            </a:r>
          </a:p>
        </p:txBody>
      </p:sp>
    </p:spTree>
    <p:extLst>
      <p:ext uri="{BB962C8B-B14F-4D97-AF65-F5344CB8AC3E}">
        <p14:creationId xmlns:p14="http://schemas.microsoft.com/office/powerpoint/2010/main" val="957745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1380" y="286604"/>
            <a:ext cx="9594299" cy="489774"/>
          </a:xfrm>
        </p:spPr>
        <p:txBody>
          <a:bodyPr>
            <a:normAutofit/>
          </a:bodyPr>
          <a:lstStyle/>
          <a:p>
            <a:r>
              <a:rPr lang="ru-RU" sz="2000" dirty="0" smtClean="0">
                <a:latin typeface="Arial Black" panose="020B0A04020102020204" pitchFamily="34" charset="0"/>
              </a:rPr>
              <a:t>Античный мир</a:t>
            </a:r>
            <a:endParaRPr lang="ru-RU" sz="2000" dirty="0">
              <a:latin typeface="Arial Black" panose="020B0A04020102020204" pitchFamily="34" charset="0"/>
            </a:endParaRPr>
          </a:p>
        </p:txBody>
      </p:sp>
      <p:sp>
        <p:nvSpPr>
          <p:cNvPr id="3" name="Объект 2"/>
          <p:cNvSpPr>
            <a:spLocks noGrp="1"/>
          </p:cNvSpPr>
          <p:nvPr>
            <p:ph idx="1"/>
          </p:nvPr>
        </p:nvSpPr>
        <p:spPr>
          <a:xfrm>
            <a:off x="154112" y="940279"/>
            <a:ext cx="11001568" cy="5388602"/>
          </a:xfrm>
        </p:spPr>
        <p:txBody>
          <a:bodyPr>
            <a:normAutofit/>
          </a:bodyPr>
          <a:lstStyle/>
          <a:p>
            <a:pPr algn="just"/>
            <a:r>
              <a:rPr lang="ru-RU" dirty="0"/>
              <a:t>В-третьих, процесс добывания и передачи знаний приобрел демократический характер. Научное знание разрабатывали и хранили уже не жрецы, а ученые, философы. Это знание уже не носило сакральный характер, ему могли обучаться все желающие и способные к этому люди. В эпоху античности были созданы первые научные школы: школа Платона (Академия), школа </a:t>
            </a:r>
            <a:r>
              <a:rPr lang="ru-RU" dirty="0" smtClean="0"/>
              <a:t>Аристотеля  </a:t>
            </a:r>
            <a:r>
              <a:rPr lang="ru-RU" dirty="0"/>
              <a:t>(</a:t>
            </a:r>
            <a:r>
              <a:rPr lang="ru-RU" dirty="0" err="1"/>
              <a:t>Ликей</a:t>
            </a:r>
            <a:r>
              <a:rPr lang="ru-RU" dirty="0"/>
              <a:t>),  Александрийский  «храм  муз»  (</a:t>
            </a:r>
            <a:r>
              <a:rPr lang="ru-RU" dirty="0" err="1"/>
              <a:t>Мусейон</a:t>
            </a:r>
            <a:r>
              <a:rPr lang="ru-RU" dirty="0"/>
              <a:t>)  с большой  библиотекой, где создавали свои математические и инженерные творения Евклид, Архимед, Герон и другие мыслители. </a:t>
            </a:r>
            <a:endParaRPr lang="ru-RU" b="1" dirty="0"/>
          </a:p>
          <a:p>
            <a:pPr algn="just"/>
            <a:r>
              <a:rPr lang="ru-RU" dirty="0"/>
              <a:t>Благодаря новому пониманию науки и качественно новым подходам к ее развитию античные мыслители сумели создать выдающиеся философские и математические  теории,  построить  оригинальные  космологические  системы,  заложить основы естествознания и ряда гуманитарных наук. Античное («аристотелевское») понимание науки и ряд теорий этой эпохи пользовались непререкаемым авторитетом многие столетия. И только начиная с эпохи Возрождения, стали  предприниматься  попытки  выработать  новое  понимание  науки  и  новые методы  исследования,  отвечающие  потребностям  зарождающегося  капитализма. </a:t>
            </a:r>
            <a:endParaRPr lang="ru-RU" b="1" dirty="0"/>
          </a:p>
        </p:txBody>
      </p:sp>
    </p:spTree>
    <p:extLst>
      <p:ext uri="{BB962C8B-B14F-4D97-AF65-F5344CB8AC3E}">
        <p14:creationId xmlns:p14="http://schemas.microsoft.com/office/powerpoint/2010/main" val="11783312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446642"/>
          </a:xfrm>
        </p:spPr>
        <p:txBody>
          <a:bodyPr>
            <a:normAutofit/>
          </a:bodyPr>
          <a:lstStyle/>
          <a:p>
            <a:r>
              <a:rPr lang="ru-RU" sz="2000" dirty="0" smtClean="0">
                <a:latin typeface="Arial Black" panose="020B0A04020102020204" pitchFamily="34" charset="0"/>
              </a:rPr>
              <a:t>Античные научные программы</a:t>
            </a:r>
            <a:endParaRPr lang="ru-RU" sz="2000" dirty="0">
              <a:latin typeface="Arial Black" panose="020B0A04020102020204" pitchFamily="34" charset="0"/>
            </a:endParaRPr>
          </a:p>
        </p:txBody>
      </p:sp>
      <p:sp>
        <p:nvSpPr>
          <p:cNvPr id="3" name="Объект 2"/>
          <p:cNvSpPr>
            <a:spLocks noGrp="1"/>
          </p:cNvSpPr>
          <p:nvPr>
            <p:ph idx="1"/>
          </p:nvPr>
        </p:nvSpPr>
        <p:spPr>
          <a:xfrm>
            <a:off x="569343" y="733246"/>
            <a:ext cx="10586337" cy="4980573"/>
          </a:xfrm>
        </p:spPr>
        <p:txBody>
          <a:bodyPr>
            <a:normAutofit lnSpcReduction="10000"/>
          </a:bodyPr>
          <a:lstStyle/>
          <a:p>
            <a:r>
              <a:rPr lang="ru-RU" dirty="0" smtClean="0"/>
              <a:t>Исследовательские </a:t>
            </a:r>
            <a:r>
              <a:rPr lang="ru-RU" dirty="0"/>
              <a:t>программы Древней Греции </a:t>
            </a:r>
            <a:endParaRPr lang="ru-RU" b="1" dirty="0"/>
          </a:p>
          <a:p>
            <a:pPr algn="just"/>
            <a:r>
              <a:rPr lang="ru-RU" dirty="0"/>
              <a:t>1.  Математическая  программа  (Пифагор  –  Платон).  Пифагор  (570–490 гг.  до  н.  э.):  число  как  первооснова  мира;  число  отражает  вещь.  Софисты  и элеаты:  проблема  человеческого  познания;  разработка  теории  доказательств. Платон  (429–347  гг.  до  н.  э.):  понимание  физики  в  изучении  связи  строения вещества  с  геометрическими  фигурами.  Развитие  естествознания  с  опорой  на число  как  верховный  закон;  открытие  количества  как  измерительной процедуры.  </a:t>
            </a:r>
            <a:endParaRPr lang="ru-RU" b="1" dirty="0"/>
          </a:p>
          <a:p>
            <a:pPr algn="just"/>
            <a:r>
              <a:rPr lang="ru-RU" dirty="0"/>
              <a:t>2. Атомизм как программа (</a:t>
            </a:r>
            <a:r>
              <a:rPr lang="ru-RU" dirty="0" err="1"/>
              <a:t>Демокрит</a:t>
            </a:r>
            <a:r>
              <a:rPr lang="ru-RU" dirty="0"/>
              <a:t> – Эпикур). </a:t>
            </a:r>
            <a:r>
              <a:rPr lang="ru-RU" dirty="0" err="1"/>
              <a:t>Левкипп</a:t>
            </a:r>
            <a:r>
              <a:rPr lang="ru-RU" dirty="0"/>
              <a:t> (</a:t>
            </a:r>
            <a:r>
              <a:rPr lang="ru-RU" dirty="0" err="1"/>
              <a:t>ок</a:t>
            </a:r>
            <a:r>
              <a:rPr lang="ru-RU" dirty="0"/>
              <a:t>. 500–440 гг. до н. э.), </a:t>
            </a:r>
            <a:r>
              <a:rPr lang="ru-RU" dirty="0" err="1"/>
              <a:t>Демокрит</a:t>
            </a:r>
            <a:r>
              <a:rPr lang="ru-RU" dirty="0"/>
              <a:t> (</a:t>
            </a:r>
            <a:r>
              <a:rPr lang="ru-RU" dirty="0" err="1"/>
              <a:t>ок</a:t>
            </a:r>
            <a:r>
              <a:rPr lang="ru-RU" dirty="0"/>
              <a:t>. 460–370 гг. до н. э.), Эпикур (</a:t>
            </a:r>
            <a:r>
              <a:rPr lang="ru-RU" dirty="0" err="1"/>
              <a:t>ок</a:t>
            </a:r>
            <a:r>
              <a:rPr lang="ru-RU" dirty="0"/>
              <a:t>. 342–270 гг. до н. э.), Лукреций  (</a:t>
            </a:r>
            <a:r>
              <a:rPr lang="ru-RU" dirty="0" err="1"/>
              <a:t>ок</a:t>
            </a:r>
            <a:r>
              <a:rPr lang="ru-RU" dirty="0"/>
              <a:t>.  99–55  гг.  до  н.  э.):  утверждение  научного  мышления  для объяснения  физического  мира.  Объяснение  движения  атомов  как  первичной механической  модели  научного  знания.  Атомы  как  неделимые  частицы  и  их движение в пустоте.  </a:t>
            </a:r>
            <a:endParaRPr lang="ru-RU" b="1" dirty="0"/>
          </a:p>
          <a:p>
            <a:pPr algn="just"/>
            <a:r>
              <a:rPr lang="ru-RU" dirty="0"/>
              <a:t>3.  Континуальная  программа  (Анаксагор  –  Аристотель).  Выделение относительно  самостоятельных  наук  имеет  своим  источником  целостное представление о жизни. Аристотель (384–322 гг. до н. э.) осуществляет первую теоретизацию  знания.  Знание  становится  «теорией»,  автономной  категорией. </a:t>
            </a:r>
            <a:endParaRPr lang="ru-RU" b="1" dirty="0"/>
          </a:p>
        </p:txBody>
      </p:sp>
    </p:spTree>
    <p:extLst>
      <p:ext uri="{BB962C8B-B14F-4D97-AF65-F5344CB8AC3E}">
        <p14:creationId xmlns:p14="http://schemas.microsoft.com/office/powerpoint/2010/main" val="38491665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Исследовательские программы</a:t>
            </a:r>
            <a:endParaRPr lang="ru-RU" sz="1800" dirty="0">
              <a:latin typeface="Arial Black" panose="020B0A04020102020204" pitchFamily="34" charset="0"/>
            </a:endParaRPr>
          </a:p>
        </p:txBody>
      </p:sp>
      <p:sp>
        <p:nvSpPr>
          <p:cNvPr id="3" name="Объект 2"/>
          <p:cNvSpPr>
            <a:spLocks noGrp="1"/>
          </p:cNvSpPr>
          <p:nvPr>
            <p:ph idx="1"/>
          </p:nvPr>
        </p:nvSpPr>
        <p:spPr>
          <a:xfrm>
            <a:off x="585627" y="746041"/>
            <a:ext cx="10892836" cy="5256618"/>
          </a:xfrm>
        </p:spPr>
        <p:txBody>
          <a:bodyPr>
            <a:normAutofit lnSpcReduction="10000"/>
          </a:bodyPr>
          <a:lstStyle/>
          <a:p>
            <a:pPr algn="just"/>
            <a:r>
              <a:rPr lang="ru-RU" dirty="0"/>
              <a:t>Осуществляется  первая  последовательная  систематизация  накопленного  до </a:t>
            </a:r>
            <a:r>
              <a:rPr lang="ru-RU" dirty="0" smtClean="0"/>
              <a:t>этого  </a:t>
            </a:r>
            <a:r>
              <a:rPr lang="ru-RU" dirty="0"/>
              <a:t>периода  знания.  «Метафизика»  –  бытие  мира  в  виде  целого,  имеющего основание  в  самом  себе.    Интуиция  науки  в  «Органоне»  как  логически обоснованной  интеллектуальной  работы  с  использованием  понятийно категориального аппарата. Конструирование формы научного исследования: 1) изложение  истории  темы  и  сопровождение  ее  раскрытия  критикой предшествующих  точек  зрения;  2)  на  основе  истории  четкая  постановка проблемы, которую нужно решить; 3) формулировка собственного решения  – гипотезы;  4)  логическая  аргументация  аргументов  и  демонстрация преимуществ предложенной точки зрения перед предшествующими.  </a:t>
            </a:r>
            <a:endParaRPr lang="ru-RU" b="1" dirty="0"/>
          </a:p>
          <a:p>
            <a:pPr algn="just"/>
            <a:r>
              <a:rPr lang="ru-RU" dirty="0"/>
              <a:t>4. Инженерная программа: Архимед (287–194 гг. до н. э.) создает один из первых  образцов  </a:t>
            </a:r>
            <a:r>
              <a:rPr lang="ru-RU" dirty="0" err="1"/>
              <a:t>метатеоретического</a:t>
            </a:r>
            <a:r>
              <a:rPr lang="ru-RU" dirty="0"/>
              <a:t>  представления  научной  информации, соединяя  математику  и  физику  с  инженерной  мыслью.  Знаменитый  афоризм Архимеда  «Дайте  точку  опоры,  и  я  переверну  весь  мир»  отражает  новый аналитический подход к связи знания и инженерного дела.  </a:t>
            </a:r>
            <a:endParaRPr lang="ru-RU" b="1" dirty="0"/>
          </a:p>
          <a:p>
            <a:pPr algn="just"/>
            <a:r>
              <a:rPr lang="ru-RU" dirty="0"/>
              <a:t>5.  Космологическая  программа.  Геоцентрическая  система  Птолемея  – Аристотеля.  Птолемей  (100–175  гг.  н.  э.):  первая  космологическая  парадигма  (Т. Кун). Математическое построение астрономии создает Гиппарх (190–120 гг. до  н.  э.),  формируя  первый  каталог  звезд.  Гиппократ  (460–377  гг.  до  н.  э.) известен  как  первый  философ  медицины.  Клятва  Гиппократа  как  кодекс медицинской  этики.  Гален  (130–200  гг.  н.  э.)  считался  «королем  анатомии». Начинается эпоха исследования анатомии, логики, психологии, формулируется соотношение теории и врачебной практики.</a:t>
            </a:r>
            <a:endParaRPr lang="ru-RU" b="1" dirty="0"/>
          </a:p>
          <a:p>
            <a:endParaRPr lang="ru-RU" dirty="0"/>
          </a:p>
        </p:txBody>
      </p:sp>
    </p:spTree>
    <p:extLst>
      <p:ext uri="{BB962C8B-B14F-4D97-AF65-F5344CB8AC3E}">
        <p14:creationId xmlns:p14="http://schemas.microsoft.com/office/powerpoint/2010/main" val="8681795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Средневековая наука</a:t>
            </a:r>
            <a:endParaRPr lang="ru-RU" sz="1800" dirty="0">
              <a:latin typeface="Arial Black" panose="020B0A04020102020204" pitchFamily="34" charset="0"/>
            </a:endParaRPr>
          </a:p>
        </p:txBody>
      </p:sp>
      <p:sp>
        <p:nvSpPr>
          <p:cNvPr id="3" name="Объект 2"/>
          <p:cNvSpPr>
            <a:spLocks noGrp="1"/>
          </p:cNvSpPr>
          <p:nvPr>
            <p:ph idx="1"/>
          </p:nvPr>
        </p:nvSpPr>
        <p:spPr>
          <a:xfrm>
            <a:off x="569343" y="715992"/>
            <a:ext cx="10909120" cy="5286667"/>
          </a:xfrm>
        </p:spPr>
        <p:txBody>
          <a:bodyPr>
            <a:normAutofit fontScale="77500" lnSpcReduction="20000"/>
          </a:bodyPr>
          <a:lstStyle/>
          <a:p>
            <a:r>
              <a:rPr lang="ru-RU" dirty="0"/>
              <a:t>Средневековье</a:t>
            </a:r>
            <a:endParaRPr lang="ru-RU" b="1" dirty="0"/>
          </a:p>
          <a:p>
            <a:pPr algn="just"/>
            <a:r>
              <a:rPr lang="ru-RU" dirty="0"/>
              <a:t>В  основе  средневекового  мировидения  лежало  представление  о  </a:t>
            </a:r>
            <a:r>
              <a:rPr lang="ru-RU" dirty="0" smtClean="0"/>
              <a:t>корреляции </a:t>
            </a:r>
            <a:r>
              <a:rPr lang="ru-RU" dirty="0"/>
              <a:t>между устройством творения и характером человеческого мышления. </a:t>
            </a:r>
            <a:r>
              <a:rPr lang="ru-RU" dirty="0" smtClean="0"/>
              <a:t>Отсюда </a:t>
            </a:r>
            <a:r>
              <a:rPr lang="ru-RU" dirty="0"/>
              <a:t>проистекало убеждение в доступной человеку рациональной </a:t>
            </a:r>
            <a:r>
              <a:rPr lang="ru-RU" dirty="0" smtClean="0"/>
              <a:t>постижимости </a:t>
            </a:r>
            <a:r>
              <a:rPr lang="ru-RU" dirty="0"/>
              <a:t>мира. Мир познаваем, так как, во-первых, он разумно устроен Богом и, во-вторых, человек, как часть мира, с максимальной непосредственностью </a:t>
            </a:r>
            <a:r>
              <a:rPr lang="ru-RU" dirty="0" smtClean="0"/>
              <a:t>воплотившая </a:t>
            </a:r>
            <a:r>
              <a:rPr lang="ru-RU" dirty="0"/>
              <a:t>в себе Его образ, имеет сознание, которое, пусть в очень малой степени, всё же подобно создавшему всё Логосу Божества. Благодаря сугубой причастности  к  Богу,  человеческий  ум  способен  постигать  вещи  во  взаимосвязи  их идей,  система  которых  образует  умопостигаемую  структуру  творения,  вечно пребывающую  в  Божественном  Логосе.  С  позиций  средневековой  ментальности,  таков  единственно  истинный  способ  познания  реальности,  ибо  ничто  не может быть по-настоящему понято в изоляции, в отрыве от всего мироздания – Сам Создатель мыслит Своё творение в его единстве. Таков был общемировоззренческий контекст, в котором развивалась средневековая наука. Как видим, он не был </a:t>
            </a:r>
            <a:r>
              <a:rPr lang="ru-RU" dirty="0" err="1"/>
              <a:t>антиинтеллектуалистским</a:t>
            </a:r>
            <a:r>
              <a:rPr lang="ru-RU" dirty="0"/>
              <a:t>, а напротив, благоприятствовал рациональному постижению мира.</a:t>
            </a:r>
            <a:endParaRPr lang="ru-RU" b="1" dirty="0"/>
          </a:p>
          <a:p>
            <a:pPr algn="just"/>
            <a:r>
              <a:rPr lang="ru-RU" dirty="0"/>
              <a:t>Переходя  к  обсуждению  исторической  судьбы  науки  в  Средние  века,  прежде всего  отметим  два  главных  взаимообусловленных  обстоятельства,  на  неё  повлиявших. Во-первых, это обретение полного корпуса сочинений Аристотеля, происшедшее  в  XIII  в.  Во-вторых,  начавшееся  веком  ранее  становление  университетского  образования.</a:t>
            </a:r>
            <a:endParaRPr lang="ru-RU" b="1" dirty="0"/>
          </a:p>
          <a:p>
            <a:pPr algn="just"/>
            <a:r>
              <a:rPr lang="ru-RU" dirty="0"/>
              <a:t>Таким  образом,  для  университетской  схоластической  медицины  </a:t>
            </a:r>
            <a:r>
              <a:rPr lang="ru-RU" dirty="0" smtClean="0"/>
              <a:t>решающими  </a:t>
            </a:r>
            <a:r>
              <a:rPr lang="ru-RU" dirty="0"/>
              <a:t>стали  не  практика  и  наблюдение,  а  интерпретация  существующих  </a:t>
            </a:r>
            <a:r>
              <a:rPr lang="ru-RU" dirty="0" smtClean="0"/>
              <a:t>текстов</a:t>
            </a:r>
            <a:r>
              <a:rPr lang="ru-RU" dirty="0"/>
              <a:t>, а основной формой обучения – чтение и комментирование медицинских трактатов (</a:t>
            </a:r>
            <a:r>
              <a:rPr lang="ru-RU" dirty="0" err="1"/>
              <a:t>lectio</a:t>
            </a:r>
            <a:r>
              <a:rPr lang="ru-RU" dirty="0"/>
              <a:t>), которые несколько раз в месяц прерывались учёными </a:t>
            </a:r>
            <a:r>
              <a:rPr lang="ru-RU" dirty="0" smtClean="0"/>
              <a:t>диспутами</a:t>
            </a:r>
            <a:r>
              <a:rPr lang="ru-RU" dirty="0"/>
              <a:t>.  Однако  к  концу  Средних  веков,  когда  схоластический  способ  познания становился всё менее адекватным требованиям времени, стало усиливаться </a:t>
            </a:r>
            <a:r>
              <a:rPr lang="ru-RU" dirty="0" smtClean="0"/>
              <a:t>значение </a:t>
            </a:r>
            <a:r>
              <a:rPr lang="ru-RU" dirty="0"/>
              <a:t>практической работы. В XIII–XIV вв. университеты Болоньи и Падуи уже проводили регулярные занятия по анатомии с демонстрацией вскрытия трупов. Магистр  Болонского  университета  </a:t>
            </a:r>
            <a:r>
              <a:rPr lang="ru-RU" dirty="0" err="1"/>
              <a:t>Мондиноде</a:t>
            </a:r>
            <a:r>
              <a:rPr lang="ru-RU" dirty="0"/>
              <a:t>  </a:t>
            </a:r>
            <a:r>
              <a:rPr lang="ru-RU" dirty="0" err="1"/>
              <a:t>Луцци</a:t>
            </a:r>
            <a:r>
              <a:rPr lang="ru-RU" dirty="0"/>
              <a:t>  составил  первый  в  Западной Европе учебник анатомии (1316), что дало новый импульс развитию хирургии. Компилятивный труд французского медика Ги де </a:t>
            </a:r>
            <a:r>
              <a:rPr lang="ru-RU" dirty="0" err="1"/>
              <a:t>Шолиака</a:t>
            </a:r>
            <a:r>
              <a:rPr lang="ru-RU" dirty="0"/>
              <a:t> «Обозрение хирургического искусства медицины» (1363) до XVII в. оставался наиболее популярным учебником хирургии </a:t>
            </a:r>
            <a:endParaRPr lang="ru-RU" b="1" dirty="0"/>
          </a:p>
          <a:p>
            <a:r>
              <a:rPr lang="ru-RU" dirty="0"/>
              <a:t>……</a:t>
            </a:r>
            <a:endParaRPr lang="ru-RU" b="1" dirty="0"/>
          </a:p>
        </p:txBody>
      </p:sp>
    </p:spTree>
    <p:extLst>
      <p:ext uri="{BB962C8B-B14F-4D97-AF65-F5344CB8AC3E}">
        <p14:creationId xmlns:p14="http://schemas.microsoft.com/office/powerpoint/2010/main" val="41146220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Наука в эпоху Возрождения</a:t>
            </a:r>
            <a:endParaRPr lang="ru-RU" sz="1800" dirty="0">
              <a:latin typeface="Arial Black" panose="020B0A04020102020204" pitchFamily="34" charset="0"/>
            </a:endParaRPr>
          </a:p>
        </p:txBody>
      </p:sp>
      <p:sp>
        <p:nvSpPr>
          <p:cNvPr id="3" name="Объект 2"/>
          <p:cNvSpPr>
            <a:spLocks noGrp="1"/>
          </p:cNvSpPr>
          <p:nvPr>
            <p:ph idx="1"/>
          </p:nvPr>
        </p:nvSpPr>
        <p:spPr>
          <a:xfrm>
            <a:off x="569343" y="715992"/>
            <a:ext cx="10909120" cy="5286667"/>
          </a:xfrm>
        </p:spPr>
        <p:txBody>
          <a:bodyPr>
            <a:normAutofit fontScale="85000" lnSpcReduction="10000"/>
          </a:bodyPr>
          <a:lstStyle/>
          <a:p>
            <a:r>
              <a:rPr lang="ru-RU" dirty="0"/>
              <a:t>Представление об одушевлённости природы или, в терминах ренессансной натурфилософии, панпсихизме, дополнялось идеей соответствий, сопрягающих между  собою  все компоненты  универсума.  Речь  идёт  не  только  о  символических, как то было свойственно культуре высокого Средневековья, но и о субстанциональных  связях,  ибо  ренессансное  мышление  отличала  склонность  к нивелированию различия между сходством и тождеством, а картину мира – пантеистическая  и  монистическая  тенденции.  Концептуальным  выражением этого воззрения служили принцип вселенской симпатии и аналогия между макро- и микрокосмом. В этот идейный комплекс также входил принцип </a:t>
            </a:r>
            <a:r>
              <a:rPr lang="ru-RU" dirty="0" err="1"/>
              <a:t>трансмутации</a:t>
            </a:r>
            <a:r>
              <a:rPr lang="ru-RU" dirty="0"/>
              <a:t>, означающий веру в то, что компоненты природы, включая человека, могут  испытывать  сущностную  трансформацию,  достигая  более  возвышенных форм существования или, напротив, низвергаясь в менее совершенные, дегенеративные состояния. Кроме того, важной чертой “учёного” мировоззрения Ренессанса  о  такой  общеизвестной  особенности  эзотерического  мышления  той эпохи, как преклонение перед </a:t>
            </a:r>
            <a:r>
              <a:rPr lang="ru-RU" dirty="0" err="1"/>
              <a:t>prisca</a:t>
            </a:r>
            <a:r>
              <a:rPr lang="ru-RU" dirty="0"/>
              <a:t> </a:t>
            </a:r>
            <a:r>
              <a:rPr lang="ru-RU" dirty="0" err="1"/>
              <a:t>theologia</a:t>
            </a:r>
            <a:r>
              <a:rPr lang="ru-RU" dirty="0"/>
              <a:t> – священным и истинным знанием,  которым-де  обладали  мудрецы  древности,  завещавшие  передавать  его  в тайне следующим поколениям посвящённых. Руководствуясь верой в превосходство «древней мудрости», большинство ренессансных интеллектуалов считало, что знание небесных и природных тайн тем достовернее и авторитетнее, чем более древним оно является (акцент на экзотике) . </a:t>
            </a:r>
            <a:endParaRPr lang="ru-RU" b="1" dirty="0"/>
          </a:p>
          <a:p>
            <a:r>
              <a:rPr lang="ru-RU" dirty="0"/>
              <a:t>Преклонение  перед  авторитетом  античных  классиков,  включая  </a:t>
            </a:r>
            <a:r>
              <a:rPr lang="ru-RU" dirty="0" smtClean="0"/>
              <a:t>легендарных </a:t>
            </a:r>
            <a:r>
              <a:rPr lang="ru-RU" dirty="0"/>
              <a:t>основателей оккультно-религиозных течений: Гермеса Трисмегиста, Зороастра, первых каббалистов, – было одним из центральных факторов, оказавших прямое воздействие на развитие научного знания в XV – 1-й пол. XVII в. Двумя другими являлись подъём книгопечатания и Великие географические открытия. Их влияние было огромно. В этом можно убедиться, если обратиться к судьбе природоведения того периода. Увеличение  эмпирического  материала  вместе  с  набиравшей  обороты фрагментацией  знания  заставляло  интеллектуалов  всё  сильнее  сомневаться в возможности создать тотальную энциклопедию природы. Это подрывало </a:t>
            </a:r>
            <a:r>
              <a:rPr lang="ru-RU" dirty="0" smtClean="0"/>
              <a:t>религиозно-метафизическую  </a:t>
            </a:r>
            <a:r>
              <a:rPr lang="ru-RU" dirty="0"/>
              <a:t>основу,  на  которой  зиждился  энциклопедический идеал науки, унаследованный Ренессансом от Средневековья, и которая сводилась к убеждению в том, что Бог создал мир для человека.</a:t>
            </a:r>
            <a:endParaRPr lang="ru-RU" b="1" dirty="0"/>
          </a:p>
        </p:txBody>
      </p:sp>
    </p:spTree>
    <p:extLst>
      <p:ext uri="{BB962C8B-B14F-4D97-AF65-F5344CB8AC3E}">
        <p14:creationId xmlns:p14="http://schemas.microsoft.com/office/powerpoint/2010/main" val="23678349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8414" y="286604"/>
            <a:ext cx="9387265" cy="325872"/>
          </a:xfrm>
        </p:spPr>
        <p:txBody>
          <a:bodyPr>
            <a:normAutofit/>
          </a:bodyPr>
          <a:lstStyle/>
          <a:p>
            <a:r>
              <a:rPr lang="ru-RU" sz="1800" dirty="0" smtClean="0">
                <a:latin typeface="Arial Black" panose="020B0A04020102020204" pitchFamily="34" charset="0"/>
              </a:rPr>
              <a:t>Наука в эпоху Возрождения</a:t>
            </a:r>
            <a:endParaRPr lang="ru-RU" sz="1800" dirty="0">
              <a:latin typeface="Arial Black" panose="020B0A04020102020204" pitchFamily="34" charset="0"/>
            </a:endParaRPr>
          </a:p>
        </p:txBody>
      </p:sp>
      <p:sp>
        <p:nvSpPr>
          <p:cNvPr id="3" name="Объект 2"/>
          <p:cNvSpPr>
            <a:spLocks noGrp="1"/>
          </p:cNvSpPr>
          <p:nvPr>
            <p:ph idx="1"/>
          </p:nvPr>
        </p:nvSpPr>
        <p:spPr>
          <a:xfrm>
            <a:off x="569343" y="715992"/>
            <a:ext cx="10909120" cy="5286667"/>
          </a:xfrm>
        </p:spPr>
        <p:txBody>
          <a:bodyPr>
            <a:normAutofit fontScale="92500" lnSpcReduction="10000"/>
          </a:bodyPr>
          <a:lstStyle/>
          <a:p>
            <a:pPr algn="just"/>
            <a:r>
              <a:rPr lang="ru-RU" dirty="0"/>
              <a:t>Когда, наконец, интеллектуальная страсть к диковинному была пресыщена,  натуралисты  обратили  свою  энергию  на  обретение  точности  и  порядка. Первая относилась к представлению об объёме наличных знаний, второй – к их внутренней  организации.  Путём  к  точности  стало  ужесточение  методологии, позволившее  исключить  из  естествознания  массив  сомнительных  сведений, </a:t>
            </a:r>
            <a:endParaRPr lang="ru-RU" b="1" dirty="0"/>
          </a:p>
          <a:p>
            <a:pPr algn="just"/>
            <a:r>
              <a:rPr lang="ru-RU" dirty="0"/>
              <a:t>привнесённый в него из-за излишнего доверия классикам. Путь к порядку, призванному преодолеть хаотическую раздробленность знаний, проходил через создание индексов известных объектов (кон. XVI – 1-ая пол. XVII в.) к появлению таксономий во 2-ой пол. XVII в.</a:t>
            </a:r>
            <a:endParaRPr lang="ru-RU" b="1" dirty="0"/>
          </a:p>
          <a:p>
            <a:pPr algn="just"/>
            <a:r>
              <a:rPr lang="ru-RU" dirty="0"/>
              <a:t>Путём  к  точности  стало  ужесточение  методологии, позволившее  исключить  из  естествознания  массив  сомнительных  сведений, привнесённый в него из-за излишнего доверия классикам. Путь к порядку, призванному преодолеть хаотическую раздробленность знаний, проходил через создание индексов известных объектов (кон. XVI – 1-ая пол. XVII в.) к появлению таксономий во 2-ой пол. XVII в. И те, и другие свидетельствовали о забвении энциклопедического идеала Ренессанса, так как были ориентированы на крат-кость, а не избыточность описания и на различительные признаки, а не </a:t>
            </a:r>
            <a:r>
              <a:rPr lang="ru-RU" dirty="0" err="1"/>
              <a:t>ассоци-ативные</a:t>
            </a:r>
            <a:r>
              <a:rPr lang="ru-RU" dirty="0"/>
              <a:t>  сходства  между  вещами.  Сама  задача,  которую  они  преследовали, дать не исчерпывающую опись обозримого мира, но лишь возможность </a:t>
            </a:r>
            <a:r>
              <a:rPr lang="ru-RU" dirty="0" smtClean="0"/>
              <a:t>ориентироваться </a:t>
            </a:r>
            <a:r>
              <a:rPr lang="ru-RU" dirty="0"/>
              <a:t>в реальности, ставшей необъятной и потому </a:t>
            </a:r>
            <a:r>
              <a:rPr lang="ru-RU" dirty="0" err="1" smtClean="0"/>
              <a:t>неисследуемой</a:t>
            </a:r>
            <a:r>
              <a:rPr lang="ru-RU" dirty="0" smtClean="0"/>
              <a:t> </a:t>
            </a:r>
            <a:r>
              <a:rPr lang="ru-RU" dirty="0"/>
              <a:t>в </a:t>
            </a:r>
            <a:r>
              <a:rPr lang="ru-RU" dirty="0" smtClean="0"/>
              <a:t>своих пределах</a:t>
            </a:r>
            <a:r>
              <a:rPr lang="ru-RU" dirty="0"/>
              <a:t>, – свидетельствовала об окончании эпохи историй</a:t>
            </a:r>
            <a:r>
              <a:rPr lang="ru-RU" dirty="0" smtClean="0"/>
              <a:t>». В </a:t>
            </a:r>
            <a:r>
              <a:rPr lang="ru-RU" dirty="0" err="1"/>
              <a:t>неменьшей</a:t>
            </a:r>
            <a:r>
              <a:rPr lang="ru-RU" dirty="0"/>
              <a:t> степени стремление к точности наблюдения и описания было свойственно  ренессансной  астрономии.  Неоценимый  вклад  в  этот  процесс внесло изобретение телескопа. Оно в свою очередь явилось одним из детищ того сближения, которое впервые в европейской истории наметилось между теоретической наукой и практикой.</a:t>
            </a:r>
            <a:endParaRPr lang="ru-RU" b="1" dirty="0"/>
          </a:p>
        </p:txBody>
      </p:sp>
    </p:spTree>
    <p:extLst>
      <p:ext uri="{BB962C8B-B14F-4D97-AF65-F5344CB8AC3E}">
        <p14:creationId xmlns:p14="http://schemas.microsoft.com/office/powerpoint/2010/main" val="7918865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lstStyle/>
          <a:p>
            <a:pPr algn="just"/>
            <a:r>
              <a:rPr lang="ru-RU" dirty="0"/>
              <a:t>«Мы  должны  сами  создавать  благоприятные  обстоятельства,  а  не  ждать их»,  –  провозглашал  один  из  главных  идеологов  новой  науки  </a:t>
            </a:r>
            <a:r>
              <a:rPr lang="ru-RU" dirty="0" err="1"/>
              <a:t>Фрэнсис</a:t>
            </a:r>
            <a:r>
              <a:rPr lang="ru-RU" dirty="0"/>
              <a:t>  Бэкон (1561–1626). Бэкон не был ни физиком, ни математиком, – он прежде всего был  философом  и  в  этом  качестве  стал  основателем  английского  эмпиризма. Провозглашение Бэконом эксперимента в качестве основы индуктивного научного знания и его идея науки как орудия власти над природой имели судьбоносное  значение  для  дальнейшего  развития  западной  культуры. Недооценивавший творческое начало в познании, роль гипотез и математики  в  развитии  науки,  Бэкон  делал  главный  акцент  в  естествознании  на наблюдении и описании единичных вещей и явлений. Между тем столбовая дорога  Научной  революции  вела  в  несколько  ином  направлении,  сочетавшем непосредственное  наблюдение  и  лабораторные  эксперименты  с  дедуктивным теоретизированием.  В  согласии  с  этой  установкой,  «“смысл”  природы…  должен быть понят как логический смысл. Эта задача может быть решена только средствами математики – она одна соизмеряет своеволие и зыбкость человеческих представлений с масштабами необходимости и однозначности, – замечает Э.  </a:t>
            </a:r>
            <a:r>
              <a:rPr lang="ru-RU" dirty="0" err="1"/>
              <a:t>Кассирер</a:t>
            </a:r>
            <a:r>
              <a:rPr lang="ru-RU" dirty="0"/>
              <a:t>,  приводя  в  пример  Леонардо  да  Винчи  (1452–1519),  считавший один из первых математику критерием </a:t>
            </a:r>
            <a:r>
              <a:rPr lang="ru-RU" dirty="0" err="1"/>
              <a:t>отличения</a:t>
            </a:r>
            <a:r>
              <a:rPr lang="ru-RU" dirty="0"/>
              <a:t> софистики от науки.</a:t>
            </a:r>
          </a:p>
        </p:txBody>
      </p:sp>
    </p:spTree>
    <p:extLst>
      <p:ext uri="{BB962C8B-B14F-4D97-AF65-F5344CB8AC3E}">
        <p14:creationId xmlns:p14="http://schemas.microsoft.com/office/powerpoint/2010/main" val="2226392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58793" y="724621"/>
            <a:ext cx="11723298" cy="5144474"/>
          </a:xfrm>
        </p:spPr>
        <p:txBody>
          <a:bodyPr>
            <a:noAutofit/>
          </a:bodyPr>
          <a:lstStyle/>
          <a:p>
            <a:r>
              <a:rPr lang="ru-RU" sz="1600" dirty="0" err="1">
                <a:latin typeface="Times New Roman" panose="02020603050405020304" pitchFamily="18" charset="0"/>
                <a:cs typeface="Times New Roman" panose="02020603050405020304" pitchFamily="18" charset="0"/>
              </a:rPr>
              <a:t>Фрэнсис</a:t>
            </a:r>
            <a:r>
              <a:rPr lang="ru-RU" sz="1600" dirty="0">
                <a:latin typeface="Times New Roman" panose="02020603050405020304" pitchFamily="18" charset="0"/>
                <a:cs typeface="Times New Roman" panose="02020603050405020304" pitchFamily="18" charset="0"/>
              </a:rPr>
              <a:t> Бэкон, (1561-1626) родился в знатной дворянской семье. Его отец был лордом-хранителем королевской печати при королеве Елизавете. Получил прекрасное образование в Кембриджском университете, сделал стремительную политическую  карьеру  и  стал  лорд-канцлером  Англии.  Однако  впоследствии был обвинен палатой лордов в коррупции и предан суду. Королем был помилован.  После  этого  посвятил  свои  усилия  научным  занятиям.  Основные  труды: «Новый органон», (1620) «О достоинстве и приумножении наук» (1623). </a:t>
            </a:r>
          </a:p>
          <a:p>
            <a:r>
              <a:rPr lang="ru-RU" sz="1600" dirty="0">
                <a:latin typeface="Times New Roman" panose="02020603050405020304" pitchFamily="18" charset="0"/>
                <a:cs typeface="Times New Roman" panose="02020603050405020304" pitchFamily="18" charset="0"/>
              </a:rPr>
              <a:t>Основные идеи Ф. Бэкона и его вклад в формирование нового образа науки. </a:t>
            </a:r>
            <a:r>
              <a:rPr lang="ru-RU" sz="1600" dirty="0" smtClean="0">
                <a:latin typeface="Times New Roman" panose="02020603050405020304" pitchFamily="18" charset="0"/>
                <a:cs typeface="Times New Roman" panose="02020603050405020304" pitchFamily="18" charset="0"/>
              </a:rPr>
              <a:t>Ф</a:t>
            </a:r>
            <a:r>
              <a:rPr lang="ru-RU" sz="1600" dirty="0">
                <a:latin typeface="Times New Roman" panose="02020603050405020304" pitchFamily="18" charset="0"/>
                <a:cs typeface="Times New Roman" panose="02020603050405020304" pitchFamily="18" charset="0"/>
              </a:rPr>
              <a:t>.  Бэкон  выступил  как  идейный  основатель  опытно-экспериментального естествознания  в  эпоху  засилья  схоластики.  (Схоластика  –  метод  мышления, основанием которого являются не факты, а мнения авторитетов). Человек-слуга и истолкователь Природы – ровно столько совершает и понимает, сколько он охватывает в порядке Природы; свыше этого он не знает и не может ничего»; «</a:t>
            </a:r>
            <a:r>
              <a:rPr lang="ru-RU" sz="1600" dirty="0" err="1">
                <a:latin typeface="Times New Roman" panose="02020603050405020304" pitchFamily="18" charset="0"/>
                <a:cs typeface="Times New Roman" panose="02020603050405020304" pitchFamily="18" charset="0"/>
              </a:rPr>
              <a:t>Могущ</a:t>
            </a:r>
            <a:r>
              <a:rPr lang="ru-RU" sz="1600" dirty="0">
                <a:latin typeface="Times New Roman" panose="02020603050405020304" pitchFamily="18" charset="0"/>
                <a:cs typeface="Times New Roman" panose="02020603050405020304" pitchFamily="18" charset="0"/>
              </a:rPr>
              <a:t> тот, кто может, а может тот, кто знает. Знание - сила». Эти афоризмы Ф. Бэкона выражают суть его мировоззрения. </a:t>
            </a:r>
            <a:r>
              <a:rPr lang="ru-RU" sz="1600" dirty="0" smtClean="0">
                <a:latin typeface="Times New Roman" panose="02020603050405020304" pitchFamily="18" charset="0"/>
                <a:cs typeface="Times New Roman" panose="02020603050405020304" pitchFamily="18" charset="0"/>
              </a:rPr>
              <a:t>Ф</a:t>
            </a:r>
            <a:r>
              <a:rPr lang="ru-RU" sz="1600" dirty="0">
                <a:latin typeface="Times New Roman" panose="02020603050405020304" pitchFamily="18" charset="0"/>
                <a:cs typeface="Times New Roman" panose="02020603050405020304" pitchFamily="18" charset="0"/>
              </a:rPr>
              <a:t>. Бэкон резко критиковал схоластику. Он упрекал современных ему ученых за то, что в их трудах «не слышно голоса самой Природы». Для Бэкона характерен диалектический подход к построению научного метода. Он ставит вопрос не только о поиске метода достижения истины, но и о методе преодоления заблуждений. Он понимал, что поиск истины ведет к неизбежным ошибкам и достичь истину невозможно прямым путем без преодоления заблуждений. </a:t>
            </a:r>
            <a:r>
              <a:rPr lang="ru-RU" sz="1600" dirty="0" smtClean="0">
                <a:latin typeface="Times New Roman" panose="02020603050405020304" pitchFamily="18" charset="0"/>
                <a:cs typeface="Times New Roman" panose="02020603050405020304" pitchFamily="18" charset="0"/>
              </a:rPr>
              <a:t>В </a:t>
            </a:r>
            <a:r>
              <a:rPr lang="ru-RU" sz="1600" dirty="0">
                <a:latin typeface="Times New Roman" panose="02020603050405020304" pitchFamily="18" charset="0"/>
                <a:cs typeface="Times New Roman" panose="02020603050405020304" pitchFamily="18" charset="0"/>
              </a:rPr>
              <a:t>«Новом органоне» он предложил основы нового метода познания. Создание этого метода требует решения «двуединой задачи»: 1.  Выработка продуктивного метода овладения истиной; 2.  Создание способов выявления и преодоления заблуждений.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Метод  </a:t>
            </a:r>
            <a:r>
              <a:rPr lang="ru-RU" sz="1600" dirty="0">
                <a:latin typeface="Times New Roman" panose="02020603050405020304" pitchFamily="18" charset="0"/>
                <a:cs typeface="Times New Roman" panose="02020603050405020304" pitchFamily="18" charset="0"/>
              </a:rPr>
              <a:t>достижения  истинного  знания  состоит  по  Бэкону  в  следующем:   </a:t>
            </a:r>
            <a:r>
              <a:rPr lang="ru-RU" sz="1600" dirty="0" smtClean="0">
                <a:latin typeface="Times New Roman" panose="02020603050405020304" pitchFamily="18" charset="0"/>
                <a:cs typeface="Times New Roman" panose="02020603050405020304" pitchFamily="18" charset="0"/>
              </a:rPr>
              <a:t>для  </a:t>
            </a:r>
            <a:r>
              <a:rPr lang="ru-RU" sz="1600" dirty="0">
                <a:latin typeface="Times New Roman" panose="02020603050405020304" pitchFamily="18" charset="0"/>
                <a:cs typeface="Times New Roman" panose="02020603050405020304" pitchFamily="18" charset="0"/>
              </a:rPr>
              <a:t>достижения  истины  необходим  беспристрастный  ум,  лишенный предрассудков и обращенный только к опыту. Опыт, факты имеют в познании основополагающее значение. Наиболее продуктивный метод познания состоит в обобщении </a:t>
            </a:r>
            <a:r>
              <a:rPr lang="ru-RU" sz="1600" dirty="0" smtClean="0">
                <a:latin typeface="Times New Roman" panose="02020603050405020304" pitchFamily="18" charset="0"/>
                <a:cs typeface="Times New Roman" panose="02020603050405020304" pitchFamily="18" charset="0"/>
              </a:rPr>
              <a:t>наблюдаемых </a:t>
            </a:r>
            <a:r>
              <a:rPr lang="ru-RU" sz="1600" dirty="0">
                <a:latin typeface="Times New Roman" panose="02020603050405020304" pitchFamily="18" charset="0"/>
                <a:cs typeface="Times New Roman" panose="02020603050405020304" pitchFamily="18" charset="0"/>
              </a:rPr>
              <a:t>фактов. Главным из таких методов является индукция. Суть метода </a:t>
            </a:r>
            <a:r>
              <a:rPr lang="ru-RU" sz="1600" dirty="0" smtClean="0">
                <a:latin typeface="Times New Roman" panose="02020603050405020304" pitchFamily="18" charset="0"/>
                <a:cs typeface="Times New Roman" panose="02020603050405020304" pitchFamily="18" charset="0"/>
              </a:rPr>
              <a:t>индукции </a:t>
            </a:r>
            <a:r>
              <a:rPr lang="ru-RU" sz="1600" dirty="0">
                <a:latin typeface="Times New Roman" panose="02020603050405020304" pitchFamily="18" charset="0"/>
                <a:cs typeface="Times New Roman" panose="02020603050405020304" pitchFamily="18" charset="0"/>
              </a:rPr>
              <a:t>в понимании Бэкона – от наблюдений и фактов подниматься к </a:t>
            </a:r>
            <a:r>
              <a:rPr lang="ru-RU" sz="1600" dirty="0" smtClean="0">
                <a:latin typeface="Times New Roman" panose="02020603050405020304" pitchFamily="18" charset="0"/>
                <a:cs typeface="Times New Roman" panose="02020603050405020304" pitchFamily="18" charset="0"/>
              </a:rPr>
              <a:t>обобщениям </a:t>
            </a:r>
            <a:r>
              <a:rPr lang="ru-RU" sz="1600" dirty="0">
                <a:latin typeface="Times New Roman" panose="02020603050405020304" pitchFamily="18" charset="0"/>
                <a:cs typeface="Times New Roman" panose="02020603050405020304" pitchFamily="18" charset="0"/>
              </a:rPr>
              <a:t>все более высокой степени общности, что в итоге приведет к положениям самого общего характера. В разработанных Бэконом логических схемах </a:t>
            </a:r>
            <a:r>
              <a:rPr lang="ru-RU" sz="1600" dirty="0" smtClean="0">
                <a:latin typeface="Times New Roman" panose="02020603050405020304" pitchFamily="18" charset="0"/>
                <a:cs typeface="Times New Roman" panose="02020603050405020304" pitchFamily="18" charset="0"/>
              </a:rPr>
              <a:t>индукции </a:t>
            </a:r>
            <a:r>
              <a:rPr lang="ru-RU" sz="1600" dirty="0">
                <a:latin typeface="Times New Roman" panose="02020603050405020304" pitchFamily="18" charset="0"/>
                <a:cs typeface="Times New Roman" panose="02020603050405020304" pitchFamily="18" charset="0"/>
              </a:rPr>
              <a:t>существенное место занимает выявление сходства, различий, аналогий </a:t>
            </a:r>
            <a:r>
              <a:rPr lang="ru-RU" sz="1600" dirty="0" smtClean="0">
                <a:latin typeface="Times New Roman" panose="02020603050405020304" pitchFamily="18" charset="0"/>
                <a:cs typeface="Times New Roman" panose="02020603050405020304" pitchFamily="18" charset="0"/>
              </a:rPr>
              <a:t>между </a:t>
            </a:r>
            <a:r>
              <a:rPr lang="ru-RU" sz="1600" dirty="0">
                <a:latin typeface="Times New Roman" panose="02020603050405020304" pitchFamily="18" charset="0"/>
                <a:cs typeface="Times New Roman" panose="02020603050405020304" pitchFamily="18" charset="0"/>
              </a:rPr>
              <a:t>явлениями. Роль разума, согласно Бэкону, заключается в искусстве </a:t>
            </a:r>
            <a:r>
              <a:rPr lang="ru-RU" sz="1600" dirty="0" smtClean="0">
                <a:latin typeface="Times New Roman" panose="02020603050405020304" pitchFamily="18" charset="0"/>
                <a:cs typeface="Times New Roman" panose="02020603050405020304" pitchFamily="18" charset="0"/>
              </a:rPr>
              <a:t>извлечения </a:t>
            </a:r>
            <a:r>
              <a:rPr lang="ru-RU" sz="1600" dirty="0">
                <a:latin typeface="Times New Roman" panose="02020603050405020304" pitchFamily="18" charset="0"/>
                <a:cs typeface="Times New Roman" panose="02020603050405020304" pitchFamily="18" charset="0"/>
              </a:rPr>
              <a:t>истины из опыта. Сила разума – в умении так организовать наблюдение и сбор фактов, чтобы услышать голос самой Природы.</a:t>
            </a:r>
          </a:p>
        </p:txBody>
      </p:sp>
    </p:spTree>
    <p:extLst>
      <p:ext uri="{BB962C8B-B14F-4D97-AF65-F5344CB8AC3E}">
        <p14:creationId xmlns:p14="http://schemas.microsoft.com/office/powerpoint/2010/main" val="38748456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319178" y="931655"/>
            <a:ext cx="11291978" cy="5144474"/>
          </a:xfrm>
        </p:spPr>
        <p:txBody>
          <a:bodyPr>
            <a:normAutofit fontScale="85000" lnSpcReduction="20000"/>
          </a:bodyPr>
          <a:lstStyle/>
          <a:p>
            <a:r>
              <a:rPr lang="ru-RU" dirty="0"/>
              <a:t> Методы преодоления заблуждений – вторая сторона </a:t>
            </a:r>
            <a:r>
              <a:rPr lang="ru-RU" dirty="0" smtClean="0"/>
              <a:t>метода Бэкона. </a:t>
            </a:r>
            <a:r>
              <a:rPr lang="ru-RU" dirty="0"/>
              <a:t>Истинному  познанию  мешают  идолы  (т.е.  предрассудки  и  искажения), осаждающие умы людей. Классификация идолов разума, предложенная Бэконом: </a:t>
            </a:r>
          </a:p>
          <a:p>
            <a:r>
              <a:rPr lang="ru-RU" dirty="0"/>
              <a:t>а) </a:t>
            </a:r>
            <a:r>
              <a:rPr lang="ru-RU" b="1" dirty="0"/>
              <a:t>Идолы рода</a:t>
            </a:r>
            <a:r>
              <a:rPr lang="ru-RU" dirty="0"/>
              <a:t>. Предрассудки нашего ума, вытекающие из смешения </a:t>
            </a:r>
            <a:r>
              <a:rPr lang="ru-RU" dirty="0" smtClean="0"/>
              <a:t>нашей </a:t>
            </a:r>
            <a:r>
              <a:rPr lang="ru-RU" dirty="0"/>
              <a:t>собственной природы с природой вещей. Человек изучает объект, который ему не известен. Но человек знает себя и представления о себе невольно </a:t>
            </a:r>
            <a:r>
              <a:rPr lang="ru-RU" dirty="0" smtClean="0"/>
              <a:t>переносит </a:t>
            </a:r>
            <a:r>
              <a:rPr lang="ru-RU" dirty="0"/>
              <a:t>на объект (например, приписывание древними греками свойства </a:t>
            </a:r>
            <a:r>
              <a:rPr lang="ru-RU" dirty="0" smtClean="0"/>
              <a:t>одушевленности </a:t>
            </a:r>
            <a:r>
              <a:rPr lang="ru-RU" dirty="0"/>
              <a:t>всей природе). </a:t>
            </a:r>
          </a:p>
          <a:p>
            <a:r>
              <a:rPr lang="ru-RU" dirty="0"/>
              <a:t>б) </a:t>
            </a:r>
            <a:r>
              <a:rPr lang="ru-RU" b="1" dirty="0"/>
              <a:t>Идолы пещеры</a:t>
            </a:r>
            <a:r>
              <a:rPr lang="ru-RU" dirty="0"/>
              <a:t>. Заблуждения, вытекающие из особенностей нашего </a:t>
            </a:r>
            <a:r>
              <a:rPr lang="ru-RU" dirty="0" smtClean="0"/>
              <a:t>индивидуального </a:t>
            </a:r>
            <a:r>
              <a:rPr lang="ru-RU" dirty="0"/>
              <a:t>и случайного положения в мире. Каждый человек рождается в определенной стране, культуре, климатической зоне и т.д. Место рождения на-</a:t>
            </a:r>
            <a:r>
              <a:rPr lang="ru-RU" dirty="0" err="1"/>
              <a:t>кладывает</a:t>
            </a:r>
            <a:r>
              <a:rPr lang="ru-RU" dirty="0"/>
              <a:t>  на  человека  свой  отпечаток  и  обуславливает  односторонность  его видения.  Для  преодоления  этого  идола  объект  необходимо  рассматривать  с разных  позиций,  в  разных  условиях.  Бэкон  ссылается  на  мысль  Гераклита: «Люди ищут истину в малых мирах, вместо того чтобы искать ее в большом мире». Объект следует рассматривать с разных сторон, тогда картина будет </a:t>
            </a:r>
            <a:r>
              <a:rPr lang="ru-RU" dirty="0" smtClean="0"/>
              <a:t>более </a:t>
            </a:r>
            <a:r>
              <a:rPr lang="ru-RU" dirty="0"/>
              <a:t>полной и объективной. Нужно выйти за пределы объекта и рассматривать его с позиций других объектов. </a:t>
            </a:r>
          </a:p>
          <a:p>
            <a:r>
              <a:rPr lang="ru-RU" dirty="0"/>
              <a:t>в) </a:t>
            </a:r>
            <a:r>
              <a:rPr lang="ru-RU" b="1" dirty="0"/>
              <a:t>Идолы рынка</a:t>
            </a:r>
            <a:r>
              <a:rPr lang="ru-RU" dirty="0"/>
              <a:t>. Заблуждения, вытекающие из некритического </a:t>
            </a:r>
            <a:r>
              <a:rPr lang="ru-RU" dirty="0" smtClean="0"/>
              <a:t>использования  </a:t>
            </a:r>
            <a:r>
              <a:rPr lang="ru-RU" dirty="0"/>
              <a:t>слов,  имеющих  разные  смыслы.  Слова  нашего  языка  часто  имеют  не один смысл, а множество смыслов. Если это не учитывать, то можно </a:t>
            </a:r>
            <a:r>
              <a:rPr lang="ru-RU" dirty="0" smtClean="0"/>
              <a:t>прийти </a:t>
            </a:r>
            <a:r>
              <a:rPr lang="ru-RU" dirty="0"/>
              <a:t>к путанице, ошибкам, заблуждениям. </a:t>
            </a:r>
          </a:p>
          <a:p>
            <a:r>
              <a:rPr lang="ru-RU" dirty="0"/>
              <a:t>г) </a:t>
            </a:r>
            <a:r>
              <a:rPr lang="ru-RU" b="1" dirty="0"/>
              <a:t>Идолы театра</a:t>
            </a:r>
            <a:r>
              <a:rPr lang="ru-RU" dirty="0"/>
              <a:t>. Заблуждения, вытекающие из подчинения нашей мысли мнениям авторитетов (священного Писания, классиков науки, вождей и т.п.).Бекон этой классификацией облегчал ученым возможность увидеть </a:t>
            </a:r>
            <a:r>
              <a:rPr lang="ru-RU" dirty="0" smtClean="0"/>
              <a:t>источники </a:t>
            </a:r>
            <a:r>
              <a:rPr lang="ru-RU" dirty="0"/>
              <a:t>ошибок, «подводные камни» науки. Принято считать, что Бэкон заложил основы эмпиризма, как одной из главных философских традиций </a:t>
            </a:r>
            <a:r>
              <a:rPr lang="ru-RU" dirty="0" smtClean="0"/>
              <a:t>новоевропейской  </a:t>
            </a:r>
            <a:r>
              <a:rPr lang="ru-RU" dirty="0"/>
              <a:t>философии.  В  эмпиризме  главная  роль  принадлежит  фактам,  опытным данным,  результатам  наблюдений  и  экспериментов.  Отрицательная  сторона эмпиризма - он недооценивает роль разума в научном познании. Однако такая точка зрения на идейное наследие Бэкона представляется не вполне точной и может быть оспорена следующим представлением, которое он внес в науку. </a:t>
            </a:r>
          </a:p>
        </p:txBody>
      </p:sp>
    </p:spTree>
    <p:extLst>
      <p:ext uri="{BB962C8B-B14F-4D97-AF65-F5344CB8AC3E}">
        <p14:creationId xmlns:p14="http://schemas.microsoft.com/office/powerpoint/2010/main" val="11122863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58793" y="724621"/>
            <a:ext cx="11291978" cy="5144474"/>
          </a:xfrm>
        </p:spPr>
        <p:txBody>
          <a:bodyPr>
            <a:normAutofit/>
          </a:bodyPr>
          <a:lstStyle/>
          <a:p>
            <a:r>
              <a:rPr lang="ru-RU" dirty="0"/>
              <a:t>Он выделял в науке три типа путей:  </a:t>
            </a:r>
          </a:p>
          <a:p>
            <a:r>
              <a:rPr lang="ru-RU" dirty="0"/>
              <a:t>1. Путь паука - ученый стремится извлечь научные знания из своего ума, не прибегая к опыту; </a:t>
            </a:r>
          </a:p>
          <a:p>
            <a:r>
              <a:rPr lang="ru-RU" dirty="0"/>
              <a:t>2. Путь муравья - ученый по крупицам собирает только опытные  данные;                                                          </a:t>
            </a:r>
          </a:p>
          <a:p>
            <a:r>
              <a:rPr lang="ru-RU" dirty="0"/>
              <a:t>3. Путь пчелы – сбор данных, их мысленная обработка и обобщение в виде теоретических знаний. Путь пчелы – согласно Бэкону, наиболее продуктивен.  </a:t>
            </a:r>
          </a:p>
          <a:p>
            <a:endParaRPr lang="ru-RU" dirty="0"/>
          </a:p>
        </p:txBody>
      </p:sp>
    </p:spTree>
    <p:extLst>
      <p:ext uri="{BB962C8B-B14F-4D97-AF65-F5344CB8AC3E}">
        <p14:creationId xmlns:p14="http://schemas.microsoft.com/office/powerpoint/2010/main" val="3627977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fontScale="77500" lnSpcReduction="20000"/>
          </a:bodyPr>
          <a:lstStyle/>
          <a:p>
            <a:pPr algn="just"/>
            <a:r>
              <a:rPr lang="ru-RU" dirty="0"/>
              <a:t>Итак, отныне «подлинный путь исследователя заключается в том, чтобы посредством непрерывного соотнесения опыта с принципами математики упорядочивать хаотическое многообразие явлений на основании определенной меры и строгих правил, превращая  эмпирически-случайное  в  закономерно-необходимое.  Наконец-то  был найден  критерий,  недоступный  натурфилософии  Возрождения,  и  установлена твердая  граница  между  методическими  принципами,  на  которых  построено опытное познание, и чистой “спекуляцией”, определены правила, позволяющие отделить  истину  от  лжи,  отличить  объекты  научного  знания  от  нереальных и фантастических». Но чтобы математика смогла стать фундаментом нового естественно-научного метода, она сама должна была «вызреть» в более абстрактную, чем ранее, форму мышления, пригодную для применения в самых разных областях знания. В XVI в. математика ещё не была достаточно отвлеченной наукой с разработанным символическим языком.</a:t>
            </a:r>
          </a:p>
          <a:p>
            <a:pPr algn="just"/>
            <a:r>
              <a:rPr lang="ru-RU" dirty="0"/>
              <a:t>В конце XVI в. фламандец </a:t>
            </a:r>
            <a:r>
              <a:rPr lang="ru-RU" dirty="0" err="1"/>
              <a:t>Саймон</a:t>
            </a:r>
            <a:r>
              <a:rPr lang="ru-RU" dirty="0"/>
              <a:t> </a:t>
            </a:r>
            <a:r>
              <a:rPr lang="ru-RU" dirty="0" err="1"/>
              <a:t>Штевин</a:t>
            </a:r>
            <a:r>
              <a:rPr lang="ru-RU" dirty="0"/>
              <a:t> (1548–1620) и француз Франсуа Виет (1540–1603) продвинули разработку алгебраических символов, а окончательно эта работа  была  завершена  в  XVII  в.  </a:t>
            </a:r>
            <a:r>
              <a:rPr lang="ru-RU" dirty="0" err="1"/>
              <a:t>Штевин</a:t>
            </a:r>
            <a:r>
              <a:rPr lang="ru-RU" dirty="0"/>
              <a:t>  внес  два  значительных  нововведения для упрощения и систематизации арифметики и алгебры. Он ввел в обиход десятичные дроби, открытые до него, но мало использовавшиеся из-за отсутствия системы  обозначений,  позволяющей  их  вычислять,  подобно  целым  числам. С  другой  стороны,  он  унифицировал  понятие  числа,  допуская  отрицательное число как совершенно законное. Что касается Виета, то его имя было знаменито в связи с тем, что в 1593 г. он решил задачу, которую нидерландский математик предлагал решить, бросив вызов всей Европе. Это было уравнение 45-ой степени.  Он  написал  известное  сочинение  по  тригонометрии  «Математический  канон» (</a:t>
            </a:r>
            <a:r>
              <a:rPr lang="ru-RU" dirty="0" err="1"/>
              <a:t>Canon</a:t>
            </a:r>
            <a:r>
              <a:rPr lang="ru-RU" dirty="0"/>
              <a:t> </a:t>
            </a:r>
            <a:r>
              <a:rPr lang="ru-RU" dirty="0" err="1"/>
              <a:t>mathematicus</a:t>
            </a:r>
            <a:r>
              <a:rPr lang="ru-RU" dirty="0"/>
              <a:t>) (1579), а также впервые применил алгебру к геометрии</a:t>
            </a:r>
            <a:r>
              <a:rPr lang="ru-RU" dirty="0" smtClean="0"/>
              <a:t>.</a:t>
            </a:r>
          </a:p>
          <a:p>
            <a:pPr algn="just"/>
            <a:r>
              <a:rPr lang="ru-RU" dirty="0" smtClean="0"/>
              <a:t> </a:t>
            </a:r>
            <a:r>
              <a:rPr lang="ru-RU" dirty="0"/>
              <a:t>Виет предположил невозможность точного значения числа π и просчитал его до десятого десятичного знака. Но наибольшая его заслуга состоит в том, что  он  развил  мысль  об  упрощении  знаков  и  о  символизации  алгебры,  введя в обиход систематическое употребление букв: гласных – для определения неизвестных,  а  согласных  –  для  данных.  До  него  алгебра  предлагала  «примеры» и «правила», как правила грамматики, а не формулы. Виет сделал возможными алгебраические действия и тем самым переход от уровня грамматической абстракции на уровень чистой логики. Декарт, но главным образом Ферма, отталкиваясь  от  набросков  Виета,  построили  аналитическую  геометрию.  Наконец, ещё одним достижением математической науки XVI в. явилось изобретение </a:t>
            </a:r>
            <a:r>
              <a:rPr lang="ru-RU" dirty="0" smtClean="0"/>
              <a:t>логарифмов </a:t>
            </a:r>
            <a:r>
              <a:rPr lang="ru-RU" dirty="0"/>
              <a:t>англичанином Джоном Непером (1550–1617).</a:t>
            </a:r>
          </a:p>
        </p:txBody>
      </p:sp>
    </p:spTree>
    <p:extLst>
      <p:ext uri="{BB962C8B-B14F-4D97-AF65-F5344CB8AC3E}">
        <p14:creationId xmlns:p14="http://schemas.microsoft.com/office/powerpoint/2010/main" val="1327223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a:latin typeface="Arial Black" panose="020B0A04020102020204" pitchFamily="34" charset="0"/>
              </a:rPr>
              <a:t>СТАНОВЛЕНИЕ МАТЕМАТИЗИРОВАННОЙ  </a:t>
            </a:r>
            <a:r>
              <a:rPr lang="ru-RU" sz="1400" b="1" dirty="0" smtClean="0">
                <a:latin typeface="Arial Black" panose="020B0A04020102020204" pitchFamily="34" charset="0"/>
              </a:rPr>
              <a:t>ЭКСПЕРИМЕНТАЛЬНОЙ  НАУКИ  В </a:t>
            </a:r>
            <a:r>
              <a:rPr lang="ru-RU" sz="1400" b="1" dirty="0">
                <a:latin typeface="Arial Black" panose="020B0A04020102020204" pitchFamily="34" charset="0"/>
              </a:rPr>
              <a:t>НОВОЕВРОПЕЙСКОЙ </a:t>
            </a:r>
            <a:r>
              <a:rPr lang="ru-RU" sz="1400" b="1" dirty="0" smtClean="0">
                <a:latin typeface="Arial Black" panose="020B0A04020102020204" pitchFamily="34" charset="0"/>
              </a:rPr>
              <a:t> КУЛЬТУРЕ</a:t>
            </a:r>
            <a:r>
              <a:rPr lang="ru-RU" sz="1400" dirty="0">
                <a:latin typeface="Arial Black" panose="020B0A04020102020204" pitchFamily="34" charset="0"/>
              </a:rPr>
              <a:t/>
            </a:r>
            <a:br>
              <a:rPr lang="ru-RU" sz="1400" dirty="0">
                <a:latin typeface="Arial Black" panose="020B0A04020102020204" pitchFamily="34" charset="0"/>
              </a:rPr>
            </a:b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fontScale="85000" lnSpcReduction="20000"/>
          </a:bodyPr>
          <a:lstStyle/>
          <a:p>
            <a:pPr algn="just"/>
            <a:r>
              <a:rPr lang="ru-RU" dirty="0"/>
              <a:t>Прогресс этой науки имел своим стимулом возраставшее с конца Средних веков стремление к точности, которое иногда называют </a:t>
            </a:r>
            <a:r>
              <a:rPr lang="ru-RU" b="1" dirty="0"/>
              <a:t>арифметизацией европейской ментальности</a:t>
            </a:r>
            <a:r>
              <a:rPr lang="ru-RU" dirty="0"/>
              <a:t>. Самым красноречивым подтверждением этого стремления  служит  ряд  технических  новшеств,  появившихся  в  XVII  столетии.  Вот только несколько поздних примеров: около 1641 г. были изготовлены первые жидкостные термометры, водные, потом спиртовые. Начиная с 1667 г. из </a:t>
            </a:r>
            <a:r>
              <a:rPr lang="ru-RU" dirty="0" smtClean="0"/>
              <a:t>Флоренции </a:t>
            </a:r>
            <a:r>
              <a:rPr lang="ru-RU" dirty="0"/>
              <a:t>по всей Европе распространяются термометры в их современной форме. Фактически  разработка  единообразной  шкалы  измерения  температуры  пришлась на XVIII в. Эмпирическое изобретение Фаренгейта датируется 1714 годом, работы Реомюра – началом 30-х годов XVIII в. Больше столетия ушло на то, чтобы найти способ измерения температуры. Барометр был изобретен чуть раньше благодаря опытам Торричелли (1643), Паскаля (1647) и Берти. </a:t>
            </a:r>
            <a:r>
              <a:rPr lang="ru-RU" dirty="0" smtClean="0"/>
              <a:t>Решающий  </a:t>
            </a:r>
            <a:r>
              <a:rPr lang="ru-RU" dirty="0"/>
              <a:t>в  отношении  точности  шаг  снова  приходится  на  60-е,  70-е  и  80-е  годы XVII столетия. Овладев пространством, научный мир XVII в. принялся усовершенствовать исчисление времени. Голландцу </a:t>
            </a:r>
            <a:r>
              <a:rPr lang="ru-RU" dirty="0" err="1"/>
              <a:t>Христиану</a:t>
            </a:r>
            <a:r>
              <a:rPr lang="ru-RU" dirty="0"/>
              <a:t> Гюйгенсу (1629–1695) принадлежит  изобретение  маятника  и регулирующей  спирали,  которая  позволяет передавать в плоскость часов равномерные колебания маятников. </a:t>
            </a:r>
          </a:p>
          <a:p>
            <a:pPr algn="just"/>
            <a:r>
              <a:rPr lang="ru-RU" dirty="0"/>
              <a:t>Итак, столбовая дорога Научной революции вела в том направлении, в котором идеал научности будет неразрывно связан с математикой, провозглашённой царицей наук. Отныне многие считали, что достоверность достижима лишь там, где приложима какая-либо математическая дисциплина или же где объект исследования соразмерен с математическими принципами. Выражение любого знания  в  форме  математического  доказательства  становится  желательным условием для всякой истинной науки. По этой главной дороге скорее и дальше  прочих  прошли  великие  конструкторы  новой  модели  мира:  Галилей, Кеплер, Декарт, Лейбниц и Ньютон. Галилей особенно продвинулся в области динамики, первой количественной физики. Кеплер вывел первый действительно научный закон и астрономию чисел. Декарт внёс свой вклад в математику и  радикально  упростил  идею  материи-пространства.  Лейбниц  разработал  исчисление  бесконечно  малых.  Ньютон  создал  исчисление  бесконечно  малых  и аналитическую унификацию всей земной и небесной физики на основе простой прогрессии масс и геометрической прогрессии скоростей.  </a:t>
            </a:r>
          </a:p>
          <a:p>
            <a:pPr algn="just"/>
            <a:endParaRPr lang="ru-RU" dirty="0"/>
          </a:p>
        </p:txBody>
      </p:sp>
    </p:spTree>
    <p:extLst>
      <p:ext uri="{BB962C8B-B14F-4D97-AF65-F5344CB8AC3E}">
        <p14:creationId xmlns:p14="http://schemas.microsoft.com/office/powerpoint/2010/main" val="40249255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a:bodyPr>
          <a:lstStyle/>
          <a:p>
            <a:pPr>
              <a:lnSpc>
                <a:spcPct val="80000"/>
              </a:lnSpc>
            </a:pPr>
            <a:r>
              <a:rPr lang="ru-RU" altLang="ru-RU" sz="1950" dirty="0"/>
              <a:t>Основные сочинения:</a:t>
            </a:r>
          </a:p>
          <a:p>
            <a:pPr lvl="2">
              <a:lnSpc>
                <a:spcPct val="80000"/>
              </a:lnSpc>
            </a:pPr>
            <a:r>
              <a:rPr lang="ru-RU" altLang="ru-RU" sz="1800" dirty="0"/>
              <a:t>«Геометрия» </a:t>
            </a:r>
          </a:p>
          <a:p>
            <a:pPr lvl="2">
              <a:lnSpc>
                <a:spcPct val="80000"/>
              </a:lnSpc>
            </a:pPr>
            <a:r>
              <a:rPr lang="ru-RU" altLang="ru-RU" sz="1800" dirty="0"/>
              <a:t>«Рассуждение о методе» </a:t>
            </a:r>
          </a:p>
          <a:p>
            <a:pPr lvl="2">
              <a:lnSpc>
                <a:spcPct val="80000"/>
              </a:lnSpc>
            </a:pPr>
            <a:r>
              <a:rPr lang="ru-RU" altLang="ru-RU" sz="1800" dirty="0"/>
              <a:t>«Начала философии»</a:t>
            </a:r>
          </a:p>
          <a:p>
            <a:pPr lvl="2">
              <a:lnSpc>
                <a:spcPct val="80000"/>
              </a:lnSpc>
            </a:pPr>
            <a:endParaRPr lang="ru-RU" altLang="ru-RU" sz="1800" dirty="0"/>
          </a:p>
          <a:p>
            <a:pPr marL="288036" lvl="2" indent="0">
              <a:lnSpc>
                <a:spcPct val="80000"/>
              </a:lnSpc>
              <a:buNone/>
            </a:pPr>
            <a:r>
              <a:rPr lang="ru-RU" altLang="ru-RU" sz="1800" dirty="0"/>
              <a:t>французский философ, математик, физик и физиолог </a:t>
            </a:r>
            <a:endParaRPr lang="ru-RU" altLang="ru-RU" sz="1800" dirty="0" smtClean="0"/>
          </a:p>
          <a:p>
            <a:pPr marL="288036" lvl="2" indent="0">
              <a:lnSpc>
                <a:spcPct val="80000"/>
              </a:lnSpc>
              <a:buNone/>
            </a:pPr>
            <a:r>
              <a:rPr lang="ru-RU" altLang="ru-RU" sz="1800" b="1" dirty="0">
                <a:solidFill>
                  <a:schemeClr val="accent3"/>
                </a:solidFill>
              </a:rPr>
              <a:t>Основные правила </a:t>
            </a:r>
            <a:r>
              <a:rPr lang="ru-RU" altLang="ru-RU" sz="1800" b="1" dirty="0" smtClean="0">
                <a:solidFill>
                  <a:schemeClr val="accent3"/>
                </a:solidFill>
              </a:rPr>
              <a:t>метода</a:t>
            </a:r>
          </a:p>
          <a:p>
            <a:r>
              <a:rPr lang="ru-RU" altLang="ru-RU" sz="1950" dirty="0"/>
              <a:t>1) начинать с несомненного и самоочевидного, </a:t>
            </a:r>
            <a:r>
              <a:rPr lang="ru-RU" altLang="ru-RU" sz="1950" b="1" dirty="0"/>
              <a:t>ясного и отчетливого </a:t>
            </a:r>
            <a:r>
              <a:rPr lang="ru-RU" altLang="ru-RU" sz="1950" dirty="0"/>
              <a:t>т. е. с того, противоположное чему нельзя помыслить, </a:t>
            </a:r>
          </a:p>
          <a:p>
            <a:r>
              <a:rPr lang="ru-RU" altLang="ru-RU" sz="1950" dirty="0"/>
              <a:t>2) разделять любую проблему на столько частей, сколько необходимо для ее эффективного решения, </a:t>
            </a:r>
          </a:p>
          <a:p>
            <a:r>
              <a:rPr lang="ru-RU" altLang="ru-RU" sz="1950" dirty="0"/>
              <a:t>3) начинать с простого и постепенно продвигаться к сложному, </a:t>
            </a:r>
          </a:p>
          <a:p>
            <a:r>
              <a:rPr lang="ru-RU" altLang="ru-RU" sz="1950" dirty="0"/>
              <a:t>4) составлять полные перечни и обзоры, постоянно перепроверять правильность умозаключений. </a:t>
            </a:r>
          </a:p>
          <a:p>
            <a:pPr marL="288036" lvl="2" indent="0">
              <a:lnSpc>
                <a:spcPct val="80000"/>
              </a:lnSpc>
              <a:buNone/>
            </a:pPr>
            <a:endParaRPr lang="ru-RU" altLang="ru-RU" sz="1800" dirty="0"/>
          </a:p>
        </p:txBody>
      </p:sp>
    </p:spTree>
    <p:extLst>
      <p:ext uri="{BB962C8B-B14F-4D97-AF65-F5344CB8AC3E}">
        <p14:creationId xmlns:p14="http://schemas.microsoft.com/office/powerpoint/2010/main" val="32562563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07033" y="664236"/>
            <a:ext cx="11274725" cy="5023705"/>
          </a:xfrm>
        </p:spPr>
        <p:txBody>
          <a:bodyPr>
            <a:normAutofit/>
          </a:bodyPr>
          <a:lstStyle/>
          <a:p>
            <a:pPr algn="just"/>
            <a:r>
              <a:rPr lang="ru-RU" sz="1800" dirty="0"/>
              <a:t>Итак, истинный метод позволит адекватно познавать природу, а также приобрести власть над ней. Метод Декарта — рационалистический. Сущность вещей может быть постигнута разумом, но не чувствами. Обосновывая данный тезис, Декарт приводит пример с воском. Воск — один из тех материальных объектов, которые довольно отчетливо, как нам кажется, воспринимаются чувствами. Будучи извлечен из пчелиных сот, кусок воска представляется холодным, белым, имеющим четкие очертания, обладающим запахом меда. Однако достаточно только поднести этот воск к огню и все перечисленные свойства исчезают, — он делается жидким, горячим, теряет свой цвет и запах меда, лишается прежних очертаний. Разумеется, нагревание не уничтожает сущность вещи: воск остается воском. Но если все его чувственно — воспринимаемые качества изменились, это означает, что его сущность связана не с ними и, следовательно, человеческим чувствам она недоступна. Сущность воска, как и любого материального объекта, заключается в протяженности, и говорит об этом только наш разум</a:t>
            </a:r>
            <a:r>
              <a:rPr lang="ru-RU" sz="1800" dirty="0" smtClean="0"/>
              <a:t>. Ясное </a:t>
            </a:r>
            <a:r>
              <a:rPr lang="ru-RU" sz="1800" dirty="0"/>
              <a:t>познание разума всегда дает более надежную информацию, чем чувства; так, например, люди хорошо видят солнце, но лишь благодаря разуму они знают, что его размеры значительно больше тех, которые подсказываются чувственным восприятием. Отвергая знаменитый принцип сторонников эмпиризма «нет ничего в разуме, чего прежде не было бы в чувствах», Декарт ссылается на то, что идеи Бога и души не могли быть взяты из чувственного опыта.</a:t>
            </a:r>
          </a:p>
        </p:txBody>
      </p:sp>
    </p:spTree>
    <p:extLst>
      <p:ext uri="{BB962C8B-B14F-4D97-AF65-F5344CB8AC3E}">
        <p14:creationId xmlns:p14="http://schemas.microsoft.com/office/powerpoint/2010/main" val="22073856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724620"/>
            <a:ext cx="11274725" cy="5023705"/>
          </a:xfrm>
        </p:spPr>
        <p:txBody>
          <a:bodyPr>
            <a:normAutofit/>
          </a:bodyPr>
          <a:lstStyle/>
          <a:p>
            <a:pPr algn="just"/>
            <a:r>
              <a:rPr lang="ru-RU" sz="1800" dirty="0"/>
              <a:t>Декарт выделяет два «действия разума», с помощью которых достигается истинное познание вещей. Эти действия — интуиция и дедукция. «Под интуицией я подразумеваю не зыбкое свидетельство чувств и не обманчивое суждение неправильно слагающего воображения, а понимание ясного и внимательного ума, настолько легкое и отчетливое, что не остается совершенно никакого сомнения относительно того, что мы </a:t>
            </a:r>
            <a:r>
              <a:rPr lang="ru-RU" sz="1800" dirty="0" smtClean="0"/>
              <a:t>разумеем». </a:t>
            </a:r>
            <a:r>
              <a:rPr lang="ru-RU" sz="1800" dirty="0"/>
              <a:t>Таким образом, речь идет об интеллектуальной интуиции, которая характеризуется простотой и самоочевидностью. Дедукция состоит в «искусном выведении знаний. Дедукция, по Декарту, отличается от интуиции в двух отношениях. Во-первых, дедукция предполагает определенную последовательность, движение понятий, что никогда не свойственно интуиции. Во-вторых, дедукции не требуется непосредственная очевидность, без которой невозможна интуиция. Цепь дедуктивных рассуждений может «заимствовать» очевидность у памяти, которая легко подтвердит достоверность результатов применительно к каждому отдельному звену этой цепи. Правильно построенная дедукция никогда не дает ошибочных выводов. Кроме того, при решении любой научной проблемы всегда есть лишь один кратчайший и наиболее эффективный способ построения дедукции. Исходные принципы человеческого знания могут быть постигнуты путем интуиции, наиболее отдаленные их следствия — только путем дедукции. В целом же вся система научного знания представляет собой определенную последовательность интуиций и дедукций. Истинное знание должно быть ясно усмотрено или достоверно выведено.</a:t>
            </a:r>
          </a:p>
        </p:txBody>
      </p:sp>
    </p:spTree>
    <p:extLst>
      <p:ext uri="{BB962C8B-B14F-4D97-AF65-F5344CB8AC3E}">
        <p14:creationId xmlns:p14="http://schemas.microsoft.com/office/powerpoint/2010/main" val="19446067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a:bodyPr>
          <a:lstStyle/>
          <a:p>
            <a:pPr algn="just"/>
            <a:r>
              <a:rPr lang="ru-RU" sz="1800" dirty="0"/>
              <a:t>Метод Декарта требовал исключения из состава науки всякого вероятного и «правдоподобного» знания. По его мнению, действительная наука должна слагаться лишь из достоверных и несомненных положений, в противном случае легко впасть в </a:t>
            </a:r>
            <a:r>
              <a:rPr lang="ru-RU" sz="1800" dirty="0" smtClean="0"/>
              <a:t>заблуждение.</a:t>
            </a:r>
          </a:p>
          <a:p>
            <a:pPr algn="just"/>
            <a:r>
              <a:rPr lang="ru-RU" sz="1800" dirty="0" smtClean="0"/>
              <a:t>.</a:t>
            </a:r>
            <a:r>
              <a:rPr lang="ru-RU" sz="1800" dirty="0"/>
              <a:t/>
            </a:r>
            <a:br>
              <a:rPr lang="ru-RU" sz="1800" dirty="0"/>
            </a:br>
            <a:r>
              <a:rPr lang="ru-RU" sz="1800" dirty="0"/>
              <a:t/>
            </a:r>
            <a:br>
              <a:rPr lang="ru-RU" sz="1800" dirty="0"/>
            </a:br>
            <a:r>
              <a:rPr lang="ru-RU" sz="1800" dirty="0"/>
              <a:t>Предмет философии французский мыслитель определяет достаточно широко: «вся философия подобна дереву, корни которого — метафизика, ствол — физика, а ветви, исходящие от этого ствола, — все прочие науки, сводящиеся к трем главным: медицине, механике и этике» (1:1, 309). Метафизика — фундамент всей системы человеческого знания: то обстоятельство, что она длительное время не могла стать наукой, препятствовало плодотворному развитию других дисциплин. Декарт считал, что подобное положение получится исправить с помощью истинного метода, который позволит наконец-то построить научную метафизику. Поскольку научное знание представляет собой определенную систему взаимосвязанных положений, метафизика должна быть построена на основе исходных первоначал, критериями которых являются: а) ясность и самоочевидность, б) зависимость от них всех остальных знаний.</a:t>
            </a:r>
          </a:p>
        </p:txBody>
      </p:sp>
    </p:spTree>
    <p:extLst>
      <p:ext uri="{BB962C8B-B14F-4D97-AF65-F5344CB8AC3E}">
        <p14:creationId xmlns:p14="http://schemas.microsoft.com/office/powerpoint/2010/main" val="2634436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4460" y="86264"/>
            <a:ext cx="9111219" cy="638356"/>
          </a:xfrm>
        </p:spPr>
        <p:txBody>
          <a:bodyPr>
            <a:noAutofit/>
          </a:bodyPr>
          <a:lstStyle/>
          <a:p>
            <a:r>
              <a:rPr lang="ru-RU" sz="1400" b="1" dirty="0" smtClean="0">
                <a:latin typeface="Arial Black" panose="020B0A04020102020204" pitchFamily="34" charset="0"/>
              </a:rPr>
              <a:t>Метод, Р. Декарт</a:t>
            </a:r>
            <a:endParaRPr lang="ru-RU" sz="1400" dirty="0">
              <a:latin typeface="Arial Black" panose="020B0A04020102020204" pitchFamily="34" charset="0"/>
            </a:endParaRPr>
          </a:p>
        </p:txBody>
      </p:sp>
      <p:sp>
        <p:nvSpPr>
          <p:cNvPr id="3" name="Объект 2"/>
          <p:cNvSpPr>
            <a:spLocks noGrp="1"/>
          </p:cNvSpPr>
          <p:nvPr>
            <p:ph idx="1"/>
          </p:nvPr>
        </p:nvSpPr>
        <p:spPr>
          <a:xfrm>
            <a:off x="276045" y="845389"/>
            <a:ext cx="11274725" cy="5023705"/>
          </a:xfrm>
        </p:spPr>
        <p:txBody>
          <a:bodyPr>
            <a:normAutofit fontScale="92500" lnSpcReduction="20000"/>
          </a:bodyPr>
          <a:lstStyle/>
          <a:p>
            <a:pPr algn="just"/>
            <a:r>
              <a:rPr lang="ru-RU" sz="1800" dirty="0"/>
              <a:t>Построение метафизики Декарт начинает с применения процедуры сомнения. «Человеку, исследующему истину, необходимо хоть один раз в </a:t>
            </a:r>
            <a:r>
              <a:rPr lang="ru-RU" sz="1800" dirty="0" smtClean="0"/>
              <a:t>жизни  усомниться </a:t>
            </a:r>
            <a:r>
              <a:rPr lang="ru-RU" sz="1800" dirty="0"/>
              <a:t>во всех вещах</a:t>
            </a:r>
            <a:r>
              <a:rPr lang="ru-RU" sz="1800" dirty="0" smtClean="0"/>
              <a:t>». </a:t>
            </a:r>
            <a:r>
              <a:rPr lang="ru-RU" sz="1800" dirty="0"/>
              <a:t>Он выделяет несколько оснований для подобного сомнения. Прежде всего он отмечает, что в детском возрасте люди усваивают суждения о вещах ранее, чем достигнут «полного обладания» разумом. Отсюда берут свое начало многообразные предрассудки и ложные мнения. </a:t>
            </a:r>
            <a:endParaRPr lang="ru-RU" sz="1800" dirty="0" smtClean="0"/>
          </a:p>
          <a:p>
            <a:pPr algn="just"/>
            <a:r>
              <a:rPr lang="ru-RU" sz="1800" dirty="0" smtClean="0"/>
              <a:t>Далее</a:t>
            </a:r>
            <a:r>
              <a:rPr lang="ru-RU" sz="1800" dirty="0"/>
              <a:t>, можно усомниться в существовании чувственных вещей, поскольку нам хорошо известно, что чувства иногда нас обманывают (например, башни издалека кажутся круглыми, вблизи же часто оказываются квадратными и т. д.). Разумеется, было бы слишком неосмотрительно доверять тому, что хотя бы однажды ввело нас в заблуждение. Кроме того, во сне людям кажется, будто они воспринимают различные вещи, пробудившись же понимают, что таких предметов в действительности не существовало. Человеку, на этом основании испытывающему сомнение в чувственных вещах, вполне могло бы показаться, что «не даны никакие признаки, с помощью которых он мог бы достоверно отличить состояние сна от </a:t>
            </a:r>
            <a:r>
              <a:rPr lang="ru-RU" sz="1800" dirty="0" smtClean="0"/>
              <a:t>бодрствования</a:t>
            </a:r>
            <a:r>
              <a:rPr lang="ru-RU" sz="1800" smtClean="0"/>
              <a:t>. </a:t>
            </a:r>
          </a:p>
          <a:p>
            <a:pPr algn="just"/>
            <a:r>
              <a:rPr lang="ru-RU" sz="1800" smtClean="0"/>
              <a:t>Наконец</a:t>
            </a:r>
            <a:r>
              <a:rPr lang="ru-RU" sz="1800" dirty="0"/>
              <a:t>, даже математические доказательства, всегда представляющиеся наиболее достоверным знанием, имеющимся у человека, также могут быть подвергнуты сомнению. Ведь существуют люди, которые ошибаются при решении проблем из области арифметики и геометрии. Еще более важно в этом случае то, что мы слышали о существовании всемогущего Бога. Вполне допустимо предположение, что Бог мог сотворить людей постоянно и во всем заблуждающимися. Правда, многие считают, что Бог — благое существо, и поэтому создание вечно ошибающихся людей вступило бы в противоречие с его благой природой. Но где гарантия, что Бог хотя бы иногда намеренно не заставляет людей ошибаться? Кроме того, даже если признать мудрого Бога источником истины, может оказаться, что существует иной, весьма могущественный и при этом «злокозненный гений», постоянно вводящий человека в заблуждение. Таковы причины, которые дают повод поставить приобретенные человеком знания под сомнение. Декарт подчеркивает, что это сомнение должно распространяться только на область теоретического познания, но не на сферу практического поведения человека. Процедура сомнения имеет ограниченное применение, ее назначение — способствовать отысканию научной истины. Сомнение важно не само по себе, оно вовсе не ведет к абсолютному скептицизму, его цель — «в том, чтобы достичь уверенности и, отбросив зыбучие наносы и пески, найти твердую почву</a:t>
            </a:r>
            <a:r>
              <a:rPr lang="ru-RU" sz="1800" dirty="0" smtClean="0"/>
              <a:t>».</a:t>
            </a:r>
            <a:endParaRPr lang="ru-RU" sz="1800" dirty="0"/>
          </a:p>
        </p:txBody>
      </p:sp>
    </p:spTree>
    <p:extLst>
      <p:ext uri="{BB962C8B-B14F-4D97-AF65-F5344CB8AC3E}">
        <p14:creationId xmlns:p14="http://schemas.microsoft.com/office/powerpoint/2010/main" val="11389831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3577" y="286603"/>
            <a:ext cx="9922103" cy="377631"/>
          </a:xfrm>
        </p:spPr>
        <p:txBody>
          <a:bodyPr>
            <a:noAutofit/>
          </a:bodyPr>
          <a:lstStyle/>
          <a:p>
            <a:r>
              <a:rPr lang="ru-RU" sz="2400" dirty="0">
                <a:latin typeface="Arial Black" panose="020B0A04020102020204" pitchFamily="34" charset="0"/>
              </a:rPr>
              <a:t>Динамика науки как процесс порождения нового знания </a:t>
            </a:r>
          </a:p>
        </p:txBody>
      </p:sp>
      <p:sp>
        <p:nvSpPr>
          <p:cNvPr id="3" name="Объект 2"/>
          <p:cNvSpPr>
            <a:spLocks noGrp="1"/>
          </p:cNvSpPr>
          <p:nvPr>
            <p:ph idx="1"/>
          </p:nvPr>
        </p:nvSpPr>
        <p:spPr>
          <a:xfrm>
            <a:off x="258792" y="664234"/>
            <a:ext cx="11533517" cy="5779698"/>
          </a:xfrm>
        </p:spPr>
        <p:txBody>
          <a:bodyPr>
            <a:normAutofit/>
          </a:bodyPr>
          <a:lstStyle/>
          <a:p>
            <a:pPr algn="just"/>
            <a:r>
              <a:rPr lang="ru-RU" dirty="0"/>
              <a:t>Историческая изменчивость механизмов порождения нового знания </a:t>
            </a:r>
          </a:p>
          <a:p>
            <a:pPr algn="just"/>
            <a:r>
              <a:rPr lang="ru-RU" dirty="0"/>
              <a:t>Фундаментальной характеристикой знания является его динамика, то есть его рост,  изменение,  развитие  и  т.п.  Эта  идея  была  высказана  еще  в  античной философии, а Гегель сформулировал ее в тезисе – «истина есть процесс», а не «готовый результат». Развитие  знания  –  сложный  диалектический  процесс,  имеющий определенные, качественно отличающиеся друг от друга этапы. Отечественные исследователи предлагают рассматривать его «как движение от мифа к логосу, от  логоса  к  «</a:t>
            </a:r>
            <a:r>
              <a:rPr lang="ru-RU" dirty="0" err="1"/>
              <a:t>преднауке</a:t>
            </a:r>
            <a:r>
              <a:rPr lang="ru-RU" dirty="0"/>
              <a:t>»,  от  «</a:t>
            </a:r>
            <a:r>
              <a:rPr lang="ru-RU" dirty="0" err="1"/>
              <a:t>преднауки</a:t>
            </a:r>
            <a:r>
              <a:rPr lang="ru-RU" dirty="0"/>
              <a:t>»  к  науке,  от  классической  науки  к неклассической и далее к </a:t>
            </a:r>
            <a:r>
              <a:rPr lang="ru-RU" dirty="0" err="1"/>
              <a:t>постнеклассической</a:t>
            </a:r>
            <a:r>
              <a:rPr lang="ru-RU" dirty="0"/>
              <a:t> и т.п., от незнания к знанию, от неглубокого неполного к более глубокому и совершенному знанию и т.д.». </a:t>
            </a:r>
          </a:p>
          <a:p>
            <a:pPr algn="just"/>
            <a:r>
              <a:rPr lang="ru-RU" dirty="0"/>
              <a:t>В исследованиях по истории науки обычно выделяют две стадии: первую называют стадией ее возникновения (</a:t>
            </a:r>
            <a:r>
              <a:rPr lang="ru-RU" dirty="0" err="1"/>
              <a:t>преднаукой</a:t>
            </a:r>
            <a:r>
              <a:rPr lang="ru-RU" dirty="0"/>
              <a:t>), а вторую – наукой в полном смысле слова (развитой наукой). Возникновение науки тесно связано с непосредственными потребностями материального  производства  и  повседневной  практики  людей,  когда первоначальные  эмпирические  понятия  и  представления  стали  постепенно приобретать общий и абстрактный характер. Первые теоретические понятия и системы были сформированы в рамках древнегреческой  науки,  но  широко  применяться  для  изучения  природы математические  методы  начали  только  в  XVII  веке,  с  возникновением экспериментального  естествознания.  Исследовательские  возможности элементарной  математики  античности  были  ограничены,  хотя  она  и  достигла зрелого  теоретического  уровня,  но  изучала  лишь  постоянные  величины. </a:t>
            </a:r>
          </a:p>
        </p:txBody>
      </p:sp>
    </p:spTree>
    <p:extLst>
      <p:ext uri="{BB962C8B-B14F-4D97-AF65-F5344CB8AC3E}">
        <p14:creationId xmlns:p14="http://schemas.microsoft.com/office/powerpoint/2010/main" val="1388568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3577" y="286603"/>
            <a:ext cx="9922103" cy="377631"/>
          </a:xfrm>
        </p:spPr>
        <p:txBody>
          <a:bodyPr>
            <a:noAutofit/>
          </a:bodyPr>
          <a:lstStyle/>
          <a:p>
            <a:r>
              <a:rPr lang="ru-RU" sz="2400" dirty="0">
                <a:latin typeface="Arial Black" panose="020B0A04020102020204" pitchFamily="34" charset="0"/>
              </a:rPr>
              <a:t>Динамика науки как процесс порождения нового знания </a:t>
            </a:r>
          </a:p>
        </p:txBody>
      </p:sp>
      <p:sp>
        <p:nvSpPr>
          <p:cNvPr id="3" name="Объект 2"/>
          <p:cNvSpPr>
            <a:spLocks noGrp="1"/>
          </p:cNvSpPr>
          <p:nvPr>
            <p:ph idx="1"/>
          </p:nvPr>
        </p:nvSpPr>
        <p:spPr>
          <a:xfrm>
            <a:off x="431321" y="664234"/>
            <a:ext cx="11360988" cy="5204860"/>
          </a:xfrm>
        </p:spPr>
        <p:txBody>
          <a:bodyPr>
            <a:normAutofit/>
          </a:bodyPr>
          <a:lstStyle/>
          <a:p>
            <a:pPr algn="just"/>
            <a:r>
              <a:rPr lang="ru-RU" dirty="0"/>
              <a:t>Поэтому  она  не  могла  быть  использована  для  изучения  зависимостей  между переменными величинами, которые были необходимы для исследования такой простейшей  формы  движения,  как  механическое  перемещение  земных  и небесных тел. Потребности механики и астрономии были удовлетворены лишь в  XVII  веке  ,  когда  была  создана  математика  переменных  величин,  авторами которой стали Ньютон и Лейбниц. Синтез  новых  способов  математических  исчислений  с экспериментальными  методами  исследования  ознаменовал  начало классической  науки,  которая  господствовала  до  начала  ХХ  века.  После создания  теории  относительности  и  квантовой  механики  в  начале  ХХ  века начала формироваться неклассическая наука, а в конце прошлого века научный </a:t>
            </a:r>
            <a:r>
              <a:rPr lang="ru-RU" dirty="0" smtClean="0"/>
              <a:t>мир  </a:t>
            </a:r>
            <a:r>
              <a:rPr lang="ru-RU" dirty="0"/>
              <a:t>заговорил  о  </a:t>
            </a:r>
            <a:r>
              <a:rPr lang="ru-RU" dirty="0" err="1"/>
              <a:t>постнеклассической</a:t>
            </a:r>
            <a:r>
              <a:rPr lang="ru-RU" dirty="0"/>
              <a:t>  науке.  Соответственно  этим  периодам развития науки,  можно  в общих  чертах  приблизительно  установить основные стадии эволюции науки.</a:t>
            </a:r>
          </a:p>
        </p:txBody>
      </p:sp>
    </p:spTree>
    <p:extLst>
      <p:ext uri="{BB962C8B-B14F-4D97-AF65-F5344CB8AC3E}">
        <p14:creationId xmlns:p14="http://schemas.microsoft.com/office/powerpoint/2010/main" val="35296919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090" y="286604"/>
            <a:ext cx="9203590" cy="432588"/>
          </a:xfrm>
        </p:spPr>
        <p:txBody>
          <a:bodyPr>
            <a:normAutofit/>
          </a:bodyPr>
          <a:lstStyle/>
          <a:p>
            <a:r>
              <a:rPr lang="ru-RU" sz="2000" b="1" dirty="0" err="1" smtClean="0">
                <a:latin typeface="Arial Black" panose="020B0A04020102020204" pitchFamily="34" charset="0"/>
              </a:rPr>
              <a:t>Экстернализм</a:t>
            </a:r>
            <a:r>
              <a:rPr lang="ru-RU" sz="2000" b="1" dirty="0" smtClean="0">
                <a:latin typeface="Arial Black" panose="020B0A04020102020204" pitchFamily="34" charset="0"/>
              </a:rPr>
              <a:t> и </a:t>
            </a:r>
            <a:r>
              <a:rPr lang="ru-RU" sz="2000" b="1" dirty="0" err="1" smtClean="0">
                <a:latin typeface="Arial Black" panose="020B0A04020102020204" pitchFamily="34" charset="0"/>
              </a:rPr>
              <a:t>интернализм</a:t>
            </a:r>
            <a:endParaRPr lang="ru-RU" sz="2000" b="1" dirty="0">
              <a:latin typeface="Arial Black" panose="020B0A04020102020204" pitchFamily="34" charset="0"/>
            </a:endParaRPr>
          </a:p>
        </p:txBody>
      </p:sp>
      <p:sp>
        <p:nvSpPr>
          <p:cNvPr id="3" name="Объект 2"/>
          <p:cNvSpPr>
            <a:spLocks noGrp="1"/>
          </p:cNvSpPr>
          <p:nvPr>
            <p:ph idx="1"/>
          </p:nvPr>
        </p:nvSpPr>
        <p:spPr>
          <a:xfrm>
            <a:off x="493160" y="1058239"/>
            <a:ext cx="10662520" cy="4975242"/>
          </a:xfrm>
        </p:spPr>
        <p:txBody>
          <a:bodyPr>
            <a:normAutofit fontScale="92500" lnSpcReduction="10000"/>
          </a:bodyPr>
          <a:lstStyle/>
          <a:p>
            <a:pPr algn="just"/>
            <a:r>
              <a:rPr lang="ru-RU" dirty="0"/>
              <a:t>Рассмотрим </a:t>
            </a:r>
            <a:r>
              <a:rPr lang="ru-RU" dirty="0" err="1"/>
              <a:t>интернализм</a:t>
            </a:r>
            <a:r>
              <a:rPr lang="ru-RU" dirty="0"/>
              <a:t> (от лат. </a:t>
            </a:r>
            <a:r>
              <a:rPr lang="ru-RU" dirty="0" err="1"/>
              <a:t>internus</a:t>
            </a:r>
            <a:r>
              <a:rPr lang="ru-RU" dirty="0"/>
              <a:t> – внутренний) и «</a:t>
            </a:r>
            <a:r>
              <a:rPr lang="ru-RU" dirty="0" err="1"/>
              <a:t>экстернализм</a:t>
            </a:r>
            <a:r>
              <a:rPr lang="ru-RU" dirty="0"/>
              <a:t>» (соответственно, от </a:t>
            </a:r>
            <a:r>
              <a:rPr lang="ru-RU" dirty="0" err="1"/>
              <a:t>externus</a:t>
            </a:r>
            <a:r>
              <a:rPr lang="ru-RU" dirty="0"/>
              <a:t> – внешний), представляющие  собой  «два  методологических  направления  в  историографии науки,  сформировавшиеся  в  середине  ХХ  в.:  первое  рассматривает  историю науки как историю научных идей, а второе – как социальный процесс» . </a:t>
            </a:r>
            <a:endParaRPr lang="ru-RU" b="1" dirty="0"/>
          </a:p>
          <a:p>
            <a:pPr algn="just"/>
            <a:r>
              <a:rPr lang="ru-RU" dirty="0"/>
              <a:t>Раскрывая содержание первой из этих позиций более подробно, приведём следующие рассуждения С. А. Лебедева. С точки зрения </a:t>
            </a:r>
            <a:r>
              <a:rPr lang="ru-RU" b="1" dirty="0" err="1"/>
              <a:t>интернализма</a:t>
            </a:r>
            <a:r>
              <a:rPr lang="ru-RU" dirty="0"/>
              <a:t>, «главную  движущую  силу  развития  научного  знания  составляют  имманентно  присущие  ему  внутренние  цели,  средства  и  закономерности. </a:t>
            </a:r>
            <a:r>
              <a:rPr lang="ru-RU" dirty="0" smtClean="0"/>
              <a:t>Представители </a:t>
            </a:r>
            <a:r>
              <a:rPr lang="ru-RU" dirty="0"/>
              <a:t>рассматриваемого </a:t>
            </a:r>
            <a:r>
              <a:rPr lang="ru-RU" dirty="0" smtClean="0"/>
              <a:t>подхода </a:t>
            </a:r>
            <a:r>
              <a:rPr lang="ru-RU" dirty="0"/>
              <a:t>полагают, что </a:t>
            </a:r>
            <a:r>
              <a:rPr lang="ru-RU" b="1" dirty="0"/>
              <a:t>научное знание должно рассматриваться как саморазвивающаяся система,</a:t>
            </a:r>
            <a:r>
              <a:rPr lang="ru-RU" dirty="0"/>
              <a:t> содержание которой не зависит от социокультурных условий ее бытия, от степени развитости социума и характера различных его подсистем (экономики, техники, политики, философии, религии,  искусства  и  т.д.)»</a:t>
            </a:r>
            <a:endParaRPr lang="ru-RU" b="1" dirty="0"/>
          </a:p>
          <a:p>
            <a:pPr algn="just"/>
            <a:r>
              <a:rPr lang="ru-RU" dirty="0"/>
              <a:t>Более  подробно  ознакомиться  с  </a:t>
            </a:r>
            <a:r>
              <a:rPr lang="ru-RU" dirty="0" err="1"/>
              <a:t>интернализмом</a:t>
            </a:r>
            <a:r>
              <a:rPr lang="ru-RU" dirty="0"/>
              <a:t>  можно,  обратившись к идеям его основных представителей. </a:t>
            </a:r>
            <a:r>
              <a:rPr lang="ru-RU" dirty="0" smtClean="0"/>
              <a:t>Отметим, </a:t>
            </a:r>
            <a:r>
              <a:rPr lang="ru-RU" dirty="0"/>
              <a:t>что эта методологическая </a:t>
            </a:r>
            <a:r>
              <a:rPr lang="ru-RU" dirty="0" smtClean="0"/>
              <a:t>позиция  </a:t>
            </a:r>
            <a:r>
              <a:rPr lang="ru-RU" dirty="0"/>
              <a:t>оформилась  в  30-е  гг.  XX  в.,  из  первых  её  разработчиков  укажем  на  А. </a:t>
            </a:r>
            <a:r>
              <a:rPr lang="ru-RU" dirty="0" err="1" smtClean="0"/>
              <a:t>Койре</a:t>
            </a:r>
            <a:r>
              <a:rPr lang="ru-RU" dirty="0" smtClean="0"/>
              <a:t>, </a:t>
            </a:r>
            <a:r>
              <a:rPr lang="ru-RU" dirty="0"/>
              <a:t>Р. Холла, Дж. </a:t>
            </a:r>
            <a:r>
              <a:rPr lang="ru-RU" dirty="0" err="1"/>
              <a:t>Рэнделла</a:t>
            </a:r>
            <a:r>
              <a:rPr lang="ru-RU" dirty="0"/>
              <a:t>-младшего, П. Росси, Г. </a:t>
            </a:r>
            <a:r>
              <a:rPr lang="ru-RU" dirty="0" err="1"/>
              <a:t>Герлака</a:t>
            </a:r>
            <a:r>
              <a:rPr lang="ru-RU" dirty="0"/>
              <a:t>. </a:t>
            </a:r>
            <a:endParaRPr lang="ru-RU" b="1" dirty="0"/>
          </a:p>
          <a:p>
            <a:pPr algn="just"/>
            <a:r>
              <a:rPr lang="ru-RU" dirty="0" smtClean="0"/>
              <a:t>В  </a:t>
            </a:r>
            <a:r>
              <a:rPr lang="ru-RU" dirty="0"/>
              <a:t>целом  </a:t>
            </a:r>
            <a:r>
              <a:rPr lang="ru-RU" dirty="0" err="1"/>
              <a:t>интерналистские</a:t>
            </a:r>
            <a:r>
              <a:rPr lang="ru-RU" dirty="0"/>
              <a:t>  теории  более  ранние, нежели </a:t>
            </a:r>
            <a:r>
              <a:rPr lang="ru-RU" dirty="0" err="1"/>
              <a:t>экстерналистские</a:t>
            </a:r>
            <a:r>
              <a:rPr lang="ru-RU" dirty="0"/>
              <a:t>, </a:t>
            </a:r>
            <a:r>
              <a:rPr lang="ru-RU" dirty="0" err="1"/>
              <a:t>интернализм</a:t>
            </a:r>
            <a:r>
              <a:rPr lang="ru-RU" dirty="0"/>
              <a:t> был представлен и в рамках </a:t>
            </a:r>
            <a:r>
              <a:rPr lang="ru-RU" dirty="0" err="1"/>
              <a:t>постпозитивизма</a:t>
            </a:r>
            <a:r>
              <a:rPr lang="ru-RU" dirty="0"/>
              <a:t> К. Поппером (1902–1994), И. </a:t>
            </a:r>
            <a:r>
              <a:rPr lang="ru-RU" dirty="0" err="1"/>
              <a:t>Лакатосом</a:t>
            </a:r>
            <a:r>
              <a:rPr lang="ru-RU" dirty="0"/>
              <a:t> (1922–1974) и. Дж. Агасси.</a:t>
            </a:r>
            <a:endParaRPr lang="ru-RU" b="1" dirty="0"/>
          </a:p>
        </p:txBody>
      </p:sp>
    </p:spTree>
    <p:extLst>
      <p:ext uri="{BB962C8B-B14F-4D97-AF65-F5344CB8AC3E}">
        <p14:creationId xmlns:p14="http://schemas.microsoft.com/office/powerpoint/2010/main" val="18395762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41533"/>
          </a:xfrm>
        </p:spPr>
        <p:txBody>
          <a:bodyPr>
            <a:normAutofit/>
          </a:bodyPr>
          <a:lstStyle/>
          <a:p>
            <a:r>
              <a:rPr lang="ru-RU" sz="2000" dirty="0" err="1" smtClean="0">
                <a:latin typeface="Arial Black" panose="020B0A04020102020204" pitchFamily="34" charset="0"/>
              </a:rPr>
              <a:t>Интернализм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638355" y="828136"/>
            <a:ext cx="10517325" cy="5040958"/>
          </a:xfrm>
        </p:spPr>
        <p:txBody>
          <a:bodyPr>
            <a:normAutofit/>
          </a:bodyPr>
          <a:lstStyle/>
          <a:p>
            <a:pPr algn="just"/>
            <a:r>
              <a:rPr lang="ru-RU" dirty="0"/>
              <a:t> </a:t>
            </a:r>
            <a:r>
              <a:rPr lang="ru-RU" b="1" dirty="0" err="1"/>
              <a:t>Интернализм</a:t>
            </a:r>
            <a:r>
              <a:rPr lang="ru-RU" b="1" dirty="0"/>
              <a:t>  существует  в  двух  основных  версиях  –  </a:t>
            </a:r>
            <a:r>
              <a:rPr lang="ru-RU" b="1" dirty="0" err="1"/>
              <a:t>эмпиристской</a:t>
            </a:r>
            <a:r>
              <a:rPr lang="ru-RU" b="1" dirty="0"/>
              <a:t>  и рационалистской</a:t>
            </a:r>
            <a:r>
              <a:rPr lang="ru-RU" dirty="0"/>
              <a:t>.  Согласно  первой,  источником  роста  содержания  научного знания  является  обнаружение  (установление,  открытие)  новых  фактов.  При этом  теория  является  вторичным  образованием,  которое  формируется  в результате  систематизации  и  обобщения  фактов.  Представители рационалистической версии считают, что в основе динамики научного знания лежат теоретические изменения, которые становятся возможными в результате либо  когнитивного  творческого  процесса,  либо  перекомбинации  уже имеющихся  идей:  несущественные,  находящиеся  на  периферии исследовательского пространства идеи становятся существенными и наоборот. </a:t>
            </a:r>
            <a:endParaRPr lang="ru-RU" b="1" dirty="0"/>
          </a:p>
          <a:p>
            <a:pPr algn="just"/>
            <a:r>
              <a:rPr lang="ru-RU" dirty="0"/>
              <a:t>Научные эмпирические наблюдения, нахождение новых фактов трактуются при этом  лишь  как  один  из  внешних,  второстепенных  факторов,  запускающих механизмы творчества и перекомбинации априорных базисных идей. Положительные  черты  </a:t>
            </a:r>
            <a:r>
              <a:rPr lang="ru-RU" dirty="0" err="1"/>
              <a:t>интернализма</a:t>
            </a:r>
            <a:r>
              <a:rPr lang="ru-RU" dirty="0"/>
              <a:t>  заключаются  в  артикуляции (нередко чрезмерной) качественной специфики научного знания по сравнению с  </a:t>
            </a:r>
            <a:r>
              <a:rPr lang="ru-RU" dirty="0" err="1"/>
              <a:t>вненаучными</a:t>
            </a:r>
            <a:r>
              <a:rPr lang="ru-RU" dirty="0"/>
              <a:t>  видами  познавательной  деятельности,  преемственности  в развитии научного знания, направленности научного познания на обнаружение объективной  истины.  Отрицательные  стороны  –  явная  недооценка  (зачастую игнорирование)  социальной,  исторической  и  субъективной  природы  научного знания.</a:t>
            </a:r>
            <a:endParaRPr lang="ru-RU" b="1" dirty="0"/>
          </a:p>
        </p:txBody>
      </p:sp>
    </p:spTree>
    <p:extLst>
      <p:ext uri="{BB962C8B-B14F-4D97-AF65-F5344CB8AC3E}">
        <p14:creationId xmlns:p14="http://schemas.microsoft.com/office/powerpoint/2010/main" val="4458934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7260" y="286603"/>
            <a:ext cx="9568420" cy="541533"/>
          </a:xfrm>
        </p:spPr>
        <p:txBody>
          <a:bodyPr>
            <a:normAutofit/>
          </a:bodyPr>
          <a:lstStyle/>
          <a:p>
            <a:r>
              <a:rPr lang="ru-RU" sz="2000" dirty="0" err="1" smtClean="0">
                <a:latin typeface="Arial Black" panose="020B0A04020102020204" pitchFamily="34" charset="0"/>
              </a:rPr>
              <a:t>Экстернализм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638355" y="828136"/>
            <a:ext cx="10517325" cy="5040958"/>
          </a:xfrm>
        </p:spPr>
        <p:txBody>
          <a:bodyPr>
            <a:normAutofit fontScale="85000" lnSpcReduction="10000"/>
          </a:bodyPr>
          <a:lstStyle/>
          <a:p>
            <a:pPr algn="just"/>
            <a:r>
              <a:rPr lang="ru-RU" dirty="0"/>
              <a:t> Реконструируем позицию  </a:t>
            </a:r>
            <a:r>
              <a:rPr lang="ru-RU" dirty="0" err="1"/>
              <a:t>экстернализма</a:t>
            </a:r>
            <a:r>
              <a:rPr lang="ru-RU" dirty="0"/>
              <a:t>,  согласно  которому  «основным  источником  инноваций  в  науке,  определяющим  не  только  направление, темпы ее развития, но и содержание научного знания, являются социальные потребности и культурные ресурсы общества, его материальный и духовный потенциал, а не сами по себе новые эмпирические данные или имманентная логика развития научного знания». Иначе говоря, мотив научного познания «всегда  “замкнут”  на  определенный  практический  интерес,  на  необходимость  решения в формах наличной социальности множества инженерных, технических, технологических,  экономических  и  социально-гуманитарных  проблем».</a:t>
            </a:r>
            <a:endParaRPr lang="ru-RU" b="1" dirty="0"/>
          </a:p>
          <a:p>
            <a:pPr algn="just"/>
            <a:r>
              <a:rPr lang="ru-RU" dirty="0"/>
              <a:t>Для более подробного знакомства с этой методологической позицией </a:t>
            </a:r>
            <a:r>
              <a:rPr lang="ru-RU" dirty="0" err="1" smtClean="0"/>
              <a:t>экстернализма</a:t>
            </a:r>
            <a:r>
              <a:rPr lang="ru-RU" dirty="0"/>
              <a:t>, можно обратиться к идеям следующих её представителей. Из мыслителей  второй  четверти  XX  столетия  назовём  Б.  Гессена  (1893–1936),  Дж.  Бернала  (1901–1971),  Э.  </a:t>
            </a:r>
            <a:r>
              <a:rPr lang="ru-RU" dirty="0" err="1"/>
              <a:t>Цильзеля</a:t>
            </a:r>
            <a:r>
              <a:rPr lang="ru-RU" dirty="0"/>
              <a:t>  (</a:t>
            </a:r>
            <a:r>
              <a:rPr lang="ru-RU" dirty="0" err="1"/>
              <a:t>Цилзеля</a:t>
            </a:r>
            <a:r>
              <a:rPr lang="ru-RU" dirty="0"/>
              <a:t>)  (1891–1944),  Дж.  </a:t>
            </a:r>
            <a:r>
              <a:rPr lang="ru-RU" dirty="0" err="1"/>
              <a:t>Нидхема</a:t>
            </a:r>
            <a:r>
              <a:rPr lang="ru-RU" dirty="0"/>
              <a:t> (</a:t>
            </a:r>
            <a:r>
              <a:rPr lang="ru-RU" dirty="0" err="1"/>
              <a:t>Нидэма</a:t>
            </a:r>
            <a:r>
              <a:rPr lang="ru-RU" dirty="0"/>
              <a:t>)   (1900–1995).  Во  второй  же  половине  XX  столетия  </a:t>
            </a:r>
            <a:r>
              <a:rPr lang="ru-RU" dirty="0" err="1"/>
              <a:t>экстерналистский</a:t>
            </a:r>
            <a:r>
              <a:rPr lang="ru-RU" dirty="0"/>
              <a:t> подход развивали Т. Кун (1922–1996), М. </a:t>
            </a:r>
            <a:r>
              <a:rPr lang="ru-RU" dirty="0" err="1"/>
              <a:t>Малкей</a:t>
            </a:r>
            <a:r>
              <a:rPr lang="ru-RU" dirty="0"/>
              <a:t> (родился в 1936 г.), М. </a:t>
            </a:r>
            <a:r>
              <a:rPr lang="ru-RU" dirty="0" err="1"/>
              <a:t>Полани</a:t>
            </a:r>
            <a:r>
              <a:rPr lang="ru-RU" dirty="0"/>
              <a:t> (1891–1976), Л. А. </a:t>
            </a:r>
            <a:r>
              <a:rPr lang="ru-RU" dirty="0" smtClean="0"/>
              <a:t>Косарева </a:t>
            </a:r>
            <a:r>
              <a:rPr lang="ru-RU" dirty="0"/>
              <a:t>, Г. Д. </a:t>
            </a:r>
            <a:r>
              <a:rPr lang="ru-RU" dirty="0" err="1"/>
              <a:t>Гачев</a:t>
            </a:r>
            <a:r>
              <a:rPr lang="ru-RU" dirty="0"/>
              <a:t> (1929–2008).</a:t>
            </a:r>
            <a:endParaRPr lang="ru-RU" b="1" dirty="0"/>
          </a:p>
          <a:p>
            <a:pPr algn="just"/>
            <a:r>
              <a:rPr lang="ru-RU" dirty="0"/>
              <a:t>Всё рассмотренное позволяет понять собственно </a:t>
            </a:r>
            <a:r>
              <a:rPr lang="ru-RU" dirty="0" err="1"/>
              <a:t>экстерналистские</a:t>
            </a:r>
            <a:r>
              <a:rPr lang="ru-RU" dirty="0"/>
              <a:t> идеи В.  И.  Вернадского.  На  большом  количестве  примеров  из  истории  науки  (в большей части – естествознания) он обосновывает следующий тезис. Нельзя утверждать, что научное мировоззрение прогрессирует «исключительно путем логического  исследования  …  фактов  и  явлений».  Ведь  многие  компоненты «даже современного научного мировоззрения были достигнуты не путём научного  искания  или  научной  мысли,  –  они  вошли  в  науку  извне:  из  религиозных идей, из философии, из общественной жизни, из искусства». Соответственно, научный тип мировоззрения «развивается в тесном общении и широком взаимодействии  с  другими  сторонами  духовной  жизни  </a:t>
            </a:r>
            <a:r>
              <a:rPr lang="ru-RU" dirty="0" smtClean="0"/>
              <a:t>человечества».</a:t>
            </a:r>
            <a:endParaRPr lang="ru-RU" b="1" dirty="0"/>
          </a:p>
        </p:txBody>
      </p:sp>
    </p:spTree>
    <p:extLst>
      <p:ext uri="{BB962C8B-B14F-4D97-AF65-F5344CB8AC3E}">
        <p14:creationId xmlns:p14="http://schemas.microsoft.com/office/powerpoint/2010/main" val="13432053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399" cy="524280"/>
          </a:xfrm>
        </p:spPr>
        <p:txBody>
          <a:bodyPr>
            <a:normAutofit/>
          </a:bodyPr>
          <a:lstStyle/>
          <a:p>
            <a:r>
              <a:rPr lang="ru-RU" sz="2000" dirty="0" err="1" smtClean="0">
                <a:latin typeface="Arial Black" panose="020B0A04020102020204" pitchFamily="34" charset="0"/>
              </a:rPr>
              <a:t>Экстернализм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474453" y="992038"/>
            <a:ext cx="10681227" cy="4877056"/>
          </a:xfrm>
        </p:spPr>
        <p:txBody>
          <a:bodyPr>
            <a:normAutofit lnSpcReduction="10000"/>
          </a:bodyPr>
          <a:lstStyle/>
          <a:p>
            <a:pPr algn="just"/>
            <a:r>
              <a:rPr lang="ru-RU" dirty="0"/>
              <a:t>В  отличие  от  </a:t>
            </a:r>
            <a:r>
              <a:rPr lang="ru-RU" dirty="0" err="1"/>
              <a:t>интерналистов</a:t>
            </a:r>
            <a:r>
              <a:rPr lang="ru-RU" dirty="0"/>
              <a:t>,  </a:t>
            </a:r>
            <a:r>
              <a:rPr lang="ru-RU" dirty="0" err="1"/>
              <a:t>экстерналисты</a:t>
            </a:r>
            <a:r>
              <a:rPr lang="ru-RU" dirty="0"/>
              <a:t>  рассматривают  науку  в  </a:t>
            </a:r>
            <a:r>
              <a:rPr lang="ru-RU" dirty="0" smtClean="0"/>
              <a:t>контексте </a:t>
            </a:r>
            <a:r>
              <a:rPr lang="ru-RU" dirty="0"/>
              <a:t>влияния на нее культуры и общества и считают эти влияния </a:t>
            </a:r>
            <a:r>
              <a:rPr lang="ru-RU" dirty="0" smtClean="0"/>
              <a:t>определяющими</a:t>
            </a:r>
            <a:r>
              <a:rPr lang="ru-RU" dirty="0"/>
              <a:t>, решающими – вплоть до того: будет ли вообще в рамках данных </a:t>
            </a:r>
            <a:r>
              <a:rPr lang="ru-RU" dirty="0" smtClean="0"/>
              <a:t>социокультурных  </a:t>
            </a:r>
            <a:r>
              <a:rPr lang="ru-RU" dirty="0"/>
              <a:t>условий  наука,  как  таковая,  развиваться.  Действительно,  история науки свидетельствует, что, несмотря на большие успехи во многих областях, такие мощные цивилизации, как древний Египет или Древняя Индия, так и не создали науки: мы находим у них всего лишь зачатки научных знаний. Только Древняя  Греция  в  период  перехода  от  аристократической  формы  правления  к демократической создает условия для развития дискурсивного мышления: на смену  фигуры  мудреца,  как  носителя  знаний,  приходит  знакомая  нам  фигура ученого – человека, доказывающего, обосновывающего свои утверждения, а не только изрекающего их. </a:t>
            </a:r>
            <a:endParaRPr lang="ru-RU" b="1" dirty="0"/>
          </a:p>
          <a:p>
            <a:pPr algn="just"/>
            <a:r>
              <a:rPr lang="ru-RU" dirty="0"/>
              <a:t>Историка-</a:t>
            </a:r>
            <a:r>
              <a:rPr lang="ru-RU" dirty="0" err="1"/>
              <a:t>экстерналиста</a:t>
            </a:r>
            <a:r>
              <a:rPr lang="ru-RU" dirty="0"/>
              <a:t> при описании развития науки интересует не </a:t>
            </a:r>
            <a:r>
              <a:rPr lang="ru-RU" dirty="0" smtClean="0"/>
              <a:t>внутренняя </a:t>
            </a:r>
            <a:r>
              <a:rPr lang="ru-RU" dirty="0"/>
              <a:t>логика развития исследований, а внешние факторы: как те или иные социальные запросы повлияли на тематику научных исследований, на выдвижение  в  первые  ряды  тех  или иных проблем,  на  финансирование определенных научных  областей  и  т.д.  Изучение  логики  развития  самого  научного  знания представляется ему не существенным.</a:t>
            </a:r>
            <a:endParaRPr lang="ru-RU" b="1" dirty="0"/>
          </a:p>
          <a:p>
            <a:pPr algn="just"/>
            <a:r>
              <a:rPr lang="ru-RU" dirty="0"/>
              <a:t>Таким образом, мы приходим к тому, что всё рассмотренное служит аргументом в пользу </a:t>
            </a:r>
            <a:r>
              <a:rPr lang="ru-RU" dirty="0" err="1"/>
              <a:t>экстернализма</a:t>
            </a:r>
            <a:r>
              <a:rPr lang="ru-RU" dirty="0"/>
              <a:t> как методологической позиции, способной более адекватно описать динамику науки как одной из «граней» культуры.</a:t>
            </a:r>
            <a:endParaRPr lang="ru-RU" b="1" dirty="0"/>
          </a:p>
          <a:p>
            <a:pPr algn="just"/>
            <a:endParaRPr lang="ru-RU" dirty="0"/>
          </a:p>
        </p:txBody>
      </p:sp>
    </p:spTree>
    <p:extLst>
      <p:ext uri="{BB962C8B-B14F-4D97-AF65-F5344CB8AC3E}">
        <p14:creationId xmlns:p14="http://schemas.microsoft.com/office/powerpoint/2010/main" val="2458284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0776" y="286604"/>
            <a:ext cx="9464903" cy="515654"/>
          </a:xfrm>
        </p:spPr>
        <p:txBody>
          <a:bodyPr>
            <a:normAutofit/>
          </a:bodyPr>
          <a:lstStyle/>
          <a:p>
            <a:r>
              <a:rPr lang="ru-RU" sz="2000" dirty="0" err="1" smtClean="0">
                <a:latin typeface="Arial Black" panose="020B0A04020102020204" pitchFamily="34" charset="0"/>
              </a:rPr>
              <a:t>Экстернализм</a:t>
            </a:r>
            <a:endParaRPr lang="ru-RU" sz="2000" dirty="0">
              <a:latin typeface="Arial Black" panose="020B0A04020102020204" pitchFamily="34" charset="0"/>
            </a:endParaRPr>
          </a:p>
        </p:txBody>
      </p:sp>
      <p:sp>
        <p:nvSpPr>
          <p:cNvPr id="3" name="Объект 2"/>
          <p:cNvSpPr>
            <a:spLocks noGrp="1"/>
          </p:cNvSpPr>
          <p:nvPr>
            <p:ph idx="1"/>
          </p:nvPr>
        </p:nvSpPr>
        <p:spPr>
          <a:xfrm>
            <a:off x="569343" y="897147"/>
            <a:ext cx="10586337" cy="4971947"/>
          </a:xfrm>
        </p:spPr>
        <p:txBody>
          <a:bodyPr/>
          <a:lstStyle/>
          <a:p>
            <a:pPr algn="just"/>
            <a:r>
              <a:rPr lang="ru-RU" dirty="0"/>
              <a:t>Дискуссия между </a:t>
            </a:r>
            <a:r>
              <a:rPr lang="ru-RU" dirty="0" err="1"/>
              <a:t>интерналистами</a:t>
            </a:r>
            <a:r>
              <a:rPr lang="ru-RU" dirty="0"/>
              <a:t> и </a:t>
            </a:r>
            <a:r>
              <a:rPr lang="ru-RU" dirty="0" err="1"/>
              <a:t>экстерналистами</a:t>
            </a:r>
            <a:r>
              <a:rPr lang="ru-RU" dirty="0"/>
              <a:t> обогащала общую картину развития науки, создавая предпосылки для понимания сложной диалектики внешнего  и  внутреннего,  рационального  и  социокультурного  аспектов  развития науки. </a:t>
            </a:r>
            <a:endParaRPr lang="ru-RU" b="1" dirty="0"/>
          </a:p>
          <a:p>
            <a:pPr algn="just"/>
            <a:r>
              <a:rPr lang="ru-RU" dirty="0"/>
              <a:t>Как всегда в таких случаях, были попытки найти некую третью позицию. </a:t>
            </a:r>
            <a:endParaRPr lang="ru-RU" b="1" dirty="0"/>
          </a:p>
          <a:p>
            <a:pPr algn="just"/>
            <a:r>
              <a:rPr lang="ru-RU" dirty="0"/>
              <a:t>Так  появилась  концепция  «кейс  </a:t>
            </a:r>
            <a:r>
              <a:rPr lang="ru-RU" dirty="0" err="1"/>
              <a:t>стадис</a:t>
            </a:r>
            <a:r>
              <a:rPr lang="ru-RU" dirty="0"/>
              <a:t>»:  она  пытается  синтезировать  предыдущие концепции и настаивает на том, что история науки – это совокупность индивидуальных, частных ситуаций: нет универсальных схем развития науки, каждое  научное  открытие  имеет  свой  индивидуальный  «набор»  внешних  и внутренних факторов.  </a:t>
            </a:r>
            <a:endParaRPr lang="ru-RU" b="1" dirty="0"/>
          </a:p>
          <a:p>
            <a:pPr algn="just"/>
            <a:endParaRPr lang="ru-RU" dirty="0"/>
          </a:p>
        </p:txBody>
      </p:sp>
    </p:spTree>
    <p:extLst>
      <p:ext uri="{BB962C8B-B14F-4D97-AF65-F5344CB8AC3E}">
        <p14:creationId xmlns:p14="http://schemas.microsoft.com/office/powerpoint/2010/main" val="37384341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1266" y="286604"/>
            <a:ext cx="9234413" cy="453136"/>
          </a:xfrm>
        </p:spPr>
        <p:txBody>
          <a:bodyPr>
            <a:normAutofit/>
          </a:bodyPr>
          <a:lstStyle/>
          <a:p>
            <a:r>
              <a:rPr lang="ru-RU" sz="2000" dirty="0"/>
              <a:t> </a:t>
            </a:r>
            <a:r>
              <a:rPr lang="ru-RU" sz="2000" b="1" dirty="0">
                <a:latin typeface="Arial Black" panose="020B0A04020102020204" pitchFamily="34" charset="0"/>
              </a:rPr>
              <a:t>МОДЕЛИ РАЗВИТИЯ НАУКИ </a:t>
            </a:r>
          </a:p>
        </p:txBody>
      </p:sp>
      <p:sp>
        <p:nvSpPr>
          <p:cNvPr id="3" name="Объект 2"/>
          <p:cNvSpPr>
            <a:spLocks noGrp="1"/>
          </p:cNvSpPr>
          <p:nvPr>
            <p:ph idx="1"/>
          </p:nvPr>
        </p:nvSpPr>
        <p:spPr>
          <a:xfrm>
            <a:off x="308224" y="1059402"/>
            <a:ext cx="10847455" cy="4964968"/>
          </a:xfrm>
        </p:spPr>
        <p:txBody>
          <a:bodyPr>
            <a:normAutofit fontScale="92500" lnSpcReduction="10000"/>
          </a:bodyPr>
          <a:lstStyle/>
          <a:p>
            <a:pPr algn="just"/>
            <a:r>
              <a:rPr lang="ru-RU" dirty="0"/>
              <a:t>До середины ХХ века во взглядах на развитие науки господствовал </a:t>
            </a:r>
            <a:r>
              <a:rPr lang="ru-RU" b="1" dirty="0" err="1" smtClean="0"/>
              <a:t>кумулятивизм</a:t>
            </a:r>
            <a:r>
              <a:rPr lang="ru-RU" dirty="0" smtClean="0"/>
              <a:t> </a:t>
            </a:r>
            <a:r>
              <a:rPr lang="ru-RU" dirty="0"/>
              <a:t>(от лат. </a:t>
            </a:r>
            <a:r>
              <a:rPr lang="ru-RU" dirty="0" err="1"/>
              <a:t>cumulatio</a:t>
            </a:r>
            <a:r>
              <a:rPr lang="ru-RU" dirty="0"/>
              <a:t> – увеличение, скопление) – история науки рассматривалась как простое накопление знаний, как линейный процесс. Классическая эпистемология полагала, что у науки есть раз и навсегда найденные основополагающие принципы и законы, которые в дальнейшем будут только уточняться и  дополняться.  Среди  самих  ученых  накануне  ХХ  века  даже  господствовало убеждение, что главные открытия уже сделаны, осталось только прояснить некоторые  </a:t>
            </a:r>
            <a:r>
              <a:rPr lang="ru-RU" dirty="0" smtClean="0"/>
              <a:t>детали.  </a:t>
            </a:r>
            <a:r>
              <a:rPr lang="ru-RU" dirty="0"/>
              <a:t>Однако  события  в  науке  начала  ХХ  века,  и  прежде  всего в теоретической физике, которая как раз и представлялась наиболее «законченной»,  свидетельствовали,  что  это  слишком  упрощенное  представление.  </a:t>
            </a:r>
            <a:r>
              <a:rPr lang="ru-RU" b="1" dirty="0"/>
              <a:t>Физикам пришлось отказаться от представлений о неделимости атома, о существовании эфира, а создание теории относительности и квантовой механики кардинальным  образом  изменило  научную  картину  мира.</a:t>
            </a:r>
            <a:r>
              <a:rPr lang="ru-RU" dirty="0"/>
              <a:t>  Эти  события  требовали своего осмысления, поэтому в 60–70-е годы среди ученых и философов развернулась бурная дискуссия о сущности и природе научных революций. В ходе нее было  выдвинуто  несколько  принципиально  иных  концепций  развития  науки. </a:t>
            </a:r>
            <a:endParaRPr lang="ru-RU" b="1" dirty="0"/>
          </a:p>
          <a:p>
            <a:pPr algn="just"/>
            <a:r>
              <a:rPr lang="ru-RU" dirty="0"/>
              <a:t>При всем различии между собой все они строились на признании научных революций как необходимых и закономерных этапов развития науки. Таким образом,  в  философии  науки  сформировалась  и  утвердилась  </a:t>
            </a:r>
            <a:r>
              <a:rPr lang="ru-RU" dirty="0" err="1"/>
              <a:t>некумулятивистская</a:t>
            </a:r>
            <a:r>
              <a:rPr lang="ru-RU" dirty="0"/>
              <a:t> модель, согласно которой развитие науки с необходимостью предполагает революционные скачки, то есть качественные, а не только количественные изменения, означающие не только «достройку» здания науки, но и ее кардинальную «перестройку».</a:t>
            </a:r>
            <a:endParaRPr lang="ru-RU" b="1" dirty="0"/>
          </a:p>
        </p:txBody>
      </p:sp>
    </p:spTree>
    <p:extLst>
      <p:ext uri="{BB962C8B-B14F-4D97-AF65-F5344CB8AC3E}">
        <p14:creationId xmlns:p14="http://schemas.microsoft.com/office/powerpoint/2010/main" val="29538956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4282" y="286604"/>
            <a:ext cx="9121397" cy="586700"/>
          </a:xfrm>
        </p:spPr>
        <p:txBody>
          <a:bodyPr>
            <a:normAutofit/>
          </a:bodyPr>
          <a:lstStyle/>
          <a:p>
            <a:r>
              <a:rPr lang="ru-RU" sz="2000" dirty="0" err="1" smtClean="0">
                <a:latin typeface="Arial Black" panose="020B0A04020102020204" pitchFamily="34" charset="0"/>
              </a:rPr>
              <a:t>Антикумулятивизм</a:t>
            </a:r>
            <a:endParaRPr lang="ru-RU" sz="2000" dirty="0">
              <a:latin typeface="Arial Black" panose="020B0A04020102020204" pitchFamily="34" charset="0"/>
            </a:endParaRPr>
          </a:p>
        </p:txBody>
      </p:sp>
      <p:sp>
        <p:nvSpPr>
          <p:cNvPr id="3" name="Объект 2"/>
          <p:cNvSpPr>
            <a:spLocks noGrp="1"/>
          </p:cNvSpPr>
          <p:nvPr>
            <p:ph idx="1"/>
          </p:nvPr>
        </p:nvSpPr>
        <p:spPr>
          <a:xfrm>
            <a:off x="349321" y="996593"/>
            <a:ext cx="10806359" cy="4872501"/>
          </a:xfrm>
        </p:spPr>
        <p:txBody>
          <a:bodyPr>
            <a:normAutofit fontScale="77500" lnSpcReduction="20000"/>
          </a:bodyPr>
          <a:lstStyle/>
          <a:p>
            <a:pPr algn="just"/>
            <a:r>
              <a:rPr lang="ru-RU" dirty="0"/>
              <a:t>Создателем  первой  </a:t>
            </a:r>
            <a:r>
              <a:rPr lang="ru-RU" b="1" dirty="0" err="1"/>
              <a:t>некумулятивистской</a:t>
            </a:r>
            <a:r>
              <a:rPr lang="ru-RU" b="1" dirty="0"/>
              <a:t>  модели  развития  науки  </a:t>
            </a:r>
            <a:r>
              <a:rPr lang="ru-RU" dirty="0"/>
              <a:t>является Томас Кун (1929–1996). В своей книге «Структура научных революций» (1962) он выделил два (основных) этапа в развитии науки: </a:t>
            </a:r>
            <a:endParaRPr lang="ru-RU" b="1" dirty="0"/>
          </a:p>
          <a:p>
            <a:pPr algn="just"/>
            <a:r>
              <a:rPr lang="ru-RU" dirty="0"/>
              <a:t>1.  «Нормальная  наука»  (работа  в  русле  господствующей  парадигмы  над решением «головоломок»). </a:t>
            </a:r>
            <a:endParaRPr lang="ru-RU" b="1" dirty="0"/>
          </a:p>
          <a:p>
            <a:pPr algn="just"/>
            <a:r>
              <a:rPr lang="ru-RU" dirty="0"/>
              <a:t>2. Период научной революции (нет господствующей парадигмы, </a:t>
            </a:r>
            <a:r>
              <a:rPr lang="ru-RU" dirty="0" smtClean="0"/>
              <a:t>противоборство </a:t>
            </a:r>
            <a:r>
              <a:rPr lang="ru-RU" dirty="0"/>
              <a:t>конкурирующих теорий). </a:t>
            </a:r>
            <a:endParaRPr lang="ru-RU" b="1" dirty="0"/>
          </a:p>
          <a:p>
            <a:pPr algn="just"/>
            <a:r>
              <a:rPr lang="ru-RU" dirty="0"/>
              <a:t>Парадигма, согласно Т. Куну, – это «признанные всеми научные достижения,  которые  в  течение  некоторого  времени  признаются  определенным  научным сообществом как основа его дальнейшей практической деятельности».</a:t>
            </a:r>
            <a:endParaRPr lang="ru-RU" b="1" dirty="0"/>
          </a:p>
          <a:p>
            <a:pPr algn="just"/>
            <a:r>
              <a:rPr lang="ru-RU" dirty="0"/>
              <a:t>Парадигма  –  это  фундаментальная  научная  теория,  изложенная самим автором, задающая образцы решения конкретных научных </a:t>
            </a:r>
            <a:r>
              <a:rPr lang="ru-RU" dirty="0" smtClean="0"/>
              <a:t>задач</a:t>
            </a:r>
            <a:r>
              <a:rPr lang="ru-RU" dirty="0"/>
              <a:t>, идеалы, нормы и критерии научности, формирующая определенное научное сообщество. </a:t>
            </a:r>
            <a:endParaRPr lang="ru-RU" b="1" dirty="0"/>
          </a:p>
          <a:p>
            <a:pPr algn="just"/>
            <a:r>
              <a:rPr lang="ru-RU" dirty="0"/>
              <a:t>Впоследствии Т. Кун постарался конкретизировать понятие «парадигмы», всячески подчеркивая, что содержание этого понятия не сводимо только к </a:t>
            </a:r>
            <a:r>
              <a:rPr lang="ru-RU" dirty="0" smtClean="0"/>
              <a:t>одной </a:t>
            </a:r>
            <a:r>
              <a:rPr lang="ru-RU" dirty="0"/>
              <a:t>теории. Конкретизируя свое представление о парадигме, он вводит понятие «дисциплинарная  матрица»,  в  состав  которой  включает  следующие  четыре элемента: </a:t>
            </a:r>
            <a:endParaRPr lang="ru-RU" b="1" dirty="0"/>
          </a:p>
          <a:p>
            <a:pPr algn="just"/>
            <a:r>
              <a:rPr lang="ru-RU" dirty="0"/>
              <a:t>1)  символические  обобщения  типа  второго  закона  Ньютона,  закона  Ома, закона Джоуля-Ленца и т.д.; </a:t>
            </a:r>
            <a:endParaRPr lang="ru-RU" b="1" dirty="0"/>
          </a:p>
          <a:p>
            <a:pPr algn="just"/>
            <a:r>
              <a:rPr lang="ru-RU" dirty="0"/>
              <a:t>2)  концептуальные  модели,  примерами  которых  могут  служить  общие утверждения такого типа: «Теплота представляет собой кинетическую энергию частей,  составляющих  тело»  или  «Все  воспринимаемые  нами  явления  существуют  благодаря  взаимодействию  в  пустоте  качественно  однородных  атомов»; </a:t>
            </a:r>
            <a:endParaRPr lang="ru-RU" b="1" dirty="0"/>
          </a:p>
          <a:p>
            <a:pPr algn="just"/>
            <a:r>
              <a:rPr lang="ru-RU" dirty="0"/>
              <a:t>3) ценностные установки, принятые в научном сообществе и проявляющие себя при выборе направлений исследования, при оценке полученных результатов и состояния науки в целом; </a:t>
            </a:r>
            <a:endParaRPr lang="ru-RU" b="1" dirty="0"/>
          </a:p>
          <a:p>
            <a:pPr algn="just"/>
            <a:r>
              <a:rPr lang="ru-RU" dirty="0"/>
              <a:t>4) образцы решений конкретных задач и проблем, с которыми неизбежно сталкивается уже студент в процессе </a:t>
            </a:r>
            <a:r>
              <a:rPr lang="ru-RU" dirty="0" smtClean="0"/>
              <a:t>обучения.</a:t>
            </a:r>
            <a:endParaRPr lang="ru-RU" b="1" dirty="0"/>
          </a:p>
          <a:p>
            <a:pPr algn="just"/>
            <a:endParaRPr lang="ru-RU" b="1" dirty="0"/>
          </a:p>
        </p:txBody>
      </p:sp>
    </p:spTree>
    <p:extLst>
      <p:ext uri="{BB962C8B-B14F-4D97-AF65-F5344CB8AC3E}">
        <p14:creationId xmlns:p14="http://schemas.microsoft.com/office/powerpoint/2010/main" val="26516741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9910" y="286603"/>
            <a:ext cx="8535770" cy="781909"/>
          </a:xfrm>
        </p:spPr>
        <p:txBody>
          <a:bodyPr>
            <a:normAutofit/>
          </a:bodyPr>
          <a:lstStyle/>
          <a:p>
            <a:r>
              <a:rPr lang="ru-RU" sz="2400" b="1" dirty="0" err="1" smtClean="0">
                <a:latin typeface="Arial Black" panose="020B0A04020102020204" pitchFamily="34" charset="0"/>
              </a:rPr>
              <a:t>Антикумулятивизм</a:t>
            </a:r>
            <a:endParaRPr lang="ru-RU" sz="2400" b="1" dirty="0">
              <a:latin typeface="Arial Black" panose="020B0A04020102020204" pitchFamily="34" charset="0"/>
            </a:endParaRPr>
          </a:p>
        </p:txBody>
      </p:sp>
      <p:sp>
        <p:nvSpPr>
          <p:cNvPr id="3" name="Объект 2"/>
          <p:cNvSpPr>
            <a:spLocks noGrp="1"/>
          </p:cNvSpPr>
          <p:nvPr>
            <p:ph idx="1"/>
          </p:nvPr>
        </p:nvSpPr>
        <p:spPr>
          <a:xfrm>
            <a:off x="380144" y="956368"/>
            <a:ext cx="10775536" cy="4800582"/>
          </a:xfrm>
        </p:spPr>
        <p:txBody>
          <a:bodyPr>
            <a:normAutofit lnSpcReduction="10000"/>
          </a:bodyPr>
          <a:lstStyle/>
          <a:p>
            <a:pPr algn="just"/>
            <a:r>
              <a:rPr lang="ru-RU" dirty="0"/>
              <a:t>Причиной  научной  революции,  согласно  Т.  Куну,  является  обнаружение «аномалии»  (факта,  противоречащего  существующей  парадигме)  и  неспособность парадигмы ее объяснить. Свою концепцию Т. Кун иллюстрирует примерами из истории физики. В качестве примера он приводит отрицательный результат эксперимента Майкельсона – </a:t>
            </a:r>
            <a:r>
              <a:rPr lang="ru-RU" dirty="0" err="1"/>
              <a:t>Морли</a:t>
            </a:r>
            <a:r>
              <a:rPr lang="ru-RU" dirty="0"/>
              <a:t> по обнаружению «эфирного ветра», который был получен в конце ХIХ века. Классическая механика предполагала существование эфира – сверхплотного, но невидимого вещества, заполняющего  все  межзвездное  пространство,  как  среды  для  осуществления  гравитационного  </a:t>
            </a:r>
            <a:r>
              <a:rPr lang="ru-RU" dirty="0" smtClean="0"/>
              <a:t>взаимодействия.  </a:t>
            </a:r>
            <a:r>
              <a:rPr lang="ru-RU" dirty="0"/>
              <a:t>Проходя  сквозь  эфир,  земля  должна  испытывать сопротивление среды, поэтому результаты эксперимента Майкельсона – </a:t>
            </a:r>
            <a:r>
              <a:rPr lang="ru-RU" dirty="0" err="1"/>
              <a:t>Морли</a:t>
            </a:r>
            <a:r>
              <a:rPr lang="ru-RU" dirty="0"/>
              <a:t> противоречили  классической  механике,  то  есть,  господствующей  парадигме. </a:t>
            </a:r>
            <a:endParaRPr lang="ru-RU" b="1" dirty="0"/>
          </a:p>
          <a:p>
            <a:pPr algn="just"/>
            <a:r>
              <a:rPr lang="ru-RU" dirty="0"/>
              <a:t>Попытка  объяснить  этот  результат  привела  к  созданию  концепций,  альтернативных классической механике, в том числе теории относительности Альберта Эйнштейна. Теория относительности была принята не сразу. Однако, в конце концов,  все  же  произошла  смена  классической  механики  на  релятивистскую парадигму.</a:t>
            </a:r>
            <a:endParaRPr lang="ru-RU" b="1" dirty="0"/>
          </a:p>
          <a:p>
            <a:pPr algn="just"/>
            <a:r>
              <a:rPr lang="ru-RU" dirty="0"/>
              <a:t>Концепция Т. Куна положила начало активному обсуждению темы научных  революций,  в  ходе  которого  появились  альтернативные  модели  развития науки.  </a:t>
            </a:r>
            <a:endParaRPr lang="ru-RU" b="1" dirty="0"/>
          </a:p>
        </p:txBody>
      </p:sp>
    </p:spTree>
    <p:extLst>
      <p:ext uri="{BB962C8B-B14F-4D97-AF65-F5344CB8AC3E}">
        <p14:creationId xmlns:p14="http://schemas.microsoft.com/office/powerpoint/2010/main" val="41966320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9218" y="286604"/>
            <a:ext cx="8936462" cy="566152"/>
          </a:xfrm>
        </p:spPr>
        <p:txBody>
          <a:bodyPr>
            <a:normAutofit/>
          </a:bodyPr>
          <a:lstStyle/>
          <a:p>
            <a:r>
              <a:rPr lang="ru-RU" sz="2800" b="1" dirty="0" smtClean="0">
                <a:latin typeface="Arial Black" panose="020B0A04020102020204" pitchFamily="34" charset="0"/>
              </a:rPr>
              <a:t>И. </a:t>
            </a:r>
            <a:r>
              <a:rPr lang="ru-RU" sz="2800" b="1" dirty="0" err="1" smtClean="0">
                <a:latin typeface="Arial Black" panose="020B0A04020102020204" pitchFamily="34" charset="0"/>
              </a:rPr>
              <a:t>Лакатос</a:t>
            </a:r>
            <a:endParaRPr lang="ru-RU" sz="2800" b="1" dirty="0">
              <a:latin typeface="Arial Black" panose="020B0A04020102020204" pitchFamily="34" charset="0"/>
            </a:endParaRPr>
          </a:p>
        </p:txBody>
      </p:sp>
      <p:sp>
        <p:nvSpPr>
          <p:cNvPr id="3" name="Объект 2"/>
          <p:cNvSpPr>
            <a:spLocks noGrp="1"/>
          </p:cNvSpPr>
          <p:nvPr>
            <p:ph idx="1"/>
          </p:nvPr>
        </p:nvSpPr>
        <p:spPr>
          <a:xfrm>
            <a:off x="195209" y="982152"/>
            <a:ext cx="10960471" cy="5016338"/>
          </a:xfrm>
        </p:spPr>
        <p:txBody>
          <a:bodyPr>
            <a:normAutofit lnSpcReduction="10000"/>
          </a:bodyPr>
          <a:lstStyle/>
          <a:p>
            <a:pPr algn="just"/>
            <a:r>
              <a:rPr lang="ru-RU" dirty="0"/>
              <a:t>Одной из первых была модель, предложенная И. </a:t>
            </a:r>
            <a:r>
              <a:rPr lang="ru-RU" dirty="0" err="1"/>
              <a:t>Лакатосом</a:t>
            </a:r>
            <a:r>
              <a:rPr lang="ru-RU" dirty="0"/>
              <a:t> (1922–1974), английским историком науки венгерского происхождения. Он выступил с критикой </a:t>
            </a:r>
            <a:r>
              <a:rPr lang="ru-RU" dirty="0" err="1"/>
              <a:t>куновского</a:t>
            </a:r>
            <a:r>
              <a:rPr lang="ru-RU" dirty="0"/>
              <a:t> понимания причин научной революции. Обнаружение «аномалии», считал И. </a:t>
            </a:r>
            <a:r>
              <a:rPr lang="ru-RU" dirty="0" err="1"/>
              <a:t>Лакатос</a:t>
            </a:r>
            <a:r>
              <a:rPr lang="ru-RU" dirty="0"/>
              <a:t>, не всегда приводит к революции: например, смещение перигелия Меркурия  было известно еще во времена И. Ньютона, но к революционным изменениям в науке это тогда не привело. Значит, дело не в обнаружении аномалии, а в чем-то другом.  </a:t>
            </a:r>
            <a:endParaRPr lang="ru-RU" b="1" dirty="0"/>
          </a:p>
          <a:p>
            <a:pPr algn="just"/>
            <a:r>
              <a:rPr lang="ru-RU" dirty="0"/>
              <a:t>И. </a:t>
            </a:r>
            <a:r>
              <a:rPr lang="ru-RU" dirty="0" err="1"/>
              <a:t>Лакатос</a:t>
            </a:r>
            <a:r>
              <a:rPr lang="ru-RU" dirty="0"/>
              <a:t> разработал собственную концепцию научной революции. Вместо понятия «парадигма» он ввел понятие «научно-исследовательская </a:t>
            </a:r>
            <a:r>
              <a:rPr lang="ru-RU" dirty="0" smtClean="0"/>
              <a:t>программа</a:t>
            </a:r>
            <a:r>
              <a:rPr lang="ru-RU" dirty="0"/>
              <a:t>» (НИП). Ее структура включает в себя: </a:t>
            </a:r>
            <a:endParaRPr lang="ru-RU" b="1" dirty="0"/>
          </a:p>
          <a:p>
            <a:pPr algn="just"/>
            <a:r>
              <a:rPr lang="ru-RU" dirty="0"/>
              <a:t>1) жесткое ядро («метафизические допущения»: основные принципы и </a:t>
            </a:r>
            <a:r>
              <a:rPr lang="ru-RU" dirty="0" smtClean="0"/>
              <a:t>законы</a:t>
            </a:r>
            <a:r>
              <a:rPr lang="ru-RU" dirty="0"/>
              <a:t>; остается всегда неизменным); н</a:t>
            </a:r>
            <a:r>
              <a:rPr lang="ru-RU" dirty="0" smtClean="0"/>
              <a:t>апример</a:t>
            </a:r>
            <a:r>
              <a:rPr lang="ru-RU" dirty="0"/>
              <a:t>, жестким ядром </a:t>
            </a:r>
            <a:r>
              <a:rPr lang="ru-RU" dirty="0" err="1"/>
              <a:t>ньютоновской</a:t>
            </a:r>
            <a:r>
              <a:rPr lang="ru-RU" dirty="0"/>
              <a:t> программы в механике было представление о том, что реальность состоит из частиц вещества, которые движутся в абсолютном пространстве и времени в соответствии с тремя известными </a:t>
            </a:r>
            <a:r>
              <a:rPr lang="ru-RU" dirty="0" err="1"/>
              <a:t>ньютоновскими</a:t>
            </a:r>
            <a:r>
              <a:rPr lang="ru-RU" dirty="0"/>
              <a:t> законами и взаимодействуют между собой согласно закону всемирного тяготения</a:t>
            </a:r>
            <a:endParaRPr lang="ru-RU" b="1" dirty="0"/>
          </a:p>
          <a:p>
            <a:pPr algn="just"/>
            <a:r>
              <a:rPr lang="ru-RU" dirty="0"/>
              <a:t>2) «защитный пояс»: вспомогательные гипотезы; </a:t>
            </a:r>
            <a:endParaRPr lang="ru-RU" b="1" dirty="0"/>
          </a:p>
          <a:p>
            <a:pPr algn="just"/>
            <a:r>
              <a:rPr lang="ru-RU" dirty="0"/>
              <a:t>3) отрицательная и положительная эвристика (нормативные </a:t>
            </a:r>
            <a:r>
              <a:rPr lang="ru-RU" dirty="0" smtClean="0"/>
              <a:t>методологические </a:t>
            </a:r>
            <a:r>
              <a:rPr lang="ru-RU" dirty="0"/>
              <a:t>правила, предписывающие или запрещающие). </a:t>
            </a:r>
            <a:endParaRPr lang="ru-RU" b="1" dirty="0"/>
          </a:p>
        </p:txBody>
      </p:sp>
    </p:spTree>
    <p:extLst>
      <p:ext uri="{BB962C8B-B14F-4D97-AF65-F5344CB8AC3E}">
        <p14:creationId xmlns:p14="http://schemas.microsoft.com/office/powerpoint/2010/main" val="2124661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9218" y="286604"/>
            <a:ext cx="8936462" cy="566152"/>
          </a:xfrm>
        </p:spPr>
        <p:txBody>
          <a:bodyPr>
            <a:normAutofit/>
          </a:bodyPr>
          <a:lstStyle/>
          <a:p>
            <a:r>
              <a:rPr lang="ru-RU" sz="2800" b="1" dirty="0" smtClean="0">
                <a:latin typeface="Arial Black" panose="020B0A04020102020204" pitchFamily="34" charset="0"/>
              </a:rPr>
              <a:t>И. </a:t>
            </a:r>
            <a:r>
              <a:rPr lang="ru-RU" sz="2800" b="1" dirty="0" err="1" smtClean="0">
                <a:latin typeface="Arial Black" panose="020B0A04020102020204" pitchFamily="34" charset="0"/>
              </a:rPr>
              <a:t>Лакатос</a:t>
            </a:r>
            <a:endParaRPr lang="ru-RU" sz="2800" b="1" dirty="0">
              <a:latin typeface="Arial Black" panose="020B0A04020102020204" pitchFamily="34" charset="0"/>
            </a:endParaRPr>
          </a:p>
        </p:txBody>
      </p:sp>
      <p:sp>
        <p:nvSpPr>
          <p:cNvPr id="3" name="Объект 2"/>
          <p:cNvSpPr>
            <a:spLocks noGrp="1"/>
          </p:cNvSpPr>
          <p:nvPr>
            <p:ph idx="1"/>
          </p:nvPr>
        </p:nvSpPr>
        <p:spPr>
          <a:xfrm>
            <a:off x="195209" y="852756"/>
            <a:ext cx="10960471" cy="5016338"/>
          </a:xfrm>
        </p:spPr>
        <p:txBody>
          <a:bodyPr>
            <a:normAutofit/>
          </a:bodyPr>
          <a:lstStyle/>
          <a:p>
            <a:pPr algn="just"/>
            <a:r>
              <a:rPr lang="ru-RU" b="1" dirty="0"/>
              <a:t>Негативную эвристику</a:t>
            </a:r>
            <a:r>
              <a:rPr lang="ru-RU" dirty="0"/>
              <a:t> составляет совокупность вспомогательных гипотез, которые предохраняют ее ядро от фальсификации, от опровергающих фактов. Это «защитный пояс» программы, который принимает на себя огонь критических аргументов. Негативная эвристика указывает, каких путей исследования следует избегать. Защитный слой менее важных </a:t>
            </a:r>
            <a:r>
              <a:rPr lang="ru-RU" dirty="0" smtClean="0"/>
              <a:t>(по </a:t>
            </a:r>
            <a:r>
              <a:rPr lang="ru-RU" dirty="0"/>
              <a:t>сравнению с принципиальными) положений принимает на себя первые «удары» экспериментальных данных, а несоответствие теории эксперименту удается ликвидировать простыми средствами: внесением в старую теорию некоторых усовершенствований. В таких случаях дело не доходит до научных революций.</a:t>
            </a:r>
          </a:p>
          <a:p>
            <a:pPr algn="just"/>
            <a:r>
              <a:rPr lang="ru-RU" b="1" dirty="0"/>
              <a:t> Позитивная эвристика</a:t>
            </a:r>
            <a:r>
              <a:rPr lang="ru-RU" dirty="0"/>
              <a:t> представляет собой стратегию выбора первоочередных проблем и задач, которые должны решать ученые. Наличие позитивной эвристики позволяет определенное время игнорировать критику и аномалии и заниматься конструктивными исследованиями. Обладая такой стратегией, ученые вправе заявлять, что они еще доберутся до непонятных и потенциально опровергающих программу фактов и что их существование не является поводом для отказа от программы.</a:t>
            </a:r>
          </a:p>
        </p:txBody>
      </p:sp>
    </p:spTree>
    <p:extLst>
      <p:ext uri="{BB962C8B-B14F-4D97-AF65-F5344CB8AC3E}">
        <p14:creationId xmlns:p14="http://schemas.microsoft.com/office/powerpoint/2010/main" val="33380006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55878"/>
          </a:xfrm>
        </p:spPr>
        <p:txBody>
          <a:bodyPr>
            <a:normAutofit/>
          </a:bodyPr>
          <a:lstStyle/>
          <a:p>
            <a:r>
              <a:rPr lang="ru-RU" sz="2400" dirty="0" err="1" smtClean="0">
                <a:latin typeface="Arial Black" panose="020B0A04020102020204" pitchFamily="34" charset="0"/>
              </a:rPr>
              <a:t>И.Лакатос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154111" y="924675"/>
            <a:ext cx="11001568" cy="5373383"/>
          </a:xfrm>
        </p:spPr>
        <p:txBody>
          <a:bodyPr>
            <a:normAutofit lnSpcReduction="10000"/>
          </a:bodyPr>
          <a:lstStyle/>
          <a:p>
            <a:pPr algn="just"/>
            <a:r>
              <a:rPr lang="ru-RU" dirty="0"/>
              <a:t>«Защитным поясом» ядро окружает себя в случаях эмпирических </a:t>
            </a:r>
            <a:r>
              <a:rPr lang="ru-RU" dirty="0" smtClean="0"/>
              <a:t>затруднений</a:t>
            </a:r>
            <a:r>
              <a:rPr lang="ru-RU" dirty="0"/>
              <a:t>. Пример: в 1845 году У. </a:t>
            </a:r>
            <a:r>
              <a:rPr lang="ru-RU" dirty="0" err="1"/>
              <a:t>Леверье</a:t>
            </a:r>
            <a:r>
              <a:rPr lang="ru-RU" dirty="0"/>
              <a:t>, опираясь на законы Ньютона (в данном случае  они  образуют  ядро  исследовательской  программы),  рассчитал  орбиты планет Солнечной системы и обнаружил некоторые противоречия с астрономическими наблюдениями. Но он не отбросил законы И. Ньютона, а выдвинул дополнительное  предположение,  для  того  чтобы  объяснить  обнаруженные  расхождения. Как известно, У. </a:t>
            </a:r>
            <a:r>
              <a:rPr lang="ru-RU" dirty="0" err="1"/>
              <a:t>Леверье</a:t>
            </a:r>
            <a:r>
              <a:rPr lang="ru-RU" dirty="0"/>
              <a:t>, изучая движение Урана, выдвинул гипотезу  о  существовании  еще  одной  планеты  Солнечной  системы,  которая  и  была открыта И. Галле в сентябре 1846 года. Гипотеза У. </a:t>
            </a:r>
            <a:r>
              <a:rPr lang="ru-RU" dirty="0" err="1"/>
              <a:t>Леверье</a:t>
            </a:r>
            <a:r>
              <a:rPr lang="ru-RU" dirty="0"/>
              <a:t> и выступает в данном случае как защитный пояс. </a:t>
            </a:r>
            <a:endParaRPr lang="ru-RU" b="1" dirty="0"/>
          </a:p>
          <a:p>
            <a:pPr algn="just"/>
            <a:r>
              <a:rPr lang="ru-RU" dirty="0"/>
              <a:t>И. </a:t>
            </a:r>
            <a:r>
              <a:rPr lang="ru-RU" dirty="0" err="1"/>
              <a:t>Лакатос</a:t>
            </a:r>
            <a:r>
              <a:rPr lang="ru-RU" dirty="0"/>
              <a:t> полагал, что теория никогда не фальсифицируется, а только </a:t>
            </a:r>
            <a:r>
              <a:rPr lang="ru-RU" dirty="0" smtClean="0"/>
              <a:t>замещается </a:t>
            </a:r>
            <a:r>
              <a:rPr lang="ru-RU" dirty="0"/>
              <a:t>другой, лучшей теорией. Почему это происходит? И. </a:t>
            </a:r>
            <a:r>
              <a:rPr lang="ru-RU" dirty="0" err="1" smtClean="0"/>
              <a:t>Лакатос</a:t>
            </a:r>
            <a:r>
              <a:rPr lang="ru-RU" dirty="0" smtClean="0"/>
              <a:t> </a:t>
            </a:r>
            <a:r>
              <a:rPr lang="ru-RU" dirty="0"/>
              <a:t>объясняет данное явление не внешними трудностями, с которыми сталкивается НИП, а  исчерпанностью  ее  собственного  потенциала.  На  начальной  –  прогрессивной – стадии развития программы теоретические исследования опережают эмпирические:  открытия  делаются  на  «кончике  пера».  Однако  в  определенный момент, наоборот, теоретики вынуждены объяснять то, что обнаружено только эмпирически и не было предусмотрено теорией изначально: НИП исчерпывает свой эвристический потенциал. Это приводит к разбуханию «защитного пояса» за счет гипотез </a:t>
            </a:r>
            <a:r>
              <a:rPr lang="ru-RU" dirty="0" err="1"/>
              <a:t>Ad</a:t>
            </a:r>
            <a:r>
              <a:rPr lang="ru-RU" dirty="0"/>
              <a:t> </a:t>
            </a:r>
            <a:r>
              <a:rPr lang="ru-RU" dirty="0" err="1"/>
              <a:t>hoc</a:t>
            </a:r>
            <a:r>
              <a:rPr lang="ru-RU" dirty="0"/>
              <a:t> («для данного случая»). </a:t>
            </a:r>
            <a:endParaRPr lang="ru-RU" b="1" dirty="0"/>
          </a:p>
          <a:p>
            <a:pPr algn="just"/>
            <a:r>
              <a:rPr lang="ru-RU" dirty="0"/>
              <a:t>Таким образом, причиной научной революции, согласно И. </a:t>
            </a:r>
            <a:r>
              <a:rPr lang="ru-RU" dirty="0" err="1"/>
              <a:t>Лакатосу</a:t>
            </a:r>
            <a:r>
              <a:rPr lang="ru-RU" dirty="0"/>
              <a:t>, </a:t>
            </a:r>
            <a:r>
              <a:rPr lang="ru-RU" dirty="0" smtClean="0"/>
              <a:t>является </a:t>
            </a:r>
            <a:r>
              <a:rPr lang="ru-RU" dirty="0"/>
              <a:t>не обнаружение «аномалии», а «вырождение» НИП. Вырождение выражается в «регрессивном сдвиге проблем» и чрезмерном расширении «защитного пояса». История науки – это смена НИП.</a:t>
            </a:r>
            <a:endParaRPr lang="ru-RU" b="1" dirty="0"/>
          </a:p>
        </p:txBody>
      </p:sp>
    </p:spTree>
    <p:extLst>
      <p:ext uri="{BB962C8B-B14F-4D97-AF65-F5344CB8AC3E}">
        <p14:creationId xmlns:p14="http://schemas.microsoft.com/office/powerpoint/2010/main" val="21784059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86700"/>
          </a:xfrm>
        </p:spPr>
        <p:txBody>
          <a:bodyPr>
            <a:normAutofit/>
          </a:bodyPr>
          <a:lstStyle/>
          <a:p>
            <a:r>
              <a:rPr lang="ru-RU" sz="2400" dirty="0" err="1" smtClean="0">
                <a:latin typeface="Arial Black" panose="020B0A04020102020204" pitchFamily="34" charset="0"/>
              </a:rPr>
              <a:t>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277401" y="1068512"/>
            <a:ext cx="11558427" cy="5322014"/>
          </a:xfrm>
        </p:spPr>
        <p:txBody>
          <a:bodyPr/>
          <a:lstStyle/>
          <a:p>
            <a:pPr algn="just"/>
            <a:r>
              <a:rPr lang="ru-RU" dirty="0"/>
              <a:t>И. </a:t>
            </a:r>
            <a:r>
              <a:rPr lang="ru-RU" dirty="0" err="1"/>
              <a:t>Лакатос</a:t>
            </a:r>
            <a:r>
              <a:rPr lang="ru-RU" dirty="0"/>
              <a:t> вместе со своим учеником Э. Захаром в статье «Почему программа Коперника превзошла программу Птолемея?» пытается ответить на поставленный в заглавии вопрос, опираясь на свою методологию программы. Авторы показывают, что и программа Птолемея, и программа Н. Коперника имели своим прототипом пифагорейско-платоновскую астрономическую программу. Последняя признавала «совершенным» равномерное круговое движение небесных тел. Эта эвристическая посылка сохранилась в программе Птолемея и программе Н. Коперника, однако «твердые ядра» этих программ оказались различными: Птолемей считал неподвижным центром Вселенной Землю, Коперник поместил этот центр в сферу звезд; у Птолемея звездная сфера движется вокруг Земли и, кроме того, неравномерно вращается вокруг центра эклиптики, у Коперника все движения небесных тел суть круговые и равномерны. Таким образом, заключают И. </a:t>
            </a:r>
            <a:r>
              <a:rPr lang="ru-RU" dirty="0" err="1"/>
              <a:t>Лакатос</a:t>
            </a:r>
            <a:r>
              <a:rPr lang="ru-RU" dirty="0"/>
              <a:t> и Э. Захар, программа Коперника отвечала эвристике пифагорейско-платоновской программы в большей степени, нежели программа Птолемея. К тому же </a:t>
            </a:r>
            <a:r>
              <a:rPr lang="ru-RU" dirty="0" err="1"/>
              <a:t>коперниковская</a:t>
            </a:r>
            <a:r>
              <a:rPr lang="ru-RU" dirty="0"/>
              <a:t> программа обладала несомненной теоретической прогрессивностью, ибо предсказывала новые никогда ранее не наблюдавшиеся явления, например, фазы Венеры и звёздный параллакс. В этой связи процесс перехода от программы Птолемея к программе Коперника следует расценивать как прогрессивный сдвиг проблемы в рамках развития пифагорейско-платоновской программы.</a:t>
            </a:r>
          </a:p>
          <a:p>
            <a:endParaRPr lang="ru-RU" dirty="0"/>
          </a:p>
        </p:txBody>
      </p:sp>
    </p:spTree>
    <p:extLst>
      <p:ext uri="{BB962C8B-B14F-4D97-AF65-F5344CB8AC3E}">
        <p14:creationId xmlns:p14="http://schemas.microsoft.com/office/powerpoint/2010/main" val="36672897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86700"/>
          </a:xfrm>
        </p:spPr>
        <p:txBody>
          <a:bodyPr>
            <a:normAutofit/>
          </a:bodyPr>
          <a:lstStyle/>
          <a:p>
            <a:r>
              <a:rPr lang="ru-RU" sz="2400" dirty="0" err="1" smtClean="0">
                <a:latin typeface="Arial Black" panose="020B0A04020102020204" pitchFamily="34" charset="0"/>
              </a:rPr>
              <a:t>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277401" y="1068512"/>
            <a:ext cx="11558427" cy="5322014"/>
          </a:xfrm>
        </p:spPr>
        <p:txBody>
          <a:bodyPr/>
          <a:lstStyle/>
          <a:p>
            <a:pPr algn="just"/>
            <a:r>
              <a:rPr lang="ru-RU" dirty="0" smtClean="0"/>
              <a:t>И. </a:t>
            </a:r>
            <a:r>
              <a:rPr lang="ru-RU" dirty="0" err="1" smtClean="0"/>
              <a:t>Лакатос</a:t>
            </a:r>
            <a:r>
              <a:rPr lang="ru-RU" dirty="0" smtClean="0"/>
              <a:t> вместе со своим учеником Э. Захаром в статье «Почему программа Коперника превзошла программу Птолемея?» пытается ответить на поставленный в заглавии вопрос, опираясь на свою методологию программы. Авторы показывают, что и программа Птолемея, и программа Н. Коперника имели своим прототипом пифагорейско-платоновскую астрономическую программу. Последняя признавала «совершенным» равномерное круговое движение небесных тел. Эта эвристическая посылка сохранилась в программе Птолемея и программе Н. Коперника, однако «твердые ядра» этих программ оказались различными: Птолемей считал неподвижным центром Вселенной Землю, Коперник поместил этот центр в сферу звезд; у Птолемея звездная сфера движется вокруг Земли и, кроме того, неравномерно вращается вокруг центра эклиптики, у Коперника все движения небесных тел суть круговые и равномерны. Таким образом, заключают И. </a:t>
            </a:r>
            <a:r>
              <a:rPr lang="ru-RU" dirty="0" err="1" smtClean="0"/>
              <a:t>Лакатос</a:t>
            </a:r>
            <a:r>
              <a:rPr lang="ru-RU" dirty="0" smtClean="0"/>
              <a:t> и Э. Захар, программа Коперника отвечала эвристике пифагорейско-платоновской программы в большей степени, нежели программа Птолемея. К тому же </a:t>
            </a:r>
            <a:r>
              <a:rPr lang="ru-RU" dirty="0" err="1" smtClean="0"/>
              <a:t>коперниковская</a:t>
            </a:r>
            <a:r>
              <a:rPr lang="ru-RU" dirty="0" smtClean="0"/>
              <a:t> программа обладала несомненной теоретической прогрессивностью, ибо предсказывала новые никогда ранее не наблюдавшиеся явления, например, фазы Венеры и звёздный параллакс. В этой связи процесс перехода от программы Птолемея к программе Коперника следует расценивать как прогрессивный сдвиг проблемы в рамках развития пифагорейско-платоновской программы.</a:t>
            </a:r>
          </a:p>
          <a:p>
            <a:endParaRPr lang="ru-RU" dirty="0"/>
          </a:p>
        </p:txBody>
      </p:sp>
    </p:spTree>
    <p:extLst>
      <p:ext uri="{BB962C8B-B14F-4D97-AF65-F5344CB8AC3E}">
        <p14:creationId xmlns:p14="http://schemas.microsoft.com/office/powerpoint/2010/main" val="14422648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750" y="286604"/>
            <a:ext cx="9028929" cy="586700"/>
          </a:xfrm>
        </p:spPr>
        <p:txBody>
          <a:bodyPr>
            <a:normAutofit/>
          </a:bodyPr>
          <a:lstStyle/>
          <a:p>
            <a:r>
              <a:rPr lang="ru-RU" sz="2400" dirty="0" err="1" smtClean="0">
                <a:latin typeface="Arial Black" panose="020B0A04020102020204" pitchFamily="34" charset="0"/>
              </a:rPr>
              <a:t>Лакатос</a:t>
            </a:r>
            <a:endParaRPr lang="ru-RU" sz="2400" dirty="0">
              <a:latin typeface="Arial Black" panose="020B0A04020102020204" pitchFamily="34" charset="0"/>
            </a:endParaRPr>
          </a:p>
        </p:txBody>
      </p:sp>
      <p:sp>
        <p:nvSpPr>
          <p:cNvPr id="3" name="Объект 2"/>
          <p:cNvSpPr>
            <a:spLocks noGrp="1"/>
          </p:cNvSpPr>
          <p:nvPr>
            <p:ph idx="1"/>
          </p:nvPr>
        </p:nvSpPr>
        <p:spPr>
          <a:xfrm>
            <a:off x="277401" y="1068512"/>
            <a:ext cx="11558427" cy="5322014"/>
          </a:xfrm>
        </p:spPr>
        <p:txBody>
          <a:bodyPr/>
          <a:lstStyle/>
          <a:p>
            <a:pPr algn="just"/>
            <a:r>
              <a:rPr lang="ru-RU" dirty="0"/>
              <a:t>Особое  внимание  </a:t>
            </a:r>
            <a:r>
              <a:rPr lang="ru-RU" dirty="0" err="1"/>
              <a:t>Лакатос</a:t>
            </a:r>
            <a:r>
              <a:rPr lang="ru-RU" dirty="0"/>
              <a:t>  обращает  на  то,  что  некоторые  величайшие НИП  «прогрессировали  на  противоречивой  основе».  Обнаружение противоречия  в  НИП  не  означает,  что  развитие  программы  должно  быть немедленно  приостановлено;  разумный  вывод  может  быть  в  том,  чтобы устроить  для  данного  противоречия  «временный  карантин»  при  помощи гипотез для данного случая и довериться положительной эвристике программы. </a:t>
            </a:r>
            <a:endParaRPr lang="ru-RU" b="1" dirty="0"/>
          </a:p>
          <a:p>
            <a:pPr algn="just"/>
            <a:r>
              <a:rPr lang="ru-RU" dirty="0"/>
              <a:t>Выявленному  в  знаниях  противоречию  нужно  устроить  «временный карантин» для того, чтобы без спешки выявить природу данного противоречия: логическое  оно  (противоречивость,  непоследовательность  мышления)  или диалектическое, то есть выражающее реально существующее противоречие.  В  этой  связи  </a:t>
            </a:r>
            <a:r>
              <a:rPr lang="ru-RU" dirty="0" err="1"/>
              <a:t>Лакатос</a:t>
            </a:r>
            <a:r>
              <a:rPr lang="ru-RU" dirty="0"/>
              <a:t>  ссылается  на  Н.  Бора,  который  в  своей  новой квантовой  теории  обнаружил  «вопиющие  противоречия»  своей  программы  с программой  Максвелла-Лоренца.  Гениальность  Бора  состояла  в  том,  что сформулированный им в квантовой теории принцип дополнительности возвел противоречие  в  статус  фундаментальной  и  достоверной  характеристики природы. А именно: электрон ведет себя и подобно частице, и подобно волне. Усилия Бора были направлены на то, чтобы сохранить за </a:t>
            </a:r>
            <a:r>
              <a:rPr lang="ru-RU" dirty="0" smtClean="0"/>
              <a:t>этими </a:t>
            </a:r>
            <a:r>
              <a:rPr lang="ru-RU" dirty="0"/>
              <a:t>наглядными представлениями,  корпускулярным  и  волновым,  одинаковое  право  на существование,  показывая,  что,  хотя  эти  представления  взаимно  исключают друг друга, они лишь вместе делают возможным полное описание процессов в атоме.</a:t>
            </a:r>
            <a:endParaRPr lang="ru-RU" b="1" dirty="0"/>
          </a:p>
          <a:p>
            <a:pPr algn="just"/>
            <a:endParaRPr lang="ru-RU" b="1" dirty="0"/>
          </a:p>
          <a:p>
            <a:endParaRPr lang="ru-RU" dirty="0"/>
          </a:p>
        </p:txBody>
      </p:sp>
    </p:spTree>
    <p:extLst>
      <p:ext uri="{BB962C8B-B14F-4D97-AF65-F5344CB8AC3E}">
        <p14:creationId xmlns:p14="http://schemas.microsoft.com/office/powerpoint/2010/main" val="29515801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76072" y="226031"/>
            <a:ext cx="9326881" cy="410967"/>
          </a:xfrm>
        </p:spPr>
        <p:txBody>
          <a:bodyPr>
            <a:normAutofit/>
          </a:bodyPr>
          <a:lstStyle/>
          <a:p>
            <a:r>
              <a:rPr lang="ru-RU" sz="2400" dirty="0" err="1" smtClean="0">
                <a:latin typeface="Arial Black" panose="020B0A04020102020204" pitchFamily="34" charset="0"/>
              </a:rPr>
              <a:t>С.Тулмин</a:t>
            </a:r>
            <a:endParaRPr lang="ru-RU" sz="2400" dirty="0">
              <a:latin typeface="Arial Black" panose="020B0A04020102020204" pitchFamily="34" charset="0"/>
            </a:endParaRPr>
          </a:p>
        </p:txBody>
      </p:sp>
      <p:sp>
        <p:nvSpPr>
          <p:cNvPr id="3" name="Объект 2"/>
          <p:cNvSpPr>
            <a:spLocks noGrp="1"/>
          </p:cNvSpPr>
          <p:nvPr>
            <p:ph idx="1"/>
          </p:nvPr>
        </p:nvSpPr>
        <p:spPr>
          <a:xfrm>
            <a:off x="236306" y="750013"/>
            <a:ext cx="10919374" cy="5435029"/>
          </a:xfrm>
        </p:spPr>
        <p:txBody>
          <a:bodyPr>
            <a:normAutofit fontScale="92500" lnSpcReduction="20000"/>
          </a:bodyPr>
          <a:lstStyle/>
          <a:p>
            <a:pPr algn="just"/>
            <a:r>
              <a:rPr lang="ru-RU" dirty="0"/>
              <a:t>Последующее развитие </a:t>
            </a:r>
            <a:r>
              <a:rPr lang="ru-RU" dirty="0" err="1"/>
              <a:t>некумулятивистских</a:t>
            </a:r>
            <a:r>
              <a:rPr lang="ru-RU" dirty="0"/>
              <a:t> моделей развития науки привело к разработке еще ряда интересных моделей. Среди них можно выделить концепцию Стивена </a:t>
            </a:r>
            <a:r>
              <a:rPr lang="ru-RU" dirty="0" err="1"/>
              <a:t>Тулмина</a:t>
            </a:r>
            <a:r>
              <a:rPr lang="ru-RU" dirty="0"/>
              <a:t> (1922–2009) – американского философа аналитического направления. В 1950-х гг. он выступил с критикой неопозитивистской программы  обоснования  научного  знания,  предложив  исторический  подход  к  научно-исследовательским  процессам.  В  1960-х  гг.  сформулировал  концепцию  исторического  формирования  и  функционирования  «стандартов  рациональности и понимания», лежащих в основе научных теорий.  </a:t>
            </a:r>
            <a:endParaRPr lang="ru-RU" b="1" dirty="0"/>
          </a:p>
          <a:p>
            <a:pPr algn="just"/>
            <a:r>
              <a:rPr lang="ru-RU" dirty="0"/>
              <a:t>Согласно  С.  </a:t>
            </a:r>
            <a:r>
              <a:rPr lang="ru-RU" dirty="0" err="1"/>
              <a:t>Тулмину</a:t>
            </a:r>
            <a:r>
              <a:rPr lang="ru-RU" dirty="0"/>
              <a:t>,  понимание  (как  процедура  выявления  смысла  </a:t>
            </a:r>
            <a:r>
              <a:rPr lang="ru-RU" dirty="0" smtClean="0"/>
              <a:t>высказывания</a:t>
            </a:r>
            <a:r>
              <a:rPr lang="ru-RU" dirty="0"/>
              <a:t>)  в  науке  определяется  соответствием  утверждений  принятым  в  научном  сообществе  стандартам,  «матрицам».  То,  что  не  укладывается  в  «матрицу»,  считается  аномалией,  устранение  которой  («улучшение  понимания»)  выступает  стимулом  эволюции науки.  Рациональность  научного  знания определяется его соответствием стандартам понимания. Последние изменяются в ходе эволюции научных теорий, то есть непрерывного отбора концептуальных новшеств.  </a:t>
            </a:r>
            <a:endParaRPr lang="ru-RU" b="1" dirty="0"/>
          </a:p>
          <a:p>
            <a:pPr algn="just"/>
            <a:r>
              <a:rPr lang="ru-RU" dirty="0"/>
              <a:t>Сами теории рассматриваются не как логические системы высказываний,  а как особого рода «популяции» понятий. Такая биологическая аналогия играет существенную  роль  в  концепции  С.  </a:t>
            </a:r>
            <a:r>
              <a:rPr lang="ru-RU" dirty="0" err="1"/>
              <a:t>Тулмина</a:t>
            </a:r>
            <a:r>
              <a:rPr lang="ru-RU" dirty="0"/>
              <a:t>.  Развитие  науки  представляется им  наподобие  биологической  эволюции.  Научные  теории  и  традиции  подвержены консервации (выживаемость) и инновациям (мутации). «Мутации» сдерживаются  критикой  и  самокритикой  («естественный»  и  «искусственный»  отбор), поэтому заметные изменения наступают лишь при определенных условиях,  когда  интеллектуальная  среда  позволяет  «выжить»  тем  популяциям, которые  в  наибольшей  степени  адаптируются  к  ней.  Наиболее  важные  изменения связаны с заменой самих матриц понимания, фундаментальных теоретических стандартов.  </a:t>
            </a:r>
            <a:endParaRPr lang="ru-RU" b="1" dirty="0"/>
          </a:p>
        </p:txBody>
      </p:sp>
    </p:spTree>
    <p:extLst>
      <p:ext uri="{BB962C8B-B14F-4D97-AF65-F5344CB8AC3E}">
        <p14:creationId xmlns:p14="http://schemas.microsoft.com/office/powerpoint/2010/main" val="33168472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2782" y="286604"/>
            <a:ext cx="8802898" cy="535330"/>
          </a:xfrm>
        </p:spPr>
        <p:txBody>
          <a:bodyPr>
            <a:normAutofit/>
          </a:bodyPr>
          <a:lstStyle/>
          <a:p>
            <a:r>
              <a:rPr lang="ru-RU" sz="2400" dirty="0" err="1" smtClean="0">
                <a:latin typeface="Arial Black" panose="020B0A04020102020204" pitchFamily="34" charset="0"/>
              </a:rPr>
              <a:t>С.Тулмин</a:t>
            </a:r>
            <a:endParaRPr lang="ru-RU" sz="2400" dirty="0">
              <a:latin typeface="Arial Black" panose="020B0A04020102020204" pitchFamily="34" charset="0"/>
            </a:endParaRPr>
          </a:p>
        </p:txBody>
      </p:sp>
      <p:sp>
        <p:nvSpPr>
          <p:cNvPr id="3" name="Объект 2"/>
          <p:cNvSpPr>
            <a:spLocks noGrp="1"/>
          </p:cNvSpPr>
          <p:nvPr>
            <p:ph idx="1"/>
          </p:nvPr>
        </p:nvSpPr>
        <p:spPr>
          <a:xfrm>
            <a:off x="164387" y="1047964"/>
            <a:ext cx="10991293" cy="4821130"/>
          </a:xfrm>
        </p:spPr>
        <p:txBody>
          <a:bodyPr/>
          <a:lstStyle/>
          <a:p>
            <a:pPr algn="just"/>
            <a:r>
              <a:rPr lang="ru-RU" dirty="0"/>
              <a:t>«Концептуальные  популяции»  эволюционируют,  взаимодействуя  с  </a:t>
            </a:r>
            <a:r>
              <a:rPr lang="ru-RU" dirty="0" err="1" smtClean="0"/>
              <a:t>внутринаучными</a:t>
            </a:r>
            <a:r>
              <a:rPr lang="ru-RU" dirty="0" smtClean="0"/>
              <a:t>  </a:t>
            </a:r>
            <a:r>
              <a:rPr lang="ru-RU" dirty="0"/>
              <a:t>(интеллектуальными)  и  </a:t>
            </a:r>
            <a:r>
              <a:rPr lang="ru-RU" dirty="0" err="1"/>
              <a:t>вненаучными</a:t>
            </a:r>
            <a:r>
              <a:rPr lang="ru-RU" dirty="0"/>
              <a:t>  (социальными,  экономическими  и  др.)  факторами.  Понятия  «выживают»,  если  вносят  некий  вклад  в улучшение понимания. Но «выживание» может зависеть и от других факторов: например, от идеологической поддержки или социально-политической роли  лидеров  научных  школ,  их  авторитета  в  научном  сообществе.  Внутренняя (рационально реконструируемая) и внешняя (зависящая от </a:t>
            </a:r>
            <a:r>
              <a:rPr lang="ru-RU" dirty="0" err="1"/>
              <a:t>вненаучных</a:t>
            </a:r>
            <a:r>
              <a:rPr lang="ru-RU" dirty="0"/>
              <a:t> факторов) история науки дополняют друг друга. Решающую роль в развитии науки  С. </a:t>
            </a:r>
            <a:r>
              <a:rPr lang="ru-RU" dirty="0" err="1"/>
              <a:t>Тулмин</a:t>
            </a:r>
            <a:r>
              <a:rPr lang="ru-RU" dirty="0"/>
              <a:t> отводит рациональным факторам. </a:t>
            </a:r>
            <a:endParaRPr lang="ru-RU" b="1" dirty="0"/>
          </a:p>
        </p:txBody>
      </p:sp>
    </p:spTree>
    <p:extLst>
      <p:ext uri="{BB962C8B-B14F-4D97-AF65-F5344CB8AC3E}">
        <p14:creationId xmlns:p14="http://schemas.microsoft.com/office/powerpoint/2010/main" val="27988045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992" y="286603"/>
            <a:ext cx="9244687" cy="607249"/>
          </a:xfrm>
        </p:spPr>
        <p:txBody>
          <a:bodyPr>
            <a:normAutofit/>
          </a:bodyPr>
          <a:lstStyle/>
          <a:p>
            <a:r>
              <a:rPr lang="ru-RU" sz="2400" dirty="0" err="1" smtClean="0">
                <a:latin typeface="Arial Black" panose="020B0A04020102020204" pitchFamily="34" charset="0"/>
              </a:rPr>
              <a:t>П.Фейерабенд</a:t>
            </a:r>
            <a:endParaRPr lang="ru-RU" sz="2400" dirty="0">
              <a:latin typeface="Arial Black" panose="020B0A04020102020204" pitchFamily="34" charset="0"/>
            </a:endParaRPr>
          </a:p>
        </p:txBody>
      </p:sp>
      <p:sp>
        <p:nvSpPr>
          <p:cNvPr id="3" name="Объект 2"/>
          <p:cNvSpPr>
            <a:spLocks noGrp="1"/>
          </p:cNvSpPr>
          <p:nvPr>
            <p:ph idx="1"/>
          </p:nvPr>
        </p:nvSpPr>
        <p:spPr>
          <a:xfrm>
            <a:off x="277401" y="1304818"/>
            <a:ext cx="10878278" cy="4810856"/>
          </a:xfrm>
        </p:spPr>
        <p:txBody>
          <a:bodyPr>
            <a:normAutofit fontScale="77500" lnSpcReduction="20000"/>
          </a:bodyPr>
          <a:lstStyle/>
          <a:p>
            <a:pPr algn="just"/>
            <a:r>
              <a:rPr lang="ru-RU" b="1" dirty="0"/>
              <a:t>Эпистемологический анархизм </a:t>
            </a:r>
            <a:r>
              <a:rPr lang="ru-RU" dirty="0"/>
              <a:t>(«анархистская теория познания») — релятивистская концепция, созданная философом науки, американцем австрийского происхождения Полом </a:t>
            </a:r>
            <a:r>
              <a:rPr lang="ru-RU" dirty="0" err="1"/>
              <a:t>Фейерабендом</a:t>
            </a:r>
            <a:r>
              <a:rPr lang="ru-RU" dirty="0"/>
              <a:t> и раскрытая в его работах, особенно в книге «Против метода». Этот подход провозглашает отсутствие каких-либо универсальных критериев истинности знания, а навязывание таких критериев государством или обществом рассматривает как препятствие для свободного развития науки. Каждый ученый волен развивать свою идею, какой бы абсурдной или устаревшей она ни казалась, а каждый из нас, в свою очередь, должен быть свободен в выборе, с какими из этих теорий соглашаться и каких взглядов придерживаться.</a:t>
            </a:r>
          </a:p>
          <a:p>
            <a:pPr algn="just"/>
            <a:r>
              <a:rPr lang="ru-RU" dirty="0"/>
              <a:t>«Наука представляет собой по сути анархистское предприятие: теоретический анархизм более гуманен и прогрессивен, чем его альтернативы, опирающиеся на закон и </a:t>
            </a:r>
            <a:r>
              <a:rPr lang="ru-RU" dirty="0" smtClean="0"/>
              <a:t>порядок» — </a:t>
            </a:r>
            <a:r>
              <a:rPr lang="ru-RU" dirty="0"/>
              <a:t>Пол </a:t>
            </a:r>
            <a:r>
              <a:rPr lang="ru-RU" dirty="0" err="1"/>
              <a:t>Фейерабенд</a:t>
            </a:r>
            <a:r>
              <a:rPr lang="ru-RU" dirty="0"/>
              <a:t>. «Против метода. Очерк анархистской теории познания»</a:t>
            </a:r>
          </a:p>
          <a:p>
            <a:pPr algn="just"/>
            <a:r>
              <a:rPr lang="ru-RU" dirty="0"/>
              <a:t>Исчезают границы между историей науки, ее философией и самой наукой, а также между наукой и не-наукой».</a:t>
            </a:r>
          </a:p>
          <a:p>
            <a:pPr algn="just"/>
            <a:r>
              <a:rPr lang="ru-RU" dirty="0"/>
              <a:t>Ф. утверждает, что нет и не </a:t>
            </a:r>
            <a:r>
              <a:rPr lang="ru-RU" dirty="0" smtClean="0"/>
              <a:t>может быть </a:t>
            </a:r>
            <a:r>
              <a:rPr lang="ru-RU" dirty="0"/>
              <a:t>универсального метода познания, а господство одной, чаще всего старой, теории - догматизм, вредный для науки и </a:t>
            </a:r>
            <a:r>
              <a:rPr lang="ru-RU" dirty="0" smtClean="0"/>
              <a:t>общества </a:t>
            </a:r>
            <a:r>
              <a:rPr lang="ru-RU" dirty="0"/>
              <a:t>в целом. Единственным принципом, обеспечивающим развитие науки, </a:t>
            </a:r>
            <a:r>
              <a:rPr lang="ru-RU" dirty="0" smtClean="0"/>
              <a:t>является </a:t>
            </a:r>
            <a:r>
              <a:rPr lang="ru-RU" dirty="0"/>
              <a:t>«пролиферация», т.е. умножение взаимно несовместимых теорий, или, по-другому, принцип «все допустимо».</a:t>
            </a:r>
          </a:p>
          <a:p>
            <a:pPr algn="just"/>
            <a:r>
              <a:rPr lang="ru-RU" b="1" dirty="0"/>
              <a:t>Классический пример описанной П. </a:t>
            </a:r>
            <a:r>
              <a:rPr lang="ru-RU" b="1" dirty="0" err="1"/>
              <a:t>Фейерабендом</a:t>
            </a:r>
            <a:r>
              <a:rPr lang="ru-RU" b="1" dirty="0"/>
              <a:t> ситуации – различие определений молекулы в химии (носитель химической индивидуальности вещества) и физике</a:t>
            </a:r>
            <a:r>
              <a:rPr lang="ru-RU" dirty="0"/>
              <a:t> (обладатель молекулярного спектра). Однако, например, определения массы, энергии, объема и др. тождественны в обеих науках, так же как термодинамика и т. п. Поэтому выдвигаемая философом идея представляется слишком категоричной.</a:t>
            </a:r>
          </a:p>
          <a:p>
            <a:pPr algn="just"/>
            <a:r>
              <a:rPr lang="ru-RU" dirty="0"/>
              <a:t>Глядя на современную науку «изнутри», необходимо признать его несомненной заслугой отказ от </a:t>
            </a:r>
            <a:r>
              <a:rPr lang="ru-RU" dirty="0" err="1"/>
              <a:t>архаизирующихся</a:t>
            </a:r>
            <a:r>
              <a:rPr lang="ru-RU" dirty="0"/>
              <a:t> идеалов классической науки, провозглашение так необходимых современной науке принципов: плюрализма, толерантности, права на творческий поиск каждого ученого, а не одной лишь избранной научной элиты – принципов, игнорирование которых может привести – и в отдельных направлениях уже приводит – научное познание к стагнации.</a:t>
            </a:r>
          </a:p>
        </p:txBody>
      </p:sp>
    </p:spTree>
    <p:extLst>
      <p:ext uri="{BB962C8B-B14F-4D97-AF65-F5344CB8AC3E}">
        <p14:creationId xmlns:p14="http://schemas.microsoft.com/office/powerpoint/2010/main" val="22054333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82247" y="410967"/>
            <a:ext cx="8484398" cy="390417"/>
          </a:xfrm>
        </p:spPr>
        <p:txBody>
          <a:bodyPr>
            <a:noAutofit/>
          </a:bodyPr>
          <a:lstStyle/>
          <a:p>
            <a:r>
              <a:rPr lang="ru-RU" sz="2400" dirty="0" err="1" smtClean="0">
                <a:latin typeface="Arial Black" panose="020B0A04020102020204" pitchFamily="34" charset="0"/>
              </a:rPr>
              <a:t>П.Фейерабенд</a:t>
            </a:r>
            <a:endParaRPr lang="ru-RU" sz="2400" dirty="0">
              <a:latin typeface="Arial Black" panose="020B0A04020102020204" pitchFamily="34" charset="0"/>
            </a:endParaRPr>
          </a:p>
        </p:txBody>
      </p:sp>
      <p:sp>
        <p:nvSpPr>
          <p:cNvPr id="3" name="Объект 2"/>
          <p:cNvSpPr>
            <a:spLocks noGrp="1"/>
          </p:cNvSpPr>
          <p:nvPr>
            <p:ph idx="1"/>
          </p:nvPr>
        </p:nvSpPr>
        <p:spPr>
          <a:xfrm>
            <a:off x="195209" y="1017142"/>
            <a:ext cx="10220732" cy="5208997"/>
          </a:xfrm>
        </p:spPr>
        <p:txBody>
          <a:bodyPr>
            <a:normAutofit fontScale="85000" lnSpcReduction="20000"/>
          </a:bodyPr>
          <a:lstStyle/>
          <a:p>
            <a:pPr algn="just"/>
            <a:r>
              <a:rPr lang="ru-RU" dirty="0"/>
              <a:t>В основе критического подхода </a:t>
            </a:r>
            <a:r>
              <a:rPr lang="ru-RU" dirty="0" err="1"/>
              <a:t>Фейерабенда</a:t>
            </a:r>
            <a:r>
              <a:rPr lang="ru-RU" dirty="0"/>
              <a:t> лежит его </a:t>
            </a:r>
            <a:r>
              <a:rPr lang="ru-RU" b="1" dirty="0"/>
              <a:t>недоверие к кумулятивной модели истории науки</a:t>
            </a:r>
            <a:r>
              <a:rPr lang="ru-RU" dirty="0"/>
              <a:t>. Сущность данного отношения кроется в постулировании </a:t>
            </a:r>
            <a:r>
              <a:rPr lang="ru-RU" dirty="0" err="1"/>
              <a:t>Фейерабендом</a:t>
            </a:r>
            <a:r>
              <a:rPr lang="ru-RU" dirty="0"/>
              <a:t> особого гносеологического аспекта в понимании науки как таковой, что порождает особую критически-познавательную позицию. Важнейшими проблемами такой позиции и всего философско-методологического творчества </a:t>
            </a:r>
            <a:r>
              <a:rPr lang="ru-RU" dirty="0" err="1"/>
              <a:t>Фейерабенда</a:t>
            </a:r>
            <a:r>
              <a:rPr lang="ru-RU" dirty="0"/>
              <a:t> выступают несоизмеримость, пролиферация, </a:t>
            </a:r>
            <a:r>
              <a:rPr lang="ru-RU" dirty="0" err="1"/>
              <a:t>контриндукция</a:t>
            </a:r>
            <a:r>
              <a:rPr lang="ru-RU" dirty="0"/>
              <a:t>, анархистский принцип в науке, равенство любых систем утверждений.</a:t>
            </a:r>
          </a:p>
          <a:p>
            <a:pPr algn="just"/>
            <a:r>
              <a:rPr lang="ru-RU" dirty="0"/>
              <a:t>Данная логика размышлений подводит </a:t>
            </a:r>
            <a:r>
              <a:rPr lang="ru-RU" dirty="0" err="1"/>
              <a:t>Фейерабенда</a:t>
            </a:r>
            <a:r>
              <a:rPr lang="ru-RU" dirty="0"/>
              <a:t> к "тезису о несоизмеримости теорий".</a:t>
            </a:r>
          </a:p>
          <a:p>
            <a:pPr algn="just"/>
            <a:r>
              <a:rPr lang="ru-RU" dirty="0"/>
              <a:t>Суть данного тезиса в постулировании следующей гносеологической позиции: нет определенных однозначных логических и эмпирических критериев непредвзятой оценки конкурирующих теорий, с которой должны обязательно согласиться сторонники как одной, так и другой альтернативы. Причиной данного замечания, по </a:t>
            </a:r>
            <a:r>
              <a:rPr lang="ru-RU" dirty="0" err="1"/>
              <a:t>Фейерабенду</a:t>
            </a:r>
            <a:r>
              <a:rPr lang="ru-RU" dirty="0"/>
              <a:t>, служит ситуация в науке, когда в определённой заданной области исследований старая теория не входит в новую. Получается, что обе теории описывают факты с помощью терминов, имеющих разную семантическую нагрузку, так как, именно сама теория задаёт значение всех своих определяющих дескриптивных терминов, проблемного поля и методологии научного познания. П. </a:t>
            </a:r>
            <a:r>
              <a:rPr lang="ru-RU" dirty="0" err="1"/>
              <a:t>Фейерабенд</a:t>
            </a:r>
            <a:r>
              <a:rPr lang="ru-RU" dirty="0"/>
              <a:t> выступает против того обстоятельства в науке, которое в качестве методологической основы выделял Т. Кун, что именно доминирующая парадигма и определяет легитимность той или иной новой теории. Так Т. Кун говорит об этом следующее: «Достигнув однажды статуса парадигмы, научная теория объявляется недействительной только в том случае, если альтернативный вариант пригоден к тому, чтобы занять её место. Нет ещё ни одного процесса, раскрытого изучением истории научного развития, который в целом напоминал бы методологический стереотип опровержения теории посредством её прямого сопоставления с природой. Это утверждение не означает, что учёные не отказываются от научных теорий или что опыт и эксперимент не важны для такого процесса опровержения. Но это означает..., что вынесение приговора, которое приводит учёного к отказу от ранее принятой теории, всегда основывается на чём-то большем, нежели сопоставление теории с окружающим нас миром</a:t>
            </a:r>
            <a:r>
              <a:rPr lang="ru-RU" dirty="0" smtClean="0"/>
              <a:t>». </a:t>
            </a:r>
            <a:r>
              <a:rPr lang="ru-RU" dirty="0"/>
              <a:t>Вот это «что-то большее» П. </a:t>
            </a:r>
            <a:r>
              <a:rPr lang="ru-RU" dirty="0" err="1"/>
              <a:t>Фейерабенд</a:t>
            </a:r>
            <a:r>
              <a:rPr lang="ru-RU" dirty="0"/>
              <a:t> и воспринимал как давление господствующих представлений на развитие научного знания.</a:t>
            </a:r>
          </a:p>
          <a:p>
            <a:endParaRPr lang="ru-RU" dirty="0"/>
          </a:p>
        </p:txBody>
      </p:sp>
    </p:spTree>
    <p:extLst>
      <p:ext uri="{BB962C8B-B14F-4D97-AF65-F5344CB8AC3E}">
        <p14:creationId xmlns:p14="http://schemas.microsoft.com/office/powerpoint/2010/main" val="37894304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8" y="286603"/>
            <a:ext cx="9254961" cy="504507"/>
          </a:xfrm>
        </p:spPr>
        <p:txBody>
          <a:bodyPr>
            <a:normAutofit/>
          </a:bodyPr>
          <a:lstStyle/>
          <a:p>
            <a:r>
              <a:rPr lang="ru-RU" sz="2400" b="1" dirty="0" smtClean="0">
                <a:latin typeface="Arial Black" panose="020B0A04020102020204" pitchFamily="34" charset="0"/>
              </a:rPr>
              <a:t>Эпистемологический анархизм</a:t>
            </a:r>
            <a:endParaRPr lang="ru-RU" sz="2400" b="1" dirty="0">
              <a:latin typeface="Arial Black" panose="020B0A04020102020204" pitchFamily="34" charset="0"/>
            </a:endParaRPr>
          </a:p>
        </p:txBody>
      </p:sp>
      <p:sp>
        <p:nvSpPr>
          <p:cNvPr id="3" name="Объект 2"/>
          <p:cNvSpPr>
            <a:spLocks noGrp="1"/>
          </p:cNvSpPr>
          <p:nvPr>
            <p:ph idx="1"/>
          </p:nvPr>
        </p:nvSpPr>
        <p:spPr>
          <a:xfrm>
            <a:off x="215756" y="950166"/>
            <a:ext cx="10939923" cy="5270643"/>
          </a:xfrm>
        </p:spPr>
        <p:txBody>
          <a:bodyPr>
            <a:normAutofit fontScale="92500" lnSpcReduction="20000"/>
          </a:bodyPr>
          <a:lstStyle/>
          <a:p>
            <a:pPr algn="just"/>
            <a:r>
              <a:rPr lang="ru-RU" dirty="0"/>
              <a:t>С точки зрения методологии, анархизм является следствием двух принципов: </a:t>
            </a:r>
            <a:r>
              <a:rPr lang="ru-RU" b="1" dirty="0"/>
              <a:t>принципа пролиферации и принципа несоизмеримости. </a:t>
            </a:r>
            <a:r>
              <a:rPr lang="ru-RU" dirty="0"/>
              <a:t>Согласно принципу пролиферации, нужно изобретать (размножать) и разрабатывать теории и концепции, несовместимые с существующими и признанными теориями. Это означает, что каждый ученый - вообще говоря, каждый человек - может (должен) изобретать свою собственную концепцию и разрабатывать ее, сколь бы абсурдной и дикой она ни казалась окружающим. Принцип несоизмеримости, гласящий, что теории невозможно сравнивать, защищает любую концепцию от внешней критики со стороны других концепций. Если кто-то изобрел совершенно фантастическую концепцию и не желает с нею расставаться, то с этим ничего нельзя сделать: нет фактов, которые можно было бы противопоставить этой концепции, так как она формирует свои собственные факты; мы не можем указать на несовместимость этой фантазии с фундаментальными законами естествознания или с современными научными теориями, так как автору этой фантазии данные законы и теории могут казаться просто бессмысленными; мы не можем упрекнуть его даже в нарушении законов логики, ибо он может пользоваться своей особой логикой. Автор фантазии создает нечто похожее на </a:t>
            </a:r>
            <a:r>
              <a:rPr lang="ru-RU" dirty="0" err="1"/>
              <a:t>куновскую</a:t>
            </a:r>
            <a:r>
              <a:rPr lang="ru-RU" dirty="0"/>
              <a:t> парадигму: это особый, замкнутый в себе мир; и все, что не входит в данный мир, не имеет для него никакого смысла. Таким образом, соединение принципа пролиферации с принципом несоизмеримости образует методологическую основу анархизма: каждый волен изобретать себе собственную концепцию; ее невозможно сравнить с другими концепциями, ибо нет никакой основы для такого сравнения; следовательно, все допустимо и все оправдано: "существует лишь один принцип, который можно защищать при всех обстоятельствах и на всех этапах развития человечества. Это принцип - все </a:t>
            </a:r>
            <a:r>
              <a:rPr lang="ru-RU" dirty="0" smtClean="0"/>
              <a:t>дозволено.</a:t>
            </a:r>
          </a:p>
          <a:p>
            <a:pPr algn="just"/>
            <a:r>
              <a:rPr lang="ru-RU" dirty="0" smtClean="0"/>
              <a:t>.</a:t>
            </a:r>
            <a:r>
              <a:rPr lang="ru-RU" dirty="0"/>
              <a:t/>
            </a:r>
            <a:br>
              <a:rPr lang="ru-RU" dirty="0"/>
            </a:br>
            <a:r>
              <a:rPr lang="ru-RU" dirty="0"/>
              <a:t/>
            </a:r>
            <a:br>
              <a:rPr lang="ru-RU" dirty="0"/>
            </a:br>
            <a:endParaRPr lang="ru-RU" dirty="0"/>
          </a:p>
        </p:txBody>
      </p:sp>
    </p:spTree>
    <p:extLst>
      <p:ext uri="{BB962C8B-B14F-4D97-AF65-F5344CB8AC3E}">
        <p14:creationId xmlns:p14="http://schemas.microsoft.com/office/powerpoint/2010/main" val="11696420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3"/>
            <a:ext cx="9141945" cy="494233"/>
          </a:xfrm>
        </p:spPr>
        <p:txBody>
          <a:bodyPr>
            <a:normAutofit/>
          </a:bodyPr>
          <a:lstStyle/>
          <a:p>
            <a:r>
              <a:rPr lang="ru-RU" sz="2400" dirty="0" err="1" smtClean="0">
                <a:latin typeface="Arial Black" panose="020B0A04020102020204" pitchFamily="34" charset="0"/>
              </a:rPr>
              <a:t>П.Фейерабенд</a:t>
            </a:r>
            <a:r>
              <a:rPr lang="ru-RU" sz="2400" dirty="0" smtClean="0">
                <a:latin typeface="Arial Black" panose="020B0A04020102020204" pitchFamily="34" charset="0"/>
              </a:rPr>
              <a:t> и Кун</a:t>
            </a:r>
            <a:endParaRPr lang="ru-RU" sz="2400" dirty="0">
              <a:latin typeface="Arial Black" panose="020B0A04020102020204" pitchFamily="34" charset="0"/>
            </a:endParaRPr>
          </a:p>
        </p:txBody>
      </p:sp>
      <p:sp>
        <p:nvSpPr>
          <p:cNvPr id="3" name="Объект 2"/>
          <p:cNvSpPr>
            <a:spLocks noGrp="1"/>
          </p:cNvSpPr>
          <p:nvPr>
            <p:ph idx="1"/>
          </p:nvPr>
        </p:nvSpPr>
        <p:spPr>
          <a:xfrm>
            <a:off x="287677" y="945221"/>
            <a:ext cx="10868004" cy="5137079"/>
          </a:xfrm>
        </p:spPr>
        <p:txBody>
          <a:bodyPr/>
          <a:lstStyle/>
          <a:p>
            <a:pPr algn="just"/>
            <a:r>
              <a:rPr lang="ru-RU" dirty="0" err="1"/>
              <a:t>Фейерабенд</a:t>
            </a:r>
            <a:r>
              <a:rPr lang="ru-RU" dirty="0"/>
              <a:t> не признавал модели Куна. Он критиковал ее, исходя из принципов пролиферации и </a:t>
            </a:r>
            <a:r>
              <a:rPr lang="ru-RU" dirty="0" err="1"/>
              <a:t>контриндукции</a:t>
            </a:r>
            <a:r>
              <a:rPr lang="ru-RU" dirty="0"/>
              <a:t>. </a:t>
            </a:r>
            <a:r>
              <a:rPr lang="ru-RU" dirty="0" err="1"/>
              <a:t>Фейерабенд</a:t>
            </a:r>
            <a:r>
              <a:rPr lang="ru-RU" dirty="0"/>
              <a:t> полагал, что Кун ошибочно принял за два этапа две тенденции: стремление к устойчивости и стремление к пролиферации, которые сосуществуют одновременно. Особенно яро он выступал против </a:t>
            </a:r>
            <a:r>
              <a:rPr lang="ru-RU" dirty="0" err="1"/>
              <a:t>куновской</a:t>
            </a:r>
            <a:r>
              <a:rPr lang="ru-RU" dirty="0"/>
              <a:t> модели нормальной науки (см. его работу “Утешение для специалиста</a:t>
            </a:r>
            <a:r>
              <a:rPr lang="ru-RU" dirty="0" smtClean="0"/>
              <a:t>”): </a:t>
            </a:r>
            <a:r>
              <a:rPr lang="ru-RU" dirty="0"/>
              <a:t>как и положено анархисту, он призывал к перманентной революции в науке. Однако, анализ структуры и истории физики </a:t>
            </a:r>
            <a:r>
              <a:rPr lang="ru-RU" dirty="0" smtClean="0"/>
              <a:t> </a:t>
            </a:r>
            <a:r>
              <a:rPr lang="ru-RU" dirty="0"/>
              <a:t>подтверждает модель Куна, а не </a:t>
            </a:r>
            <a:r>
              <a:rPr lang="ru-RU" dirty="0" err="1"/>
              <a:t>Фейерабенда</a:t>
            </a:r>
            <a:r>
              <a:rPr lang="ru-RU" dirty="0"/>
              <a:t> – деление на «нормальную» науку и «революцию» справедливо, хотя «нормальная» наука и не сводится к решению </a:t>
            </a:r>
            <a:r>
              <a:rPr lang="ru-RU" dirty="0" smtClean="0"/>
              <a:t>головоломок </a:t>
            </a:r>
            <a:r>
              <a:rPr lang="ru-RU" dirty="0"/>
              <a:t>– предмет критики </a:t>
            </a:r>
            <a:r>
              <a:rPr lang="ru-RU" dirty="0" err="1"/>
              <a:t>Фейерабенда</a:t>
            </a:r>
            <a:r>
              <a:rPr lang="ru-RU" dirty="0"/>
              <a:t> (хотя, например, в открытии структуры ДНК работа типа решения головоломки составляла существенную часть). Таким образом </a:t>
            </a:r>
            <a:r>
              <a:rPr lang="ru-RU" dirty="0" err="1"/>
              <a:t>фейерабендовская</a:t>
            </a:r>
            <a:r>
              <a:rPr lang="ru-RU" dirty="0"/>
              <a:t>  критика Куна неадекватна. Что же касается критики предшествовавшего позитивизма с позиций </a:t>
            </a:r>
            <a:r>
              <a:rPr lang="ru-RU" dirty="0" err="1"/>
              <a:t>антикумулятивизма</a:t>
            </a:r>
            <a:r>
              <a:rPr lang="ru-RU" dirty="0"/>
              <a:t> и тезиса о несоизмеримости теорий, он оказывается в одной компании с Куном.</a:t>
            </a:r>
          </a:p>
          <a:p>
            <a:endParaRPr lang="ru-RU" dirty="0"/>
          </a:p>
        </p:txBody>
      </p:sp>
    </p:spTree>
    <p:extLst>
      <p:ext uri="{BB962C8B-B14F-4D97-AF65-F5344CB8AC3E}">
        <p14:creationId xmlns:p14="http://schemas.microsoft.com/office/powerpoint/2010/main" val="38035463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0" y="286603"/>
            <a:ext cx="9398799" cy="648345"/>
          </a:xfrm>
        </p:spPr>
        <p:txBody>
          <a:bodyPr>
            <a:normAutofit/>
          </a:bodyPr>
          <a:lstStyle/>
          <a:p>
            <a:r>
              <a:rPr lang="ru-RU" sz="2400" b="1" dirty="0" smtClean="0">
                <a:latin typeface="Arial Black" panose="020B0A04020102020204" pitchFamily="34" charset="0"/>
              </a:rPr>
              <a:t>Принцип верификации</a:t>
            </a:r>
            <a:endParaRPr lang="ru-RU" sz="2400" b="1" dirty="0">
              <a:latin typeface="Arial Black" panose="020B0A04020102020204" pitchFamily="34" charset="0"/>
            </a:endParaRPr>
          </a:p>
        </p:txBody>
      </p:sp>
      <p:sp>
        <p:nvSpPr>
          <p:cNvPr id="3" name="Объект 2"/>
          <p:cNvSpPr>
            <a:spLocks noGrp="1"/>
          </p:cNvSpPr>
          <p:nvPr>
            <p:ph idx="1"/>
          </p:nvPr>
        </p:nvSpPr>
        <p:spPr>
          <a:xfrm>
            <a:off x="575353" y="1140431"/>
            <a:ext cx="10580327" cy="4728663"/>
          </a:xfrm>
        </p:spPr>
        <p:txBody>
          <a:bodyPr/>
          <a:lstStyle/>
          <a:p>
            <a:pPr algn="just"/>
            <a:r>
              <a:rPr lang="ru-RU" dirty="0"/>
              <a:t>Принцип верификации был призван осуществить «демаркацию» (разграничение) между имеющими смысл для науки суждениями и лишенными научного смысла. Этот принцип в объединенной формулировке М. </a:t>
            </a:r>
            <a:r>
              <a:rPr lang="ru-RU" dirty="0" err="1"/>
              <a:t>Шлика</a:t>
            </a:r>
            <a:r>
              <a:rPr lang="ru-RU" dirty="0"/>
              <a:t> и К. Поппера представлен так: «утверждение имеет истинный смысл, если субъект имеет общую (принципиальную) возможность указать на реальные факты, его подтверждающие, и представить себе какие факты, если бы они были </a:t>
            </a:r>
            <a:r>
              <a:rPr lang="ru-RU" dirty="0" err="1"/>
              <a:t>pеальными</a:t>
            </a:r>
            <a:r>
              <a:rPr lang="ru-RU" dirty="0"/>
              <a:t>, могли бы его, это утверждение, опровергнуть: утверждение имеет ложный смысл для науки, если субъект имеет общую возможность указать на реальные опровергающие факты и на воображаемые подтверждающие факты. В противном случае – оно не ложно, но вообще </a:t>
            </a:r>
            <a:r>
              <a:rPr lang="ru-RU" dirty="0" err="1"/>
              <a:t>неосмысленно</a:t>
            </a:r>
            <a:r>
              <a:rPr lang="ru-RU" dirty="0"/>
              <a:t>, т.е. не имеет для наук никакого </a:t>
            </a:r>
            <a:r>
              <a:rPr lang="ru-RU" dirty="0" smtClean="0"/>
              <a:t>значения». </a:t>
            </a:r>
            <a:r>
              <a:rPr lang="ru-RU" dirty="0"/>
              <a:t>Второй принцип «классического» позитивизма – это </a:t>
            </a:r>
            <a:r>
              <a:rPr lang="ru-RU" dirty="0" err="1"/>
              <a:t>конвенциализм</a:t>
            </a:r>
            <a:r>
              <a:rPr lang="ru-RU" dirty="0"/>
              <a:t>, отстаивавшийся Р. Карнапом, У. </a:t>
            </a:r>
            <a:r>
              <a:rPr lang="ru-RU" dirty="0" err="1"/>
              <a:t>Куайном</a:t>
            </a:r>
            <a:r>
              <a:rPr lang="ru-RU" dirty="0"/>
              <a:t> и </a:t>
            </a:r>
            <a:r>
              <a:rPr lang="ru-RU" dirty="0" smtClean="0"/>
              <a:t>др. </a:t>
            </a:r>
            <a:r>
              <a:rPr lang="ru-RU" dirty="0"/>
              <a:t>С точки зрения неопозитивизма истинного мировоззрения не существует, всякое мировоззрение есть продукт произвольного соглашения, не более того. Наибольшее распространение в рамках неопозитивизма получили течения </a:t>
            </a:r>
            <a:r>
              <a:rPr lang="ru-RU" dirty="0" err="1"/>
              <a:t>физикализма</a:t>
            </a:r>
            <a:r>
              <a:rPr lang="ru-RU" dirty="0"/>
              <a:t> (стремление уподобить язык всех наук языку теоретической физики), лингвистического позитивизма (изгнание из языка науки всякой терминологии и грамматических структур, связанных с философией) и логического позитивизма (создание специального унифицированного языка науки).</a:t>
            </a:r>
          </a:p>
          <a:p>
            <a:endParaRPr lang="ru-RU" dirty="0"/>
          </a:p>
        </p:txBody>
      </p:sp>
    </p:spTree>
    <p:extLst>
      <p:ext uri="{BB962C8B-B14F-4D97-AF65-F5344CB8AC3E}">
        <p14:creationId xmlns:p14="http://schemas.microsoft.com/office/powerpoint/2010/main" val="32702432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0" y="286603"/>
            <a:ext cx="9398799" cy="648345"/>
          </a:xfrm>
        </p:spPr>
        <p:txBody>
          <a:bodyPr>
            <a:normAutofit/>
          </a:bodyPr>
          <a:lstStyle/>
          <a:p>
            <a:r>
              <a:rPr lang="ru-RU" sz="2400" b="1" dirty="0" smtClean="0">
                <a:latin typeface="Arial Black" panose="020B0A04020102020204" pitchFamily="34" charset="0"/>
              </a:rPr>
              <a:t>Принцип верификации</a:t>
            </a:r>
            <a:endParaRPr lang="ru-RU" sz="2400" b="1" dirty="0">
              <a:latin typeface="Arial Black" panose="020B0A04020102020204" pitchFamily="34" charset="0"/>
            </a:endParaRPr>
          </a:p>
        </p:txBody>
      </p:sp>
      <p:sp>
        <p:nvSpPr>
          <p:cNvPr id="3" name="Объект 2"/>
          <p:cNvSpPr>
            <a:spLocks noGrp="1"/>
          </p:cNvSpPr>
          <p:nvPr>
            <p:ph idx="1"/>
          </p:nvPr>
        </p:nvSpPr>
        <p:spPr>
          <a:xfrm>
            <a:off x="575353" y="1140431"/>
            <a:ext cx="10580327" cy="4728663"/>
          </a:xfrm>
        </p:spPr>
        <p:txBody>
          <a:bodyPr>
            <a:normAutofit fontScale="92500" lnSpcReduction="20000"/>
          </a:bodyPr>
          <a:lstStyle/>
          <a:p>
            <a:pPr algn="just"/>
            <a:r>
              <a:rPr lang="ru-RU" dirty="0"/>
              <a:t>Основное  содержание критерия верификации может быть интерпретировано следующим образом.  Согласно  этому  критерию  научность  (познавательная  значимость) теоретических положений устанавливаются путем их сравнения с эмпирическими фактами (экспериментальными данными). Процедура эмпирического (экспериментального,  фактического)  подтверждения  положений  теории  называется верификацией. </a:t>
            </a:r>
          </a:p>
          <a:p>
            <a:pPr algn="just"/>
            <a:r>
              <a:rPr lang="ru-RU" dirty="0"/>
              <a:t> Всякое  утверждение, претендующее на статус научного, должно быть сводимо  к  совокупности  фактов  или  данных  экспериментального  </a:t>
            </a:r>
            <a:r>
              <a:rPr lang="ru-RU" dirty="0" smtClean="0"/>
              <a:t>наблюдения </a:t>
            </a:r>
            <a:r>
              <a:rPr lang="ru-RU" dirty="0"/>
              <a:t>(«протокольных предложений»). Обоснованными и осмысленными </a:t>
            </a:r>
            <a:r>
              <a:rPr lang="ru-RU" dirty="0" smtClean="0"/>
              <a:t>считаются </a:t>
            </a:r>
            <a:r>
              <a:rPr lang="ru-RU" dirty="0"/>
              <a:t>те положения теории, которые непосредственно подтверждаются экспериментальными данными. </a:t>
            </a:r>
          </a:p>
          <a:p>
            <a:pPr algn="just"/>
            <a:r>
              <a:rPr lang="ru-RU" dirty="0"/>
              <a:t> Положения, не поддающиеся проверке опытным путем (фактами), с точки  зрения  позитивизма  «бессмысленны»  (лишены  познавательного значения) и должны быть удалены из науки. Тем самым позитивисты </a:t>
            </a:r>
            <a:r>
              <a:rPr lang="ru-RU" dirty="0" smtClean="0"/>
              <a:t>объявляли </a:t>
            </a:r>
            <a:r>
              <a:rPr lang="ru-RU" dirty="0"/>
              <a:t>бессмысленными не только религию, но и всю традиционную философию, в том числе учения Гегеля, Маркса, Фрейда и т.п. </a:t>
            </a:r>
          </a:p>
          <a:p>
            <a:pPr algn="just"/>
            <a:r>
              <a:rPr lang="ru-RU" dirty="0"/>
              <a:t>Следует отметить, что присущие критерию верификации черты реалистичности,  конструктивности  действительно  позволяют  во  многих  случаях  достаточно определенно отделить научные суждения от различного рода псевдонаучных спекуляций и околонаучного шарлатанства. Вместе с тем, данному </a:t>
            </a:r>
            <a:r>
              <a:rPr lang="ru-RU" dirty="0" smtClean="0"/>
              <a:t>критерию </a:t>
            </a:r>
            <a:r>
              <a:rPr lang="ru-RU" dirty="0"/>
              <a:t>присущи и коренные дефекты, ограничивающие сферу его применения и вызвавшие обоснованную критику.</a:t>
            </a:r>
          </a:p>
          <a:p>
            <a:r>
              <a:rPr lang="ru-RU" dirty="0"/>
              <a:t> </a:t>
            </a:r>
            <a:endParaRPr lang="ru-RU" b="1" dirty="0"/>
          </a:p>
          <a:p>
            <a:endParaRPr lang="ru-RU" dirty="0"/>
          </a:p>
        </p:txBody>
      </p:sp>
    </p:spTree>
    <p:extLst>
      <p:ext uri="{BB962C8B-B14F-4D97-AF65-F5344CB8AC3E}">
        <p14:creationId xmlns:p14="http://schemas.microsoft.com/office/powerpoint/2010/main" val="31110958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0" y="286603"/>
            <a:ext cx="9398799" cy="648345"/>
          </a:xfrm>
        </p:spPr>
        <p:txBody>
          <a:bodyPr>
            <a:normAutofit/>
          </a:bodyPr>
          <a:lstStyle/>
          <a:p>
            <a:r>
              <a:rPr lang="ru-RU" sz="2400" b="1" dirty="0" smtClean="0">
                <a:latin typeface="Arial Black" panose="020B0A04020102020204" pitchFamily="34" charset="0"/>
              </a:rPr>
              <a:t>Принцип верификации</a:t>
            </a:r>
            <a:endParaRPr lang="ru-RU" sz="2400" b="1" dirty="0">
              <a:latin typeface="Arial Black" panose="020B0A04020102020204" pitchFamily="34" charset="0"/>
            </a:endParaRPr>
          </a:p>
        </p:txBody>
      </p:sp>
      <p:sp>
        <p:nvSpPr>
          <p:cNvPr id="3" name="Объект 2"/>
          <p:cNvSpPr>
            <a:spLocks noGrp="1"/>
          </p:cNvSpPr>
          <p:nvPr>
            <p:ph idx="1"/>
          </p:nvPr>
        </p:nvSpPr>
        <p:spPr>
          <a:xfrm>
            <a:off x="575353" y="1140431"/>
            <a:ext cx="10580327" cy="4728663"/>
          </a:xfrm>
        </p:spPr>
        <p:txBody>
          <a:bodyPr>
            <a:normAutofit fontScale="77500" lnSpcReduction="20000"/>
          </a:bodyPr>
          <a:lstStyle/>
          <a:p>
            <a:pPr algn="just"/>
            <a:r>
              <a:rPr lang="ru-RU" dirty="0"/>
              <a:t>Критический анализ критерия верификации обнаруживает его </a:t>
            </a:r>
            <a:r>
              <a:rPr lang="ru-RU" dirty="0" smtClean="0"/>
              <a:t>ограниченность </a:t>
            </a:r>
            <a:r>
              <a:rPr lang="ru-RU" dirty="0"/>
              <a:t>в следующих аспектах: </a:t>
            </a:r>
          </a:p>
          <a:p>
            <a:pPr algn="just"/>
            <a:r>
              <a:rPr lang="ru-RU" dirty="0"/>
              <a:t> Данный  критерий  по  сути  ограничивает  научное  исследование  </a:t>
            </a:r>
            <a:r>
              <a:rPr lang="ru-RU" dirty="0" smtClean="0"/>
              <a:t>пределами  </a:t>
            </a:r>
            <a:r>
              <a:rPr lang="ru-RU" dirty="0"/>
              <a:t>обобщения  эмпирических  (экспериментальных)  фактов,  лишая смысла теоретические положения, не поддающиеся непосредственной </a:t>
            </a:r>
            <a:r>
              <a:rPr lang="ru-RU" dirty="0" smtClean="0"/>
              <a:t>проверке </a:t>
            </a:r>
            <a:r>
              <a:rPr lang="ru-RU" dirty="0"/>
              <a:t>опытным путем. Тем самым он содействует примитивизации науки, </a:t>
            </a:r>
            <a:r>
              <a:rPr lang="ru-RU" dirty="0" smtClean="0"/>
              <a:t>сужению </a:t>
            </a:r>
            <a:r>
              <a:rPr lang="ru-RU" dirty="0"/>
              <a:t>горизонта теоретического мышления, поощряет тенденции узкого эмпиризма. На самом деле наука не сводится к рамкам эмпирии, опыта, эксперимента. </a:t>
            </a:r>
          </a:p>
          <a:p>
            <a:pPr algn="just"/>
            <a:r>
              <a:rPr lang="ru-RU" dirty="0"/>
              <a:t>Формирование научных  категорий,  установление  законов,  принципов </a:t>
            </a:r>
            <a:r>
              <a:rPr lang="ru-RU" dirty="0" smtClean="0"/>
              <a:t>других  </a:t>
            </a:r>
            <a:r>
              <a:rPr lang="ru-RU" dirty="0"/>
              <a:t>теоретических  положений  выходит  за  рамки  непосредственного  опыта  и напрямую из него не </a:t>
            </a:r>
            <a:r>
              <a:rPr lang="ru-RU" dirty="0" smtClean="0"/>
              <a:t>выводимо</a:t>
            </a:r>
            <a:r>
              <a:rPr lang="ru-RU" dirty="0"/>
              <a:t>. Поэтому принятие критерия верификации в ка-</a:t>
            </a:r>
            <a:r>
              <a:rPr lang="ru-RU" dirty="0" err="1"/>
              <a:t>честве</a:t>
            </a:r>
            <a:r>
              <a:rPr lang="ru-RU" dirty="0"/>
              <a:t> руководства к действию могло бы вообще заблокировать развитие </a:t>
            </a:r>
            <a:r>
              <a:rPr lang="ru-RU" dirty="0" smtClean="0"/>
              <a:t>теоретического </a:t>
            </a:r>
            <a:r>
              <a:rPr lang="ru-RU" dirty="0"/>
              <a:t>знания, являющегося главным достоянием науки. </a:t>
            </a:r>
          </a:p>
          <a:p>
            <a:pPr algn="just"/>
            <a:r>
              <a:rPr lang="ru-RU" dirty="0"/>
              <a:t> Размышляя о возможностях и границах критерия верификации, западный философ К. Поппер увидел его слабость в том, что существует принципиальная  возможность  получить  верификацию  любой  умело  </a:t>
            </a:r>
            <a:r>
              <a:rPr lang="ru-RU" dirty="0" smtClean="0"/>
              <a:t>скроенной  </a:t>
            </a:r>
            <a:r>
              <a:rPr lang="ru-RU" dirty="0"/>
              <a:t>теории. Это происходит в силу того, что человек, уверовавший в теорию, попадает под ее гипноз и начинает во всем видеть ее подтверждения. К. Поппер обратил  внимание  на  то,  что  некоторые  из  его  друзей,  являвшиеся  поклонниками теорий Маркса, Фрейда, Адлера, находились под гипнотическим воздействием их  объяснительной  силы.  «Казалось  эти  теории  способны  объяснить  все,  что происходило в той области, которую они описывали. Изучение любой из них как будто бы приводило к полному духовному перерождению или к </a:t>
            </a:r>
            <a:r>
              <a:rPr lang="ru-RU" dirty="0" smtClean="0"/>
              <a:t>откровению</a:t>
            </a:r>
            <a:r>
              <a:rPr lang="ru-RU" dirty="0"/>
              <a:t>, раскрывавшему наши глаза на новые истины, скрытые от непосвященных. Раз  ваши  глаза  однажды  были  раскрыты,  вы  будете  видеть  подтверждающие примеры всюду: мир полон верификациями теории. Все, что происходит, </a:t>
            </a:r>
            <a:r>
              <a:rPr lang="ru-RU" dirty="0" smtClean="0"/>
              <a:t>подтверждает </a:t>
            </a:r>
            <a:r>
              <a:rPr lang="ru-RU" dirty="0"/>
              <a:t>ее» (Поппер К. Логика и рост научного знания. М. 1983). </a:t>
            </a:r>
          </a:p>
          <a:p>
            <a:pPr algn="just"/>
            <a:r>
              <a:rPr lang="ru-RU" dirty="0"/>
              <a:t> Полемика  вокруг  критерия  верификации  обнаружила  также  его  </a:t>
            </a:r>
            <a:r>
              <a:rPr lang="ru-RU" dirty="0" smtClean="0"/>
              <a:t>логическую  </a:t>
            </a:r>
            <a:r>
              <a:rPr lang="ru-RU" dirty="0"/>
              <a:t>уязвимость.  Дело  в  том,  что  сам  этот  критерий  </a:t>
            </a:r>
            <a:r>
              <a:rPr lang="ru-RU" dirty="0" err="1"/>
              <a:t>неверифицируем</a:t>
            </a:r>
            <a:r>
              <a:rPr lang="ru-RU" dirty="0"/>
              <a:t>,  не вытекает  непосредственно  из  опыта,  а  значит, по  своим  собственным  ос-</a:t>
            </a:r>
            <a:r>
              <a:rPr lang="ru-RU" dirty="0" err="1"/>
              <a:t>нованиям</a:t>
            </a:r>
            <a:r>
              <a:rPr lang="ru-RU" dirty="0"/>
              <a:t> должен быть признан бессмысленным. </a:t>
            </a:r>
          </a:p>
          <a:p>
            <a:endParaRPr lang="ru-RU" dirty="0"/>
          </a:p>
        </p:txBody>
      </p:sp>
    </p:spTree>
    <p:extLst>
      <p:ext uri="{BB962C8B-B14F-4D97-AF65-F5344CB8AC3E}">
        <p14:creationId xmlns:p14="http://schemas.microsoft.com/office/powerpoint/2010/main" val="10359813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9492" y="286603"/>
            <a:ext cx="8926188" cy="617523"/>
          </a:xfrm>
        </p:spPr>
        <p:txBody>
          <a:bodyPr>
            <a:normAutofit/>
          </a:bodyPr>
          <a:lstStyle/>
          <a:p>
            <a:r>
              <a:rPr lang="ru-RU" sz="2400" dirty="0" smtClean="0">
                <a:latin typeface="Arial Black" panose="020B0A04020102020204" pitchFamily="34" charset="0"/>
              </a:rPr>
              <a:t>Принцип </a:t>
            </a:r>
            <a:r>
              <a:rPr lang="ru-RU" sz="2400" dirty="0" err="1" smtClean="0">
                <a:latin typeface="Arial Black" panose="020B0A04020102020204" pitchFamily="34" charset="0"/>
              </a:rPr>
              <a:t>фальсифицируемости</a:t>
            </a:r>
            <a:r>
              <a:rPr lang="ru-RU" sz="2400" dirty="0" smtClean="0">
                <a:latin typeface="Arial Black" panose="020B0A04020102020204" pitchFamily="34" charset="0"/>
              </a:rPr>
              <a:t> </a:t>
            </a:r>
            <a:endParaRPr lang="ru-RU" sz="2400" dirty="0">
              <a:latin typeface="Arial Black" panose="020B0A04020102020204" pitchFamily="34" charset="0"/>
            </a:endParaRPr>
          </a:p>
        </p:txBody>
      </p:sp>
      <p:sp>
        <p:nvSpPr>
          <p:cNvPr id="3" name="Объект 2"/>
          <p:cNvSpPr>
            <a:spLocks noGrp="1"/>
          </p:cNvSpPr>
          <p:nvPr>
            <p:ph idx="1"/>
          </p:nvPr>
        </p:nvSpPr>
        <p:spPr>
          <a:xfrm>
            <a:off x="441789" y="1027415"/>
            <a:ext cx="10713891" cy="5301465"/>
          </a:xfrm>
        </p:spPr>
        <p:txBody>
          <a:bodyPr>
            <a:normAutofit fontScale="85000" lnSpcReduction="20000"/>
          </a:bodyPr>
          <a:lstStyle/>
          <a:p>
            <a:pPr algn="just"/>
            <a:r>
              <a:rPr lang="ru-RU" b="1" dirty="0"/>
              <a:t>Критерий </a:t>
            </a:r>
            <a:r>
              <a:rPr lang="ru-RU" b="1" dirty="0" err="1"/>
              <a:t>фальсифицируемости</a:t>
            </a:r>
            <a:r>
              <a:rPr lang="ru-RU" dirty="0"/>
              <a:t> был предложен уже </a:t>
            </a:r>
            <a:r>
              <a:rPr lang="ru-RU" dirty="0" err="1"/>
              <a:t>упоминавшимся</a:t>
            </a:r>
            <a:r>
              <a:rPr lang="ru-RU" dirty="0"/>
              <a:t> западным философом К. Поппером (1902-1994) в ходе его полемики с неопозитивистами. Суть данного критерия состоит в следующем. </a:t>
            </a:r>
          </a:p>
          <a:p>
            <a:pPr algn="just"/>
            <a:r>
              <a:rPr lang="ru-RU" dirty="0"/>
              <a:t> В  противоположность  критерию  верификации,  делающему  упор  на эмпирической  </a:t>
            </a:r>
            <a:r>
              <a:rPr lang="ru-RU" dirty="0" err="1"/>
              <a:t>подтверждаемости</a:t>
            </a:r>
            <a:r>
              <a:rPr lang="ru-RU" dirty="0"/>
              <a:t>  теоретических  положений,  критерий фальсификации  акцентирует  внимание  на  критике  и  опровержении  </a:t>
            </a:r>
            <a:r>
              <a:rPr lang="ru-RU" dirty="0" err="1"/>
              <a:t>тео-рии</a:t>
            </a:r>
            <a:r>
              <a:rPr lang="ru-RU" dirty="0"/>
              <a:t>. Очевидный аргумент в пользу такого подхода заключается в том, что любое количество фактов, подтверждающих теорию, все же не дают </a:t>
            </a:r>
            <a:r>
              <a:rPr lang="ru-RU" dirty="0" smtClean="0"/>
              <a:t>окончательной  </a:t>
            </a:r>
            <a:r>
              <a:rPr lang="ru-RU" dirty="0"/>
              <a:t>уверенности  в ее  истинности,  в  то  время как  один  – единственный  факт, противоречащий теории, опровергает ее. </a:t>
            </a:r>
          </a:p>
          <a:p>
            <a:pPr algn="just"/>
            <a:r>
              <a:rPr lang="ru-RU" dirty="0"/>
              <a:t> Согласно  Попперу  главным  качеством  научного  подхода  является критичность. Эволюцию науки он уподобляет дарвиновской модели </a:t>
            </a:r>
            <a:r>
              <a:rPr lang="ru-RU" dirty="0" smtClean="0"/>
              <a:t>биологической </a:t>
            </a:r>
            <a:r>
              <a:rPr lang="ru-RU" dirty="0"/>
              <a:t>эволюции. Рост научного знания происходит в ходе выдвижения новых гипотез (теорий), их критической проверки (опровержения) и замены более </a:t>
            </a:r>
            <a:r>
              <a:rPr lang="ru-RU" dirty="0" smtClean="0"/>
              <a:t>совершенными  </a:t>
            </a:r>
            <a:r>
              <a:rPr lang="ru-RU" dirty="0"/>
              <a:t>теориями,  в  ходе  чего  и  осуществляется  решение  научных  проблем. Согласно этой модели «выживать «должны» сильнейшие теории», которые в свою очередь подвергаются новым попыткам критического опровержения. </a:t>
            </a:r>
          </a:p>
          <a:p>
            <a:pPr algn="just"/>
            <a:r>
              <a:rPr lang="ru-RU" dirty="0"/>
              <a:t> Согласно  критерию  </a:t>
            </a:r>
            <a:r>
              <a:rPr lang="ru-RU" dirty="0" err="1"/>
              <a:t>фальсифицируемости</a:t>
            </a:r>
            <a:r>
              <a:rPr lang="ru-RU" dirty="0"/>
              <a:t>  главной  проверкой  научного статуса теории является не ее </a:t>
            </a:r>
            <a:r>
              <a:rPr lang="ru-RU" dirty="0" err="1"/>
              <a:t>верифицируемость</a:t>
            </a:r>
            <a:r>
              <a:rPr lang="ru-RU" dirty="0"/>
              <a:t>, а опровержимость.  Теория, претендующая  на  статус  научной,  должна  допускать  вывод  следствий («рискованных предсказаний»), которые в случае </a:t>
            </a:r>
            <a:r>
              <a:rPr lang="ru-RU" dirty="0" smtClean="0"/>
              <a:t>несоответствия </a:t>
            </a:r>
            <a:r>
              <a:rPr lang="ru-RU" dirty="0"/>
              <a:t>с опытом, экспериментом,  явились  бы  ее  опровержением.  Главный  тезис  критерия фальсификации  состоит  в  утверждении:  «любая  научная  теория  должна быть хотя бы в принципе опровержима». Если теория устроена так, что ее невозможно опровергнуть, то она стоит вне науки. К примеру, попытки идеологов коммунизма в СССР представить теории Маркса и Ленина в качестве вечной, нерушимой и </a:t>
            </a:r>
            <a:r>
              <a:rPr lang="ru-RU" dirty="0" smtClean="0"/>
              <a:t>неопровержимой </a:t>
            </a:r>
            <a:r>
              <a:rPr lang="ru-RU" dirty="0"/>
              <a:t>истины выводили эти теории за рамки науки,  превращали  в  мертвые  догмы,  сходные  с  религиозными.  Действия  этих идеологов  не  имели,  однако,  ничего  общего  с  реальной  позицией  классиков марксизма, которые к своим научным результатам относились в высшей степени требовательно и критично. </a:t>
            </a:r>
          </a:p>
        </p:txBody>
      </p:sp>
    </p:spTree>
    <p:extLst>
      <p:ext uri="{BB962C8B-B14F-4D97-AF65-F5344CB8AC3E}">
        <p14:creationId xmlns:p14="http://schemas.microsoft.com/office/powerpoint/2010/main" val="8325322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a:latin typeface="Arial Black" panose="020B0A04020102020204" pitchFamily="34" charset="0"/>
              </a:rPr>
              <a:t>Принцип </a:t>
            </a:r>
            <a:r>
              <a:rPr lang="ru-RU" sz="2400" dirty="0" err="1">
                <a:latin typeface="Arial Black" panose="020B0A04020102020204" pitchFamily="34" charset="0"/>
              </a:rPr>
              <a:t>фальсифицируемости</a:t>
            </a:r>
            <a:r>
              <a:rPr lang="ru-RU" sz="2400" dirty="0">
                <a:latin typeface="Arial Black" panose="020B0A04020102020204" pitchFamily="34" charset="0"/>
              </a:rPr>
              <a:t> </a:t>
            </a:r>
            <a:endParaRPr lang="ru-RU" sz="2400" dirty="0"/>
          </a:p>
        </p:txBody>
      </p:sp>
      <p:sp>
        <p:nvSpPr>
          <p:cNvPr id="3" name="Объект 2"/>
          <p:cNvSpPr>
            <a:spLocks noGrp="1"/>
          </p:cNvSpPr>
          <p:nvPr>
            <p:ph idx="1"/>
          </p:nvPr>
        </p:nvSpPr>
        <p:spPr>
          <a:xfrm>
            <a:off x="215757" y="1160979"/>
            <a:ext cx="10939923" cy="5147353"/>
          </a:xfrm>
        </p:spPr>
        <p:txBody>
          <a:bodyPr/>
          <a:lstStyle/>
          <a:p>
            <a:pPr algn="just"/>
            <a:r>
              <a:rPr lang="ru-RU" dirty="0"/>
              <a:t>Согласно  первоначальной  «жесткой»  версии  критерия  </a:t>
            </a:r>
            <a:r>
              <a:rPr lang="ru-RU" dirty="0" err="1" smtClean="0"/>
              <a:t>фальсифицируемости</a:t>
            </a:r>
            <a:r>
              <a:rPr lang="ru-RU" dirty="0" smtClean="0"/>
              <a:t> </a:t>
            </a:r>
            <a:r>
              <a:rPr lang="ru-RU" dirty="0"/>
              <a:t>теория должна быть отвергнута, если хотя бы одно из ее следствий противоречит фактам или не согласуется с ними. Чрезмерность столь жесткого критерия очевидна: если бы ученые стали отбрасывать теории при первом же столкновении с «неудобными» фактами, то наука вскоре вообще лишилась бы теорий.  Поэтому  первоначальный  чрезмерный  или  «наивный»  </a:t>
            </a:r>
            <a:r>
              <a:rPr lang="ru-RU" dirty="0" err="1"/>
              <a:t>фальсикационизм</a:t>
            </a:r>
            <a:r>
              <a:rPr lang="ru-RU" dirty="0"/>
              <a:t>  сменился  в  последствии  более  мягкой  и  реалистичной  версией  данного критерия: если следствия теории противоречат фактам, то это повод не для отбрасывания теории, а лишь для ее уточнения, корректировки, выдвижения  более  продуктивных  конкурирующих  теорий.  Сама  критика  теории должна сначала вестись в аспекте уточнения пределов ее применимости, а лишь затем – ее возможной ложности, </a:t>
            </a:r>
            <a:r>
              <a:rPr lang="ru-RU" dirty="0" err="1"/>
              <a:t>ненаучности</a:t>
            </a:r>
            <a:r>
              <a:rPr lang="ru-RU" dirty="0"/>
              <a:t>. </a:t>
            </a:r>
          </a:p>
          <a:p>
            <a:pPr algn="just"/>
            <a:r>
              <a:rPr lang="ru-RU" dirty="0"/>
              <a:t>Рассмотренным критериям верификации и фальсификации присуща несомненная  </a:t>
            </a:r>
            <a:r>
              <a:rPr lang="ru-RU" dirty="0" err="1"/>
              <a:t>эвристичность</a:t>
            </a:r>
            <a:r>
              <a:rPr lang="ru-RU" dirty="0"/>
              <a:t>,  методологическая  ценность.  Вместе  с  тем,  важно  видеть и их относительность, односторонность, ограниченность.</a:t>
            </a:r>
          </a:p>
          <a:p>
            <a:pPr algn="just"/>
            <a:endParaRPr lang="ru-RU" dirty="0"/>
          </a:p>
        </p:txBody>
      </p:sp>
    </p:spTree>
    <p:extLst>
      <p:ext uri="{BB962C8B-B14F-4D97-AF65-F5344CB8AC3E}">
        <p14:creationId xmlns:p14="http://schemas.microsoft.com/office/powerpoint/2010/main" val="28116227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fontScale="85000" lnSpcReduction="20000"/>
          </a:bodyPr>
          <a:lstStyle/>
          <a:p>
            <a:pPr algn="just"/>
            <a:r>
              <a:rPr lang="ru-RU" dirty="0"/>
              <a:t>Западная  цивилизация  –  особый  тип  социального  развития,  который явился  результатом  ряда  мутаций  традиционных  культур  в  европейском регионе.  Этот  тип  общества  обозначают  как  техногенную  цивилизацию, которая, возникнув, начала осуществлять свою экспансию на весь мир. Для нее характерны  высочайшие  темпы  социальных  изменений.  При  этом  резервы роста черпаются не за счет расширения культурных зон, а за счет перестройки оснований  прежних  способов  жизнедеятельности  и  формирования принципиально новых возможностей. </a:t>
            </a:r>
            <a:endParaRPr lang="ru-RU" b="1" dirty="0"/>
          </a:p>
          <a:p>
            <a:pPr algn="just"/>
            <a:r>
              <a:rPr lang="ru-RU" dirty="0"/>
              <a:t>На  вершине  иерархии  ценностей  западного  общества  находится автономия личности, что традиционному обществу вообще не свойственно. В техногенной цивилизации человек может (и должен) периодически менять свои социальные  связи,  гибко  строить  свои  отношения  с  людьми,  погружаться  в разные  социальные  общности,  а  часто  и  в  разные  культурные  традиции.  Как правило,  положение  личности  в  таком  обществе  зависит  от  способности заявить  о  себе,  от  ее  собственных  заслуг  и  умений.  Для  этой  цивилизации свойственна  свободная  социальная  структура  и  высокая  социальная мобильность индивидов. В  западной  цивилизации  человек  –  это  активное,  деятельное  существо. Эта  деятельность  направлена  прежде  всего  вовне,  на  преобразование  и переделку  внешнего  мира,  в  первую  очередь  природы,  которая  для  человека становится  ареной  для  самореализации.  Преобразующая  деятельность рассматривается как главное предназначение человека, как в природе, так и в социуме. </a:t>
            </a:r>
            <a:endParaRPr lang="ru-RU" dirty="0" smtClean="0"/>
          </a:p>
          <a:p>
            <a:pPr algn="just"/>
            <a:r>
              <a:rPr lang="ru-RU" dirty="0" smtClean="0"/>
              <a:t>Именно  </a:t>
            </a:r>
            <a:r>
              <a:rPr lang="ru-RU" dirty="0"/>
              <a:t>в  лоне  техногенной  цивилизации  получило  развитие научного естествознания, а наука обрела мировоззренческую функцию, создав картину мира на основе собственных когнитивных достижений. В дальнейшем наука  становится  производительной  и  социальной  силой,  стимулирующей общественный  прогресс,  фундаментальные  научные  знания  становятся  основанием образования. В этом процессе принципы научной картины мира и образцы научного дискурса усваиваются людьми и становятся установками их сознания,  ориентируя  их  деятельность  и  отношение  к  миру.  Техногенная цивилизация однозначно отдает приоритет научному знанию и рациональности. </a:t>
            </a:r>
            <a:endParaRPr lang="ru-RU" b="1" dirty="0"/>
          </a:p>
        </p:txBody>
      </p:sp>
    </p:spTree>
    <p:extLst>
      <p:ext uri="{BB962C8B-B14F-4D97-AF65-F5344CB8AC3E}">
        <p14:creationId xmlns:p14="http://schemas.microsoft.com/office/powerpoint/2010/main" val="19838475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fontScale="77500" lnSpcReduction="20000"/>
          </a:bodyPr>
          <a:lstStyle/>
          <a:p>
            <a:pPr algn="just"/>
            <a:r>
              <a:rPr lang="ru-RU" dirty="0"/>
              <a:t>В  рамках  «культуры  техногенного  мира»  впервые  и  появляется трактовка природы «как упорядоченного, закономерно устроенного поля, в котором разумное существо, познавшее законы природы, способно осуществить свою  власть  над  внешними  процессами  и  объектами,  поставить  их  под  свой контроль»,  тем  самым  заставив  «укрощенную  природу»  удовлетворять  всё быстрее растущие потребности «вооружённой» наукой цивилизации.  </a:t>
            </a:r>
          </a:p>
          <a:p>
            <a:pPr algn="just"/>
            <a:r>
              <a:rPr lang="ru-RU" dirty="0"/>
              <a:t>Наука возможна потому, что </a:t>
            </a:r>
            <a:r>
              <a:rPr lang="ru-RU" dirty="0" smtClean="0"/>
              <a:t>«природа </a:t>
            </a:r>
            <a:r>
              <a:rPr lang="ru-RU" dirty="0"/>
              <a:t>законосообразна, ей имманентна упорядоченность, её свойства сохраняются» . Такой взгляд на природу как естественный, «сам собою </a:t>
            </a:r>
            <a:r>
              <a:rPr lang="ru-RU" dirty="0" smtClean="0"/>
              <a:t>разумеющийся</a:t>
            </a:r>
            <a:r>
              <a:rPr lang="ru-RU" dirty="0"/>
              <a:t>» объект экспериментального изучения «определяет в рамках классического естествознания и очевидную цель науки: она должна способствовать превращению  природы  в  царство  человека  и  установлению  господства  человека над силами природы».</a:t>
            </a:r>
          </a:p>
          <a:p>
            <a:pPr algn="just"/>
            <a:r>
              <a:rPr lang="ru-RU" dirty="0"/>
              <a:t>Наука  была  одной  из  ипостасей  этого общества, так как она “пропитывала” все его поры. … в “обществе знания” наука стала инструментом господства»  – как над природой, так и над человеком.  Усилим эту мысль, приведя ряд схожих мыслей касательно одного – </a:t>
            </a:r>
            <a:r>
              <a:rPr lang="ru-RU" dirty="0" smtClean="0"/>
              <a:t>принципиально  </a:t>
            </a:r>
            <a:r>
              <a:rPr lang="ru-RU" dirty="0"/>
              <a:t>важного  для  рассмотрения  культурного  контекста  науки  Нового времени, но нередко игнорируемого – момента, связанного с экспериментальным  методом.  Процедура экспериментального исследования  оценивалась  в  новоевропейской  культуре  как  «допрос  с  пристрастием» Природы ‒ «непокорной узницы инквизиции».</a:t>
            </a:r>
          </a:p>
          <a:p>
            <a:pPr algn="just"/>
            <a:r>
              <a:rPr lang="ru-RU" dirty="0"/>
              <a:t>Наука занимает центральное место в культуре техногенной цивилизации, в частности потому, что последняя – в отличие от цивилизации  традиционалистской  –  не  способна прогрессировать  в  технологическом плане только лишь посредством (используя терминологию В. С. </a:t>
            </a:r>
            <a:r>
              <a:rPr lang="ru-RU" dirty="0" err="1"/>
              <a:t>Стёпина</a:t>
            </a:r>
            <a:r>
              <a:rPr lang="ru-RU" dirty="0"/>
              <a:t>) «стихийно  протекающих  инноваций  в  сфере  самого  производства».  И  более  того, стихийность  развития  </a:t>
            </a:r>
            <a:r>
              <a:rPr lang="ru-RU" dirty="0" err="1"/>
              <a:t>техносферы</a:t>
            </a:r>
            <a:r>
              <a:rPr lang="ru-RU" dirty="0"/>
              <a:t>   техногенной  цивилизации  опасна.  В  современной  литературе  справедливо  отмечается,  что  «стихийное  развитие  </a:t>
            </a:r>
            <a:r>
              <a:rPr lang="ru-RU" dirty="0" err="1"/>
              <a:t>техносферы</a:t>
            </a:r>
            <a:r>
              <a:rPr lang="ru-RU" dirty="0"/>
              <a:t>  угрожает  благополучному  существованию  человека.  В  связи  с  этим в будущем должно осуществляться научно обоснованное развитие </a:t>
            </a:r>
            <a:r>
              <a:rPr lang="ru-RU" dirty="0" err="1"/>
              <a:t>техносферы</a:t>
            </a:r>
            <a:r>
              <a:rPr lang="ru-RU" dirty="0"/>
              <a:t> как составной части гармоничной ноосферы</a:t>
            </a:r>
            <a:r>
              <a:rPr lang="ru-RU" dirty="0" smtClean="0"/>
              <a:t>». </a:t>
            </a:r>
            <a:r>
              <a:rPr lang="ru-RU" dirty="0"/>
              <a:t>Этому противопоставляется то позитивное направление </a:t>
            </a:r>
            <a:r>
              <a:rPr lang="ru-RU" dirty="0" err="1"/>
              <a:t>техносферного</a:t>
            </a:r>
            <a:r>
              <a:rPr lang="ru-RU" dirty="0"/>
              <a:t> роста, которое имеет целью «формирование  на  планете  вместо  калейдоскопа  техногенных  комплексов  …  единой  и управляемой людьми </a:t>
            </a:r>
            <a:r>
              <a:rPr lang="ru-RU" dirty="0" err="1"/>
              <a:t>техносферной</a:t>
            </a:r>
            <a:r>
              <a:rPr lang="ru-RU" dirty="0"/>
              <a:t> системы». </a:t>
            </a:r>
            <a:r>
              <a:rPr lang="ru-RU" dirty="0" smtClean="0"/>
              <a:t>«Живой</a:t>
            </a:r>
            <a:r>
              <a:rPr lang="ru-RU" dirty="0"/>
              <a:t>, динамический процесс …бытия науки, связывающий прошлое с настоящим … отражается в среде жизни человечества, является все растущей геологической силой, превращающей биосферу в ноосферу». </a:t>
            </a:r>
            <a:endParaRPr lang="ru-RU" b="1" dirty="0"/>
          </a:p>
        </p:txBody>
      </p:sp>
    </p:spTree>
    <p:extLst>
      <p:ext uri="{BB962C8B-B14F-4D97-AF65-F5344CB8AC3E}">
        <p14:creationId xmlns:p14="http://schemas.microsoft.com/office/powerpoint/2010/main" val="28557267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В это  </a:t>
            </a:r>
            <a:r>
              <a:rPr lang="ru-RU" dirty="0" smtClean="0"/>
              <a:t>понятие ноосферы, </a:t>
            </a:r>
            <a:r>
              <a:rPr lang="ru-RU" dirty="0"/>
              <a:t>предложенное П. Тейяр де Шарденом и Э. </a:t>
            </a:r>
            <a:r>
              <a:rPr lang="ru-RU" dirty="0" err="1"/>
              <a:t>Леруа</a:t>
            </a:r>
            <a:r>
              <a:rPr lang="ru-RU" dirty="0"/>
              <a:t>, В. И. Вернадский внёс </a:t>
            </a:r>
            <a:r>
              <a:rPr lang="ru-RU" dirty="0" smtClean="0"/>
              <a:t>материалистическое </a:t>
            </a:r>
            <a:r>
              <a:rPr lang="ru-RU" dirty="0"/>
              <a:t>содержание, трактуя ноосферу в качестве высшей стадии развития  биосферы,  которая  (стадия)  связана  с  деятельностью  человечества. В. С. </a:t>
            </a:r>
            <a:r>
              <a:rPr lang="ru-RU" dirty="0" err="1"/>
              <a:t>Стёпин</a:t>
            </a:r>
            <a:r>
              <a:rPr lang="ru-RU" dirty="0"/>
              <a:t> заключает, что «мутации» культуры «современной» («техногенной») цивилизации приводят к тому, что мы оказываемся  в  «новых  зонах  риска».  Либо культура «</a:t>
            </a:r>
            <a:r>
              <a:rPr lang="ru-RU" dirty="0" smtClean="0"/>
              <a:t>воспроизводит </a:t>
            </a:r>
            <a:r>
              <a:rPr lang="ru-RU" dirty="0"/>
              <a:t>“техногенного человека” “массового общества”, повышая вероятность гибели человечества в целом, либо, наоборот, способствует формированию всесторонне развитых, гармоничных личностей, снижая вероятность срыва в “цивилизованное варварство”». Сейчас нужно такое научное мировоззрение, чертами которого являются «тенденция к обеспечению объективности знания; системность; рассмотрение обоснованности как всеобщего требования; неприятие сакрализации (в любой форме) объекта познания, его источников или целей познавательной деятельности; рационально-критическое отношение к вновь возникающим данным (концепциям)  и  сохранение  традиций  при  постоянной  открытости  для  компетентных дискуссий».</a:t>
            </a:r>
          </a:p>
          <a:p>
            <a:pPr algn="just"/>
            <a:endParaRPr lang="ru-RU" b="1" dirty="0"/>
          </a:p>
        </p:txBody>
      </p:sp>
    </p:spTree>
    <p:extLst>
      <p:ext uri="{BB962C8B-B14F-4D97-AF65-F5344CB8AC3E}">
        <p14:creationId xmlns:p14="http://schemas.microsoft.com/office/powerpoint/2010/main" val="24085966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Научно-техническое  и  экономическое  развитие  дали  человечеству множество  благ:  повысили  качество  жизни,  обеспечили  рост  потребления, подняли  медицину  на  принципиально  новый  уровень,  увеличили  среднюю продолжительность  жизни  и  т.д.  Казалось  бы,  созидательные  возможности научно-технического прогресса безграничны, и мало кто мог еще полвека назад предположить, что именно техногенная цивилизация приведет человечество к глобальным  катастрофам.  Экологический  и  антропологический  кризисы, возрастающее  отчуждение  между  людьми,  изобретение  все  новых  средств массового уничтожения, грозящих гибелью всему живому – таковы побочные продукты  техногенного  развития.  Можно  ли  при  существующей  системе ценностей найти выход из создавшейся ситуации? </a:t>
            </a:r>
            <a:endParaRPr lang="ru-RU" b="1" dirty="0"/>
          </a:p>
          <a:p>
            <a:pPr algn="just"/>
            <a:r>
              <a:rPr lang="ru-RU" dirty="0"/>
              <a:t>По  мнению  многих  ученых,  для  преодоления  глобальных  кризисов придется  кардинально  изменить  цели  и  направления  человеческой деятельности,  серьезно  пересмотреть  систему  ценностей,  доминирующую  в культуре  техногенной  цивилизации.  Тем  более,  что  современное потребительское  общество  с  его  идеалами  гедонистического  образа  жизни  не создает  благоприятного  социального  фона  для  доминирования  научной рациональности.</a:t>
            </a:r>
            <a:endParaRPr lang="ru-RU" b="1" dirty="0"/>
          </a:p>
        </p:txBody>
      </p:sp>
    </p:spTree>
    <p:extLst>
      <p:ext uri="{BB962C8B-B14F-4D97-AF65-F5344CB8AC3E}">
        <p14:creationId xmlns:p14="http://schemas.microsoft.com/office/powerpoint/2010/main" val="8855200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Современная наука как специфический тип духовного производства выполняет ряд  социальных  функций,  которые  можно  сгруппировать  в  три  основные группы:  1) функции культурно-мировоззренческие,  2) функции науки как непосредственной производительной силы,  3) функции науки как социальной силы.  </a:t>
            </a:r>
            <a:endParaRPr lang="ru-RU" b="1" dirty="0"/>
          </a:p>
          <a:p>
            <a:pPr algn="just"/>
            <a:r>
              <a:rPr lang="ru-RU" dirty="0"/>
              <a:t>       Основополагающей функцией, выражающей назначение и сущность науки, является познавательная функция, которая включает в себя объяснительную и предсказательную функции.  Тесно связана с ней мировоззренческая функция. </a:t>
            </a:r>
            <a:endParaRPr lang="ru-RU" b="1" dirty="0"/>
          </a:p>
          <a:p>
            <a:pPr algn="just"/>
            <a:r>
              <a:rPr lang="ru-RU" dirty="0"/>
              <a:t>На  взаимосвязь  науки  и  мировоззрения  обращает  внимание  академик </a:t>
            </a:r>
            <a:r>
              <a:rPr lang="ru-RU" dirty="0" err="1"/>
              <a:t>В.И.Вернадский</a:t>
            </a:r>
            <a:r>
              <a:rPr lang="ru-RU" dirty="0"/>
              <a:t>,  определяя  научное  мировоззрение  как  «определенное отношение  к  окружающему  нас  миру  явлений,  при  котором  каждое  явление входит в рамки научного изучения и находит объяснение, не противоречащее основным принципам научного искания».</a:t>
            </a:r>
            <a:endParaRPr lang="ru-RU" b="1" dirty="0"/>
          </a:p>
        </p:txBody>
      </p:sp>
    </p:spTree>
    <p:extLst>
      <p:ext uri="{BB962C8B-B14F-4D97-AF65-F5344CB8AC3E}">
        <p14:creationId xmlns:p14="http://schemas.microsoft.com/office/powerpoint/2010/main" val="42107613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816" y="286603"/>
            <a:ext cx="9213864" cy="596975"/>
          </a:xfrm>
        </p:spPr>
        <p:txBody>
          <a:bodyPr>
            <a:normAutofit/>
          </a:bodyPr>
          <a:lstStyle/>
          <a:p>
            <a:r>
              <a:rPr lang="ru-RU" sz="2400" dirty="0" smtClean="0">
                <a:latin typeface="Arial Black" panose="020B0A04020102020204" pitchFamily="34" charset="0"/>
              </a:rPr>
              <a:t>Наука в техногенной цивилизации </a:t>
            </a:r>
            <a:endParaRPr lang="ru-RU" sz="2400" dirty="0"/>
          </a:p>
        </p:txBody>
      </p:sp>
      <p:sp>
        <p:nvSpPr>
          <p:cNvPr id="3" name="Объект 2"/>
          <p:cNvSpPr>
            <a:spLocks noGrp="1"/>
          </p:cNvSpPr>
          <p:nvPr>
            <p:ph idx="1"/>
          </p:nvPr>
        </p:nvSpPr>
        <p:spPr>
          <a:xfrm>
            <a:off x="215757" y="1160979"/>
            <a:ext cx="10939923" cy="5147353"/>
          </a:xfrm>
        </p:spPr>
        <p:txBody>
          <a:bodyPr>
            <a:normAutofit/>
          </a:bodyPr>
          <a:lstStyle/>
          <a:p>
            <a:pPr algn="just"/>
            <a:r>
              <a:rPr lang="ru-RU" dirty="0"/>
              <a:t>Специфическими предметами исследования этих наук являются техника и технология как особые сферы искусственного мира, создаваемого человеком. Объекты  </a:t>
            </a:r>
            <a:r>
              <a:rPr lang="ru-RU" dirty="0" err="1"/>
              <a:t>технознания</a:t>
            </a:r>
            <a:r>
              <a:rPr lang="ru-RU" dirty="0"/>
              <a:t>  имеют  бинарную  природу  –  в  них  происходит  слияние естественного и искусственного. Искусственность </a:t>
            </a:r>
            <a:r>
              <a:rPr lang="ru-RU" dirty="0" err="1"/>
              <a:t>технообъектов</a:t>
            </a:r>
            <a:r>
              <a:rPr lang="ru-RU" dirty="0"/>
              <a:t> заключается в том,  что  они,  будучи  продуктами  созидательной  деятельности  человека, представляют  собой  «вторую  природу»,  выполняют  определенные  функции, заданные человеком. Естественная составляющая </a:t>
            </a:r>
            <a:r>
              <a:rPr lang="ru-RU" dirty="0" err="1"/>
              <a:t>технообъектов</a:t>
            </a:r>
            <a:r>
              <a:rPr lang="ru-RU" dirty="0"/>
              <a:t> проявляется в том,  что  человек  преобразовывает  природные  тела,  придает  им  форму  и свойства для достижения своих целей. При этом естественное всегда налагает определенные  пределы  на  сферу  искусственного:  процесс  его  создания предопределен  свойствами  вещей,  на  которые  направлено  преобразующее действие субъекта</a:t>
            </a:r>
            <a:r>
              <a:rPr lang="ru-RU" dirty="0" smtClean="0"/>
              <a:t>. </a:t>
            </a:r>
            <a:r>
              <a:rPr lang="ru-RU" dirty="0"/>
              <a:t>Исходя из характеристик  предметной области  технических  наук,  можно утверждать,  что  они  призваны  исследовать  соотношение  между  сферами «естественного»  и  «искусственного»  и  синтезировать  знания,  получаемые  в результате  инженерно-практического  опыта  и  естественно-научного исследования.</a:t>
            </a:r>
            <a:endParaRPr lang="ru-RU" b="1" dirty="0"/>
          </a:p>
          <a:p>
            <a:endParaRPr lang="ru-RU" b="1" dirty="0"/>
          </a:p>
        </p:txBody>
      </p:sp>
    </p:spTree>
    <p:extLst>
      <p:ext uri="{BB962C8B-B14F-4D97-AF65-F5344CB8AC3E}">
        <p14:creationId xmlns:p14="http://schemas.microsoft.com/office/powerpoint/2010/main" val="26677051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3"/>
            <a:ext cx="9306332" cy="596975"/>
          </a:xfrm>
        </p:spPr>
        <p:txBody>
          <a:bodyPr>
            <a:normAutofit/>
          </a:bodyPr>
          <a:lstStyle/>
          <a:p>
            <a:r>
              <a:rPr lang="ru-RU" sz="2400" dirty="0">
                <a:latin typeface="Arial Black" panose="020B0A04020102020204" pitchFamily="34" charset="0"/>
              </a:rPr>
              <a:t>Идеалы и нормы научного исследования</a:t>
            </a:r>
          </a:p>
        </p:txBody>
      </p:sp>
      <p:sp>
        <p:nvSpPr>
          <p:cNvPr id="3" name="Объект 2"/>
          <p:cNvSpPr>
            <a:spLocks noGrp="1"/>
          </p:cNvSpPr>
          <p:nvPr>
            <p:ph idx="1"/>
          </p:nvPr>
        </p:nvSpPr>
        <p:spPr>
          <a:xfrm>
            <a:off x="328773" y="965771"/>
            <a:ext cx="10826907" cy="5250094"/>
          </a:xfrm>
        </p:spPr>
        <p:txBody>
          <a:bodyPr>
            <a:normAutofit lnSpcReduction="10000"/>
          </a:bodyPr>
          <a:lstStyle/>
          <a:p>
            <a:pPr algn="just"/>
            <a:r>
              <a:rPr lang="ru-RU" dirty="0"/>
              <a:t>Идеалы и нормы научного исследования (или «схема метода», как называет данное основание В. С. </a:t>
            </a:r>
            <a:r>
              <a:rPr lang="ru-RU" dirty="0" err="1"/>
              <a:t>Стёпин</a:t>
            </a:r>
            <a:r>
              <a:rPr lang="ru-RU" dirty="0"/>
              <a:t>) – это, во-первых, социальные нормативы, которые фиксируют роль науки и ее ценность для общества, а во-вторых, это собственно познавательные установки, то есть идеалы и нормы: </a:t>
            </a:r>
            <a:endParaRPr lang="ru-RU" b="1" dirty="0"/>
          </a:p>
          <a:p>
            <a:pPr algn="just"/>
            <a:r>
              <a:rPr lang="ru-RU" dirty="0"/>
              <a:t>– описания и объяснения; </a:t>
            </a:r>
            <a:endParaRPr lang="ru-RU" b="1" dirty="0"/>
          </a:p>
          <a:p>
            <a:pPr algn="just"/>
            <a:r>
              <a:rPr lang="ru-RU" dirty="0"/>
              <a:t>– доказательности и обоснования; </a:t>
            </a:r>
            <a:endParaRPr lang="ru-RU" b="1" dirty="0"/>
          </a:p>
          <a:p>
            <a:pPr algn="just"/>
            <a:r>
              <a:rPr lang="ru-RU" dirty="0"/>
              <a:t>– построения и организации знаний. </a:t>
            </a:r>
            <a:endParaRPr lang="ru-RU" b="1" dirty="0"/>
          </a:p>
          <a:p>
            <a:pPr algn="just"/>
            <a:r>
              <a:rPr lang="ru-RU" dirty="0"/>
              <a:t>В  разные  исторические  эпохи  по-разному  понимались  природа  научного знания, процедуры его обоснования и стандарты доказательности. Второй </a:t>
            </a:r>
            <a:r>
              <a:rPr lang="ru-RU" dirty="0" smtClean="0"/>
              <a:t>уровень  </a:t>
            </a:r>
            <a:r>
              <a:rPr lang="ru-RU" dirty="0"/>
              <a:t>содержания  идеалов  и  норм  исследования  представлен  исторически  изменчивыми установками, которые характеризуют стиль мышления, доминирующий в науке на определенном историческом этапе ее развития. </a:t>
            </a:r>
            <a:endParaRPr lang="ru-RU" b="1" dirty="0"/>
          </a:p>
          <a:p>
            <a:pPr algn="just"/>
            <a:r>
              <a:rPr lang="ru-RU" dirty="0"/>
              <a:t>Так, сравнивая древнегреческую математику с математикой Древнего </a:t>
            </a:r>
            <a:r>
              <a:rPr lang="ru-RU" dirty="0" smtClean="0"/>
              <a:t>Вавилона </a:t>
            </a:r>
            <a:r>
              <a:rPr lang="ru-RU" dirty="0"/>
              <a:t>и Древнего Египта, можно обнаружить различия в идеалах организации знания. Идеал изложения знаний как набора рецептов решения задач, принятый в  математике  Древнего  Востока,  в  греческой  математике  заменяется  идеалом организации знания как дедуктивно развертываемой системы, в которой из исходных  посылок-аксиом  выводятся  следствия.  Наиболее  яркой  реализацией этого идеала была первая теоретическая система в истории науки – евклидова геометрия.</a:t>
            </a:r>
            <a:endParaRPr lang="ru-RU" b="1" dirty="0"/>
          </a:p>
        </p:txBody>
      </p:sp>
    </p:spTree>
    <p:extLst>
      <p:ext uri="{BB962C8B-B14F-4D97-AF65-F5344CB8AC3E}">
        <p14:creationId xmlns:p14="http://schemas.microsoft.com/office/powerpoint/2010/main" val="2306665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3"/>
            <a:ext cx="9306332" cy="596975"/>
          </a:xfrm>
        </p:spPr>
        <p:txBody>
          <a:bodyPr>
            <a:normAutofit/>
          </a:bodyPr>
          <a:lstStyle/>
          <a:p>
            <a:r>
              <a:rPr lang="ru-RU" sz="2400" dirty="0">
                <a:latin typeface="Arial Black" panose="020B0A04020102020204" pitchFamily="34" charset="0"/>
              </a:rPr>
              <a:t>Идеалы и нормы научного исследования</a:t>
            </a:r>
          </a:p>
        </p:txBody>
      </p:sp>
      <p:sp>
        <p:nvSpPr>
          <p:cNvPr id="3" name="Объект 2"/>
          <p:cNvSpPr>
            <a:spLocks noGrp="1"/>
          </p:cNvSpPr>
          <p:nvPr>
            <p:ph idx="1"/>
          </p:nvPr>
        </p:nvSpPr>
        <p:spPr>
          <a:xfrm>
            <a:off x="328773" y="965771"/>
            <a:ext cx="10826907" cy="5250094"/>
          </a:xfrm>
        </p:spPr>
        <p:txBody>
          <a:bodyPr>
            <a:normAutofit fontScale="92500" lnSpcReduction="20000"/>
          </a:bodyPr>
          <a:lstStyle/>
          <a:p>
            <a:pPr algn="just"/>
            <a:r>
              <a:rPr lang="ru-RU" dirty="0"/>
              <a:t>При  сопоставлении  способов  обоснования  знания,  господствовавших  в средневековой науке, с нормативами исследования, принятыми в науке </a:t>
            </a:r>
            <a:r>
              <a:rPr lang="ru-RU" dirty="0" smtClean="0"/>
              <a:t>Нового  </a:t>
            </a:r>
            <a:r>
              <a:rPr lang="ru-RU" dirty="0"/>
              <a:t>времени,  обнаруживается  изменение  идеалов  и  норм  доказательности и обоснованности знания. Ученый Средневековья различал правильное знание, проверенное  наблюдениями  и  приносящее  практический  эффект,  и  истинное знание,  раскрывающее  символический  смысл  вещей,  позволяющее  через  чувственные вещи микрокосма увидеть макрокосм, через земные предметы соприкоснуться  с  миром  небесных  сущностей.  Поэтому  при  обосновании  знания  в средневековой науке ссылки на опыт как на доказательство соответствия знания  свойствам  вещей  в  лучшем  случае  означали  выявление  только  одного  из многих смыслов вещи, причем далеко не главного смысла. Однако в науке Нового  времени  требование  эмпирического  обоснования  является  уже  универсальным и достаточным.</a:t>
            </a:r>
            <a:endParaRPr lang="ru-RU" b="1" dirty="0"/>
          </a:p>
          <a:p>
            <a:pPr algn="just"/>
            <a:r>
              <a:rPr lang="ru-RU" dirty="0"/>
              <a:t>Можно показать, что уже после становления теоретического естествознания  в  XVII  в.  его  идеалы  и  нормы  претерпевали  существенную  перестройку. Вряд ли, например, физик XVII–XIX вв. удовлетворился бы идеалами квантово-механического описания, в которых теоретические характеристики объекта даются через ссылки на характер приборов, а вместо целостной картины физического  мира  предлагаются  две  дополнительные  картины,  где  одна  дает  пространственно-временное,  а  другая  причинно-следственное  описание  явлений. </a:t>
            </a:r>
            <a:endParaRPr lang="ru-RU" b="1" dirty="0"/>
          </a:p>
          <a:p>
            <a:pPr algn="just"/>
            <a:r>
              <a:rPr lang="ru-RU" dirty="0"/>
              <a:t>Классическая  физика  и  квантово-релятивистская  физика  –  это  разные  типы научной  рациональности,  которые  находят  свое  конкретное  выражение  в  </a:t>
            </a:r>
            <a:r>
              <a:rPr lang="ru-RU" dirty="0" smtClean="0"/>
              <a:t>различном </a:t>
            </a:r>
            <a:r>
              <a:rPr lang="ru-RU" dirty="0"/>
              <a:t>понимании идеалов и норм исследования. </a:t>
            </a:r>
            <a:endParaRPr lang="ru-RU" b="1" dirty="0"/>
          </a:p>
          <a:p>
            <a:pPr algn="just"/>
            <a:r>
              <a:rPr lang="ru-RU" b="1" dirty="0"/>
              <a:t>Итак, первый блок оснований науки составляют идеалы и нормы </a:t>
            </a:r>
            <a:r>
              <a:rPr lang="ru-RU" b="1" dirty="0" smtClean="0"/>
              <a:t>исследования</a:t>
            </a:r>
            <a:r>
              <a:rPr lang="ru-RU" b="1" dirty="0"/>
              <a:t>. Они образуют целостную систему с достаточно сложной организацией</a:t>
            </a:r>
          </a:p>
        </p:txBody>
      </p:sp>
    </p:spTree>
    <p:extLst>
      <p:ext uri="{BB962C8B-B14F-4D97-AF65-F5344CB8AC3E}">
        <p14:creationId xmlns:p14="http://schemas.microsoft.com/office/powerpoint/2010/main" val="12743304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3186" y="286604"/>
            <a:ext cx="9162493" cy="586700"/>
          </a:xfrm>
        </p:spPr>
        <p:txBody>
          <a:bodyPr>
            <a:normAutofit/>
          </a:bodyPr>
          <a:lstStyle/>
          <a:p>
            <a:r>
              <a:rPr lang="ru-RU" sz="2400" dirty="0" smtClean="0">
                <a:latin typeface="Arial Black" panose="020B0A04020102020204" pitchFamily="34" charset="0"/>
              </a:rPr>
              <a:t>Научная картина мира </a:t>
            </a:r>
            <a:endParaRPr lang="ru-RU" sz="2400" dirty="0">
              <a:latin typeface="Arial Black" panose="020B0A04020102020204" pitchFamily="34" charset="0"/>
            </a:endParaRPr>
          </a:p>
        </p:txBody>
      </p:sp>
      <p:sp>
        <p:nvSpPr>
          <p:cNvPr id="3" name="Объект 2"/>
          <p:cNvSpPr>
            <a:spLocks noGrp="1"/>
          </p:cNvSpPr>
          <p:nvPr>
            <p:ph idx="1"/>
          </p:nvPr>
        </p:nvSpPr>
        <p:spPr>
          <a:xfrm>
            <a:off x="400693" y="1078787"/>
            <a:ext cx="10754988" cy="5188449"/>
          </a:xfrm>
        </p:spPr>
        <p:txBody>
          <a:bodyPr>
            <a:normAutofit fontScale="92500" lnSpcReduction="10000"/>
          </a:bodyPr>
          <a:lstStyle/>
          <a:p>
            <a:pPr algn="just"/>
            <a:r>
              <a:rPr lang="ru-RU" dirty="0"/>
              <a:t>Научная  картина  мира  (НКМ)  –  это  целостная  система  представлений  о  мире,  возникающая  в  результате  мировоззренческого  обобщения  и  синтеза основных естественно-научных понятий и принципов. </a:t>
            </a:r>
            <a:endParaRPr lang="ru-RU" b="1" dirty="0"/>
          </a:p>
          <a:p>
            <a:pPr algn="just"/>
            <a:r>
              <a:rPr lang="ru-RU" dirty="0"/>
              <a:t>НКМ  («схема  объекта»)  –  это  «образы  предмета  исследования,  </a:t>
            </a:r>
            <a:r>
              <a:rPr lang="ru-RU" dirty="0" smtClean="0"/>
              <a:t>посредством  </a:t>
            </a:r>
            <a:r>
              <a:rPr lang="ru-RU" dirty="0"/>
              <a:t>которых  фиксируются  основные  системные  характеристики  изучаемых объектов» (В. С. </a:t>
            </a:r>
            <a:r>
              <a:rPr lang="ru-RU" dirty="0" err="1"/>
              <a:t>Стёпин</a:t>
            </a:r>
            <a:r>
              <a:rPr lang="ru-RU" dirty="0"/>
              <a:t>). НКМ детерминируется объектом исследования и социокультурными условиями. </a:t>
            </a:r>
            <a:endParaRPr lang="ru-RU" b="1" dirty="0"/>
          </a:p>
          <a:p>
            <a:pPr algn="just"/>
            <a:r>
              <a:rPr lang="ru-RU" dirty="0"/>
              <a:t>Обобщенная  характеристика  предмета  исследования  вводится  в  картине реальности посредством представлений: 1) о фундаментальных объектах, из которых полагаются построенными все другие объекты, изучаемые соответствующей  наукой;  2)  о  типологии  изучаемых  объектов;  3)  об  общих  закономерностях  их  взаимодействия;  4)  о  пространственно-временной  структуре  реальности.  </a:t>
            </a:r>
            <a:endParaRPr lang="ru-RU" b="1" dirty="0"/>
          </a:p>
          <a:p>
            <a:pPr algn="just"/>
            <a:r>
              <a:rPr lang="ru-RU" dirty="0"/>
              <a:t>Все  эти  представления  могут  быть  описаны  в  системе  онтологических принципов, посредством которых эксплицируется картина исследуемой </a:t>
            </a:r>
            <a:r>
              <a:rPr lang="ru-RU" dirty="0" smtClean="0"/>
              <a:t>реальности  </a:t>
            </a:r>
            <a:r>
              <a:rPr lang="ru-RU" dirty="0"/>
              <a:t>и которые  выступают  как  основание научных  теорий  соответствующей дисциплины.  Например,</a:t>
            </a:r>
            <a:r>
              <a:rPr lang="ru-RU" b="1" dirty="0"/>
              <a:t>  картину  физического  мира</a:t>
            </a:r>
            <a:r>
              <a:rPr lang="ru-RU" dirty="0"/>
              <a:t>,  сложившуюся  во  второй половине XVII в. и получившую впоследствии название механической картины мира,  описывают  такие  принципы:  мир  состоит  из  неделимых  корпускул;  их взаимодействие осуществляется как мгновенная передача сил по прямой; корпускулы и образованные из них тела перемещаются в абсолютном пространстве с течением абсолютного времени, описывают картину физического мира, сложившуюся во второй половине XVII в. и получившую впоследствии название механической картины мира. </a:t>
            </a:r>
            <a:endParaRPr lang="ru-RU" b="1" dirty="0"/>
          </a:p>
        </p:txBody>
      </p:sp>
    </p:spTree>
    <p:extLst>
      <p:ext uri="{BB962C8B-B14F-4D97-AF65-F5344CB8AC3E}">
        <p14:creationId xmlns:p14="http://schemas.microsoft.com/office/powerpoint/2010/main" val="13824853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НКМ</a:t>
            </a:r>
            <a:endParaRPr lang="ru-RU" dirty="0"/>
          </a:p>
        </p:txBody>
      </p:sp>
      <p:sp>
        <p:nvSpPr>
          <p:cNvPr id="3" name="Объект 2"/>
          <p:cNvSpPr>
            <a:spLocks noGrp="1"/>
          </p:cNvSpPr>
          <p:nvPr>
            <p:ph idx="1"/>
          </p:nvPr>
        </p:nvSpPr>
        <p:spPr>
          <a:xfrm>
            <a:off x="232913" y="1880240"/>
            <a:ext cx="11438627" cy="4023360"/>
          </a:xfrm>
        </p:spPr>
        <p:txBody>
          <a:bodyPr>
            <a:normAutofit fontScale="40000" lnSpcReduction="20000"/>
          </a:bodyPr>
          <a:lstStyle/>
          <a:p>
            <a:pPr algn="just"/>
            <a:r>
              <a:rPr lang="ru-RU" sz="4200" dirty="0"/>
              <a:t>Помимо  физической  картины  мира  можно  выделить  картины  реальности в других науках (химии, биологии, астрономии и т.д.). Среди них также </a:t>
            </a:r>
            <a:r>
              <a:rPr lang="ru-RU" sz="4200" dirty="0" smtClean="0"/>
              <a:t>существуют </a:t>
            </a:r>
            <a:r>
              <a:rPr lang="ru-RU" sz="4200" dirty="0"/>
              <a:t>исторически сменяющие друг друга типы картин мира, что </a:t>
            </a:r>
            <a:r>
              <a:rPr lang="ru-RU" sz="4200" dirty="0" smtClean="0"/>
              <a:t>обнаруживается </a:t>
            </a:r>
            <a:r>
              <a:rPr lang="ru-RU" sz="4200" dirty="0"/>
              <a:t>при анализе истории науки</a:t>
            </a:r>
            <a:r>
              <a:rPr lang="ru-RU" sz="4200" dirty="0" smtClean="0"/>
              <a:t>. </a:t>
            </a:r>
            <a:r>
              <a:rPr lang="ru-RU" sz="4200" b="1" dirty="0"/>
              <a:t>Классическая  НКМ  </a:t>
            </a:r>
            <a:r>
              <a:rPr lang="ru-RU" sz="4200" dirty="0"/>
              <a:t>базируется  на  достижениях  </a:t>
            </a:r>
            <a:r>
              <a:rPr lang="ru-RU" sz="4200" dirty="0" err="1"/>
              <a:t>галилеевско-ньютоновского</a:t>
            </a:r>
            <a:r>
              <a:rPr lang="ru-RU" sz="4200" dirty="0"/>
              <a:t>  естествознания.  Описание  объектов  осуществлялось  в  строго фиксированной  системе  координат.  Единственным  стандартом  объяснения стала  каузальность  (причинно-следственная  связь).  Считалось,  что  состояния объектов в пространстве и времени могут быть определены и предсказаны со сколь угодной наперед заданной точностью («демон» Лапласа). Из результатов познания элиминировалось все, что относилось к субъекту познания. </a:t>
            </a:r>
            <a:endParaRPr lang="ru-RU" sz="4200" b="1" dirty="0"/>
          </a:p>
          <a:p>
            <a:pPr algn="just"/>
            <a:r>
              <a:rPr lang="ru-RU" sz="4200" b="1" dirty="0"/>
              <a:t>Неклассическая  НКМ  </a:t>
            </a:r>
            <a:r>
              <a:rPr lang="ru-RU" sz="4200" dirty="0"/>
              <a:t>пришла  на  смену  классической  в  результате революции  в  естествознании  на  рубеже  XIX-XX  вв.  Она  утвердила  новый взгляд на природный универсум, согласно которому последний состоит из трех (мега-,  макро-  и  микро-)  </a:t>
            </a:r>
            <a:r>
              <a:rPr lang="ru-RU" sz="4200" dirty="0" err="1"/>
              <a:t>субмиров</a:t>
            </a:r>
            <a:r>
              <a:rPr lang="ru-RU" sz="4200" dirty="0"/>
              <a:t>.  Каждый  из  этих  </a:t>
            </a:r>
            <a:r>
              <a:rPr lang="ru-RU" sz="4200" dirty="0" err="1"/>
              <a:t>субмиров</a:t>
            </a:r>
            <a:r>
              <a:rPr lang="ru-RU" sz="4200" dirty="0"/>
              <a:t>  отличается качественной спецификой своих физических свойств. Законы этих </a:t>
            </a:r>
            <a:r>
              <a:rPr lang="ru-RU" sz="4200" dirty="0" err="1"/>
              <a:t>субмиров</a:t>
            </a:r>
            <a:r>
              <a:rPr lang="ru-RU" sz="4200" dirty="0"/>
              <a:t> не редуцируются  друг  к  другу.  Утверждается  новое,  более  широкое  понимание детерминизма,  не  исчерпывающегося  каузальной  связью,  но  учитывающего фактор случайности. Состояние объекта (системы объектов) в каждый момент времени  не  поддается  точному  определению  и  может  быть  описано  лишь  в терминах  вероятности  (статистической  закономерности).  Познающий  субъект отныне  не  отделен  от  предметного  мира,  а  находится  внутри  него.  Одним  из важнейших  положений  неклассической  НКМ  является  познание  принципа дополнительности,  согласно  которому  для  полного  описания  физических явлений  необходимо  применять  два  взаимоисключающих  (дополнительных) набора понятий. </a:t>
            </a:r>
            <a:endParaRPr lang="ru-RU" sz="4200" b="1" dirty="0"/>
          </a:p>
          <a:p>
            <a:endParaRPr lang="ru-RU" sz="4200" dirty="0" smtClean="0"/>
          </a:p>
          <a:p>
            <a:r>
              <a:rPr lang="ru-RU" dirty="0" smtClean="0"/>
              <a:t>  </a:t>
            </a:r>
            <a:endParaRPr lang="ru-RU" b="1" dirty="0"/>
          </a:p>
        </p:txBody>
      </p:sp>
    </p:spTree>
    <p:extLst>
      <p:ext uri="{BB962C8B-B14F-4D97-AF65-F5344CB8AC3E}">
        <p14:creationId xmlns:p14="http://schemas.microsoft.com/office/powerpoint/2010/main" val="7113931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НКМ</a:t>
            </a:r>
            <a:endParaRPr lang="ru-RU" dirty="0"/>
          </a:p>
        </p:txBody>
      </p:sp>
      <p:sp>
        <p:nvSpPr>
          <p:cNvPr id="3" name="Объект 2"/>
          <p:cNvSpPr>
            <a:spLocks noGrp="1"/>
          </p:cNvSpPr>
          <p:nvPr>
            <p:ph idx="1"/>
          </p:nvPr>
        </p:nvSpPr>
        <p:spPr>
          <a:xfrm>
            <a:off x="232913" y="1880240"/>
            <a:ext cx="11438627" cy="4023360"/>
          </a:xfrm>
        </p:spPr>
        <p:txBody>
          <a:bodyPr>
            <a:normAutofit/>
          </a:bodyPr>
          <a:lstStyle/>
          <a:p>
            <a:r>
              <a:rPr lang="ru-RU" sz="1800" dirty="0"/>
              <a:t>В  фокусе  </a:t>
            </a:r>
            <a:r>
              <a:rPr lang="ru-RU" sz="1800" dirty="0" err="1"/>
              <a:t>постнеклассической</a:t>
            </a:r>
            <a:r>
              <a:rPr lang="ru-RU" sz="1800" dirty="0"/>
              <a:t>  НКМ  (вторая  половина  ХХ  в.)  – представление  о  природе  как  о  суперсистеме,  состоящей  из  сложных самоорганизующихся  (динамических)  систем,  находящихся  в  процессе эволюции  и  самоуправляющихся  внутренними  силами.  Эволюционным изменениям таких систем свойственна </a:t>
            </a:r>
            <a:r>
              <a:rPr lang="ru-RU" sz="1800" dirty="0" err="1"/>
              <a:t>мультивариантность</a:t>
            </a:r>
            <a:r>
              <a:rPr lang="ru-RU" sz="1800" dirty="0"/>
              <a:t> и альтернативность в  перспективном  (с  точки  зрения  будущего)  плане.  Они  развиваются  по нелинейным, необратимым по времени законам, сочетая в себе противоречивые тенденции: дивергенцию – с конвергенцией, упорядоченность – с хаотизацией, рост  разнообразия  –  с  гомогенизацией.  Динамика,  направление  и  темп эволюционных  изменений  однозначно  не  заданы.  Существенно,  что  любое вмешательство  в  процесс  эволюции  сложноорганизованных  систем  должно ориентироваться  на  собственные  тенденции  их  развития,  в  противном  случае возникает риск их непредсказуемого поведения со всеми вытекающими отсюда последствиями.</a:t>
            </a:r>
            <a:endParaRPr lang="ru-RU" sz="1800" b="1" dirty="0"/>
          </a:p>
          <a:p>
            <a:endParaRPr lang="ru-RU" sz="1800" dirty="0" smtClean="0"/>
          </a:p>
          <a:p>
            <a:r>
              <a:rPr lang="ru-RU" dirty="0" smtClean="0"/>
              <a:t>  </a:t>
            </a:r>
            <a:endParaRPr lang="ru-RU" b="1" dirty="0"/>
          </a:p>
        </p:txBody>
      </p:sp>
    </p:spTree>
    <p:extLst>
      <p:ext uri="{BB962C8B-B14F-4D97-AF65-F5344CB8AC3E}">
        <p14:creationId xmlns:p14="http://schemas.microsoft.com/office/powerpoint/2010/main" val="40094380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dirty="0" smtClean="0">
                <a:latin typeface="Arial Black" panose="020B0A04020102020204" pitchFamily="34" charset="0"/>
              </a:rPr>
              <a:t>Философские основания</a:t>
            </a:r>
            <a:endParaRPr lang="ru-RU" sz="2400" dirty="0">
              <a:latin typeface="Arial Black" panose="020B0A04020102020204" pitchFamily="34" charset="0"/>
            </a:endParaRPr>
          </a:p>
        </p:txBody>
      </p:sp>
      <p:sp>
        <p:nvSpPr>
          <p:cNvPr id="3" name="Объект 2"/>
          <p:cNvSpPr>
            <a:spLocks noGrp="1"/>
          </p:cNvSpPr>
          <p:nvPr>
            <p:ph idx="1"/>
          </p:nvPr>
        </p:nvSpPr>
        <p:spPr>
          <a:xfrm>
            <a:off x="113017" y="1037690"/>
            <a:ext cx="11042664" cy="5239820"/>
          </a:xfrm>
        </p:spPr>
        <p:txBody>
          <a:bodyPr/>
          <a:lstStyle/>
          <a:p>
            <a:pPr algn="just"/>
            <a:r>
              <a:rPr lang="ru-RU" dirty="0"/>
              <a:t>В рамках философских оснований науки можно выделить две </a:t>
            </a:r>
            <a:r>
              <a:rPr lang="ru-RU" dirty="0" smtClean="0"/>
              <a:t>взаимосвязанные </a:t>
            </a:r>
            <a:r>
              <a:rPr lang="ru-RU" dirty="0"/>
              <a:t>подсистемы:  </a:t>
            </a:r>
            <a:endParaRPr lang="ru-RU" b="1" dirty="0"/>
          </a:p>
          <a:p>
            <a:pPr algn="just"/>
            <a:r>
              <a:rPr lang="ru-RU" dirty="0"/>
              <a:t>1)  онтологическую,  представленную  сеткой  категорий,  которые  служат матрицей  понимания  и  познания  исследуемых  объектов  (категории  «вещь», </a:t>
            </a:r>
            <a:r>
              <a:rPr lang="ru-RU" dirty="0" smtClean="0"/>
              <a:t>«</a:t>
            </a:r>
            <a:r>
              <a:rPr lang="ru-RU" dirty="0"/>
              <a:t>свойство», «отношение», «процесс», «состояние», «причинность», «необходимость», «случайность», «пространство», «время» и т.п.);  </a:t>
            </a:r>
            <a:endParaRPr lang="ru-RU" b="1" dirty="0"/>
          </a:p>
          <a:p>
            <a:pPr algn="just"/>
            <a:r>
              <a:rPr lang="ru-RU" dirty="0"/>
              <a:t>2) эпистемологическую, выраженную категориальными схемами, которую характеризуют познавательные процедуры и их результат (понимание истины, метода, знания, объяснения, доказательства, теории, факта и т.п.). </a:t>
            </a:r>
            <a:endParaRPr lang="ru-RU" b="1" dirty="0"/>
          </a:p>
          <a:p>
            <a:pPr algn="just"/>
            <a:r>
              <a:rPr lang="ru-RU" dirty="0"/>
              <a:t>Обе подсистемы исторически развиваются в зависимости от типов объектов, которые осваивает наука, и от эволюции нормативных структур, </a:t>
            </a:r>
            <a:r>
              <a:rPr lang="ru-RU" dirty="0" smtClean="0"/>
              <a:t>обеспечивающих </a:t>
            </a:r>
            <a:r>
              <a:rPr lang="ru-RU" dirty="0"/>
              <a:t>освоение таких объектов.  Философия «поставляет» в культуру различные интеллектуальные модели мира,  однако  наука  данной  эпохи  использует  только  какую-то  одну  модель (представление).  Например,  механистическая  картина  мира  строилась  на  </a:t>
            </a:r>
            <a:r>
              <a:rPr lang="ru-RU" dirty="0" err="1"/>
              <a:t>субственциональном</a:t>
            </a:r>
            <a:r>
              <a:rPr lang="ru-RU" dirty="0"/>
              <a:t>  понимании  пространства  и  времени,  а  современная  картина мира – на релятивистской. Механистическая картина мира сводила все движение  к  перемещению,  но  идея  развития  мира  постепенно  проникала  в  науку  с  конца  XVIII  в.  и  уже  неклассическая  наука  ХХ  века  мыслила  движение вполне диалектически.</a:t>
            </a:r>
            <a:endParaRPr lang="ru-RU" b="1" dirty="0"/>
          </a:p>
        </p:txBody>
      </p:sp>
    </p:spTree>
    <p:extLst>
      <p:ext uri="{BB962C8B-B14F-4D97-AF65-F5344CB8AC3E}">
        <p14:creationId xmlns:p14="http://schemas.microsoft.com/office/powerpoint/2010/main" val="14144126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dirty="0" smtClean="0">
                <a:latin typeface="Arial Black" panose="020B0A04020102020204" pitchFamily="34" charset="0"/>
              </a:rPr>
              <a:t>Философские основания</a:t>
            </a:r>
            <a:endParaRPr lang="ru-RU" sz="2400" dirty="0">
              <a:latin typeface="Arial Black" panose="020B0A04020102020204" pitchFamily="34" charset="0"/>
            </a:endParaRPr>
          </a:p>
        </p:txBody>
      </p:sp>
      <p:sp>
        <p:nvSpPr>
          <p:cNvPr id="3" name="Объект 2"/>
          <p:cNvSpPr>
            <a:spLocks noGrp="1"/>
          </p:cNvSpPr>
          <p:nvPr>
            <p:ph idx="1"/>
          </p:nvPr>
        </p:nvSpPr>
        <p:spPr>
          <a:xfrm>
            <a:off x="113015" y="1202077"/>
            <a:ext cx="11042664" cy="5239820"/>
          </a:xfrm>
        </p:spPr>
        <p:txBody>
          <a:bodyPr/>
          <a:lstStyle/>
          <a:p>
            <a:pPr algn="just"/>
            <a:r>
              <a:rPr lang="ru-RU" b="1" dirty="0"/>
              <a:t>Научные  картины  мира</a:t>
            </a:r>
            <a:r>
              <a:rPr lang="ru-RU" dirty="0"/>
              <a:t>  (схема  объекта),  а также идеалы и нормативные структуры науки (схема метода) не только в период их формирования, но и в последующие периоды перестройки нуждаются  в своеобразной стыковке с господствующим мировоззрением той или иной исторической эпохи, с категориями ее культуры.  </a:t>
            </a:r>
            <a:endParaRPr lang="ru-RU" b="1" dirty="0"/>
          </a:p>
          <a:p>
            <a:pPr algn="just"/>
            <a:r>
              <a:rPr lang="ru-RU" dirty="0"/>
              <a:t>Такую «стыковку» обеспечивают философские основания науки. В их состав входят, наряду с обосновывающими постулатами, также идеи и принципы, которые  обеспечивают  эвристику  поиска.  Эти  принципы  обычно  </a:t>
            </a:r>
            <a:r>
              <a:rPr lang="ru-RU" dirty="0" err="1"/>
              <a:t>целенаправляют</a:t>
            </a:r>
            <a:r>
              <a:rPr lang="ru-RU" dirty="0"/>
              <a:t>  перестройку  нормативных  структур  науки  и  картин  реальности,  а  затем применяются  для  обоснования  полученных  результатов  –  новых  онтологий и новых представлений о методе.</a:t>
            </a:r>
            <a:endParaRPr lang="ru-RU" b="1" dirty="0"/>
          </a:p>
          <a:p>
            <a:pPr algn="just"/>
            <a:r>
              <a:rPr lang="ru-RU" dirty="0" smtClean="0"/>
              <a:t>.</a:t>
            </a:r>
            <a:endParaRPr lang="ru-RU" b="1" dirty="0"/>
          </a:p>
        </p:txBody>
      </p:sp>
    </p:spTree>
    <p:extLst>
      <p:ext uri="{BB962C8B-B14F-4D97-AF65-F5344CB8AC3E}">
        <p14:creationId xmlns:p14="http://schemas.microsoft.com/office/powerpoint/2010/main" val="3809051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b="1" dirty="0" smtClean="0">
                <a:latin typeface="Arial Black" panose="020B0A04020102020204" pitchFamily="34" charset="0"/>
              </a:rPr>
              <a:t>Перестройка </a:t>
            </a:r>
            <a:r>
              <a:rPr lang="ru-RU" sz="2400" b="1" dirty="0">
                <a:latin typeface="Arial Black" panose="020B0A04020102020204" pitchFamily="34" charset="0"/>
              </a:rPr>
              <a:t>оснований науки</a:t>
            </a:r>
          </a:p>
        </p:txBody>
      </p:sp>
      <p:sp>
        <p:nvSpPr>
          <p:cNvPr id="3" name="Объект 2"/>
          <p:cNvSpPr>
            <a:spLocks noGrp="1"/>
          </p:cNvSpPr>
          <p:nvPr>
            <p:ph idx="1"/>
          </p:nvPr>
        </p:nvSpPr>
        <p:spPr>
          <a:xfrm>
            <a:off x="113014" y="1202077"/>
            <a:ext cx="11743363" cy="5239820"/>
          </a:xfrm>
        </p:spPr>
        <p:txBody>
          <a:bodyPr/>
          <a:lstStyle/>
          <a:p>
            <a:pPr algn="just"/>
            <a:r>
              <a:rPr lang="ru-RU" b="1" dirty="0" smtClean="0"/>
              <a:t> </a:t>
            </a:r>
            <a:r>
              <a:rPr lang="ru-RU" dirty="0"/>
              <a:t>Обратимся  теперь  к  вопросу,  как  происходит  перестройка оснований науки. Начало этому процессу кладет возрастающее число фактов, не  поддающихся  объяснению  в  рамках  существующей  теории.  Возникают парадоксы, неразрешимые в русле господствующей научной традиции. Так, к примеру, по мере экспансии механистического естествознания в новые области природы  оно  столкнулось  с  целом  рядом  проблем,  которые  требовали  для своего  решения  сначала  внесения  немеханистических  поправок,  а  в дальнейшем  –  коренного  пересмотра  и  решительного  отказа  от механистических воззрений. </a:t>
            </a:r>
            <a:endParaRPr lang="ru-RU" b="1" dirty="0"/>
          </a:p>
          <a:p>
            <a:pPr algn="just"/>
            <a:r>
              <a:rPr lang="ru-RU" dirty="0"/>
              <a:t>В  подобных  драматических  ситуациях  актуализируется  роль философской  рефлексии,  которая  позволяет  пересмотреть  господствующую картину  мира,  соединить  новаторские  научные  идеи  с  жизненным  опытом  и</a:t>
            </a:r>
            <a:r>
              <a:rPr lang="ru-RU" b="1" dirty="0"/>
              <a:t> </a:t>
            </a:r>
            <a:r>
              <a:rPr lang="ru-RU" dirty="0"/>
              <a:t>основаниями  культуры.  Философский  дискурс  способен  осветить  научную</a:t>
            </a:r>
            <a:r>
              <a:rPr lang="ru-RU" b="1" dirty="0"/>
              <a:t> п</a:t>
            </a:r>
            <a:r>
              <a:rPr lang="ru-RU" dirty="0"/>
              <a:t>роблему  по-новому  и  очертить  ранее  не  видимые  горизонты  исследования. Следовательно,  философско-методологический  анализ  является  необходимым условием  перестройки  научной  картины  мира  на  этапе  научной  революции. Философия,  будучи  высшим  теоретическим  выражением  универсалий культуры, обнаруживает динамику развития науки в целостном историческом процессе,  проектирует  возможные  новые  способы  постижения  окружающего мира. В этом случае применительно к научному знанию философия реализует</a:t>
            </a:r>
            <a:r>
              <a:rPr lang="ru-RU" b="1" dirty="0"/>
              <a:t> </a:t>
            </a:r>
            <a:r>
              <a:rPr lang="ru-RU" dirty="0"/>
              <a:t>две функции.</a:t>
            </a:r>
            <a:endParaRPr lang="ru-RU" b="1" dirty="0"/>
          </a:p>
        </p:txBody>
      </p:sp>
    </p:spTree>
    <p:extLst>
      <p:ext uri="{BB962C8B-B14F-4D97-AF65-F5344CB8AC3E}">
        <p14:creationId xmlns:p14="http://schemas.microsoft.com/office/powerpoint/2010/main" val="24478567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734" y="286604"/>
            <a:ext cx="9141945" cy="545604"/>
          </a:xfrm>
        </p:spPr>
        <p:txBody>
          <a:bodyPr>
            <a:normAutofit/>
          </a:bodyPr>
          <a:lstStyle/>
          <a:p>
            <a:r>
              <a:rPr lang="ru-RU" sz="2400" b="1" dirty="0" smtClean="0">
                <a:latin typeface="Arial Black" panose="020B0A04020102020204" pitchFamily="34" charset="0"/>
              </a:rPr>
              <a:t>Перестройка </a:t>
            </a:r>
            <a:r>
              <a:rPr lang="ru-RU" sz="2400" b="1" dirty="0">
                <a:latin typeface="Arial Black" panose="020B0A04020102020204" pitchFamily="34" charset="0"/>
              </a:rPr>
              <a:t>оснований науки</a:t>
            </a:r>
          </a:p>
        </p:txBody>
      </p:sp>
      <p:sp>
        <p:nvSpPr>
          <p:cNvPr id="3" name="Объект 2"/>
          <p:cNvSpPr>
            <a:spLocks noGrp="1"/>
          </p:cNvSpPr>
          <p:nvPr>
            <p:ph idx="1"/>
          </p:nvPr>
        </p:nvSpPr>
        <p:spPr>
          <a:xfrm>
            <a:off x="113014" y="1202077"/>
            <a:ext cx="11743363" cy="5239820"/>
          </a:xfrm>
        </p:spPr>
        <p:txBody>
          <a:bodyPr/>
          <a:lstStyle/>
          <a:p>
            <a:r>
              <a:rPr lang="ru-RU" dirty="0" smtClean="0"/>
              <a:t> </a:t>
            </a:r>
            <a:r>
              <a:rPr lang="ru-RU" b="1" dirty="0"/>
              <a:t>Первая</a:t>
            </a:r>
            <a:r>
              <a:rPr lang="ru-RU" dirty="0"/>
              <a:t>  –  рефлексивно-критическая,  посредством  которой основополагающие  понятия  и  принципы  науки  рассматриваются  в  контексте исторического  изменения.  Такого  рода  критика,  по  мнению  многих  ученых, служит  важнейшей  предпосылкой  последующей  кардинальной  перестройки </a:t>
            </a:r>
            <a:r>
              <a:rPr lang="ru-RU" dirty="0" err="1"/>
              <a:t>основоположений</a:t>
            </a:r>
            <a:r>
              <a:rPr lang="ru-RU" dirty="0"/>
              <a:t> науки.  </a:t>
            </a:r>
            <a:endParaRPr lang="ru-RU" b="1" dirty="0"/>
          </a:p>
          <a:p>
            <a:r>
              <a:rPr lang="ru-RU" b="1" dirty="0"/>
              <a:t>Вторая </a:t>
            </a:r>
            <a:r>
              <a:rPr lang="ru-RU" dirty="0"/>
              <a:t> –  проективно-эвристическая,  помогающая  формулировать  новые идеи, выдвигать новые основания исследования, перегруппировывать прежние и  включать  новые  элементы  в  содержание  знания  с  целью  разрешения возникших  парадоксов  и  объяснения  накопленных  фактов.  В.С.  Степин  прав, признавая,  что  новая  картина  мира  не  может  быть  получена  из  нового эмпирического  материала  чисто  индуктивным  путем.  Формирование  новой картины  мира  требует  особых  идей,  которые  формируются  в  сфере философско-методологического  анализа  познавательных  ситуаций  науки  и играют роль весьма общей эвристики, обеспечивающей интенсивное развитие исследования,  выступающей  своеобразным  генератором  категориальных структур, необходимых для освоения новых объектов.</a:t>
            </a:r>
            <a:endParaRPr lang="ru-RU" b="1" dirty="0"/>
          </a:p>
        </p:txBody>
      </p:sp>
    </p:spTree>
    <p:extLst>
      <p:ext uri="{BB962C8B-B14F-4D97-AF65-F5344CB8AC3E}">
        <p14:creationId xmlns:p14="http://schemas.microsoft.com/office/powerpoint/2010/main" val="6828139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lstStyle/>
          <a:p>
            <a:pPr algn="just"/>
            <a:r>
              <a:rPr lang="ru-RU" dirty="0"/>
              <a:t>Научные революции – это фундаментальные сдвиги в истории развития науки. Они связаны с именами ученых, открытия которых свидетельствуют об отказе от принятой теории в пользу новой, несовместимой с предыдущими теориями</a:t>
            </a:r>
            <a:r>
              <a:rPr lang="ru-RU" dirty="0" smtClean="0"/>
              <a:t>.</a:t>
            </a:r>
          </a:p>
          <a:p>
            <a:pPr algn="just"/>
            <a:r>
              <a:rPr lang="ru-RU" dirty="0"/>
              <a:t>В динамике научного знания особую роль играют этапы развития, связанные  с  перестройкой  исследовательских  стратегий,  задаваемых  основаниями науки.  Эти  этапы,  согласно  видному  отечественному  исследователю  философии науки В. С. </a:t>
            </a:r>
            <a:r>
              <a:rPr lang="ru-RU" dirty="0" err="1"/>
              <a:t>Стёпину</a:t>
            </a:r>
            <a:r>
              <a:rPr lang="ru-RU" dirty="0"/>
              <a:t>, и следует считать научными революциями. Согласно его </a:t>
            </a:r>
            <a:r>
              <a:rPr lang="ru-RU" dirty="0" smtClean="0"/>
              <a:t>концепции, </a:t>
            </a:r>
            <a:r>
              <a:rPr lang="ru-RU" dirty="0"/>
              <a:t>научная революция – это перестройка оснований науки, через  которую  осуществляется  отбор  новых  стратегий  научного  исследования, которые  наилучшим  образом  соответствуют  фундаментальным  ценностям  и мировоззренческим структурам, доминирующим в данной культуре. </a:t>
            </a:r>
            <a:endParaRPr lang="ru-RU" b="1" dirty="0"/>
          </a:p>
          <a:p>
            <a:pPr algn="just"/>
            <a:endParaRPr lang="ru-RU" b="1" dirty="0"/>
          </a:p>
          <a:p>
            <a:pPr algn="just"/>
            <a:r>
              <a:rPr lang="ru-RU" dirty="0"/>
              <a:t>Формы научных революций:1) глобальные – новый взгляд на мир; 2) революции в отдельных фундаментальных науках, преобразование основ, но мировоззрение ученых прежнее; 3) </a:t>
            </a:r>
            <a:r>
              <a:rPr lang="ru-RU" dirty="0" err="1"/>
              <a:t>микрореволюции</a:t>
            </a:r>
            <a:r>
              <a:rPr lang="ru-RU" dirty="0"/>
              <a:t> – создание новых теорий в различных научных областях.</a:t>
            </a:r>
            <a:endParaRPr lang="ru-RU" b="1" dirty="0"/>
          </a:p>
          <a:p>
            <a:endParaRPr lang="ru-RU" dirty="0"/>
          </a:p>
        </p:txBody>
      </p:sp>
    </p:spTree>
    <p:extLst>
      <p:ext uri="{BB962C8B-B14F-4D97-AF65-F5344CB8AC3E}">
        <p14:creationId xmlns:p14="http://schemas.microsoft.com/office/powerpoint/2010/main" val="5298587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fontScale="92500" lnSpcReduction="10000"/>
          </a:bodyPr>
          <a:lstStyle/>
          <a:p>
            <a:pPr algn="just"/>
            <a:r>
              <a:rPr lang="ru-RU" dirty="0" smtClean="0"/>
              <a:t>Предпосылкой </a:t>
            </a:r>
            <a:r>
              <a:rPr lang="ru-RU" b="1" dirty="0" smtClean="0"/>
              <a:t>первой научной революции </a:t>
            </a:r>
            <a:r>
              <a:rPr lang="ru-RU" dirty="0" smtClean="0"/>
              <a:t>была гелиоцентрическая концепция Николая Коперника (1473–1543). В своем труде «Об обращениях небесных сфер» он утверждал, что Земля не является центром мироздания и что «Солнце, как бы восседая на Царском престоле, управляет вращающимся около него семейством светил». Коперник отверг геоцентрическую систему как форму устройства мироздания и вместо нее на основе большого числа астрономических наблюдений и расчетов создал гелиоцентрическую систему мира. </a:t>
            </a:r>
          </a:p>
          <a:p>
            <a:pPr algn="just"/>
            <a:r>
              <a:rPr lang="ru-RU" dirty="0" smtClean="0"/>
              <a:t>Содержание первой глобальной научной революции определяется открытиями Галилея, Кеплера и Ньютона. Г. Галилей (1564–1642) заложил основы нового механистического естествознания. Первая научная революция, результатом которой стало утверждение механистической (классической)</a:t>
            </a:r>
            <a:r>
              <a:rPr lang="ru-RU" b="1" dirty="0" smtClean="0"/>
              <a:t> </a:t>
            </a:r>
            <a:r>
              <a:rPr lang="ru-RU" dirty="0" smtClean="0"/>
              <a:t>картины мира, завершилась творчеством И. Ньютона (1643–1727). Ньютон сформулировал понятия и законы классической механики, дал математическую формулировку закона всемирного тяготения, теоретически обосновал законы Кеплера. И. Ньютон с единой точки зрения объяснил большой объем опытных данных (неравенства движения Земли, Луны и планет, морские приливы и др.).</a:t>
            </a:r>
            <a:r>
              <a:rPr lang="ru-RU" dirty="0"/>
              <a:t> Свою научную программу Ньютон назвал «экспериментальной философией», подчеркивая решающее значение опыта, эксперимента в изучении природы. В эпоху господства алхимии Р. Бойль выдвинул программу, которая переносила в химию принципы и образцы объяснения, сформулированные в механике. </a:t>
            </a:r>
            <a:r>
              <a:rPr lang="ru-RU" dirty="0" err="1"/>
              <a:t>Р.Бойль</a:t>
            </a:r>
            <a:r>
              <a:rPr lang="ru-RU" dirty="0"/>
              <a:t> предлагал объяснить все химические явления, исходя из представлений о движении «малых частиц материи» (корпускул). Накапливались факты, которые все труднее было согласовывать с принципами механической картины мира. Она теряла универсальный характер, расщепляясь на ряд </a:t>
            </a:r>
            <a:r>
              <a:rPr lang="ru-RU" dirty="0" err="1" smtClean="0"/>
              <a:t>частнонаучных</a:t>
            </a:r>
            <a:r>
              <a:rPr lang="ru-RU" dirty="0" smtClean="0"/>
              <a:t> </a:t>
            </a:r>
            <a:r>
              <a:rPr lang="ru-RU" dirty="0"/>
              <a:t>картин, начался период расшатывания механической картины мира. В середине XIX в. она утратила статус общенаучной.</a:t>
            </a:r>
            <a:endParaRPr lang="ru-RU" b="1" dirty="0"/>
          </a:p>
          <a:p>
            <a:pPr algn="just"/>
            <a:endParaRPr lang="ru-RU" b="1" dirty="0"/>
          </a:p>
        </p:txBody>
      </p:sp>
    </p:spTree>
    <p:extLst>
      <p:ext uri="{BB962C8B-B14F-4D97-AF65-F5344CB8AC3E}">
        <p14:creationId xmlns:p14="http://schemas.microsoft.com/office/powerpoint/2010/main" val="29384608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fontScale="92500" lnSpcReduction="10000"/>
          </a:bodyPr>
          <a:lstStyle/>
          <a:p>
            <a:pPr algn="just"/>
            <a:r>
              <a:rPr lang="ru-RU" dirty="0"/>
              <a:t>Чтобы  понять  кардинальное  новаторство  методологии,  построение  </a:t>
            </a:r>
            <a:r>
              <a:rPr lang="ru-RU" dirty="0" smtClean="0"/>
              <a:t>которой </a:t>
            </a:r>
            <a:r>
              <a:rPr lang="ru-RU" dirty="0"/>
              <a:t>стало кульминацией Научной революции во 2-ой пол. XVII в., стоит </a:t>
            </a:r>
            <a:r>
              <a:rPr lang="ru-RU" dirty="0" smtClean="0"/>
              <a:t>окинуть  </a:t>
            </a:r>
            <a:r>
              <a:rPr lang="ru-RU" dirty="0"/>
              <a:t>взглядом  наиболее  влиятельный  метод  ренессансной  науки.  Определяемый обычно как «учёный эмпиризм», он основывался на понятиях опыта (</a:t>
            </a:r>
            <a:r>
              <a:rPr lang="ru-RU" dirty="0" err="1"/>
              <a:t>experientia</a:t>
            </a:r>
            <a:r>
              <a:rPr lang="ru-RU" dirty="0"/>
              <a:t>) и разума (</a:t>
            </a:r>
            <a:r>
              <a:rPr lang="ru-RU" dirty="0" err="1"/>
              <a:t>ratio</a:t>
            </a:r>
            <a:r>
              <a:rPr lang="ru-RU" dirty="0"/>
              <a:t>). Они указывали на те ключевые принципы, которыми, подчиняя  последний  первому,  руководствовались  исследователи  природы, неизменно предпочитавшие собственное наблюдение объекта всем остальным источникам знаний о нем. Показательно то, что большинство из них, живших  в век, когда научные занятия являлись разновидностью досуга, были профессиональными  врачами  и,  реже,  юристами,  сам  характер  деятельности  которых стимулировал  интеллектуальную  чуткость  к  фактам.  В  тех  случаях,  когда объект  учёного  интереса  находился  вне  досягаемости  исследователя,  предпочтение отдавалось свидетельствам, поступавшим от тех, кто видел его своими глазами и имел репутацию лица, заслуживающего доверия. Это касалось вербальных  сведений,  а  также  изображений,  по  отношению  к  которым  применялась та же самая шкала приоритетов.  </a:t>
            </a:r>
            <a:endParaRPr lang="ru-RU" b="1" dirty="0"/>
          </a:p>
          <a:p>
            <a:pPr algn="just"/>
            <a:r>
              <a:rPr lang="ru-RU" dirty="0" smtClean="0"/>
              <a:t>Прогресс </a:t>
            </a:r>
            <a:r>
              <a:rPr lang="ru-RU" dirty="0"/>
              <a:t>этой науки имел своим стимулом возраставшее с конца Средних веков стремление к точности, которое иногда называют арифметизацией </a:t>
            </a:r>
            <a:r>
              <a:rPr lang="ru-RU" dirty="0" smtClean="0"/>
              <a:t>европейской </a:t>
            </a:r>
            <a:r>
              <a:rPr lang="ru-RU" dirty="0"/>
              <a:t>ментальности. Самым красноречивым подтверждением этого стремления  служит  ряд  технических  новшеств,  появившихся  в  XVII  столетии.  Вот только несколько поздних примеров: около 1641 г. были изготовлены первые жидкостные термометры, водные, потом спиртовые. Начиная с 1667 г. из Флоренции по всей Европе распространяются термометры в их современной форме. </a:t>
            </a:r>
            <a:endParaRPr lang="ru-RU" b="1" dirty="0"/>
          </a:p>
          <a:p>
            <a:pPr algn="just"/>
            <a:endParaRPr lang="ru-RU" b="1" dirty="0"/>
          </a:p>
        </p:txBody>
      </p:sp>
    </p:spTree>
    <p:extLst>
      <p:ext uri="{BB962C8B-B14F-4D97-AF65-F5344CB8AC3E}">
        <p14:creationId xmlns:p14="http://schemas.microsoft.com/office/powerpoint/2010/main" val="1870043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НАУЧНАЯ 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fontScale="92500" lnSpcReduction="20000"/>
          </a:bodyPr>
          <a:lstStyle/>
          <a:p>
            <a:pPr algn="just"/>
            <a:r>
              <a:rPr lang="ru-RU" dirty="0"/>
              <a:t>Фактически  разработка  единообразной  шкалы  измерения  температуры  </a:t>
            </a:r>
            <a:r>
              <a:rPr lang="ru-RU" dirty="0" smtClean="0"/>
              <a:t>пришлась </a:t>
            </a:r>
            <a:r>
              <a:rPr lang="ru-RU" dirty="0"/>
              <a:t>на XVIII в. Эмпирическое изобретение Фаренгейта датируется 1714 </a:t>
            </a:r>
            <a:r>
              <a:rPr lang="ru-RU" dirty="0" smtClean="0"/>
              <a:t>годом</a:t>
            </a:r>
            <a:r>
              <a:rPr lang="ru-RU" dirty="0"/>
              <a:t>, работы Реомюра – началом 30-х годов XVIII в. Больше столетия ушло на то, чтобы найти способ измерения температуры. Барометр был изобретен чуть раньше благодаря опытам Торричелли (1643), Паскаля (1647) и Берти. </a:t>
            </a:r>
            <a:r>
              <a:rPr lang="ru-RU" dirty="0" smtClean="0"/>
              <a:t>Решающий  </a:t>
            </a:r>
            <a:r>
              <a:rPr lang="ru-RU" dirty="0"/>
              <a:t>в  отношении  точности  шаг  снова  приходится  на  60-е,  70-е  и  80-е  годы XVII столетия. Овладев пространством, научный мир XVII в. принялся усовершенствовать исчисление времени. Голландцу </a:t>
            </a:r>
            <a:r>
              <a:rPr lang="ru-RU" dirty="0" err="1"/>
              <a:t>Христиану</a:t>
            </a:r>
            <a:r>
              <a:rPr lang="ru-RU" dirty="0"/>
              <a:t> Гюйгенсу (1629–1695) принадлежит  изобретение  маятника  и регулирующей  спирали,  которая  позволяет передавать в плоскость часов равномерные колебания маятников. </a:t>
            </a:r>
            <a:endParaRPr lang="ru-RU" b="1" dirty="0"/>
          </a:p>
          <a:p>
            <a:pPr algn="just"/>
            <a:r>
              <a:rPr lang="ru-RU" dirty="0"/>
              <a:t>Итак, столбовая дорога Научной революции вела в том направлении, в </a:t>
            </a:r>
            <a:r>
              <a:rPr lang="ru-RU" dirty="0" smtClean="0"/>
              <a:t>котором </a:t>
            </a:r>
            <a:r>
              <a:rPr lang="ru-RU" dirty="0"/>
              <a:t>идеал научности будет неразрывно связан с математикой, провозглашённой царицей наук. Отныне многие считали, что достоверность достижима лишь там, где приложима какая-либо математическая дисциплина или же где объект исследования соразмерен с математическими принципами. Выражение любого знания  в  форме  математического  доказательства  становится  желательным условием для всякой истинной науки</a:t>
            </a:r>
            <a:r>
              <a:rPr lang="ru-RU" dirty="0" smtClean="0"/>
              <a:t>. </a:t>
            </a:r>
          </a:p>
          <a:p>
            <a:pPr algn="just"/>
            <a:r>
              <a:rPr lang="ru-RU" dirty="0" smtClean="0"/>
              <a:t>По </a:t>
            </a:r>
            <a:r>
              <a:rPr lang="ru-RU" dirty="0"/>
              <a:t>этой главной дороге скорее и дальше  прочих  прошли  великие  конструкторы  новой  модели  мира:  Галилей, Кеплер, Декарт, Лейбниц и Ньютон. Галилей особенно продвинулся в области динамики, первой количественной физики. Кеплер вывел первый действительно научный закон и астрономию чисел. Декарт внёс свой вклад в математику  и  радикально  упростил  идею  материи-пространства.  Лейбниц  разработал  исчисление  бесконечно  малых.  Ньютон  создал  исчисление  бесконечно  малых  и аналитическую унификацию всей земной и небесной физики на основе </a:t>
            </a:r>
            <a:r>
              <a:rPr lang="ru-RU" dirty="0" smtClean="0"/>
              <a:t>простой </a:t>
            </a:r>
            <a:r>
              <a:rPr lang="ru-RU" dirty="0"/>
              <a:t>прогрессии масс и геометрической прогрессии скоростей.</a:t>
            </a:r>
            <a:endParaRPr lang="ru-RU" b="1" dirty="0"/>
          </a:p>
          <a:p>
            <a:pPr algn="just"/>
            <a:endParaRPr lang="ru-RU" b="1" dirty="0"/>
          </a:p>
          <a:p>
            <a:pPr algn="just"/>
            <a:endParaRPr lang="ru-RU" b="1" dirty="0"/>
          </a:p>
        </p:txBody>
      </p:sp>
    </p:spTree>
    <p:extLst>
      <p:ext uri="{BB962C8B-B14F-4D97-AF65-F5344CB8AC3E}">
        <p14:creationId xmlns:p14="http://schemas.microsoft.com/office/powerpoint/2010/main" val="417545912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smtClean="0">
                <a:latin typeface="Arial Black" panose="020B0A04020102020204" pitchFamily="34" charset="0"/>
              </a:rPr>
              <a:t>2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708917" y="1150706"/>
            <a:ext cx="10909100" cy="5208997"/>
          </a:xfrm>
        </p:spPr>
        <p:txBody>
          <a:bodyPr>
            <a:normAutofit lnSpcReduction="10000"/>
          </a:bodyPr>
          <a:lstStyle/>
          <a:p>
            <a:pPr algn="just"/>
            <a:r>
              <a:rPr lang="ru-RU" dirty="0"/>
              <a:t>Существенные перемены в системе оснований классического естествознания произошли в </a:t>
            </a:r>
            <a:r>
              <a:rPr lang="ru-RU" b="1" dirty="0"/>
              <a:t>конце XVIII – первой половине XIX в. Их можно расценить как вторую глобальную научную революцию</a:t>
            </a:r>
            <a:r>
              <a:rPr lang="ru-RU" dirty="0"/>
              <a:t>, свидетельствовавшую о переходе к дисциплинарно организованной науке. В это время механическая картина мира утрачивает свой статус общенаучной. В биологии, химии и других областях знания формируются свои собственные картины реальности, не редуцируемые к механической. Параллельно со становлением дисциплинарно организованной науки происходит дифференциация дисциплинарных идеалов и норм исследования.  В  частности,  в биологии  и  геологии  </a:t>
            </a:r>
            <a:r>
              <a:rPr lang="ru-RU" b="1" dirty="0"/>
              <a:t>формируются  идеалы  эволюционного объяснения</a:t>
            </a:r>
            <a:r>
              <a:rPr lang="ru-RU" dirty="0"/>
              <a:t>, в то время как физика продолжает абстрагироваться от идеи развития. Но и в ней, с разработкой теории поля, начинают постепенно размываться ранее доминировавшие нормы механического объяснения</a:t>
            </a:r>
            <a:r>
              <a:rPr lang="ru-RU" dirty="0" smtClean="0"/>
              <a:t>.</a:t>
            </a:r>
          </a:p>
          <a:p>
            <a:pPr algn="just"/>
            <a:r>
              <a:rPr lang="ru-RU" dirty="0" smtClean="0"/>
              <a:t> </a:t>
            </a:r>
            <a:r>
              <a:rPr lang="ru-RU" dirty="0"/>
              <a:t>Соответственно  особенностям  дисциплинарной  организации  науки  </a:t>
            </a:r>
            <a:r>
              <a:rPr lang="ru-RU" dirty="0" smtClean="0"/>
              <a:t>видоизменяются </a:t>
            </a:r>
            <a:r>
              <a:rPr lang="ru-RU" dirty="0"/>
              <a:t>и ее философские основания. Они стали включать довольно широкий спектр смыслов тех основных категориальных схем, в соответствии с которыми осваиваются объекты. В эпистемологии центральной становится проблема соотношения разнообразных методов науки, синтеза знаний и классификации наук. Выдвижение ее на передний план связано с утратой прежней целостности научной  картины  мира, а  также с  появлением специфики нормативных структур в различных областях научного исследования. Поиск путей единства науки, дифференциации и интеграции знания превращается в одну из актуальных философских проблем, сохраняя свою остроту на протяжении всего последующего развития науки</a:t>
            </a:r>
          </a:p>
          <a:p>
            <a:pPr algn="just"/>
            <a:endParaRPr lang="ru-RU" b="1" dirty="0"/>
          </a:p>
          <a:p>
            <a:pPr algn="just"/>
            <a:endParaRPr lang="ru-RU" b="1" dirty="0"/>
          </a:p>
        </p:txBody>
      </p:sp>
    </p:spTree>
    <p:extLst>
      <p:ext uri="{BB962C8B-B14F-4D97-AF65-F5344CB8AC3E}">
        <p14:creationId xmlns:p14="http://schemas.microsoft.com/office/powerpoint/2010/main" val="14503342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3</a:t>
            </a:r>
            <a:r>
              <a:rPr lang="ru-RU" sz="2000" dirty="0" smtClean="0">
                <a:latin typeface="Arial Black" panose="020B0A04020102020204" pitchFamily="34" charset="0"/>
              </a:rPr>
              <a:t>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a:bodyPr>
          <a:lstStyle/>
          <a:p>
            <a:pPr algn="just"/>
            <a:r>
              <a:rPr lang="ru-RU" b="1" dirty="0" smtClean="0"/>
              <a:t>Третья </a:t>
            </a:r>
            <a:r>
              <a:rPr lang="ru-RU" b="1" dirty="0"/>
              <a:t>глобальная революция конца XIX – середины XX</a:t>
            </a:r>
            <a:r>
              <a:rPr lang="ru-RU" dirty="0"/>
              <a:t> в. В 1895–1896 гг. были открыты лучи Рентгена, радиоактивность (Беккерель), радий (Мари и Пьер Кюри) и др. В 1897 г. английский физик Дж. Томсон открыл первую элементарную частицу – электрон. Он предложил первую электромагнитную) модель атомов. В 1911 г. английский физик Э. Резерфорд (1871–1937) экспериментально обнаружил, что в атомах существуют ядра, положительно заряженные частицы, размер которых очень мал по сравнению с размерами атомов, но в них сосредоточена почти вся масса атома. Так возникла планетарная модель атома: вокруг тяжелого положительно заряженного ядра вращаются электроны. Немецкий физик М. Планк (1858–1947), в 1900 г. ввел представление о кванте действия (постоянная Планка) и, исходя из идеи квантов, вывел закон излучения, названный его именем.</a:t>
            </a:r>
            <a:endParaRPr lang="ru-RU" b="1" dirty="0"/>
          </a:p>
          <a:p>
            <a:pPr algn="just"/>
            <a:r>
              <a:rPr lang="ru-RU" dirty="0"/>
              <a:t>А. Эйнштейн (1879–1955), создал специальную (1905), а затем общую (1916) теорию относительности. Его теория основана на том, что в отличии от механики Ньютона, пространство и время не абсолютны. Они связаны с материей, движением и между собой. </a:t>
            </a:r>
          </a:p>
        </p:txBody>
      </p:sp>
    </p:spTree>
    <p:extLst>
      <p:ext uri="{BB962C8B-B14F-4D97-AF65-F5344CB8AC3E}">
        <p14:creationId xmlns:p14="http://schemas.microsoft.com/office/powerpoint/2010/main" val="24457103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a:latin typeface="Arial Black" panose="020B0A04020102020204" pitchFamily="34" charset="0"/>
              </a:rPr>
              <a:t>3</a:t>
            </a:r>
            <a:r>
              <a:rPr lang="ru-RU" sz="2000" dirty="0" smtClean="0">
                <a:latin typeface="Arial Black" panose="020B0A04020102020204" pitchFamily="34" charset="0"/>
              </a:rPr>
              <a:t>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a:bodyPr>
          <a:lstStyle/>
          <a:p>
            <a:pPr algn="just"/>
            <a:r>
              <a:rPr lang="ru-RU" dirty="0"/>
              <a:t>В этот период осмысливаются корреляции между онтологическими постулатами науки и характеристиками метода, посредством которого осваивается объект. В связи с этим принимаются такие типы объяснения и описания, которые  в явном виде содержат ссылки на средства и операции познавательной деятельности. </a:t>
            </a:r>
            <a:r>
              <a:rPr lang="ru-RU" b="1" dirty="0"/>
              <a:t>Образцом такого подхода </a:t>
            </a:r>
            <a:r>
              <a:rPr lang="ru-RU" dirty="0"/>
              <a:t>явились идеалы и нормы объяснения, описания и доказательности знаний, утвердившиеся в </a:t>
            </a:r>
            <a:r>
              <a:rPr lang="ru-RU" b="1" dirty="0"/>
              <a:t>квантово-релятивистской физике.</a:t>
            </a:r>
            <a:r>
              <a:rPr lang="ru-RU" dirty="0"/>
              <a:t>  Если  в  классической  физике  идеал  объяснения  и  описания  предполагал характеристику объекта «самого по себе», без указания на средства его исследования, то в квантово-релятивистской физике в качестве необходимого условия объективности объяснения и описания выдвигается требование четкой фиксации  особенностей  средств  наблюдения,  которые  взаимодействуют  с  объектом. Изменяются идеалы и нормы доказательности и обоснования знания. В отличие от  классических  образцов  обоснование  теорий  в  квантово-релятивистской физике предполагало экспликацию </a:t>
            </a:r>
            <a:r>
              <a:rPr lang="ru-RU" dirty="0" err="1"/>
              <a:t>операциональной</a:t>
            </a:r>
            <a:r>
              <a:rPr lang="ru-RU" dirty="0"/>
              <a:t> основы вводимой системы понятий (принцип наблюдаемости), а также выяснение связей между </a:t>
            </a:r>
            <a:r>
              <a:rPr lang="ru-RU" dirty="0" smtClean="0"/>
              <a:t>новой </a:t>
            </a:r>
            <a:r>
              <a:rPr lang="ru-RU" dirty="0"/>
              <a:t>и предшествующими ей теориями. </a:t>
            </a:r>
            <a:endParaRPr lang="ru-RU" b="1" dirty="0"/>
          </a:p>
        </p:txBody>
      </p:sp>
    </p:spTree>
    <p:extLst>
      <p:ext uri="{BB962C8B-B14F-4D97-AF65-F5344CB8AC3E}">
        <p14:creationId xmlns:p14="http://schemas.microsoft.com/office/powerpoint/2010/main" val="36847334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770" y="286603"/>
            <a:ext cx="9552910" cy="617523"/>
          </a:xfrm>
        </p:spPr>
        <p:txBody>
          <a:bodyPr>
            <a:normAutofit/>
          </a:bodyPr>
          <a:lstStyle/>
          <a:p>
            <a:r>
              <a:rPr lang="ru-RU" sz="2000" dirty="0" smtClean="0">
                <a:latin typeface="Arial Black" panose="020B0A04020102020204" pitchFamily="34" charset="0"/>
              </a:rPr>
              <a:t>4 НАУЧНАЯ </a:t>
            </a:r>
            <a:r>
              <a:rPr lang="ru-RU" sz="2000" dirty="0">
                <a:latin typeface="Arial Black" panose="020B0A04020102020204" pitchFamily="34" charset="0"/>
              </a:rPr>
              <a:t>РЕВОЛЮЦИЯ КАК ПЕРЕСТРОЙКА ОСНОВАНИЙ НАУКИ </a:t>
            </a:r>
            <a:endParaRPr lang="ru-RU" sz="2000" b="1" dirty="0">
              <a:latin typeface="Arial Black" panose="020B0A04020102020204" pitchFamily="34" charset="0"/>
            </a:endParaRPr>
          </a:p>
        </p:txBody>
      </p:sp>
      <p:sp>
        <p:nvSpPr>
          <p:cNvPr id="3" name="Объект 2"/>
          <p:cNvSpPr>
            <a:spLocks noGrp="1"/>
          </p:cNvSpPr>
          <p:nvPr>
            <p:ph idx="1"/>
          </p:nvPr>
        </p:nvSpPr>
        <p:spPr>
          <a:xfrm>
            <a:off x="246580" y="1078787"/>
            <a:ext cx="10909100" cy="5208997"/>
          </a:xfrm>
        </p:spPr>
        <p:txBody>
          <a:bodyPr>
            <a:normAutofit/>
          </a:bodyPr>
          <a:lstStyle/>
          <a:p>
            <a:pPr algn="just"/>
            <a:r>
              <a:rPr lang="ru-RU" dirty="0"/>
              <a:t>В конце XX – начале XXI в. происходят радикальные изменения в </a:t>
            </a:r>
            <a:r>
              <a:rPr lang="ru-RU" dirty="0" smtClean="0"/>
              <a:t>основаниях  </a:t>
            </a:r>
            <a:r>
              <a:rPr lang="ru-RU" dirty="0"/>
              <a:t>науки.  Эти  изменения  можно  охарактеризовать  </a:t>
            </a:r>
            <a:r>
              <a:rPr lang="ru-RU" b="1" dirty="0"/>
              <a:t>как  четвертую  глобальную  научную  революцию,</a:t>
            </a:r>
            <a:r>
              <a:rPr lang="ru-RU" dirty="0"/>
              <a:t>  в  ходе  которой  рождается  новая,  </a:t>
            </a:r>
            <a:r>
              <a:rPr lang="ru-RU" dirty="0" err="1"/>
              <a:t>постнеклассическая</a:t>
            </a:r>
            <a:r>
              <a:rPr lang="ru-RU" dirty="0"/>
              <a:t> наука. Если классическая наука была ориентирована на постижение изолированного  фрагмента  действительности,  выступавшего  в  качестве  предмета той  или  иной  научной  дисциплины,  то  специфику  науки  конца  XX  –  начала XXI  в.  определяют  комплексные  междисциплинарные  программы.  В  самом процессе  определения  научно-исследовательских  приоритетов  наряду  с  собственно  познавательными  целями  все  большую  роль  начинают  играть  цели экономического и социально-политического характера. </a:t>
            </a:r>
            <a:endParaRPr lang="ru-RU" b="1" dirty="0"/>
          </a:p>
        </p:txBody>
      </p:sp>
    </p:spTree>
    <p:extLst>
      <p:ext uri="{BB962C8B-B14F-4D97-AF65-F5344CB8AC3E}">
        <p14:creationId xmlns:p14="http://schemas.microsoft.com/office/powerpoint/2010/main" val="15372167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9060" y="337975"/>
            <a:ext cx="10150868" cy="514780"/>
          </a:xfrm>
        </p:spPr>
        <p:txBody>
          <a:bodyPr>
            <a:normAutofit fontScale="90000"/>
          </a:bodyPr>
          <a:lstStyle/>
          <a:p>
            <a:r>
              <a:rPr lang="ru-RU" sz="2000" b="1" dirty="0">
                <a:latin typeface="Arial Black" panose="020B0A04020102020204" pitchFamily="34" charset="0"/>
              </a:rPr>
              <a:t>ГЛОБАЛЬНЫЕ НАУЧНЫЕ РЕВОЛЮЦИИ  КАК СМЕНА ТИПОВ РАЦИОНАЛЬНОСТИ </a:t>
            </a:r>
          </a:p>
        </p:txBody>
      </p:sp>
      <p:sp>
        <p:nvSpPr>
          <p:cNvPr id="3" name="Объект 2"/>
          <p:cNvSpPr>
            <a:spLocks noGrp="1"/>
          </p:cNvSpPr>
          <p:nvPr>
            <p:ph idx="1"/>
          </p:nvPr>
        </p:nvSpPr>
        <p:spPr>
          <a:xfrm>
            <a:off x="154112" y="976043"/>
            <a:ext cx="11001568" cy="5373385"/>
          </a:xfrm>
        </p:spPr>
        <p:txBody>
          <a:bodyPr>
            <a:normAutofit lnSpcReduction="10000"/>
          </a:bodyPr>
          <a:lstStyle/>
          <a:p>
            <a:pPr algn="just"/>
            <a:r>
              <a:rPr lang="ru-RU" dirty="0"/>
              <a:t>Перестройка оснований исследования означает изменение самой стратегии научного  поиска.  Однако  всякая  новая  стратегия  утверждается  не  сразу, а в длительной борьбе с прежними установками и традиционным видением реальности. Понимание глобальной научной революции как смены всех оснований науки приводит нас к выводу, что глобальные научные революции связаны со сменой типов рациональности. </a:t>
            </a:r>
            <a:endParaRPr lang="ru-RU" b="1" dirty="0"/>
          </a:p>
          <a:p>
            <a:pPr algn="just"/>
            <a:r>
              <a:rPr lang="ru-RU" dirty="0"/>
              <a:t>В современной философии идет переоценка ценностей – происходит </a:t>
            </a:r>
            <a:r>
              <a:rPr lang="ru-RU" dirty="0" smtClean="0"/>
              <a:t>осознание </a:t>
            </a:r>
            <a:r>
              <a:rPr lang="ru-RU" dirty="0" err="1"/>
              <a:t>неединственности</a:t>
            </a:r>
            <a:r>
              <a:rPr lang="ru-RU" dirty="0"/>
              <a:t> и неполноты классического рационализма науки, переосмысление культурно-исторического статуса последней. </a:t>
            </a:r>
            <a:endParaRPr lang="ru-RU" b="1" dirty="0"/>
          </a:p>
          <a:p>
            <a:pPr algn="just"/>
            <a:r>
              <a:rPr lang="ru-RU" dirty="0" smtClean="0"/>
              <a:t>Произошло  </a:t>
            </a:r>
            <a:r>
              <a:rPr lang="ru-RU" dirty="0"/>
              <a:t>уточнение  самого  понимания  </a:t>
            </a:r>
            <a:r>
              <a:rPr lang="ru-RU" b="1" dirty="0"/>
              <a:t>рациональности </a:t>
            </a:r>
            <a:r>
              <a:rPr lang="ru-RU" dirty="0"/>
              <a:t> как  </a:t>
            </a:r>
            <a:r>
              <a:rPr lang="ru-RU" dirty="0" err="1"/>
              <a:t>ratio</a:t>
            </a:r>
            <a:r>
              <a:rPr lang="ru-RU" dirty="0"/>
              <a:t>,  </a:t>
            </a:r>
            <a:r>
              <a:rPr lang="ru-RU" dirty="0" smtClean="0"/>
              <a:t>разумности</a:t>
            </a:r>
            <a:r>
              <a:rPr lang="ru-RU" dirty="0"/>
              <a:t>,  предполагающей </a:t>
            </a:r>
            <a:r>
              <a:rPr lang="ru-RU" b="1" dirty="0"/>
              <a:t> целесообразность,  систематичность,  согласованность, упорядоченность, </a:t>
            </a:r>
            <a:r>
              <a:rPr lang="ru-RU" b="1" dirty="0" err="1"/>
              <a:t>передаваемость</a:t>
            </a:r>
            <a:r>
              <a:rPr lang="ru-RU" b="1" dirty="0"/>
              <a:t> и логичность суждений, действий, поведения.</a:t>
            </a:r>
            <a:r>
              <a:rPr lang="ru-RU" dirty="0"/>
              <a:t>  Стало  очевидным,  что  рациональность  и  логичность  не  совпадают  в полном объеме, как это достаточно долго считалось в европейской традиции. </a:t>
            </a:r>
            <a:endParaRPr lang="ru-RU" b="1" dirty="0"/>
          </a:p>
          <a:p>
            <a:pPr algn="just"/>
            <a:r>
              <a:rPr lang="ru-RU" dirty="0"/>
              <a:t>Законам логики подчиняются и содержательно ошибочные и даже бессмысленные  суждения.  Выяснилось  также,  что  существуют  рассудочная  рациональность,  жестко  следующая  нормам,  правилам,  критериям,  определениям,  и  разумная  рациональность,  подвергающая  критическому  анализу  основания  всех правил, критериев и определений, «разрешающая их в ничто», по Гегелю, с тем чтобы, опираясь не только на логику, но и на творческие, интуитивные предпосылки,  двигаться  дальше  –  создавать  новые  понятия,  определения,  нормы и </a:t>
            </a:r>
            <a:r>
              <a:rPr lang="ru-RU" dirty="0" smtClean="0"/>
              <a:t>критерии.</a:t>
            </a:r>
            <a:endParaRPr lang="ru-RU" b="1" dirty="0"/>
          </a:p>
        </p:txBody>
      </p:sp>
    </p:spTree>
    <p:extLst>
      <p:ext uri="{BB962C8B-B14F-4D97-AF65-F5344CB8AC3E}">
        <p14:creationId xmlns:p14="http://schemas.microsoft.com/office/powerpoint/2010/main" val="30634038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08" y="286603"/>
            <a:ext cx="9131671" cy="483959"/>
          </a:xfrm>
        </p:spPr>
        <p:txBody>
          <a:bodyPr>
            <a:normAutofit/>
          </a:bodyPr>
          <a:lstStyle/>
          <a:p>
            <a:r>
              <a:rPr lang="ru-RU" sz="2400" dirty="0" smtClean="0">
                <a:latin typeface="Arial Black" panose="020B0A04020102020204" pitchFamily="34" charset="0"/>
              </a:rPr>
              <a:t>Рациональность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07034" y="1017142"/>
            <a:ext cx="10948647" cy="5297394"/>
          </a:xfrm>
        </p:spPr>
        <p:txBody>
          <a:bodyPr>
            <a:normAutofit fontScale="25000" lnSpcReduction="20000"/>
          </a:bodyPr>
          <a:lstStyle/>
          <a:p>
            <a:r>
              <a:rPr lang="ru-RU" sz="5600" b="1" dirty="0">
                <a:latin typeface="Arial" panose="020B0604020202020204" pitchFamily="34" charset="0"/>
                <a:cs typeface="Arial" panose="020B0604020202020204" pitchFamily="34" charset="0"/>
              </a:rPr>
              <a:t>Рациональность</a:t>
            </a:r>
            <a:r>
              <a:rPr lang="ru-RU" sz="5600" dirty="0">
                <a:latin typeface="Arial" panose="020B0604020202020204" pitchFamily="34" charset="0"/>
                <a:cs typeface="Arial" panose="020B0604020202020204" pitchFamily="34" charset="0"/>
              </a:rPr>
              <a:t> – это способность мышления отражать мир разумно, при помощи понятий, наблюдать и работать с идеальными объектами, составляющими основу знания. Оперирование понятиями позволяет науке выполнять главные познавательные функции: описание, объяснение, предсказание. Научное знание дополняется системностью и доказательностью, логической связью научных понятий и суждений. Основная проблема науки – разработка критериев, оснований и обоснований научного знания.</a:t>
            </a:r>
          </a:p>
          <a:p>
            <a:r>
              <a:rPr lang="ru-RU" sz="5600" dirty="0">
                <a:latin typeface="Arial" panose="020B0604020202020204" pitchFamily="34" charset="0"/>
                <a:cs typeface="Arial" panose="020B0604020202020204" pitchFamily="34" charset="0"/>
              </a:rPr>
              <a:t>Рациональность </a:t>
            </a:r>
            <a:r>
              <a:rPr lang="ru-RU" sz="5600" dirty="0" smtClean="0">
                <a:latin typeface="Arial" panose="020B0604020202020204" pitchFamily="34" charset="0"/>
                <a:cs typeface="Arial" panose="020B0604020202020204" pitchFamily="34" charset="0"/>
              </a:rPr>
              <a:t>предполагает </a:t>
            </a:r>
            <a:r>
              <a:rPr lang="ru-RU" sz="5600" dirty="0">
                <a:latin typeface="Arial" panose="020B0604020202020204" pitchFamily="34" charset="0"/>
                <a:cs typeface="Arial" panose="020B0604020202020204" pitchFamily="34" charset="0"/>
              </a:rPr>
              <a:t>разумное </a:t>
            </a:r>
            <a:r>
              <a:rPr lang="ru-RU" sz="5600" dirty="0" err="1">
                <a:latin typeface="Arial" panose="020B0604020202020204" pitchFamily="34" charset="0"/>
                <a:cs typeface="Arial" panose="020B0604020202020204" pitchFamily="34" charset="0"/>
              </a:rPr>
              <a:t>осознавание</a:t>
            </a:r>
            <a:r>
              <a:rPr lang="ru-RU" sz="5600" dirty="0">
                <a:latin typeface="Arial" panose="020B0604020202020204" pitchFamily="34" charset="0"/>
                <a:cs typeface="Arial" panose="020B0604020202020204" pitchFamily="34" charset="0"/>
              </a:rPr>
              <a:t> </a:t>
            </a:r>
            <a:r>
              <a:rPr lang="ru-RU" sz="5600" dirty="0" smtClean="0">
                <a:latin typeface="Arial" panose="020B0604020202020204" pitchFamily="34" charset="0"/>
                <a:cs typeface="Arial" panose="020B0604020202020204" pitchFamily="34" charset="0"/>
              </a:rPr>
              <a:t>бытия, мира</a:t>
            </a:r>
            <a:r>
              <a:rPr lang="ru-RU" sz="5600" dirty="0">
                <a:latin typeface="Arial" panose="020B0604020202020204" pitchFamily="34" charset="0"/>
                <a:cs typeface="Arial" panose="020B0604020202020204" pitchFamily="34" charset="0"/>
              </a:rPr>
              <a:t>, </a:t>
            </a:r>
            <a:r>
              <a:rPr lang="ru-RU" sz="5600" dirty="0" smtClean="0">
                <a:latin typeface="Arial" panose="020B0604020202020204" pitchFamily="34" charset="0"/>
                <a:cs typeface="Arial" panose="020B0604020202020204" pitchFamily="34" charset="0"/>
              </a:rPr>
              <a:t> </a:t>
            </a:r>
            <a:r>
              <a:rPr lang="ru-RU" sz="5600" dirty="0">
                <a:latin typeface="Arial" panose="020B0604020202020204" pitchFamily="34" charset="0"/>
                <a:cs typeface="Arial" panose="020B0604020202020204" pitchFamily="34" charset="0"/>
              </a:rPr>
              <a:t>человека.</a:t>
            </a:r>
          </a:p>
          <a:p>
            <a:r>
              <a:rPr lang="ru-RU" sz="5600" b="1" dirty="0">
                <a:latin typeface="Arial" panose="020B0604020202020204" pitchFamily="34" charset="0"/>
                <a:cs typeface="Arial" panose="020B0604020202020204" pitchFamily="34" charset="0"/>
              </a:rPr>
              <a:t>Признаки научной рациональности</a:t>
            </a:r>
            <a:r>
              <a:rPr lang="ru-RU" sz="5600" dirty="0">
                <a:latin typeface="Arial" panose="020B0604020202020204" pitchFamily="34" charset="0"/>
                <a:cs typeface="Arial" panose="020B0604020202020204" pitchFamily="34" charset="0"/>
              </a:rPr>
              <a:t>: предметность, </a:t>
            </a:r>
            <a:r>
              <a:rPr lang="ru-RU" sz="5600" dirty="0" smtClean="0">
                <a:latin typeface="Arial" panose="020B0604020202020204" pitchFamily="34" charset="0"/>
                <a:cs typeface="Arial" panose="020B0604020202020204" pitchFamily="34" charset="0"/>
              </a:rPr>
              <a:t>целесообразность</a:t>
            </a:r>
            <a:r>
              <a:rPr lang="ru-RU" sz="5600" dirty="0">
                <a:latin typeface="Arial" panose="020B0604020202020204" pitchFamily="34" charset="0"/>
                <a:cs typeface="Arial" panose="020B0604020202020204" pitchFamily="34" charset="0"/>
              </a:rPr>
              <a:t>, систематичность, согласованность, упорядоченность, </a:t>
            </a:r>
            <a:r>
              <a:rPr lang="ru-RU" sz="5600" dirty="0" err="1">
                <a:latin typeface="Arial" panose="020B0604020202020204" pitchFamily="34" charset="0"/>
                <a:cs typeface="Arial" panose="020B0604020202020204" pitchFamily="34" charset="0"/>
              </a:rPr>
              <a:t>передаваемость</a:t>
            </a:r>
            <a:r>
              <a:rPr lang="ru-RU" sz="5600" dirty="0">
                <a:latin typeface="Arial" panose="020B0604020202020204" pitchFamily="34" charset="0"/>
                <a:cs typeface="Arial" panose="020B0604020202020204" pitchFamily="34" charset="0"/>
              </a:rPr>
              <a:t>,  определенность,  </a:t>
            </a:r>
            <a:r>
              <a:rPr lang="ru-RU" sz="5600" dirty="0" err="1">
                <a:latin typeface="Arial" panose="020B0604020202020204" pitchFamily="34" charset="0"/>
                <a:cs typeface="Arial" panose="020B0604020202020204" pitchFamily="34" charset="0"/>
              </a:rPr>
              <a:t>проверяемость</a:t>
            </a:r>
            <a:r>
              <a:rPr lang="ru-RU" sz="5600" dirty="0">
                <a:latin typeface="Arial" panose="020B0604020202020204" pitchFamily="34" charset="0"/>
                <a:cs typeface="Arial" panose="020B0604020202020204" pitchFamily="34" charset="0"/>
              </a:rPr>
              <a:t>, совершенствование.</a:t>
            </a:r>
          </a:p>
          <a:p>
            <a:r>
              <a:rPr lang="ru-RU" sz="5600" b="1" dirty="0">
                <a:latin typeface="Arial" panose="020B0604020202020204" pitchFamily="34" charset="0"/>
                <a:cs typeface="Arial" panose="020B0604020202020204" pitchFamily="34" charset="0"/>
              </a:rPr>
              <a:t>Структура научной рациональности</a:t>
            </a:r>
            <a:r>
              <a:rPr lang="ru-RU" sz="5600" dirty="0">
                <a:latin typeface="Arial" panose="020B0604020202020204" pitchFamily="34" charset="0"/>
                <a:cs typeface="Arial" panose="020B0604020202020204" pitchFamily="34" charset="0"/>
              </a:rPr>
              <a:t>: 1. Фундаментом научной рациональности являются механизмы осмысления бытия, вырабатывающиеся в ходе практической деятельности, санкционированные нормами культуры и социальными институтами. </a:t>
            </a:r>
            <a:endParaRPr lang="ru-RU" sz="5600" dirty="0" smtClean="0">
              <a:latin typeface="Arial" panose="020B0604020202020204" pitchFamily="34" charset="0"/>
              <a:cs typeface="Arial" panose="020B0604020202020204" pitchFamily="34" charset="0"/>
            </a:endParaRPr>
          </a:p>
          <a:p>
            <a:r>
              <a:rPr lang="ru-RU" sz="5600" dirty="0" smtClean="0">
                <a:latin typeface="Arial" panose="020B0604020202020204" pitchFamily="34" charset="0"/>
                <a:cs typeface="Arial" panose="020B0604020202020204" pitchFamily="34" charset="0"/>
              </a:rPr>
              <a:t>2</a:t>
            </a:r>
            <a:r>
              <a:rPr lang="ru-RU" sz="5600" dirty="0">
                <a:latin typeface="Arial" panose="020B0604020202020204" pitchFamily="34" charset="0"/>
                <a:cs typeface="Arial" panose="020B0604020202020204" pitchFamily="34" charset="0"/>
              </a:rPr>
              <a:t>. Способы обоснования, доказательства и объяснения полученных знаний являются вторым элементом структуры рациональности.</a:t>
            </a:r>
          </a:p>
          <a:p>
            <a:r>
              <a:rPr lang="ru-RU" sz="5600" dirty="0">
                <a:latin typeface="Arial" panose="020B0604020202020204" pitchFamily="34" charset="0"/>
                <a:cs typeface="Arial" panose="020B0604020202020204" pitchFamily="34" charset="0"/>
              </a:rPr>
              <a:t>3. Демонстрация в мире: описание, передача, закрепление знаний позволяют рациональности оказывать воздействие на общество.</a:t>
            </a:r>
          </a:p>
          <a:p>
            <a:r>
              <a:rPr lang="ru-RU" sz="5600" b="1" dirty="0">
                <a:latin typeface="Arial" panose="020B0604020202020204" pitchFamily="34" charset="0"/>
                <a:cs typeface="Arial" panose="020B0604020202020204" pitchFamily="34" charset="0"/>
              </a:rPr>
              <a:t>Типами рациональности человека являются</a:t>
            </a:r>
            <a:r>
              <a:rPr lang="ru-RU" sz="5600" dirty="0">
                <a:latin typeface="Arial" panose="020B0604020202020204" pitchFamily="34" charset="0"/>
                <a:cs typeface="Arial" panose="020B0604020202020204" pitchFamily="34" charset="0"/>
              </a:rPr>
              <a:t>: рассудочная (нормы, правила) и разумная (критика и создание нового продукта).</a:t>
            </a:r>
          </a:p>
          <a:p>
            <a:r>
              <a:rPr lang="ru-RU" sz="5600" b="1" dirty="0">
                <a:latin typeface="Arial" panose="020B0604020202020204" pitchFamily="34" charset="0"/>
                <a:cs typeface="Arial" panose="020B0604020202020204" pitchFamily="34" charset="0"/>
              </a:rPr>
              <a:t>Типы научной рациональности</a:t>
            </a:r>
            <a:r>
              <a:rPr lang="ru-RU" sz="5600" dirty="0">
                <a:latin typeface="Arial" panose="020B0604020202020204" pitchFamily="34" charset="0"/>
                <a:cs typeface="Arial" panose="020B0604020202020204" pitchFamily="34" charset="0"/>
              </a:rPr>
              <a:t>: 1. Логико-математическая рациональность характеризуется идеальной предметностью, конструктивной однозначностью, формальной доказательностью и аналитической </a:t>
            </a:r>
            <a:r>
              <a:rPr lang="ru-RU" sz="5600" dirty="0" err="1">
                <a:latin typeface="Arial" panose="020B0604020202020204" pitchFamily="34" charset="0"/>
                <a:cs typeface="Arial" panose="020B0604020202020204" pitchFamily="34" charset="0"/>
              </a:rPr>
              <a:t>проверяемостью</a:t>
            </a:r>
            <a:r>
              <a:rPr lang="ru-RU" sz="5600" dirty="0">
                <a:latin typeface="Arial" panose="020B0604020202020204" pitchFamily="34" charset="0"/>
                <a:cs typeface="Arial" panose="020B0604020202020204" pitchFamily="34" charset="0"/>
              </a:rPr>
              <a:t>.</a:t>
            </a:r>
          </a:p>
          <a:p>
            <a:r>
              <a:rPr lang="ru-RU" sz="5600" dirty="0">
                <a:latin typeface="Arial" panose="020B0604020202020204" pitchFamily="34" charset="0"/>
                <a:cs typeface="Arial" panose="020B0604020202020204" pitchFamily="34" charset="0"/>
              </a:rPr>
              <a:t>2. </a:t>
            </a:r>
            <a:r>
              <a:rPr lang="ru-RU" sz="5600" dirty="0" smtClean="0">
                <a:latin typeface="Arial" panose="020B0604020202020204" pitchFamily="34" charset="0"/>
                <a:cs typeface="Arial" panose="020B0604020202020204" pitchFamily="34" charset="0"/>
              </a:rPr>
              <a:t>Естественно-научная </a:t>
            </a:r>
            <a:r>
              <a:rPr lang="ru-RU" sz="5600" dirty="0">
                <a:latin typeface="Arial" panose="020B0604020202020204" pitchFamily="34" charset="0"/>
                <a:cs typeface="Arial" panose="020B0604020202020204" pitchFamily="34" charset="0"/>
              </a:rPr>
              <a:t>рациональность отличается эмпирической предметностью, наблюдаемостью, логической доказательностью, проверкой опытом.</a:t>
            </a:r>
          </a:p>
          <a:p>
            <a:r>
              <a:rPr lang="ru-RU" sz="5600" dirty="0">
                <a:latin typeface="Arial" panose="020B0604020202020204" pitchFamily="34" charset="0"/>
                <a:cs typeface="Arial" panose="020B0604020202020204" pitchFamily="34" charset="0"/>
              </a:rPr>
              <a:t>3. Инженерно-техническая рациональность включает вещественную предметность, конструктивную системность, проверку опытом, </a:t>
            </a:r>
            <a:r>
              <a:rPr lang="ru-RU" sz="5600" dirty="0" err="1">
                <a:latin typeface="Arial" panose="020B0604020202020204" pitchFamily="34" charset="0"/>
                <a:cs typeface="Arial" panose="020B0604020202020204" pitchFamily="34" charset="0"/>
              </a:rPr>
              <a:t>проективность</a:t>
            </a:r>
            <a:r>
              <a:rPr lang="ru-RU" sz="5600" dirty="0">
                <a:latin typeface="Arial" panose="020B0604020202020204" pitchFamily="34" charset="0"/>
                <a:cs typeface="Arial" panose="020B0604020202020204" pitchFamily="34" charset="0"/>
              </a:rPr>
              <a:t>, системную надежность, практическую эффективность. </a:t>
            </a:r>
          </a:p>
          <a:p>
            <a:r>
              <a:rPr lang="ru-RU" sz="5600" dirty="0">
                <a:latin typeface="Arial" panose="020B0604020202020204" pitchFamily="34" charset="0"/>
                <a:cs typeface="Arial" panose="020B0604020202020204" pitchFamily="34" charset="0"/>
              </a:rPr>
              <a:t>4. Гуманитарно-социальная рациональность отличается </a:t>
            </a:r>
            <a:r>
              <a:rPr lang="ru-RU" sz="5600" dirty="0" err="1">
                <a:latin typeface="Arial" panose="020B0604020202020204" pitchFamily="34" charset="0"/>
                <a:cs typeface="Arial" panose="020B0604020202020204" pitchFamily="34" charset="0"/>
              </a:rPr>
              <a:t>рефлексивностью</a:t>
            </a:r>
            <a:r>
              <a:rPr lang="ru-RU" sz="5600" dirty="0">
                <a:latin typeface="Arial" panose="020B0604020202020204" pitchFamily="34" charset="0"/>
                <a:cs typeface="Arial" panose="020B0604020202020204" pitchFamily="34" charset="0"/>
              </a:rPr>
              <a:t>, целостностью конструкции, социокультурной обоснованностью, адаптивной полезностью.</a:t>
            </a:r>
          </a:p>
          <a:p>
            <a:r>
              <a:rPr lang="ru-RU" dirty="0" smtClean="0"/>
              <a:t> </a:t>
            </a:r>
            <a:endParaRPr lang="ru-RU" b="1" dirty="0"/>
          </a:p>
          <a:p>
            <a:endParaRPr lang="ru-RU" dirty="0"/>
          </a:p>
        </p:txBody>
      </p:sp>
    </p:spTree>
    <p:extLst>
      <p:ext uri="{BB962C8B-B14F-4D97-AF65-F5344CB8AC3E}">
        <p14:creationId xmlns:p14="http://schemas.microsoft.com/office/powerpoint/2010/main" val="4047764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08" y="286603"/>
            <a:ext cx="9131671" cy="483959"/>
          </a:xfrm>
        </p:spPr>
        <p:txBody>
          <a:bodyPr>
            <a:normAutofit/>
          </a:bodyPr>
          <a:lstStyle/>
          <a:p>
            <a:r>
              <a:rPr lang="ru-RU" sz="2400" dirty="0" smtClean="0">
                <a:latin typeface="Arial Black" panose="020B0A04020102020204" pitchFamily="34" charset="0"/>
              </a:rPr>
              <a:t>Рациональность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87677" y="1017142"/>
            <a:ext cx="10868004" cy="5116530"/>
          </a:xfrm>
        </p:spPr>
        <p:txBody>
          <a:bodyPr>
            <a:normAutofit fontScale="92500" lnSpcReduction="10000"/>
          </a:bodyPr>
          <a:lstStyle/>
          <a:p>
            <a:r>
              <a:rPr lang="ru-RU" dirty="0"/>
              <a:t>В. С. </a:t>
            </a:r>
            <a:r>
              <a:rPr lang="ru-RU" dirty="0" err="1"/>
              <a:t>Стёпин</a:t>
            </a:r>
            <a:r>
              <a:rPr lang="ru-RU" dirty="0"/>
              <a:t>  выделяет следующие критерии рациональности: </a:t>
            </a:r>
            <a:endParaRPr lang="ru-RU" b="1" dirty="0"/>
          </a:p>
          <a:p>
            <a:r>
              <a:rPr lang="ru-RU" dirty="0"/>
              <a:t>1) характер идеалов и норм познания в данный период времени, </a:t>
            </a:r>
            <a:r>
              <a:rPr lang="ru-RU" dirty="0" smtClean="0"/>
              <a:t>фиксирующий </a:t>
            </a:r>
            <a:r>
              <a:rPr lang="ru-RU" dirty="0"/>
              <a:t>способ познавательного отношения субъекта к миру; </a:t>
            </a:r>
            <a:endParaRPr lang="ru-RU" b="1" dirty="0"/>
          </a:p>
          <a:p>
            <a:r>
              <a:rPr lang="ru-RU" dirty="0"/>
              <a:t>2) тип системной организации осваиваемых объектов; </a:t>
            </a:r>
            <a:endParaRPr lang="ru-RU" b="1" dirty="0"/>
          </a:p>
          <a:p>
            <a:r>
              <a:rPr lang="ru-RU" dirty="0"/>
              <a:t>3) способ философско-методологической рефлексии. </a:t>
            </a:r>
            <a:endParaRPr lang="ru-RU" b="1" dirty="0"/>
          </a:p>
          <a:p>
            <a:r>
              <a:rPr lang="ru-RU" dirty="0"/>
              <a:t>На  основании  этих  критериев  он  описывает  следующие  исторические типы  научной  рациональности:  1)  классический  (</a:t>
            </a:r>
            <a:r>
              <a:rPr lang="ru-RU" dirty="0" err="1"/>
              <a:t>додисциплинарная</a:t>
            </a:r>
            <a:r>
              <a:rPr lang="ru-RU" dirty="0"/>
              <a:t>  и  дисциплинарная наука); 2) неклассический (неклассическая наука); 3) </a:t>
            </a:r>
            <a:r>
              <a:rPr lang="ru-RU" dirty="0" err="1"/>
              <a:t>постнеклассический</a:t>
            </a:r>
            <a:r>
              <a:rPr lang="ru-RU" dirty="0"/>
              <a:t> (</a:t>
            </a:r>
            <a:r>
              <a:rPr lang="ru-RU" dirty="0" err="1"/>
              <a:t>постнеклассическая</a:t>
            </a:r>
            <a:r>
              <a:rPr lang="ru-RU" dirty="0"/>
              <a:t> наука). </a:t>
            </a:r>
            <a:endParaRPr lang="ru-RU" b="1" dirty="0"/>
          </a:p>
          <a:p>
            <a:r>
              <a:rPr lang="ru-RU" dirty="0"/>
              <a:t>Главные особенности этих типов: </a:t>
            </a:r>
            <a:endParaRPr lang="ru-RU" b="1" dirty="0"/>
          </a:p>
          <a:p>
            <a:r>
              <a:rPr lang="ru-RU" dirty="0"/>
              <a:t>1) классический тип рациональности предполагает, прежде всего, принцип объективности: все, что не относится к объекту познания, вынесено за пределы рефлексии; </a:t>
            </a:r>
            <a:endParaRPr lang="ru-RU" b="1" dirty="0"/>
          </a:p>
          <a:p>
            <a:r>
              <a:rPr lang="ru-RU" dirty="0"/>
              <a:t>2)  в  неклассической  науке  уже  осмыслена  связь  знаний  с  характером средств </a:t>
            </a:r>
            <a:r>
              <a:rPr lang="ru-RU" dirty="0" err="1"/>
              <a:t>операциональной</a:t>
            </a:r>
            <a:r>
              <a:rPr lang="ru-RU" dirty="0"/>
              <a:t> деятельности; </a:t>
            </a:r>
            <a:endParaRPr lang="ru-RU" b="1" dirty="0"/>
          </a:p>
          <a:p>
            <a:r>
              <a:rPr lang="ru-RU" dirty="0"/>
              <a:t>3) в  </a:t>
            </a:r>
            <a:r>
              <a:rPr lang="ru-RU" dirty="0" err="1"/>
              <a:t>постнеклассической</a:t>
            </a:r>
            <a:r>
              <a:rPr lang="ru-RU" dirty="0"/>
              <a:t>  науке  (</a:t>
            </a:r>
            <a:r>
              <a:rPr lang="ru-RU" dirty="0" err="1"/>
              <a:t>постнеклассической</a:t>
            </a:r>
            <a:r>
              <a:rPr lang="ru-RU" dirty="0"/>
              <a:t>  рациональности) учтена соотнесенность получаемых знаний со средствами познавательной </a:t>
            </a:r>
            <a:r>
              <a:rPr lang="ru-RU" dirty="0" smtClean="0"/>
              <a:t>деятельности </a:t>
            </a:r>
            <a:r>
              <a:rPr lang="ru-RU" dirty="0"/>
              <a:t>и ценностно-целевыми структурами. </a:t>
            </a:r>
            <a:endParaRPr lang="ru-RU" b="1" dirty="0"/>
          </a:p>
          <a:p>
            <a:endParaRPr lang="ru-RU" dirty="0"/>
          </a:p>
        </p:txBody>
      </p:sp>
    </p:spTree>
    <p:extLst>
      <p:ext uri="{BB962C8B-B14F-4D97-AF65-F5344CB8AC3E}">
        <p14:creationId xmlns:p14="http://schemas.microsoft.com/office/powerpoint/2010/main" val="30564269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3"/>
            <a:ext cx="9306332" cy="504507"/>
          </a:xfrm>
        </p:spPr>
        <p:txBody>
          <a:bodyPr>
            <a:normAutofit fontScale="90000"/>
          </a:bodyPr>
          <a:lstStyle/>
          <a:p>
            <a:r>
              <a:rPr lang="ru-RU" sz="2000" b="1" dirty="0">
                <a:latin typeface="Arial Black" panose="020B0A04020102020204" pitchFamily="34" charset="0"/>
              </a:rPr>
              <a:t>Классический тип научной рациональности (XVI в. – пер. пол. XIX в.),</a:t>
            </a:r>
            <a:endParaRPr lang="ru-RU" sz="2000" dirty="0">
              <a:latin typeface="Arial Black" panose="020B0A04020102020204" pitchFamily="34" charset="0"/>
            </a:endParaRPr>
          </a:p>
        </p:txBody>
      </p:sp>
      <p:sp>
        <p:nvSpPr>
          <p:cNvPr id="3" name="Объект 2"/>
          <p:cNvSpPr>
            <a:spLocks noGrp="1"/>
          </p:cNvSpPr>
          <p:nvPr>
            <p:ph idx="1"/>
          </p:nvPr>
        </p:nvSpPr>
        <p:spPr>
          <a:xfrm>
            <a:off x="256854" y="869620"/>
            <a:ext cx="10898826" cy="5352836"/>
          </a:xfrm>
        </p:spPr>
        <p:txBody>
          <a:bodyPr>
            <a:normAutofit/>
          </a:bodyPr>
          <a:lstStyle/>
          <a:p>
            <a:pPr algn="just"/>
            <a:r>
              <a:rPr lang="ru-RU" sz="1400" b="1" dirty="0">
                <a:latin typeface="Times New Roman" panose="02020603050405020304" pitchFamily="18" charset="0"/>
                <a:cs typeface="Times New Roman" panose="02020603050405020304" pitchFamily="18" charset="0"/>
              </a:rPr>
              <a:t>Классический тип научной рациональности (XVI в. – пер. пол. XIX в.),</a:t>
            </a:r>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соответствует классической науке в двух её состояниях – </a:t>
            </a:r>
            <a:r>
              <a:rPr lang="ru-RU" sz="1400" dirty="0" err="1">
                <a:latin typeface="Times New Roman" panose="02020603050405020304" pitchFamily="18" charset="0"/>
                <a:cs typeface="Times New Roman" panose="02020603050405020304" pitchFamily="18" charset="0"/>
              </a:rPr>
              <a:t>додисциплинарном</a:t>
            </a:r>
            <a:r>
              <a:rPr lang="ru-RU" sz="1400" dirty="0">
                <a:latin typeface="Times New Roman" panose="02020603050405020304" pitchFamily="18" charset="0"/>
                <a:cs typeface="Times New Roman" panose="02020603050405020304" pitchFamily="18" charset="0"/>
              </a:rPr>
              <a:t> и дисциплинарно организованном. Основными объектами исследования являются простые системы как </a:t>
            </a:r>
            <a:r>
              <a:rPr lang="ru-RU" sz="1400" dirty="0" err="1" smtClean="0">
                <a:latin typeface="Times New Roman" panose="02020603050405020304" pitchFamily="18" charset="0"/>
                <a:cs typeface="Times New Roman" panose="02020603050405020304" pitchFamily="18" charset="0"/>
              </a:rPr>
              <a:t>самотождественные</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вещи или тела. Исследователь </a:t>
            </a:r>
            <a:r>
              <a:rPr lang="ru-RU" sz="1400" dirty="0" err="1">
                <a:latin typeface="Times New Roman" panose="02020603050405020304" pitchFamily="18" charset="0"/>
                <a:cs typeface="Times New Roman" panose="02020603050405020304" pitchFamily="18" charset="0"/>
              </a:rPr>
              <a:t>дистанцирован</a:t>
            </a:r>
            <a:r>
              <a:rPr lang="ru-RU" sz="1400" dirty="0">
                <a:latin typeface="Times New Roman" panose="02020603050405020304" pitchFamily="18" charset="0"/>
                <a:cs typeface="Times New Roman" panose="02020603050405020304" pitchFamily="18" charset="0"/>
              </a:rPr>
              <a:t> от объекта. Его внимание центрируется на  объекте, который тождественен сам себе. Считается, что часть (элемент) внутри целого и вне его обладает одними и теми же свойствами. Соотношение вещи и процесса: вещь (тело) рассматривается как нечто первичное по отношению к процессу, а процесс трактуется как воздействие одной вещи на другую. Причинность всегда имеет следствия. Пространство и время рассматриваются как нечто внешнее по отношению к системе (объекту).</a:t>
            </a:r>
          </a:p>
          <a:p>
            <a:pPr algn="just"/>
            <a:r>
              <a:rPr lang="ru-RU" sz="1400" dirty="0">
                <a:latin typeface="Times New Roman" panose="02020603050405020304" pitchFamily="18" charset="0"/>
                <a:cs typeface="Times New Roman" panose="02020603050405020304" pitchFamily="18" charset="0"/>
              </a:rPr>
              <a:t>Состояние движения объектов никак не сказывается на характеристиках пространства и времени. Идеалы и нормы исследования определяются механической картиной мира.</a:t>
            </a:r>
          </a:p>
          <a:p>
            <a:pPr algn="just">
              <a:lnSpc>
                <a:spcPct val="120000"/>
              </a:lnSpc>
            </a:pPr>
            <a:r>
              <a:rPr lang="ru-RU" sz="1400" b="1" dirty="0">
                <a:latin typeface="Times New Roman" panose="02020603050405020304" pitchFamily="18" charset="0"/>
                <a:cs typeface="Times New Roman" panose="02020603050405020304" pitchFamily="18" charset="0"/>
              </a:rPr>
              <a:t>Черты классической рациональности</a:t>
            </a:r>
            <a:r>
              <a:rPr lang="ru-RU" sz="1400" dirty="0">
                <a:latin typeface="Times New Roman" panose="02020603050405020304" pitchFamily="18" charset="0"/>
                <a:cs typeface="Times New Roman" panose="02020603050405020304" pitchFamily="18" charset="0"/>
              </a:rPr>
              <a:t>:</a:t>
            </a:r>
          </a:p>
          <a:p>
            <a:pPr algn="just">
              <a:lnSpc>
                <a:spcPct val="120000"/>
              </a:lnSpc>
            </a:pPr>
            <a:r>
              <a:rPr lang="ru-RU" sz="1400" dirty="0">
                <a:latin typeface="Times New Roman" panose="02020603050405020304" pitchFamily="18" charset="0"/>
                <a:cs typeface="Times New Roman" panose="02020603050405020304" pitchFamily="18" charset="0"/>
              </a:rPr>
              <a:t>1) объективность</a:t>
            </a:r>
            <a:r>
              <a:rPr lang="ru-RU" sz="1400" dirty="0" smtClean="0">
                <a:latin typeface="Times New Roman" panose="02020603050405020304" pitchFamily="18" charset="0"/>
                <a:cs typeface="Times New Roman" panose="02020603050405020304" pitchFamily="18" charset="0"/>
              </a:rPr>
              <a:t>; 2</a:t>
            </a:r>
            <a:r>
              <a:rPr lang="ru-RU" sz="1400" dirty="0">
                <a:latin typeface="Times New Roman" panose="02020603050405020304" pitchFamily="18" charset="0"/>
                <a:cs typeface="Times New Roman" panose="02020603050405020304" pitchFamily="18" charset="0"/>
              </a:rPr>
              <a:t>) элиминирование всего, относящегося к субъекту, средствам и операциям его деятельности</a:t>
            </a:r>
            <a:r>
              <a:rPr lang="ru-RU" sz="1400" dirty="0" smtClean="0">
                <a:latin typeface="Times New Roman" panose="02020603050405020304" pitchFamily="18" charset="0"/>
                <a:cs typeface="Times New Roman" panose="02020603050405020304" pitchFamily="18" charset="0"/>
              </a:rPr>
              <a:t>; 3</a:t>
            </a:r>
            <a:r>
              <a:rPr lang="ru-RU" sz="1400" dirty="0">
                <a:latin typeface="Times New Roman" panose="02020603050405020304" pitchFamily="18" charset="0"/>
                <a:cs typeface="Times New Roman" panose="02020603050405020304" pitchFamily="18" charset="0"/>
              </a:rPr>
              <a:t>) рассмотрение целей и ценностей науки как доминирующих  мировоззренческих установок и ценностных ориентаций</a:t>
            </a:r>
            <a:r>
              <a:rPr lang="ru-RU" sz="1400" dirty="0" smtClean="0">
                <a:latin typeface="Times New Roman" panose="02020603050405020304" pitchFamily="18" charset="0"/>
                <a:cs typeface="Times New Roman" panose="02020603050405020304" pitchFamily="18" charset="0"/>
              </a:rPr>
              <a:t>; 4</a:t>
            </a:r>
            <a:r>
              <a:rPr lang="ru-RU" sz="1400" dirty="0">
                <a:latin typeface="Times New Roman" panose="02020603050405020304" pitchFamily="18" charset="0"/>
                <a:cs typeface="Times New Roman" panose="02020603050405020304" pitchFamily="18" charset="0"/>
              </a:rPr>
              <a:t>) представление о мире как о бесконечном абсолютном пространстве, имеющем три измерения и протекающем в абсолютном времени</a:t>
            </a:r>
            <a:r>
              <a:rPr lang="ru-RU" sz="1400" dirty="0" smtClean="0">
                <a:latin typeface="Times New Roman" panose="02020603050405020304" pitchFamily="18" charset="0"/>
                <a:cs typeface="Times New Roman" panose="02020603050405020304" pitchFamily="18" charset="0"/>
              </a:rPr>
              <a:t>; 5</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редукционизм</a:t>
            </a:r>
            <a:r>
              <a:rPr lang="ru-RU" sz="1400" dirty="0">
                <a:latin typeface="Times New Roman" panose="02020603050405020304" pitchFamily="18" charset="0"/>
                <a:cs typeface="Times New Roman" panose="02020603050405020304" pitchFamily="18" charset="0"/>
              </a:rPr>
              <a:t> – сведение всего сложного к простому и неделимому</a:t>
            </a:r>
            <a:r>
              <a:rPr lang="ru-RU" sz="1400" dirty="0" smtClean="0">
                <a:latin typeface="Times New Roman" panose="02020603050405020304" pitchFamily="18" charset="0"/>
                <a:cs typeface="Times New Roman" panose="02020603050405020304" pitchFamily="18" charset="0"/>
              </a:rPr>
              <a:t>; 6</a:t>
            </a:r>
            <a:r>
              <a:rPr lang="ru-RU" sz="1400" dirty="0">
                <a:latin typeface="Times New Roman" panose="02020603050405020304" pitchFamily="18" charset="0"/>
                <a:cs typeface="Times New Roman" panose="02020603050405020304" pitchFamily="18" charset="0"/>
              </a:rPr>
              <a:t>) социальная нейтральность науки; </a:t>
            </a:r>
            <a:r>
              <a:rPr lang="ru-RU" sz="1400" dirty="0" smtClean="0">
                <a:latin typeface="Times New Roman" panose="02020603050405020304" pitchFamily="18" charset="0"/>
                <a:cs typeface="Times New Roman" panose="02020603050405020304" pitchFamily="18" charset="0"/>
              </a:rPr>
              <a:t>7</a:t>
            </a:r>
            <a:r>
              <a:rPr lang="ru-RU" sz="1400" dirty="0">
                <a:latin typeface="Times New Roman" panose="02020603050405020304" pitchFamily="18" charset="0"/>
                <a:cs typeface="Times New Roman" panose="02020603050405020304" pitchFamily="18" charset="0"/>
              </a:rPr>
              <a:t>) вера в авторитет разума, способного постигнуть порядок природы</a:t>
            </a:r>
            <a:r>
              <a:rPr lang="ru-RU" sz="1400" dirty="0" smtClean="0">
                <a:latin typeface="Times New Roman" panose="02020603050405020304" pitchFamily="18" charset="0"/>
                <a:cs typeface="Times New Roman" panose="02020603050405020304" pitchFamily="18" charset="0"/>
              </a:rPr>
              <a:t>; 8</a:t>
            </a:r>
            <a:r>
              <a:rPr lang="ru-RU" sz="1400" dirty="0">
                <a:latin typeface="Times New Roman" panose="02020603050405020304" pitchFamily="18" charset="0"/>
                <a:cs typeface="Times New Roman" panose="02020603050405020304" pitchFamily="18" charset="0"/>
              </a:rPr>
              <a:t>) фундаментализм как уверенность в том, что всякое («подлинное») знание может и должно найти со временем абсолютно твердые и неизменные основания</a:t>
            </a:r>
            <a:r>
              <a:rPr lang="ru-RU" sz="1400" dirty="0" smtClean="0">
                <a:latin typeface="Times New Roman" panose="02020603050405020304" pitchFamily="18" charset="0"/>
                <a:cs typeface="Times New Roman" panose="02020603050405020304" pitchFamily="18" charset="0"/>
              </a:rPr>
              <a:t>; 9</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кумулятивность</a:t>
            </a:r>
            <a:r>
              <a:rPr lang="ru-RU" sz="1400" dirty="0">
                <a:latin typeface="Times New Roman" panose="02020603050405020304" pitchFamily="18" charset="0"/>
                <a:cs typeface="Times New Roman" panose="02020603050405020304" pitchFamily="18" charset="0"/>
              </a:rPr>
              <a:t> – последовательность, линейность развития с однозначной причинностью. Прошлое изначально определяет настоящее, а настоящее – будущее.</a:t>
            </a:r>
          </a:p>
        </p:txBody>
      </p:sp>
    </p:spTree>
    <p:extLst>
      <p:ext uri="{BB962C8B-B14F-4D97-AF65-F5344CB8AC3E}">
        <p14:creationId xmlns:p14="http://schemas.microsoft.com/office/powerpoint/2010/main" val="29819269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2208" y="286604"/>
            <a:ext cx="9511812" cy="545604"/>
          </a:xfrm>
        </p:spPr>
        <p:txBody>
          <a:bodyPr>
            <a:normAutofit fontScale="90000"/>
          </a:bodyPr>
          <a:lstStyle/>
          <a:p>
            <a:r>
              <a:rPr lang="ru-RU" sz="2000" dirty="0" smtClean="0">
                <a:latin typeface="Arial Black" panose="020B0A04020102020204" pitchFamily="34" charset="0"/>
              </a:rPr>
              <a:t>Неклассический тип рациональности </a:t>
            </a:r>
            <a:r>
              <a:rPr lang="ru-RU" sz="2000" b="1" dirty="0">
                <a:latin typeface="Arial Black" panose="020B0A04020102020204" pitchFamily="34" charset="0"/>
              </a:rPr>
              <a:t>(20 – 30 гг. ХХ в. – пер. пол. ХХ в.)</a:t>
            </a:r>
            <a:r>
              <a:rPr lang="ru-RU" sz="2000" dirty="0">
                <a:latin typeface="Arial Black" panose="020B0A04020102020204" pitchFamily="34" charset="0"/>
              </a:rPr>
              <a:t> </a:t>
            </a:r>
          </a:p>
        </p:txBody>
      </p:sp>
      <p:sp>
        <p:nvSpPr>
          <p:cNvPr id="3" name="Объект 2"/>
          <p:cNvSpPr>
            <a:spLocks noGrp="1"/>
          </p:cNvSpPr>
          <p:nvPr>
            <p:ph idx="1"/>
          </p:nvPr>
        </p:nvSpPr>
        <p:spPr>
          <a:xfrm>
            <a:off x="308225" y="996593"/>
            <a:ext cx="10847455" cy="5424755"/>
          </a:xfrm>
        </p:spPr>
        <p:txBody>
          <a:bodyPr>
            <a:normAutofit fontScale="77500" lnSpcReduction="20000"/>
          </a:bodyPr>
          <a:lstStyle/>
          <a:p>
            <a:r>
              <a:rPr lang="ru-RU" b="1" dirty="0"/>
              <a:t>Неклассический тип научной рациональности (20 – 30 гг. ХХ в. – пер</a:t>
            </a:r>
            <a:r>
              <a:rPr lang="ru-RU" b="1" dirty="0" smtClean="0"/>
              <a:t>. пол</a:t>
            </a:r>
            <a:r>
              <a:rPr lang="ru-RU" b="1" dirty="0"/>
              <a:t>. ХХ в.)</a:t>
            </a:r>
            <a:r>
              <a:rPr lang="ru-RU" dirty="0"/>
              <a:t> учитывает связи между знаниями об объекте и характером средств и операций деятельности. Экспликация этих связей рассматривается в качестве условий объективного описания и объяснения мира. Связи между </a:t>
            </a:r>
            <a:r>
              <a:rPr lang="ru-RU" dirty="0" err="1"/>
              <a:t>внутринаучными</a:t>
            </a:r>
            <a:r>
              <a:rPr lang="ru-RU" dirty="0"/>
              <a:t> социальными ценностями и целями имплицитно определяют характер знаний (определяют, что именно и каким способом мы выделяем и осмысливаем в мире).</a:t>
            </a:r>
          </a:p>
          <a:p>
            <a:r>
              <a:rPr lang="ru-RU" b="1" dirty="0"/>
              <a:t>Черты неклассической рациональности</a:t>
            </a:r>
            <a:r>
              <a:rPr lang="ru-RU" dirty="0"/>
              <a:t>:</a:t>
            </a:r>
          </a:p>
          <a:p>
            <a:r>
              <a:rPr lang="ru-RU" dirty="0"/>
              <a:t>1) принцип наблюдаемости: объектом науки становится само наблюдение. Субъект познания рассматривается в непосредственной связи со средствами познавательной деятельности и самим объектом познания;</a:t>
            </a:r>
          </a:p>
          <a:p>
            <a:r>
              <a:rPr lang="ru-RU" dirty="0"/>
              <a:t>2) корреляция между постулатами науки и характеристиками метода, посредством которого осваивается объект;</a:t>
            </a:r>
          </a:p>
          <a:p>
            <a:r>
              <a:rPr lang="ru-RU" dirty="0"/>
              <a:t>3) системность: новый образ объекта, рассматриваемый как сложная      система, несводимость состояний целого к сумме состояний его частей;</a:t>
            </a:r>
          </a:p>
          <a:p>
            <a:r>
              <a:rPr lang="ru-RU" dirty="0"/>
              <a:t>4) относительность истинности теорий и картины природы;</a:t>
            </a:r>
          </a:p>
          <a:p>
            <a:r>
              <a:rPr lang="ru-RU" dirty="0"/>
              <a:t>5) расширение поля исследуемых объектов;</a:t>
            </a:r>
          </a:p>
          <a:p>
            <a:r>
              <a:rPr lang="ru-RU" dirty="0"/>
              <a:t>6) исследование сложно организованных систем;</a:t>
            </a:r>
          </a:p>
          <a:p>
            <a:r>
              <a:rPr lang="ru-RU" dirty="0"/>
              <a:t>7) важную роль при описании динамики системы начинают играть категории случайности, возможности и действительности;</a:t>
            </a:r>
          </a:p>
          <a:p>
            <a:r>
              <a:rPr lang="ru-RU" dirty="0"/>
              <a:t>8) объект познания понимается не как тело, а как процесс, воспроизводящий устойчивые состояния; материя не инертное начало, которое можно заставить изменяться лишь извне, а начало активное, содержащее свою активность и закон (форму) этой активности внутри самой себя;</a:t>
            </a:r>
          </a:p>
          <a:p>
            <a:r>
              <a:rPr lang="ru-RU" dirty="0"/>
              <a:t>9) институционализация науки.</a:t>
            </a:r>
          </a:p>
          <a:p>
            <a:endParaRPr lang="ru-RU" dirty="0"/>
          </a:p>
        </p:txBody>
      </p:sp>
    </p:spTree>
    <p:extLst>
      <p:ext uri="{BB962C8B-B14F-4D97-AF65-F5344CB8AC3E}">
        <p14:creationId xmlns:p14="http://schemas.microsoft.com/office/powerpoint/2010/main" val="20345487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5222" y="286603"/>
            <a:ext cx="10210457" cy="483959"/>
          </a:xfrm>
        </p:spPr>
        <p:txBody>
          <a:bodyPr>
            <a:normAutofit fontScale="90000"/>
          </a:bodyPr>
          <a:lstStyle/>
          <a:p>
            <a:r>
              <a:rPr lang="ru-RU" sz="2400" dirty="0" err="1" smtClean="0">
                <a:latin typeface="Arial Black" panose="020B0A04020102020204" pitchFamily="34" charset="0"/>
              </a:rPr>
              <a:t>Постнеклассическая</a:t>
            </a:r>
            <a:r>
              <a:rPr lang="ru-RU" sz="2400" dirty="0" smtClean="0">
                <a:latin typeface="Arial Black" panose="020B0A04020102020204" pitchFamily="34" charset="0"/>
              </a:rPr>
              <a:t> рациональность</a:t>
            </a:r>
            <a:r>
              <a:rPr lang="ru-RU" sz="2400" b="1" dirty="0"/>
              <a:t> </a:t>
            </a:r>
            <a:r>
              <a:rPr lang="ru-RU" sz="2200" b="1" dirty="0">
                <a:latin typeface="Arial Black" panose="020B0A04020102020204" pitchFamily="34" charset="0"/>
              </a:rPr>
              <a:t>(посл. треть ХХ в. –</a:t>
            </a:r>
            <a:r>
              <a:rPr lang="ru-RU" sz="2200" b="1" dirty="0" smtClean="0">
                <a:latin typeface="Arial Black" panose="020B0A04020102020204" pitchFamily="34" charset="0"/>
              </a:rPr>
              <a:t>н. </a:t>
            </a:r>
            <a:r>
              <a:rPr lang="ru-RU" sz="2200" b="1" dirty="0">
                <a:latin typeface="Arial Black" panose="020B0A04020102020204" pitchFamily="34" charset="0"/>
              </a:rPr>
              <a:t>время)</a:t>
            </a:r>
            <a:endParaRPr lang="ru-RU" sz="2200" dirty="0">
              <a:latin typeface="Arial Black" panose="020B0A04020102020204" pitchFamily="34" charset="0"/>
            </a:endParaRPr>
          </a:p>
        </p:txBody>
      </p:sp>
      <p:sp>
        <p:nvSpPr>
          <p:cNvPr id="3" name="Объект 2"/>
          <p:cNvSpPr>
            <a:spLocks noGrp="1"/>
          </p:cNvSpPr>
          <p:nvPr>
            <p:ph idx="1"/>
          </p:nvPr>
        </p:nvSpPr>
        <p:spPr>
          <a:xfrm>
            <a:off x="276045" y="923026"/>
            <a:ext cx="10879636" cy="5210646"/>
          </a:xfrm>
        </p:spPr>
        <p:txBody>
          <a:bodyPr>
            <a:normAutofit/>
          </a:bodyPr>
          <a:lstStyle/>
          <a:p>
            <a:pPr algn="just"/>
            <a:r>
              <a:rPr lang="ru-RU" dirty="0"/>
              <a:t>Переходя к рассмотрению особенностей </a:t>
            </a:r>
            <a:r>
              <a:rPr lang="ru-RU" dirty="0" err="1"/>
              <a:t>постнеклассического</a:t>
            </a:r>
            <a:r>
              <a:rPr lang="ru-RU" dirty="0"/>
              <a:t> этапа развития науки, обратим внимание на коллективную монографию «</a:t>
            </a:r>
            <a:r>
              <a:rPr lang="ru-RU" dirty="0" err="1"/>
              <a:t>Постнеклассика</a:t>
            </a:r>
            <a:r>
              <a:rPr lang="ru-RU" dirty="0"/>
              <a:t>: философия, наука, культура» (вышедшей в 2009 году, т.е. спустя два десятилетия с того момента, как В. С. </a:t>
            </a:r>
            <a:r>
              <a:rPr lang="ru-RU" dirty="0" err="1"/>
              <a:t>Стёпин</a:t>
            </a:r>
            <a:r>
              <a:rPr lang="ru-RU" dirty="0"/>
              <a:t> предложил научному сообществу соответствующую классификацию), подготовленную в рамках международного исследовательского проекта «</a:t>
            </a:r>
            <a:r>
              <a:rPr lang="ru-RU" dirty="0" err="1"/>
              <a:t>Постнеклассическая</a:t>
            </a:r>
            <a:r>
              <a:rPr lang="ru-RU" dirty="0"/>
              <a:t> методология: становление, развитие, принципы, перспективы». В «Предисловии» к ней В. С. </a:t>
            </a:r>
            <a:r>
              <a:rPr lang="ru-RU" dirty="0" err="1"/>
              <a:t>Стёпин</a:t>
            </a:r>
            <a:r>
              <a:rPr lang="ru-RU" dirty="0"/>
              <a:t> оценивает саму идею выделения особого </a:t>
            </a:r>
            <a:r>
              <a:rPr lang="ru-RU" dirty="0" err="1"/>
              <a:t>постнеклассического</a:t>
            </a:r>
            <a:r>
              <a:rPr lang="ru-RU" dirty="0"/>
              <a:t> периода в качестве ответа на  осознание  ограниченности  возможности  не  только  классической,  но  и  не-классической научной методологии в контексте исследования сложных систем. Ведь если системы, называемые «простыми», или «малыми», могут быть адекватно изучены в рамках какой-либо отдельной науки, то саморегулирующиеся и тем более саморазвивающиеся «сложные» («большие») системы требуют для своего  изучения  «ресурсы  междисциплинарных  и  </a:t>
            </a:r>
            <a:r>
              <a:rPr lang="ru-RU" dirty="0" err="1"/>
              <a:t>трансдисциплинарных</a:t>
            </a:r>
            <a:r>
              <a:rPr lang="ru-RU" dirty="0"/>
              <a:t>  подходов, неклассических и </a:t>
            </a:r>
            <a:r>
              <a:rPr lang="ru-RU" dirty="0" err="1"/>
              <a:t>постнеклассических</a:t>
            </a:r>
            <a:r>
              <a:rPr lang="ru-RU" dirty="0"/>
              <a:t> методологий» .</a:t>
            </a:r>
            <a:endParaRPr lang="ru-RU" b="1" dirty="0"/>
          </a:p>
          <a:p>
            <a:pPr algn="just"/>
            <a:r>
              <a:rPr lang="ru-RU" dirty="0"/>
              <a:t>Не  менее  важно  отметить,  что,  согласно  мысли  В.  С.  </a:t>
            </a:r>
            <a:r>
              <a:rPr lang="ru-RU" dirty="0" err="1"/>
              <a:t>Стёпина</a:t>
            </a:r>
            <a:r>
              <a:rPr lang="ru-RU" dirty="0"/>
              <a:t>,  в  рамках </a:t>
            </a:r>
            <a:r>
              <a:rPr lang="ru-RU" dirty="0" err="1"/>
              <a:t>постнеклассической</a:t>
            </a:r>
            <a:r>
              <a:rPr lang="ru-RU" dirty="0"/>
              <a:t> научной рациональности произошло осознание необходимости учёта того факта, что любое знание, в </a:t>
            </a:r>
            <a:r>
              <a:rPr lang="ru-RU" dirty="0" err="1"/>
              <a:t>т.ч</a:t>
            </a:r>
            <a:r>
              <a:rPr lang="ru-RU" dirty="0"/>
              <a:t>. и научное, соотнесено (в добавление – напомним – к соотнесенности со средствами и/или методами познавательной  деятельности)  с  ценностно-целевыми  структурами. </a:t>
            </a:r>
            <a:endParaRPr lang="ru-RU" b="1" dirty="0"/>
          </a:p>
          <a:p>
            <a:endParaRPr lang="ru-RU" dirty="0"/>
          </a:p>
        </p:txBody>
      </p:sp>
    </p:spTree>
    <p:extLst>
      <p:ext uri="{BB962C8B-B14F-4D97-AF65-F5344CB8AC3E}">
        <p14:creationId xmlns:p14="http://schemas.microsoft.com/office/powerpoint/2010/main" val="113553241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08" y="286603"/>
            <a:ext cx="9131671" cy="483959"/>
          </a:xfrm>
        </p:spPr>
        <p:txBody>
          <a:bodyPr>
            <a:normAutofit/>
          </a:bodyPr>
          <a:lstStyle/>
          <a:p>
            <a:r>
              <a:rPr lang="ru-RU" sz="2400" dirty="0" smtClean="0">
                <a:latin typeface="Arial Black" panose="020B0A04020102020204" pitchFamily="34" charset="0"/>
              </a:rPr>
              <a:t>Рациональность</a:t>
            </a:r>
            <a:endParaRPr lang="ru-RU" sz="2400" dirty="0">
              <a:latin typeface="Arial Black" panose="020B0A04020102020204" pitchFamily="34" charset="0"/>
            </a:endParaRPr>
          </a:p>
        </p:txBody>
      </p:sp>
      <p:sp>
        <p:nvSpPr>
          <p:cNvPr id="3" name="Объект 2"/>
          <p:cNvSpPr>
            <a:spLocks noGrp="1"/>
          </p:cNvSpPr>
          <p:nvPr>
            <p:ph idx="1"/>
          </p:nvPr>
        </p:nvSpPr>
        <p:spPr>
          <a:xfrm>
            <a:off x="287675" y="939504"/>
            <a:ext cx="10868004" cy="5116530"/>
          </a:xfrm>
        </p:spPr>
        <p:txBody>
          <a:bodyPr>
            <a:normAutofit/>
          </a:bodyPr>
          <a:lstStyle/>
          <a:p>
            <a:pPr algn="just"/>
            <a:r>
              <a:rPr lang="ru-RU" dirty="0"/>
              <a:t>Иначе  говоря, «трансформируется  идеал  ценностно-нейтрального  исследования.  Объективно истинное объяснение и описание применительно к “</a:t>
            </a:r>
            <a:r>
              <a:rPr lang="ru-RU" dirty="0" err="1"/>
              <a:t>человекоразмерным</a:t>
            </a:r>
            <a:r>
              <a:rPr lang="ru-RU" dirty="0"/>
              <a:t>” объектам не только допускает, но и предполагает включение аксиологических факторов  в  состав  объясняющих  положений  …  (в  результате  чего  появляется)  необходимость  экспликации  связей  фундаментальных  </a:t>
            </a:r>
            <a:r>
              <a:rPr lang="ru-RU" dirty="0" err="1"/>
              <a:t>внутринаучных</a:t>
            </a:r>
            <a:r>
              <a:rPr lang="ru-RU" dirty="0"/>
              <a:t> ценностей  (поиск  истины,  рост  знаний)  с  ненаучными ценностями  </a:t>
            </a:r>
            <a:r>
              <a:rPr lang="ru-RU" dirty="0" err="1"/>
              <a:t>общесоциального</a:t>
            </a:r>
            <a:r>
              <a:rPr lang="ru-RU" dirty="0"/>
              <a:t> характера» . Без учёта таковых ценностей – и в первую очередь такой их разновидности, как моральные – невозможно решение встающих перед учеными этических проблем.</a:t>
            </a:r>
          </a:p>
        </p:txBody>
      </p:sp>
    </p:spTree>
    <p:extLst>
      <p:ext uri="{BB962C8B-B14F-4D97-AF65-F5344CB8AC3E}">
        <p14:creationId xmlns:p14="http://schemas.microsoft.com/office/powerpoint/2010/main" val="11926438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9074" y="286604"/>
            <a:ext cx="9316606" cy="689442"/>
          </a:xfrm>
        </p:spPr>
        <p:txBody>
          <a:bodyPr>
            <a:normAutofit/>
          </a:bodyPr>
          <a:lstStyle/>
          <a:p>
            <a:r>
              <a:rPr lang="ru-RU" sz="2000" dirty="0" err="1" smtClean="0">
                <a:latin typeface="Arial Black" panose="020B0A04020102020204" pitchFamily="34" charset="0"/>
              </a:rPr>
              <a:t>Постнеклассическая</a:t>
            </a:r>
            <a:r>
              <a:rPr lang="ru-RU" sz="2000" dirty="0" smtClean="0">
                <a:latin typeface="Arial Black" panose="020B0A04020102020204" pitchFamily="34" charset="0"/>
              </a:rPr>
              <a:t> рациональность</a:t>
            </a:r>
            <a:endParaRPr lang="ru-RU" sz="2000" dirty="0">
              <a:latin typeface="Arial Black" panose="020B0A04020102020204" pitchFamily="34" charset="0"/>
            </a:endParaRPr>
          </a:p>
        </p:txBody>
      </p:sp>
      <p:sp>
        <p:nvSpPr>
          <p:cNvPr id="3" name="Объект 2"/>
          <p:cNvSpPr>
            <a:spLocks noGrp="1"/>
          </p:cNvSpPr>
          <p:nvPr>
            <p:ph idx="1"/>
          </p:nvPr>
        </p:nvSpPr>
        <p:spPr>
          <a:xfrm>
            <a:off x="207034" y="976046"/>
            <a:ext cx="10948646" cy="5250093"/>
          </a:xfrm>
        </p:spPr>
        <p:txBody>
          <a:bodyPr/>
          <a:lstStyle/>
          <a:p>
            <a:r>
              <a:rPr lang="ru-RU" b="1" dirty="0"/>
              <a:t>Черты </a:t>
            </a:r>
            <a:r>
              <a:rPr lang="ru-RU" b="1" dirty="0" err="1"/>
              <a:t>постнеклассической</a:t>
            </a:r>
            <a:r>
              <a:rPr lang="ru-RU" b="1" dirty="0"/>
              <a:t> рациональности</a:t>
            </a:r>
            <a:r>
              <a:rPr lang="ru-RU" dirty="0"/>
              <a:t>:</a:t>
            </a:r>
          </a:p>
          <a:p>
            <a:r>
              <a:rPr lang="ru-RU" dirty="0"/>
              <a:t>1) парадигма целостности, глобальный взгляд на мир, выдвижение на первый план междисциплинарных и проблемно-ориентированных форм исследовательской деятельности;</a:t>
            </a:r>
          </a:p>
          <a:p>
            <a:r>
              <a:rPr lang="ru-RU" dirty="0"/>
              <a:t>2) сближение физического и биологического мышления; объектами современных междисциплинарных исследований все чаще становятся уникальные системы, характеризующиеся открытостью и саморазвитием: исторически развивающиеся и саморегулирующиеся системы, в которые в качестве особого компонента включен человек;</a:t>
            </a:r>
          </a:p>
          <a:p>
            <a:r>
              <a:rPr lang="ru-RU" dirty="0"/>
              <a:t>4) </a:t>
            </a:r>
            <a:r>
              <a:rPr lang="ru-RU" dirty="0" err="1"/>
              <a:t>гуманитаризация</a:t>
            </a:r>
            <a:r>
              <a:rPr lang="ru-RU" dirty="0"/>
              <a:t> естественно-научного знания, радикальное «очеловечивание» науки. Человек входит в картину мира не просто как активный ее участник, а как системообразующий принцип;</a:t>
            </a:r>
          </a:p>
          <a:p>
            <a:r>
              <a:rPr lang="ru-RU" dirty="0"/>
              <a:t>5) в качестве </a:t>
            </a:r>
            <a:r>
              <a:rPr lang="ru-RU" dirty="0" err="1"/>
              <a:t>парадигмальной</a:t>
            </a:r>
            <a:r>
              <a:rPr lang="ru-RU" dirty="0"/>
              <a:t> теории </a:t>
            </a:r>
            <a:r>
              <a:rPr lang="ru-RU" dirty="0" err="1"/>
              <a:t>постнеклассической</a:t>
            </a:r>
            <a:r>
              <a:rPr lang="ru-RU" dirty="0"/>
              <a:t> науки выступает синергетика – теория самоорганизации, изучающая поведение открытых неравновесных систем. Новыми тенденциями XXI века являются нелинейность, необратимость, неравновесность;</a:t>
            </a:r>
          </a:p>
          <a:p>
            <a:r>
              <a:rPr lang="ru-RU" dirty="0"/>
              <a:t>6) в понятие «рациональность» включены интуиция, неопределенность, эвристика и другие, нетрадиционные для классического рационализма, прагматические характеристики, например польза, удобство, эффективность.</a:t>
            </a:r>
          </a:p>
        </p:txBody>
      </p:sp>
    </p:spTree>
    <p:extLst>
      <p:ext uri="{BB962C8B-B14F-4D97-AF65-F5344CB8AC3E}">
        <p14:creationId xmlns:p14="http://schemas.microsoft.com/office/powerpoint/2010/main" val="33794724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3269" y="274624"/>
            <a:ext cx="7658286" cy="640181"/>
          </a:xfrm>
        </p:spPr>
        <p:txBody>
          <a:bodyPr>
            <a:normAutofit fontScale="90000"/>
          </a:bodyPr>
          <a:lstStyle/>
          <a:p>
            <a:r>
              <a:rPr lang="ru-RU" sz="2857" b="1" dirty="0">
                <a:latin typeface="Arial Black" panose="020B0A04020102020204" pitchFamily="34" charset="0"/>
              </a:rPr>
              <a:t>Модель коллективной рациональности</a:t>
            </a:r>
          </a:p>
        </p:txBody>
      </p:sp>
      <p:sp>
        <p:nvSpPr>
          <p:cNvPr id="3" name="Объект 2"/>
          <p:cNvSpPr>
            <a:spLocks noGrp="1"/>
          </p:cNvSpPr>
          <p:nvPr>
            <p:ph idx="1"/>
          </p:nvPr>
        </p:nvSpPr>
        <p:spPr>
          <a:xfrm>
            <a:off x="1980444" y="1029086"/>
            <a:ext cx="8572538" cy="5095749"/>
          </a:xfrm>
        </p:spPr>
        <p:txBody>
          <a:bodyPr/>
          <a:lstStyle/>
          <a:p>
            <a:r>
              <a:rPr lang="ru-RU" sz="1587" dirty="0"/>
              <a:t>Пол </a:t>
            </a:r>
            <a:r>
              <a:rPr lang="ru-RU" sz="1587" dirty="0" err="1"/>
              <a:t>Тагард</a:t>
            </a:r>
            <a:r>
              <a:rPr lang="ru-RU" sz="1587" dirty="0"/>
              <a:t>: модель коллективной рациональности (модель «ЗК»)</a:t>
            </a:r>
          </a:p>
          <a:p>
            <a:r>
              <a:rPr lang="ru-RU" sz="1587" dirty="0"/>
              <a:t>Известный канадский философ </a:t>
            </a:r>
            <a:r>
              <a:rPr lang="ru-RU" sz="1587" i="1" dirty="0"/>
              <a:t>Пол </a:t>
            </a:r>
            <a:r>
              <a:rPr lang="ru-RU" sz="1587" i="1" dirty="0" err="1"/>
              <a:t>Тагард</a:t>
            </a:r>
            <a:r>
              <a:rPr lang="ru-RU" sz="1587" dirty="0"/>
              <a:t> разработал модель коллективной научной рациональности. Наука не является чисто индивидуальной деятельностью, поскольку ученые тесно взаимодействуют между собой. При этом коллективная рациональность не сводима к сумме индивидуальных.</a:t>
            </a:r>
          </a:p>
          <a:p>
            <a:r>
              <a:rPr lang="ru-RU" sz="1587" dirty="0" err="1"/>
              <a:t>Тагард</a:t>
            </a:r>
            <a:r>
              <a:rPr lang="ru-RU" sz="1587" dirty="0"/>
              <a:t> называет свою модель «ЗК», так как она сводится к формуле «Консенсус = </a:t>
            </a:r>
            <a:r>
              <a:rPr lang="ru-RU" sz="1587" dirty="0" err="1"/>
              <a:t>Когеренция</a:t>
            </a:r>
            <a:r>
              <a:rPr lang="ru-RU" sz="1587" dirty="0"/>
              <a:t> + Коммуникация». Он полагает, что модели, основанные на формальной логике и теории вероятностей, слишком далеки от реальной научной практики, поэтому они создают впечатление, что ученые иррациональны в своих действиях.</a:t>
            </a:r>
          </a:p>
          <a:p>
            <a:r>
              <a:rPr lang="ru-RU" sz="1587" dirty="0"/>
              <a:t>Ученые рассматриваются в модели прежде всего как субъекты, ищущие научных </a:t>
            </a:r>
            <a:r>
              <a:rPr lang="ru-RU" sz="1587" i="1" dirty="0"/>
              <a:t>объяснений</a:t>
            </a:r>
            <a:r>
              <a:rPr lang="ru-RU" sz="1587" dirty="0"/>
              <a:t>, а именно — объяснений связных и хорошо проработанных. Разногласия ученых связаны не только с различием индивидуальных убеждений, но и с несовершенной коммуникацией. Однако при продолжающихся взаимодействиях вполне может наступить согласие по поводу гипотезы или теории, так как ученые получают в свое распоряжение одни и те же свидетельства и аргументы.</a:t>
            </a:r>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132</a:t>
            </a:fld>
            <a:endParaRPr lang="ru-RU" altLang="ru-RU"/>
          </a:p>
        </p:txBody>
      </p:sp>
    </p:spTree>
    <p:extLst>
      <p:ext uri="{BB962C8B-B14F-4D97-AF65-F5344CB8AC3E}">
        <p14:creationId xmlns:p14="http://schemas.microsoft.com/office/powerpoint/2010/main" val="158531084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551" y="274625"/>
            <a:ext cx="7544004" cy="525899"/>
          </a:xfrm>
        </p:spPr>
        <p:txBody>
          <a:bodyPr/>
          <a:lstStyle/>
          <a:p>
            <a:r>
              <a:rPr lang="ru-RU" sz="2539" b="1" dirty="0">
                <a:latin typeface="Arial Black" panose="020B0A04020102020204" pitchFamily="34" charset="0"/>
              </a:rPr>
              <a:t>Модель коллективной рациональности</a:t>
            </a:r>
          </a:p>
        </p:txBody>
      </p:sp>
      <p:sp>
        <p:nvSpPr>
          <p:cNvPr id="3" name="Объект 2"/>
          <p:cNvSpPr>
            <a:spLocks noGrp="1"/>
          </p:cNvSpPr>
          <p:nvPr>
            <p:ph idx="1"/>
          </p:nvPr>
        </p:nvSpPr>
        <p:spPr>
          <a:xfrm>
            <a:off x="940278" y="800524"/>
            <a:ext cx="10161917" cy="5324311"/>
          </a:xfrm>
        </p:spPr>
        <p:txBody>
          <a:bodyPr/>
          <a:lstStyle/>
          <a:p>
            <a:pPr algn="just"/>
            <a:r>
              <a:rPr lang="ru-RU" sz="1600" dirty="0"/>
              <a:t>Важную роль в модели П. </a:t>
            </a:r>
            <a:r>
              <a:rPr lang="ru-RU" sz="1600" dirty="0" err="1"/>
              <a:t>Тагарда</a:t>
            </a:r>
            <a:r>
              <a:rPr lang="ru-RU" sz="1600" dirty="0"/>
              <a:t> играет концепция «объяснительной связности» </a:t>
            </a:r>
            <a:r>
              <a:rPr lang="ru-RU" sz="1600" i="1" dirty="0"/>
              <a:t>(</a:t>
            </a:r>
            <a:r>
              <a:rPr lang="ru-RU" sz="1600" i="1" dirty="0" err="1"/>
              <a:t>explanatory</a:t>
            </a:r>
            <a:r>
              <a:rPr lang="ru-RU" sz="1600" i="1" dirty="0"/>
              <a:t> </a:t>
            </a:r>
            <a:r>
              <a:rPr lang="ru-RU" sz="1600" i="1" dirty="0" err="1"/>
              <a:t>coherence</a:t>
            </a:r>
            <a:r>
              <a:rPr lang="ru-RU" sz="1600" dirty="0"/>
              <a:t>), которую он разрабатывал в течение ряда лет. Она является развитием теории «вывода к наилучшему объяснению» и предлагает ряд специальных принципов, которым должны отвечать когерентные объяснения. Эта концепция получила определенное подкрепление, так как была опробована на специальной компьютерной программе (тоже созданной П. </a:t>
            </a:r>
            <a:r>
              <a:rPr lang="ru-RU" sz="1600" dirty="0" err="1"/>
              <a:t>Тагардом</a:t>
            </a:r>
            <a:r>
              <a:rPr lang="ru-RU" sz="1600" dirty="0"/>
              <a:t>).</a:t>
            </a:r>
          </a:p>
          <a:p>
            <a:pPr algn="just"/>
            <a:r>
              <a:rPr lang="ru-RU" sz="1600" dirty="0"/>
              <a:t>Компьютерные симуляции продемонстрировали, как возрастает связность объяснений при обмене субъектами информацией о гипотезах и свидетельствах.</a:t>
            </a:r>
          </a:p>
          <a:p>
            <a:pPr algn="just"/>
            <a:r>
              <a:rPr lang="ru-RU" sz="1600" dirty="0"/>
              <a:t>Вкратце, объяснительная связность подчиняется трем критериям. Это </a:t>
            </a:r>
            <a:r>
              <a:rPr lang="ru-RU" sz="1600" i="1" dirty="0"/>
              <a:t>объяснительная ширина</a:t>
            </a:r>
            <a:r>
              <a:rPr lang="ru-RU" sz="1600" dirty="0"/>
              <a:t> (теория объясняет больше фактов, чем ее конкуренты); </a:t>
            </a:r>
            <a:r>
              <a:rPr lang="ru-RU" sz="1600" i="1" dirty="0"/>
              <a:t>простота</a:t>
            </a:r>
            <a:r>
              <a:rPr lang="ru-RU" sz="1600" dirty="0"/>
              <a:t> (меньше специальных или </a:t>
            </a:r>
            <a:r>
              <a:rPr lang="ru-RU" sz="1600" i="1" dirty="0" err="1"/>
              <a:t>ad</a:t>
            </a:r>
            <a:r>
              <a:rPr lang="ru-RU" sz="1600" i="1" dirty="0"/>
              <a:t> </a:t>
            </a:r>
            <a:r>
              <a:rPr lang="ru-RU" sz="1600" i="1" dirty="0" err="1"/>
              <a:t>hoc</a:t>
            </a:r>
            <a:r>
              <a:rPr lang="ru-RU" sz="1600" dirty="0"/>
              <a:t> допущений); </a:t>
            </a:r>
            <a:r>
              <a:rPr lang="ru-RU" sz="1600" i="1" dirty="0"/>
              <a:t>аналогия —</a:t>
            </a:r>
            <a:r>
              <a:rPr lang="ru-RU" sz="1600" dirty="0"/>
              <a:t> объяснения более когерентны, если они поддержаны аналогией с теориями, которые ученые уже считают вполне приемлемыми.</a:t>
            </a:r>
          </a:p>
          <a:p>
            <a:pPr algn="just"/>
            <a:r>
              <a:rPr lang="ru-RU" sz="1600" dirty="0"/>
              <a:t>Кроме того, П. </a:t>
            </a:r>
            <a:r>
              <a:rPr lang="ru-RU" sz="1600" dirty="0" err="1"/>
              <a:t>Тагард</a:t>
            </a:r>
            <a:r>
              <a:rPr lang="ru-RU" sz="1600" dirty="0"/>
              <a:t> полагает, что ученые не являются целиком «интеллектуальными» субъектами. Эмоции, конечно, играют важную роль в их работе. Однако эмоции сами по себе не являются источником иррациональности. Ведь огромное значение играют и такие «положительные» эмоциональные факторы, как любознательность, радость открытия, восприятие красоты хорошо разработанных теорий.</a:t>
            </a:r>
          </a:p>
          <a:p>
            <a:endParaRPr lang="ru-RU" sz="1587" dirty="0"/>
          </a:p>
        </p:txBody>
      </p:sp>
      <p:sp>
        <p:nvSpPr>
          <p:cNvPr id="4" name="Номер слайда 3"/>
          <p:cNvSpPr>
            <a:spLocks noGrp="1"/>
          </p:cNvSpPr>
          <p:nvPr>
            <p:ph type="sldNum" sz="quarter" idx="12"/>
          </p:nvPr>
        </p:nvSpPr>
        <p:spPr/>
        <p:txBody>
          <a:bodyPr/>
          <a:lstStyle/>
          <a:p>
            <a:pPr>
              <a:defRPr/>
            </a:pPr>
            <a:fld id="{E5BCA918-A4A6-4D64-8C5A-E832E6CC1F59}" type="slidenum">
              <a:rPr lang="ru-RU" altLang="ru-RU" smtClean="0"/>
              <a:pPr>
                <a:defRPr/>
              </a:pPr>
              <a:t>133</a:t>
            </a:fld>
            <a:endParaRPr lang="ru-RU" altLang="ru-RU"/>
          </a:p>
        </p:txBody>
      </p:sp>
    </p:spTree>
    <p:extLst>
      <p:ext uri="{BB962C8B-B14F-4D97-AF65-F5344CB8AC3E}">
        <p14:creationId xmlns:p14="http://schemas.microsoft.com/office/powerpoint/2010/main" val="11784428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614" y="286603"/>
            <a:ext cx="8930065" cy="463895"/>
          </a:xfrm>
        </p:spPr>
        <p:txBody>
          <a:bodyPr>
            <a:normAutofit/>
          </a:bodyPr>
          <a:lstStyle/>
          <a:p>
            <a:r>
              <a:rPr lang="ru-RU" sz="2400" b="1" dirty="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569343" y="931653"/>
            <a:ext cx="11335110" cy="5193102"/>
          </a:xfrm>
        </p:spPr>
        <p:txBody>
          <a:bodyPr>
            <a:normAutofit fontScale="85000" lnSpcReduction="20000"/>
          </a:bodyPr>
          <a:lstStyle/>
          <a:p>
            <a:pPr algn="just"/>
            <a:r>
              <a:rPr lang="ru-RU" dirty="0"/>
              <a:t>Коммуникативная парадигма характеризуется совокупностью исследований, акцентирующих субъект-субъектную природу рациональности и не рассматривающих научную рациональность в нормативном аспекте. В рамках коммуникативной традиции исследования рациональности необходимо выделить два направления: «крайний </a:t>
            </a:r>
            <a:r>
              <a:rPr lang="ru-RU" dirty="0" err="1"/>
              <a:t>коммуникативизм</a:t>
            </a:r>
            <a:r>
              <a:rPr lang="ru-RU" dirty="0"/>
              <a:t>», тяготеющий к релятивизму и развивающийся преимущественно в рамках </a:t>
            </a:r>
            <a:r>
              <a:rPr lang="ru-RU" dirty="0" err="1"/>
              <a:t>прагматистских</a:t>
            </a:r>
            <a:r>
              <a:rPr lang="ru-RU" dirty="0"/>
              <a:t> концепций Р. </a:t>
            </a:r>
            <a:r>
              <a:rPr lang="ru-RU" dirty="0" err="1"/>
              <a:t>Рорти</a:t>
            </a:r>
            <a:r>
              <a:rPr lang="ru-RU" dirty="0"/>
              <a:t> и Х. </a:t>
            </a:r>
            <a:r>
              <a:rPr lang="ru-RU" dirty="0" err="1"/>
              <a:t>Патнема</a:t>
            </a:r>
            <a:r>
              <a:rPr lang="ru-RU" dirty="0"/>
              <a:t>, и «умеренный </a:t>
            </a:r>
            <a:r>
              <a:rPr lang="ru-RU" dirty="0" err="1"/>
              <a:t>коммуникативизм</a:t>
            </a:r>
            <a:r>
              <a:rPr lang="ru-RU" dirty="0"/>
              <a:t>», получивший свое развитие в концептуальных моделях коммуникативной рациональности (коммуникативная рациональность в теории коммуникативного действия Ю. </a:t>
            </a:r>
            <a:r>
              <a:rPr lang="ru-RU" dirty="0" err="1"/>
              <a:t>Хабермаса</a:t>
            </a:r>
            <a:r>
              <a:rPr lang="ru-RU" dirty="0"/>
              <a:t>, теория </a:t>
            </a:r>
            <a:r>
              <a:rPr lang="ru-RU" dirty="0" err="1"/>
              <a:t>интерсубъективности</a:t>
            </a:r>
            <a:r>
              <a:rPr lang="ru-RU" dirty="0"/>
              <a:t> К. </a:t>
            </a:r>
            <a:r>
              <a:rPr lang="ru-RU" dirty="0" err="1"/>
              <a:t>Хюбнера</a:t>
            </a:r>
            <a:r>
              <a:rPr lang="ru-RU" dirty="0"/>
              <a:t>) и др. Следует отметить, что </a:t>
            </a:r>
            <a:r>
              <a:rPr lang="ru-RU" dirty="0" err="1"/>
              <a:t>социокогнитивная</a:t>
            </a:r>
            <a:r>
              <a:rPr lang="ru-RU" dirty="0"/>
              <a:t> традиция развивается преимущественно на стыке естественнонаучной и гуманитарной парадигм знания, а, в свою очередь, коммуникативная —в большей степени репрезентирует социально-гуманитарную парадигму исследований научной рациональности.</a:t>
            </a:r>
          </a:p>
          <a:p>
            <a:pPr algn="just"/>
            <a:r>
              <a:rPr lang="ru-RU" dirty="0"/>
              <a:t>Развитая В. С. Степиным концепция оснований науки, дифференцированных в виде структурных компонентов, позволяет детально исследовать механизмы социокультурной детерминации научного познания. С одной стороны, </a:t>
            </a:r>
            <a:r>
              <a:rPr lang="ru-RU" dirty="0" smtClean="0"/>
              <a:t>структурные </a:t>
            </a:r>
            <a:r>
              <a:rPr lang="ru-RU" dirty="0"/>
              <a:t>компоненты оснований науки предстают в виде «каналов», через которые эмпирические и теоретические знания включаются в культуру, с другой стороны, они опосредуют влияние социальных ценностей и приоритетов на научный поиск. Рассмотрение оснований науки и их </a:t>
            </a:r>
            <a:r>
              <a:rPr lang="ru-RU" dirty="0" smtClean="0"/>
              <a:t>эвристической </a:t>
            </a:r>
            <a:r>
              <a:rPr lang="ru-RU" dirty="0"/>
              <a:t>роли в процессе становления и динамики науки позволяет обнаружить механизмы взаимосвязи внутренней и внешней структуры науки. Основания науки способствуют росту научного знания до определенного момента.</a:t>
            </a:r>
          </a:p>
          <a:p>
            <a:pPr algn="just"/>
            <a:r>
              <a:rPr lang="ru-RU" dirty="0"/>
              <a:t>Таким образом, в рамках </a:t>
            </a:r>
            <a:r>
              <a:rPr lang="ru-RU" dirty="0" err="1"/>
              <a:t>социокогнитивной</a:t>
            </a:r>
            <a:r>
              <a:rPr lang="ru-RU" dirty="0"/>
              <a:t> парадигмы исследования научной рациональности, ее критериев и норм исходят из установки о том, что научная рациональность, несмотря на ее социокультурную обусловленность, все-таки должна быть выражена определенными нормами и критериями, но эти нормы и критерии должны отражать динамику научной рациональности. Позиция представителей коммуникативной парадигмы исследования научной рациональности отличается тем, что ее приверженцы не проводят анализ научной рациональности с позиций выделения ее норм и критериев, а, более того, </a:t>
            </a:r>
            <a:r>
              <a:rPr lang="ru-RU" dirty="0" smtClean="0"/>
              <a:t>сознательно </a:t>
            </a:r>
            <a:r>
              <a:rPr lang="ru-RU" dirty="0"/>
              <a:t>дистанцируются от эпистемологической проблематики. Рассматривая научную рациональность в рациональности человеческого действия и общения, позиция «</a:t>
            </a:r>
            <a:r>
              <a:rPr lang="ru-RU" dirty="0" err="1"/>
              <a:t>коммуникативизма</a:t>
            </a:r>
            <a:r>
              <a:rPr lang="ru-RU" dirty="0"/>
              <a:t>» эксплицирует субъект-субъектный характер рациональности и ставит во главу угла не когнитивные, а коммуникативные аспекты различных сфер человеческой деятельности, в том числе и науки.</a:t>
            </a:r>
          </a:p>
          <a:p>
            <a:pPr algn="just"/>
            <a:endParaRPr lang="ru-RU" dirty="0"/>
          </a:p>
        </p:txBody>
      </p:sp>
    </p:spTree>
    <p:extLst>
      <p:ext uri="{BB962C8B-B14F-4D97-AF65-F5344CB8AC3E}">
        <p14:creationId xmlns:p14="http://schemas.microsoft.com/office/powerpoint/2010/main" val="2783481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614" y="286603"/>
            <a:ext cx="8930065" cy="463895"/>
          </a:xfrm>
        </p:spPr>
        <p:txBody>
          <a:bodyPr>
            <a:normAutofit/>
          </a:bodyPr>
          <a:lstStyle/>
          <a:p>
            <a:r>
              <a:rPr lang="ru-RU" sz="2400" b="1" dirty="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569343" y="931653"/>
            <a:ext cx="11335110" cy="5193102"/>
          </a:xfrm>
        </p:spPr>
        <p:txBody>
          <a:bodyPr>
            <a:normAutofit lnSpcReduction="10000"/>
          </a:bodyPr>
          <a:lstStyle/>
          <a:p>
            <a:pPr algn="just"/>
            <a:r>
              <a:rPr lang="ru-RU" dirty="0"/>
              <a:t>Рассмотрение этой позиции может быть начато с анализа ее первой проекции — </a:t>
            </a:r>
            <a:r>
              <a:rPr lang="ru-RU" b="1" dirty="0"/>
              <a:t>«крайнего </a:t>
            </a:r>
            <a:r>
              <a:rPr lang="ru-RU" b="1" dirty="0" err="1"/>
              <a:t>коммуникативизма</a:t>
            </a:r>
            <a:r>
              <a:rPr lang="ru-RU" b="1" dirty="0"/>
              <a:t>», </a:t>
            </a:r>
            <a:r>
              <a:rPr lang="ru-RU" dirty="0"/>
              <a:t>развивающегося преимущественно в рамках </a:t>
            </a:r>
            <a:r>
              <a:rPr lang="ru-RU" dirty="0" err="1"/>
              <a:t>неопрагматистских</a:t>
            </a:r>
            <a:r>
              <a:rPr lang="ru-RU" dirty="0"/>
              <a:t> концепций Р. </a:t>
            </a:r>
            <a:r>
              <a:rPr lang="ru-RU" dirty="0" err="1"/>
              <a:t>Рорти</a:t>
            </a:r>
            <a:r>
              <a:rPr lang="ru-RU" dirty="0"/>
              <a:t> и Х. </a:t>
            </a:r>
            <a:r>
              <a:rPr lang="ru-RU" dirty="0" err="1"/>
              <a:t>Патнема</a:t>
            </a:r>
            <a:r>
              <a:rPr lang="ru-RU" dirty="0"/>
              <a:t>. Синтезируя на базе платформы </a:t>
            </a:r>
            <a:r>
              <a:rPr lang="ru-RU" dirty="0" err="1"/>
              <a:t>неопрагматизма</a:t>
            </a:r>
            <a:r>
              <a:rPr lang="ru-RU" dirty="0"/>
              <a:t> широкое поле идей современной мысли от </a:t>
            </a:r>
            <a:r>
              <a:rPr lang="ru-RU" dirty="0" err="1"/>
              <a:t>постпозитивизма</a:t>
            </a:r>
            <a:r>
              <a:rPr lang="ru-RU" dirty="0"/>
              <a:t> до постструктурализма, герменевтики и других направлений, Р. </a:t>
            </a:r>
            <a:r>
              <a:rPr lang="ru-RU" dirty="0" err="1"/>
              <a:t>Рорти</a:t>
            </a:r>
            <a:r>
              <a:rPr lang="ru-RU" dirty="0"/>
              <a:t> в своей интерпретации феномена межчеловеческой </a:t>
            </a:r>
            <a:r>
              <a:rPr lang="ru-RU" dirty="0" smtClean="0"/>
              <a:t>коммуникации </a:t>
            </a:r>
            <a:r>
              <a:rPr lang="ru-RU" dirty="0"/>
              <a:t>приходит к отрицанию возможности обнаружения обеспечивающих ее универсальных рациональных стандартов. Рационализму эпохи модерна он противопоставляет, прежде всего, идеи радикального номинализма и историзма, которые запечатлеваются в факте уникальности</a:t>
            </a:r>
            <a:r>
              <a:rPr lang="ru-RU" dirty="0" smtClean="0"/>
              <a:t>, случайности </a:t>
            </a:r>
            <a:r>
              <a:rPr lang="ru-RU" dirty="0"/>
              <a:t>происходящих событий, требующих собственного языка описания, что изначально исключает наличие каких-то стандартов </a:t>
            </a:r>
            <a:r>
              <a:rPr lang="ru-RU" dirty="0" smtClean="0"/>
              <a:t>рациональности</a:t>
            </a:r>
            <a:r>
              <a:rPr lang="ru-RU" dirty="0"/>
              <a:t>. Проблема рациональности вообще имеет какой-то смысл, только если она сформулирована не на языке традиционной философии с ее фиктивным словарем, а по-новому, как проблема разумной аргументации.</a:t>
            </a:r>
          </a:p>
          <a:p>
            <a:pPr algn="just"/>
            <a:r>
              <a:rPr lang="ru-RU" dirty="0"/>
              <a:t>Однако отказаться от рациональности и заменить ее разумной аргументацией Р. </a:t>
            </a:r>
            <a:r>
              <a:rPr lang="ru-RU" dirty="0" err="1"/>
              <a:t>Рорти</a:t>
            </a:r>
            <a:r>
              <a:rPr lang="ru-RU" dirty="0"/>
              <a:t> так и не удалось, так как сама постановка вопроса о </a:t>
            </a:r>
            <a:r>
              <a:rPr lang="ru-RU" dirty="0" smtClean="0"/>
              <a:t>рациональности </a:t>
            </a:r>
            <a:r>
              <a:rPr lang="ru-RU" dirty="0"/>
              <a:t>уже подразумевает его важность для данного исследования. Р. </a:t>
            </a:r>
            <a:r>
              <a:rPr lang="ru-RU" dirty="0" err="1"/>
              <a:t>Рорти</a:t>
            </a:r>
            <a:r>
              <a:rPr lang="ru-RU" dirty="0"/>
              <a:t> также не смог окончательно отказаться и от критериев научной рациональности, так как предлагает в качестве требования для разумной аргументации в науке  успешное содействие достижению целей, что может быть расценено как попытка отделить разумную аргументацию от неразумной, то есть </a:t>
            </a:r>
            <a:r>
              <a:rPr lang="ru-RU" dirty="0" smtClean="0"/>
              <a:t>предложить </a:t>
            </a:r>
            <a:r>
              <a:rPr lang="ru-RU" dirty="0"/>
              <a:t>некий </a:t>
            </a:r>
            <a:r>
              <a:rPr lang="ru-RU" dirty="0" err="1"/>
              <a:t>прагматистский</a:t>
            </a:r>
            <a:r>
              <a:rPr lang="ru-RU" dirty="0"/>
              <a:t> критерий такого разделения.</a:t>
            </a:r>
          </a:p>
        </p:txBody>
      </p:sp>
    </p:spTree>
    <p:extLst>
      <p:ext uri="{BB962C8B-B14F-4D97-AF65-F5344CB8AC3E}">
        <p14:creationId xmlns:p14="http://schemas.microsoft.com/office/powerpoint/2010/main" val="15622862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3638" y="286603"/>
            <a:ext cx="8792042" cy="412137"/>
          </a:xfrm>
        </p:spPr>
        <p:txBody>
          <a:bodyPr>
            <a:normAutofit/>
          </a:bodyPr>
          <a:lstStyle/>
          <a:p>
            <a:r>
              <a:rPr lang="ru-RU" sz="2400" dirty="0" smtClean="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232913" y="845389"/>
            <a:ext cx="11673265" cy="5331124"/>
          </a:xfrm>
        </p:spPr>
        <p:txBody>
          <a:bodyPr/>
          <a:lstStyle/>
          <a:p>
            <a:pPr algn="just"/>
            <a:r>
              <a:rPr lang="ru-RU" dirty="0"/>
              <a:t>К интерпретации рациональности с точки зрения прагматизма прибегает и Х. </a:t>
            </a:r>
            <a:r>
              <a:rPr lang="ru-RU" dirty="0" err="1"/>
              <a:t>Патнэм</a:t>
            </a:r>
            <a:r>
              <a:rPr lang="ru-RU" dirty="0"/>
              <a:t> в своей «конвергентной теории» научной рациональности. Рациональность, по его мнению, имеет двойственную природу. С одной стороны, она не существует вне конкретно-исторических и культурно обусловленных форм. С другой стороны, она является регулятивной идеей, которой мы руководствуемся, когда подвергаем критическому разбору любые формы своей деятельности и познания. Что касается истинности какой-либо данной теории, то этот вопрос решается коллективным приговором ученых. Очевидно, что при таком подходе всякое наличное состояние рациональности — это некое множество сходящихся критериев, принятых в науке, причем для конкретных оценок могут применяться самые различные критерии. Получается, что и истина, и рациональность </a:t>
            </a:r>
            <a:r>
              <a:rPr lang="ru-RU" dirty="0" err="1"/>
              <a:t>плюралистичны</a:t>
            </a:r>
            <a:r>
              <a:rPr lang="ru-RU" dirty="0"/>
              <a:t>, и это очень значительный уклон концепции Х. </a:t>
            </a:r>
            <a:r>
              <a:rPr lang="ru-RU" dirty="0" err="1"/>
              <a:t>Патнэма</a:t>
            </a:r>
            <a:r>
              <a:rPr lang="ru-RU" dirty="0"/>
              <a:t>, как и, собственно, Р. </a:t>
            </a:r>
            <a:r>
              <a:rPr lang="ru-RU" dirty="0" err="1"/>
              <a:t>Рорти</a:t>
            </a:r>
            <a:r>
              <a:rPr lang="ru-RU" dirty="0"/>
              <a:t>, в сторону релятивизма в духе постмодернистской философии</a:t>
            </a:r>
            <a:r>
              <a:rPr lang="ru-RU" dirty="0" smtClean="0"/>
              <a:t>.</a:t>
            </a:r>
          </a:p>
          <a:p>
            <a:pPr algn="just"/>
            <a:r>
              <a:rPr lang="ru-RU" dirty="0" smtClean="0"/>
              <a:t> </a:t>
            </a:r>
            <a:r>
              <a:rPr lang="ru-RU" b="1" dirty="0"/>
              <a:t>Научная  рациональность  </a:t>
            </a:r>
            <a:r>
              <a:rPr lang="ru-RU" dirty="0"/>
              <a:t>–  специфический  вид  рациональности, </a:t>
            </a:r>
            <a:r>
              <a:rPr lang="ru-RU" dirty="0" smtClean="0"/>
              <a:t>отличающийся </a:t>
            </a:r>
            <a:r>
              <a:rPr lang="ru-RU" dirty="0"/>
              <a:t>от общей рациональности более строгой (точной) экспликацией </a:t>
            </a:r>
            <a:r>
              <a:rPr lang="ru-RU" dirty="0" smtClean="0"/>
              <a:t>всех </a:t>
            </a:r>
            <a:r>
              <a:rPr lang="ru-RU" dirty="0"/>
              <a:t>основных свойств рационального мышления, стремлением к максимально </a:t>
            </a:r>
            <a:r>
              <a:rPr lang="ru-RU" dirty="0" smtClean="0"/>
              <a:t>достижимой  </a:t>
            </a:r>
            <a:r>
              <a:rPr lang="ru-RU" dirty="0"/>
              <a:t>определенности,  точности,  доказательности,  объективной </a:t>
            </a:r>
            <a:r>
              <a:rPr lang="ru-RU" dirty="0" smtClean="0"/>
              <a:t>истинности</a:t>
            </a:r>
            <a:r>
              <a:rPr lang="ru-RU" dirty="0"/>
              <a:t>. </a:t>
            </a:r>
          </a:p>
          <a:p>
            <a:endParaRPr lang="ru-RU" dirty="0"/>
          </a:p>
        </p:txBody>
      </p:sp>
    </p:spTree>
    <p:extLst>
      <p:ext uri="{BB962C8B-B14F-4D97-AF65-F5344CB8AC3E}">
        <p14:creationId xmlns:p14="http://schemas.microsoft.com/office/powerpoint/2010/main" val="29530589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3638" y="286603"/>
            <a:ext cx="8792042" cy="412137"/>
          </a:xfrm>
        </p:spPr>
        <p:txBody>
          <a:bodyPr>
            <a:normAutofit/>
          </a:bodyPr>
          <a:lstStyle/>
          <a:p>
            <a:r>
              <a:rPr lang="ru-RU" sz="2400" dirty="0" smtClean="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232913" y="845389"/>
            <a:ext cx="11673265" cy="5331124"/>
          </a:xfrm>
        </p:spPr>
        <p:txBody>
          <a:bodyPr/>
          <a:lstStyle/>
          <a:p>
            <a:pPr algn="just"/>
            <a:r>
              <a:rPr lang="ru-RU" dirty="0"/>
              <a:t>Наибольший интерес в рамках исследования норм научной рациональности представляют коммуникативные модели рациональности, относящиеся к позиции «умеренного </a:t>
            </a:r>
            <a:r>
              <a:rPr lang="ru-RU" dirty="0" err="1"/>
              <a:t>коммуникативизма</a:t>
            </a:r>
            <a:r>
              <a:rPr lang="ru-RU" dirty="0"/>
              <a:t>», так как в рамках этой парадигмы однозначно признается и по-своему обосновывается сам факт существования рациональности как одной из основополагающих ценностей и целей европейской культуры и, по крайней мере, предполагается проблема существования норм и правил, признаваемых и принимаемых участниками </a:t>
            </a:r>
            <a:r>
              <a:rPr lang="ru-RU" dirty="0" smtClean="0"/>
              <a:t>коммуникативного </a:t>
            </a:r>
            <a:r>
              <a:rPr lang="ru-RU" dirty="0"/>
              <a:t>отношения для осуществления </a:t>
            </a:r>
            <a:r>
              <a:rPr lang="ru-RU" dirty="0" smtClean="0"/>
              <a:t>рационального </a:t>
            </a:r>
            <a:r>
              <a:rPr lang="ru-RU" dirty="0"/>
              <a:t>дискурса, в том числе и научного. Первым авторитетом в исследовании </a:t>
            </a:r>
            <a:r>
              <a:rPr lang="ru-RU" dirty="0" smtClean="0"/>
              <a:t>коммуникативной </a:t>
            </a:r>
            <a:r>
              <a:rPr lang="ru-RU" dirty="0"/>
              <a:t>рациональности по праву считается немецкий мыслитель Ю. </a:t>
            </a:r>
            <a:r>
              <a:rPr lang="ru-RU" dirty="0" err="1"/>
              <a:t>Хабермас</a:t>
            </a:r>
            <a:r>
              <a:rPr lang="ru-RU" dirty="0"/>
              <a:t>, который в своей концепции сумел синтезировать идеи К. </a:t>
            </a:r>
            <a:r>
              <a:rPr lang="ru-RU" dirty="0" err="1"/>
              <a:t>Апеля</a:t>
            </a:r>
            <a:r>
              <a:rPr lang="ru-RU" dirty="0"/>
              <a:t> о нормативно-прагматических основах речевой коммуникации и коммуникационного сообщества, положения Н. </a:t>
            </a:r>
            <a:r>
              <a:rPr lang="ru-RU" dirty="0" err="1"/>
              <a:t>Лумана</a:t>
            </a:r>
            <a:r>
              <a:rPr lang="ru-RU" dirty="0"/>
              <a:t> о том, что общество является коммуникативной системой, а также трансформировал представления М. Вебера о </a:t>
            </a:r>
            <a:r>
              <a:rPr lang="ru-RU" dirty="0" err="1" smtClean="0"/>
              <a:t>целерациональности</a:t>
            </a:r>
            <a:r>
              <a:rPr lang="ru-RU" dirty="0" smtClean="0"/>
              <a:t> </a:t>
            </a:r>
            <a:r>
              <a:rPr lang="ru-RU" dirty="0"/>
              <a:t>социального действия. </a:t>
            </a:r>
            <a:r>
              <a:rPr lang="ru-RU" dirty="0" smtClean="0"/>
              <a:t>Осуществляя </a:t>
            </a:r>
            <a:r>
              <a:rPr lang="ru-RU" dirty="0"/>
              <a:t>сопоставление понятий «коммуникация» и «рациональность», Ю. </a:t>
            </a:r>
            <a:r>
              <a:rPr lang="ru-RU" dirty="0" err="1"/>
              <a:t>Хабермас</a:t>
            </a:r>
            <a:r>
              <a:rPr lang="ru-RU" dirty="0"/>
              <a:t> предлагает ограничить поиск новой рациональности сферой коммуникации.</a:t>
            </a:r>
          </a:p>
        </p:txBody>
      </p:sp>
    </p:spTree>
    <p:extLst>
      <p:ext uri="{BB962C8B-B14F-4D97-AF65-F5344CB8AC3E}">
        <p14:creationId xmlns:p14="http://schemas.microsoft.com/office/powerpoint/2010/main" val="27413544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3638" y="286603"/>
            <a:ext cx="8792042" cy="412137"/>
          </a:xfrm>
        </p:spPr>
        <p:txBody>
          <a:bodyPr>
            <a:normAutofit/>
          </a:bodyPr>
          <a:lstStyle/>
          <a:p>
            <a:r>
              <a:rPr lang="ru-RU" sz="2400" dirty="0" smtClean="0">
                <a:latin typeface="Arial Black" panose="020B0A04020102020204" pitchFamily="34" charset="0"/>
              </a:rPr>
              <a:t>Рациональность научная и коммуникативная</a:t>
            </a:r>
            <a:endParaRPr lang="ru-RU" sz="2400" dirty="0">
              <a:latin typeface="Arial Black" panose="020B0A04020102020204" pitchFamily="34" charset="0"/>
            </a:endParaRPr>
          </a:p>
        </p:txBody>
      </p:sp>
      <p:sp>
        <p:nvSpPr>
          <p:cNvPr id="3" name="Объект 2"/>
          <p:cNvSpPr>
            <a:spLocks noGrp="1"/>
          </p:cNvSpPr>
          <p:nvPr>
            <p:ph idx="1"/>
          </p:nvPr>
        </p:nvSpPr>
        <p:spPr>
          <a:xfrm>
            <a:off x="232913" y="845389"/>
            <a:ext cx="11673265" cy="5331124"/>
          </a:xfrm>
        </p:spPr>
        <p:txBody>
          <a:bodyPr/>
          <a:lstStyle/>
          <a:p>
            <a:pPr algn="just"/>
            <a:r>
              <a:rPr lang="ru-RU" dirty="0"/>
              <a:t>Рациональность по К. </a:t>
            </a:r>
            <a:r>
              <a:rPr lang="ru-RU" dirty="0" err="1"/>
              <a:t>Хюбнеру</a:t>
            </a:r>
            <a:r>
              <a:rPr lang="ru-RU" dirty="0"/>
              <a:t> проявляет себя в </a:t>
            </a:r>
            <a:r>
              <a:rPr lang="ru-RU" dirty="0" err="1"/>
              <a:t>интерсубъективности</a:t>
            </a:r>
            <a:r>
              <a:rPr lang="ru-RU" dirty="0"/>
              <a:t>. Под </a:t>
            </a:r>
            <a:r>
              <a:rPr lang="ru-RU" dirty="0" err="1"/>
              <a:t>интерсубъективностью</a:t>
            </a:r>
            <a:r>
              <a:rPr lang="ru-RU" dirty="0"/>
              <a:t> автор имеет в виду некую </a:t>
            </a:r>
            <a:r>
              <a:rPr lang="ru-RU" dirty="0" err="1"/>
              <a:t>общезначимость</a:t>
            </a:r>
            <a:r>
              <a:rPr lang="ru-RU" dirty="0"/>
              <a:t>, </a:t>
            </a:r>
            <a:r>
              <a:rPr lang="ru-RU" dirty="0" smtClean="0"/>
              <a:t>обеспечивающую </a:t>
            </a:r>
            <a:r>
              <a:rPr lang="ru-RU" dirty="0"/>
              <a:t>продуктивную интеллектуальную коммуникацию. К. </a:t>
            </a:r>
            <a:r>
              <a:rPr lang="ru-RU" dirty="0" err="1"/>
              <a:t>Хюбнер</a:t>
            </a:r>
            <a:r>
              <a:rPr lang="ru-RU" dirty="0"/>
              <a:t> выделяет пять основных форм </a:t>
            </a:r>
            <a:r>
              <a:rPr lang="ru-RU" dirty="0" err="1"/>
              <a:t>интерсубъективности</a:t>
            </a:r>
            <a:r>
              <a:rPr lang="ru-RU" dirty="0"/>
              <a:t>, а именно: семантическую (общая приемлемость понятий и суждений), эмпирическую (обоснованность высказываний эмпирическими фактами), логическую (обоснованность высказываний логическими выводами), </a:t>
            </a:r>
            <a:r>
              <a:rPr lang="ru-RU" dirty="0" err="1"/>
              <a:t>операциональную</a:t>
            </a:r>
            <a:r>
              <a:rPr lang="ru-RU" dirty="0"/>
              <a:t> (</a:t>
            </a:r>
            <a:r>
              <a:rPr lang="ru-RU" dirty="0" err="1"/>
              <a:t>воспроизводимость</a:t>
            </a:r>
            <a:r>
              <a:rPr lang="ru-RU" dirty="0"/>
              <a:t> определенных видов деятельности) и нормативную </a:t>
            </a:r>
            <a:r>
              <a:rPr lang="ru-RU" dirty="0" err="1" smtClean="0"/>
              <a:t>интерсубъективность</a:t>
            </a:r>
            <a:r>
              <a:rPr lang="ru-RU" dirty="0" smtClean="0"/>
              <a:t> </a:t>
            </a:r>
            <a:r>
              <a:rPr lang="ru-RU" dirty="0"/>
              <a:t>(общее согласие относительно правил поведения). Следует отметить, что К. </a:t>
            </a:r>
            <a:r>
              <a:rPr lang="ru-RU" dirty="0" err="1"/>
              <a:t>Хюбнера</a:t>
            </a:r>
            <a:r>
              <a:rPr lang="ru-RU" dirty="0"/>
              <a:t> интересует не то, чем является рациональность как таковая, а то, в каком смысле употребляется это слово сегодня. Таким образом, </a:t>
            </a:r>
            <a:r>
              <a:rPr lang="ru-RU" dirty="0" err="1"/>
              <a:t>интерсубъективность</a:t>
            </a:r>
            <a:r>
              <a:rPr lang="ru-RU" dirty="0"/>
              <a:t> понятий и суждений и есть для К. </a:t>
            </a:r>
            <a:r>
              <a:rPr lang="ru-RU" dirty="0" err="1"/>
              <a:t>Хюбнера</a:t>
            </a:r>
            <a:r>
              <a:rPr lang="ru-RU" dirty="0"/>
              <a:t> проявление рациональности. Однако такое отождествление рациональности и </a:t>
            </a:r>
            <a:r>
              <a:rPr lang="ru-RU" dirty="0" err="1"/>
              <a:t>интерсубъективности</a:t>
            </a:r>
            <a:r>
              <a:rPr lang="ru-RU" dirty="0"/>
              <a:t> допустимо, если речь не идет о собственно научной </a:t>
            </a:r>
            <a:r>
              <a:rPr lang="ru-RU" dirty="0" smtClean="0"/>
              <a:t>рациональности</a:t>
            </a:r>
            <a:r>
              <a:rPr lang="ru-RU" dirty="0"/>
              <a:t>. Опоры только на интуицию «</a:t>
            </a:r>
            <a:r>
              <a:rPr lang="ru-RU" dirty="0" err="1"/>
              <a:t>интерсубъективности</a:t>
            </a:r>
            <a:r>
              <a:rPr lang="ru-RU" dirty="0"/>
              <a:t>» оказывается недостаточно при анализе научной рациональности.</a:t>
            </a:r>
          </a:p>
        </p:txBody>
      </p:sp>
    </p:spTree>
    <p:extLst>
      <p:ext uri="{BB962C8B-B14F-4D97-AF65-F5344CB8AC3E}">
        <p14:creationId xmlns:p14="http://schemas.microsoft.com/office/powerpoint/2010/main" val="31930394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2638" y="286604"/>
            <a:ext cx="9183042" cy="566152"/>
          </a:xfrm>
        </p:spPr>
        <p:txBody>
          <a:bodyPr>
            <a:normAutofit/>
          </a:bodyPr>
          <a:lstStyle/>
          <a:p>
            <a:r>
              <a:rPr lang="ru-RU" sz="2000" dirty="0" err="1" smtClean="0">
                <a:latin typeface="Arial Black" panose="020B0A04020102020204" pitchFamily="34" charset="0"/>
              </a:rPr>
              <a:t>Постнеклассическая</a:t>
            </a:r>
            <a:r>
              <a:rPr lang="ru-RU" sz="2000" dirty="0" smtClean="0">
                <a:latin typeface="Arial Black" panose="020B0A04020102020204" pitchFamily="34" charset="0"/>
              </a:rPr>
              <a:t> наука</a:t>
            </a:r>
            <a:endParaRPr lang="ru-RU" sz="2000" dirty="0">
              <a:latin typeface="Arial Black" panose="020B0A04020102020204" pitchFamily="34" charset="0"/>
            </a:endParaRPr>
          </a:p>
        </p:txBody>
      </p:sp>
      <p:sp>
        <p:nvSpPr>
          <p:cNvPr id="3" name="Объект 2"/>
          <p:cNvSpPr>
            <a:spLocks noGrp="1"/>
          </p:cNvSpPr>
          <p:nvPr>
            <p:ph idx="1"/>
          </p:nvPr>
        </p:nvSpPr>
        <p:spPr>
          <a:xfrm>
            <a:off x="232913" y="852756"/>
            <a:ext cx="10922768" cy="5746451"/>
          </a:xfrm>
        </p:spPr>
        <p:txBody>
          <a:bodyPr>
            <a:normAutofit fontScale="25000" lnSpcReduction="20000"/>
          </a:bodyPr>
          <a:lstStyle/>
          <a:p>
            <a:r>
              <a:rPr lang="ru-RU" sz="5600" dirty="0" err="1"/>
              <a:t>Постнеклассический</a:t>
            </a:r>
            <a:r>
              <a:rPr lang="ru-RU" sz="5600" dirty="0"/>
              <a:t> этап развития науки. Он включает в себя:  </a:t>
            </a:r>
            <a:endParaRPr lang="ru-RU" sz="5600" b="1" dirty="0"/>
          </a:p>
          <a:p>
            <a:r>
              <a:rPr lang="ru-RU" sz="5600" dirty="0"/>
              <a:t>1)  синергетику как междисциплинарное направление научных исследований (изучение  природных  явлений  и  процессов  на  основе  принципов </a:t>
            </a:r>
            <a:r>
              <a:rPr lang="ru-RU" sz="5600" dirty="0" smtClean="0"/>
              <a:t>самоорганизации  </a:t>
            </a:r>
            <a:r>
              <a:rPr lang="ru-RU" sz="5600" dirty="0"/>
              <a:t>систем).  Представление  о  мире  как  о  саморазвивающейся целостности и нестабильном, неустойчивом, неравновесном, неопределенном его состоянии (Г. </a:t>
            </a:r>
            <a:r>
              <a:rPr lang="ru-RU" sz="5600" dirty="0" err="1"/>
              <a:t>Хакен</a:t>
            </a:r>
            <a:r>
              <a:rPr lang="ru-RU" sz="5600" dirty="0"/>
              <a:t> </a:t>
            </a:r>
            <a:r>
              <a:rPr lang="ru-RU" sz="5600" dirty="0" smtClean="0"/>
              <a:t>, </a:t>
            </a:r>
            <a:r>
              <a:rPr lang="ru-RU" sz="5600" dirty="0"/>
              <a:t>И. Пригожин </a:t>
            </a:r>
            <a:r>
              <a:rPr lang="ru-RU" sz="5600" dirty="0" smtClean="0"/>
              <a:t>);  </a:t>
            </a:r>
            <a:endParaRPr lang="ru-RU" sz="5600" b="1" dirty="0"/>
          </a:p>
          <a:p>
            <a:r>
              <a:rPr lang="ru-RU" sz="5600" dirty="0"/>
              <a:t>2)  укрепление парадигмы целостности через осознание разных взглядов на мир.  Остается  нерешенной  проблема  конвергенции  миров,  типов  культур, социальности, научных школ и направлений. Осознается </a:t>
            </a:r>
            <a:r>
              <a:rPr lang="ru-RU" sz="5600" dirty="0" err="1"/>
              <a:t>взаимодополнение</a:t>
            </a:r>
            <a:r>
              <a:rPr lang="ru-RU" sz="5600" dirty="0"/>
              <a:t> техницизма  и  гуманитарности.  Пробивает  себе  дорогу  гуманитарная экспертиза научно-технических достижений;  </a:t>
            </a:r>
            <a:endParaRPr lang="ru-RU" sz="5600" b="1" dirty="0"/>
          </a:p>
          <a:p>
            <a:r>
              <a:rPr lang="ru-RU" sz="5600" dirty="0"/>
              <a:t>3)  идею  </a:t>
            </a:r>
            <a:r>
              <a:rPr lang="ru-RU" sz="5600" dirty="0" err="1"/>
              <a:t>коэволюции</a:t>
            </a:r>
            <a:r>
              <a:rPr lang="ru-RU" sz="5600" dirty="0"/>
              <a:t>,  то  есть  сопряженного,  взаимообусловленного изменения систем или частей внутри целого (Р. Карпинская </a:t>
            </a:r>
            <a:r>
              <a:rPr lang="ru-RU" sz="5600" dirty="0" smtClean="0"/>
              <a:t>);  </a:t>
            </a:r>
            <a:endParaRPr lang="ru-RU" sz="5600" b="1" dirty="0"/>
          </a:p>
          <a:p>
            <a:r>
              <a:rPr lang="ru-RU" sz="5600" dirty="0"/>
              <a:t>4)  </a:t>
            </a:r>
            <a:r>
              <a:rPr lang="ru-RU" sz="5600" dirty="0" err="1"/>
              <a:t>ноосферное</a:t>
            </a:r>
            <a:r>
              <a:rPr lang="ru-RU" sz="5600" dirty="0"/>
              <a:t> мышление – это система взглядов в изучении истории жизни, подразумевающая  всеобщее  постепенное  (упорядоченное)  и  закономерное (последовательное) развитие (В. Вернадский </a:t>
            </a:r>
            <a:r>
              <a:rPr lang="ru-RU" sz="5600" dirty="0" smtClean="0"/>
              <a:t>);  </a:t>
            </a:r>
            <a:endParaRPr lang="ru-RU" sz="5600" b="1" dirty="0"/>
          </a:p>
          <a:p>
            <a:r>
              <a:rPr lang="ru-RU" sz="5600" dirty="0"/>
              <a:t>5)  преодоление  разрыва  объекта  и  субъекта  как  конкретизация  идеи целостности.  Возникает  новый  статус  объективности.  Он  становится доминантой исследования как поиска и проверки научного факта;  </a:t>
            </a:r>
            <a:endParaRPr lang="ru-RU" sz="5600" b="1" dirty="0"/>
          </a:p>
          <a:p>
            <a:r>
              <a:rPr lang="ru-RU" sz="5600" dirty="0"/>
              <a:t>6)  </a:t>
            </a:r>
            <a:r>
              <a:rPr lang="ru-RU" sz="5600" dirty="0" err="1"/>
              <a:t>междисциплинарность</a:t>
            </a:r>
            <a:r>
              <a:rPr lang="ru-RU" sz="5600" dirty="0"/>
              <a:t> и </a:t>
            </a:r>
            <a:r>
              <a:rPr lang="ru-RU" sz="5600" dirty="0" err="1"/>
              <a:t>трансдисциплинарность</a:t>
            </a:r>
            <a:r>
              <a:rPr lang="ru-RU" sz="5600" dirty="0"/>
              <a:t> как способы переноса и реконструкции  методов  одной  области  в  структуру  и  функции  другой области исследования;  </a:t>
            </a:r>
            <a:endParaRPr lang="ru-RU" sz="5600" b="1" dirty="0"/>
          </a:p>
          <a:p>
            <a:r>
              <a:rPr lang="ru-RU" sz="5600" dirty="0"/>
              <a:t>7)  усиление роли философии и её методов во всех науках. Осуществляется изучение  онтологических,  эпистемологических,  аксиологических  сторон формирования предмета и объекта исследования; </a:t>
            </a:r>
            <a:endParaRPr lang="ru-RU" sz="5600" b="1" dirty="0"/>
          </a:p>
          <a:p>
            <a:r>
              <a:rPr lang="ru-RU" sz="5600" dirty="0"/>
              <a:t>8)  математизацию  научных  теорий,  повышение  уровня  их  абстракции  и сложности.  Вычислительная  математика  и  математическое  моделирование становятся общепризнанными инструментами исследования;  </a:t>
            </a:r>
            <a:endParaRPr lang="ru-RU" sz="5600" b="1" dirty="0"/>
          </a:p>
          <a:p>
            <a:r>
              <a:rPr lang="ru-RU" sz="5600" dirty="0"/>
              <a:t>9)  антропный  принцип:  наличие  человека  (наблюдателя)  в  существовании картины мира, вводящего в науку этические нормы техногенного бытия. </a:t>
            </a:r>
            <a:endParaRPr lang="ru-RU" sz="5600" b="1" dirty="0"/>
          </a:p>
          <a:p>
            <a:r>
              <a:rPr lang="ru-RU" sz="5600" dirty="0"/>
              <a:t>Конструктивные возможности науки в </a:t>
            </a:r>
            <a:r>
              <a:rPr lang="ru-RU" sz="5600" dirty="0" err="1"/>
              <a:t>постсовременности</a:t>
            </a:r>
            <a:r>
              <a:rPr lang="ru-RU" sz="5600" dirty="0"/>
              <a:t>. Философия науки рассматривается как диалог между субъектом и объектом (П. </a:t>
            </a:r>
            <a:r>
              <a:rPr lang="ru-RU" sz="5600" dirty="0" err="1"/>
              <a:t>Слотердайк</a:t>
            </a:r>
            <a:r>
              <a:rPr lang="ru-RU" sz="5600" dirty="0"/>
              <a:t> . Завоевывает особое место социальный дискурс знания как синтез социальности  и  когнитивных  моделей  (С.  Москович). </a:t>
            </a:r>
            <a:r>
              <a:rPr lang="ru-RU" sz="5600" dirty="0" smtClean="0"/>
              <a:t>Конструктивизм  </a:t>
            </a:r>
            <a:r>
              <a:rPr lang="ru-RU" sz="5600" dirty="0"/>
              <a:t>выполняет роль нового  источника  знания. Ментальная  диада «субъект-объект» включается в стандарты научного дискурса. Осуществляется поворот естествознания к познанию конструируемой реальности.  </a:t>
            </a:r>
            <a:endParaRPr lang="ru-RU" sz="5600" b="1" dirty="0"/>
          </a:p>
          <a:p>
            <a:endParaRPr lang="ru-RU" dirty="0"/>
          </a:p>
        </p:txBody>
      </p:sp>
    </p:spTree>
    <p:extLst>
      <p:ext uri="{BB962C8B-B14F-4D97-AF65-F5344CB8AC3E}">
        <p14:creationId xmlns:p14="http://schemas.microsoft.com/office/powerpoint/2010/main" val="10112717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9766" y="286603"/>
            <a:ext cx="8915914" cy="483959"/>
          </a:xfrm>
        </p:spPr>
        <p:txBody>
          <a:bodyPr>
            <a:normAutofit/>
          </a:bodyPr>
          <a:lstStyle/>
          <a:p>
            <a:r>
              <a:rPr lang="ru-RU" sz="2000" b="1" dirty="0">
                <a:latin typeface="Arial Black" panose="020B0A04020102020204" pitchFamily="34" charset="0"/>
              </a:rPr>
              <a:t>Системный и синергетический подходы в науке</a:t>
            </a:r>
          </a:p>
        </p:txBody>
      </p:sp>
      <p:sp>
        <p:nvSpPr>
          <p:cNvPr id="3" name="Объект 2"/>
          <p:cNvSpPr>
            <a:spLocks noGrp="1"/>
          </p:cNvSpPr>
          <p:nvPr>
            <p:ph idx="1"/>
          </p:nvPr>
        </p:nvSpPr>
        <p:spPr>
          <a:xfrm>
            <a:off x="410966" y="934948"/>
            <a:ext cx="10744714" cy="5609690"/>
          </a:xfrm>
        </p:spPr>
        <p:txBody>
          <a:bodyPr/>
          <a:lstStyle/>
          <a:p>
            <a:pPr algn="just"/>
            <a:r>
              <a:rPr lang="ru-RU" dirty="0"/>
              <a:t>Системный  подход  –  междисциплинарное  методологическое философское  направление.  В  основу  этого  направления  положен  принцип системности:  мировые  объекты  –  это  системы  различных  типов  и  видов целостности и сложности. Субъект должен обнаружить систему, вычленить её связи  и  отношения,  описать,  создать  типологии  и  объяснить  их.  Система состоит  из:  элементов,  соединения  со  средой,  обладает  иерархичностью, структурированностью  (Л.  фон  </a:t>
            </a:r>
            <a:r>
              <a:rPr lang="ru-RU" dirty="0" err="1"/>
              <a:t>Берталанфи</a:t>
            </a:r>
            <a:r>
              <a:rPr lang="ru-RU" dirty="0"/>
              <a:t>  (1901–1972),  Д.  </a:t>
            </a:r>
            <a:r>
              <a:rPr lang="ru-RU" dirty="0" err="1"/>
              <a:t>Истон</a:t>
            </a:r>
            <a:r>
              <a:rPr lang="ru-RU" dirty="0"/>
              <a:t>  (1917– 2014)). Системы подразделяются на неорганические и органические. </a:t>
            </a:r>
            <a:endParaRPr lang="ru-RU" b="1" dirty="0"/>
          </a:p>
          <a:p>
            <a:pPr algn="just"/>
            <a:r>
              <a:rPr lang="ru-RU" dirty="0" err="1"/>
              <a:t>Системодеятельностный</a:t>
            </a:r>
            <a:r>
              <a:rPr lang="ru-RU" dirty="0"/>
              <a:t>  подход  Г.  П.  Щедровицкого.  Г.  П. Щедровицкий  исходит  не  из  оппозиции  «субъект-объект»,  а  из  способов организации  систем  деятельности  и  мышления.  Схема  организации деятельности  включает  следующие  этапы:  1)  набор  мыслительных  средств,  с которыми  исследователь  «выходит»  на  объект;  2)  набор  «процедур  и операций»,  которые  он  применяет  к  объекту;  3)  «табло  сознания» исследователя,  на  котором  появляются  образы,  фиксирующие  опыт  его исследовательской работы; 4) тексты речи-мысли, фиксация хода и результатов исследовательской работы, о  которых он  сообщает  другим  людям; 5)  строгие нормы  и  схемы  организации  мыслительной  деятельности  –  категории,  с помощью  которых  он  «видит»  процесс  собственной  мыслительной деятельности.    </a:t>
            </a:r>
            <a:endParaRPr lang="ru-RU" b="1" dirty="0"/>
          </a:p>
        </p:txBody>
      </p:sp>
    </p:spTree>
    <p:extLst>
      <p:ext uri="{BB962C8B-B14F-4D97-AF65-F5344CB8AC3E}">
        <p14:creationId xmlns:p14="http://schemas.microsoft.com/office/powerpoint/2010/main" val="29996163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348" y="286604"/>
            <a:ext cx="9306332" cy="442862"/>
          </a:xfrm>
        </p:spPr>
        <p:txBody>
          <a:bodyPr>
            <a:normAutofit/>
          </a:bodyPr>
          <a:lstStyle/>
          <a:p>
            <a:r>
              <a:rPr lang="ru-RU" sz="2000" dirty="0" smtClean="0">
                <a:latin typeface="Arial Black" panose="020B0A04020102020204" pitchFamily="34" charset="0"/>
              </a:rPr>
              <a:t>Системный и синергетический подходы</a:t>
            </a:r>
            <a:endParaRPr lang="ru-RU" sz="2000" dirty="0">
              <a:latin typeface="Arial Black" panose="020B0A04020102020204" pitchFamily="34" charset="0"/>
            </a:endParaRPr>
          </a:p>
        </p:txBody>
      </p:sp>
      <p:sp>
        <p:nvSpPr>
          <p:cNvPr id="3" name="Объект 2"/>
          <p:cNvSpPr>
            <a:spLocks noGrp="1"/>
          </p:cNvSpPr>
          <p:nvPr>
            <p:ph idx="1"/>
          </p:nvPr>
        </p:nvSpPr>
        <p:spPr>
          <a:xfrm>
            <a:off x="246580" y="842481"/>
            <a:ext cx="10909100" cy="5465852"/>
          </a:xfrm>
        </p:spPr>
        <p:txBody>
          <a:bodyPr>
            <a:normAutofit fontScale="85000" lnSpcReduction="10000"/>
          </a:bodyPr>
          <a:lstStyle/>
          <a:p>
            <a:pPr algn="just"/>
            <a:r>
              <a:rPr lang="ru-RU" dirty="0"/>
              <a:t>Системный анализ – совокупность методов и средств, используемых при исследовании и конструировании сложных и сверхсложных объектов, способах обработки информации, методах выработки, принятия и обоснования решений при  проектировании,  создании  и  управлении  социальными,  экономическими, человеко-машинными и техническими системами.  </a:t>
            </a:r>
            <a:endParaRPr lang="ru-RU" b="1" dirty="0"/>
          </a:p>
          <a:p>
            <a:pPr algn="just"/>
            <a:r>
              <a:rPr lang="ru-RU" dirty="0"/>
              <a:t>Эпистемология  системного  подхода  руководствуется  операциями конструирования  субъектом  объекта  познания  как  системы,  так  как  в природной  и  социальной  реальности  отсутствуют  системы,  структуры, специально  создаваемые  среды  (Н.  </a:t>
            </a:r>
            <a:r>
              <a:rPr lang="ru-RU" dirty="0" err="1"/>
              <a:t>Луман</a:t>
            </a:r>
            <a:r>
              <a:rPr lang="ru-RU" dirty="0"/>
              <a:t>  (1927–1998),  </a:t>
            </a:r>
            <a:r>
              <a:rPr lang="ru-RU" dirty="0" err="1"/>
              <a:t>нейробиологи</a:t>
            </a:r>
            <a:r>
              <a:rPr lang="ru-RU" dirty="0"/>
              <a:t>  </a:t>
            </a:r>
            <a:r>
              <a:rPr lang="ru-RU" dirty="0" err="1"/>
              <a:t>У.Матурана</a:t>
            </a:r>
            <a:r>
              <a:rPr lang="ru-RU" dirty="0"/>
              <a:t>  (род.  1928)  и  Ф. </a:t>
            </a:r>
            <a:r>
              <a:rPr lang="ru-RU" dirty="0" err="1"/>
              <a:t>Варела</a:t>
            </a:r>
            <a:r>
              <a:rPr lang="ru-RU" dirty="0"/>
              <a:t> (1946–2001)).  </a:t>
            </a:r>
            <a:endParaRPr lang="ru-RU" b="1" dirty="0"/>
          </a:p>
          <a:p>
            <a:pPr algn="just"/>
            <a:r>
              <a:rPr lang="ru-RU" dirty="0"/>
              <a:t>Системы  самоорганизации  в  синергетике.  Синергетическое  описание неравновесных  и  эволюционирующих  систем  осуществляется  посредством сочетания  системно-структуралистского  подхода  с  принципом самоорганизации,  неравновесности,  нелинейности  и  динамичности  (Г.  </a:t>
            </a:r>
            <a:r>
              <a:rPr lang="ru-RU" dirty="0" err="1"/>
              <a:t>Хакен</a:t>
            </a:r>
            <a:r>
              <a:rPr lang="ru-RU" dirty="0"/>
              <a:t> ).  Синергетика  (греч.  </a:t>
            </a:r>
            <a:r>
              <a:rPr lang="ru-RU" dirty="0" err="1"/>
              <a:t>συν-εργί</a:t>
            </a:r>
            <a:r>
              <a:rPr lang="ru-RU" dirty="0"/>
              <a:t>α  –  сотрудничество,  содействие, соучастие)  –  междисциплинарное  направление  научных  исследований,  в котором  изучаются  общие  закономерности  процессов  перехода  от  хаоса  к порядку и обратно в открытых нелинейных системах физической, химической, биологической,  экологической,  социальной  и  другой  природы.  Термин «Синергетика»  был  введен  в  1969  г.  Г.  </a:t>
            </a:r>
            <a:r>
              <a:rPr lang="ru-RU" dirty="0" err="1"/>
              <a:t>Хакеном</a:t>
            </a:r>
            <a:r>
              <a:rPr lang="ru-RU" dirty="0"/>
              <a:t>.  Это  научное  направление  близко  к  другим  направлениям: нелинейная  динамика,  теория  сложных  адаптивных  систем,  теория диссипативных  структур  (И.  Пригожин),  теория  детерминированного  хаоса, или фрактальная геометрия (Б. Мандельброт), теория </a:t>
            </a:r>
            <a:r>
              <a:rPr lang="ru-RU" dirty="0" err="1"/>
              <a:t>автопоэзиса</a:t>
            </a:r>
            <a:r>
              <a:rPr lang="ru-RU" dirty="0"/>
              <a:t> (У </a:t>
            </a:r>
            <a:r>
              <a:rPr lang="ru-RU" dirty="0" err="1"/>
              <a:t>Матурана</a:t>
            </a:r>
            <a:r>
              <a:rPr lang="ru-RU" dirty="0"/>
              <a:t> и  Ф.  </a:t>
            </a:r>
            <a:r>
              <a:rPr lang="ru-RU" dirty="0" err="1"/>
              <a:t>Варела</a:t>
            </a:r>
            <a:r>
              <a:rPr lang="ru-RU" dirty="0"/>
              <a:t>),  теория  </a:t>
            </a:r>
            <a:r>
              <a:rPr lang="ru-RU" dirty="0" err="1"/>
              <a:t>самоорганизованной</a:t>
            </a:r>
            <a:r>
              <a:rPr lang="ru-RU" dirty="0"/>
              <a:t>  критичности  (П.  Бак),  теория нестационарных  структур  в  режимах  с  обострением  (A.A.  Самарский,  С.П. </a:t>
            </a:r>
            <a:r>
              <a:rPr lang="ru-RU" dirty="0" err="1"/>
              <a:t>Курдюмов</a:t>
            </a:r>
            <a:r>
              <a:rPr lang="ru-RU" dirty="0" smtClean="0"/>
              <a:t>).</a:t>
            </a:r>
            <a:r>
              <a:rPr lang="ru-RU" dirty="0"/>
              <a:t> Иногда  эти  направления  используют  для  себя  общий  термин «синергетика»,  так  как  все  они  опираются  на  исследования  процессов самоорганизации и эволюции, упорядоченного поведения сложных нелинейных систем.  Синергетика  рассматривается  как  современный  этап  развития  идей кибернетики  (Н.  Винер,  У.Р.  Эшби),  системного  анализа,  построения  общей  теории  систем  (Л.  фон </a:t>
            </a:r>
            <a:r>
              <a:rPr lang="ru-RU" dirty="0" err="1"/>
              <a:t>Берталанфи</a:t>
            </a:r>
            <a:r>
              <a:rPr lang="ru-RU" dirty="0"/>
              <a:t>).  </a:t>
            </a:r>
            <a:endParaRPr lang="ru-RU" b="1" dirty="0"/>
          </a:p>
          <a:p>
            <a:pPr algn="just"/>
            <a:endParaRPr lang="ru-RU" dirty="0"/>
          </a:p>
        </p:txBody>
      </p:sp>
    </p:spTree>
    <p:extLst>
      <p:ext uri="{BB962C8B-B14F-4D97-AF65-F5344CB8AC3E}">
        <p14:creationId xmlns:p14="http://schemas.microsoft.com/office/powerpoint/2010/main" val="4229426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8252" y="286604"/>
            <a:ext cx="9347428" cy="432588"/>
          </a:xfrm>
        </p:spPr>
        <p:txBody>
          <a:bodyPr>
            <a:normAutofit/>
          </a:bodyPr>
          <a:lstStyle/>
          <a:p>
            <a:r>
              <a:rPr lang="ru-RU" sz="2000" dirty="0" smtClean="0">
                <a:latin typeface="Arial Black" panose="020B0A04020102020204" pitchFamily="34" charset="0"/>
              </a:rPr>
              <a:t>Синергетика</a:t>
            </a:r>
            <a:endParaRPr lang="ru-RU" sz="2000" dirty="0">
              <a:latin typeface="Arial Black" panose="020B0A04020102020204" pitchFamily="34" charset="0"/>
            </a:endParaRPr>
          </a:p>
        </p:txBody>
      </p:sp>
      <p:sp>
        <p:nvSpPr>
          <p:cNvPr id="3" name="Объект 2"/>
          <p:cNvSpPr>
            <a:spLocks noGrp="1"/>
          </p:cNvSpPr>
          <p:nvPr>
            <p:ph idx="1"/>
          </p:nvPr>
        </p:nvSpPr>
        <p:spPr>
          <a:xfrm>
            <a:off x="184935" y="811658"/>
            <a:ext cx="10970745" cy="5057436"/>
          </a:xfrm>
        </p:spPr>
        <p:txBody>
          <a:bodyPr>
            <a:normAutofit fontScale="92500" lnSpcReduction="10000"/>
          </a:bodyPr>
          <a:lstStyle/>
          <a:p>
            <a:pPr algn="just"/>
            <a:r>
              <a:rPr lang="ru-RU" dirty="0"/>
              <a:t>Идеи  синергетики:  сложноорганизованные  системы,  состоящие  из большого количества элементов, находятся в сложных взаимодействиях друг с другом,  обладают  огромным  числом  степеней  свободы.  Они  могут  быть описаны  небольшим  числом  существенных  типов  движения  (параметров порядка), когда другие типы движения оказываются «подчиненными» (принцип подчинения)  и  могут  быть  достаточно  точно  выражены  через  параметры порядка. Сложное поведение систем может быть описано при помощи иерархии упрощенных  моделей,  включающих  небольшое  число  наиболее  существенных степеней свободы. </a:t>
            </a:r>
            <a:endParaRPr lang="ru-RU" b="1" dirty="0"/>
          </a:p>
          <a:p>
            <a:pPr algn="just"/>
            <a:r>
              <a:rPr lang="ru-RU" dirty="0"/>
              <a:t>Формируется  новая  парадигма,  изменяется  вся  концептуальная  сетка мышления. 1. Происходит переход от категорий бытия к со-бытию, событию; от  существования  к  становлению  и  сосуществованию  в  сложных эволюционирующих  структурах  старого  и  нового.  2.  От  представлений  о стабильности  и  устойчивом  развитии  к  представлениям  о  нестабильности  и </a:t>
            </a:r>
            <a:r>
              <a:rPr lang="ru-RU" dirty="0" err="1"/>
              <a:t>метастабильности</a:t>
            </a:r>
            <a:r>
              <a:rPr lang="ru-RU" dirty="0"/>
              <a:t>,  оберегаемом  и  </a:t>
            </a:r>
            <a:r>
              <a:rPr lang="ru-RU" dirty="0" err="1"/>
              <a:t>самоподдерживаемом</a:t>
            </a:r>
            <a:r>
              <a:rPr lang="ru-RU" dirty="0"/>
              <a:t>  развитии  (</a:t>
            </a:r>
            <a:r>
              <a:rPr lang="ru-RU" dirty="0" err="1"/>
              <a:t>sustainable</a:t>
            </a:r>
            <a:r>
              <a:rPr lang="ru-RU" dirty="0"/>
              <a:t> </a:t>
            </a:r>
            <a:r>
              <a:rPr lang="ru-RU" dirty="0" err="1"/>
              <a:t>development</a:t>
            </a:r>
            <a:r>
              <a:rPr lang="ru-RU" dirty="0"/>
              <a:t>).  3.  От  образов  порядка  к  образам  хаоса,  генерирующего  новые упорядоченные  структуры.  4.  От  самоподдерживающихся  систем  к  быстрой эволюции через нелинейную положительную обратную связь. 5. От эволюции к </a:t>
            </a:r>
            <a:r>
              <a:rPr lang="ru-RU" dirty="0" err="1"/>
              <a:t>коэволюции</a:t>
            </a:r>
            <a:r>
              <a:rPr lang="ru-RU" dirty="0"/>
              <a:t> – взаимосвязанной эволюции сложных систем; от независимости и обособленности  к  связности,  когерентности  автономного;  от  размерности  к соразмерности,  фрактальному  </a:t>
            </a:r>
            <a:r>
              <a:rPr lang="ru-RU" dirty="0" err="1"/>
              <a:t>самоподобию</a:t>
            </a:r>
            <a:r>
              <a:rPr lang="ru-RU" dirty="0"/>
              <a:t>  образований  и  структур  мира. </a:t>
            </a:r>
            <a:endParaRPr lang="ru-RU" b="1" dirty="0"/>
          </a:p>
          <a:p>
            <a:pPr algn="just"/>
            <a:r>
              <a:rPr lang="ru-RU" dirty="0"/>
              <a:t>Основные  категории  для  описания  самоорганизующихся  систем:  аттрактор, бифуркация, фрактал, детерминированный хаос.</a:t>
            </a:r>
            <a:endParaRPr lang="ru-RU" b="1" dirty="0"/>
          </a:p>
        </p:txBody>
      </p:sp>
    </p:spTree>
    <p:extLst>
      <p:ext uri="{BB962C8B-B14F-4D97-AF65-F5344CB8AC3E}">
        <p14:creationId xmlns:p14="http://schemas.microsoft.com/office/powerpoint/2010/main" val="29510045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6332" y="286603"/>
            <a:ext cx="9419347" cy="607249"/>
          </a:xfrm>
        </p:spPr>
        <p:txBody>
          <a:bodyPr>
            <a:normAutofit/>
          </a:bodyPr>
          <a:lstStyle/>
          <a:p>
            <a:r>
              <a:rPr lang="ru-RU" sz="2000" dirty="0" smtClean="0">
                <a:latin typeface="Arial Black" panose="020B0A04020102020204" pitchFamily="34" charset="0"/>
              </a:rPr>
              <a:t>Теория и теоретическое мышление</a:t>
            </a:r>
            <a:endParaRPr lang="ru-RU" sz="2000" dirty="0">
              <a:latin typeface="Arial Black" panose="020B0A04020102020204" pitchFamily="34" charset="0"/>
            </a:endParaRPr>
          </a:p>
        </p:txBody>
      </p:sp>
      <p:sp>
        <p:nvSpPr>
          <p:cNvPr id="3" name="Объект 2"/>
          <p:cNvSpPr>
            <a:spLocks noGrp="1"/>
          </p:cNvSpPr>
          <p:nvPr>
            <p:ph idx="1"/>
          </p:nvPr>
        </p:nvSpPr>
        <p:spPr>
          <a:xfrm>
            <a:off x="195209" y="1150707"/>
            <a:ext cx="10754988" cy="5232096"/>
          </a:xfrm>
        </p:spPr>
        <p:txBody>
          <a:bodyPr>
            <a:normAutofit/>
          </a:bodyPr>
          <a:lstStyle/>
          <a:p>
            <a:pPr algn="just"/>
            <a:r>
              <a:rPr lang="ru-RU" dirty="0" smtClean="0"/>
              <a:t>Мы уже не раз использовали слово теория. Что же скрывается за этим термином? Теория  </a:t>
            </a:r>
            <a:r>
              <a:rPr lang="ru-RU" dirty="0"/>
              <a:t>как  форма  научного знания  преследует  цель  обнаружения  закономерностей,  которым  подчиняется тот  или  иной  фрагмент  действительности.  Построение  научной  теории происходит  на  основе  базовых  понятий  и  категорий,  совокупности  методов, методологических  норм  и  принципов,  данных  экспериментов  и  обобщения фактов. </a:t>
            </a:r>
            <a:endParaRPr lang="ru-RU" b="1" dirty="0"/>
          </a:p>
          <a:p>
            <a:pPr algn="just"/>
            <a:r>
              <a:rPr lang="ru-RU" dirty="0"/>
              <a:t>Теория  репрезентирует  (представляет)  ту  или  иную  область действительности, объясняет на основе найденной закономерности различные проявления этой действительности, тем самым расширяет имеющееся знание. Развитая теория должна содержать в себе данные о причинных, генетических, структурных и функциональных взаимодействиях реальности. По форме теория представляет  собой  систему  непротиворечивых,  логически  взаимосвязанных утверждений. Развитая теория содержит в себе возможность описания, интерпретации и объяснения вновь появляющихся фактов, кроме того, она позитивно настроена на  предложения  включить  в  себя  дополнительные  </a:t>
            </a:r>
            <a:r>
              <a:rPr lang="ru-RU" dirty="0" err="1"/>
              <a:t>метатеоретические</a:t>
            </a:r>
            <a:r>
              <a:rPr lang="ru-RU" dirty="0"/>
              <a:t> построения. Развитая теория кроме совокупности связанных между собой положений содержит  механизм  концептуального  развертывания  внутреннего  содержания (программу построения знания), что позволяет говорить о ее целостности.</a:t>
            </a:r>
            <a:endParaRPr lang="ru-RU" b="1" dirty="0"/>
          </a:p>
        </p:txBody>
      </p:sp>
    </p:spTree>
    <p:extLst>
      <p:ext uri="{BB962C8B-B14F-4D97-AF65-F5344CB8AC3E}">
        <p14:creationId xmlns:p14="http://schemas.microsoft.com/office/powerpoint/2010/main" val="4297986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6332" y="286603"/>
            <a:ext cx="9419347" cy="607249"/>
          </a:xfrm>
        </p:spPr>
        <p:txBody>
          <a:bodyPr>
            <a:normAutofit/>
          </a:bodyPr>
          <a:lstStyle/>
          <a:p>
            <a:r>
              <a:rPr lang="ru-RU" sz="2000" dirty="0" smtClean="0">
                <a:latin typeface="Arial Black" panose="020B0A04020102020204" pitchFamily="34" charset="0"/>
              </a:rPr>
              <a:t>Теория и теоретическое мышление</a:t>
            </a:r>
            <a:endParaRPr lang="ru-RU" sz="2000" dirty="0">
              <a:latin typeface="Arial Black" panose="020B0A04020102020204" pitchFamily="34" charset="0"/>
            </a:endParaRPr>
          </a:p>
        </p:txBody>
      </p:sp>
      <p:sp>
        <p:nvSpPr>
          <p:cNvPr id="3" name="Объект 2"/>
          <p:cNvSpPr>
            <a:spLocks noGrp="1"/>
          </p:cNvSpPr>
          <p:nvPr>
            <p:ph idx="1"/>
          </p:nvPr>
        </p:nvSpPr>
        <p:spPr>
          <a:xfrm>
            <a:off x="195209" y="1109610"/>
            <a:ext cx="10754988" cy="5232096"/>
          </a:xfrm>
        </p:spPr>
        <p:txBody>
          <a:bodyPr>
            <a:normAutofit fontScale="70000" lnSpcReduction="20000"/>
          </a:bodyPr>
          <a:lstStyle/>
          <a:p>
            <a:r>
              <a:rPr lang="ru-RU" b="1" dirty="0"/>
              <a:t>Научная теория</a:t>
            </a:r>
            <a:r>
              <a:rPr lang="ru-RU" dirty="0"/>
              <a:t> – развитая форма научного знания, представленная в его целостности и дающая представление о закономерностях и существенных </a:t>
            </a:r>
            <a:r>
              <a:rPr lang="ru-RU" dirty="0" smtClean="0"/>
              <a:t>связях </a:t>
            </a:r>
            <a:r>
              <a:rPr lang="ru-RU" dirty="0"/>
              <a:t>объекта данной теории.  </a:t>
            </a:r>
            <a:endParaRPr lang="ru-RU" b="1" dirty="0"/>
          </a:p>
          <a:p>
            <a:r>
              <a:rPr lang="ru-RU" b="1" dirty="0"/>
              <a:t>Смысловые  оттенки  понятия  теории</a:t>
            </a:r>
            <a:r>
              <a:rPr lang="ru-RU" dirty="0"/>
              <a:t>.  Понятие  теории  функционирует  в общественном сознании в следующих смысловых формах: </a:t>
            </a:r>
          </a:p>
          <a:p>
            <a:r>
              <a:rPr lang="ru-RU" dirty="0"/>
              <a:t>1.  Как  синоним  духовной  деятельности  в  противовес  предметно-практической деятельности. </a:t>
            </a:r>
          </a:p>
          <a:p>
            <a:r>
              <a:rPr lang="ru-RU" dirty="0"/>
              <a:t>2.  Как  целостное,  организованное  знание  в  противовес  разрозненности обыденных представлений. </a:t>
            </a:r>
          </a:p>
          <a:p>
            <a:r>
              <a:rPr lang="ru-RU" dirty="0"/>
              <a:t>3.  Как противоположность  экспериментальному знанию. Теория позволяет путем расчетов получить данные об объекте и тем самым заменить </a:t>
            </a:r>
            <a:r>
              <a:rPr lang="ru-RU" dirty="0" smtClean="0"/>
              <a:t>дорогостоящие </a:t>
            </a:r>
            <a:r>
              <a:rPr lang="ru-RU" dirty="0"/>
              <a:t>или опасные эксперименты. </a:t>
            </a:r>
          </a:p>
          <a:p>
            <a:r>
              <a:rPr lang="ru-RU" dirty="0"/>
              <a:t>4.  Теория как знаковый объект, столь же реальный как физические объекты.  </a:t>
            </a:r>
          </a:p>
          <a:p>
            <a:r>
              <a:rPr lang="ru-RU" dirty="0"/>
              <a:t>5.  Теория как информационный алгоритм переработки экспериментальных данных.</a:t>
            </a:r>
          </a:p>
          <a:p>
            <a:r>
              <a:rPr lang="ru-RU" dirty="0"/>
              <a:t>По  степени  абстрагирования  и  формализации  знаний  выделяют  </a:t>
            </a:r>
            <a:r>
              <a:rPr lang="ru-RU" dirty="0" smtClean="0"/>
              <a:t>следующие </a:t>
            </a:r>
            <a:r>
              <a:rPr lang="ru-RU" dirty="0"/>
              <a:t>типы научных теорий: </a:t>
            </a:r>
          </a:p>
          <a:p>
            <a:r>
              <a:rPr lang="ru-RU" dirty="0"/>
              <a:t>1.  Эмпирические качественные теории – аппарат этих теорий  носит качественный характер. Они базируются на больших массивах экспериментальных  данных.  Основные  положения  представляют  собой качественные обобщения эмпирических данных, полученные методом  индукции.  Примерами  являются  клеточная  теория  живой материи  </a:t>
            </a:r>
            <a:r>
              <a:rPr lang="ru-RU" dirty="0" err="1"/>
              <a:t>Шлейдена</a:t>
            </a:r>
            <a:r>
              <a:rPr lang="ru-RU" dirty="0"/>
              <a:t>  и  Шванна,  эволюционная  теория  Ч.  Дарвина, теория психики З. Фрейда, теория условных рефлексов И.П. </a:t>
            </a:r>
            <a:r>
              <a:rPr lang="ru-RU" dirty="0" smtClean="0"/>
              <a:t>Павлова</a:t>
            </a:r>
            <a:r>
              <a:rPr lang="ru-RU" dirty="0"/>
              <a:t>, теория функциональных систем психики П.К. Анохина и др. </a:t>
            </a:r>
          </a:p>
          <a:p>
            <a:r>
              <a:rPr lang="ru-RU" dirty="0"/>
              <a:t>2.  </a:t>
            </a:r>
            <a:r>
              <a:rPr lang="ru-RU" dirty="0" err="1"/>
              <a:t>Математизированные</a:t>
            </a:r>
            <a:r>
              <a:rPr lang="ru-RU" dirty="0"/>
              <a:t> эмпирические теории – это теории, которые также базируются на индуктивном обобщении массивов экспериментальных  данных,  но  отличаются  широким  использованием языка математики и математических моделей для описания и объяснения экспериментальных фактов. Для них характерен переход от чисто  качественных  понятий  к  количественным  величинам  и  связанное с этим широкое использование  измерительных и расчетных процедур,  математического  аппарата,  формализованных  моделей изучаемых явлений. Такие теории характерны для многих физических, химических, технических наук. Они начали появляться также и в биологии, лингвистике, экономических и др. науках. В построении теорий данных типов наряду с методом индукции широко используются методы формализации, математизации. </a:t>
            </a:r>
          </a:p>
        </p:txBody>
      </p:sp>
    </p:spTree>
    <p:extLst>
      <p:ext uri="{BB962C8B-B14F-4D97-AF65-F5344CB8AC3E}">
        <p14:creationId xmlns:p14="http://schemas.microsoft.com/office/powerpoint/2010/main" val="12033513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317426"/>
            <a:ext cx="9211810" cy="545604"/>
          </a:xfrm>
        </p:spPr>
        <p:txBody>
          <a:bodyPr>
            <a:normAutofit/>
          </a:bodyPr>
          <a:lstStyle/>
          <a:p>
            <a:r>
              <a:rPr lang="ru-RU" sz="2000" dirty="0" smtClean="0">
                <a:latin typeface="Arial Black" panose="020B0A04020102020204" pitchFamily="34" charset="0"/>
              </a:rPr>
              <a:t>Теория</a:t>
            </a:r>
            <a:endParaRPr lang="ru-RU" sz="2000" dirty="0">
              <a:latin typeface="Arial Black" panose="020B0A04020102020204" pitchFamily="34" charset="0"/>
            </a:endParaRPr>
          </a:p>
        </p:txBody>
      </p:sp>
      <p:sp>
        <p:nvSpPr>
          <p:cNvPr id="3" name="Объект 2"/>
          <p:cNvSpPr>
            <a:spLocks noGrp="1"/>
          </p:cNvSpPr>
          <p:nvPr>
            <p:ph idx="1"/>
          </p:nvPr>
        </p:nvSpPr>
        <p:spPr>
          <a:xfrm>
            <a:off x="552750" y="965770"/>
            <a:ext cx="10641972" cy="5260369"/>
          </a:xfrm>
        </p:spPr>
        <p:txBody>
          <a:bodyPr>
            <a:normAutofit fontScale="70000" lnSpcReduction="20000"/>
          </a:bodyPr>
          <a:lstStyle/>
          <a:p>
            <a:r>
              <a:rPr lang="ru-RU" dirty="0"/>
              <a:t>3.  </a:t>
            </a:r>
            <a:r>
              <a:rPr lang="ru-RU" dirty="0" err="1"/>
              <a:t>Концептуализированные</a:t>
            </a:r>
            <a:r>
              <a:rPr lang="ru-RU" dirty="0"/>
              <a:t>  математические  и  нематематические теории базируются на обобщающих постулатах и строятся методом восхождения от абстрактного к конкретному в частности путем дедукции.  (Геометрия  Эвклида,  классическая  механика  Ньютона, квантовая теория, теория относительности и др.). Они встречаются в нескольких различающихся формах: </a:t>
            </a:r>
          </a:p>
          <a:p>
            <a:r>
              <a:rPr lang="ru-RU" dirty="0"/>
              <a:t>А). Гипотетико-дедуктивные теории – Они базируются на исходных </a:t>
            </a:r>
            <a:r>
              <a:rPr lang="ru-RU" dirty="0" smtClean="0"/>
              <a:t>гипотезах</a:t>
            </a:r>
            <a:r>
              <a:rPr lang="ru-RU" dirty="0"/>
              <a:t>, из которых дедуктивным путем выводятся следствия, подтверждаемые затем экспериментально.  </a:t>
            </a:r>
          </a:p>
          <a:p>
            <a:r>
              <a:rPr lang="ru-RU" dirty="0"/>
              <a:t>Б). Аксиоматико-дедуктивные теории - исходным ядром выступают аксиомы. Аксиомы должны отвечать требованиям непротиворечивости полноты, независимости (</a:t>
            </a:r>
            <a:r>
              <a:rPr lang="ru-RU" dirty="0" err="1"/>
              <a:t>невыводимости</a:t>
            </a:r>
            <a:r>
              <a:rPr lang="ru-RU" dirty="0"/>
              <a:t> друг из друга). </a:t>
            </a:r>
          </a:p>
          <a:p>
            <a:r>
              <a:rPr lang="ru-RU" dirty="0"/>
              <a:t>В)  Теории,  строящиеся  методом  развертывания  исходной  концептуальной  «клеточки» от абстрактного к конкретному (например, «Капитал» К. Маркса – социально-экономическая теория развития капитализма). </a:t>
            </a:r>
          </a:p>
          <a:p>
            <a:r>
              <a:rPr lang="ru-RU" dirty="0"/>
              <a:t>Структурные инварианты научных теорий. </a:t>
            </a:r>
          </a:p>
          <a:p>
            <a:r>
              <a:rPr lang="ru-RU" dirty="0"/>
              <a:t>Для теорий развитого типа характерны следующие </a:t>
            </a:r>
            <a:r>
              <a:rPr lang="ru-RU" b="1" dirty="0"/>
              <a:t>структурные </a:t>
            </a:r>
            <a:r>
              <a:rPr lang="ru-RU" b="1" dirty="0" smtClean="0"/>
              <a:t>инварианты</a:t>
            </a:r>
            <a:r>
              <a:rPr lang="ru-RU" dirty="0"/>
              <a:t>: </a:t>
            </a:r>
          </a:p>
          <a:p>
            <a:r>
              <a:rPr lang="ru-RU" dirty="0"/>
              <a:t>А). Исходные абстракции и базовые конструкты теории. </a:t>
            </a:r>
          </a:p>
          <a:p>
            <a:r>
              <a:rPr lang="ru-RU" dirty="0"/>
              <a:t>Б). Эмпирический базис теории. </a:t>
            </a:r>
          </a:p>
          <a:p>
            <a:r>
              <a:rPr lang="ru-RU" dirty="0"/>
              <a:t>В). Логический аппарат вывода и обоснования положений теории. </a:t>
            </a:r>
          </a:p>
          <a:p>
            <a:r>
              <a:rPr lang="ru-RU" dirty="0"/>
              <a:t>Г). Методы измерения и квантификации понятий (под квантификацией </a:t>
            </a:r>
            <a:r>
              <a:rPr lang="ru-RU" dirty="0" smtClean="0"/>
              <a:t>понимается </a:t>
            </a:r>
            <a:r>
              <a:rPr lang="ru-RU" dirty="0"/>
              <a:t>количественное представление качественных понятий). </a:t>
            </a:r>
          </a:p>
          <a:p>
            <a:r>
              <a:rPr lang="ru-RU" dirty="0"/>
              <a:t>Д). Положения теории – законы, методы, принципы, теоретические </a:t>
            </a:r>
            <a:r>
              <a:rPr lang="ru-RU" dirty="0" smtClean="0"/>
              <a:t>утверждения</a:t>
            </a:r>
            <a:r>
              <a:rPr lang="ru-RU" dirty="0"/>
              <a:t>. </a:t>
            </a:r>
          </a:p>
          <a:p>
            <a:r>
              <a:rPr lang="ru-RU" dirty="0"/>
              <a:t>Е). Интерпретация теории: возможные истолкования смысла теоретических положений. </a:t>
            </a:r>
          </a:p>
          <a:p>
            <a:r>
              <a:rPr lang="ru-RU" dirty="0"/>
              <a:t> </a:t>
            </a:r>
          </a:p>
        </p:txBody>
      </p:sp>
    </p:spTree>
    <p:extLst>
      <p:ext uri="{BB962C8B-B14F-4D97-AF65-F5344CB8AC3E}">
        <p14:creationId xmlns:p14="http://schemas.microsoft.com/office/powerpoint/2010/main" val="15776076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9766" y="344634"/>
            <a:ext cx="8915914" cy="518395"/>
          </a:xfrm>
        </p:spPr>
        <p:txBody>
          <a:bodyPr>
            <a:normAutofit/>
          </a:bodyPr>
          <a:lstStyle/>
          <a:p>
            <a:r>
              <a:rPr lang="ru-RU" sz="2000" dirty="0" smtClean="0">
                <a:latin typeface="Arial Black" panose="020B0A04020102020204" pitchFamily="34" charset="0"/>
              </a:rPr>
              <a:t>Теория</a:t>
            </a:r>
            <a:endParaRPr lang="ru-RU" sz="2000" dirty="0">
              <a:latin typeface="Arial Black" panose="020B0A04020102020204" pitchFamily="34" charset="0"/>
            </a:endParaRPr>
          </a:p>
        </p:txBody>
      </p:sp>
      <p:sp>
        <p:nvSpPr>
          <p:cNvPr id="3" name="Объект 2"/>
          <p:cNvSpPr>
            <a:spLocks noGrp="1"/>
          </p:cNvSpPr>
          <p:nvPr>
            <p:ph idx="1"/>
          </p:nvPr>
        </p:nvSpPr>
        <p:spPr>
          <a:xfrm>
            <a:off x="154113" y="863029"/>
            <a:ext cx="11001568" cy="5599416"/>
          </a:xfrm>
        </p:spPr>
        <p:txBody>
          <a:bodyPr>
            <a:normAutofit fontScale="77500" lnSpcReduction="20000"/>
          </a:bodyPr>
          <a:lstStyle/>
          <a:p>
            <a:pPr lvl="0" algn="just"/>
            <a:r>
              <a:rPr lang="ru-RU" b="1" dirty="0" smtClean="0"/>
              <a:t>1. Исходные  </a:t>
            </a:r>
            <a:r>
              <a:rPr lang="ru-RU" b="1" dirty="0"/>
              <a:t>абстракции  и  базовые  конструкты  теории</a:t>
            </a:r>
            <a:r>
              <a:rPr lang="ru-RU" dirty="0"/>
              <a:t>.  В  круг  исходных абстракций входят первичные термины данной науки. Например, в геометрии Эвклида к первичным терминам относятся точка, прямая, плоскость. </a:t>
            </a:r>
          </a:p>
          <a:p>
            <a:pPr algn="just"/>
            <a:r>
              <a:rPr lang="ru-RU" dirty="0"/>
              <a:t> </a:t>
            </a:r>
            <a:r>
              <a:rPr lang="ru-RU" b="1" dirty="0"/>
              <a:t>Виды исходных базовых конструктов теории</a:t>
            </a:r>
            <a:r>
              <a:rPr lang="ru-RU" dirty="0"/>
              <a:t>: </a:t>
            </a:r>
          </a:p>
          <a:p>
            <a:pPr algn="just"/>
            <a:r>
              <a:rPr lang="ru-RU" dirty="0"/>
              <a:t>А). Аксиомы - на их основе разворачивается теория. Аксиома – очевидное положение, которое принимается без доказательства. На самом деле </a:t>
            </a:r>
            <a:r>
              <a:rPr lang="ru-RU" dirty="0" smtClean="0"/>
              <a:t>обоснованием </a:t>
            </a:r>
            <a:r>
              <a:rPr lang="ru-RU" dirty="0"/>
              <a:t>«очевидных» аксиом является их многократная </a:t>
            </a:r>
            <a:r>
              <a:rPr lang="ru-RU" dirty="0" err="1"/>
              <a:t>подтверждаемость</a:t>
            </a:r>
            <a:r>
              <a:rPr lang="ru-RU" dirty="0"/>
              <a:t> в практике. Совокупность аксиом должна быть полна и достаточна для развертывания содержательных положений теории. Аксиомы не должны противоречить друг другу, не должны выводиться друг из друга, (т.е.  должны быть </a:t>
            </a:r>
            <a:r>
              <a:rPr lang="ru-RU" dirty="0" smtClean="0"/>
              <a:t>независимы</a:t>
            </a:r>
            <a:r>
              <a:rPr lang="ru-RU" dirty="0"/>
              <a:t>). </a:t>
            </a:r>
          </a:p>
          <a:p>
            <a:pPr algn="just"/>
            <a:r>
              <a:rPr lang="ru-RU" dirty="0"/>
              <a:t>Б). Исходные принципы – лежат в основе научной теории, направляют ее развертывание. Базовые принципы должны обладать фундаментальностью, они должны вскрывать главные сущностные связи и качества объекта. Например, в марксистской социальной философии базовым принципом является материалистическое понимание истории. </a:t>
            </a:r>
          </a:p>
          <a:p>
            <a:pPr algn="just"/>
            <a:r>
              <a:rPr lang="ru-RU" dirty="0"/>
              <a:t>В). Исходные «клеточные» конструкты. «Клеточка» - это исходная </a:t>
            </a:r>
            <a:r>
              <a:rPr lang="ru-RU" dirty="0" smtClean="0"/>
              <a:t>абстракция</a:t>
            </a:r>
            <a:r>
              <a:rPr lang="ru-RU" dirty="0"/>
              <a:t>, на основе которой развертывается содержание теории. Аналогична </a:t>
            </a:r>
            <a:r>
              <a:rPr lang="ru-RU" dirty="0" smtClean="0"/>
              <a:t>зародышу  </a:t>
            </a:r>
            <a:r>
              <a:rPr lang="ru-RU" dirty="0"/>
              <a:t>биологического  организма.  Развертывание  исходной  «клеточки»  от простого к сложному позволяет последовательно, всесторонне охватить и раскрыть содержание объекта в теории. (Маркс в «Капитале» главной задачей ставил:  дать  целостное  описание  развития  капиталистической  экономики.  Роль «клеточки» выполняла категория «обмен товаров». Из этой «клеточки» последовательно, циклически развертывается теория капиталистической экономики. </a:t>
            </a:r>
          </a:p>
          <a:p>
            <a:pPr algn="just"/>
            <a:r>
              <a:rPr lang="ru-RU" dirty="0"/>
              <a:t>Клеточные конструкты должны обладать следующими качествами: </a:t>
            </a:r>
          </a:p>
          <a:p>
            <a:pPr algn="just"/>
            <a:r>
              <a:rPr lang="ru-RU" dirty="0"/>
              <a:t>А).  </a:t>
            </a:r>
            <a:r>
              <a:rPr lang="ru-RU" dirty="0" err="1"/>
              <a:t>Массовидность</a:t>
            </a:r>
            <a:r>
              <a:rPr lang="ru-RU" dirty="0"/>
              <a:t>  клеточки  –  она  должна  быть  характерна  для  объекта, присутствовать во всех его элементах. </a:t>
            </a:r>
          </a:p>
          <a:p>
            <a:pPr algn="just"/>
            <a:r>
              <a:rPr lang="ru-RU" dirty="0"/>
              <a:t>Б). Существенность для объекта (т.е. относиться к его сущностным </a:t>
            </a:r>
            <a:r>
              <a:rPr lang="ru-RU" dirty="0" smtClean="0"/>
              <a:t>характеристикам</a:t>
            </a:r>
            <a:r>
              <a:rPr lang="ru-RU" dirty="0"/>
              <a:t>). </a:t>
            </a:r>
          </a:p>
          <a:p>
            <a:pPr algn="just"/>
            <a:r>
              <a:rPr lang="ru-RU" dirty="0"/>
              <a:t>В).  Отражение  специфики  и  главных  качеств  объекта  в  свернутом  виде. (Примеры исходной «клеточки»: в теории биосферы – «биоценоз», в </a:t>
            </a:r>
            <a:r>
              <a:rPr lang="ru-RU" dirty="0" smtClean="0"/>
              <a:t>эволюционной </a:t>
            </a:r>
            <a:r>
              <a:rPr lang="ru-RU" dirty="0"/>
              <a:t>теории Дарвина «биологический вид», в «Капитале» - «товар»). </a:t>
            </a:r>
          </a:p>
          <a:p>
            <a:pPr algn="just"/>
            <a:r>
              <a:rPr lang="ru-RU" dirty="0"/>
              <a:t>Г). Клеточка должна быть связующим звеном между аспектами (</a:t>
            </a:r>
            <a:r>
              <a:rPr lang="ru-RU" dirty="0" smtClean="0"/>
              <a:t>компонентами</a:t>
            </a:r>
            <a:r>
              <a:rPr lang="ru-RU" dirty="0"/>
              <a:t>) объекта. </a:t>
            </a:r>
          </a:p>
        </p:txBody>
      </p:sp>
    </p:spTree>
    <p:extLst>
      <p:ext uri="{BB962C8B-B14F-4D97-AF65-F5344CB8AC3E}">
        <p14:creationId xmlns:p14="http://schemas.microsoft.com/office/powerpoint/2010/main" val="156259838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5510" y="286604"/>
            <a:ext cx="9450170" cy="422314"/>
          </a:xfrm>
        </p:spPr>
        <p:txBody>
          <a:bodyPr>
            <a:normAutofit/>
          </a:bodyPr>
          <a:lstStyle/>
          <a:p>
            <a:r>
              <a:rPr lang="ru-RU" sz="2400" dirty="0" smtClean="0">
                <a:latin typeface="Arial Black" panose="020B0A04020102020204" pitchFamily="34" charset="0"/>
              </a:rPr>
              <a:t>Теория</a:t>
            </a:r>
            <a:endParaRPr lang="ru-RU" sz="2400" dirty="0">
              <a:latin typeface="Arial Black" panose="020B0A04020102020204" pitchFamily="34" charset="0"/>
            </a:endParaRPr>
          </a:p>
        </p:txBody>
      </p:sp>
      <p:sp>
        <p:nvSpPr>
          <p:cNvPr id="3" name="Объект 2"/>
          <p:cNvSpPr>
            <a:spLocks noGrp="1"/>
          </p:cNvSpPr>
          <p:nvPr>
            <p:ph idx="1"/>
          </p:nvPr>
        </p:nvSpPr>
        <p:spPr>
          <a:xfrm>
            <a:off x="359595" y="934948"/>
            <a:ext cx="11486507" cy="5352836"/>
          </a:xfrm>
        </p:spPr>
        <p:txBody>
          <a:bodyPr>
            <a:normAutofit fontScale="85000" lnSpcReduction="20000"/>
          </a:bodyPr>
          <a:lstStyle/>
          <a:p>
            <a:pPr algn="just"/>
            <a:r>
              <a:rPr lang="ru-RU" dirty="0"/>
              <a:t>2. </a:t>
            </a:r>
            <a:r>
              <a:rPr lang="ru-RU" b="1" dirty="0"/>
              <a:t>Логический  аппарат вывода и обоснования  </a:t>
            </a:r>
            <a:r>
              <a:rPr lang="ru-RU" dirty="0"/>
              <a:t>положений теории. Его основу  составляют  методы  индукции  и  дедукции.  Индукция  –  есть  обобщение фактов, экспериментальных данных. Дедукция – логический вывод положений теории из исходных базовых конструктов. </a:t>
            </a:r>
          </a:p>
          <a:p>
            <a:pPr algn="just"/>
            <a:r>
              <a:rPr lang="ru-RU" dirty="0"/>
              <a:t>Достоинства индукции: прочно привязана к фактам, минимальный произвол  в  выводах.  Недостаток  –  теория,  построенная  чисто  индуктивным  путем, недостаточно  системна.  Невозможно  построить  системную  </a:t>
            </a:r>
            <a:r>
              <a:rPr lang="ru-RU" dirty="0" smtClean="0"/>
              <a:t>теорию,  </a:t>
            </a:r>
            <a:r>
              <a:rPr lang="ru-RU" dirty="0"/>
              <a:t>когда  не выявляются  логические  связи  между  разными  положениями.  </a:t>
            </a:r>
            <a:endParaRPr lang="ru-RU" dirty="0" smtClean="0"/>
          </a:p>
          <a:p>
            <a:pPr algn="just"/>
            <a:r>
              <a:rPr lang="ru-RU" dirty="0" smtClean="0"/>
              <a:t>Достоинства  </a:t>
            </a:r>
            <a:r>
              <a:rPr lang="ru-RU" dirty="0"/>
              <a:t>дедукции  -  позволяет  получить  более  целостную  теорию  с  множеством  логических связей между положениями. Недостатки – движение мысли в логической плоскости без обращения к опыту (чисто логический вывод) может привести к отрыву  от  фактов,  произвольным  построениям.  Возможны  просчеты  в  аксиомах, что усиливает вероятность ошибки. </a:t>
            </a:r>
          </a:p>
          <a:p>
            <a:pPr algn="just"/>
            <a:r>
              <a:rPr lang="ru-RU" dirty="0"/>
              <a:t>Дедукцию и индукцию не следует противопоставлять и отрывать друг от друга. Их следует применять в единстве, тогда их недостатки взаимно </a:t>
            </a:r>
            <a:r>
              <a:rPr lang="ru-RU" dirty="0" smtClean="0"/>
              <a:t>компенсируются</a:t>
            </a:r>
            <a:r>
              <a:rPr lang="ru-RU" dirty="0"/>
              <a:t>,  а  достоинства  </a:t>
            </a:r>
            <a:r>
              <a:rPr lang="ru-RU" dirty="0" err="1"/>
              <a:t>взаимоусиливаются</a:t>
            </a:r>
            <a:r>
              <a:rPr lang="ru-RU" dirty="0"/>
              <a:t>.  Наиболее  адекватным  </a:t>
            </a:r>
            <a:r>
              <a:rPr lang="ru-RU" dirty="0" smtClean="0"/>
              <a:t>логическим  </a:t>
            </a:r>
            <a:r>
              <a:rPr lang="ru-RU" dirty="0"/>
              <a:t>подходом  при  построении научной  теории  является такой, когда индуктивный и дедуктивный подходы дополняют друг друга. Иными словами, каждое положение теории в идеале следует строить на пересечении индуктивных обоснований и дедуктивных выводов, то есть доказывать и </a:t>
            </a:r>
            <a:r>
              <a:rPr lang="ru-RU" dirty="0" smtClean="0"/>
              <a:t>фактами, </a:t>
            </a:r>
            <a:r>
              <a:rPr lang="ru-RU" dirty="0"/>
              <a:t>и логикой. </a:t>
            </a:r>
          </a:p>
          <a:p>
            <a:pPr algn="just"/>
            <a:r>
              <a:rPr lang="ru-RU" dirty="0"/>
              <a:t>3.  </a:t>
            </a:r>
            <a:r>
              <a:rPr lang="ru-RU" b="1" dirty="0"/>
              <a:t>Методы  измерений  и  квантификации  понятий</a:t>
            </a:r>
            <a:r>
              <a:rPr lang="ru-RU" dirty="0"/>
              <a:t>.  Квантификация  научных  понятий  означает  придание  качественным  понятиям  статуса  величин,   обладающими  количественными  характеристиками  и  допускающими  измерения. Степень пригодности качественных понятий  для  квантификации – это их </a:t>
            </a:r>
            <a:r>
              <a:rPr lang="ru-RU" dirty="0" err="1"/>
              <a:t>операциональность</a:t>
            </a:r>
            <a:r>
              <a:rPr lang="ru-RU" dirty="0"/>
              <a:t>. В теории важно установление связей неизмеримых качественных  понятий  с  измеримыми  величинами.  (Например,  качество  жизни можно  выразить  через  понятия:  продолжительность  жизни,  экологическая безопасность, состояние преступности. Последние три понятия допускают количественное выражение и измерение. Они позволяют сделать понятие «качество жизни» </a:t>
            </a:r>
            <a:r>
              <a:rPr lang="ru-RU" dirty="0" err="1"/>
              <a:t>операциональным</a:t>
            </a:r>
            <a:r>
              <a:rPr lang="ru-RU" dirty="0"/>
              <a:t>). </a:t>
            </a:r>
          </a:p>
        </p:txBody>
      </p:sp>
    </p:spTree>
    <p:extLst>
      <p:ext uri="{BB962C8B-B14F-4D97-AF65-F5344CB8AC3E}">
        <p14:creationId xmlns:p14="http://schemas.microsoft.com/office/powerpoint/2010/main" val="123471553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0862" y="286603"/>
            <a:ext cx="8874817" cy="514781"/>
          </a:xfrm>
        </p:spPr>
        <p:txBody>
          <a:bodyPr>
            <a:normAutofit/>
          </a:bodyPr>
          <a:lstStyle/>
          <a:p>
            <a:r>
              <a:rPr lang="ru-RU" sz="2000" dirty="0" smtClean="0">
                <a:latin typeface="Arial Black" panose="020B0A04020102020204" pitchFamily="34" charset="0"/>
              </a:rPr>
              <a:t>Теория</a:t>
            </a:r>
            <a:endParaRPr lang="ru-RU" sz="2000" dirty="0">
              <a:latin typeface="Arial Black" panose="020B0A04020102020204" pitchFamily="34" charset="0"/>
            </a:endParaRPr>
          </a:p>
        </p:txBody>
      </p:sp>
      <p:sp>
        <p:nvSpPr>
          <p:cNvPr id="3" name="Объект 2"/>
          <p:cNvSpPr>
            <a:spLocks noGrp="1"/>
          </p:cNvSpPr>
          <p:nvPr>
            <p:ph idx="1"/>
          </p:nvPr>
        </p:nvSpPr>
        <p:spPr>
          <a:xfrm>
            <a:off x="380144" y="1078786"/>
            <a:ext cx="10775537" cy="5352835"/>
          </a:xfrm>
        </p:spPr>
        <p:txBody>
          <a:bodyPr>
            <a:normAutofit lnSpcReduction="10000"/>
          </a:bodyPr>
          <a:lstStyle/>
          <a:p>
            <a:r>
              <a:rPr lang="ru-RU" b="1" dirty="0"/>
              <a:t>4.Положения научной теории. </a:t>
            </a:r>
          </a:p>
          <a:p>
            <a:r>
              <a:rPr lang="ru-RU" dirty="0"/>
              <a:t>А).  Теоретические  утверждения  -  их  главное  качество  достоверность. Даже гипотезы должны опираться на факты и не </a:t>
            </a:r>
            <a:r>
              <a:rPr lang="ru-RU" dirty="0" smtClean="0"/>
              <a:t> должны являться </a:t>
            </a:r>
            <a:r>
              <a:rPr lang="ru-RU" dirty="0"/>
              <a:t>произвольными </a:t>
            </a:r>
            <a:r>
              <a:rPr lang="ru-RU" dirty="0" smtClean="0"/>
              <a:t>допущениями</a:t>
            </a:r>
            <a:r>
              <a:rPr lang="ru-RU" dirty="0"/>
              <a:t>. </a:t>
            </a:r>
          </a:p>
          <a:p>
            <a:r>
              <a:rPr lang="ru-RU" dirty="0"/>
              <a:t>Б). Законы – это положения теории, отражающие существенные, устойчивые, необходимые связи или качества объекта (законы Ома, Ампера, </a:t>
            </a:r>
            <a:r>
              <a:rPr lang="ru-RU" dirty="0" smtClean="0"/>
              <a:t>естественного </a:t>
            </a:r>
            <a:r>
              <a:rPr lang="ru-RU" dirty="0"/>
              <a:t>отбора, всемирного тяготения и др.). </a:t>
            </a:r>
          </a:p>
          <a:p>
            <a:r>
              <a:rPr lang="ru-RU" dirty="0"/>
              <a:t>В). Методы - способы решения теоретических и практических задач, </a:t>
            </a:r>
            <a:r>
              <a:rPr lang="ru-RU" dirty="0" smtClean="0"/>
              <a:t>базирующиеся </a:t>
            </a:r>
            <a:r>
              <a:rPr lang="ru-RU" dirty="0"/>
              <a:t>на теоретическом аппарате данной теории (методы измерений, </a:t>
            </a:r>
            <a:r>
              <a:rPr lang="ru-RU" dirty="0" smtClean="0"/>
              <a:t>прогноза</a:t>
            </a:r>
            <a:r>
              <a:rPr lang="ru-RU" dirty="0"/>
              <a:t>, проектирования и др.). </a:t>
            </a:r>
          </a:p>
          <a:p>
            <a:r>
              <a:rPr lang="ru-RU" dirty="0"/>
              <a:t>Г).  Принципы.  От  законов  они  отличаются  тем,  что  обладают  большей фундаментальностью. Принципы соединяют в себе формулировку объективного  закона со способом его использования субъектом в познании и деятельности.  </a:t>
            </a:r>
          </a:p>
          <a:p>
            <a:r>
              <a:rPr lang="ru-RU" dirty="0"/>
              <a:t>5. </a:t>
            </a:r>
            <a:r>
              <a:rPr lang="ru-RU" b="1" dirty="0"/>
              <a:t>Интерпретация (истолкование) теории</a:t>
            </a:r>
            <a:r>
              <a:rPr lang="ru-RU" dirty="0"/>
              <a:t>.   </a:t>
            </a:r>
          </a:p>
          <a:p>
            <a:r>
              <a:rPr lang="ru-RU" dirty="0"/>
              <a:t>Одни и те же положения теории могут быть по-разному истолкованы. </a:t>
            </a:r>
            <a:r>
              <a:rPr lang="ru-RU" dirty="0" smtClean="0"/>
              <a:t>Интерпретации </a:t>
            </a:r>
            <a:r>
              <a:rPr lang="ru-RU" dirty="0"/>
              <a:t>связывают теоретические положения с наблюдаемыми явлениями, выявляют смысл теории применительно к конкретным характеристикам объекта. К примеру, теория коммунизма К. Маркса была по-разному </a:t>
            </a:r>
            <a:r>
              <a:rPr lang="ru-RU" dirty="0" smtClean="0"/>
              <a:t>интерпретирована  </a:t>
            </a:r>
            <a:r>
              <a:rPr lang="ru-RU" dirty="0"/>
              <a:t>Лениным,  Сталиным,  Дэн  </a:t>
            </a:r>
            <a:r>
              <a:rPr lang="ru-RU" dirty="0" err="1"/>
              <a:t>Сяо-пином</a:t>
            </a:r>
            <a:r>
              <a:rPr lang="ru-RU" dirty="0"/>
              <a:t>,  Макаром  </a:t>
            </a:r>
            <a:r>
              <a:rPr lang="ru-RU" dirty="0" err="1"/>
              <a:t>Нагульновым</a:t>
            </a:r>
            <a:r>
              <a:rPr lang="ru-RU" dirty="0"/>
              <a:t>  из  романа Шолохова «Поднятая целина».  </a:t>
            </a:r>
          </a:p>
        </p:txBody>
      </p:sp>
    </p:spTree>
    <p:extLst>
      <p:ext uri="{BB962C8B-B14F-4D97-AF65-F5344CB8AC3E}">
        <p14:creationId xmlns:p14="http://schemas.microsoft.com/office/powerpoint/2010/main" val="28820384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088" y="286604"/>
            <a:ext cx="8566592" cy="463410"/>
          </a:xfrm>
        </p:spPr>
        <p:txBody>
          <a:bodyPr>
            <a:normAutofit/>
          </a:bodyPr>
          <a:lstStyle/>
          <a:p>
            <a:r>
              <a:rPr lang="ru-RU" sz="2400" dirty="0" smtClean="0">
                <a:latin typeface="Arial Black" panose="020B0A04020102020204" pitchFamily="34" charset="0"/>
              </a:rPr>
              <a:t>Теория</a:t>
            </a:r>
            <a:endParaRPr lang="ru-RU" sz="2400" dirty="0">
              <a:latin typeface="Arial Black" panose="020B0A04020102020204" pitchFamily="34" charset="0"/>
            </a:endParaRPr>
          </a:p>
        </p:txBody>
      </p:sp>
      <p:sp>
        <p:nvSpPr>
          <p:cNvPr id="3" name="Объект 2"/>
          <p:cNvSpPr>
            <a:spLocks noGrp="1"/>
          </p:cNvSpPr>
          <p:nvPr>
            <p:ph idx="1"/>
          </p:nvPr>
        </p:nvSpPr>
        <p:spPr>
          <a:xfrm>
            <a:off x="236306" y="750014"/>
            <a:ext cx="11486507" cy="5527496"/>
          </a:xfrm>
        </p:spPr>
        <p:txBody>
          <a:bodyPr>
            <a:normAutofit fontScale="70000" lnSpcReduction="20000"/>
          </a:bodyPr>
          <a:lstStyle/>
          <a:p>
            <a:r>
              <a:rPr lang="ru-RU" b="1" dirty="0"/>
              <a:t>Под регулятивными принципами построения теорий </a:t>
            </a:r>
            <a:r>
              <a:rPr lang="ru-RU" dirty="0"/>
              <a:t>понимаются </a:t>
            </a:r>
            <a:r>
              <a:rPr lang="ru-RU" dirty="0" smtClean="0"/>
              <a:t>закономерные </a:t>
            </a:r>
            <a:r>
              <a:rPr lang="ru-RU" dirty="0"/>
              <a:t>ориентиры, которые отражают объективную логику процесса </a:t>
            </a:r>
            <a:r>
              <a:rPr lang="ru-RU" dirty="0" smtClean="0"/>
              <a:t>развития </a:t>
            </a:r>
            <a:r>
              <a:rPr lang="ru-RU" dirty="0"/>
              <a:t>науки. Эти принципы выработаны исторически и в той или иной мере </a:t>
            </a:r>
            <a:r>
              <a:rPr lang="ru-RU" dirty="0" smtClean="0"/>
              <a:t>рассматриваются </a:t>
            </a:r>
            <a:r>
              <a:rPr lang="ru-RU" dirty="0"/>
              <a:t>как обязательные для научного сообщества. </a:t>
            </a:r>
          </a:p>
          <a:p>
            <a:r>
              <a:rPr lang="ru-RU" dirty="0"/>
              <a:t>Основные регулятивные принципы: </a:t>
            </a:r>
          </a:p>
          <a:p>
            <a:r>
              <a:rPr lang="ru-RU" dirty="0"/>
              <a:t>1.  Принцип детерминизма. </a:t>
            </a:r>
          </a:p>
          <a:p>
            <a:r>
              <a:rPr lang="ru-RU" dirty="0"/>
              <a:t>2.  Принцип соответствия. </a:t>
            </a:r>
          </a:p>
          <a:p>
            <a:r>
              <a:rPr lang="ru-RU" dirty="0"/>
              <a:t>3.  Принцип </a:t>
            </a:r>
            <a:r>
              <a:rPr lang="ru-RU" dirty="0" err="1"/>
              <a:t>операциональности</a:t>
            </a:r>
            <a:r>
              <a:rPr lang="ru-RU" dirty="0"/>
              <a:t>. </a:t>
            </a:r>
          </a:p>
          <a:p>
            <a:r>
              <a:rPr lang="ru-RU" dirty="0"/>
              <a:t>4.  Принцип простоты, красоты и изящества.</a:t>
            </a:r>
          </a:p>
          <a:p>
            <a:r>
              <a:rPr lang="ru-RU" b="1" dirty="0"/>
              <a:t>Идеалы построения научных теорий. </a:t>
            </a:r>
            <a:endParaRPr lang="ru-RU" dirty="0"/>
          </a:p>
          <a:p>
            <a:r>
              <a:rPr lang="ru-RU" dirty="0"/>
              <a:t> Они аккумулируют в себе весь опыт развития науки и дают </a:t>
            </a:r>
            <a:r>
              <a:rPr lang="ru-RU" dirty="0" smtClean="0"/>
              <a:t>концентрированные </a:t>
            </a:r>
            <a:r>
              <a:rPr lang="ru-RU" dirty="0"/>
              <a:t>ориентиры в познании. </a:t>
            </a:r>
          </a:p>
          <a:p>
            <a:r>
              <a:rPr lang="ru-RU" dirty="0"/>
              <a:t>1. Системность - главный идеал. Научная теория – организованная система знаний. Это предполагает следующие требования к ее построению: </a:t>
            </a:r>
          </a:p>
          <a:p>
            <a:r>
              <a:rPr lang="ru-RU" dirty="0"/>
              <a:t>а).  Всесторонность  охвата  аспектов  объекта  –  знание,  претендующие  на статус теории, должно давать всестороннюю картину объекта, а не отдельный его аспект или фрагмент. При этом имеется в виду, что сама всесторонность исторична: со временем выявляются новые стороны. </a:t>
            </a:r>
          </a:p>
          <a:p>
            <a:r>
              <a:rPr lang="ru-RU" dirty="0"/>
              <a:t>б). Взаимозависимость и непротиворечивость положений теории.    </a:t>
            </a:r>
          </a:p>
          <a:p>
            <a:r>
              <a:rPr lang="ru-RU" dirty="0"/>
              <a:t>в). </a:t>
            </a:r>
            <a:r>
              <a:rPr lang="ru-RU" dirty="0" err="1"/>
              <a:t>Фокусированность</a:t>
            </a:r>
            <a:r>
              <a:rPr lang="ru-RU" dirty="0"/>
              <a:t> структуры теории на решение научных проблем. Для этого теорию желательно конкретизировать до уровня методологических </a:t>
            </a:r>
            <a:r>
              <a:rPr lang="ru-RU" dirty="0" smtClean="0"/>
              <a:t>алгоритмов</a:t>
            </a:r>
            <a:r>
              <a:rPr lang="ru-RU" dirty="0"/>
              <a:t>. </a:t>
            </a:r>
          </a:p>
          <a:p>
            <a:r>
              <a:rPr lang="ru-RU" dirty="0"/>
              <a:t>2.  Концептуальность  теории  –  развертывание  всего  теоретического  </a:t>
            </a:r>
            <a:r>
              <a:rPr lang="ru-RU" dirty="0" smtClean="0"/>
              <a:t>содержания </a:t>
            </a:r>
            <a:r>
              <a:rPr lang="ru-RU" dirty="0"/>
              <a:t>на базе единых объяснительных принципов. </a:t>
            </a:r>
          </a:p>
          <a:p>
            <a:r>
              <a:rPr lang="ru-RU" dirty="0"/>
              <a:t>3. Достоверность и доказательность положений теории. </a:t>
            </a:r>
          </a:p>
          <a:p>
            <a:endParaRPr lang="ru-RU" dirty="0"/>
          </a:p>
        </p:txBody>
      </p:sp>
    </p:spTree>
    <p:extLst>
      <p:ext uri="{BB962C8B-B14F-4D97-AF65-F5344CB8AC3E}">
        <p14:creationId xmlns:p14="http://schemas.microsoft.com/office/powerpoint/2010/main" val="13833528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2364" y="286604"/>
            <a:ext cx="9193316" cy="432588"/>
          </a:xfrm>
        </p:spPr>
        <p:txBody>
          <a:bodyPr>
            <a:normAutofit/>
          </a:bodyPr>
          <a:lstStyle/>
          <a:p>
            <a:r>
              <a:rPr lang="ru-RU" sz="2400" dirty="0" smtClean="0">
                <a:latin typeface="Arial Black" panose="020B0A04020102020204" pitchFamily="34" charset="0"/>
              </a:rPr>
              <a:t>Теория</a:t>
            </a:r>
            <a:endParaRPr lang="ru-RU" sz="2400" dirty="0">
              <a:latin typeface="Arial Black" panose="020B0A04020102020204" pitchFamily="34" charset="0"/>
            </a:endParaRPr>
          </a:p>
        </p:txBody>
      </p:sp>
      <p:sp>
        <p:nvSpPr>
          <p:cNvPr id="3" name="Объект 2"/>
          <p:cNvSpPr>
            <a:spLocks noGrp="1"/>
          </p:cNvSpPr>
          <p:nvPr>
            <p:ph idx="1"/>
          </p:nvPr>
        </p:nvSpPr>
        <p:spPr>
          <a:xfrm>
            <a:off x="493160" y="719192"/>
            <a:ext cx="10662520" cy="4975242"/>
          </a:xfrm>
        </p:spPr>
        <p:txBody>
          <a:bodyPr>
            <a:normAutofit fontScale="92500" lnSpcReduction="10000"/>
          </a:bodyPr>
          <a:lstStyle/>
          <a:p>
            <a:r>
              <a:rPr lang="ru-RU" dirty="0" err="1"/>
              <a:t>Формализованность</a:t>
            </a:r>
            <a:r>
              <a:rPr lang="ru-RU" dirty="0"/>
              <a:t> научной теории </a:t>
            </a:r>
            <a:r>
              <a:rPr lang="ru-RU" dirty="0" smtClean="0"/>
              <a:t>– тщательное </a:t>
            </a:r>
            <a:r>
              <a:rPr lang="ru-RU" dirty="0" err="1" smtClean="0"/>
              <a:t>простраивание</a:t>
            </a:r>
            <a:r>
              <a:rPr lang="ru-RU" dirty="0" smtClean="0"/>
              <a:t>   </a:t>
            </a:r>
            <a:r>
              <a:rPr lang="ru-RU" dirty="0"/>
              <a:t>ее </a:t>
            </a:r>
            <a:r>
              <a:rPr lang="ru-RU" dirty="0" smtClean="0"/>
              <a:t>логической </a:t>
            </a:r>
            <a:r>
              <a:rPr lang="ru-RU" dirty="0"/>
              <a:t>формы, выделение ее в чистом  виде   из содержания. Высшим типом формализации  является  математизация.  Однако    формализация  не  сводится  к математизации.  Формализация  может проявляться  в блок-схемах,  алгоритмах, графиках, таблицах. Важный тип формализации - классификация. </a:t>
            </a:r>
          </a:p>
          <a:p>
            <a:r>
              <a:rPr lang="ru-RU" dirty="0"/>
              <a:t>5. Фундаментальность теории.  </a:t>
            </a:r>
          </a:p>
          <a:p>
            <a:r>
              <a:rPr lang="ru-RU" dirty="0"/>
              <a:t>Фундаментальность включает следующие аспекты: </a:t>
            </a:r>
          </a:p>
          <a:p>
            <a:r>
              <a:rPr lang="ru-RU" dirty="0"/>
              <a:t>а). Широта охвата явлений с единых позиций. </a:t>
            </a:r>
          </a:p>
          <a:p>
            <a:r>
              <a:rPr lang="ru-RU" dirty="0"/>
              <a:t>б). Глубина проникновения в сущность. </a:t>
            </a:r>
          </a:p>
          <a:p>
            <a:r>
              <a:rPr lang="ru-RU" dirty="0"/>
              <a:t>в). Объяснительный и прогностический потенциал. </a:t>
            </a:r>
          </a:p>
          <a:p>
            <a:r>
              <a:rPr lang="ru-RU" dirty="0"/>
              <a:t>г).  Уровень  сдвига  в  концептуальном  составе  знаний,  которые  вызвала данная теория - продвижение в понимании сущности объекта. </a:t>
            </a:r>
          </a:p>
          <a:p>
            <a:r>
              <a:rPr lang="ru-RU" dirty="0"/>
              <a:t>д). Степень воздействия на смежные области науки и практики. </a:t>
            </a:r>
          </a:p>
          <a:p>
            <a:r>
              <a:rPr lang="ru-RU" dirty="0"/>
              <a:t>6. Новизна и актуальность научной информации </a:t>
            </a:r>
          </a:p>
          <a:p>
            <a:r>
              <a:rPr lang="ru-RU" dirty="0"/>
              <a:t>7. Простота, изящество, красота теории.</a:t>
            </a:r>
          </a:p>
          <a:p>
            <a:endParaRPr lang="ru-RU" dirty="0"/>
          </a:p>
        </p:txBody>
      </p:sp>
    </p:spTree>
    <p:extLst>
      <p:ext uri="{BB962C8B-B14F-4D97-AF65-F5344CB8AC3E}">
        <p14:creationId xmlns:p14="http://schemas.microsoft.com/office/powerpoint/2010/main" val="355274051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9896" y="286603"/>
            <a:ext cx="9285783" cy="350395"/>
          </a:xfrm>
        </p:spPr>
        <p:txBody>
          <a:bodyPr>
            <a:noAutofit/>
          </a:bodyPr>
          <a:lstStyle/>
          <a:p>
            <a:r>
              <a:rPr lang="ru-RU" sz="2400" dirty="0" smtClean="0">
                <a:latin typeface="Arial Black" panose="020B0A04020102020204" pitchFamily="34" charset="0"/>
              </a:rPr>
              <a:t>Функции теории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770562"/>
            <a:ext cx="11435137" cy="5630238"/>
          </a:xfrm>
        </p:spPr>
        <p:txBody>
          <a:bodyPr/>
          <a:lstStyle/>
          <a:p>
            <a:pPr algn="just"/>
            <a:r>
              <a:rPr lang="ru-RU" b="1" u="sng" dirty="0"/>
              <a:t>Функции научной теории</a:t>
            </a:r>
            <a:r>
              <a:rPr lang="ru-RU" dirty="0"/>
              <a:t>. Свое конкретное проявление научная теория находит в тех функциях, которые осуществляются с ее помощью в процессе научного познания. Можно обеспечить несколько, наиболее важных функций теории, это: 1) информационная, 2) систематизирующая, 3) прогностическая, 4) объяснительная.</a:t>
            </a:r>
          </a:p>
          <a:p>
            <a:pPr lvl="0" algn="just"/>
            <a:r>
              <a:rPr lang="ru-RU" dirty="0" smtClean="0"/>
              <a:t>1. </a:t>
            </a:r>
            <a:r>
              <a:rPr lang="ru-RU" b="1" dirty="0" smtClean="0"/>
              <a:t>Информативная </a:t>
            </a:r>
            <a:r>
              <a:rPr lang="ru-RU" b="1" dirty="0"/>
              <a:t>функция </a:t>
            </a:r>
            <a:r>
              <a:rPr lang="ru-RU" dirty="0"/>
              <a:t>теории выражается в получении необходимой информации об окружающем мире, что составляет задачу всякого процесса научного исследования, будь то наблюдения, эксперимента или теоретического рассуждения. Но специфика информационной функции теории заключается в том, что посредством нее устанавливается внутренняя, необходимая связь между различными эмпирическими законами. В результате этого становится возможным предсказать не только факты и явления, которые можно было бы предвидеть на основе только эмпирических законов, но и ранее неизвестные факты. Устанавливая корреляции между эмпирическими законами, теория дает возможность определить ту избыточную информацию, которая содержится в отдельных законах. Именно поэтому предсказания, вытекающие из теории, значительно более эффективны, чем предсказания, сделанные на основе эмпирических фактов. Таким образом, теория предоставляет дополнительное количество информации для дальнейшего развития познания. </a:t>
            </a:r>
          </a:p>
        </p:txBody>
      </p:sp>
    </p:spTree>
    <p:extLst>
      <p:ext uri="{BB962C8B-B14F-4D97-AF65-F5344CB8AC3E}">
        <p14:creationId xmlns:p14="http://schemas.microsoft.com/office/powerpoint/2010/main" val="10413931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9896" y="286603"/>
            <a:ext cx="9285783" cy="350395"/>
          </a:xfrm>
        </p:spPr>
        <p:txBody>
          <a:bodyPr>
            <a:noAutofit/>
          </a:bodyPr>
          <a:lstStyle/>
          <a:p>
            <a:r>
              <a:rPr lang="ru-RU" sz="2400" dirty="0" smtClean="0">
                <a:latin typeface="Arial Black" panose="020B0A04020102020204" pitchFamily="34" charset="0"/>
              </a:rPr>
              <a:t>Функции теории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770562"/>
            <a:ext cx="11435137" cy="5630238"/>
          </a:xfrm>
        </p:spPr>
        <p:txBody>
          <a:bodyPr>
            <a:normAutofit lnSpcReduction="10000"/>
          </a:bodyPr>
          <a:lstStyle/>
          <a:p>
            <a:pPr lvl="0" algn="just"/>
            <a:r>
              <a:rPr lang="ru-RU" b="1" dirty="0" smtClean="0"/>
              <a:t>2.Систематизирующая </a:t>
            </a:r>
            <a:r>
              <a:rPr lang="ru-RU" b="1" dirty="0"/>
              <a:t>функция теории </a:t>
            </a:r>
            <a:r>
              <a:rPr lang="ru-RU" dirty="0"/>
              <a:t>определяется синтетическим характером научного знания. Она следует из того, что теория не ограничивается простым описанием эмпирического материала, а стремится так организовать и упорядочить его, чтобы большая его часть могла быть логически выведена из небольшого числа основных законов и принципов. Уже с помощью эмпирических законов становится возможным упорядочить значительное количество экспериментально установленных фактов, но теория делает новый шаг в этом направлении, состоящий в том, что она объединяет и обобщает разные эмпирические законы и гипотезы. Формально эта операция сводится к выведению уже известных и новых эмпирических законов в качестве следствий общих теоретических законов, принципов и допущений.</a:t>
            </a:r>
          </a:p>
          <a:p>
            <a:pPr lvl="0" algn="just"/>
            <a:r>
              <a:rPr lang="ru-RU" dirty="0" smtClean="0"/>
              <a:t>3. </a:t>
            </a:r>
            <a:r>
              <a:rPr lang="ru-RU" b="1" dirty="0" smtClean="0"/>
              <a:t>Прогностическая </a:t>
            </a:r>
            <a:r>
              <a:rPr lang="ru-RU" b="1" dirty="0"/>
              <a:t>функция теории </a:t>
            </a:r>
            <a:r>
              <a:rPr lang="ru-RU" dirty="0"/>
              <a:t>состоит в том, что информация, сконцентрированная в законах и научных теориях, служит для прогнозирования будущих событий. Предсказание может быть сделано и на основании закона, и гипотезы, и даже простого эмпирического обобщения. Но при этом прогностическая специфика теории определяется большей широтой охвата и точностью характеристики будущих событий. Даже предсказания, которые можно вывести из закона, характеризуют лишь отдельные факты и их эмпирические взаимосвязи, не говоря уже о предсказаниях, сделанных на основе эмпирического обобщения или гипотезы. Предсказание на основе теории качественно отличается от других еще и тем, что позволяет указать на бесчисленное множество новых неизвестных фактов и эмпирических законов. В отдельных случаях из теории можно вывести и важные теоретические закономерности. Подобное произошло с законом о взаимосвязи между массой и энергией (Е = </a:t>
            </a:r>
            <a:r>
              <a:rPr lang="en-US" dirty="0"/>
              <a:t>mc</a:t>
            </a:r>
            <a:r>
              <a:rPr lang="ru-RU" baseline="30000" dirty="0"/>
              <a:t>2</a:t>
            </a:r>
            <a:r>
              <a:rPr lang="ru-RU" dirty="0"/>
              <a:t>), который был получен с помощью логико-математических методов из общих постулатов теории относительности А. Эйнштейна.</a:t>
            </a:r>
          </a:p>
        </p:txBody>
      </p:sp>
    </p:spTree>
    <p:extLst>
      <p:ext uri="{BB962C8B-B14F-4D97-AF65-F5344CB8AC3E}">
        <p14:creationId xmlns:p14="http://schemas.microsoft.com/office/powerpoint/2010/main" val="172391957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9896" y="286603"/>
            <a:ext cx="9285783" cy="350395"/>
          </a:xfrm>
        </p:spPr>
        <p:txBody>
          <a:bodyPr>
            <a:noAutofit/>
          </a:bodyPr>
          <a:lstStyle/>
          <a:p>
            <a:r>
              <a:rPr lang="ru-RU" sz="2400" dirty="0" smtClean="0">
                <a:latin typeface="Arial Black" panose="020B0A04020102020204" pitchFamily="34" charset="0"/>
              </a:rPr>
              <a:t>Функции теории</a:t>
            </a:r>
            <a:endParaRPr lang="ru-RU" sz="2400" dirty="0">
              <a:latin typeface="Arial Black" panose="020B0A04020102020204" pitchFamily="34" charset="0"/>
            </a:endParaRPr>
          </a:p>
        </p:txBody>
      </p:sp>
      <p:sp>
        <p:nvSpPr>
          <p:cNvPr id="3" name="Объект 2"/>
          <p:cNvSpPr>
            <a:spLocks noGrp="1"/>
          </p:cNvSpPr>
          <p:nvPr>
            <p:ph idx="1"/>
          </p:nvPr>
        </p:nvSpPr>
        <p:spPr>
          <a:xfrm>
            <a:off x="339047" y="770562"/>
            <a:ext cx="11435137" cy="5630238"/>
          </a:xfrm>
        </p:spPr>
        <p:txBody>
          <a:bodyPr>
            <a:normAutofit/>
          </a:bodyPr>
          <a:lstStyle/>
          <a:p>
            <a:pPr lvl="0" algn="just"/>
            <a:r>
              <a:rPr lang="ru-RU" dirty="0" smtClean="0"/>
              <a:t>4. </a:t>
            </a:r>
            <a:r>
              <a:rPr lang="ru-RU" b="1" dirty="0" smtClean="0"/>
              <a:t>Объяснение </a:t>
            </a:r>
            <a:r>
              <a:rPr lang="ru-RU" b="1" dirty="0"/>
              <a:t>как функция науки </a:t>
            </a:r>
            <a:r>
              <a:rPr lang="ru-RU" dirty="0"/>
              <a:t>взаимосвязано с предсказательной функцией. В ходе исследования они не только не исключают, а, наоборот, предполагают друг друга. История науки показывает, что подлинно научная теория должна не только предсказывать тот или иной факт или явление, но и объяснить, в силу каких причин они должны возникнуть. При этом, чем полнее и глубже объяснение теории, тем надежнее и точнее предсказание. Таким образом, между предсказанием и объяснением существует глубокая взаимосвязь</a:t>
            </a:r>
          </a:p>
        </p:txBody>
      </p:sp>
    </p:spTree>
    <p:extLst>
      <p:ext uri="{BB962C8B-B14F-4D97-AF65-F5344CB8AC3E}">
        <p14:creationId xmlns:p14="http://schemas.microsoft.com/office/powerpoint/2010/main" val="11634781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Теория и факт</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lnSpcReduction="10000"/>
          </a:bodyPr>
          <a:lstStyle/>
          <a:p>
            <a:pPr algn="just"/>
            <a:r>
              <a:rPr lang="ru-RU" sz="1400" dirty="0"/>
              <a:t>В философии науки факт — это особое предложение, фиксирующее эмпирическое знание, утверждение или условие, которое может быть верифицировано. Факт противопоставляется теории или гипотезе. Научная теория описывает и объясняет факты, а также может предсказать новые. Утверждение, которое не может быть непосредственно подтверждено или опровергнуто, называется предположением или мнением.</a:t>
            </a:r>
          </a:p>
          <a:p>
            <a:pPr algn="just"/>
            <a:r>
              <a:rPr lang="ru-RU" sz="1400" dirty="0"/>
              <a:t>В современной философии науки распространены две основных концепции факта: </a:t>
            </a:r>
            <a:r>
              <a:rPr lang="ru-RU" sz="1400" dirty="0" err="1"/>
              <a:t>фактуализм</a:t>
            </a:r>
            <a:r>
              <a:rPr lang="ru-RU" sz="1400" dirty="0"/>
              <a:t> и </a:t>
            </a:r>
            <a:r>
              <a:rPr lang="ru-RU" sz="1400" dirty="0" err="1"/>
              <a:t>теоретизм</a:t>
            </a:r>
            <a:r>
              <a:rPr lang="ru-RU" sz="1400" dirty="0"/>
              <a:t>. Первая утверждает автономность фактов по отношению к теории, подчеркивая независимость формулировки фактов от теоретических построений. Согласно второй, факты полностью зависят от теории, в зависимости от выбора теоретической позиции, факты могут изменяться. Распространены и подходы суммирующие в себе две указанные концепции и признающие одновременно теоретическую </a:t>
            </a:r>
            <a:r>
              <a:rPr lang="ru-RU" sz="1400" dirty="0" err="1"/>
              <a:t>нагруженность</a:t>
            </a:r>
            <a:r>
              <a:rPr lang="ru-RU" sz="1400" dirty="0"/>
              <a:t> фактов и их автономный по отношению к теории характер</a:t>
            </a:r>
            <a:r>
              <a:rPr lang="ru-RU" sz="1400" dirty="0" smtClean="0"/>
              <a:t>.</a:t>
            </a:r>
          </a:p>
          <a:p>
            <a:pPr algn="just"/>
            <a:r>
              <a:rPr lang="ru-RU" sz="1400" dirty="0"/>
              <a:t>Факт, по мнению </a:t>
            </a:r>
            <a:r>
              <a:rPr lang="ru-RU" sz="1400" dirty="0" err="1"/>
              <a:t>Елсукова</a:t>
            </a:r>
            <a:r>
              <a:rPr lang="ru-RU" sz="1400" dirty="0"/>
              <a:t> А.Н</a:t>
            </a:r>
            <a:r>
              <a:rPr lang="ru-RU" sz="1400" dirty="0" smtClean="0"/>
              <a:t>. </a:t>
            </a:r>
            <a:r>
              <a:rPr lang="ru-RU" sz="1400" dirty="0"/>
              <a:t>- это то, в истинности чего мы не сомневаемся, это нечто самоочевидное и истинное, но и то, что не исключает своего обоснования и подтверждения. Отсюда -  двойственность факта: факт представлен как непосредственно созерцаемое, а, с другой стороны, у факта также существует и логическая схема воспринимаемых явлений (то есть факт – это и обозначенная действительность и элемент научного знания). Такая двойственность обусловлена историческим ходом развития науки. Первоначально, на первых стадиях развития естествознания, представления о фактах предполагали их понимание как о явлениях самой действительности. Само научное познание, строящееся на описательно-эмпирической практике, опиралось в основном на фиксацию внешних признаков предметов, на сбор эмпирических сведений. Не случайно многие открытия в сфере географии, геологии, биологии и других наук сводились к обнаружению новых объектов (</a:t>
            </a:r>
            <a:r>
              <a:rPr lang="ru-RU" sz="1400" dirty="0" err="1"/>
              <a:t>будь-то</a:t>
            </a:r>
            <a:r>
              <a:rPr lang="ru-RU" sz="1400" dirty="0"/>
              <a:t> остров, океан, море, минерал, вид животного или растения и т.д.) и возможному более полному его описанию. Такой объект, по сути, и отождествлялся с новым фактом в уже обозначенном смысле. Подобное представление о фактах распространено широко и сейчас в сфере обыденного знания, следственной практики, художественном творчестве и т.д. Здесь факты – это реальные события, воспринимаемые и фиксируемые человеком непосредственно. Поэтому в общепринятых представлениях процесс поиска научных фактов понимается как процесс простого наблюдения и описания реальных явлений.</a:t>
            </a:r>
          </a:p>
          <a:p>
            <a:pPr algn="just"/>
            <a:r>
              <a:rPr lang="ru-RU" sz="1400" dirty="0"/>
              <a:t>Другая сторона факта, значащая, что он является элементом научного знания, в плане научного признания оформилась позже. Это связано с особенностью близкого к современному или современного типа познания, когда человек столкнулся с познанием таких объектов, которые он вообще не способен непосредственно воспринимать и наблюдать. Отсюда происходит отказ от трактовки факта как того, что можно поверхностно наблюдать. Более того, исследования показали, что факты не только не являются результатом простого созерцания и описания явлений действительности, а выступают в качестве сложного итога познавательной деятельности, где происходит синтез различных форм мировосприятия (сенсуального и рационального, эмпирического и теоретического). Взять, к примеру, открытие электрона. </a:t>
            </a:r>
          </a:p>
        </p:txBody>
      </p:sp>
    </p:spTree>
    <p:extLst>
      <p:ext uri="{BB962C8B-B14F-4D97-AF65-F5344CB8AC3E}">
        <p14:creationId xmlns:p14="http://schemas.microsoft.com/office/powerpoint/2010/main" val="36428200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Теория и факт</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a:bodyPr>
          <a:lstStyle/>
          <a:p>
            <a:r>
              <a:rPr lang="ru-RU" sz="1400" b="1" dirty="0" smtClean="0"/>
              <a:t>Есть так называемый сырой факт и научный факт</a:t>
            </a:r>
            <a:r>
              <a:rPr lang="ru-RU" sz="1400" dirty="0" smtClean="0"/>
              <a:t>. Без </a:t>
            </a:r>
            <a:r>
              <a:rPr lang="ru-RU" sz="1400" dirty="0"/>
              <a:t>теории выявленный факт не будет до определенного времени (а то и никогда) научным</a:t>
            </a:r>
            <a:r>
              <a:rPr lang="ru-RU" sz="1400" dirty="0" smtClean="0"/>
              <a:t>.. </a:t>
            </a:r>
            <a:r>
              <a:rPr lang="ru-RU" sz="1400" dirty="0"/>
              <a:t>Л. де Бройль также полагает, что научный факт не может </a:t>
            </a:r>
            <a:r>
              <a:rPr lang="ru-RU" sz="1400" dirty="0" smtClean="0"/>
              <a:t>существовать </a:t>
            </a:r>
            <a:r>
              <a:rPr lang="ru-RU" sz="1400" dirty="0"/>
              <a:t>на пустом месте. Для его появления должна осуществиться определенная работа нашего ума. А. Пуанкаре аналогично полагает, считая, чтобы факт стал научным, его следует перевести из сырого факта на научный язык. А финский исследователь Р. </a:t>
            </a:r>
            <a:r>
              <a:rPr lang="ru-RU" sz="1400" dirty="0" err="1"/>
              <a:t>Мюккиели</a:t>
            </a:r>
            <a:r>
              <a:rPr lang="ru-RU" sz="1400" dirty="0"/>
              <a:t> даже обозначает несколько признаков, которыми может характеризоваться научный факт. К таким </a:t>
            </a:r>
            <a:r>
              <a:rPr lang="ru-RU" sz="1400" dirty="0" smtClean="0"/>
              <a:t>признакам </a:t>
            </a:r>
            <a:r>
              <a:rPr lang="ru-RU" sz="1400" dirty="0"/>
              <a:t>относятся:</a:t>
            </a:r>
          </a:p>
          <a:p>
            <a:pPr lvl="0"/>
            <a:r>
              <a:rPr lang="ru-RU" sz="1400" dirty="0" err="1"/>
              <a:t>Очищенность</a:t>
            </a:r>
            <a:r>
              <a:rPr lang="ru-RU" sz="1400" dirty="0"/>
              <a:t> от сопутствующих случайных элементов.</a:t>
            </a:r>
          </a:p>
          <a:p>
            <a:pPr lvl="0"/>
            <a:r>
              <a:rPr lang="ru-RU" sz="1400" dirty="0" err="1"/>
              <a:t>Установленность</a:t>
            </a:r>
            <a:r>
              <a:rPr lang="ru-RU" sz="1400" dirty="0"/>
              <a:t> посредством надежно контролируемых средств.</a:t>
            </a:r>
          </a:p>
          <a:p>
            <a:pPr lvl="0"/>
            <a:r>
              <a:rPr lang="ru-RU" sz="1400" dirty="0" err="1"/>
              <a:t>Уточненность</a:t>
            </a:r>
            <a:r>
              <a:rPr lang="ru-RU" sz="1400" dirty="0"/>
              <a:t>, правильность и </a:t>
            </a:r>
            <a:r>
              <a:rPr lang="ru-RU" sz="1400" dirty="0" err="1"/>
              <a:t>проверенность</a:t>
            </a:r>
            <a:r>
              <a:rPr lang="ru-RU" sz="1400" dirty="0"/>
              <a:t>.</a:t>
            </a:r>
          </a:p>
          <a:p>
            <a:pPr lvl="0"/>
            <a:r>
              <a:rPr lang="ru-RU" sz="1400" dirty="0"/>
              <a:t>Теоретическая обоснованность и </a:t>
            </a:r>
            <a:r>
              <a:rPr lang="ru-RU" sz="1400" dirty="0" err="1"/>
              <a:t>интерпретированность</a:t>
            </a:r>
            <a:r>
              <a:rPr lang="ru-RU" sz="1400" dirty="0"/>
              <a:t>.</a:t>
            </a:r>
          </a:p>
          <a:p>
            <a:pPr lvl="0"/>
            <a:r>
              <a:rPr lang="ru-RU" sz="1400" dirty="0"/>
              <a:t>Искусственность, поскольку факт был подвержен субъективному влиянию.</a:t>
            </a:r>
          </a:p>
          <a:p>
            <a:pPr lvl="0"/>
            <a:r>
              <a:rPr lang="ru-RU" sz="1400" dirty="0"/>
              <a:t>Совместимость с каким-либо методом или теорией.</a:t>
            </a:r>
          </a:p>
          <a:p>
            <a:pPr lvl="0"/>
            <a:r>
              <a:rPr lang="ru-RU" sz="1400" dirty="0"/>
              <a:t>Согласованность с другими фактами, ибо, как уже говорилось ранее, изолированный факт нельзя рассматривать как научный факт.</a:t>
            </a:r>
          </a:p>
          <a:p>
            <a:r>
              <a:rPr lang="ru-RU" sz="1400" dirty="0"/>
              <a:t>Таким образом, можно говорить о том, что с точки зрения гносеологии научный факт представляет собой обязательную </a:t>
            </a:r>
            <a:r>
              <a:rPr lang="ru-RU" sz="1400" dirty="0" err="1"/>
              <a:t>подтверждаемость</a:t>
            </a:r>
            <a:r>
              <a:rPr lang="ru-RU" sz="1400" dirty="0"/>
              <a:t> своего наличия эмпирическими данными об объективно существующем единичном элементе действительности, которая трансформирована субъектом и стала фактом его сознания. Поэтому наш отечественный философ Б.М. Кедров характеризует еще и факт как дискретный эмпирический материал, из которого и на основе которого строится знание науки</a:t>
            </a:r>
            <a:r>
              <a:rPr lang="ru-RU" sz="1400" dirty="0" smtClean="0"/>
              <a:t>.</a:t>
            </a:r>
            <a:endParaRPr lang="ru-RU" sz="1400" dirty="0"/>
          </a:p>
        </p:txBody>
      </p:sp>
    </p:spTree>
    <p:extLst>
      <p:ext uri="{BB962C8B-B14F-4D97-AF65-F5344CB8AC3E}">
        <p14:creationId xmlns:p14="http://schemas.microsoft.com/office/powerpoint/2010/main" val="16752946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Теория и факт</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a:bodyPr>
          <a:lstStyle/>
          <a:p>
            <a:pPr algn="just"/>
            <a:r>
              <a:rPr lang="ru-RU" sz="1800" dirty="0" smtClean="0"/>
              <a:t>«</a:t>
            </a:r>
            <a:r>
              <a:rPr lang="ru-RU" sz="1800" dirty="0" err="1" smtClean="0"/>
              <a:t>Фактуализм</a:t>
            </a:r>
            <a:r>
              <a:rPr lang="ru-RU" sz="1800" dirty="0"/>
              <a:t>» и «</a:t>
            </a:r>
            <a:r>
              <a:rPr lang="ru-RU" sz="1800" dirty="0" err="1"/>
              <a:t>теоретизм</a:t>
            </a:r>
            <a:r>
              <a:rPr lang="ru-RU" sz="1800" dirty="0"/>
              <a:t>» - это крайние позиции, пусть содержащие много чего важного, общего и осмысленного, но все же не дающие достоверного представления о роли фактов в познании. С одной стороны, нельзя не согласиться с «</a:t>
            </a:r>
            <a:r>
              <a:rPr lang="ru-RU" sz="1800" dirty="0" err="1"/>
              <a:t>фактуализмом</a:t>
            </a:r>
            <a:r>
              <a:rPr lang="ru-RU" sz="1800" dirty="0"/>
              <a:t>» в том, что факты в какой-то мере автономны по отношению к теории. Иначе теряется смысл самого использования такой формы фиксации действительности для научного познания как факт. Ведь должна же теория чему-то соответствовать, а то, чем она отличается от любой мысли человека? С другой стороны, нельзя не признавать существующую зависимость фактов от теории (как тогда взаимосвязаны эти два компонента процесса научного познания; естественно и то, что факты, по словам П. </a:t>
            </a:r>
            <a:r>
              <a:rPr lang="ru-RU" sz="1800" dirty="0" err="1"/>
              <a:t>Фейерабенда</a:t>
            </a:r>
            <a:r>
              <a:rPr lang="ru-RU" sz="1800" dirty="0"/>
              <a:t>, «теоретически нагружены», а, значит, теория влияет на наше миропонимание). Поэтому уклон в одну или другую сторону неуместен, он будет лишь свидетельствовать об абсолютизации одного из важных компонентов, составляющих собой процесс научного познания. Отсюда важно осознавать относительность их отношений в познании. А это значит, что научные факты до какого-то определенного момента не зависимы от теории и, наоборот, с какого-то определенного момента научный факт начинает в большей мере проявлять свою зависимость от теории. К тому же, следует сказать, что возникающая зависимость и независимость также имеют границы. Поэтому нет абсолютно не зависимых от теорий фактов, так же, как нет абсолютно поглощающих факты теорий. А все попытки абсолютизации факта и теории связаны с упрощенным, «одномерным» пониманием.</a:t>
            </a:r>
          </a:p>
        </p:txBody>
      </p:sp>
    </p:spTree>
    <p:extLst>
      <p:ext uri="{BB962C8B-B14F-4D97-AF65-F5344CB8AC3E}">
        <p14:creationId xmlns:p14="http://schemas.microsoft.com/office/powerpoint/2010/main" val="333955233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7572" y="286604"/>
            <a:ext cx="8998107" cy="432588"/>
          </a:xfrm>
        </p:spPr>
        <p:txBody>
          <a:bodyPr>
            <a:normAutofit/>
          </a:bodyPr>
          <a:lstStyle/>
          <a:p>
            <a:r>
              <a:rPr lang="ru-RU" sz="2400" dirty="0" smtClean="0">
                <a:latin typeface="Arial Black" panose="020B0A04020102020204" pitchFamily="34" charset="0"/>
              </a:rPr>
              <a:t>Теоретическое мышление</a:t>
            </a:r>
            <a:endParaRPr lang="ru-RU" sz="2400" dirty="0">
              <a:latin typeface="Arial Black" panose="020B0A04020102020204" pitchFamily="34" charset="0"/>
            </a:endParaRPr>
          </a:p>
        </p:txBody>
      </p:sp>
      <p:sp>
        <p:nvSpPr>
          <p:cNvPr id="3" name="Объект 2"/>
          <p:cNvSpPr>
            <a:spLocks noGrp="1"/>
          </p:cNvSpPr>
          <p:nvPr>
            <p:ph idx="1"/>
          </p:nvPr>
        </p:nvSpPr>
        <p:spPr>
          <a:xfrm>
            <a:off x="236305" y="838866"/>
            <a:ext cx="11011842" cy="5325628"/>
          </a:xfrm>
        </p:spPr>
        <p:txBody>
          <a:bodyPr>
            <a:normAutofit fontScale="77500" lnSpcReduction="20000"/>
          </a:bodyPr>
          <a:lstStyle/>
          <a:p>
            <a:pPr algn="just"/>
            <a:r>
              <a:rPr lang="ru-RU" b="1" dirty="0"/>
              <a:t>Теоретическое мышление</a:t>
            </a:r>
            <a:r>
              <a:rPr lang="ru-RU" dirty="0"/>
              <a:t> – это мышление, не ведущее непосредственно к практическому действию. Теоретическое мышление противопоставляется практическому мышлению, заключением которого является, по выражению Аристотеля, поступок. Теоретическое мышление руководствуется особой установкой и всегда связано с созданием специфического «теоретического мира» и проведением достаточно отчетливой границы между ним и реальным миром.</a:t>
            </a:r>
          </a:p>
          <a:p>
            <a:pPr algn="just"/>
            <a:r>
              <a:rPr lang="ru-RU" dirty="0"/>
              <a:t>Появление философии теорий и систем в Древней Греции связано с утверждением теоретического мышления общего как для философии, так и для науки. Теоретическое мышление предполагает: 1) есть объективные факты (для философии – это реальный процесс философствования как идеальная компонента, сопровождающая процесс порождения «человека в человеке»); 2) есть субъективный мир, мир понятий, идеальных типов, в которых что-то существенное из этих реальных процессов теоретически отражается и фиксируется под определенным углом зрения; 3) субъективное и объективное никогда не совпадают, но именно только через особым образом устроенное субъективное видение, опирающееся на наличную систему теоретических понятий и принципов, можно выявить как существенное в объективном, так и тенденции его изменения и развития.</a:t>
            </a:r>
          </a:p>
          <a:p>
            <a:pPr algn="just"/>
            <a:r>
              <a:rPr lang="ru-RU" dirty="0"/>
              <a:t>Различение теоретического мышления и практического мышления имеет давнюю традицию. Уже Аристотель различал созерцательную (теоретическую) мысль, ориентированную на поиск истины, и мысль, направляющую поведение, созидание, творчество. Интерес теоретического мышления не сводится, </a:t>
            </a:r>
            <a:r>
              <a:rPr lang="ru-RU" dirty="0" err="1"/>
              <a:t>т.о</a:t>
            </a:r>
            <a:r>
              <a:rPr lang="ru-RU" dirty="0"/>
              <a:t>., к вопросу «Что я могу знать?», но включает также вопрос «Что я должен делать?» в той мере, в какой ответом на него не является конкретное действие.</a:t>
            </a:r>
          </a:p>
          <a:p>
            <a:pPr algn="just"/>
            <a:r>
              <a:rPr lang="ru-RU" b="1" dirty="0"/>
              <a:t>Иначе разграничивал теоретическое мышление и практическое мышление </a:t>
            </a:r>
            <a:r>
              <a:rPr lang="ru-RU" b="1" dirty="0" err="1"/>
              <a:t>И.Кант</a:t>
            </a:r>
            <a:r>
              <a:rPr lang="ru-RU" dirty="0"/>
              <a:t>, согласно которому разум, выступая в своих практических функциях (как «практический разум»), дает человеку «законы свободы», т.е. моральные принципы, делающие его независимым в своем поведении от «механизма» природы и конечных условий эмпирического существования. Практический разум имеет дело с проблемами этики и включает «все, что возможно посредством свободы или благодаря ей». Кант утверждал главенство практического разума над теоретическим. Противопоставление «теоретического» вопроса об устройстве мира и «практического» вопроса о направлении человеческой деятельности послужило одной из предпосылок характерного для начала 20 в. неоправданно резкого противопоставления «есть» и «должен», «теоретического» и «практического» знания и исключения этики, теории права и др. наук, имеющих дело с долженствованием, из сферы теоретического мышления.</a:t>
            </a:r>
          </a:p>
          <a:p>
            <a:endParaRPr lang="ru-RU" dirty="0"/>
          </a:p>
        </p:txBody>
      </p:sp>
    </p:spTree>
    <p:extLst>
      <p:ext uri="{BB962C8B-B14F-4D97-AF65-F5344CB8AC3E}">
        <p14:creationId xmlns:p14="http://schemas.microsoft.com/office/powerpoint/2010/main" val="11921363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6476" y="286604"/>
            <a:ext cx="9039204" cy="576426"/>
          </a:xfrm>
        </p:spPr>
        <p:txBody>
          <a:bodyPr>
            <a:normAutofit/>
          </a:bodyPr>
          <a:lstStyle/>
          <a:p>
            <a:r>
              <a:rPr lang="ru-RU" sz="2400" dirty="0" smtClean="0">
                <a:latin typeface="Arial Black" panose="020B0A04020102020204" pitchFamily="34" charset="0"/>
              </a:rPr>
              <a:t>Теоретическое мышление: исторические этапы</a:t>
            </a:r>
            <a:endParaRPr lang="ru-RU" sz="2400" dirty="0">
              <a:latin typeface="Arial Black" panose="020B0A04020102020204" pitchFamily="34" charset="0"/>
            </a:endParaRPr>
          </a:p>
        </p:txBody>
      </p:sp>
      <p:sp>
        <p:nvSpPr>
          <p:cNvPr id="3" name="Объект 2"/>
          <p:cNvSpPr>
            <a:spLocks noGrp="1"/>
          </p:cNvSpPr>
          <p:nvPr>
            <p:ph idx="1"/>
          </p:nvPr>
        </p:nvSpPr>
        <p:spPr>
          <a:xfrm>
            <a:off x="472611" y="863030"/>
            <a:ext cx="10683069" cy="5435028"/>
          </a:xfrm>
        </p:spPr>
        <p:txBody>
          <a:bodyPr>
            <a:normAutofit fontScale="85000" lnSpcReduction="10000"/>
          </a:bodyPr>
          <a:lstStyle/>
          <a:p>
            <a:pPr algn="just"/>
            <a:r>
              <a:rPr lang="ru-RU" dirty="0"/>
              <a:t>Возникновение науки в Греции происходило одновременно с возникновением философии. Возникновение философии — это, в сущности, процесс преодоления мифологического сознания научно-теоретиче­ским мышлением. Философия — это самостоятельное ра­циональное мышление, попытка теоретического объясне­ния мира и самого человека. Первые греческие фило­софы были также первыми математиками, физиками, ас­трономами, физиологами.</a:t>
            </a:r>
          </a:p>
          <a:p>
            <a:pPr algn="just"/>
            <a:r>
              <a:rPr lang="ru-RU" dirty="0"/>
              <a:t>Философия появилась в форме теоретической науки, противопоставившей мифологической картине мира свои. Она противопоставляет истинное знание мне­нию, обыденному сознанию, пытается взглянуть на мир не с точки зрения частной выгоды и пользы, а с более высокой позиции, то есть объективной точки зрения. «Первые греческие философы – Фалес, Анаксимандр, Анаксимен, несколько позднее пифагорейцы, Гераклит, Эмпедокл и другие размышляли о происхождении мира, его строении, пытались постичь его начала и причины. Не случайно их так и называли – «физиками» от греческого слова «</a:t>
            </a:r>
            <a:r>
              <a:rPr lang="ru-RU" dirty="0" err="1"/>
              <a:t>фюсис</a:t>
            </a:r>
            <a:r>
              <a:rPr lang="ru-RU" dirty="0"/>
              <a:t>» - природа».</a:t>
            </a:r>
          </a:p>
          <a:p>
            <a:pPr algn="just"/>
            <a:r>
              <a:rPr lang="ru-RU" dirty="0"/>
              <a:t>Именно поэтому греческая философия стала той почвой, на которой выросли совре­менная наука и философия, был осуществлен переход от донаучного, мифологического, к научному, теоретическо­му мышлению.</a:t>
            </a:r>
          </a:p>
          <a:p>
            <a:pPr algn="just"/>
            <a:r>
              <a:rPr lang="ru-RU" dirty="0"/>
              <a:t>Качественный скачок, революция, совершенная греками заключалась в том, чтобы не просто знать, а логически доказать это знание, чтобы сделать знание рационально доказуемым. Математики Вавилона и Египта занимались задачами вроде следующих: как вычислить площадь четырехуголь­ника или круга, объем пирамиды, или длину хорды, или как параллельно основанию разделить трапецию на две равные части. Греческие философы стремились это доказать.   Греки восприняли знание восточных культур и сумели переработать, оформить их в теоретическую, рационалистическую систему. Теоретическое мышление – это логико-математическая строгость доказательств. Характерная черта греческой математики заключалась в системном подходе при помощи доказательств от одного предложения к другому. «В Греции мы наблюдаем появление того, что можно назвать теоретической системой математики: греки впервые стали строго выводить одни математические положения из других, т.е. ввели в математику доказательство» .</a:t>
            </a:r>
          </a:p>
          <a:p>
            <a:endParaRPr lang="ru-RU" dirty="0"/>
          </a:p>
        </p:txBody>
      </p:sp>
    </p:spTree>
    <p:extLst>
      <p:ext uri="{BB962C8B-B14F-4D97-AF65-F5344CB8AC3E}">
        <p14:creationId xmlns:p14="http://schemas.microsoft.com/office/powerpoint/2010/main" val="372869255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fontScale="77500" lnSpcReduction="20000"/>
          </a:bodyPr>
          <a:lstStyle/>
          <a:p>
            <a:pPr algn="just"/>
            <a:r>
              <a:rPr lang="ru-RU" dirty="0"/>
              <a:t>Таким образом, теоретическое знание, наука в форме строгой логически доказуемой системы </a:t>
            </a:r>
            <a:r>
              <a:rPr lang="ru-RU" b="1" dirty="0"/>
              <a:t>возникло в Древней Греции</a:t>
            </a:r>
            <a:r>
              <a:rPr lang="ru-RU" dirty="0"/>
              <a:t>. «Для того чтобы осуществился переход к собственно научному способу порождения знаний, с его интенцией на изучение необычных, с точки зрения обыденного опыта, предметных связей, необходим был иной тип цивилизации с иным типом культуры. Такого рода цивилизацией, создавшей предпосылки для первого шага на пути к собственно науке, была демократия античной Греции» </a:t>
            </a:r>
            <a:r>
              <a:rPr lang="ru-RU" dirty="0" smtClean="0"/>
              <a:t>.</a:t>
            </a:r>
            <a:endParaRPr lang="ru-RU" dirty="0"/>
          </a:p>
          <a:p>
            <a:pPr algn="just"/>
            <a:r>
              <a:rPr lang="ru-RU" dirty="0"/>
              <a:t>Античную математику Эвклида, астрономию, геоцентрическую систему Птолемея, физику Аристотеля многие историки науки считают уже научными теориями</a:t>
            </a:r>
            <a:r>
              <a:rPr lang="ru-RU" dirty="0" smtClean="0"/>
              <a:t>. Существует </a:t>
            </a:r>
            <a:r>
              <a:rPr lang="ru-RU" dirty="0"/>
              <a:t>точка зрения, отождествляющая античное научное и философское знание в рамках натурфилософского знания. На наш взгляд, в античной философии и античной науке много общего, во многом они тождественны.</a:t>
            </a:r>
          </a:p>
          <a:p>
            <a:pPr algn="just"/>
            <a:r>
              <a:rPr lang="ru-RU" dirty="0"/>
              <a:t>Греческая философии выступала с критикой мифологии и формировалась, прежде всего, как научная философия, философия, построенная по образцу научного знания</a:t>
            </a:r>
            <a:r>
              <a:rPr lang="ru-RU" dirty="0" smtClean="0"/>
              <a:t>. В </a:t>
            </a:r>
            <a:r>
              <a:rPr lang="ru-RU" dirty="0"/>
              <a:t>Греции, в отличии от стран Востока, мы наблюдаем появление того, что можно назвать теоретической системой математики: греки впервые стали строго выводить одни математические положения из других, ввели в математику доказательство.</a:t>
            </a:r>
          </a:p>
          <a:p>
            <a:pPr algn="just"/>
            <a:r>
              <a:rPr lang="ru-RU" dirty="0"/>
              <a:t>Но важно иметь в виду, что сами греки называли приемы вычислительной арифметики и алгебры логистикой (</a:t>
            </a:r>
            <a:r>
              <a:rPr lang="ru-RU" dirty="0" err="1"/>
              <a:t>logistika</a:t>
            </a:r>
            <a:r>
              <a:rPr lang="ru-RU" dirty="0"/>
              <a:t> - счетное искусство, техника счисления) и отличали логистику как искусство вычисления от теоретической математики</a:t>
            </a:r>
            <a:r>
              <a:rPr lang="ru-RU" dirty="0" smtClean="0"/>
              <a:t>. Правила </a:t>
            </a:r>
            <a:r>
              <a:rPr lang="ru-RU" dirty="0"/>
              <a:t>вычислений, стало быть, разрабатывались в Греции точно так же, как и на Востоке, и, конечно, греки при этом могли заимствовать очень многое, как у египтян, так и в особенности у вавилонян</a:t>
            </a:r>
            <a:r>
              <a:rPr lang="ru-RU" dirty="0" smtClean="0"/>
              <a:t>. «</a:t>
            </a:r>
            <a:r>
              <a:rPr lang="ru-RU" dirty="0"/>
              <a:t>Таким образом, в Греции имела место как практически-прикладная математика (искусство исчисления), сходная с египетской и вавилонской, так и теоретическая математика, предполагавшая систематическую связь математических высказываний,  строгий переход от одного предложения к другому с помощью доказательства. Именно математика как систематическая теория была впервые создана в Греции» </a:t>
            </a:r>
            <a:r>
              <a:rPr lang="ru-RU" dirty="0" smtClean="0"/>
              <a:t>.</a:t>
            </a:r>
            <a:endParaRPr lang="ru-RU" dirty="0"/>
          </a:p>
          <a:p>
            <a:pPr algn="just"/>
            <a:r>
              <a:rPr lang="ru-RU" dirty="0"/>
              <a:t>При помощи чисел пифагорейцы пытаются понять сущность мироздания. Число принимает мировоззренческий смысл. Числовые отношения они стали рассматривать как ключ к пониманию вселенной и ее структуры. «С известной вероятностью можно полагать, что в арифметике Пифагор исследовал суммы рядов чисел, в геометрии элементарнейшие свойства плоских фигур, но вряд ли ему принадлежат приписанные ему впоследствии «теоремы Пифагора» и несоизмеримости отношения между диагональю и стороной квадрата</a:t>
            </a:r>
            <a:r>
              <a:rPr lang="ru-RU" dirty="0" smtClean="0"/>
              <a:t>».</a:t>
            </a:r>
            <a:endParaRPr lang="ru-RU" dirty="0"/>
          </a:p>
          <a:p>
            <a:endParaRPr lang="ru-RU" dirty="0"/>
          </a:p>
        </p:txBody>
      </p:sp>
    </p:spTree>
    <p:extLst>
      <p:ext uri="{BB962C8B-B14F-4D97-AF65-F5344CB8AC3E}">
        <p14:creationId xmlns:p14="http://schemas.microsoft.com/office/powerpoint/2010/main" val="202287130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 (2)</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fontScale="77500" lnSpcReduction="20000"/>
          </a:bodyPr>
          <a:lstStyle/>
          <a:p>
            <a:r>
              <a:rPr lang="ru-RU" dirty="0"/>
              <a:t>Ядро  «</a:t>
            </a:r>
            <a:r>
              <a:rPr lang="ru-RU" dirty="0" err="1"/>
              <a:t>Галилеевского</a:t>
            </a:r>
            <a:r>
              <a:rPr lang="ru-RU" dirty="0"/>
              <a:t>»  образа  науки  составляет  идея </a:t>
            </a:r>
            <a:r>
              <a:rPr lang="ru-RU" dirty="0" err="1"/>
              <a:t>математизированного</a:t>
            </a:r>
            <a:r>
              <a:rPr lang="ru-RU" dirty="0"/>
              <a:t> естествознания, опирающегося на точный, контролируемый  эксперимент.  Несмотря  на  большой  путь,  проделанный  научной мыслью  со  времен  Г.  Галилея,  современная  наука  сохранила  и  упрочила  созданный им и другими мыслителями (И. Кеплером, И. Ньютоном, Д. Максвеллом, А. Эйнштейном и др.) образ и стандарты </a:t>
            </a:r>
            <a:r>
              <a:rPr lang="ru-RU" dirty="0" err="1"/>
              <a:t>математизированного</a:t>
            </a:r>
            <a:r>
              <a:rPr lang="ru-RU" dirty="0"/>
              <a:t> естествознания, опирающегося на эксперимент. В этом смысле современная наука продолжает оставаться наукой «</a:t>
            </a:r>
            <a:r>
              <a:rPr lang="ru-RU" dirty="0" err="1"/>
              <a:t>Галилеевского</a:t>
            </a:r>
            <a:r>
              <a:rPr lang="ru-RU" dirty="0"/>
              <a:t>» типа.</a:t>
            </a:r>
          </a:p>
          <a:p>
            <a:r>
              <a:rPr lang="ru-RU" dirty="0"/>
              <a:t>Для Бэкона характерен диалектический подход к построению научного </a:t>
            </a:r>
            <a:r>
              <a:rPr lang="ru-RU" dirty="0" smtClean="0"/>
              <a:t>метода</a:t>
            </a:r>
            <a:r>
              <a:rPr lang="ru-RU" dirty="0"/>
              <a:t>. Он ставит вопрос не только о поиске метода достижения истины, но и о методе преодоления заблуждений. Он понимал, что поиск истины ведет к неизбежным ошибкам и достичь истину невозможно прямым путем без преодоления заблуждений. </a:t>
            </a:r>
          </a:p>
          <a:p>
            <a:r>
              <a:rPr lang="ru-RU" dirty="0"/>
              <a:t>В «Новом органоне» он предложил основы нового метода познания. Создание этого метода требует решения «двуединой задачи»: </a:t>
            </a:r>
          </a:p>
          <a:p>
            <a:r>
              <a:rPr lang="ru-RU" dirty="0"/>
              <a:t>1.  Выработка продуктивного метода овладения истиной; </a:t>
            </a:r>
          </a:p>
          <a:p>
            <a:r>
              <a:rPr lang="ru-RU" dirty="0"/>
              <a:t>2.  Создание способов выявления и преодоления заблуждений. </a:t>
            </a:r>
          </a:p>
          <a:p>
            <a:r>
              <a:rPr lang="ru-RU" dirty="0"/>
              <a:t>Метод  достижения  истинного  знания  состоит  по  Бэкону  в  следующем: </a:t>
            </a:r>
          </a:p>
          <a:p>
            <a:r>
              <a:rPr lang="ru-RU" dirty="0"/>
              <a:t>  Для  достижения  истины  необходим  беспристрастный  ум,  лишенный предрассудков и обращенный только к опыту. Опыт, факты имеют в познании основополагающее значение.</a:t>
            </a:r>
          </a:p>
          <a:p>
            <a:r>
              <a:rPr lang="ru-RU" dirty="0"/>
              <a:t>Наиболее продуктивный метод познания состоит в обобщении наблюдаемых фактов. Главным из таких методов является индукция. Суть метода индукции в понимании Бэкона – от наблюдений и фактов подниматься к обобщениям все более высокой степени общности, что в итоге приведет к положениям самого общего характера. В разработанных Бэконом логических схемах индукции существенное место занимает выявление сходства, различий, аналогий между явлениями. Роль разума, согласно Бэкону, заключается в искусстве </a:t>
            </a:r>
            <a:r>
              <a:rPr lang="ru-RU" dirty="0" smtClean="0"/>
              <a:t>извлечения </a:t>
            </a:r>
            <a:r>
              <a:rPr lang="ru-RU" dirty="0"/>
              <a:t>истины из опыта. Сила разума – в умении так организовать наблюдение и сбор фактов, чтобы услышать голос самой Природы. Методы преодоления заблуждений – вторая сторона </a:t>
            </a:r>
            <a:r>
              <a:rPr lang="ru-RU" dirty="0" err="1"/>
              <a:t>Бэконовского</a:t>
            </a:r>
            <a:r>
              <a:rPr lang="ru-RU" dirty="0"/>
              <a:t> метода. Истинному  познанию  мешают  идолы  (т.е.  предрассудки  и  искажения), осаждающие умы людей.</a:t>
            </a:r>
          </a:p>
          <a:p>
            <a:endParaRPr lang="ru-RU" dirty="0"/>
          </a:p>
          <a:p>
            <a:endParaRPr lang="ru-RU" dirty="0"/>
          </a:p>
        </p:txBody>
      </p:sp>
    </p:spTree>
    <p:extLst>
      <p:ext uri="{BB962C8B-B14F-4D97-AF65-F5344CB8AC3E}">
        <p14:creationId xmlns:p14="http://schemas.microsoft.com/office/powerpoint/2010/main" val="23721997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 (2)</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a:bodyPr>
          <a:lstStyle/>
          <a:p>
            <a:pPr algn="just"/>
            <a:r>
              <a:rPr lang="ru-RU" dirty="0"/>
              <a:t>В  классической  науке  господствовал  идеал  дедуктивно  построенных теорий. Соответственно классический вариант формирования развитой теории </a:t>
            </a:r>
            <a:r>
              <a:rPr lang="ru-RU" dirty="0" smtClean="0"/>
              <a:t>предполагает </a:t>
            </a:r>
            <a:r>
              <a:rPr lang="ru-RU" dirty="0"/>
              <a:t>системы закрытого типа. Идеал такой теории – физика Ньютона. </a:t>
            </a:r>
          </a:p>
          <a:p>
            <a:pPr algn="just"/>
            <a:r>
              <a:rPr lang="ru-RU" dirty="0"/>
              <a:t>Теории, построенные в классическом варианте, носят описательный характер и преследуют цель упорядочивания и систематизации эмпирического материала. Подобные теории называют «закрытыми», поскольку они имеют определенный и  ограниченный  набор  исходных  утверждений,  в  то  время  как  все  остальные утверждения  должны  быть  получены  из  исходных  непротиворечивым  путем посредством применения правил вывода. </a:t>
            </a:r>
          </a:p>
          <a:p>
            <a:pPr algn="just"/>
            <a:r>
              <a:rPr lang="ru-RU" dirty="0"/>
              <a:t>Неклассический  вариант  формирования  теории  ориентируется  на открытые  системы  и  такие  разновидности  сложных  объектов,  как статистические,  кибернетические,  саморазвивающиеся.  Главная  особенность развития современных теорий, по мнению В.С. Степина, заключается в том, что </a:t>
            </a:r>
            <a:r>
              <a:rPr lang="ru-RU" dirty="0" smtClean="0"/>
              <a:t>в  </a:t>
            </a:r>
            <a:r>
              <a:rPr lang="ru-RU" dirty="0"/>
              <a:t>отличие  от  классических  образцов  они  начинают  создаваться  как  бы  с </a:t>
            </a:r>
            <a:r>
              <a:rPr lang="ru-RU" dirty="0" smtClean="0"/>
              <a:t>верхних </a:t>
            </a:r>
            <a:r>
              <a:rPr lang="ru-RU" dirty="0"/>
              <a:t>этажей – с поисков математического аппарата – и лишь после того, как найдены уравнения теории, начинается этап их интерпретации и эмпирического обоснования.  Современные  методологи  указывают,  что  различные  уровни теоретической  организации  знания  неоднозначны.  Так,  экстраполяция (перенос)  методов  частной  модели  на  все  случаи  теоретического  поиска  во многом ограничена и не является универсальной процедурой.</a:t>
            </a:r>
          </a:p>
          <a:p>
            <a:endParaRPr lang="ru-RU" dirty="0"/>
          </a:p>
          <a:p>
            <a:endParaRPr lang="ru-RU" dirty="0"/>
          </a:p>
        </p:txBody>
      </p:sp>
    </p:spTree>
    <p:extLst>
      <p:ext uri="{BB962C8B-B14F-4D97-AF65-F5344CB8AC3E}">
        <p14:creationId xmlns:p14="http://schemas.microsoft.com/office/powerpoint/2010/main" val="19026894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smtClean="0">
                <a:latin typeface="Arial Black" panose="020B0A04020102020204" pitchFamily="34" charset="0"/>
              </a:rPr>
              <a:t>Теоретическое мышление: исторические этапы (3)</a:t>
            </a:r>
            <a:endParaRPr lang="ru-RU" sz="2400" dirty="0">
              <a:latin typeface="Arial Black" panose="020B0A04020102020204" pitchFamily="34" charset="0"/>
            </a:endParaRPr>
          </a:p>
        </p:txBody>
      </p:sp>
      <p:sp>
        <p:nvSpPr>
          <p:cNvPr id="3" name="Объект 2"/>
          <p:cNvSpPr>
            <a:spLocks noGrp="1"/>
          </p:cNvSpPr>
          <p:nvPr>
            <p:ph idx="1"/>
          </p:nvPr>
        </p:nvSpPr>
        <p:spPr>
          <a:xfrm>
            <a:off x="277402" y="965771"/>
            <a:ext cx="10878278" cy="5342562"/>
          </a:xfrm>
        </p:spPr>
        <p:txBody>
          <a:bodyPr>
            <a:normAutofit/>
          </a:bodyPr>
          <a:lstStyle/>
          <a:p>
            <a:pPr algn="just"/>
            <a:r>
              <a:rPr lang="ru-RU" b="1" dirty="0" smtClean="0"/>
              <a:t>Современный этап</a:t>
            </a:r>
            <a:r>
              <a:rPr lang="ru-RU" dirty="0" smtClean="0"/>
              <a:t>, который мы уже характеризовали.</a:t>
            </a:r>
            <a:r>
              <a:rPr lang="ru-RU" dirty="0"/>
              <a:t> С методологической точки зрения центральную роль в формировании теории играет лежащий в ее основе идеализированный объект – теоретическая модель существенных связей реальности, представленных с помощью определенных гипотетических допущений и идеализации. Построение идеализированного объекта теории – необходимый этап создания любой теории, осуществляемый в специфических для разных областей знания формах. Например, идеализированным  объектом  теории  в  классической  механике  является  система  материальных  точек,  в  молекулярно-кинетической  теории  –  множество  замкнутых  в  определенном объеме  хаотически  соударяющихся  молекул,  представляемых  в виде абсолютно упругих материальных точек, и т.д. </a:t>
            </a:r>
            <a:endParaRPr lang="ru-RU" b="1" dirty="0"/>
          </a:p>
          <a:p>
            <a:pPr algn="just"/>
            <a:r>
              <a:rPr lang="ru-RU" dirty="0"/>
              <a:t>Многообразию  форм  идеализации  (и  соответственно  типов  </a:t>
            </a:r>
            <a:r>
              <a:rPr lang="ru-RU" dirty="0" smtClean="0"/>
              <a:t>идеализированных </a:t>
            </a:r>
            <a:r>
              <a:rPr lang="ru-RU" dirty="0"/>
              <a:t>объектов) соответствует и многообразие видов теории. В теории описательного  типа  построение  идеализированного  объекта  фактически  сводится  к вычленению исходной схемы понятий. В современных </a:t>
            </a:r>
            <a:r>
              <a:rPr lang="ru-RU" dirty="0" err="1"/>
              <a:t>математизированных</a:t>
            </a:r>
            <a:r>
              <a:rPr lang="ru-RU" dirty="0"/>
              <a:t> теориях  идеализированный  объект  выступает  обычно  в  виде  математической модели или совокупности таких моделей. В дедуктивных теоретических системах построение идеализированного объекта по существу совпадает с построением исходного теоретического базиса. </a:t>
            </a:r>
            <a:endParaRPr lang="ru-RU" b="1" dirty="0"/>
          </a:p>
        </p:txBody>
      </p:sp>
    </p:spTree>
    <p:extLst>
      <p:ext uri="{BB962C8B-B14F-4D97-AF65-F5344CB8AC3E}">
        <p14:creationId xmlns:p14="http://schemas.microsoft.com/office/powerpoint/2010/main" val="287973170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965771"/>
            <a:ext cx="10878278" cy="5342562"/>
          </a:xfrm>
        </p:spPr>
        <p:txBody>
          <a:bodyPr>
            <a:normAutofit fontScale="85000" lnSpcReduction="20000"/>
          </a:bodyPr>
          <a:lstStyle/>
          <a:p>
            <a:pPr algn="just"/>
            <a:r>
              <a:rPr lang="ru-RU" dirty="0"/>
              <a:t>Идеалом научной рациональности является теория.  </a:t>
            </a:r>
            <a:r>
              <a:rPr lang="ru-RU" i="1" dirty="0"/>
              <a:t>Научная теория</a:t>
            </a:r>
            <a:r>
              <a:rPr lang="ru-RU" dirty="0"/>
              <a:t> - это особая форма организации научного  знания. Научная теория дает целостное представление о закономерностях существования </a:t>
            </a:r>
            <a:r>
              <a:rPr lang="ru-RU" dirty="0" smtClean="0"/>
              <a:t>объекта</a:t>
            </a:r>
            <a:r>
              <a:rPr lang="ru-RU" dirty="0"/>
              <a:t>. Адекватность отражения действительности, логическая полнота и непротиворечивость, системность и практическая значимость научного знания,  - все это делает научную теорию идеалом рациональности. </a:t>
            </a:r>
          </a:p>
          <a:p>
            <a:pPr algn="just"/>
            <a:r>
              <a:rPr lang="ru-RU" dirty="0"/>
              <a:t>В процессе построения теории вырабатываются теоретические средства, осуществляются процедуры систематизации. Этот процесс теоретизации науки и есть процесс ее рационализации. Именно становление научной теории сообщает ей высшие характеристики рациональности.</a:t>
            </a:r>
          </a:p>
          <a:p>
            <a:pPr algn="just"/>
            <a:r>
              <a:rPr lang="ru-RU" dirty="0"/>
              <a:t>Однако гносеологическим идеалом научной рациональности </a:t>
            </a:r>
            <a:r>
              <a:rPr lang="ru-RU" b="1" dirty="0"/>
              <a:t>теорию </a:t>
            </a:r>
            <a:r>
              <a:rPr lang="ru-RU" dirty="0"/>
              <a:t>делает не  только то, что она - </a:t>
            </a:r>
            <a:r>
              <a:rPr lang="ru-RU" b="1" dirty="0"/>
              <a:t>самая развитая форма научного знания</a:t>
            </a:r>
            <a:r>
              <a:rPr lang="ru-RU" dirty="0"/>
              <a:t>, но и то, что теория - основа рациональной реконструкции всего процесса  истории науки. Исследовательская мысль движется от идеальных научных теорий до их иерархий. Основой иерархий выступают фундаментальные теории. Например, в современной физике эту роль играют теория относительности и квантовая теория. Их принципы конкретизируются в релятивистской астрофизике, релятивистской космологии, релятивистской и квантовой механике, квантовой статистике, квантовой электронике,  квантовой  электродинамике.</a:t>
            </a:r>
          </a:p>
          <a:p>
            <a:pPr algn="just"/>
            <a:r>
              <a:rPr lang="ru-RU" i="1" dirty="0"/>
              <a:t>Ломка представлений о рациональности происходит в моменты кризисов</a:t>
            </a:r>
            <a:r>
              <a:rPr lang="ru-RU" dirty="0"/>
              <a:t> (</a:t>
            </a:r>
            <a:r>
              <a:rPr lang="ru-RU" dirty="0" err="1"/>
              <a:t>внутринаучных</a:t>
            </a:r>
            <a:r>
              <a:rPr lang="ru-RU" dirty="0"/>
              <a:t>, имеющих логический характер, или социальных). Во второй половине ХХ в. техногенная цивилизация столкнулась с очевидными проблемами, свидетельствующими о кризисе небывалого масштаба. Этот кризис порожден в конечном счете глобальным применением достижений  науки и проявляется в ряде моментов, главные среди которых - угроза надвигающейся экологической катастрофы,  опасность уничтожения биосферы, проблема человеческого общения.</a:t>
            </a:r>
          </a:p>
          <a:p>
            <a:pPr algn="just"/>
            <a:r>
              <a:rPr lang="ru-RU" dirty="0"/>
              <a:t>Решение этих вопросов требует усилий глобального масштаба. В этих условиях ценность научно-технического прогресса приобретает проблематичный характер. И как реакция на возникающие проблемы формируются </a:t>
            </a:r>
            <a:r>
              <a:rPr lang="ru-RU" i="1" u="sng" dirty="0" err="1"/>
              <a:t>антисциентистские</a:t>
            </a:r>
            <a:r>
              <a:rPr lang="ru-RU" dirty="0"/>
              <a:t> установки, ориентирующие массовое сознание на мысль об ограниченности возможностей науки и на отношение к науке как к чуждой сущности человека силе, возлагающие на науку ответственность за все  социальные катастрофы.</a:t>
            </a:r>
          </a:p>
        </p:txBody>
      </p:sp>
    </p:spTree>
    <p:extLst>
      <p:ext uri="{BB962C8B-B14F-4D97-AF65-F5344CB8AC3E}">
        <p14:creationId xmlns:p14="http://schemas.microsoft.com/office/powerpoint/2010/main" val="406651131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922639"/>
            <a:ext cx="11455686" cy="5342562"/>
          </a:xfrm>
        </p:spPr>
        <p:txBody>
          <a:bodyPr>
            <a:normAutofit fontScale="92500" lnSpcReduction="20000"/>
          </a:bodyPr>
          <a:lstStyle/>
          <a:p>
            <a:pPr algn="just"/>
            <a:r>
              <a:rPr lang="ru-RU" b="1" dirty="0"/>
              <a:t>Во-первых, рациональное и иррациональное понимаются по-разному представителями различных философских и научных направлений и школ</a:t>
            </a:r>
            <a:r>
              <a:rPr lang="ru-RU" dirty="0"/>
              <a:t>. Во-вторых, сами эти категории нередко определяются прямо противоположным образом: то, что в одной системе считается рациональным, в другой - иррациональным и наоборот. Смысл рассматриваемых нами категорий не закреплен жестко и однозначно, в их толковании имеются довольно существенные различия. Значение категорий «рациональное» и «иррациональное» меняется как при рассмотрении использования их мыслителями, принадлежащими к разным философским школам, так и в более общем плане в контексте исторического развития мировоззрения. Под </a:t>
            </a:r>
            <a:r>
              <a:rPr lang="ru-RU" b="1" dirty="0"/>
              <a:t>рациональным </a:t>
            </a:r>
            <a:r>
              <a:rPr lang="ru-RU" dirty="0"/>
              <a:t>понимают логически обоснованное, максимально исключающее эмоции, теоретически осознанное, систематизированное знание предмета, которое выражено дискурсивно строго в понятиях. В этом смысле рационализированным «можно назвать объект рефлексии т.к. он обработан логически-категориальным аппаратом, освоен мыслительно-понятийным образом</a:t>
            </a:r>
            <a:r>
              <a:rPr lang="ru-RU" dirty="0" smtClean="0"/>
              <a:t>».</a:t>
            </a:r>
          </a:p>
          <a:p>
            <a:pPr algn="just"/>
            <a:r>
              <a:rPr lang="ru-RU" dirty="0" smtClean="0"/>
              <a:t> </a:t>
            </a:r>
            <a:r>
              <a:rPr lang="ru-RU" dirty="0"/>
              <a:t>Иррациональное соответственно есть, то, что не соответствует этим требованиям. Категория «иррациональное» как всякое отрицательное слово заключает в себе два смысла: негативный и позитивный. В позитивном смысле иррациональное есть нечто, принципиально не могущее быть предметом мысли, объектом теоретического познания, нечто отрицающее разум, противодействующее ему. Так трактуемое иррациональное принципиально несовместимо с разумом, недоступно рационализации вообще. Иррациональное в негативном смысле, иногда определяемое как «нерациональное» представляет собой диалектическую противоположность рационального. Оно есть, то, что в данный момент не входит в сферу осмысленного, целесообразно обоснованного как практически, так и теоретически, но может быть рационализировано. Такую трактовку иррационального, следует понимать как относительно противоположное рациональному. Эти противоположности «относительны, подобно противоположностям истины и заблуждения, знания и незнания, что отнюдь не стирает качественного различия между ними». С их точки зрения мир представляет собой единое целое, связанное разумными законами, прежде всего законами механики. Разумное поведение человека и общества как организма - это следование законам природы, познание которых объявляется одной из самых высоких ценностей человеческого общества.</a:t>
            </a:r>
          </a:p>
        </p:txBody>
      </p:sp>
    </p:spTree>
    <p:extLst>
      <p:ext uri="{BB962C8B-B14F-4D97-AF65-F5344CB8AC3E}">
        <p14:creationId xmlns:p14="http://schemas.microsoft.com/office/powerpoint/2010/main" val="251079222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965771"/>
            <a:ext cx="11455686" cy="5342562"/>
          </a:xfrm>
        </p:spPr>
        <p:txBody>
          <a:bodyPr>
            <a:normAutofit/>
          </a:bodyPr>
          <a:lstStyle/>
          <a:p>
            <a:pPr algn="just"/>
            <a:r>
              <a:rPr lang="ru-RU" b="1" dirty="0"/>
              <a:t>Иррациональное </a:t>
            </a:r>
            <a:r>
              <a:rPr lang="ru-RU" dirty="0"/>
              <a:t>очень часто имеет </a:t>
            </a:r>
            <a:r>
              <a:rPr lang="ru-RU" b="1" dirty="0"/>
              <a:t>форму неявных, скрытых компонент знания,</a:t>
            </a:r>
            <a:r>
              <a:rPr lang="ru-RU" dirty="0"/>
              <a:t> которые выражаются либо в личностном неявном знании, либо в различных формах бессознательного, оказывающих существенное влияние на познавательную и исследовательскую деятельность ученого.</a:t>
            </a:r>
          </a:p>
          <a:p>
            <a:pPr algn="just"/>
            <a:r>
              <a:rPr lang="ru-RU" dirty="0"/>
              <a:t>В научных текстах функционируют многообразные неявные основания и предпосылки, в </a:t>
            </a:r>
            <a:r>
              <a:rPr lang="ru-RU" dirty="0" err="1"/>
              <a:t>т.ч</a:t>
            </a:r>
            <a:r>
              <a:rPr lang="ru-RU" dirty="0"/>
              <a:t>. философские, общенаучные, этические и эстетические. Неявные формы в научном знании – традиции, обычаи повседневности, здравого смысла, </a:t>
            </a:r>
            <a:r>
              <a:rPr lang="ru-RU" dirty="0" err="1"/>
              <a:t>предмнения</a:t>
            </a:r>
            <a:r>
              <a:rPr lang="ru-RU" dirty="0"/>
              <a:t>, </a:t>
            </a:r>
            <a:r>
              <a:rPr lang="ru-RU" dirty="0" err="1"/>
              <a:t>предзнания</a:t>
            </a:r>
            <a:r>
              <a:rPr lang="ru-RU" dirty="0"/>
              <a:t>, предрассудки. Неявное знание </a:t>
            </a:r>
            <a:r>
              <a:rPr lang="ru-RU" dirty="0" err="1"/>
              <a:t>м.б</a:t>
            </a:r>
            <a:r>
              <a:rPr lang="ru-RU" dirty="0"/>
              <a:t>. понято как неосознанная и невысказанная форма сознания и самосознания субъекта, как важная предпосылка и условие общения, познания и понимания. Однако не всякое выраженное знание </a:t>
            </a:r>
            <a:r>
              <a:rPr lang="ru-RU" dirty="0" err="1"/>
              <a:t>м.б</a:t>
            </a:r>
            <a:r>
              <a:rPr lang="ru-RU" dirty="0"/>
              <a:t>. неявное. Знание </a:t>
            </a:r>
            <a:r>
              <a:rPr lang="ru-RU" dirty="0" err="1"/>
              <a:t>м.б</a:t>
            </a:r>
            <a:r>
              <a:rPr lang="ru-RU" dirty="0"/>
              <a:t>. объективировано неязыковыми средствами, например, в деятельности, жестах, мимике, танца, музыки. Существование неявного знания, молчаливого знания означает, что человек знает больше, чем он может сказать.</a:t>
            </a:r>
          </a:p>
        </p:txBody>
      </p:sp>
    </p:spTree>
    <p:extLst>
      <p:ext uri="{BB962C8B-B14F-4D97-AF65-F5344CB8AC3E}">
        <p14:creationId xmlns:p14="http://schemas.microsoft.com/office/powerpoint/2010/main" val="17917988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1086541"/>
            <a:ext cx="11455686" cy="5342562"/>
          </a:xfrm>
        </p:spPr>
        <p:txBody>
          <a:bodyPr>
            <a:normAutofit/>
          </a:bodyPr>
          <a:lstStyle/>
          <a:p>
            <a:pPr algn="just"/>
            <a:r>
              <a:rPr lang="ru-RU" dirty="0"/>
              <a:t>В настоящее время усиливается интерес к проблеме иррационального, т. е. того, что лежит за пределами досягаемости разума и недоступно постижению с помощью известных рациональных средств, но вместе с тем все более укрепляется убеждение в том, что наличие иррациональных пластов в человеческом духе порождает ту глубину, из которой появляются все новые смыслы, идеи, творения. </a:t>
            </a:r>
            <a:r>
              <a:rPr lang="ru-RU" b="1" dirty="0" err="1"/>
              <a:t>Взаимопереход</a:t>
            </a:r>
            <a:r>
              <a:rPr lang="ru-RU" b="1" dirty="0"/>
              <a:t> рационального и иррационального — одно из фундаментальных оснований процесса познания. </a:t>
            </a:r>
            <a:r>
              <a:rPr lang="ru-RU" i="1" dirty="0"/>
              <a:t>Понятие рациональности</a:t>
            </a:r>
            <a:r>
              <a:rPr lang="ru-RU" dirty="0"/>
              <a:t> включает в себя разумность, целесообразность, систематичность, согласованность и упорядоченность, </a:t>
            </a:r>
            <a:r>
              <a:rPr lang="ru-RU" dirty="0" err="1"/>
              <a:t>передаваемость</a:t>
            </a:r>
            <a:r>
              <a:rPr lang="ru-RU" dirty="0"/>
              <a:t> и логичность суждений, действий, поведения. Существует рассудочная рациональность (жестко следующая нормам, правилам) и разумная рациональность (критически анализирующая все правила). Одна из особенностей современного научного и философского познания состоит в существенном возрастании </a:t>
            </a:r>
            <a:r>
              <a:rPr lang="ru-RU" dirty="0" err="1"/>
              <a:t>саморефлексии</a:t>
            </a:r>
            <a:r>
              <a:rPr lang="ru-RU" dirty="0"/>
              <a:t> науки. Наука стремится осмыслить диалектику рационального и иррационального в научном знании и деятельности. В результате обнаруживаются почти не фиксируемые ранее компоненты знания, особенно </a:t>
            </a:r>
            <a:r>
              <a:rPr lang="ru-RU" dirty="0" err="1"/>
              <a:t>дологического</a:t>
            </a:r>
            <a:r>
              <a:rPr lang="ru-RU" dirty="0"/>
              <a:t> и интуитивного плана. </a:t>
            </a:r>
            <a:r>
              <a:rPr lang="ru-RU" i="1" dirty="0"/>
              <a:t>Иррациональное</a:t>
            </a:r>
            <a:r>
              <a:rPr lang="ru-RU" dirty="0"/>
              <a:t> лишается своей отрицательной оценки, </a:t>
            </a:r>
            <a:r>
              <a:rPr lang="ru-RU" i="1" dirty="0"/>
              <a:t>понимается как </a:t>
            </a:r>
            <a:r>
              <a:rPr lang="ru-RU" i="1" u="sng" dirty="0"/>
              <a:t>интуитивные, схватываемые фантазией, чувством,</a:t>
            </a:r>
            <a:r>
              <a:rPr lang="ru-RU" i="1" dirty="0"/>
              <a:t> неосознаваемые грани самого разума.</a:t>
            </a:r>
            <a:r>
              <a:rPr lang="ru-RU" dirty="0"/>
              <a:t> Иррациональное присутствует как необходимый творческий компонент познавательной </a:t>
            </a:r>
            <a:r>
              <a:rPr lang="ru-RU" dirty="0" smtClean="0"/>
              <a:t>деятельности.</a:t>
            </a:r>
            <a:endParaRPr lang="ru-RU" dirty="0"/>
          </a:p>
        </p:txBody>
      </p:sp>
    </p:spTree>
    <p:extLst>
      <p:ext uri="{BB962C8B-B14F-4D97-AF65-F5344CB8AC3E}">
        <p14:creationId xmlns:p14="http://schemas.microsoft.com/office/powerpoint/2010/main" val="32677250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35330"/>
          </a:xfrm>
        </p:spPr>
        <p:txBody>
          <a:bodyPr>
            <a:normAutofit/>
          </a:bodyPr>
          <a:lstStyle/>
          <a:p>
            <a:r>
              <a:rPr lang="ru-RU" sz="2400" dirty="0">
                <a:latin typeface="Arial Black" panose="020B0A04020102020204" pitchFamily="34" charset="0"/>
              </a:rPr>
              <a:t>Роль теоретического и иррационального в науке</a:t>
            </a:r>
          </a:p>
        </p:txBody>
      </p:sp>
      <p:sp>
        <p:nvSpPr>
          <p:cNvPr id="3" name="Объект 2"/>
          <p:cNvSpPr>
            <a:spLocks noGrp="1"/>
          </p:cNvSpPr>
          <p:nvPr>
            <p:ph idx="1"/>
          </p:nvPr>
        </p:nvSpPr>
        <p:spPr>
          <a:xfrm>
            <a:off x="277402" y="1086541"/>
            <a:ext cx="11455686" cy="5342562"/>
          </a:xfrm>
        </p:spPr>
        <p:txBody>
          <a:bodyPr>
            <a:normAutofit/>
          </a:bodyPr>
          <a:lstStyle/>
          <a:p>
            <a:pPr algn="just"/>
            <a:r>
              <a:rPr lang="ru-RU" dirty="0"/>
              <a:t>Мысль человека, рациональное знание неотделимо от иррационального, включающего компоненты мистики, веры, эмоций, чувств человека. Соответственно мировоззрение человека, состоящее из его взглядов и убеждений, как необходимые компоненты включает мироощущение и мировосприятие, чувства и восприятие, с помощью которых мы ощущаем окружающий мир. Природа человека также напрямую связана не только с рациональностью, мышлением, но и с иррациональными элементами, бессознательными психическими процессами, которые в единстве позволяют познавать и постигать окружающий мир. </a:t>
            </a:r>
          </a:p>
          <a:p>
            <a:pPr algn="just"/>
            <a:r>
              <a:rPr lang="ru-RU" dirty="0"/>
              <a:t>Таким образом, рациональное и иррациональное в жизнедеятельности человека, в его познании окружающего мира, в его практической деятельности представляют собой неразрывное единство, необходимое для целостного, полноценного, полнокровного миропонимания каждого человека. И эта полнокровность должна находить свое выражение и в профессиональной деятельности человека, личности, понимающей и преобразующей окружающий мир. </a:t>
            </a:r>
          </a:p>
        </p:txBody>
      </p:sp>
    </p:spTree>
    <p:extLst>
      <p:ext uri="{BB962C8B-B14F-4D97-AF65-F5344CB8AC3E}">
        <p14:creationId xmlns:p14="http://schemas.microsoft.com/office/powerpoint/2010/main" val="152707684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4688" y="286604"/>
            <a:ext cx="9480992" cy="453136"/>
          </a:xfrm>
        </p:spPr>
        <p:txBody>
          <a:bodyPr>
            <a:normAutofit/>
          </a:bodyPr>
          <a:lstStyle/>
          <a:p>
            <a:r>
              <a:rPr lang="ru-RU" sz="2400" b="1" dirty="0" smtClean="0">
                <a:latin typeface="Arial Black" panose="020B0A04020102020204" pitchFamily="34" charset="0"/>
              </a:rPr>
              <a:t>Структура научного знания</a:t>
            </a:r>
            <a:endParaRPr lang="ru-RU" sz="2400" b="1" dirty="0">
              <a:latin typeface="Arial Black" panose="020B0A04020102020204" pitchFamily="34" charset="0"/>
            </a:endParaRPr>
          </a:p>
        </p:txBody>
      </p:sp>
      <p:sp>
        <p:nvSpPr>
          <p:cNvPr id="3" name="Объект 2"/>
          <p:cNvSpPr>
            <a:spLocks noGrp="1"/>
          </p:cNvSpPr>
          <p:nvPr>
            <p:ph idx="1"/>
          </p:nvPr>
        </p:nvSpPr>
        <p:spPr>
          <a:xfrm>
            <a:off x="246579" y="955497"/>
            <a:ext cx="11599523" cy="5270642"/>
          </a:xfrm>
        </p:spPr>
        <p:txBody>
          <a:bodyPr>
            <a:normAutofit/>
          </a:bodyPr>
          <a:lstStyle/>
          <a:p>
            <a:r>
              <a:rPr lang="ru-RU" dirty="0"/>
              <a:t>Научное знание как сложная развивающаяся система. Научное знание имеет  довольно  сложную  структуру,  которая  может  быть  представлена  в </a:t>
            </a:r>
            <a:r>
              <a:rPr lang="ru-RU" dirty="0" smtClean="0"/>
              <a:t>различных </a:t>
            </a:r>
            <a:r>
              <a:rPr lang="ru-RU" dirty="0"/>
              <a:t>срезах. </a:t>
            </a:r>
          </a:p>
          <a:p>
            <a:r>
              <a:rPr lang="ru-RU" dirty="0"/>
              <a:t>Так,  с  точки  зрения  взаимодействия  объекта  и  субъекта  научного познания, последнее включает в себя 4 компонента: </a:t>
            </a:r>
          </a:p>
          <a:p>
            <a:r>
              <a:rPr lang="ru-RU" dirty="0"/>
              <a:t>а) субъекта науки в лице отдельного исследователя, научного сообщества</a:t>
            </a:r>
            <a:r>
              <a:rPr lang="ru-RU" dirty="0" smtClean="0"/>
              <a:t>, общества </a:t>
            </a:r>
            <a:r>
              <a:rPr lang="ru-RU" dirty="0"/>
              <a:t>в целом; </a:t>
            </a:r>
          </a:p>
          <a:p>
            <a:r>
              <a:rPr lang="ru-RU" dirty="0"/>
              <a:t>б) объект и предмет изучения; </a:t>
            </a:r>
          </a:p>
          <a:p>
            <a:r>
              <a:rPr lang="ru-RU" dirty="0"/>
              <a:t>в) систему методов и приемов, характерных для данной науки; </a:t>
            </a:r>
          </a:p>
          <a:p>
            <a:r>
              <a:rPr lang="ru-RU" dirty="0"/>
              <a:t>г) специфический язык – как естественный, так и искусственный. </a:t>
            </a:r>
          </a:p>
          <a:p>
            <a:r>
              <a:rPr lang="ru-RU" dirty="0"/>
              <a:t>По предмету и методам познания выделяют: науки о природе – естествознание, </a:t>
            </a:r>
            <a:r>
              <a:rPr lang="ru-RU" dirty="0" smtClean="0"/>
              <a:t>изучающее  </a:t>
            </a:r>
            <a:r>
              <a:rPr lang="ru-RU" dirty="0"/>
              <a:t>неживую,  живую  и  человеческую  природу,  объединяющее </a:t>
            </a:r>
            <a:r>
              <a:rPr lang="ru-RU" dirty="0" smtClean="0"/>
              <a:t>примерно  </a:t>
            </a:r>
            <a:r>
              <a:rPr lang="ru-RU" dirty="0"/>
              <a:t>7  тысяч  единиц  </a:t>
            </a:r>
            <a:r>
              <a:rPr lang="ru-RU" dirty="0" err="1"/>
              <a:t>частнонаучных</a:t>
            </a:r>
            <a:r>
              <a:rPr lang="ru-RU" dirty="0"/>
              <a:t>  отраслей;  науки  о  мире </a:t>
            </a:r>
            <a:r>
              <a:rPr lang="ru-RU" dirty="0" smtClean="0"/>
              <a:t>искусственного </a:t>
            </a:r>
            <a:r>
              <a:rPr lang="ru-RU" dirty="0"/>
              <a:t>(</a:t>
            </a:r>
            <a:r>
              <a:rPr lang="ru-RU" dirty="0" err="1"/>
              <a:t>технознание</a:t>
            </a:r>
            <a:r>
              <a:rPr lang="ru-RU" dirty="0"/>
              <a:t>), составляющие около 5 тыс. частных дисциплин; </a:t>
            </a:r>
            <a:r>
              <a:rPr lang="ru-RU" dirty="0" smtClean="0"/>
              <a:t>логико-математические  </a:t>
            </a:r>
            <a:r>
              <a:rPr lang="ru-RU" dirty="0"/>
              <a:t>науки  (примерно  2  тыс.  частных  отраслей);  науки  об обществе  и  человеке,  составляющие  около  4,5  тыс.  единиц  конкретных </a:t>
            </a:r>
            <a:r>
              <a:rPr lang="ru-RU" dirty="0" smtClean="0"/>
              <a:t>дисциплин</a:t>
            </a:r>
            <a:r>
              <a:rPr lang="ru-RU" dirty="0"/>
              <a:t>.  </a:t>
            </a:r>
          </a:p>
        </p:txBody>
      </p:sp>
    </p:spTree>
    <p:extLst>
      <p:ext uri="{BB962C8B-B14F-4D97-AF65-F5344CB8AC3E}">
        <p14:creationId xmlns:p14="http://schemas.microsoft.com/office/powerpoint/2010/main" val="388797615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4688" y="286604"/>
            <a:ext cx="9480992" cy="453136"/>
          </a:xfrm>
        </p:spPr>
        <p:txBody>
          <a:bodyPr>
            <a:normAutofit/>
          </a:bodyPr>
          <a:lstStyle/>
          <a:p>
            <a:r>
              <a:rPr lang="ru-RU" sz="2400" b="1" dirty="0" smtClean="0">
                <a:latin typeface="Arial Black" panose="020B0A04020102020204" pitchFamily="34" charset="0"/>
              </a:rPr>
              <a:t>Структура научного знания</a:t>
            </a:r>
            <a:endParaRPr lang="ru-RU" sz="2400" b="1" dirty="0">
              <a:latin typeface="Arial Black" panose="020B0A04020102020204" pitchFamily="34" charset="0"/>
            </a:endParaRPr>
          </a:p>
        </p:txBody>
      </p:sp>
      <p:sp>
        <p:nvSpPr>
          <p:cNvPr id="3" name="Объект 2"/>
          <p:cNvSpPr>
            <a:spLocks noGrp="1"/>
          </p:cNvSpPr>
          <p:nvPr>
            <p:ph idx="1"/>
          </p:nvPr>
        </p:nvSpPr>
        <p:spPr>
          <a:xfrm>
            <a:off x="246579" y="955497"/>
            <a:ext cx="11599523" cy="5270642"/>
          </a:xfrm>
        </p:spPr>
        <p:txBody>
          <a:bodyPr>
            <a:normAutofit fontScale="92500" lnSpcReduction="20000"/>
          </a:bodyPr>
          <a:lstStyle/>
          <a:p>
            <a:r>
              <a:rPr lang="ru-RU" dirty="0"/>
              <a:t>Другое  деление  науки,  которое  носит  исторический  характер,  -  это деление на фундаментальные и прикладные отрасли.  </a:t>
            </a:r>
          </a:p>
          <a:p>
            <a:r>
              <a:rPr lang="ru-RU" dirty="0"/>
              <a:t>     Согласно  официально  принятому  ЦСУ  РФ  определению  к </a:t>
            </a:r>
            <a:r>
              <a:rPr lang="ru-RU" dirty="0" smtClean="0"/>
              <a:t>фундаментальным  </a:t>
            </a:r>
            <a:r>
              <a:rPr lang="ru-RU" dirty="0"/>
              <a:t>исследованиям  относятся  экспериментальные  и </a:t>
            </a:r>
            <a:r>
              <a:rPr lang="ru-RU" dirty="0" smtClean="0"/>
              <a:t>теоретические  </a:t>
            </a:r>
            <a:r>
              <a:rPr lang="ru-RU" dirty="0"/>
              <a:t>исследования,  направленные  на  получение  новых  знаний  без </a:t>
            </a:r>
            <a:r>
              <a:rPr lang="ru-RU" dirty="0" smtClean="0"/>
              <a:t>какой-либо  </a:t>
            </a:r>
            <a:r>
              <a:rPr lang="ru-RU" dirty="0"/>
              <a:t>конкретной  цели,  связанной  с  использованием  этих  знаний.  Их результат  —  гипотезы,  теории,  методы  и  т.п.  К  фундаментальным  относят науки, ответственные за формирование научной картины мира (теоретическая физика, теоретическая химия, теоретическая биология, астрономия  др.)  </a:t>
            </a:r>
          </a:p>
          <a:p>
            <a:r>
              <a:rPr lang="ru-RU" dirty="0"/>
              <a:t>        Прикладные исследования - это исследования, направленные на получение </a:t>
            </a:r>
            <a:r>
              <a:rPr lang="ru-RU" dirty="0" smtClean="0"/>
              <a:t>конкретного </a:t>
            </a:r>
            <a:r>
              <a:rPr lang="ru-RU" dirty="0"/>
              <a:t>научного результата, который актуально или потенциально может </a:t>
            </a:r>
            <a:r>
              <a:rPr lang="ru-RU" dirty="0" smtClean="0"/>
              <a:t>использоваться </a:t>
            </a:r>
            <a:r>
              <a:rPr lang="ru-RU" dirty="0"/>
              <a:t>для удовлетворения частных или общественных </a:t>
            </a:r>
            <a:r>
              <a:rPr lang="ru-RU" dirty="0" smtClean="0"/>
              <a:t>потребностей. Главная  </a:t>
            </a:r>
            <a:r>
              <a:rPr lang="ru-RU" dirty="0"/>
              <a:t>задача  этого  вида  исследований  —  апробация  нового  знания,  т.е. обоснование  и  проверка  однажды  добытых  знаний,  превращение  текущих исследований  в  «твердое  ядро»  науки,  создание  полезных  моделей  по применению имеющихся научных знаний (как старых, так и новейших).  </a:t>
            </a:r>
          </a:p>
          <a:p>
            <a:r>
              <a:rPr lang="ru-RU" dirty="0"/>
              <a:t>      В современной науке выделяют также третью отрасль науки – разработки. </a:t>
            </a:r>
            <a:r>
              <a:rPr lang="ru-RU" dirty="0" smtClean="0"/>
              <a:t>В  </a:t>
            </a:r>
            <a:r>
              <a:rPr lang="ru-RU" dirty="0"/>
              <a:t>федеральном  законе    «О  науке  и  государственной  научно-технической </a:t>
            </a:r>
            <a:r>
              <a:rPr lang="ru-RU" dirty="0" smtClean="0"/>
              <a:t>политике</a:t>
            </a:r>
            <a:r>
              <a:rPr lang="ru-RU" dirty="0"/>
              <a:t>» данная отрасль науки называется «экспериментальные разработки», </a:t>
            </a:r>
            <a:r>
              <a:rPr lang="ru-RU" dirty="0" smtClean="0"/>
              <a:t>в  </a:t>
            </a:r>
            <a:r>
              <a:rPr lang="ru-RU" dirty="0"/>
              <a:t>литературе  встречается  название  «опытно-конструкторские  разработки». </a:t>
            </a:r>
          </a:p>
          <a:p>
            <a:r>
              <a:rPr lang="ru-RU" dirty="0"/>
              <a:t>Разработки  имеют  целью  создание,  испытание  и  последующую  передачу  в </a:t>
            </a:r>
            <a:r>
              <a:rPr lang="ru-RU" dirty="0" smtClean="0"/>
              <a:t>массовое </a:t>
            </a:r>
            <a:r>
              <a:rPr lang="ru-RU" dirty="0"/>
              <a:t>промышленное производство материальных образцов новых товаров </a:t>
            </a:r>
            <a:r>
              <a:rPr lang="ru-RU" dirty="0" smtClean="0"/>
              <a:t>и  </a:t>
            </a:r>
            <a:r>
              <a:rPr lang="ru-RU" dirty="0"/>
              <a:t>услуг,  перевод  результатов  прикладных  наук  в  форму  </a:t>
            </a:r>
            <a:r>
              <a:rPr lang="ru-RU" dirty="0" smtClean="0"/>
              <a:t>технологических процессов</a:t>
            </a:r>
            <a:r>
              <a:rPr lang="ru-RU" dirty="0"/>
              <a:t>,  конструкций,  инженерных  проектов.</a:t>
            </a:r>
          </a:p>
        </p:txBody>
      </p:sp>
    </p:spTree>
    <p:extLst>
      <p:ext uri="{BB962C8B-B14F-4D97-AF65-F5344CB8AC3E}">
        <p14:creationId xmlns:p14="http://schemas.microsoft.com/office/powerpoint/2010/main" val="270859996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555878"/>
          </a:xfrm>
        </p:spPr>
        <p:txBody>
          <a:bodyPr>
            <a:normAutofit fontScale="90000"/>
          </a:bodyPr>
          <a:lstStyle/>
          <a:p>
            <a:r>
              <a:rPr lang="ru-RU" sz="2400" b="1" dirty="0">
                <a:latin typeface="Arial Black" panose="020B0A04020102020204" pitchFamily="34" charset="0"/>
              </a:rPr>
              <a:t>Многоуровневая концепция методологического 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236307" y="842482"/>
            <a:ext cx="10919374" cy="5445302"/>
          </a:xfrm>
        </p:spPr>
        <p:txBody>
          <a:bodyPr>
            <a:normAutofit lnSpcReduction="10000"/>
          </a:bodyPr>
          <a:lstStyle/>
          <a:p>
            <a:pPr algn="just"/>
            <a:r>
              <a:rPr lang="ru-RU" b="1" dirty="0"/>
              <a:t>Многоуровневая концепция методологического знания</a:t>
            </a:r>
            <a:r>
              <a:rPr lang="ru-RU" dirty="0"/>
              <a:t>: методы научного познания  могут  быть  разделены  на  следующие,  перечисленные  далее  группы (по степени общности и широте применения).  </a:t>
            </a:r>
          </a:p>
          <a:p>
            <a:pPr algn="just"/>
            <a:r>
              <a:rPr lang="ru-RU" dirty="0"/>
              <a:t>1. Философские методы.  Древние методы исследования – диалектика и метафизика.  Каждая  философская  концепция  включает  методологическую функцию,  так  как  тем  или  иным  способом  организует  мысль.  Философские методы  многообразны:  философская  аналитика,  феноменологическая, герменевтическая,  структуралистская,  теоретико-</a:t>
            </a:r>
            <a:r>
              <a:rPr lang="ru-RU" dirty="0" err="1"/>
              <a:t>деятельностная</a:t>
            </a:r>
            <a:r>
              <a:rPr lang="ru-RU" dirty="0"/>
              <a:t>  и  системная методология;  интуитивизм  как  философская  методология.  Философские методы – это система принципов, операций, приемов, носящих универсальный характер  организованного  мышления.  Они  регулируют  стратегию  мышления во  всех  научных  областях.  </a:t>
            </a:r>
          </a:p>
          <a:p>
            <a:pPr algn="just"/>
            <a:r>
              <a:rPr lang="ru-RU" dirty="0"/>
              <a:t>2. Общенаучные подходы и методы исследования науки XX в.: системный, структурно-функциональный,  синергетический  подходы,  наблюдение, моделирование, дедукция и т. д.  </a:t>
            </a:r>
          </a:p>
          <a:p>
            <a:pPr algn="just"/>
            <a:r>
              <a:rPr lang="ru-RU" dirty="0"/>
              <a:t>3. </a:t>
            </a:r>
            <a:r>
              <a:rPr lang="ru-RU" dirty="0" err="1"/>
              <a:t>Частнонаучные</a:t>
            </a:r>
            <a:r>
              <a:rPr lang="ru-RU" dirty="0"/>
              <a:t> методы – совокупность способов, принципов познания и  исследования,  применяемых  в  специальных  науках:  методы  механики, физики, химии, биологии и социально-гуманитарных наук.  </a:t>
            </a:r>
          </a:p>
          <a:p>
            <a:pPr algn="just"/>
            <a:r>
              <a:rPr lang="ru-RU" dirty="0"/>
              <a:t>4.  Дисциплинарные  методы  –  система  приемов  отдельной  дисциплины конкретной  отрасли  науки  или  работающая  на  стыке  наук.  Каждая фундаментальная наука состоит из комплекса дисциплин, которые имеют свой предмет и характерные методы исследования.  </a:t>
            </a:r>
          </a:p>
        </p:txBody>
      </p:sp>
    </p:spTree>
    <p:extLst>
      <p:ext uri="{BB962C8B-B14F-4D97-AF65-F5344CB8AC3E}">
        <p14:creationId xmlns:p14="http://schemas.microsoft.com/office/powerpoint/2010/main" val="2447747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622" y="286603"/>
            <a:ext cx="9296058" cy="494233"/>
          </a:xfrm>
        </p:spPr>
        <p:txBody>
          <a:bodyPr>
            <a:normAutofit fontScale="90000"/>
          </a:bodyPr>
          <a:lstStyle/>
          <a:p>
            <a:r>
              <a:rPr lang="ru-RU" sz="2400" b="1" dirty="0">
                <a:latin typeface="Arial Black" panose="020B0A04020102020204" pitchFamily="34" charset="0"/>
              </a:rPr>
              <a:t>Методы и формы эмпирического уровня исследования</a:t>
            </a:r>
            <a:r>
              <a:rPr lang="ru-RU" sz="2400" b="1" dirty="0"/>
              <a:t> </a:t>
            </a:r>
            <a:endParaRPr lang="ru-RU" sz="2400" dirty="0"/>
          </a:p>
        </p:txBody>
      </p:sp>
      <p:sp>
        <p:nvSpPr>
          <p:cNvPr id="3" name="Объект 2"/>
          <p:cNvSpPr>
            <a:spLocks noGrp="1"/>
          </p:cNvSpPr>
          <p:nvPr>
            <p:ph idx="1"/>
          </p:nvPr>
        </p:nvSpPr>
        <p:spPr>
          <a:xfrm>
            <a:off x="534257" y="883578"/>
            <a:ext cx="10621424" cy="5373384"/>
          </a:xfrm>
        </p:spPr>
        <p:txBody>
          <a:bodyPr>
            <a:normAutofit fontScale="92500" lnSpcReduction="10000"/>
          </a:bodyPr>
          <a:lstStyle/>
          <a:p>
            <a:pPr algn="just"/>
            <a:r>
              <a:rPr lang="ru-RU" dirty="0"/>
              <a:t>Методы  вычленения  и  исследования  эмпирического  объекта. </a:t>
            </a:r>
          </a:p>
          <a:p>
            <a:pPr algn="just"/>
            <a:r>
              <a:rPr lang="ru-RU" b="1" dirty="0"/>
              <a:t>Наблюдение –</a:t>
            </a:r>
            <a:r>
              <a:rPr lang="ru-RU" dirty="0"/>
              <a:t> это метод исследования объектов, который опирается на развитую теорию, служит решению теоретической задачи, постановке проблем, проверке гипотез. Особенность наблюдения в том, что он не предполагает вмешательства в  естественное  течение  исследовательского  процесса  или  бытие  объекта изучения. </a:t>
            </a:r>
          </a:p>
          <a:p>
            <a:pPr algn="just"/>
            <a:r>
              <a:rPr lang="ru-RU" b="1" dirty="0"/>
              <a:t>Измерение  </a:t>
            </a:r>
            <a:r>
              <a:rPr lang="ru-RU" dirty="0"/>
              <a:t>предполагает  выделение  количественных  характеристик исследуемого  объекта,  которые  носят  сравнительный  характер,  то  есть предполагают  отсылку  к  эталонному  объекту.  Измерение  всегда  основано  на применении измерительной техники.  </a:t>
            </a:r>
          </a:p>
          <a:p>
            <a:pPr algn="just"/>
            <a:r>
              <a:rPr lang="ru-RU" b="1" dirty="0"/>
              <a:t>Эксперимент  </a:t>
            </a:r>
            <a:r>
              <a:rPr lang="ru-RU" dirty="0"/>
              <a:t>–  это  искусственное  создание  ситуаций  с  участием исследуемого объекта, а так же метод научного исследования, предполагающий соответствующее  изменение  объекта  или  его  воспроизведение  в  специально созданных  и  контролируемых  условиях.  В  ходе  эксперимента  изучаемый объект изолируется от случайных, скрывающих его сущность обстоятельств и предстает в «чистом виде». Эксперимент предполагает а) более активное (чем при  наблюдении)  отношение  к  объекту,  его  изменение  и  преобразование;  б) возможность  рассмотрения  явления  в  «чистом  виде»  путем  изоляции  его  от усложняющих  ход  обстоятельств;  в)  возможность  обнаружения  свойств объектов, которые не наблюдаются в естественных условиях;</a:t>
            </a:r>
          </a:p>
          <a:p>
            <a:pPr algn="just"/>
            <a:r>
              <a:rPr lang="ru-RU" dirty="0"/>
              <a:t> г) многократное воспроизведение  изучаемого  объекта  по  программам  исследования;  д) возможность  контроля  за  «поведением»  объекта  исследования  и  проверки результатов.  </a:t>
            </a:r>
          </a:p>
        </p:txBody>
      </p:sp>
    </p:spTree>
    <p:extLst>
      <p:ext uri="{BB962C8B-B14F-4D97-AF65-F5344CB8AC3E}">
        <p14:creationId xmlns:p14="http://schemas.microsoft.com/office/powerpoint/2010/main" val="77206982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622" y="286603"/>
            <a:ext cx="9296058" cy="494233"/>
          </a:xfrm>
        </p:spPr>
        <p:txBody>
          <a:bodyPr>
            <a:normAutofit fontScale="90000"/>
          </a:bodyPr>
          <a:lstStyle/>
          <a:p>
            <a:r>
              <a:rPr lang="ru-RU" sz="2400" b="1" dirty="0">
                <a:latin typeface="Arial Black" panose="020B0A04020102020204" pitchFamily="34" charset="0"/>
              </a:rPr>
              <a:t>Методы и формы эмпирического уровня исследован</a:t>
            </a:r>
            <a:r>
              <a:rPr lang="ru-RU" sz="2400" b="1" dirty="0"/>
              <a:t>ия </a:t>
            </a:r>
            <a:endParaRPr lang="ru-RU" sz="2400" dirty="0"/>
          </a:p>
        </p:txBody>
      </p:sp>
      <p:sp>
        <p:nvSpPr>
          <p:cNvPr id="3" name="Объект 2"/>
          <p:cNvSpPr>
            <a:spLocks noGrp="1"/>
          </p:cNvSpPr>
          <p:nvPr>
            <p:ph idx="1"/>
          </p:nvPr>
        </p:nvSpPr>
        <p:spPr>
          <a:xfrm>
            <a:off x="534257" y="883578"/>
            <a:ext cx="10621424" cy="5373384"/>
          </a:xfrm>
        </p:spPr>
        <p:txBody>
          <a:bodyPr>
            <a:normAutofit/>
          </a:bodyPr>
          <a:lstStyle/>
          <a:p>
            <a:pPr algn="just"/>
            <a:r>
              <a:rPr lang="ru-RU" dirty="0"/>
              <a:t>Эксперименту  способствует  опытная  проверка  гипотез,  теорий  и формирование  новых  научных  концепций.  Существуют  </a:t>
            </a:r>
            <a:r>
              <a:rPr lang="ru-RU" b="1" dirty="0"/>
              <a:t>разные  типы экспериментов</a:t>
            </a:r>
            <a:r>
              <a:rPr lang="ru-RU" dirty="0"/>
              <a:t>:  исследовательские  (поисковые),  проверочные  контрольные), воспроизводящие,  изолирующие  и  т.  п.  По  характеру  объектов  выделяют физические, химические, биологические, социальные и т. п. эксперименты.   </a:t>
            </a:r>
          </a:p>
          <a:p>
            <a:pPr algn="just"/>
            <a:r>
              <a:rPr lang="ru-RU" dirty="0"/>
              <a:t>В  современной  науке  одним  из  значимых  является  мысленный эксперимент  –  система  мыслительных  процедур,  проводимых  над идеализированными  объектами.  Мысленный  эксперимент  –  теоретическая модель реальных экспериментальных ситуаций с концептуальными образами.  </a:t>
            </a:r>
          </a:p>
          <a:p>
            <a:pPr algn="just"/>
            <a:r>
              <a:rPr lang="ru-RU" dirty="0"/>
              <a:t>Описание  –  фиксация  сведений  об  изучаемом  объекте.  Описание  может быть  представлено  в  виде  совокупности  повествовательных  суждений  об объекте  или  в  виде  схем,  графиков,  диаграмм,  таблиц,  рисунков  и  т.  д. </a:t>
            </a:r>
          </a:p>
          <a:p>
            <a:pPr algn="just"/>
            <a:r>
              <a:rPr lang="ru-RU" dirty="0"/>
              <a:t>Описание всегда относится к конкретному объекту и выступает средством его исходной эмпирической репрезентации.</a:t>
            </a:r>
          </a:p>
          <a:p>
            <a:r>
              <a:rPr lang="ru-RU" dirty="0" smtClean="0"/>
              <a:t> </a:t>
            </a:r>
            <a:endParaRPr lang="ru-RU" dirty="0"/>
          </a:p>
        </p:txBody>
      </p:sp>
    </p:spTree>
    <p:extLst>
      <p:ext uri="{BB962C8B-B14F-4D97-AF65-F5344CB8AC3E}">
        <p14:creationId xmlns:p14="http://schemas.microsoft.com/office/powerpoint/2010/main" val="248383394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622" y="286603"/>
            <a:ext cx="9296058" cy="494233"/>
          </a:xfrm>
        </p:spPr>
        <p:txBody>
          <a:bodyPr>
            <a:normAutofit fontScale="90000"/>
          </a:bodyPr>
          <a:lstStyle/>
          <a:p>
            <a:r>
              <a:rPr lang="ru-RU" sz="2400" b="1" dirty="0">
                <a:latin typeface="Arial Black" panose="020B0A04020102020204" pitchFamily="34" charset="0"/>
              </a:rPr>
              <a:t>Методы и формы эмпирического уровня исследования </a:t>
            </a:r>
            <a:endParaRPr lang="ru-RU" sz="2400" dirty="0">
              <a:latin typeface="Arial Black" panose="020B0A04020102020204" pitchFamily="34" charset="0"/>
            </a:endParaRPr>
          </a:p>
        </p:txBody>
      </p:sp>
      <p:sp>
        <p:nvSpPr>
          <p:cNvPr id="3" name="Объект 2"/>
          <p:cNvSpPr>
            <a:spLocks noGrp="1"/>
          </p:cNvSpPr>
          <p:nvPr>
            <p:ph idx="1"/>
          </p:nvPr>
        </p:nvSpPr>
        <p:spPr>
          <a:xfrm>
            <a:off x="534257" y="883578"/>
            <a:ext cx="10621424" cy="5373384"/>
          </a:xfrm>
        </p:spPr>
        <p:txBody>
          <a:bodyPr>
            <a:normAutofit/>
          </a:bodyPr>
          <a:lstStyle/>
          <a:p>
            <a:pPr algn="just"/>
            <a:r>
              <a:rPr lang="ru-RU" b="1" dirty="0"/>
              <a:t>Различаются методы упорядочивания и систематизации полученного эмпирического  знания.</a:t>
            </a:r>
            <a:r>
              <a:rPr lang="ru-RU" dirty="0"/>
              <a:t>  </a:t>
            </a:r>
            <a:r>
              <a:rPr lang="ru-RU" b="1" dirty="0"/>
              <a:t>Анализ </a:t>
            </a:r>
            <a:r>
              <a:rPr lang="ru-RU" dirty="0"/>
              <a:t> –  это  метод  научного  познания,  выявление сущности исследуемого объекта, мысленного или физического разделения его на  части.  Виды  анализа:  структурный,  функциональный,  структурно-функциональный.  </a:t>
            </a:r>
            <a:r>
              <a:rPr lang="ru-RU" b="1" dirty="0"/>
              <a:t>Синтез </a:t>
            </a:r>
            <a:r>
              <a:rPr lang="ru-RU" dirty="0"/>
              <a:t> –  это  метод  познания  частей  из  целого,  которое всегда превышает их совокупность. </a:t>
            </a:r>
            <a:r>
              <a:rPr lang="ru-RU" b="1" dirty="0"/>
              <a:t>Индукция</a:t>
            </a:r>
            <a:r>
              <a:rPr lang="ru-RU" dirty="0"/>
              <a:t> –метод восхождения от частного к  общему.  </a:t>
            </a:r>
            <a:r>
              <a:rPr lang="ru-RU" b="1" dirty="0"/>
              <a:t>Дедукция</a:t>
            </a:r>
            <a:r>
              <a:rPr lang="ru-RU" dirty="0"/>
              <a:t>  –  выведение  частных  заключений  из  общего  вывода. </a:t>
            </a:r>
          </a:p>
          <a:p>
            <a:pPr algn="just"/>
            <a:r>
              <a:rPr lang="ru-RU" b="1" dirty="0"/>
              <a:t>Аналогия</a:t>
            </a:r>
            <a:r>
              <a:rPr lang="ru-RU" dirty="0"/>
              <a:t>  –  это  метод  перенесения  свойств  исследованного  объекта  по принципу  сходства  на  объект,  который  только  подлежит  исследованию. </a:t>
            </a:r>
          </a:p>
          <a:p>
            <a:pPr algn="just"/>
            <a:r>
              <a:rPr lang="ru-RU" b="1" dirty="0"/>
              <a:t>Систематизация </a:t>
            </a:r>
            <a:r>
              <a:rPr lang="ru-RU" dirty="0"/>
              <a:t> –  это  установление  внутренних  связей  между  элементами системы  путем  познания  системы  как  целого.    </a:t>
            </a:r>
            <a:r>
              <a:rPr lang="ru-RU" b="1" dirty="0"/>
              <a:t>Классификация</a:t>
            </a:r>
            <a:r>
              <a:rPr lang="ru-RU" dirty="0"/>
              <a:t>  –  это  способ организации материала на основании определенных критериев. </a:t>
            </a:r>
          </a:p>
          <a:p>
            <a:pPr algn="just"/>
            <a:r>
              <a:rPr lang="ru-RU" dirty="0"/>
              <a:t>Формы эмпирического знания. Научный факт и научное положение это первичные формы научного знания. Эмпирическая гипотеза – предположение о поведении  объекта,  которое  сделано  на  основании  наблюдений  или экспериментов.  Эмпирический  закон  –  это  форма  знания,  взаимосвязь, установленная между фактами.   </a:t>
            </a:r>
          </a:p>
        </p:txBody>
      </p:sp>
    </p:spTree>
    <p:extLst>
      <p:ext uri="{BB962C8B-B14F-4D97-AF65-F5344CB8AC3E}">
        <p14:creationId xmlns:p14="http://schemas.microsoft.com/office/powerpoint/2010/main" val="222066435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538" y="286603"/>
            <a:ext cx="8587141" cy="596975"/>
          </a:xfrm>
        </p:spPr>
        <p:txBody>
          <a:bodyPr>
            <a:normAutofit/>
          </a:bodyPr>
          <a:lstStyle/>
          <a:p>
            <a:r>
              <a:rPr lang="ru-RU" sz="2400" b="1" dirty="0">
                <a:latin typeface="Arial Black" panose="020B0A04020102020204" pitchFamily="34" charset="0"/>
              </a:rPr>
              <a:t>Методы и формы теоретического познания </a:t>
            </a:r>
            <a:endParaRPr lang="ru-RU" sz="2400" dirty="0">
              <a:latin typeface="Arial Black" panose="020B0A04020102020204" pitchFamily="34" charset="0"/>
            </a:endParaRPr>
          </a:p>
        </p:txBody>
      </p:sp>
      <p:sp>
        <p:nvSpPr>
          <p:cNvPr id="3" name="Объект 2"/>
          <p:cNvSpPr>
            <a:spLocks noGrp="1"/>
          </p:cNvSpPr>
          <p:nvPr>
            <p:ph idx="1"/>
          </p:nvPr>
        </p:nvSpPr>
        <p:spPr>
          <a:xfrm>
            <a:off x="94891" y="1138688"/>
            <a:ext cx="11412165" cy="5108000"/>
          </a:xfrm>
        </p:spPr>
        <p:txBody>
          <a:bodyPr>
            <a:normAutofit fontScale="92500" lnSpcReduction="20000"/>
          </a:bodyPr>
          <a:lstStyle/>
          <a:p>
            <a:r>
              <a:rPr lang="ru-RU" dirty="0"/>
              <a:t>Методы  построения  и  исследования  идеализированного  объекта. </a:t>
            </a:r>
          </a:p>
          <a:p>
            <a:r>
              <a:rPr lang="ru-RU" dirty="0"/>
              <a:t>Идеализированный объект представляет исследователю базовые определяющие отношения  и  свойства  как  бы  в  «чистом  виде».  Его  выдвижение  связано  с методом абстрагирования. </a:t>
            </a:r>
          </a:p>
          <a:p>
            <a:r>
              <a:rPr lang="ru-RU" b="1" dirty="0"/>
              <a:t>Абстрагирование</a:t>
            </a:r>
            <a:r>
              <a:rPr lang="ru-RU" dirty="0"/>
              <a:t>  имеет  статус  метода  только  в  научной  деятельности. Абстрагирование – мысленные операции отвлечения от свойств и отношений, незначительных  для  данного  исследования,  мысленное  включение необходимых свойств и отношений в предмет исследования.  </a:t>
            </a:r>
          </a:p>
          <a:p>
            <a:r>
              <a:rPr lang="ru-RU" b="1" dirty="0"/>
              <a:t>Метод идеализации</a:t>
            </a:r>
            <a:r>
              <a:rPr lang="ru-RU" dirty="0"/>
              <a:t> – это метод мысленного конструирования положений в  предельно  концентрированном  виде.  Научные  законы  и  теории  являются формами описания идеализированных объектов, когда свойства этих объектов становятся  способами  существования  идеальной  модели.  Модель  –  это идеализированный  объект  с  концентрированными  специфическими свойствами, приспособленными к демонстрации.  </a:t>
            </a:r>
          </a:p>
          <a:p>
            <a:r>
              <a:rPr lang="ru-RU" b="1" dirty="0"/>
              <a:t>Моделирование</a:t>
            </a:r>
            <a:r>
              <a:rPr lang="ru-RU" dirty="0"/>
              <a:t>  –  умозаключения  по  аналогии,  перенос  информации  об одних  объектах  на  другие,  составляют  основу  моделирования  как  метода исследования объектов на их моделях. Модель (лат. </a:t>
            </a:r>
            <a:r>
              <a:rPr lang="ru-RU" dirty="0" err="1"/>
              <a:t>modulus</a:t>
            </a:r>
            <a:r>
              <a:rPr lang="ru-RU" dirty="0"/>
              <a:t> – мера, образец, норма)  –  в  логике  и  методологии  науки  –  аналог  (схема,  структура,  знаковая система)  фрагмента  реальности,  превращенного  в  форму  человеческой культуры,  основу  концептуализации  оригинала  модели.  Модель  – «представитель», «заместитель» оригинала в познании и практике. </a:t>
            </a:r>
          </a:p>
          <a:p>
            <a:r>
              <a:rPr lang="ru-RU" dirty="0"/>
              <a:t>Мысленный  эксперимент  создает  в  теории  воображаемые  объекты, обладающие свойствами изоморфизма и гомоморфизма.  </a:t>
            </a:r>
          </a:p>
        </p:txBody>
      </p:sp>
    </p:spTree>
    <p:extLst>
      <p:ext uri="{BB962C8B-B14F-4D97-AF65-F5344CB8AC3E}">
        <p14:creationId xmlns:p14="http://schemas.microsoft.com/office/powerpoint/2010/main" val="39523948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538" y="286603"/>
            <a:ext cx="8587141" cy="596975"/>
          </a:xfrm>
        </p:spPr>
        <p:txBody>
          <a:bodyPr>
            <a:normAutofit/>
          </a:bodyPr>
          <a:lstStyle/>
          <a:p>
            <a:r>
              <a:rPr lang="ru-RU" sz="2400" b="1" dirty="0">
                <a:latin typeface="Arial Black" panose="020B0A04020102020204" pitchFamily="34" charset="0"/>
              </a:rPr>
              <a:t>Методы и формы теоретического познания </a:t>
            </a:r>
            <a:endParaRPr lang="ru-RU" sz="2400" dirty="0">
              <a:latin typeface="Arial Black" panose="020B0A04020102020204" pitchFamily="34" charset="0"/>
            </a:endParaRPr>
          </a:p>
        </p:txBody>
      </p:sp>
      <p:sp>
        <p:nvSpPr>
          <p:cNvPr id="3" name="Объект 2"/>
          <p:cNvSpPr>
            <a:spLocks noGrp="1"/>
          </p:cNvSpPr>
          <p:nvPr>
            <p:ph idx="1"/>
          </p:nvPr>
        </p:nvSpPr>
        <p:spPr>
          <a:xfrm>
            <a:off x="133564" y="1243172"/>
            <a:ext cx="11373492" cy="5003515"/>
          </a:xfrm>
        </p:spPr>
        <p:txBody>
          <a:bodyPr>
            <a:normAutofit fontScale="92500" lnSpcReduction="10000"/>
          </a:bodyPr>
          <a:lstStyle/>
          <a:p>
            <a:pPr algn="just"/>
            <a:r>
              <a:rPr lang="ru-RU" b="1" dirty="0"/>
              <a:t>Метод  формализации</a:t>
            </a:r>
            <a:r>
              <a:rPr lang="ru-RU" dirty="0"/>
              <a:t>  основан  на  эвристических  возможностях  аксиом, постулатов,  математизации.  Его  основу  составляет  решение  проблемы интерпретации теоретических моделей. </a:t>
            </a:r>
          </a:p>
          <a:p>
            <a:pPr algn="just"/>
            <a:r>
              <a:rPr lang="ru-RU" dirty="0"/>
              <a:t>Формализация  –  это  метод  изучения  объектов  путем  представления  их содержания  и  структуры  в  знаковой  форме  при  помощи  того  или  иного искусственного  языка.  Аксиомы  и  постулаты  –  утверждения,  принимаемые  в рамках теории как недоказуемые и сами собой разумеющиеся. Математическая модель  –  знаковая  структура  с  абстрактными  объектами:  уравнения,  системы уравнений с начальными и граничными условиями. </a:t>
            </a:r>
          </a:p>
          <a:p>
            <a:pPr algn="just"/>
            <a:r>
              <a:rPr lang="ru-RU" dirty="0"/>
              <a:t> Гипотеза как форма теоретического знания выражает вероятностное знание, истинность или  ложность  которого  предстоит  установить.  Гипотетико-дедуктивный метод  предполагает  построение  и  проверку  предположения  по  поводу сущности исследуемого объекта.  </a:t>
            </a:r>
          </a:p>
          <a:p>
            <a:pPr algn="just"/>
            <a:r>
              <a:rPr lang="ru-RU" b="1" dirty="0"/>
              <a:t>Предъявление  «теории</a:t>
            </a:r>
            <a:r>
              <a:rPr lang="ru-RU" dirty="0"/>
              <a:t>»  может  осуществляться  в  виде  языковой конструкции, взаимосогласованной сети абстрактных объектов, определяющих специфику данной теории.  Структура теории состоит из понятий, суждений, логических отношений, которые отличаются от реально существующих причин и  следствий.  Функции  научной  теории:  информативная,  систематизирующая, объяснительная,  предсказательная.  </a:t>
            </a:r>
            <a:r>
              <a:rPr lang="ru-RU" b="1" dirty="0"/>
              <a:t>Исторический  метод</a:t>
            </a:r>
            <a:r>
              <a:rPr lang="ru-RU" dirty="0"/>
              <a:t>  в  научном  познании предполагает  мысленное  </a:t>
            </a:r>
            <a:r>
              <a:rPr lang="ru-RU" dirty="0" err="1"/>
              <a:t>реконструирование</a:t>
            </a:r>
            <a:r>
              <a:rPr lang="ru-RU" dirty="0"/>
              <a:t>  конкретного  исторического процесса развития знания. </a:t>
            </a:r>
            <a:r>
              <a:rPr lang="ru-RU" b="1" dirty="0"/>
              <a:t>Логический метод</a:t>
            </a:r>
            <a:r>
              <a:rPr lang="ru-RU" dirty="0"/>
              <a:t> – это отображение исторического процесса  в  абстрактной  и  теоретически  последовательной  форме,  где предполагается  использование  логического  метода  как  условия  развития системного объекта. Оба метода связаны между собой. </a:t>
            </a:r>
          </a:p>
        </p:txBody>
      </p:sp>
    </p:spTree>
    <p:extLst>
      <p:ext uri="{BB962C8B-B14F-4D97-AF65-F5344CB8AC3E}">
        <p14:creationId xmlns:p14="http://schemas.microsoft.com/office/powerpoint/2010/main" val="3542961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538" y="286603"/>
            <a:ext cx="8587141" cy="596975"/>
          </a:xfrm>
        </p:spPr>
        <p:txBody>
          <a:bodyPr>
            <a:normAutofit/>
          </a:bodyPr>
          <a:lstStyle/>
          <a:p>
            <a:r>
              <a:rPr lang="ru-RU" sz="2400" b="1" dirty="0">
                <a:latin typeface="Arial Black" panose="020B0A04020102020204" pitchFamily="34" charset="0"/>
              </a:rPr>
              <a:t>Методы и формы теоретического познания </a:t>
            </a:r>
            <a:endParaRPr lang="ru-RU" sz="2400" dirty="0">
              <a:latin typeface="Arial Black" panose="020B0A04020102020204" pitchFamily="34" charset="0"/>
            </a:endParaRPr>
          </a:p>
        </p:txBody>
      </p:sp>
      <p:sp>
        <p:nvSpPr>
          <p:cNvPr id="3" name="Объект 2"/>
          <p:cNvSpPr>
            <a:spLocks noGrp="1"/>
          </p:cNvSpPr>
          <p:nvPr>
            <p:ph idx="1"/>
          </p:nvPr>
        </p:nvSpPr>
        <p:spPr>
          <a:xfrm>
            <a:off x="129396" y="1104182"/>
            <a:ext cx="11377660" cy="5142506"/>
          </a:xfrm>
        </p:spPr>
        <p:txBody>
          <a:bodyPr>
            <a:normAutofit/>
          </a:bodyPr>
          <a:lstStyle/>
          <a:p>
            <a:pPr algn="just"/>
            <a:r>
              <a:rPr lang="ru-RU" b="1" dirty="0"/>
              <a:t>Парадигма  и  исследовательская  программа  в  теоретическом поз</a:t>
            </a:r>
            <a:r>
              <a:rPr lang="ru-RU" dirty="0"/>
              <a:t>н</a:t>
            </a:r>
            <a:r>
              <a:rPr lang="ru-RU" b="1" dirty="0"/>
              <a:t>ании</a:t>
            </a:r>
            <a:r>
              <a:rPr lang="ru-RU" dirty="0"/>
              <a:t>.  Парадигма  выдвигается  Т.  Куном  в  форме  дисциплинарной матрицы.  «Парадигма»  предполагает  совокупность  убеждений,  ценностей, методологических  и  других  средств,  объединяющих  научное  сообщество;  это «способ  видения»  в  рамках  «дисциплинарной  матрицы»,  а  также  образец, пример  решения  проблем,  используемых  в  научных  сообществах.  Основные компоненты  парадигмы:  «символическое  обобщение»  или  формализованные предписания;  «метафизические  части  парадигмы»  или  эвристические  и онтологические  модели;  ценности  научного  сообщества.  Переход  к  новой парадигме  вызывает  революцию  в  науке.  Методологические  правила исследовательских  программ  И.  </a:t>
            </a:r>
            <a:r>
              <a:rPr lang="ru-RU" dirty="0" err="1"/>
              <a:t>Лакатоса</a:t>
            </a:r>
            <a:r>
              <a:rPr lang="ru-RU" dirty="0"/>
              <a:t>  основаны  на  «отрицательной эвристике»  и  «положительной  эвристике».  Структурные  элементы исследовательской  программы  представлены  «твердым  ядром»  и  «защитным поясом».  </a:t>
            </a:r>
          </a:p>
        </p:txBody>
      </p:sp>
    </p:spTree>
    <p:extLst>
      <p:ext uri="{BB962C8B-B14F-4D97-AF65-F5344CB8AC3E}">
        <p14:creationId xmlns:p14="http://schemas.microsoft.com/office/powerpoint/2010/main" val="102925354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992" y="286604"/>
            <a:ext cx="9244687" cy="453136"/>
          </a:xfrm>
        </p:spPr>
        <p:txBody>
          <a:bodyPr>
            <a:normAutofit/>
          </a:bodyPr>
          <a:lstStyle/>
          <a:p>
            <a:r>
              <a:rPr lang="ru-RU" sz="2400" dirty="0">
                <a:latin typeface="Arial Black" panose="020B0A04020102020204" pitchFamily="34" charset="0"/>
              </a:rPr>
              <a:t>СУБЪЕКТ НАУЧНОГО ПОЗНАНИЯ</a:t>
            </a:r>
          </a:p>
        </p:txBody>
      </p:sp>
      <p:sp>
        <p:nvSpPr>
          <p:cNvPr id="3" name="Объект 2"/>
          <p:cNvSpPr>
            <a:spLocks noGrp="1"/>
          </p:cNvSpPr>
          <p:nvPr>
            <p:ph idx="1"/>
          </p:nvPr>
        </p:nvSpPr>
        <p:spPr>
          <a:xfrm>
            <a:off x="102743" y="821932"/>
            <a:ext cx="11700210" cy="5291191"/>
          </a:xfrm>
        </p:spPr>
        <p:txBody>
          <a:bodyPr>
            <a:normAutofit fontScale="92500" lnSpcReduction="20000"/>
          </a:bodyPr>
          <a:lstStyle/>
          <a:p>
            <a:pPr algn="just"/>
            <a:r>
              <a:rPr lang="ru-RU" dirty="0"/>
              <a:t>СУБЪЕКТ НАУЧНОГО ПОЗНАНИЯ - носитель системы научного знания, обладающий способностями адекватного усвоения и воспроизводства накопленного в обществе научного знания и обеспечения приращения имеющейся системы знания новым научным знанием. В понимании субъекта научного познания существуют три распространенных концепции: 1) объективно-</a:t>
            </a:r>
            <a:r>
              <a:rPr lang="ru-RU" dirty="0" err="1"/>
              <a:t>трансценденталистская</a:t>
            </a:r>
            <a:r>
              <a:rPr lang="ru-RU" dirty="0"/>
              <a:t>, 2) субъективно-</a:t>
            </a:r>
            <a:r>
              <a:rPr lang="ru-RU" dirty="0" err="1"/>
              <a:t>трансценденталистская</a:t>
            </a:r>
            <a:r>
              <a:rPr lang="ru-RU" dirty="0"/>
              <a:t>, 3) </a:t>
            </a:r>
            <a:r>
              <a:rPr lang="ru-RU" dirty="0" err="1"/>
              <a:t>эмпиристская</a:t>
            </a:r>
            <a:r>
              <a:rPr lang="ru-RU" dirty="0"/>
              <a:t>. Согласно первой, субъектом научного познания выступает некий </a:t>
            </a:r>
            <a:r>
              <a:rPr lang="ru-RU" dirty="0" err="1"/>
              <a:t>безличностный</a:t>
            </a:r>
            <a:r>
              <a:rPr lang="ru-RU" dirty="0"/>
              <a:t>, субстанциональный, объективный </a:t>
            </a:r>
            <a:r>
              <a:rPr lang="ru-RU" u="sng" dirty="0">
                <a:solidFill>
                  <a:schemeClr val="tx1"/>
                </a:solidFill>
                <a:hlinkClick r:id="rId2"/>
              </a:rPr>
              <a:t>разум</a:t>
            </a:r>
            <a:r>
              <a:rPr lang="ru-RU" dirty="0">
                <a:solidFill>
                  <a:schemeClr val="tx1"/>
                </a:solidFill>
              </a:rPr>
              <a:t> (</a:t>
            </a:r>
            <a:r>
              <a:rPr lang="ru-RU" dirty="0"/>
              <a:t>душа Платона, Абсолютная идея Гегеля и др.). При таком понимании </a:t>
            </a:r>
            <a:r>
              <a:rPr lang="ru-RU" u="sng" dirty="0">
                <a:hlinkClick r:id="rId3"/>
              </a:rPr>
              <a:t>субъект</a:t>
            </a:r>
            <a:r>
              <a:rPr lang="ru-RU" dirty="0"/>
              <a:t> научного познания  </a:t>
            </a:r>
            <a:r>
              <a:rPr lang="ru-RU" dirty="0" err="1"/>
              <a:t>самосозерцает</a:t>
            </a:r>
            <a:r>
              <a:rPr lang="ru-RU" dirty="0"/>
              <a:t> себя или конструирует свое содержание в соответствии с некими объективными законами своего развития. Потенциально он обладает всей полнотой истинного содержания бытия во всех его возможных аспектах и дело лишь в последовательности и времени развертки этого содержания. При таком подходе реальные эмпирические субъекты (ученые) - лишь орудие, средство объективной логики развития Абсолютного разума, его, так сказать, «подмастерья». </a:t>
            </a:r>
            <a:endParaRPr lang="ru-RU" dirty="0" smtClean="0"/>
          </a:p>
          <a:p>
            <a:pPr algn="just"/>
            <a:r>
              <a:rPr lang="ru-RU" dirty="0" smtClean="0"/>
              <a:t>Согласно </a:t>
            </a:r>
            <a:r>
              <a:rPr lang="ru-RU" dirty="0"/>
              <a:t>второй, субъективно-</a:t>
            </a:r>
            <a:r>
              <a:rPr lang="ru-RU" dirty="0" err="1"/>
              <a:t>трансценденталистской</a:t>
            </a:r>
            <a:r>
              <a:rPr lang="ru-RU" dirty="0"/>
              <a:t> концепции (Декарт, Кант и др.), субъектом научного познания в эпистемологии выступает отдельная, но обобщенная и идеализированная </a:t>
            </a:r>
            <a:r>
              <a:rPr lang="ru-RU" u="sng" dirty="0">
                <a:hlinkClick r:id="rId4"/>
              </a:rPr>
              <a:t>личность</a:t>
            </a:r>
            <a:r>
              <a:rPr lang="ru-RU" dirty="0"/>
              <a:t>, обладающая абсолютными разрешающими способностями чувственного и рационального познания. Так понимаемый субъект научного познания также не может ошибаться в принципе. Для трансцендентального субъекта познания любой предмет всегда прозрачен, и дело лишь в соблюдении условий правильного применения к нему истинного метода познания (интуиции, дедукции - Декарт, индукции - Бэкон или априорных форм созерцания и рассудка - Кант). Как и в первом случае, эпистемология, где субъектом научного познания выступает трансцендентальный субъект,  гарантирует </a:t>
            </a:r>
            <a:r>
              <a:rPr lang="ru-RU" u="sng" dirty="0">
                <a:hlinkClick r:id="rId5"/>
              </a:rPr>
              <a:t>возможность</a:t>
            </a:r>
            <a:r>
              <a:rPr lang="ru-RU" dirty="0"/>
              <a:t> получения необходимо-истинного и всеобщего знания. А как же быть с реальной наукой и реальными учеными, которые выдвигают альтернативные гипотезы, спорят о приоритетах, ошибаются, получают признание и терпят поражения? Все это объясняется несовершенством природы эмпирических субъектов научного познания по отношению к их идеальной модели - трансцендентальному субъекту. </a:t>
            </a:r>
          </a:p>
        </p:txBody>
      </p:sp>
    </p:spTree>
    <p:extLst>
      <p:ext uri="{BB962C8B-B14F-4D97-AF65-F5344CB8AC3E}">
        <p14:creationId xmlns:p14="http://schemas.microsoft.com/office/powerpoint/2010/main" val="87101143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992" y="286604"/>
            <a:ext cx="9244687" cy="453136"/>
          </a:xfrm>
        </p:spPr>
        <p:txBody>
          <a:bodyPr>
            <a:normAutofit/>
          </a:bodyPr>
          <a:lstStyle/>
          <a:p>
            <a:r>
              <a:rPr lang="ru-RU" sz="2400" dirty="0">
                <a:latin typeface="Arial Black" panose="020B0A04020102020204" pitchFamily="34" charset="0"/>
              </a:rPr>
              <a:t>СУБЪЕКТ НАУЧНОГО ПОЗНАНИЯ</a:t>
            </a:r>
          </a:p>
        </p:txBody>
      </p:sp>
      <p:sp>
        <p:nvSpPr>
          <p:cNvPr id="3" name="Объект 2"/>
          <p:cNvSpPr>
            <a:spLocks noGrp="1"/>
          </p:cNvSpPr>
          <p:nvPr>
            <p:ph idx="1"/>
          </p:nvPr>
        </p:nvSpPr>
        <p:spPr>
          <a:xfrm>
            <a:off x="102743" y="821932"/>
            <a:ext cx="11700210" cy="5291191"/>
          </a:xfrm>
        </p:spPr>
        <p:txBody>
          <a:bodyPr>
            <a:normAutofit fontScale="85000" lnSpcReduction="20000"/>
          </a:bodyPr>
          <a:lstStyle/>
          <a:p>
            <a:r>
              <a:rPr lang="ru-RU" dirty="0"/>
              <a:t>Трансцендентальный субъект</a:t>
            </a:r>
          </a:p>
          <a:p>
            <a:r>
              <a:rPr lang="ru-RU" dirty="0"/>
              <a:t/>
            </a:r>
            <a:br>
              <a:rPr lang="ru-RU" dirty="0"/>
            </a:br>
            <a:r>
              <a:rPr lang="ru-RU" dirty="0"/>
              <a:t>1. Человек как субъект, способный конструировать в сознании свой объект, называется трансцендентальным субъектом. Его характеризует субъективное и объективное единство самосознания. Субъективное – трансцендентальное единство самосознания – сознание «я мыслю», сопровождающее многообразие представлений об объекте, т. е. сознание целостности своего Я. Так Кант, по-своему интерпретируя Декарта, отвечает на сомнение Юма в существовании оснований понятия единства души, личности. Объективное – трансцендентальное единство апперцепции (узнавания, сопоставления), «благодаря которому все данное в созерцании многообразие объединяется в понятие об объекте».</a:t>
            </a:r>
          </a:p>
          <a:p>
            <a:r>
              <a:rPr lang="ru-RU" dirty="0"/>
              <a:t/>
            </a:r>
            <a:br>
              <a:rPr lang="ru-RU" dirty="0"/>
            </a:br>
            <a:r>
              <a:rPr lang="ru-RU" dirty="0"/>
              <a:t/>
            </a:r>
            <a:br>
              <a:rPr lang="ru-RU" dirty="0"/>
            </a:br>
            <a:r>
              <a:rPr lang="ru-RU" dirty="0"/>
              <a:t>2. Кант утверждает, что в человеческом сознании имеются 2 формы, которые приводят в единство наши рассудочные и чувственные. знания, 2 принципа, обеспечивающие возможность знания: принципы синтетического единства апперцепции и трансцендентального единства апперцепции.</a:t>
            </a:r>
            <a:br>
              <a:rPr lang="ru-RU" dirty="0"/>
            </a:br>
            <a:r>
              <a:rPr lang="ru-RU" dirty="0"/>
              <a:t/>
            </a:r>
            <a:br>
              <a:rPr lang="ru-RU" dirty="0"/>
            </a:br>
            <a:r>
              <a:rPr lang="ru-RU" dirty="0"/>
              <a:t>1) Принцип синтетического единства апперцепции, попросту говоря, показывает один очевидный факт – факт единства познающего субъекта. То есть субъект есть некое единое целое «Я», и познание в этом «я» приводится в единство (синтетическое единство апперцепции). Это «я» априорно и никоим образом не выводится из опыта.</a:t>
            </a:r>
          </a:p>
          <a:p>
            <a:r>
              <a:rPr lang="ru-RU" dirty="0"/>
              <a:t/>
            </a:r>
            <a:br>
              <a:rPr lang="ru-RU" dirty="0"/>
            </a:br>
            <a:r>
              <a:rPr lang="ru-RU" dirty="0"/>
              <a:t>2) Трансцендентальное единство апперцепции есть то единство, благодаря которому все данное в созерцании многообразие объединяется в понятие об объекте. Не просто созерцание предмета, а именно понятие предмета – то, что мы можем выразить в некоем определении: когда я вижу перед собой стул, стол или книгу, я имею в себе понятие, основанное на различных суждениях – о том, что книга толстая, хорошая, в переплете, посвящена определенной проблеме и т. д. Масса этих суждений объединяется в некоторое понятие книги; это понятие возникает в нас, потому что субъект также представляет собой некое единство, некое «я».</a:t>
            </a:r>
          </a:p>
        </p:txBody>
      </p:sp>
    </p:spTree>
    <p:extLst>
      <p:ext uri="{BB962C8B-B14F-4D97-AF65-F5344CB8AC3E}">
        <p14:creationId xmlns:p14="http://schemas.microsoft.com/office/powerpoint/2010/main" val="83769130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a:bodyPr>
          <a:lstStyle/>
          <a:p>
            <a:r>
              <a:rPr lang="ru-RU" sz="2400" dirty="0" smtClean="0">
                <a:latin typeface="Arial Black" panose="020B0A04020102020204" pitchFamily="34" charset="0"/>
              </a:rPr>
              <a:t>Субъект научного познания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544530" y="1325366"/>
            <a:ext cx="11507057" cy="5057436"/>
          </a:xfrm>
        </p:spPr>
        <p:txBody>
          <a:bodyPr>
            <a:normAutofit fontScale="85000" lnSpcReduction="10000"/>
          </a:bodyPr>
          <a:lstStyle/>
          <a:p>
            <a:pPr algn="just"/>
            <a:r>
              <a:rPr lang="ru-RU" b="1" dirty="0"/>
              <a:t>Третья </a:t>
            </a:r>
            <a:r>
              <a:rPr lang="ru-RU" dirty="0"/>
              <a:t>распространенная позиция в понимании субъекта научного познания - </a:t>
            </a:r>
            <a:r>
              <a:rPr lang="ru-RU" b="1" dirty="0" err="1"/>
              <a:t>эмпиристская</a:t>
            </a:r>
            <a:r>
              <a:rPr lang="ru-RU" dirty="0"/>
              <a:t>, согласно которой реальную науку делают конкретные отдельные личности, обладающие нормальными разрешающими способностями чувств и мышления, пытающиеся отгадать законы и структуру действительности через выдвижение и проверку многочисленных гипотез (предположений), часть из которых эту проверку выдерживает и становится еще одним «зерном» добываемой наукой Истины. Сильной стороной последней концепции является обращение к реальной истории и практике науки, действующие ученые в которой считаются суверенными и самодостаточными субъектами, а не выразителями воли своих трансцендентальных двойников-кукловодов. И тем менее, и </a:t>
            </a:r>
            <a:r>
              <a:rPr lang="ru-RU" dirty="0" err="1"/>
              <a:t>эмпиристская</a:t>
            </a:r>
            <a:r>
              <a:rPr lang="ru-RU" dirty="0"/>
              <a:t> концепция субъекта научного познания имеет один существенный недостаток - асоциальность в его понимании и трактовке, то, что может быть названо «гносеологической робинзонадой». Правда, асоциальность в трактовке субъекта научного познания присуща и первым двум из рассмотренных выше позиций. </a:t>
            </a:r>
          </a:p>
          <a:p>
            <a:pPr algn="just"/>
            <a:r>
              <a:rPr lang="ru-RU" dirty="0"/>
              <a:t>В отличие от трансцендентализма и эмпиризма современная </a:t>
            </a:r>
            <a:r>
              <a:rPr lang="ru-RU" u="sng" dirty="0">
                <a:hlinkClick r:id="rId2"/>
              </a:rPr>
              <a:t>философия науки</a:t>
            </a:r>
            <a:r>
              <a:rPr lang="ru-RU" dirty="0"/>
              <a:t>  в трактовке субъекта научного познания исходит из принципиально социальной его природы и характера. Это означает не только то, что действующие в определенных исторических рамках и опирающиеся на накопленный их предшественниками уровень научных знаний, который направляет их собственные исследования. Главное, что в науке по самой ее сути как открытой инновационной системы, сам процесс выдвижения, обоснования и оценки когнитивных инноваций носит коллективный, социальный характер.  Поэтому в подавляющем большинстве случаев субъектом научного познания выступает не отдельный, пусть и социализированный индивид, а </a:t>
            </a:r>
            <a:r>
              <a:rPr lang="ru-RU" u="sng" dirty="0">
                <a:hlinkClick r:id="rId3"/>
              </a:rPr>
              <a:t>научный коллектив</a:t>
            </a:r>
            <a:r>
              <a:rPr lang="ru-RU" dirty="0"/>
              <a:t>,  научный социум тех или иных размеров (исследовательская группа, лаборатория, «</a:t>
            </a:r>
            <a:r>
              <a:rPr lang="ru-RU" u="sng" dirty="0">
                <a:hlinkClick r:id="rId4"/>
              </a:rPr>
              <a:t>невидимый колледж</a:t>
            </a:r>
            <a:r>
              <a:rPr lang="ru-RU" dirty="0"/>
              <a:t>», профессиональное дисциплинарное сообщество, научный институт, </a:t>
            </a:r>
            <a:r>
              <a:rPr lang="ru-RU" u="sng" dirty="0">
                <a:hlinkClick r:id="rId5"/>
              </a:rPr>
              <a:t>научная школа</a:t>
            </a:r>
            <a:r>
              <a:rPr lang="ru-RU" dirty="0"/>
              <a:t>) . Наука как целое не представляет собой что-то монолитное, единое и </a:t>
            </a:r>
            <a:r>
              <a:rPr lang="ru-RU" dirty="0" err="1"/>
              <a:t>самопознающее</a:t>
            </a:r>
            <a:r>
              <a:rPr lang="ru-RU" dirty="0"/>
              <a:t>. И </a:t>
            </a:r>
            <a:r>
              <a:rPr lang="ru-RU" u="sng" dirty="0">
                <a:hlinkClick r:id="rId6"/>
              </a:rPr>
              <a:t>научное сообщество</a:t>
            </a:r>
            <a:r>
              <a:rPr lang="ru-RU" dirty="0"/>
              <a:t>  в целом не является субъектом научного познания, так как не обладает свободой выбора в принятии когнитивных решений. Оно представляет собой разнородное множество взаимодействующих между собой субъектов научного познания различной мощности и направленности. </a:t>
            </a:r>
          </a:p>
        </p:txBody>
      </p:sp>
    </p:spTree>
    <p:extLst>
      <p:ext uri="{BB962C8B-B14F-4D97-AF65-F5344CB8AC3E}">
        <p14:creationId xmlns:p14="http://schemas.microsoft.com/office/powerpoint/2010/main" val="319164879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a:bodyPr>
          <a:lstStyle/>
          <a:p>
            <a:r>
              <a:rPr lang="ru-RU" sz="2400" dirty="0" smtClean="0">
                <a:latin typeface="Arial Black" panose="020B0A04020102020204" pitchFamily="34" charset="0"/>
              </a:rPr>
              <a:t>Субъект научного познания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585627" y="1202076"/>
            <a:ext cx="11507057" cy="5057436"/>
          </a:xfrm>
        </p:spPr>
        <p:txBody>
          <a:bodyPr>
            <a:normAutofit/>
          </a:bodyPr>
          <a:lstStyle/>
          <a:p>
            <a:r>
              <a:rPr lang="ru-RU" dirty="0"/>
              <a:t>Причем окончательное </a:t>
            </a:r>
            <a:r>
              <a:rPr lang="ru-RU" dirty="0" err="1"/>
              <a:t>конституирование</a:t>
            </a:r>
            <a:r>
              <a:rPr lang="ru-RU" dirty="0"/>
              <a:t> знания происходит не по оси «объект-субъект», а по оси «субъект 1-субъект 2». Только с позиций трактовки субъекта научного познания как социальной по своей природе системы становится понятной глубокая по своей сути </a:t>
            </a:r>
            <a:r>
              <a:rPr lang="ru-RU" u="sng" dirty="0">
                <a:hlinkClick r:id="rId2"/>
              </a:rPr>
              <a:t>интерпретация</a:t>
            </a:r>
            <a:r>
              <a:rPr lang="ru-RU" dirty="0"/>
              <a:t> истории науки и ее реального функционирования как драмы идей (А. Эйнштейн). Именно в силу социального характера субъекта научного познания, адекватное </a:t>
            </a:r>
            <a:r>
              <a:rPr lang="ru-RU" u="sng" dirty="0">
                <a:hlinkClick r:id="rId3"/>
              </a:rPr>
              <a:t>описание</a:t>
            </a:r>
            <a:r>
              <a:rPr lang="ru-RU" dirty="0"/>
              <a:t> (</a:t>
            </a:r>
            <a:r>
              <a:rPr lang="ru-RU" u="sng" dirty="0">
                <a:hlinkClick r:id="rId4"/>
              </a:rPr>
              <a:t>теория</a:t>
            </a:r>
            <a:r>
              <a:rPr lang="ru-RU" dirty="0"/>
              <a:t>) научного познания невозможно только средствами логики и методологии науки или когнитивной психологии личности, а требует в существенной степени привлечения средств социологии науки (в том числе и социологии научного знания), социальной психологии науки, а также истории и философии культуры.  </a:t>
            </a:r>
          </a:p>
        </p:txBody>
      </p:sp>
    </p:spTree>
    <p:extLst>
      <p:ext uri="{BB962C8B-B14F-4D97-AF65-F5344CB8AC3E}">
        <p14:creationId xmlns:p14="http://schemas.microsoft.com/office/powerpoint/2010/main" val="211994002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a:bodyPr>
          <a:lstStyle/>
          <a:p>
            <a:r>
              <a:rPr lang="ru-RU" sz="2400" dirty="0" smtClean="0">
                <a:latin typeface="Arial Black" panose="020B0A04020102020204" pitchFamily="34" charset="0"/>
              </a:rPr>
              <a:t>Субъект научного познания</a:t>
            </a:r>
            <a:endParaRPr lang="ru-RU" sz="2400" dirty="0">
              <a:latin typeface="Arial Black" panose="020B0A04020102020204" pitchFamily="34" charset="0"/>
            </a:endParaRPr>
          </a:p>
        </p:txBody>
      </p:sp>
      <p:sp>
        <p:nvSpPr>
          <p:cNvPr id="3" name="Объект 2"/>
          <p:cNvSpPr>
            <a:spLocks noGrp="1"/>
          </p:cNvSpPr>
          <p:nvPr>
            <p:ph idx="1"/>
          </p:nvPr>
        </p:nvSpPr>
        <p:spPr>
          <a:xfrm>
            <a:off x="400692" y="904126"/>
            <a:ext cx="11650895" cy="5478676"/>
          </a:xfrm>
        </p:spPr>
        <p:txBody>
          <a:bodyPr>
            <a:normAutofit fontScale="85000" lnSpcReduction="10000"/>
          </a:bodyPr>
          <a:lstStyle/>
          <a:p>
            <a:pPr algn="just"/>
            <a:r>
              <a:rPr lang="ru-RU" dirty="0"/>
              <a:t>Если попытаться дать </a:t>
            </a:r>
            <a:r>
              <a:rPr lang="ru-RU" b="1" dirty="0"/>
              <a:t>обобщенное описание той познавательной ситуации, в которой находится реальный субъект научного познания</a:t>
            </a:r>
            <a:r>
              <a:rPr lang="ru-RU" dirty="0"/>
              <a:t>, то она состоит из двух основных элементов: предмета познания и условий познания. В объективированном языке условия познания могут быть обобщенно названы </a:t>
            </a:r>
            <a:r>
              <a:rPr lang="ru-RU" b="1" dirty="0"/>
              <a:t>«когнитивной системой отсчета</a:t>
            </a:r>
            <a:r>
              <a:rPr lang="ru-RU" dirty="0"/>
              <a:t>». Содержание этой системы образует совокупность определенных предпосылок философского («метафизического»), исторического, социокультурного, научно-теоретического и физического характера (реальная физическая система отсчета или условия наблюдения), с позиций которых и рассматривается конкретный предмет </a:t>
            </a:r>
            <a:r>
              <a:rPr lang="ru-RU"/>
              <a:t>познания</a:t>
            </a:r>
            <a:r>
              <a:rPr lang="ru-RU" smtClean="0"/>
              <a:t>.</a:t>
            </a:r>
          </a:p>
          <a:p>
            <a:pPr algn="just"/>
            <a:r>
              <a:rPr lang="ru-RU" smtClean="0"/>
              <a:t> </a:t>
            </a:r>
            <a:r>
              <a:rPr lang="ru-RU" dirty="0"/>
              <a:t>По своему онтологическому  статусу «когнитивная система отсчета» является вполне объективной, так как никогда не является продуктом конструктивной деятельности ни отдельного ученого, ни даже коллективного субъекта научного познания, поскольку почти все ее элементы, как правило, «присваиваются» субъектом познания из арсенала существующей культуры. С другой стороны, необходимо подчеркнуть, что </a:t>
            </a:r>
            <a:r>
              <a:rPr lang="ru-RU" b="1" dirty="0"/>
              <a:t>субъект научного  познания является активным конструктором когнитивной системы отсчета</a:t>
            </a:r>
            <a:r>
              <a:rPr lang="ru-RU" dirty="0"/>
              <a:t>. Именно он своей волей и творчеством «собирает» ту или иную когнитивную систему отсчета и идентифицирует себя с ней. Поэтому для полного понимания содержания когнитивной системы отсчета всегда очень важно знать характеристики самого познающего субъекта: </a:t>
            </a:r>
            <a:r>
              <a:rPr lang="ru-RU" b="1" dirty="0"/>
              <a:t>кто познает</a:t>
            </a:r>
            <a:r>
              <a:rPr lang="ru-RU" dirty="0"/>
              <a:t>, </a:t>
            </a:r>
            <a:r>
              <a:rPr lang="ru-RU" b="1" dirty="0"/>
              <a:t>как </a:t>
            </a:r>
            <a:r>
              <a:rPr lang="ru-RU" dirty="0"/>
              <a:t>(с помощью каких средств) познает, наконец, </a:t>
            </a:r>
            <a:r>
              <a:rPr lang="ru-RU" b="1" dirty="0"/>
              <a:t>для чего </a:t>
            </a:r>
            <a:r>
              <a:rPr lang="ru-RU" dirty="0"/>
              <a:t>(с какой целью, целями) познает. Очевидно, что ответ на последний вопрос невозможен вне анализа ценностной сферы познания. Хотелось бы также подчеркнуть два следующих момента. Во-первых, субъект научного познания  играет активную роль не только в формировании условий познания, но и в решении вопроса о том, </a:t>
            </a:r>
            <a:r>
              <a:rPr lang="ru-RU" b="1" dirty="0"/>
              <a:t>что познается </a:t>
            </a:r>
            <a:r>
              <a:rPr lang="ru-RU" dirty="0"/>
              <a:t>(содержание предмета познания). Это – также результат определенного когнитивного решения субъекта, а не просто (не только) детерминации сознания субъекта со стороны объекта («вещи в себе»). В качестве факторов, существенно определяющих перспективу видения познаваемого объекта, могут выступать следующие детерминанты: накопленные знания, практические потребности, цели и задачи познания, идеалы и нормы научного исследования, мировоззренческие и философские основания. Эти факторы могут быть как устойчивыми, долговременными, глубинными, так и быстро меняющимися, случайными, ситуационными. Но во всех случаях они выступают как реальные основания и предпосылки процесса научного познания и соответственно получения определенного научного знания как своего результата.</a:t>
            </a:r>
          </a:p>
        </p:txBody>
      </p:sp>
    </p:spTree>
    <p:extLst>
      <p:ext uri="{BB962C8B-B14F-4D97-AF65-F5344CB8AC3E}">
        <p14:creationId xmlns:p14="http://schemas.microsoft.com/office/powerpoint/2010/main" val="176851845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lnSpcReduction="10000"/>
          </a:bodyPr>
          <a:lstStyle/>
          <a:p>
            <a:pPr algn="just"/>
            <a:r>
              <a:rPr lang="ru-RU" dirty="0"/>
              <a:t>Наука, имея многочисленные определения, выступает в трех основных ипостасях. Она понимается либо как форма деятельности, либо как система или совокупность дисциплинарных знаний или же как социальный институт. Понимание науки как социокультурного феномена говорит о ее зависимости от многообразных сил, токов и влияний, действующих в обществе, о том, что наука определяет свои приоритеты в социальном контексте, тяготеет к компромиссам и сама в значительной степени детерминирует общественную жизнь. Тем самым фиксируется двоякого рода зависимость и взаимообусловленность науки и общества: как социокультурный феномен наука возникла, отвечая на определенную потребность человечества в производстве и получении истинного, адекватного знания о мире, и существует, в свою очередь, оказывая весьма заметное воздействие на развитие всех сфер общественной жизни. Наука рассматривается в качестве социокультурного феномена потому, что, когда речь идет об исследовании ее истоков, границы того, что мы сегодня называем наукой, расширяются до границ «культуры». И с другой стороны, наука претендует на роль единственно устойчивого и «подлинного» фундамента культуры в целом, в ее первичном — </a:t>
            </a:r>
            <a:r>
              <a:rPr lang="ru-RU" dirty="0" err="1"/>
              <a:t>деятельностном</a:t>
            </a:r>
            <a:r>
              <a:rPr lang="ru-RU" dirty="0"/>
              <a:t> и технологическом понимании.</a:t>
            </a:r>
          </a:p>
          <a:p>
            <a:pPr algn="just"/>
            <a:r>
              <a:rPr lang="ru-RU" dirty="0"/>
              <a:t>Сами отношения социальности расшифровываются как отношения людей по поводу людей и отношения людей по поводу вещей. Из этого следует, что наука как социокультурный феномен вплетена во все сферы человеческих отношений, все формы деятельности, связанные с производством, обменом, распределением и потреблением вещей, она внедряется и в базисные основания отношений самих людей.</a:t>
            </a:r>
          </a:p>
        </p:txBody>
      </p:sp>
    </p:spTree>
    <p:extLst>
      <p:ext uri="{BB962C8B-B14F-4D97-AF65-F5344CB8AC3E}">
        <p14:creationId xmlns:p14="http://schemas.microsoft.com/office/powerpoint/2010/main" val="327985732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pPr algn="just"/>
            <a:r>
              <a:rPr lang="ru-RU" dirty="0"/>
              <a:t>Наука не может развиваться вне освоения знаний, ставших общественным достоянием и хранящихся в совокупной социальной памяти. Возникают различные образы науки: наука античности, наука Нового времени, современная наука. Они пронизаны свойственными для той или иной эпохи нормами, ориентирами и установками, и обладают надындивидуальным характером. Наука претерпевает процесс адаптации к культурной среде, подключается к культурной традиции, вплетается в культурный контекст. Стиль мышления ученого и те задачи, которые он решает, во многом обусловлены его временем. Вместе с тем и сама культурная среда трансформируется под воздействием научных открытий и достижений. Наука является весомой движущей силой социально-исторического прогресса. Она способствует обеспечению преемственности в развитии цивилизации и ощущает на себе ее потенциал. Степень развития науки говорит об уровне цивилизованности общества.</a:t>
            </a:r>
          </a:p>
          <a:p>
            <a:pPr algn="just"/>
            <a:r>
              <a:rPr lang="ru-RU" dirty="0"/>
              <a:t>Сложность объяснения науки как социокультурного феномена состоит в том, что она стремится не поступиться своей автономией и не растворяется полностью в контексте социальных отношений. Безусловно, наука — «предприятие </a:t>
            </a:r>
            <a:r>
              <a:rPr lang="ru-RU" dirty="0" err="1"/>
              <a:t>коммунитарное</a:t>
            </a:r>
            <a:r>
              <a:rPr lang="ru-RU" dirty="0"/>
              <a:t>» (коллективное). Ни один ученый не может не опираться на достижения своих коллег, на совокупную память человеческого рода. Наука требует сотрудничества многих людей, она </a:t>
            </a:r>
            <a:r>
              <a:rPr lang="ru-RU" dirty="0" err="1"/>
              <a:t>интерсубъективна</a:t>
            </a:r>
            <a:r>
              <a:rPr lang="ru-RU" dirty="0"/>
              <a:t>.</a:t>
            </a:r>
          </a:p>
        </p:txBody>
      </p:sp>
    </p:spTree>
    <p:extLst>
      <p:ext uri="{BB962C8B-B14F-4D97-AF65-F5344CB8AC3E}">
        <p14:creationId xmlns:p14="http://schemas.microsoft.com/office/powerpoint/2010/main" val="257045823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r>
              <a:rPr lang="ru-RU" b="1" dirty="0"/>
              <a:t>1) Фундаментальные научные исследования –</a:t>
            </a:r>
            <a:r>
              <a:rPr lang="ru-RU" dirty="0"/>
              <a:t> </a:t>
            </a:r>
            <a:r>
              <a:rPr lang="ru-RU" i="1" dirty="0"/>
              <a:t>это глубокое и всестороннее исследование предмета с целью получения новых основополагающих знаний, результаты которых не предполагают непосредственное </a:t>
            </a:r>
            <a:r>
              <a:rPr lang="ru-RU" i="1" dirty="0" smtClean="0"/>
              <a:t> использование в реальных жизненных практиках.</a:t>
            </a:r>
            <a:endParaRPr lang="ru-RU" dirty="0"/>
          </a:p>
          <a:p>
            <a:r>
              <a:rPr lang="ru-RU" dirty="0"/>
              <a:t>Иными словами фундаментальная наука – это наука ради науки. </a:t>
            </a:r>
            <a:r>
              <a:rPr lang="ru-RU" dirty="0" smtClean="0"/>
              <a:t>Условно говоря, это </a:t>
            </a:r>
            <a:r>
              <a:rPr lang="ru-RU" dirty="0"/>
              <a:t>исследовательская деятельность без определенных коммерческих или других практических целей.</a:t>
            </a:r>
          </a:p>
          <a:p>
            <a:r>
              <a:rPr lang="ru-RU" i="1" dirty="0"/>
              <a:t>В биологии: ботаника, зоология, генетика, антропология. </a:t>
            </a:r>
            <a:r>
              <a:rPr lang="ru-RU" dirty="0"/>
              <a:t> </a:t>
            </a:r>
            <a:r>
              <a:rPr lang="ru-RU" i="1" dirty="0"/>
              <a:t>В химии: неорганическая химия, органическая химия, коллоидная химия, химия воды. В физике: теоретическая </a:t>
            </a:r>
            <a:r>
              <a:rPr lang="ru-RU" i="1" dirty="0" smtClean="0"/>
              <a:t>механика, оптика, электродинамика, </a:t>
            </a:r>
            <a:r>
              <a:rPr lang="ru-RU" i="1" dirty="0"/>
              <a:t>атомная физика.</a:t>
            </a:r>
            <a:r>
              <a:rPr lang="ru-RU" dirty="0"/>
              <a:t> </a:t>
            </a:r>
            <a:r>
              <a:rPr lang="ru-RU" i="1" dirty="0"/>
              <a:t>В математике: кибернетика, теория информации, теория </a:t>
            </a:r>
            <a:r>
              <a:rPr lang="ru-RU" i="1" dirty="0" smtClean="0"/>
              <a:t>вероятности.</a:t>
            </a:r>
            <a:endParaRPr lang="ru-RU" dirty="0"/>
          </a:p>
          <a:p>
            <a:r>
              <a:rPr lang="ru-RU" dirty="0"/>
              <a:t>Задачей фундаментальных научных исследований является познание законов, управляющих поведением и взаимодействием структур природы, общества и мышления. Их результат – гипотезы, теории, </a:t>
            </a:r>
            <a:r>
              <a:rPr lang="ru-RU" dirty="0" smtClean="0"/>
              <a:t>концепции. </a:t>
            </a:r>
            <a:r>
              <a:rPr lang="ru-RU" dirty="0"/>
              <a:t>Эти законы и структуры изучаются в «чистом виде», как таковые, безотносительно к их возможному использованию. Пример фундаментальной науки – естествознание. Оно направлено на познание природы, такой, как она есть сама по себе независимо от того, какое приложение получат его открытия: освоение космоса или загрязнение окружающей среды. И никакой другой цели естествознание не преследует. Это наука ради науки, т.е. </a:t>
            </a:r>
            <a:r>
              <a:rPr lang="ru-RU" dirty="0" smtClean="0"/>
              <a:t>познание </a:t>
            </a:r>
            <a:r>
              <a:rPr lang="ru-RU" dirty="0"/>
              <a:t>окружающего мира, </a:t>
            </a:r>
            <a:r>
              <a:rPr lang="ru-RU" dirty="0" smtClean="0"/>
              <a:t>открытие </a:t>
            </a:r>
            <a:r>
              <a:rPr lang="ru-RU" dirty="0"/>
              <a:t>фундаментальных законов бытия и </a:t>
            </a:r>
            <a:r>
              <a:rPr lang="ru-RU" dirty="0" smtClean="0"/>
              <a:t>приращение </a:t>
            </a:r>
            <a:r>
              <a:rPr lang="ru-RU" dirty="0"/>
              <a:t>фундаментальных знаний.</a:t>
            </a:r>
          </a:p>
        </p:txBody>
      </p:sp>
    </p:spTree>
    <p:extLst>
      <p:ext uri="{BB962C8B-B14F-4D97-AF65-F5344CB8AC3E}">
        <p14:creationId xmlns:p14="http://schemas.microsoft.com/office/powerpoint/2010/main" val="358191975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r>
              <a:rPr lang="ru-RU" b="1" dirty="0"/>
              <a:t>2) Прикладные научные исследования –</a:t>
            </a:r>
            <a:r>
              <a:rPr lang="ru-RU" dirty="0"/>
              <a:t> </a:t>
            </a:r>
            <a:r>
              <a:rPr lang="ru-RU" i="1" dirty="0"/>
              <a:t>это такие исследования, которые используют достижения фундаментальной науки, для решения практических задач.</a:t>
            </a:r>
            <a:endParaRPr lang="ru-RU" dirty="0"/>
          </a:p>
          <a:p>
            <a:r>
              <a:rPr lang="ru-RU" dirty="0"/>
              <a:t>Результатом прикладного исследования является создание и совершенствование новых технологий.</a:t>
            </a:r>
          </a:p>
          <a:p>
            <a:r>
              <a:rPr lang="ru-RU" dirty="0"/>
              <a:t> </a:t>
            </a:r>
            <a:r>
              <a:rPr lang="ru-RU" i="1" dirty="0"/>
              <a:t>В биологии: растениеводство, животноводство, селекция, клонирование, медицина.</a:t>
            </a:r>
            <a:r>
              <a:rPr lang="ru-RU" dirty="0"/>
              <a:t> </a:t>
            </a:r>
            <a:r>
              <a:rPr lang="ru-RU" i="1" dirty="0"/>
              <a:t>В химии: металлургия, технология пластмасс, химия красителей, промышленный гидролиз.</a:t>
            </a:r>
            <a:r>
              <a:rPr lang="ru-RU" dirty="0"/>
              <a:t> </a:t>
            </a:r>
            <a:r>
              <a:rPr lang="ru-RU" i="1" dirty="0"/>
              <a:t>В физике: техническая механика, техническая оптика, радиоэлектроника, атомная электроника.</a:t>
            </a:r>
            <a:r>
              <a:rPr lang="ru-RU" dirty="0"/>
              <a:t> </a:t>
            </a:r>
            <a:r>
              <a:rPr lang="ru-RU" i="1" dirty="0"/>
              <a:t>В математике: программирование, информатика, математическая статистика.</a:t>
            </a:r>
            <a:endParaRPr lang="ru-RU" dirty="0"/>
          </a:p>
          <a:p>
            <a:endParaRPr lang="ru-RU" dirty="0"/>
          </a:p>
        </p:txBody>
      </p:sp>
    </p:spTree>
    <p:extLst>
      <p:ext uri="{BB962C8B-B14F-4D97-AF65-F5344CB8AC3E}">
        <p14:creationId xmlns:p14="http://schemas.microsoft.com/office/powerpoint/2010/main" val="199909111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fontScale="92500" lnSpcReduction="10000"/>
          </a:bodyPr>
          <a:lstStyle/>
          <a:p>
            <a:pPr algn="just"/>
            <a:r>
              <a:rPr lang="ru-RU" dirty="0"/>
              <a:t>Очевидно, что если иметь в виду сиюминутную выгоду, то фундаментальная наука «бесполезна» — ее польза проявится в относительно отдаленной перспективе. Но именно фундаментальная наука дает начало новым отраслям экономики. Так, в XIX в. исследования электронных волн привели к установлению уравнений Максвелла, открытию электромагнитных волн и в конечном счете — изобретению радио и телевидения. В XX в. исследования полупроводников привели к изобретению транзистора и созданию современных компьютеров и информационных сетей; исследования взаимодействия электромагнитных волн с атомами и молекулами привели к изобретению лазеров — разумеется, это только главные достижения XX в. Кроме того, фундаментальная наука создает предпосылки для создания новейших видов оружия, например ядерного. И именно фундаментальная наука предостерегает людей; она показывает нам, в сколь опасном мире мы живем: потепление климата, истощение ресурсов, угрожающая эколого-биологическая ситуация, наконец, возможность столкновения нашей планеты с крупным метеоритом или астероидом, что может привести к гибели цивилизации, — вот далеко не полный перечень подобного рода опасностей.</a:t>
            </a:r>
          </a:p>
          <a:p>
            <a:pPr algn="just"/>
            <a:r>
              <a:rPr lang="ru-RU" dirty="0"/>
              <a:t>В целом наука, в том числе и фундаментальная, — подчеркнем еще раз — не предмет чистого, созерцательного мышления; она прочно связана с практикой. Важными звеньями генерации и внедрения достижений НТП в производство наряду с фундаментальными знаниями являются </a:t>
            </a:r>
            <a:r>
              <a:rPr lang="ru-RU" i="1" dirty="0"/>
              <a:t>прикладные научные исследования</a:t>
            </a:r>
            <a:r>
              <a:rPr lang="ru-RU" dirty="0"/>
              <a:t>, опытно-конструкторские разработки, создание новых технологий и оборудования, наконец, их массовое внедрение в производство. Отечественный исследователь проблем НТР Э. А. Араб-</a:t>
            </a:r>
            <a:r>
              <a:rPr lang="ru-RU" dirty="0" err="1"/>
              <a:t>Оглы</a:t>
            </a:r>
            <a:r>
              <a:rPr lang="ru-RU" dirty="0"/>
              <a:t>  по этому поводу пишет, что для достижения наибольшей эффективности развития всех звеньев должна соблюдаться определенная </a:t>
            </a:r>
            <a:r>
              <a:rPr lang="ru-RU" i="1" dirty="0"/>
              <a:t>пропорциональность</a:t>
            </a:r>
            <a:r>
              <a:rPr lang="ru-RU" dirty="0"/>
              <a:t>, которую можно условно представить как своего рода </a:t>
            </a:r>
            <a:r>
              <a:rPr lang="ru-RU" i="1" dirty="0"/>
              <a:t>пирамиду активности</a:t>
            </a:r>
            <a:r>
              <a:rPr lang="ru-RU" dirty="0"/>
              <a:t>, показывающую опережающие темпы роста верхних ступеней по сравнению с нижними. </a:t>
            </a:r>
          </a:p>
        </p:txBody>
      </p:sp>
    </p:spTree>
    <p:extLst>
      <p:ext uri="{BB962C8B-B14F-4D97-AF65-F5344CB8AC3E}">
        <p14:creationId xmlns:p14="http://schemas.microsoft.com/office/powerpoint/2010/main" val="280646843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0184" y="286603"/>
            <a:ext cx="8525496" cy="525055"/>
          </a:xfrm>
        </p:spPr>
        <p:txBody>
          <a:bodyPr>
            <a:normAutofit fontScale="90000"/>
          </a:bodyPr>
          <a:lstStyle/>
          <a:p>
            <a:pPr lvl="0"/>
            <a:r>
              <a:rPr lang="ru-RU" sz="1800" dirty="0">
                <a:latin typeface="Arial Black" panose="020B0A04020102020204" pitchFamily="34" charset="0"/>
              </a:rPr>
              <a:t>Наука как социокультурный феномен: соотношение фундаментальных и прикладных исследований в научной истории </a:t>
            </a:r>
            <a:r>
              <a:rPr lang="ru-RU" sz="1800" dirty="0" smtClean="0">
                <a:latin typeface="Arial Black" panose="020B0A04020102020204" pitchFamily="34" charset="0"/>
              </a:rPr>
              <a:t>человечества</a:t>
            </a:r>
            <a:endParaRPr lang="ru-RU" sz="2400" dirty="0"/>
          </a:p>
        </p:txBody>
      </p:sp>
      <p:sp>
        <p:nvSpPr>
          <p:cNvPr id="3" name="Объект 2"/>
          <p:cNvSpPr>
            <a:spLocks noGrp="1"/>
          </p:cNvSpPr>
          <p:nvPr>
            <p:ph idx="1"/>
          </p:nvPr>
        </p:nvSpPr>
        <p:spPr>
          <a:xfrm>
            <a:off x="400692" y="904126"/>
            <a:ext cx="11650895" cy="5478676"/>
          </a:xfrm>
        </p:spPr>
        <p:txBody>
          <a:bodyPr>
            <a:normAutofit/>
          </a:bodyPr>
          <a:lstStyle/>
          <a:p>
            <a:pPr algn="just"/>
            <a:r>
              <a:rPr lang="ru-RU" dirty="0"/>
              <a:t>Требования по ускорению НТП располагаются соответственно значимости различных ступеней. Так, фундаментальные науки призваны опережать в своем развитии прикладные исследования, чтобы не только обеспечить поисковый прорыв в новые области знания, но и создать возможно больший теоретический задел для последующего его плодотворного использования прикладными отраслями. В свою очередь, прикладные науки на основе отбора наиболее перспективных теоретических идей из этого задела должны опережать в своем развитии опытно-конструкторские разработки, накапливать для них возможные технические нововведения, стимулировать творческую мысль изобретателей. Опытно-конструкторские разработки должны проводиться в таких масштабах, которые позволяли бы выбирать среди них наиболее перспективные с экономической точки зрения технические нововведения, воплощающие в себе технику новых поколений, а не довольствоваться ее скромными, незначительными усовершенствованиями. Наконец, опережающие темпы производства новых машин и других технических средств должны привести к максимальному сокращению сроков обновления основных производственных фондов и ускоренному росту производительности труда, считает Араб-</a:t>
            </a:r>
            <a:r>
              <a:rPr lang="ru-RU" dirty="0" err="1"/>
              <a:t>Оглы</a:t>
            </a:r>
            <a:r>
              <a:rPr lang="ru-RU" dirty="0"/>
              <a:t>.</a:t>
            </a:r>
          </a:p>
        </p:txBody>
      </p:sp>
    </p:spTree>
    <p:extLst>
      <p:ext uri="{BB962C8B-B14F-4D97-AF65-F5344CB8AC3E}">
        <p14:creationId xmlns:p14="http://schemas.microsoft.com/office/powerpoint/2010/main" val="350202846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246581" y="1212351"/>
            <a:ext cx="11691990" cy="5280917"/>
          </a:xfrm>
        </p:spPr>
        <p:txBody>
          <a:bodyPr>
            <a:normAutofit lnSpcReduction="10000"/>
          </a:bodyPr>
          <a:lstStyle/>
          <a:p>
            <a:pPr algn="just"/>
            <a:r>
              <a:rPr lang="ru-RU" b="1" dirty="0" smtClean="0"/>
              <a:t>Когнитивный </a:t>
            </a:r>
            <a:r>
              <a:rPr lang="ru-RU" b="1" dirty="0"/>
              <a:t>релятивизм находится в оппозиции именно к объективности и истинности теории</a:t>
            </a:r>
            <a:r>
              <a:rPr lang="ru-RU" dirty="0" smtClean="0"/>
              <a:t>.</a:t>
            </a:r>
            <a:r>
              <a:rPr lang="ru-RU" dirty="0"/>
              <a:t> Прежде всего, что такое объективность? Существуют различные интерпретации этого термина. Среди них — объективность как адекватность знания действительности; объективность как </a:t>
            </a:r>
            <a:r>
              <a:rPr lang="ru-RU" dirty="0" err="1"/>
              <a:t>интерсубъективность</a:t>
            </a:r>
            <a:r>
              <a:rPr lang="ru-RU" dirty="0"/>
              <a:t>; объективность как </a:t>
            </a:r>
            <a:r>
              <a:rPr lang="ru-RU" dirty="0" err="1"/>
              <a:t>объектность</a:t>
            </a:r>
            <a:r>
              <a:rPr lang="ru-RU" dirty="0"/>
              <a:t>, т.е. возможность описать объект как он существует сам по себе, без отсылки к наблюдателю или прибору; объективность как незаинтересованность, </a:t>
            </a:r>
            <a:r>
              <a:rPr lang="ru-RU" dirty="0" err="1"/>
              <a:t>незаангажированность</a:t>
            </a:r>
            <a:r>
              <a:rPr lang="ru-RU" dirty="0"/>
              <a:t> исследователя, как свобода исследования от ценностных установок; объективность как приемлемость научных результатов для научного сообщества. Этот последний аспект объективности был выделен </a:t>
            </a:r>
            <a:r>
              <a:rPr lang="ru-RU" dirty="0" err="1"/>
              <a:t>К.Поппером</a:t>
            </a:r>
            <a:r>
              <a:rPr lang="ru-RU" dirty="0"/>
              <a:t>. Суть его состоит в том, что научный результат, зафиксированный в соответствующем тексте, чтобы быть принятым сообществом ученых и быть включенным в корпус научного знания, должен пройти через горнило публичного обсуждения. Одной из отличительных черт науки по сравнению с другими формами интеллектуальной деятельности людей является, полагает Поппер, критицизм. Науке свойствен дух критицизма. Объективность как доступность текста для публичного обсуждения полностью соответствует духу научности.</a:t>
            </a:r>
          </a:p>
          <a:p>
            <a:pPr algn="just"/>
            <a:r>
              <a:rPr lang="ru-RU" dirty="0"/>
              <a:t>Остро дискутируемыми в настоящее время являются два понятия объективности.</a:t>
            </a:r>
          </a:p>
          <a:p>
            <a:pPr algn="just"/>
            <a:r>
              <a:rPr lang="ru-RU" dirty="0"/>
              <a:t>1. </a:t>
            </a:r>
            <a:r>
              <a:rPr lang="ru-RU" b="1" dirty="0"/>
              <a:t>Объективность как способность науки давать относительно истинное представление о действительности</a:t>
            </a:r>
            <a:r>
              <a:rPr lang="ru-RU" dirty="0"/>
              <a:t>. Она имеет самое непосредственное отношение к проблеме эпистемологического статуса науки, к вопросу о применимости к научному познанию доктрины релятивизма и может быть квалифицирована как </a:t>
            </a:r>
            <a:r>
              <a:rPr lang="ru-RU" i="1" dirty="0"/>
              <a:t>эпистемологическая объективность. </a:t>
            </a:r>
            <a:r>
              <a:rPr lang="ru-RU" dirty="0"/>
              <a:t>В качестве противоположной установки ей противостоит эпистемологический релятивизм.</a:t>
            </a:r>
          </a:p>
          <a:p>
            <a:endParaRPr lang="ru-RU" dirty="0"/>
          </a:p>
        </p:txBody>
      </p:sp>
    </p:spTree>
    <p:extLst>
      <p:ext uri="{BB962C8B-B14F-4D97-AF65-F5344CB8AC3E}">
        <p14:creationId xmlns:p14="http://schemas.microsoft.com/office/powerpoint/2010/main" val="66954023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33565" y="852755"/>
            <a:ext cx="11691990" cy="5280917"/>
          </a:xfrm>
        </p:spPr>
        <p:txBody>
          <a:bodyPr>
            <a:normAutofit/>
          </a:bodyPr>
          <a:lstStyle/>
          <a:p>
            <a:pPr algn="just"/>
            <a:r>
              <a:rPr lang="ru-RU" dirty="0"/>
              <a:t>2. </a:t>
            </a:r>
            <a:r>
              <a:rPr lang="ru-RU" b="1" dirty="0"/>
              <a:t>Объективность как беспристрастность исследователя</a:t>
            </a:r>
            <a:r>
              <a:rPr lang="ru-RU" dirty="0"/>
              <a:t>, его </a:t>
            </a:r>
            <a:r>
              <a:rPr lang="ru-RU" dirty="0" err="1"/>
              <a:t>незаангажированность</a:t>
            </a:r>
            <a:r>
              <a:rPr lang="ru-RU" dirty="0"/>
              <a:t>, как свобода от ценностей, как ценностная нейтральность науки. Она имеет отношение к вопросу о социальном и ценностном статусе науки. Критики науки, не принимая претензий естествоиспытателей на такую объективность, характеризуют ее как «равнодушие» к человеку. Они усматривают в провозглашении ценностной нейтральности науки стремление ученых отказаться от решения моральных проблем, в частности тех, которые возникают в связи с технологическим использованием научных открытий. Лозунг свободы от ценностей они трактуют как попытку ученых спрятаться в башне из слоновой кости и сделать вид, что они не несут никакой ответственности за негативные последствия научных открытий.</a:t>
            </a:r>
          </a:p>
          <a:p>
            <a:pPr algn="just"/>
            <a:r>
              <a:rPr lang="ru-RU" dirty="0"/>
              <a:t>Традиционно считалось, что наука, по крайней мере фундаментальная, является ценностно нейтральной. Но в последние годы высказывается мнение, что ценностная нейтральность науки — это миф; что наука ценностно (в частности, этически) нагружена; что башни из слоновой кости больше не существует; что фундаментальная наука несет такую же ответственность за деструктивные приложения научных открытий, как и прикладная.</a:t>
            </a:r>
          </a:p>
          <a:p>
            <a:pPr algn="just"/>
            <a:r>
              <a:rPr lang="ru-RU" dirty="0"/>
              <a:t>Нас будет интересовать только </a:t>
            </a:r>
            <a:r>
              <a:rPr lang="ru-RU" i="1" dirty="0"/>
              <a:t>эпистемологическая объективность, </a:t>
            </a:r>
            <a:r>
              <a:rPr lang="ru-RU" dirty="0"/>
              <a:t>поскольку именно она подвергается нападкам релятивистов, и тезис о том, что научное знание объективно, противостоит доктрине релятивизма.</a:t>
            </a:r>
          </a:p>
        </p:txBody>
      </p:sp>
    </p:spTree>
    <p:extLst>
      <p:ext uri="{BB962C8B-B14F-4D97-AF65-F5344CB8AC3E}">
        <p14:creationId xmlns:p14="http://schemas.microsoft.com/office/powerpoint/2010/main" val="201279324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24939" y="688369"/>
            <a:ext cx="11691990" cy="5280917"/>
          </a:xfrm>
        </p:spPr>
        <p:txBody>
          <a:bodyPr>
            <a:normAutofit lnSpcReduction="10000"/>
          </a:bodyPr>
          <a:lstStyle/>
          <a:p>
            <a:pPr algn="just"/>
            <a:r>
              <a:rPr lang="ru-RU" dirty="0" smtClean="0"/>
              <a:t> </a:t>
            </a:r>
            <a:r>
              <a:rPr lang="ru-RU" i="1" dirty="0"/>
              <a:t>Эпистемологический релятивизм </a:t>
            </a:r>
            <a:r>
              <a:rPr lang="ru-RU" dirty="0"/>
              <a:t>можно определить как доктрину, согласно которой среди множества точек зрения, взглядов, гипотез и теорий относительно </a:t>
            </a:r>
            <a:r>
              <a:rPr lang="ru-RU" i="1" dirty="0"/>
              <a:t>одного и того же объекта </a:t>
            </a:r>
            <a:r>
              <a:rPr lang="ru-RU" dirty="0"/>
              <a:t>не существует </a:t>
            </a:r>
            <a:r>
              <a:rPr lang="ru-RU" i="1" dirty="0"/>
              <a:t>единственно верной, </a:t>
            </a:r>
            <a:r>
              <a:rPr lang="ru-RU" dirty="0"/>
              <a:t>той, которая может считаться адекватной реальному положению дел в мире. Да и искать ее не нужно, полагают релятивисты, поскольку все эти точки зрения и все эти теории являются равноправными и равноценными. Поскольку к некоторым типам интеллектуальной деятельности людей, (например к искусству), идея равноценности различных направлений и течений оказывается применимой, очевидно, что в основании доктрины релятивизма лежит стремление отрицать наличие у науки особого эпистемологического статуса, на котором настаивала классическая эпистемология</a:t>
            </a:r>
            <a:r>
              <a:rPr lang="ru-RU" dirty="0" smtClean="0"/>
              <a:t>.</a:t>
            </a:r>
            <a:r>
              <a:rPr lang="ru-RU" dirty="0"/>
              <a:t> Иногда смешивают и отождествляют понятия </a:t>
            </a:r>
            <a:r>
              <a:rPr lang="ru-RU" i="1" dirty="0"/>
              <a:t>релятивизма </a:t>
            </a:r>
            <a:r>
              <a:rPr lang="ru-RU" dirty="0"/>
              <a:t>и </a:t>
            </a:r>
            <a:r>
              <a:rPr lang="ru-RU" i="1" dirty="0"/>
              <a:t>релятивности. </a:t>
            </a:r>
            <a:r>
              <a:rPr lang="ru-RU" dirty="0"/>
              <a:t>Между тем, это разные понятия. </a:t>
            </a:r>
            <a:r>
              <a:rPr lang="ru-RU" i="1" dirty="0"/>
              <a:t>Релятивность </a:t>
            </a:r>
            <a:r>
              <a:rPr lang="ru-RU" dirty="0"/>
              <a:t>— это относительность наших знаний к той или иной парадигме или культуре, к тому или иному типу рациональности, в рамках которых это знание возникает и функционирует. Релятивность, конечно же, присуща научному знанию. Известно, например, что в различных культурах, на разных этапах развития науки существовали различные понятия числа, так же как и различные концепции атомистики. </a:t>
            </a:r>
            <a:r>
              <a:rPr lang="ru-RU" b="1" dirty="0"/>
              <a:t>Релятивность превращается в </a:t>
            </a:r>
            <a:r>
              <a:rPr lang="ru-RU" b="1" i="1" dirty="0"/>
              <a:t>релятивизм</a:t>
            </a:r>
            <a:r>
              <a:rPr lang="ru-RU" i="1" dirty="0"/>
              <a:t>, </a:t>
            </a:r>
            <a:r>
              <a:rPr lang="ru-RU" dirty="0"/>
              <a:t>когда утверждают, что концепции числа или концепции атома, сформулированные в различных культурах, равноценны, и среди них нет преимущественной (такую точку зрения отстаивал, например, </a:t>
            </a:r>
            <a:r>
              <a:rPr lang="ru-RU" dirty="0" err="1"/>
              <a:t>О.Шпенглер</a:t>
            </a:r>
            <a:r>
              <a:rPr lang="ru-RU" dirty="0"/>
              <a:t> в своей книге «Закат Европы»).</a:t>
            </a:r>
          </a:p>
          <a:p>
            <a:endParaRPr lang="ru-RU" dirty="0"/>
          </a:p>
          <a:p>
            <a:r>
              <a:rPr lang="ru-RU" dirty="0"/>
              <a:t> </a:t>
            </a:r>
          </a:p>
        </p:txBody>
      </p:sp>
    </p:spTree>
    <p:extLst>
      <p:ext uri="{BB962C8B-B14F-4D97-AF65-F5344CB8AC3E}">
        <p14:creationId xmlns:p14="http://schemas.microsoft.com/office/powerpoint/2010/main" val="319456957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33565" y="852755"/>
            <a:ext cx="11691990" cy="5280917"/>
          </a:xfrm>
        </p:spPr>
        <p:txBody>
          <a:bodyPr>
            <a:normAutofit fontScale="92500" lnSpcReduction="20000"/>
          </a:bodyPr>
          <a:lstStyle/>
          <a:p>
            <a:pPr algn="just"/>
            <a:r>
              <a:rPr lang="ru-RU" dirty="0" smtClean="0"/>
              <a:t> </a:t>
            </a:r>
            <a:r>
              <a:rPr lang="ru-RU" dirty="0"/>
              <a:t>В свете сказанного не понятны рассуждения некоторых авторов, которые на том основании, что существует множество «миров» (мир малых скоростей и мир больших скоростей; мир макротел и мир микрочастиц), и, следовательно, много наук (лучше было бы, конечно, сказать теорий, а не наук) усматривают в этом основание и оправдание релятивизма в научном познании. Существование различных уровней организации материи и различных теорий, каждая из которых описывает один из уровней (мир малых скоростей и макротел описывается классической механикой; мир больших скоростей — теорией относительности; микромир — квантовой теорией) отнюдь не ведет к релятивизму и не является основанием для него. Повторяем, о релятивизме можно было бы говорить, если бы по поводу </a:t>
            </a:r>
            <a:r>
              <a:rPr lang="ru-RU" i="1" dirty="0"/>
              <a:t>каждого </a:t>
            </a:r>
            <a:r>
              <a:rPr lang="ru-RU" dirty="0"/>
              <a:t>из этих уровней реальности были бы сформулированы </a:t>
            </a:r>
            <a:r>
              <a:rPr lang="ru-RU" i="1" dirty="0"/>
              <a:t>различные </a:t>
            </a:r>
            <a:r>
              <a:rPr lang="ru-RU" dirty="0"/>
              <a:t>теории, и все эти теории полагались бы </a:t>
            </a:r>
            <a:r>
              <a:rPr lang="ru-RU" i="1" dirty="0"/>
              <a:t>равноценными.</a:t>
            </a:r>
            <a:endParaRPr lang="ru-RU" dirty="0"/>
          </a:p>
          <a:p>
            <a:pPr algn="just"/>
            <a:r>
              <a:rPr lang="ru-RU" dirty="0"/>
              <a:t>Вот релятивность здесь действительно имеет место: как уже неоднократно отмечалось в нашей литературе (в частности, в работах </a:t>
            </a:r>
            <a:r>
              <a:rPr lang="ru-RU" dirty="0" err="1"/>
              <a:t>В.С.Степина</a:t>
            </a:r>
            <a:r>
              <a:rPr lang="ru-RU" dirty="0"/>
              <a:t>), открытие этих уровней реальности повлекло за собой изменение существующих в классической науке стандартов рациональности. Так что можно утверждать, что знания об этих уровнях </a:t>
            </a:r>
            <a:r>
              <a:rPr lang="ru-RU" dirty="0" err="1"/>
              <a:t>релятивны</a:t>
            </a:r>
            <a:r>
              <a:rPr lang="ru-RU" dirty="0"/>
              <a:t> к соответствующим типам рациональности. Но это </a:t>
            </a:r>
            <a:r>
              <a:rPr lang="ru-RU" i="1" dirty="0"/>
              <a:t>релятивность, </a:t>
            </a:r>
            <a:r>
              <a:rPr lang="ru-RU" dirty="0"/>
              <a:t>а не релятивизм!</a:t>
            </a:r>
          </a:p>
          <a:p>
            <a:pPr algn="just"/>
            <a:r>
              <a:rPr lang="ru-RU" dirty="0"/>
              <a:t>Концепция релятивности, будучи полностью адекватной реальной научной практике, давно замечена и зафиксирована в историко-научных и методологических исследованиях. Никакой угрозы научному познанию она не несет. Опасным является релятивизм. И это именно он имеется в виду в тех ожесточенных спорах между релятивистами и фундаменталистами (объективистами), которые ведутся в настоящее время в среде исследователей, изучающих феномен научного познания.</a:t>
            </a:r>
          </a:p>
          <a:p>
            <a:endParaRPr lang="ru-RU" dirty="0"/>
          </a:p>
          <a:p>
            <a:r>
              <a:rPr lang="ru-RU" dirty="0"/>
              <a:t> </a:t>
            </a:r>
          </a:p>
        </p:txBody>
      </p:sp>
    </p:spTree>
    <p:extLst>
      <p:ext uri="{BB962C8B-B14F-4D97-AF65-F5344CB8AC3E}">
        <p14:creationId xmlns:p14="http://schemas.microsoft.com/office/powerpoint/2010/main" val="106409702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0719" y="286604"/>
            <a:ext cx="9254960" cy="401765"/>
          </a:xfrm>
        </p:spPr>
        <p:txBody>
          <a:bodyPr>
            <a:noAutofit/>
          </a:bodyPr>
          <a:lstStyle/>
          <a:p>
            <a:r>
              <a:rPr lang="ru-RU" sz="2400" dirty="0" smtClean="0">
                <a:latin typeface="Arial Black" panose="020B0A04020102020204" pitchFamily="34" charset="0"/>
              </a:rPr>
              <a:t>Релятивизм</a:t>
            </a:r>
            <a:endParaRPr lang="ru-RU" sz="2400" dirty="0">
              <a:latin typeface="Arial Black" panose="020B0A04020102020204" pitchFamily="34" charset="0"/>
            </a:endParaRPr>
          </a:p>
        </p:txBody>
      </p:sp>
      <p:sp>
        <p:nvSpPr>
          <p:cNvPr id="3" name="Объект 2"/>
          <p:cNvSpPr>
            <a:spLocks noGrp="1"/>
          </p:cNvSpPr>
          <p:nvPr>
            <p:ph idx="1"/>
          </p:nvPr>
        </p:nvSpPr>
        <p:spPr>
          <a:xfrm>
            <a:off x="133565" y="852755"/>
            <a:ext cx="11691990" cy="5280917"/>
          </a:xfrm>
        </p:spPr>
        <p:txBody>
          <a:bodyPr>
            <a:normAutofit fontScale="92500" lnSpcReduction="10000"/>
          </a:bodyPr>
          <a:lstStyle/>
          <a:p>
            <a:pPr algn="just"/>
            <a:r>
              <a:rPr lang="ru-RU" dirty="0" smtClean="0"/>
              <a:t> </a:t>
            </a:r>
            <a:r>
              <a:rPr lang="ru-RU" dirty="0"/>
              <a:t>Можно говорить о трех видах эпистемологического релятивизма. Будем называть их </a:t>
            </a:r>
            <a:r>
              <a:rPr lang="ru-RU" i="1" dirty="0" err="1"/>
              <a:t>персоналистский</a:t>
            </a:r>
            <a:r>
              <a:rPr lang="ru-RU" i="1" dirty="0"/>
              <a:t>, когнитивный </a:t>
            </a:r>
            <a:r>
              <a:rPr lang="ru-RU" dirty="0"/>
              <a:t>и </a:t>
            </a:r>
            <a:r>
              <a:rPr lang="ru-RU" i="1" dirty="0"/>
              <a:t>культурный.</a:t>
            </a:r>
            <a:endParaRPr lang="ru-RU" dirty="0"/>
          </a:p>
          <a:p>
            <a:pPr algn="just"/>
            <a:r>
              <a:rPr lang="ru-RU" dirty="0"/>
              <a:t>Первый восходит к Протагору и его знаменитому тезису о том, что мерой всех вещей выступает человек. Принятие этого тезиса привело бы к психологизму в трактовке научного знания.</a:t>
            </a:r>
          </a:p>
          <a:p>
            <a:pPr algn="just"/>
            <a:r>
              <a:rPr lang="ru-RU" dirty="0"/>
              <a:t>Суть когнитивного релятивизма в утверждении, что в научном познании не существует критериев адекватности научных теорий действительности, в связи с чем выбор между различными концепциями и теориями единственно верной оказывается невозможным: все они являются равноценными и равноправными. Типичным представителем когнитивного релятивизма является хорошо известный нашей философской общественности </a:t>
            </a:r>
            <a:r>
              <a:rPr lang="ru-RU" dirty="0" err="1"/>
              <a:t>Р.Рорти</a:t>
            </a:r>
            <a:r>
              <a:rPr lang="ru-RU" dirty="0"/>
              <a:t>. Характеризуя процесс научного познания, </a:t>
            </a:r>
            <a:r>
              <a:rPr lang="ru-RU" dirty="0" err="1"/>
              <a:t>Рорти</a:t>
            </a:r>
            <a:r>
              <a:rPr lang="ru-RU" dirty="0"/>
              <a:t> утверждает, что наука не является объективной. В принятии той или иной теории речь идет не о поисках адекватности теории реальному положению дел в мире, а о попытках достичь солидарности между учеными по этому поводу. Но это и есть точка зрения когнитивного релятивизма.</a:t>
            </a:r>
          </a:p>
          <a:p>
            <a:pPr algn="just"/>
            <a:r>
              <a:rPr lang="ru-RU" dirty="0" err="1"/>
              <a:t>Персоналистский</a:t>
            </a:r>
            <a:r>
              <a:rPr lang="ru-RU" dirty="0"/>
              <a:t> и когнитивный релятивизм относятся к </a:t>
            </a:r>
            <a:r>
              <a:rPr lang="ru-RU" i="1" dirty="0"/>
              <a:t>синхронному </a:t>
            </a:r>
            <a:r>
              <a:rPr lang="ru-RU" dirty="0"/>
              <a:t>аспекту бытия научного познания. Культурная версия эпистемологического релятивизма — к </a:t>
            </a:r>
            <a:r>
              <a:rPr lang="ru-RU" i="1" dirty="0"/>
              <a:t>диахронному, </a:t>
            </a:r>
            <a:r>
              <a:rPr lang="ru-RU" dirty="0"/>
              <a:t>т.е. к знанию, взятому в его историческом развитии, в его взаимодействии с социально-культурным контекстом. Суть культурной версии эпистемологического релятивизма в утверждении, что характер и содержание научного знания не просто несут на себе отпечаток той культуры, в рамках которой оно возникло и функционирует, а полностью определяются, детерминируются этой культурой. Именно такой точки зрения и придерживался Шпенглер. Эту же точку зрения отстаивают социологи познания, такие как </a:t>
            </a:r>
            <a:r>
              <a:rPr lang="ru-RU" dirty="0" err="1"/>
              <a:t>Д.Блур</a:t>
            </a:r>
            <a:r>
              <a:rPr lang="ru-RU" dirty="0"/>
              <a:t>, </a:t>
            </a:r>
            <a:r>
              <a:rPr lang="ru-RU" dirty="0" err="1"/>
              <a:t>С.Фулер</a:t>
            </a:r>
            <a:r>
              <a:rPr lang="ru-RU" dirty="0"/>
              <a:t>, и др.</a:t>
            </a:r>
          </a:p>
        </p:txBody>
      </p:sp>
    </p:spTree>
    <p:extLst>
      <p:ext uri="{BB962C8B-B14F-4D97-AF65-F5344CB8AC3E}">
        <p14:creationId xmlns:p14="http://schemas.microsoft.com/office/powerpoint/2010/main" val="329092246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9074" y="286604"/>
            <a:ext cx="9316606" cy="566152"/>
          </a:xfrm>
        </p:spPr>
        <p:txBody>
          <a:bodyPr>
            <a:normAutofit/>
          </a:bodyPr>
          <a:lstStyle/>
          <a:p>
            <a:r>
              <a:rPr lang="ru-RU" sz="2400" dirty="0" smtClean="0">
                <a:latin typeface="Arial Black" panose="020B0A04020102020204" pitchFamily="34" charset="0"/>
              </a:rPr>
              <a:t>Т. Браге и Г Галилей</a:t>
            </a:r>
            <a:endParaRPr lang="ru-RU" sz="2400" dirty="0">
              <a:latin typeface="Arial Black" panose="020B0A04020102020204" pitchFamily="34" charset="0"/>
            </a:endParaRPr>
          </a:p>
        </p:txBody>
      </p:sp>
      <p:sp>
        <p:nvSpPr>
          <p:cNvPr id="3" name="Объект 2"/>
          <p:cNvSpPr>
            <a:spLocks noGrp="1"/>
          </p:cNvSpPr>
          <p:nvPr>
            <p:ph idx="1"/>
          </p:nvPr>
        </p:nvSpPr>
        <p:spPr>
          <a:xfrm>
            <a:off x="369870" y="945222"/>
            <a:ext cx="10785810" cy="4923872"/>
          </a:xfrm>
        </p:spPr>
        <p:txBody>
          <a:bodyPr>
            <a:normAutofit fontScale="92500" lnSpcReduction="10000"/>
          </a:bodyPr>
          <a:lstStyle/>
          <a:p>
            <a:pPr algn="just"/>
            <a:r>
              <a:rPr lang="ru-RU" dirty="0">
                <a:solidFill>
                  <a:schemeClr val="tx1"/>
                </a:solidFill>
              </a:rPr>
              <a:t>Тихо Браге составил новые точные солнечные таблицы и измерил длину года с ошибкой менее секунды. В 1592 году он опубликовал </a:t>
            </a:r>
            <a:r>
              <a:rPr lang="ru-RU" u="sng" dirty="0">
                <a:solidFill>
                  <a:schemeClr val="tx1"/>
                </a:solidFill>
                <a:hlinkClick r:id="rId2" tooltip="Каталог звёздного неба"/>
              </a:rPr>
              <a:t>каталог</a:t>
            </a:r>
            <a:r>
              <a:rPr lang="ru-RU" dirty="0">
                <a:solidFill>
                  <a:schemeClr val="tx1"/>
                </a:solidFill>
              </a:rPr>
              <a:t> сначала 777 звёзд, а к 1598 году довёл число звезд до 1004, заменив ранее использовавшиеся в Европе, давно устаревшие каталоги </a:t>
            </a:r>
            <a:r>
              <a:rPr lang="ru-RU" u="sng" dirty="0">
                <a:solidFill>
                  <a:schemeClr val="tx1"/>
                </a:solidFill>
                <a:hlinkClick r:id="rId3" tooltip="Клавдий Птолемей"/>
              </a:rPr>
              <a:t>Птолемея</a:t>
            </a:r>
            <a:r>
              <a:rPr lang="ru-RU" dirty="0">
                <a:solidFill>
                  <a:schemeClr val="tx1"/>
                </a:solidFill>
              </a:rPr>
              <a:t>. Браге открыл две новые неравномерности («неравенства») в движении </a:t>
            </a:r>
            <a:r>
              <a:rPr lang="ru-RU" u="sng" dirty="0">
                <a:solidFill>
                  <a:schemeClr val="tx1"/>
                </a:solidFill>
                <a:hlinkClick r:id="rId4" tooltip="Луна"/>
              </a:rPr>
              <a:t>Луны</a:t>
            </a:r>
            <a:r>
              <a:rPr lang="ru-RU" dirty="0">
                <a:solidFill>
                  <a:schemeClr val="tx1"/>
                </a:solidFill>
              </a:rPr>
              <a:t> по долготе: третью (</a:t>
            </a:r>
            <a:r>
              <a:rPr lang="ru-RU" i="1" dirty="0">
                <a:solidFill>
                  <a:schemeClr val="tx1"/>
                </a:solidFill>
              </a:rPr>
              <a:t>вариацию</a:t>
            </a:r>
            <a:r>
              <a:rPr lang="ru-RU" dirty="0">
                <a:solidFill>
                  <a:schemeClr val="tx1"/>
                </a:solidFill>
              </a:rPr>
              <a:t>) и четвёртую (годичное). Он обнаружил также периодическое изменение наклона лунной </a:t>
            </a:r>
            <a:r>
              <a:rPr lang="ru-RU" u="sng" dirty="0">
                <a:solidFill>
                  <a:schemeClr val="tx1"/>
                </a:solidFill>
                <a:hlinkClick r:id="rId5" tooltip="Орбита"/>
              </a:rPr>
              <a:t>орбиты</a:t>
            </a:r>
            <a:r>
              <a:rPr lang="ru-RU" dirty="0">
                <a:solidFill>
                  <a:schemeClr val="tx1"/>
                </a:solidFill>
              </a:rPr>
              <a:t> к </a:t>
            </a:r>
            <a:r>
              <a:rPr lang="ru-RU" u="sng" dirty="0">
                <a:solidFill>
                  <a:schemeClr val="tx1"/>
                </a:solidFill>
                <a:hlinkClick r:id="rId6" tooltip="Эклиптика"/>
              </a:rPr>
              <a:t>эклиптике</a:t>
            </a:r>
            <a:r>
              <a:rPr lang="ru-RU" dirty="0">
                <a:solidFill>
                  <a:schemeClr val="tx1"/>
                </a:solidFill>
              </a:rPr>
              <a:t>, а также изменения в положении лунных узлов (</a:t>
            </a:r>
            <a:r>
              <a:rPr lang="ru-RU" u="sng" dirty="0">
                <a:solidFill>
                  <a:schemeClr val="tx1"/>
                </a:solidFill>
                <a:hlinkClick r:id="rId7" tooltip="Эвекция (страница отсутствует)"/>
              </a:rPr>
              <a:t>эвекция</a:t>
            </a:r>
            <a:r>
              <a:rPr lang="ru-RU" dirty="0">
                <a:solidFill>
                  <a:schemeClr val="tx1"/>
                </a:solidFill>
              </a:rPr>
              <a:t> по широте). Вплоть до </a:t>
            </a:r>
            <a:r>
              <a:rPr lang="ru-RU" u="sng" dirty="0">
                <a:solidFill>
                  <a:schemeClr val="tx1"/>
                </a:solidFill>
                <a:hlinkClick r:id="rId8" tooltip="Ньютон, Исаак"/>
              </a:rPr>
              <a:t>Ньютона</a:t>
            </a:r>
            <a:r>
              <a:rPr lang="ru-RU" dirty="0">
                <a:solidFill>
                  <a:schemeClr val="tx1"/>
                </a:solidFill>
              </a:rPr>
              <a:t> в созданной Браге теории движения Луны не понадобилось никаких поправок. В </a:t>
            </a:r>
            <a:r>
              <a:rPr lang="ru-RU" u="sng" dirty="0">
                <a:solidFill>
                  <a:schemeClr val="tx1"/>
                </a:solidFill>
                <a:hlinkClick r:id="rId9" tooltip="Гелиоцентризм"/>
              </a:rPr>
              <a:t>гелиоцентрическую систему Коперника</a:t>
            </a:r>
            <a:r>
              <a:rPr lang="ru-RU" dirty="0">
                <a:solidFill>
                  <a:schemeClr val="tx1"/>
                </a:solidFill>
              </a:rPr>
              <a:t> Браге не верил и называл её математической спекуляцией (хотя к Копернику относился с глубоким уважением, держал в обсерватории его портрет и даже сочинил восторженную оду в его честь). Браге предложил свою компромиссную </a:t>
            </a:r>
            <a:r>
              <a:rPr lang="ru-RU" u="sng" dirty="0">
                <a:solidFill>
                  <a:schemeClr val="tx1"/>
                </a:solidFill>
                <a:hlinkClick r:id="rId10" tooltip="Гео-гелиоцентрическая система мира"/>
              </a:rPr>
              <a:t>«</a:t>
            </a:r>
            <a:r>
              <a:rPr lang="ru-RU" u="sng" dirty="0" err="1">
                <a:solidFill>
                  <a:schemeClr val="tx1"/>
                </a:solidFill>
                <a:hlinkClick r:id="rId10" tooltip="Гео-гелиоцентрическая система мира"/>
              </a:rPr>
              <a:t>гео</a:t>
            </a:r>
            <a:r>
              <a:rPr lang="ru-RU" u="sng" dirty="0">
                <a:solidFill>
                  <a:schemeClr val="tx1"/>
                </a:solidFill>
                <a:hlinkClick r:id="rId10" tooltip="Гео-гелиоцентрическая система мира"/>
              </a:rPr>
              <a:t>-гелиоцентрическую»</a:t>
            </a:r>
            <a:r>
              <a:rPr lang="ru-RU" dirty="0">
                <a:solidFill>
                  <a:schemeClr val="tx1"/>
                </a:solidFill>
              </a:rPr>
              <a:t> систему мира, которая представляла собой комбинацию учений Птолемея и Коперника: Солнце, Луна и звёзды вращаются вокруг неподвижной Земли, а все планеты и кометы — вокруг Солнца. Суточное вращение Земли Браге тоже не признавал. С чисто расчётной точки зрения, эта модель ничем не отличалась от системы Коперника, однако имела одно важное преимущество, особенно после </a:t>
            </a:r>
            <a:r>
              <a:rPr lang="ru-RU" u="sng" dirty="0">
                <a:solidFill>
                  <a:schemeClr val="tx1"/>
                </a:solidFill>
                <a:hlinkClick r:id="rId11" tooltip="Процесс Галилея"/>
              </a:rPr>
              <a:t>суда над Галилеем</a:t>
            </a:r>
            <a:r>
              <a:rPr lang="ru-RU" dirty="0">
                <a:solidFill>
                  <a:schemeClr val="tx1"/>
                </a:solidFill>
              </a:rPr>
              <a:t>: она не вызывала возражений у инквизиции. Среди немногочисленных сторонников системы Браге в XVII веке был видный итальянский астроном </a:t>
            </a:r>
            <a:r>
              <a:rPr lang="ru-RU" u="sng" dirty="0" err="1">
                <a:solidFill>
                  <a:schemeClr val="tx1"/>
                </a:solidFill>
                <a:hlinkClick r:id="rId12" tooltip="Риччиоли, Джованни Баттиста"/>
              </a:rPr>
              <a:t>Риччиоли</a:t>
            </a:r>
            <a:r>
              <a:rPr lang="ru-RU" dirty="0">
                <a:solidFill>
                  <a:schemeClr val="tx1"/>
                </a:solidFill>
              </a:rPr>
              <a:t> (у </a:t>
            </a:r>
            <a:r>
              <a:rPr lang="ru-RU" dirty="0" err="1">
                <a:solidFill>
                  <a:schemeClr val="tx1"/>
                </a:solidFill>
              </a:rPr>
              <a:t>Риччиоли</a:t>
            </a:r>
            <a:r>
              <a:rPr lang="ru-RU" dirty="0">
                <a:solidFill>
                  <a:schemeClr val="tx1"/>
                </a:solidFill>
              </a:rPr>
              <a:t>, впрочем, Юпитер и Сатурн обращаются вокруг Земли, а не Солнца). Прямое доказательство движения Земли вокруг Солнца появилось только в 1727 году (</a:t>
            </a:r>
            <a:r>
              <a:rPr lang="ru-RU" u="sng" dirty="0">
                <a:solidFill>
                  <a:schemeClr val="tx1"/>
                </a:solidFill>
                <a:hlinkClick r:id="rId13" tooltip="Аберрация света"/>
              </a:rPr>
              <a:t>аберрация света</a:t>
            </a:r>
            <a:r>
              <a:rPr lang="ru-RU" dirty="0">
                <a:solidFill>
                  <a:schemeClr val="tx1"/>
                </a:solidFill>
              </a:rPr>
              <a:t>), но фактически система Браге была отвергнута большинством учёных ещё в XVII веке как неоправданно и искусственно усложнённая по сравнению с системой Коперника-Кеплера. </a:t>
            </a:r>
          </a:p>
          <a:p>
            <a:endParaRPr lang="ru-RU" dirty="0"/>
          </a:p>
        </p:txBody>
      </p:sp>
    </p:spTree>
    <p:extLst>
      <p:ext uri="{BB962C8B-B14F-4D97-AF65-F5344CB8AC3E}">
        <p14:creationId xmlns:p14="http://schemas.microsoft.com/office/powerpoint/2010/main" val="152726691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432588"/>
          </a:xfrm>
        </p:spPr>
        <p:txBody>
          <a:bodyPr>
            <a:normAutofit/>
          </a:bodyPr>
          <a:lstStyle/>
          <a:p>
            <a:r>
              <a:rPr lang="ru-RU" sz="2400" dirty="0" smtClean="0">
                <a:latin typeface="Arial Black" panose="020B0A04020102020204" pitchFamily="34" charset="0"/>
              </a:rPr>
              <a:t>Галилей</a:t>
            </a:r>
            <a:endParaRPr lang="ru-RU" sz="2400" dirty="0">
              <a:latin typeface="Arial Black" panose="020B0A04020102020204" pitchFamily="34" charset="0"/>
            </a:endParaRPr>
          </a:p>
        </p:txBody>
      </p:sp>
      <p:sp>
        <p:nvSpPr>
          <p:cNvPr id="3" name="Объект 2"/>
          <p:cNvSpPr>
            <a:spLocks noGrp="1"/>
          </p:cNvSpPr>
          <p:nvPr>
            <p:ph idx="1"/>
          </p:nvPr>
        </p:nvSpPr>
        <p:spPr>
          <a:xfrm>
            <a:off x="195209" y="883578"/>
            <a:ext cx="11784458" cy="5383658"/>
          </a:xfrm>
        </p:spPr>
        <p:txBody>
          <a:bodyPr>
            <a:normAutofit fontScale="92500" lnSpcReduction="10000"/>
          </a:bodyPr>
          <a:lstStyle/>
          <a:p>
            <a:r>
              <a:rPr lang="ru-RU" dirty="0"/>
              <a:t>Галилео Галилей (1564–1642), один из создателей новой  –  научной  –  картины  мира.  Галилей  был  не  только  первоклассным  учёным –  астрономом,  математиком,  физиком,  но  также  создателем  мастерской, специализировавшейся  на  изготовлении  этих  приборов.  Создание  им  лучших по тем временам телескопов сделало технически возможным те великие открытия, которые принесли ему академическую славу – прежде всего обнаружение четырех  спутников  Юпитера,  а  также  косвенные  подтверждения  правоты  гелиоцентрической системы Коперника. К 1615 г. владение телескопом, без которого не обходился более ни один из значительных астрономов, существенно способствовало подрыву Аристотелевой космологии, что признавал сам Галилей в своём трактате «Диалог о двух важнейших системах мира» (1632).</a:t>
            </a:r>
          </a:p>
          <a:p>
            <a:r>
              <a:rPr lang="ru-RU" dirty="0"/>
              <a:t>В своем диалоге о двух системах мира Галилей утверждает, что мы можем оценивать масштабы нашего знания в двух смыслах – в зависимости от того, рассматриваем ли мы знание в его интенсивном или экстенсивном аспектах. Если взглянуть на знание с точки зрения количества доступного познанию </a:t>
            </a:r>
            <a:r>
              <a:rPr lang="ru-RU" dirty="0" smtClean="0"/>
              <a:t>материала</a:t>
            </a:r>
            <a:r>
              <a:rPr lang="ru-RU" dirty="0"/>
              <a:t>, то доля человеческого рассудка в нем окажется ничтожной. Но если, отвлекаясь  от  объекта  знания,  мы  обратимся  к  его  основаниям  и  началам,  –  к тому, что делает его знанием как таковым, то нам откроется другая картина. </a:t>
            </a:r>
          </a:p>
          <a:p>
            <a:r>
              <a:rPr lang="ru-RU" dirty="0"/>
              <a:t>«Я утверждаю, – говорит учёный, – что человеческий разум познаёт некоторые истины столь совершенно и с такой абсолютной достоверностью, какую имеет сама природа; таковы чистые математические науки, геометрия и арифметика; хотя божественный разум знает в них бесконечно больше истин, ибо объемлет их все, но в тех немногих, которые постиг человеческий разум, я думаю, его познание по объективной достоверности равно божественному, ибо оно приходит к пониманию их необходимости, а высшей достоверности не существует». Это утверждение, которое никогда бы не сделал ни один прямолинейный сенсуалист,  вроде  Бэкона,  позволило  Галилею  разрушить  шедшее  из  седой древности представление о дихотомии небесного, надлунного и земного, под-лунного  движений,  теоретически  обоснованное  Птолемеем. </a:t>
            </a:r>
          </a:p>
        </p:txBody>
      </p:sp>
    </p:spTree>
    <p:extLst>
      <p:ext uri="{BB962C8B-B14F-4D97-AF65-F5344CB8AC3E}">
        <p14:creationId xmlns:p14="http://schemas.microsoft.com/office/powerpoint/2010/main" val="76737234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2912" y="286604"/>
            <a:ext cx="9172768" cy="432588"/>
          </a:xfrm>
        </p:spPr>
        <p:txBody>
          <a:bodyPr>
            <a:normAutofit/>
          </a:bodyPr>
          <a:lstStyle/>
          <a:p>
            <a:r>
              <a:rPr lang="ru-RU" sz="2400" dirty="0" smtClean="0">
                <a:latin typeface="Arial Black" panose="020B0A04020102020204" pitchFamily="34" charset="0"/>
              </a:rPr>
              <a:t>Галилей</a:t>
            </a:r>
            <a:endParaRPr lang="ru-RU" sz="2400" dirty="0">
              <a:latin typeface="Arial Black" panose="020B0A04020102020204" pitchFamily="34" charset="0"/>
            </a:endParaRPr>
          </a:p>
        </p:txBody>
      </p:sp>
      <p:sp>
        <p:nvSpPr>
          <p:cNvPr id="3" name="Объект 2"/>
          <p:cNvSpPr>
            <a:spLocks noGrp="1"/>
          </p:cNvSpPr>
          <p:nvPr>
            <p:ph idx="1"/>
          </p:nvPr>
        </p:nvSpPr>
        <p:spPr>
          <a:xfrm>
            <a:off x="195209" y="883578"/>
            <a:ext cx="11784458" cy="5383658"/>
          </a:xfrm>
        </p:spPr>
        <p:txBody>
          <a:bodyPr>
            <a:normAutofit/>
          </a:bodyPr>
          <a:lstStyle/>
          <a:p>
            <a:pPr algn="just"/>
            <a:r>
              <a:rPr lang="ru-RU" dirty="0"/>
              <a:t>Итальянский  астроном  пришёл  к  фундаментальному  физико-астрономическому  выводу:  поскольку различие между естественными движениями на небе и на Земле лежит в  основе  аристотелевского разграничения  между  земной и  небесной  физикой, оно также оказывается неправильным, и отныне существует только один набор законов, управляющих как небом, так и Землей. Установление универсальности законов, управляющих движением, разрушает и аристотелевское иерархическое пространство. Поскольку не существует привилегированного места во Вселенной, то пространство становится евклидовым, безразличным к предметам, в нем находящимся.  Верх  и  низ  не  являются  более  абсолютными  направлениями,  а всего лишь произвольно выбранными по отношению к данной системе отсчета. Установив логическим путем отсутствие различий между земным и надлунным  миром,  Галилей  затем  подтверждает  это  положение  многочисленными данными,  полученными  с  помощью  телескопа.  Эти  доводы  являются  недвусмысленной  ссылкой  на  его  открытия,  изложенные  в  «Звездном  Вестнике»  и в работе о солнечных пятнах. Эти доказательства столь убедительны, что, как полагает Галилей, они «заставили бы Аристотеля, если бы он жил в наше время, переменить свое мнение».</a:t>
            </a:r>
          </a:p>
        </p:txBody>
      </p:sp>
    </p:spTree>
    <p:extLst>
      <p:ext uri="{BB962C8B-B14F-4D97-AF65-F5344CB8AC3E}">
        <p14:creationId xmlns:p14="http://schemas.microsoft.com/office/powerpoint/2010/main" val="155155590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1541" y="184934"/>
            <a:ext cx="9665927" cy="515809"/>
          </a:xfrm>
        </p:spPr>
        <p:txBody>
          <a:bodyPr>
            <a:normAutofit fontScale="90000"/>
          </a:bodyPr>
          <a:lstStyle/>
          <a:p>
            <a:r>
              <a:rPr lang="ru-RU" sz="2400" dirty="0">
                <a:latin typeface="Arial Black" panose="020B0A04020102020204" pitchFamily="34" charset="0"/>
              </a:rPr>
              <a:t>Выводы Галилея (теоретическое значение </a:t>
            </a:r>
            <a:r>
              <a:rPr lang="ru-RU" sz="2400" dirty="0" smtClean="0">
                <a:latin typeface="Arial Black" panose="020B0A04020102020204" pitchFamily="34" charset="0"/>
              </a:rPr>
              <a:t>экспериментов)</a:t>
            </a:r>
            <a:endParaRPr lang="ru-RU" sz="2400" dirty="0">
              <a:latin typeface="Arial Black" panose="020B0A04020102020204" pitchFamily="34" charset="0"/>
            </a:endParaRPr>
          </a:p>
        </p:txBody>
      </p:sp>
      <p:sp>
        <p:nvSpPr>
          <p:cNvPr id="3" name="Объект 2"/>
          <p:cNvSpPr>
            <a:spLocks noGrp="1"/>
          </p:cNvSpPr>
          <p:nvPr>
            <p:ph idx="1"/>
          </p:nvPr>
        </p:nvSpPr>
        <p:spPr>
          <a:xfrm>
            <a:off x="688368" y="992979"/>
            <a:ext cx="11054994" cy="5284532"/>
          </a:xfrm>
        </p:spPr>
        <p:txBody>
          <a:bodyPr>
            <a:normAutofit fontScale="77500" lnSpcReduction="20000"/>
          </a:bodyPr>
          <a:lstStyle/>
          <a:p>
            <a:pPr>
              <a:lnSpc>
                <a:spcPct val="80000"/>
              </a:lnSpc>
            </a:pPr>
            <a:r>
              <a:rPr lang="ru-RU" altLang="ru-RU" sz="2800" dirty="0"/>
              <a:t>Боролся против схоластики, считал основой познания опыт. </a:t>
            </a:r>
          </a:p>
          <a:p>
            <a:pPr>
              <a:lnSpc>
                <a:spcPct val="80000"/>
              </a:lnSpc>
            </a:pPr>
            <a:r>
              <a:rPr lang="ru-RU" altLang="ru-RU" sz="2800" dirty="0"/>
              <a:t>Заложил основы современной механики: </a:t>
            </a:r>
          </a:p>
          <a:p>
            <a:pPr lvl="1">
              <a:lnSpc>
                <a:spcPct val="80000"/>
              </a:lnSpc>
            </a:pPr>
            <a:r>
              <a:rPr lang="ru-RU" altLang="ru-RU" sz="2400" dirty="0"/>
              <a:t>выдвинул идею об относительности движения, </a:t>
            </a:r>
          </a:p>
          <a:p>
            <a:pPr lvl="1">
              <a:lnSpc>
                <a:spcPct val="80000"/>
              </a:lnSpc>
            </a:pPr>
            <a:r>
              <a:rPr lang="ru-RU" altLang="ru-RU" sz="2400" dirty="0"/>
              <a:t>установил законы </a:t>
            </a:r>
          </a:p>
          <a:p>
            <a:pPr lvl="2">
              <a:lnSpc>
                <a:spcPct val="80000"/>
              </a:lnSpc>
            </a:pPr>
            <a:r>
              <a:rPr lang="ru-RU" altLang="ru-RU" sz="2000" dirty="0"/>
              <a:t>инерции, </a:t>
            </a:r>
          </a:p>
          <a:p>
            <a:pPr lvl="2">
              <a:lnSpc>
                <a:spcPct val="80000"/>
              </a:lnSpc>
            </a:pPr>
            <a:r>
              <a:rPr lang="ru-RU" altLang="ru-RU" sz="2000" dirty="0"/>
              <a:t>свободного падения</a:t>
            </a:r>
          </a:p>
          <a:p>
            <a:pPr lvl="2">
              <a:lnSpc>
                <a:spcPct val="80000"/>
              </a:lnSpc>
            </a:pPr>
            <a:r>
              <a:rPr lang="ru-RU" altLang="ru-RU" sz="2000" dirty="0"/>
              <a:t>движения тел по наклонной плоскости, </a:t>
            </a:r>
          </a:p>
          <a:p>
            <a:pPr lvl="2">
              <a:lnSpc>
                <a:spcPct val="80000"/>
              </a:lnSpc>
            </a:pPr>
            <a:r>
              <a:rPr lang="ru-RU" altLang="ru-RU" sz="2000" dirty="0"/>
              <a:t>сложения движений; </a:t>
            </a:r>
          </a:p>
          <a:p>
            <a:pPr lvl="1">
              <a:lnSpc>
                <a:spcPct val="80000"/>
              </a:lnSpc>
            </a:pPr>
            <a:r>
              <a:rPr lang="ru-RU" altLang="ru-RU" sz="2400" dirty="0"/>
              <a:t>открыл изохронность колебаний маятника;</a:t>
            </a:r>
          </a:p>
          <a:p>
            <a:pPr lvl="1">
              <a:lnSpc>
                <a:spcPct val="80000"/>
              </a:lnSpc>
            </a:pPr>
            <a:r>
              <a:rPr lang="ru-RU" altLang="ru-RU" sz="2400" dirty="0"/>
              <a:t>первым исследовал прочность балок</a:t>
            </a:r>
            <a:endParaRPr lang="ru-RU" dirty="0"/>
          </a:p>
          <a:p>
            <a:pPr marL="0" indent="0">
              <a:buNone/>
            </a:pPr>
            <a:endParaRPr lang="ru-RU" dirty="0" smtClean="0"/>
          </a:p>
          <a:p>
            <a:pPr marL="0" indent="0">
              <a:buNone/>
            </a:pPr>
            <a:r>
              <a:rPr lang="ru-RU" dirty="0" smtClean="0"/>
              <a:t>1. Для </a:t>
            </a:r>
            <a:r>
              <a:rPr lang="ru-RU" dirty="0"/>
              <a:t>механики существеннее установить закон, описывающий процесс падения тел, т.е. описывающий, как ведет себя явление, нежели устанавливать умопостигаемую его </a:t>
            </a:r>
            <a:r>
              <a:rPr lang="ru-RU" dirty="0" smtClean="0"/>
              <a:t>сущность.</a:t>
            </a:r>
          </a:p>
          <a:p>
            <a:pPr marL="0" indent="0">
              <a:buNone/>
            </a:pPr>
            <a:r>
              <a:rPr lang="ru-RU" dirty="0" smtClean="0"/>
              <a:t>2. Сближает  </a:t>
            </a:r>
            <a:r>
              <a:rPr lang="ru-RU" dirty="0"/>
              <a:t>математический объект с объектом физическим, преобразованным с помощью эксперимента, настаивает на необходимости иметь дело с идеализированными объектами, а не объектами эмпирического </a:t>
            </a:r>
            <a:r>
              <a:rPr lang="ru-RU" dirty="0" smtClean="0"/>
              <a:t>мира</a:t>
            </a:r>
          </a:p>
          <a:p>
            <a:pPr marL="0" indent="0">
              <a:buNone/>
            </a:pPr>
            <a:r>
              <a:rPr lang="ru-RU" dirty="0" smtClean="0"/>
              <a:t>3. </a:t>
            </a:r>
            <a:r>
              <a:rPr lang="ru-RU" dirty="0"/>
              <a:t>Объединяет  математику и физику. В эксперименте можно достигнуть той же точности, как и в математическом доказательстве, следовательно, математика является единственным способом познания физического мира. Устраняет различие между математикой и физикой как науками и механикой как </a:t>
            </a:r>
            <a:r>
              <a:rPr lang="ru-RU" dirty="0" smtClean="0"/>
              <a:t>искусством.</a:t>
            </a:r>
          </a:p>
          <a:p>
            <a:pPr marL="0" indent="0">
              <a:buNone/>
            </a:pPr>
            <a:r>
              <a:rPr lang="ru-RU" dirty="0" smtClean="0"/>
              <a:t>4. </a:t>
            </a:r>
            <a:r>
              <a:rPr lang="ru-RU" dirty="0"/>
              <a:t>Отменяет традиционное представление о том, что математика - это наука о неизменных сущностях, и тем самым дает начало новому роду математики, способному описывать движение и изменение, устанавливать законы изменения</a:t>
            </a:r>
          </a:p>
          <a:p>
            <a:pPr marL="0" indent="0">
              <a:buNone/>
            </a:pPr>
            <a:endParaRPr lang="ru-RU" dirty="0"/>
          </a:p>
          <a:p>
            <a:pPr marL="457200" indent="-457200">
              <a:buAutoNum type="arabicPeriod" startAt="2"/>
            </a:pPr>
            <a:endParaRPr lang="ru-RU" dirty="0"/>
          </a:p>
          <a:p>
            <a:pPr marL="0" indent="0">
              <a:buNone/>
            </a:pPr>
            <a:endParaRPr lang="ru-RU" dirty="0"/>
          </a:p>
        </p:txBody>
      </p:sp>
    </p:spTree>
    <p:extLst>
      <p:ext uri="{BB962C8B-B14F-4D97-AF65-F5344CB8AC3E}">
        <p14:creationId xmlns:p14="http://schemas.microsoft.com/office/powerpoint/2010/main" val="232052048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Сторонники классической концепции истины на пер­вых порах полагали, что определяемая ею цель — соответ­ствие мыслей действительности — может быть достигнута сравнительно просто. Они в явной или неявной форме исходили из следующих предположений: действитель­ность, с которой непосредственно имеет дело человек и которая является предметом его познания, не зависит от самого знания; мысли могут быть приведены в простое однозначное соответствие с действительностью; имеется интуитивно ясный и не вызывающий сомнений критерий, позволяющий установить, соответствуют мысли реаль­ности или нет; теория, определяющая истину как соот­ветствие действительности, логически непротиворечива. Однако путь классической концепции истины оказался не столь простым, как он представлялся ее основополож­никам. Эта концепция столкнулась с целым рядом проб­лем, которые послужили поводом для ее критического пересмотра. Укажем некоторые из них.</a:t>
            </a:r>
          </a:p>
          <a:p>
            <a:pPr algn="just"/>
            <a:r>
              <a:rPr lang="ru-RU" dirty="0"/>
              <a:t>1. </a:t>
            </a:r>
            <a:r>
              <a:rPr lang="ru-RU" i="1" dirty="0"/>
              <a:t>Проблема природы познаваемой реальности.</a:t>
            </a:r>
            <a:r>
              <a:rPr lang="ru-RU" dirty="0"/>
              <a:t> Чело­век в своем познании непосредственно имеет дело не с объективным миром «самим по себе», а с миром в том его виде, как он им чувственно воспринимается и концеп­туально осмысливается. Факты, которым соответствует истинное знание и которые определяются как то, что имеет место, являются элементами не объективного, а чувственно воспринятого и концептуально осмыслен­ного мира.</a:t>
            </a:r>
          </a:p>
          <a:p>
            <a:pPr algn="just"/>
            <a:r>
              <a:rPr lang="ru-RU" dirty="0"/>
              <a:t>Такая ситуация создает определенные трудности, в особенности для первых, «наивных» вариантов класси­ческой теории. О´Коннор описывает их следующим обра­зом: «Согласно корреспондентской теории истины, факты являются не зависящими от мышления предпосылками истины, которым должны соответствовать наши убежде­ния, если они истинны. Но факты не являются не зави­сящими от мышления и не могут быть таковыми, ибо они... несут концептуальную нагрузку. Мы можем при­знать </a:t>
            </a:r>
            <a:r>
              <a:rPr lang="ru-RU" dirty="0" err="1"/>
              <a:t>фактуальными</a:t>
            </a:r>
            <a:r>
              <a:rPr lang="ru-RU" dirty="0"/>
              <a:t> только те аспекты нашего опыта, которые мы узнаем и интерпретируем посредством наших понятий</a:t>
            </a:r>
            <a:r>
              <a:rPr lang="ru-RU" dirty="0" smtClean="0"/>
              <a:t>»</a:t>
            </a:r>
            <a:r>
              <a:rPr lang="ru-RU" i="1" dirty="0" smtClean="0"/>
              <a:t>.</a:t>
            </a:r>
            <a:endParaRPr lang="ru-RU" dirty="0"/>
          </a:p>
        </p:txBody>
      </p:sp>
    </p:spTree>
    <p:extLst>
      <p:ext uri="{BB962C8B-B14F-4D97-AF65-F5344CB8AC3E}">
        <p14:creationId xmlns:p14="http://schemas.microsoft.com/office/powerpoint/2010/main" val="266210348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Согласно английскому философу П. </a:t>
            </a:r>
            <a:r>
              <a:rPr lang="ru-RU" dirty="0" err="1"/>
              <a:t>Стросону</a:t>
            </a:r>
            <a:r>
              <a:rPr lang="ru-RU" dirty="0"/>
              <a:t>, сами объекты, о которых говорится в утверждениях, не явля­ются фактами. Факты связаны с утверждениями таким образом, что если мы исключаем из мира утверждения, то мы исключаем из него и факты. </a:t>
            </a:r>
            <a:r>
              <a:rPr lang="ru-RU" dirty="0" err="1"/>
              <a:t>Стросон</a:t>
            </a:r>
            <a:r>
              <a:rPr lang="ru-RU" dirty="0"/>
              <a:t> пишет: «Фак­ты есть то, что утверждения (когда они истинны) утверждают. Они не являются тем, о чем утверждения говорят</a:t>
            </a:r>
            <a:r>
              <a:rPr lang="ru-RU" dirty="0" smtClean="0"/>
              <a:t>». </a:t>
            </a:r>
            <a:r>
              <a:rPr lang="ru-RU" dirty="0"/>
              <a:t>Факты, которым должны соответствовать утверждения, являются «</a:t>
            </a:r>
            <a:r>
              <a:rPr lang="ru-RU" dirty="0" err="1"/>
              <a:t>псевдоматериальным</a:t>
            </a:r>
            <a:r>
              <a:rPr lang="ru-RU" dirty="0"/>
              <a:t> корреля­том» этих утверждений. Такая трактовка фактов может иметь, по мнению </a:t>
            </a:r>
            <a:r>
              <a:rPr lang="ru-RU" dirty="0" err="1"/>
              <a:t>Стросона</a:t>
            </a:r>
            <a:r>
              <a:rPr lang="ru-RU" dirty="0"/>
              <a:t>, роковые последствия для корреспондентской теории и, в частности, для классиче­ской концепции истины. Если факты не являются эле­ментами объективного мира, а представляют собой по­знавательное содержание истинных утверждений, то, как полагает </a:t>
            </a:r>
            <a:r>
              <a:rPr lang="ru-RU" dirty="0" err="1"/>
              <a:t>Стросон</a:t>
            </a:r>
            <a:r>
              <a:rPr lang="ru-RU" dirty="0"/>
              <a:t>, утверждения не могут быть истинными благодаря фактам. Ибо никакое эмпирическое утвержде­ние не может быть истинным благодаря своему собствен­ному значению.</a:t>
            </a:r>
          </a:p>
          <a:p>
            <a:pPr algn="just"/>
            <a:r>
              <a:rPr lang="ru-RU" dirty="0"/>
              <a:t>2. </a:t>
            </a:r>
            <a:r>
              <a:rPr lang="ru-RU" i="1" dirty="0"/>
              <a:t>Проблема характера соответствия мыслей реаль­ности.</a:t>
            </a:r>
            <a:r>
              <a:rPr lang="ru-RU" dirty="0"/>
              <a:t> Классическая концепция истины в ее «наивной» форме рассматривает это соответствие как простое копи­рование реальности мыслями. Исследования соответствия знаний действительности показывают, однако, что это соответствие не является простым и однозначным. Оно сопряжено с целым рядом конвенций, соглашений. В гла­зах философов, которые представляют себе классическую концепцию истины только в ее наивной форме, указан­ные моменты выглядят как опровержение последней. Так, Д. </a:t>
            </a:r>
            <a:r>
              <a:rPr lang="ru-RU" dirty="0" err="1"/>
              <a:t>Хэмлин</a:t>
            </a:r>
            <a:r>
              <a:rPr lang="ru-RU" dirty="0"/>
              <a:t> пишет в связи с этим: «Часто говорят, что корреспондентская теория не может быть даже основой для оценки некоторого положения как истинного. Ибо... данная теория предполагает, что существует простое от­ношение между языком и миром, что утверждения явля­ются копиями мира. Язык в действительности не похож на эту копию. Поэтому данная теория ошибочна</a:t>
            </a:r>
            <a:r>
              <a:rPr lang="ru-RU" dirty="0" smtClean="0"/>
              <a:t>».</a:t>
            </a:r>
            <a:endParaRPr lang="ru-RU" dirty="0"/>
          </a:p>
        </p:txBody>
      </p:sp>
    </p:spTree>
    <p:extLst>
      <p:ext uri="{BB962C8B-B14F-4D97-AF65-F5344CB8AC3E}">
        <p14:creationId xmlns:p14="http://schemas.microsoft.com/office/powerpoint/2010/main" val="47934048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3. </a:t>
            </a:r>
            <a:r>
              <a:rPr lang="ru-RU" i="1" dirty="0"/>
              <a:t>Проблема критерия истины.</a:t>
            </a:r>
            <a:r>
              <a:rPr lang="ru-RU" dirty="0"/>
              <a:t> Эта проблема сы­грала исключительно важную роль в развитии класси­ческой концепции. Отчасти она связана с первой проб­лемой. Если человек непосредственно контактирует не с миром «в себе», а с чувственно воспринятым и </a:t>
            </a:r>
            <a:r>
              <a:rPr lang="ru-RU" dirty="0" err="1"/>
              <a:t>концептуализированным</a:t>
            </a:r>
            <a:r>
              <a:rPr lang="ru-RU" dirty="0"/>
              <a:t> миром, то спрашивается: каким обра­зом он может проверить, соответствуют ли его утвержде­ния самому объективному миру?</a:t>
            </a:r>
          </a:p>
          <a:p>
            <a:pPr algn="just"/>
            <a:r>
              <a:rPr lang="ru-RU" dirty="0"/>
              <a:t>Проблема критерия истины не исчерпывается, од­нако, упомянутым аспектом. Она характеризуется еще целым рядом моментов, из которых мы отметим следую­щие. Еще древние скептики обратили внимание на то, что постановка вопроса о критерии истины приводит к парадоксу бесконечного </a:t>
            </a:r>
            <a:r>
              <a:rPr lang="ru-RU" u="sng" dirty="0">
                <a:hlinkClick r:id="rId2" tooltip="Регрессия"/>
              </a:rPr>
              <a:t>регресса</a:t>
            </a:r>
            <a:r>
              <a:rPr lang="ru-RU" dirty="0"/>
              <a:t>. Секст Эмпирик счи­тал, что для доказательства истинности утвержде­ния необходимо принять некоторый критерий истины. Однако сам этот критерий, представляющий собой метод распознания истинных утверждений, должен быть до­казан на основе другого критерия истины и т. д. до бесконечности.</a:t>
            </a:r>
          </a:p>
          <a:p>
            <a:pPr algn="just"/>
            <a:r>
              <a:rPr lang="ru-RU" dirty="0"/>
              <a:t>В XX в. аргумент Секста Эмпирика был возрожден логиком Нельсоном, который на его основе сформулиро­вал «парадокс Нельсона». Этот парадокс представляет определенную угрозу для тех вариантов корреспондент­ской теории истины, в рамках которых принимается, что критерий истинности знаний принадлежит самому зна­нию.</a:t>
            </a:r>
          </a:p>
          <a:p>
            <a:pPr algn="just"/>
            <a:r>
              <a:rPr lang="ru-RU" dirty="0"/>
              <a:t>Значительно больший резонанс в философии получила проблема критерия истинности универсальных выска­зываний. Если соответствие или несоответствие индиви­дуальных, частных утверждений «обозримо» для ис­следователя, то этого нельзя сказать об универсальных высказываниях, поле </a:t>
            </a:r>
            <a:r>
              <a:rPr lang="ru-RU" dirty="0" err="1"/>
              <a:t>приложимости</a:t>
            </a:r>
            <a:r>
              <a:rPr lang="ru-RU" dirty="0"/>
              <a:t> которых потенциально бесконечно. Универсальность предложения создает трудности для его проверки. Поскольку же универсальные высказывания являются логической формой выражения законов науки, трудности, связанные с ними, приобретают фундаментальный характер.</a:t>
            </a:r>
          </a:p>
        </p:txBody>
      </p:sp>
    </p:spTree>
    <p:extLst>
      <p:ext uri="{BB962C8B-B14F-4D97-AF65-F5344CB8AC3E}">
        <p14:creationId xmlns:p14="http://schemas.microsoft.com/office/powerpoint/2010/main" val="38005991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Классическая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10000"/>
          </a:bodyPr>
          <a:lstStyle/>
          <a:p>
            <a:pPr algn="just"/>
            <a:r>
              <a:rPr lang="ru-RU" dirty="0"/>
              <a:t>4. Классическая концепция в том ее варианте, в ко­тором истина рассматривается как соответствие не только объективной, но и любой действительности, приводит к логическому противоречию, получившему название </a:t>
            </a:r>
            <a:r>
              <a:rPr lang="ru-RU" i="1" dirty="0"/>
              <a:t>парадокса лжеца.</a:t>
            </a:r>
            <a:r>
              <a:rPr lang="ru-RU" dirty="0"/>
              <a:t> Этот парадокс, известный еще древним грекам (</a:t>
            </a:r>
            <a:r>
              <a:rPr lang="ru-RU" dirty="0" err="1"/>
              <a:t>Эпименид</a:t>
            </a:r>
            <a:r>
              <a:rPr lang="ru-RU" dirty="0"/>
              <a:t>—VI в. до н. э., </a:t>
            </a:r>
            <a:r>
              <a:rPr lang="ru-RU" dirty="0" err="1"/>
              <a:t>Эвбулид</a:t>
            </a:r>
            <a:r>
              <a:rPr lang="ru-RU" dirty="0"/>
              <a:t>—IV в. до н. э.), состоит в следующем. Согласно классической концепции, истина представляет собой соответствие утверждения некоторому референту. Однако она не ограничивает выбор референтов высказываний. Референтом данного высказывания может быть само это высказывание. Такого рода высказывания называются </a:t>
            </a:r>
            <a:r>
              <a:rPr lang="ru-RU" dirty="0" err="1"/>
              <a:t>самореферентными</a:t>
            </a:r>
            <a:r>
              <a:rPr lang="ru-RU" dirty="0"/>
              <a:t>. Пусть у нас имеется </a:t>
            </a:r>
            <a:r>
              <a:rPr lang="ru-RU" dirty="0" err="1"/>
              <a:t>самореферентное</a:t>
            </a:r>
            <a:r>
              <a:rPr lang="ru-RU" dirty="0"/>
              <a:t> утверждение А, которое означает: </a:t>
            </a:r>
            <a:r>
              <a:rPr lang="ru-RU" i="1" dirty="0"/>
              <a:t>А—ложно.</a:t>
            </a:r>
            <a:r>
              <a:rPr lang="ru-RU" dirty="0"/>
              <a:t> Возникает вопрос: истинно или ложно данное предложение А? До­пустим, что </a:t>
            </a:r>
            <a:r>
              <a:rPr lang="ru-RU" i="1" dirty="0"/>
              <a:t>А</a:t>
            </a:r>
            <a:r>
              <a:rPr lang="ru-RU" dirty="0"/>
              <a:t> — истинно. Но </a:t>
            </a:r>
            <a:r>
              <a:rPr lang="ru-RU" i="1" dirty="0"/>
              <a:t>А</a:t>
            </a:r>
            <a:r>
              <a:rPr lang="ru-RU" dirty="0"/>
              <a:t> означает: </a:t>
            </a:r>
            <a:r>
              <a:rPr lang="ru-RU" i="1" dirty="0"/>
              <a:t>А</a:t>
            </a:r>
            <a:r>
              <a:rPr lang="ru-RU" dirty="0"/>
              <a:t> — </a:t>
            </a:r>
            <a:r>
              <a:rPr lang="ru-RU" i="1" dirty="0"/>
              <a:t>ложно. </a:t>
            </a:r>
            <a:r>
              <a:rPr lang="ru-RU" dirty="0"/>
              <a:t>Следовательно, если </a:t>
            </a:r>
            <a:r>
              <a:rPr lang="ru-RU" i="1" dirty="0"/>
              <a:t>А —</a:t>
            </a:r>
            <a:r>
              <a:rPr lang="ru-RU" dirty="0"/>
              <a:t> истинно, то </a:t>
            </a:r>
            <a:r>
              <a:rPr lang="ru-RU" i="1" dirty="0"/>
              <a:t>А</a:t>
            </a:r>
            <a:r>
              <a:rPr lang="ru-RU" dirty="0"/>
              <a:t> должно быть ложным. Допустим, что </a:t>
            </a:r>
            <a:r>
              <a:rPr lang="ru-RU" i="1" dirty="0"/>
              <a:t>А</a:t>
            </a:r>
            <a:r>
              <a:rPr lang="ru-RU" dirty="0"/>
              <a:t> ложно. Но так как </a:t>
            </a:r>
            <a:r>
              <a:rPr lang="ru-RU" i="1" dirty="0"/>
              <a:t>А</a:t>
            </a:r>
            <a:r>
              <a:rPr lang="ru-RU" dirty="0"/>
              <a:t> озна­чает: </a:t>
            </a:r>
            <a:r>
              <a:rPr lang="ru-RU" i="1" dirty="0"/>
              <a:t>А — ложно,</a:t>
            </a:r>
            <a:r>
              <a:rPr lang="ru-RU" dirty="0"/>
              <a:t> то признание ложности </a:t>
            </a:r>
            <a:r>
              <a:rPr lang="ru-RU" i="1" dirty="0"/>
              <a:t>А</a:t>
            </a:r>
            <a:r>
              <a:rPr lang="ru-RU" dirty="0"/>
              <a:t> приводит к выводу, что </a:t>
            </a:r>
            <a:r>
              <a:rPr lang="ru-RU" i="1" dirty="0"/>
              <a:t>А</a:t>
            </a:r>
            <a:r>
              <a:rPr lang="ru-RU" dirty="0"/>
              <a:t> истинно. Подчеркнем, что парадокс лжеца, сыгравший значи­тельную роль в развитии современной логики (и мате­матики), является парадоксом классической концепции истины. Он был воспринят некоторыми философами как свидетельство ее логической противоречивости.</a:t>
            </a:r>
          </a:p>
          <a:p>
            <a:pPr algn="just"/>
            <a:r>
              <a:rPr lang="ru-RU" dirty="0"/>
              <a:t>Вышеупомянутые проблемы оказались неразреши­мыми для классической концепции в ее первоначальной, «наивной» форме. Они стимулировали двоякого рода деятельность: во-первых, попытки усовершенствовать и развить классическую теорию таким образом, чтобы труд­ности, с которыми она столкнулась, были преодолены без отказа от ее принципов; во-вторых, критический пе­ресмотр классической концепции и замену ее другими, альтернативными (неклассическими) концепциями и те­ориями истины. Некоторые альтерна­тивы классической концепции — когерентная и прагма­тическая теории истины.</a:t>
            </a:r>
          </a:p>
          <a:p>
            <a:pPr algn="just"/>
            <a:endParaRPr lang="ru-RU" dirty="0"/>
          </a:p>
        </p:txBody>
      </p:sp>
    </p:spTree>
    <p:extLst>
      <p:ext uri="{BB962C8B-B14F-4D97-AF65-F5344CB8AC3E}">
        <p14:creationId xmlns:p14="http://schemas.microsoft.com/office/powerpoint/2010/main" val="77796077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Когерентная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20000"/>
          </a:bodyPr>
          <a:lstStyle/>
          <a:p>
            <a:pPr algn="just"/>
            <a:r>
              <a:rPr lang="ru-RU" dirty="0"/>
              <a:t>Одним из направлений ревизии классической концеп­ции истины является ее пересмотр с позиций когерент­ной теории, сводящей вопрос об истине к проблеме когерентности, т. е. </a:t>
            </a:r>
            <a:r>
              <a:rPr lang="ru-RU" dirty="0" err="1"/>
              <a:t>самосогласованности</a:t>
            </a:r>
            <a:r>
              <a:rPr lang="ru-RU" dirty="0"/>
              <a:t>, непротиворе­чивости знаний. Истоком этой теории послужили труд­ности установления соответствия знаний действительно­сти и критерия этого соответствия, с которыми столкну­лась классическая теория. Существуют два основных варианта когерентной теории истины. Один из них вводит новое понятие истины как когерентности знаний, которое предлагается вместо прежнего понятия истины как соответствия знаний действительности. Другой вариант, хотя и сохраняет классическую трактовку истины, вместе с тем утверждает, что соответствие знаний дей­ствительности может быть установлено только через ко­герентность, которая выступает в качестве критерия истины.</a:t>
            </a:r>
          </a:p>
          <a:p>
            <a:pPr algn="just"/>
            <a:r>
              <a:rPr lang="ru-RU" dirty="0"/>
              <a:t>Одним из основоположников первого варианта коге­рентной теории принято считать Канта. Вообще говоря, взгляды Канта на проблему истины не отличаются од­нозначностью и последовательностью. С одной стороны, Кант провозглашает свою приверженность классической концепции истины. С другой — стремится показать, что не существует одностороннего соответствия знаний дан­ным опыта, ибо опыт сам оказывается зависящим от форм рассудочной деятельности человека. Таким обра­зом, по Канту получается, что существует взаимная сог­ласованность, единство чувственного и логического, ко­торые и определяют содержание и смысл истины. Этот момент доминирует в философии Канта, вследствие чего оценку Канта как одного из основоположников коге­рентной теории истины можно считать в целом спра­ведливой.</a:t>
            </a:r>
          </a:p>
          <a:p>
            <a:pPr algn="just"/>
            <a:r>
              <a:rPr lang="ru-RU" b="1" dirty="0"/>
              <a:t>В XX</a:t>
            </a:r>
            <a:r>
              <a:rPr lang="ru-RU" dirty="0"/>
              <a:t> в. когерентная теория истины возрождается не­которыми представителями неопозитивизма, например О. </a:t>
            </a:r>
            <a:r>
              <a:rPr lang="ru-RU" dirty="0" err="1"/>
              <a:t>Нейратом</a:t>
            </a:r>
            <a:r>
              <a:rPr lang="ru-RU" dirty="0"/>
              <a:t>. Неопозитивистская версия когерентной теории исходит из того, что только метафизика может пытаться сравнивать предложения с реальным миром; позитивная же наука должна сравнивать одни предло­жения с другими предложениями.</a:t>
            </a:r>
          </a:p>
          <a:p>
            <a:pPr algn="just"/>
            <a:endParaRPr lang="ru-RU" dirty="0"/>
          </a:p>
        </p:txBody>
      </p:sp>
    </p:spTree>
    <p:extLst>
      <p:ext uri="{BB962C8B-B14F-4D97-AF65-F5344CB8AC3E}">
        <p14:creationId xmlns:p14="http://schemas.microsoft.com/office/powerpoint/2010/main" val="366705689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Когерентная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792308" cy="5322014"/>
          </a:xfrm>
        </p:spPr>
        <p:txBody>
          <a:bodyPr>
            <a:normAutofit fontScale="70000" lnSpcReduction="20000"/>
          </a:bodyPr>
          <a:lstStyle/>
          <a:p>
            <a:pPr algn="just"/>
            <a:r>
              <a:rPr lang="ru-RU" dirty="0"/>
              <a:t>Версия когерентной теории истины, связанная с име­нем О. </a:t>
            </a:r>
            <a:r>
              <a:rPr lang="ru-RU" dirty="0" err="1"/>
              <a:t>Нейрата</a:t>
            </a:r>
            <a:r>
              <a:rPr lang="ru-RU" dirty="0"/>
              <a:t>, является результатом кризиса раннего неопозитивизма. Согласно последнему, научное знание может быть полностью сведено к протокольным предложениям — предложениям о наблюдаемых. Эта трактовка, принадлежащая Р. Карнапу, была подвергнута критике О. </a:t>
            </a:r>
            <a:r>
              <a:rPr lang="ru-RU" dirty="0" err="1"/>
              <a:t>Нейратом</a:t>
            </a:r>
            <a:r>
              <a:rPr lang="ru-RU" dirty="0"/>
              <a:t>, который указал, что не существует чистых протокольных предложений, обладающих абсолютной бесспорностью. Эти предложения могут быть как истин­ными, так и ложными. Если какое-либо протокольное предложение находится в противоречии с теоретическим предложением, формулирующим закон, то, по мнению Карнапа, единственным способом преодоления этого про­тиворечия является изменение закона. С точки зрения </a:t>
            </a:r>
            <a:r>
              <a:rPr lang="ru-RU" dirty="0" err="1"/>
              <a:t>Нейрата</a:t>
            </a:r>
            <a:r>
              <a:rPr lang="ru-RU" dirty="0"/>
              <a:t>, в данной ситуации в принципе допускается воз­можность отказа не только от закона, но и от прото­кольного предложения.</a:t>
            </a:r>
          </a:p>
          <a:p>
            <a:pPr algn="just"/>
            <a:r>
              <a:rPr lang="ru-RU" dirty="0"/>
              <a:t>Истинность научного знания заключается, по </a:t>
            </a:r>
            <a:r>
              <a:rPr lang="ru-RU" dirty="0" err="1"/>
              <a:t>Нейрату</a:t>
            </a:r>
            <a:r>
              <a:rPr lang="ru-RU" dirty="0"/>
              <a:t>, не в том, что это знание соответствует действитель­ности или какой-то другой части знания, истинность ко­торой носит абсолютный характер, а в том, что все зна­ние представляет собой самосогласованную систему. Именно это свойство </a:t>
            </a:r>
            <a:r>
              <a:rPr lang="ru-RU" dirty="0" err="1"/>
              <a:t>самосогласованности</a:t>
            </a:r>
            <a:r>
              <a:rPr lang="ru-RU" dirty="0"/>
              <a:t>, или когерент­ности, является тем референтом, к которому относится понятие истины.</a:t>
            </a:r>
          </a:p>
          <a:p>
            <a:pPr algn="just"/>
            <a:r>
              <a:rPr lang="ru-RU" dirty="0"/>
              <a:t>Истоками второго варианта когерентной теории истины, видимо, можно считать философию элеатов. </a:t>
            </a:r>
            <a:r>
              <a:rPr lang="ru-RU" dirty="0" err="1"/>
              <a:t>Парменид</a:t>
            </a:r>
            <a:r>
              <a:rPr lang="ru-RU" dirty="0"/>
              <a:t> и Зенон принимали, хотя и неявно, понятие истины как соответствия знаний действительности. Однако они считали, что это соответствие может быть удостоверено не путем наблюдений, которые не дают достоверного знания, а лишь путем установления непро­тиворечивости знаний. Противоречивая идея не имеет референта в реальном мире. Вместе с тем непротиворечи­вость идеи гарантирует правильное описание ею реаль­ного положения вещей.</a:t>
            </a:r>
          </a:p>
          <a:p>
            <a:pPr algn="just"/>
            <a:r>
              <a:rPr lang="ru-RU" dirty="0"/>
              <a:t>Следуя этой рационалистической установке, </a:t>
            </a:r>
            <a:r>
              <a:rPr lang="ru-RU" dirty="0" err="1"/>
              <a:t>Парменид</a:t>
            </a:r>
            <a:r>
              <a:rPr lang="ru-RU" dirty="0"/>
              <a:t> утверждал, что мысль о существовании в природе пу­стоты, «небытия» является ложной, т. е. не соответствую­щей действительности. Ее ложность состоит в ее внут­ренней противоречивости. Если мы мыслим «небытие» как нечто реальное, то оно в силу этого перестает быть «небытием». Идея «небытия» есть невыразимая в мыслях идея, а поэтому ей ничто не соответствует в реальном мире. Следуя аналогичной схеме, ученик </a:t>
            </a:r>
            <a:r>
              <a:rPr lang="ru-RU" dirty="0" err="1"/>
              <a:t>Парменида</a:t>
            </a:r>
            <a:r>
              <a:rPr lang="ru-RU" dirty="0"/>
              <a:t> Зе­нон отрицал истинность идеи движения, так как эта идея приводит к неразрешимым противоречиям — апориям («Дихотомия», «Стрела», «Ахиллес и черепаха»).</a:t>
            </a:r>
          </a:p>
          <a:p>
            <a:pPr algn="just"/>
            <a:r>
              <a:rPr lang="ru-RU" dirty="0"/>
              <a:t>Этот вариант когерентной теории истины в несколько модифицированном виде принимается некоторыми совре­менными западными философами и логиками. К ним относится, в частности, Н. </a:t>
            </a:r>
            <a:r>
              <a:rPr lang="ru-RU" dirty="0" err="1"/>
              <a:t>Решер</a:t>
            </a:r>
            <a:r>
              <a:rPr lang="ru-RU" dirty="0"/>
              <a:t>. </a:t>
            </a:r>
            <a:r>
              <a:rPr lang="ru-RU" dirty="0" err="1"/>
              <a:t>Решер</a:t>
            </a:r>
            <a:r>
              <a:rPr lang="ru-RU" dirty="0"/>
              <a:t> не отвергает корреспондентскую теорию истины полностью, считая ее «безусловно наилучшим образом сконструированной для ответа на вопрос о дефиниции истины</a:t>
            </a:r>
            <a:r>
              <a:rPr lang="ru-RU" dirty="0" smtClean="0"/>
              <a:t>». </a:t>
            </a:r>
            <a:r>
              <a:rPr lang="ru-RU" dirty="0"/>
              <a:t>Поэтому поня­тие истины может быть принято так, как оно опреде­ляется в рамках этой теории, т. е. как соответствие зна­ний действительности. Однако, поскольку эта теория сталкивается с трудностями в вопросе о критерии истины, она должна уступить место когерентной кон­цепции.</a:t>
            </a:r>
          </a:p>
        </p:txBody>
      </p:sp>
    </p:spTree>
    <p:extLst>
      <p:ext uri="{BB962C8B-B14F-4D97-AF65-F5344CB8AC3E}">
        <p14:creationId xmlns:p14="http://schemas.microsoft.com/office/powerpoint/2010/main" val="235149259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Когерентная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0" y="760288"/>
            <a:ext cx="12016596" cy="5496674"/>
          </a:xfrm>
        </p:spPr>
        <p:txBody>
          <a:bodyPr>
            <a:noAutofit/>
          </a:bodyPr>
          <a:lstStyle/>
          <a:p>
            <a:pPr algn="just"/>
            <a:r>
              <a:rPr lang="ru-RU" sz="1600" dirty="0"/>
              <a:t>Функционирование когерентной теории как опреде­ляющей критерии истины </a:t>
            </a:r>
            <a:r>
              <a:rPr lang="ru-RU" sz="1600" dirty="0" err="1"/>
              <a:t>Решер</a:t>
            </a:r>
            <a:r>
              <a:rPr lang="ru-RU" sz="1600" dirty="0"/>
              <a:t> представляет себе сле­дующим образом. Допустим, что мы имеем множество </a:t>
            </a:r>
            <a:r>
              <a:rPr lang="ru-RU" sz="1600" i="1" dirty="0"/>
              <a:t>М</a:t>
            </a:r>
            <a:r>
              <a:rPr lang="ru-RU" sz="1600" dirty="0"/>
              <a:t> эмпирических высказываний. Высказывания могут быть как-то связаны между собой. При этом ни одно из них не обладает истинностью само по себе. Оно может быть только кандидатом в истинные высказывания и стано­вится таковым только относительно подмножества </a:t>
            </a:r>
            <a:r>
              <a:rPr lang="ru-RU" sz="1600" i="1" dirty="0"/>
              <a:t>N</a:t>
            </a:r>
            <a:r>
              <a:rPr lang="ru-RU" sz="1600" dirty="0"/>
              <a:t> тех высказываний из множества М, между которыми сущест­вует отношение взаимной когерентности. Цель когерент­ной теории заключается тогда в том, чтобы отделить истинные высказывания от неистинных. Ключ к реше­нию этой проблемы состоит в нахождении во множестве </a:t>
            </a:r>
            <a:r>
              <a:rPr lang="ru-RU" sz="1600" i="1" dirty="0"/>
              <a:t>М</a:t>
            </a:r>
            <a:r>
              <a:rPr lang="ru-RU" sz="1600" dirty="0"/>
              <a:t> подмножества </a:t>
            </a:r>
            <a:r>
              <a:rPr lang="ru-RU" sz="1600" i="1" dirty="0"/>
              <a:t>N</a:t>
            </a:r>
            <a:r>
              <a:rPr lang="ru-RU" sz="1600" dirty="0"/>
              <a:t> когерентных высказываний. «Канди­даты в истины, — уточняет </a:t>
            </a:r>
            <a:r>
              <a:rPr lang="ru-RU" sz="1600" dirty="0" err="1"/>
              <a:t>Решер</a:t>
            </a:r>
            <a:r>
              <a:rPr lang="ru-RU" sz="1600" dirty="0"/>
              <a:t>,— квалифицируются как истины благодаря выявлению их совместимости с как можно большим числом других эмпирических выска­зываний</a:t>
            </a:r>
            <a:r>
              <a:rPr lang="ru-RU" sz="1600" dirty="0" smtClean="0"/>
              <a:t>».</a:t>
            </a:r>
            <a:endParaRPr lang="ru-RU" sz="1600" dirty="0"/>
          </a:p>
          <a:p>
            <a:pPr algn="just"/>
            <a:r>
              <a:rPr lang="ru-RU" sz="1600" dirty="0"/>
              <a:t>Когерентную теорию истины в ее применении к эмпи­рическим наукам нельзя считать достойным соперником классической теории. Она не только не преодолевает трудностей последней, но, наоборот, усугубляет их, стал­киваясь, в свою очередь, и с другими, неразрешимыми для нее проблемами. Мы отметим две из них:</a:t>
            </a:r>
          </a:p>
          <a:p>
            <a:pPr algn="just"/>
            <a:r>
              <a:rPr lang="ru-RU" sz="1600" i="1" dirty="0"/>
              <a:t>а)</a:t>
            </a:r>
            <a:r>
              <a:rPr lang="ru-RU" sz="1600" dirty="0"/>
              <a:t> Эта теория пытается решить проблему когерент­ности в логическом смысле. Однако проблема когерентности, т. е. непротиворечивости, как логическая проблема чрезвычайно сложна. Она разрешима только в простей­ших случаях. Но она неразрешима в достаточно слож­ных логических исчислениях, тем более в контексте таких наук, как физика.</a:t>
            </a:r>
          </a:p>
          <a:p>
            <a:pPr algn="just"/>
            <a:r>
              <a:rPr lang="ru-RU" sz="1600" i="1" dirty="0"/>
              <a:t>б)</a:t>
            </a:r>
            <a:r>
              <a:rPr lang="ru-RU" sz="1600" dirty="0"/>
              <a:t> Когерентность рассматривается как внутреннее свойство системы высказываний. </a:t>
            </a:r>
            <a:r>
              <a:rPr lang="ru-RU" sz="1600" dirty="0" err="1"/>
              <a:t>Решер</a:t>
            </a:r>
            <a:r>
              <a:rPr lang="ru-RU" sz="1600" dirty="0"/>
              <a:t> пишет: ««Коге­рентность», рассматриваемая в когерентной теории, ка­сается вопроса об отношении одних высказываний к дру­гим, но она не касается вопроса «когерентности» с реаль­ностью или с фактами действительности</a:t>
            </a:r>
            <a:r>
              <a:rPr lang="ru-RU" sz="1600" dirty="0" smtClean="0"/>
              <a:t>». </a:t>
            </a:r>
            <a:r>
              <a:rPr lang="ru-RU" sz="1600" dirty="0"/>
              <a:t>Однако в рамках такой трактовки когерентности невозможно по­нять, каким образом непротиворечивость знаний гаранти­рует их соответствие реальному миру. Очевидно, условие непротиворечивости не является достаточным условием истинности, поскольку не всякая непротиворечивая си­стема утверждений о реальном мире соответствует реаль­ному миру. Кроме того, это условие применительно к естественным наукам, например к физике, не всегда оказывается и необходимым. Противоречивость какой-либо теории не означает автоматически ее ложности. Она может быть показателем временных трудностей, пережи­ваемых истинной теорией</a:t>
            </a:r>
            <a:r>
              <a:rPr lang="ru-RU" sz="1600" dirty="0" smtClean="0"/>
              <a:t>. Итак</a:t>
            </a:r>
            <a:r>
              <a:rPr lang="ru-RU" sz="1600" dirty="0"/>
              <a:t>, сторонники когерентной теории (или теорий) истины обратились к когерентности как к способу изба­виться от трудностей, с которыми столкнулась класси­ческая концепция истины. Но путь, который они избрали, сопряжен с еще большими трудностями. Более того, этот путь, по существу, заводит в </a:t>
            </a:r>
            <a:r>
              <a:rPr lang="ru-RU" sz="1600" dirty="0" smtClean="0"/>
              <a:t>тупик.</a:t>
            </a:r>
            <a:endParaRPr lang="ru-RU" sz="1600" dirty="0"/>
          </a:p>
          <a:p>
            <a:r>
              <a:rPr lang="ru-RU" sz="1600" dirty="0"/>
              <a:t> </a:t>
            </a:r>
          </a:p>
        </p:txBody>
      </p:sp>
    </p:spTree>
    <p:extLst>
      <p:ext uri="{BB962C8B-B14F-4D97-AF65-F5344CB8AC3E}">
        <p14:creationId xmlns:p14="http://schemas.microsoft.com/office/powerpoint/2010/main" val="242567510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Прагматическая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92500" lnSpcReduction="20000"/>
          </a:bodyPr>
          <a:lstStyle/>
          <a:p>
            <a:pPr algn="just"/>
            <a:r>
              <a:rPr lang="ru-RU" u="sng" dirty="0"/>
              <a:t>Прагматическая концепция истины</a:t>
            </a:r>
            <a:r>
              <a:rPr lang="ru-RU" dirty="0"/>
              <a:t>. Ее истоки близки истокам когерентной концепции истины. Обе связаны по своему происхождению с вопросами интерпретации роли субъекта в познавательном процессе. Но эта интерпретация субъекта различна. Когерентная концепция предполагает анализ чувственных данных в контексте их зависимости от мышления, от того, что этот опыт уже предустановлен, задан мыслительными конструкциями. Поэтому истина характеризуется рациональными основаниями. В рамках прагматической концепции истины в работах Ч. Пирса, У. Джеймса акцент делается на практическую составляющую познавательного процесса. Отсюда стремление к опытному началу в противовес рациональному. Знание как конструкция науки должно соответствовать не действительности, а специальному критерию. А таким критерием у прагматиков выступает полезность знания, его эффективность. Подобный критерий порождается убеждением, что наши представления не могут быть независимыми от нашей практической деятельности, являясь ее направляющим началом. И поэтому если возникает соответствие между избранной целью и конечным действием, приводящим к ней, то тогда полученное знание полезно для нас, так как способствует удовлетворению наших потребностей.</a:t>
            </a:r>
          </a:p>
          <a:p>
            <a:pPr algn="just"/>
            <a:r>
              <a:rPr lang="ru-RU" dirty="0"/>
              <a:t>Акцент, избранный в прагматической концепции истины относительно ее критерия, приводит к мнению, что этот подход вовсе не противоречит, в частности, классической концепции истины. Данной позиции придерживается Н. </a:t>
            </a:r>
            <a:r>
              <a:rPr lang="ru-RU" dirty="0" err="1"/>
              <a:t>Решер</a:t>
            </a:r>
            <a:r>
              <a:rPr lang="ru-RU" dirty="0"/>
              <a:t>. Да и сами прагматики отмечают этот факт. Такая позиция демонстрирует прагматизм авторов рассматриваемой концепции, поскольку в ней присутствует «здравый смысл». Зачем отбрасывать наиболее очевидное понимание истины? Однако если анализировать прагматическую концепцию истины до конца, то будет очевидным, что совмещение этих двух типов интерпретаций истины невозможно. Ведь полезность знания не может выражаться через соответствие его действительности (то есть нельзя сказать, что полезность знания есть его соответствие действительности). Поэтому то знание, которое может быть использовано практически эффективно следует понимать как самое ценное знание, а значит, наиболее истинное. Отсюда очевидно то, что классическая и прагматическая концепции истины не могут дополнять друг друга, быть совместимыми.</a:t>
            </a:r>
          </a:p>
        </p:txBody>
      </p:sp>
    </p:spTree>
    <p:extLst>
      <p:ext uri="{BB962C8B-B14F-4D97-AF65-F5344CB8AC3E}">
        <p14:creationId xmlns:p14="http://schemas.microsoft.com/office/powerpoint/2010/main" val="208075901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2652" y="286603"/>
            <a:ext cx="8433028" cy="473685"/>
          </a:xfrm>
        </p:spPr>
        <p:txBody>
          <a:bodyPr>
            <a:normAutofit/>
          </a:bodyPr>
          <a:lstStyle/>
          <a:p>
            <a:r>
              <a:rPr lang="ru-RU" sz="2400" dirty="0" smtClean="0">
                <a:latin typeface="Arial Black" panose="020B0A04020102020204" pitchFamily="34" charset="0"/>
              </a:rPr>
              <a:t>Прагматическая концепция истины</a:t>
            </a:r>
            <a:endParaRPr lang="ru-RU" sz="2400" dirty="0">
              <a:latin typeface="Arial Black" panose="020B0A04020102020204" pitchFamily="34" charset="0"/>
            </a:endParaRPr>
          </a:p>
        </p:txBody>
      </p:sp>
      <p:sp>
        <p:nvSpPr>
          <p:cNvPr id="3" name="Объект 2"/>
          <p:cNvSpPr>
            <a:spLocks noGrp="1"/>
          </p:cNvSpPr>
          <p:nvPr>
            <p:ph idx="1"/>
          </p:nvPr>
        </p:nvSpPr>
        <p:spPr>
          <a:xfrm>
            <a:off x="1" y="934948"/>
            <a:ext cx="11155680" cy="5322014"/>
          </a:xfrm>
        </p:spPr>
        <p:txBody>
          <a:bodyPr>
            <a:normAutofit fontScale="85000" lnSpcReduction="20000"/>
          </a:bodyPr>
          <a:lstStyle/>
          <a:p>
            <a:pPr algn="just"/>
            <a:r>
              <a:rPr lang="ru-RU" dirty="0"/>
              <a:t>Верную характеристику сущности прагматической теории истины, ее гносеологических корней дал извест­ный польский логик и философ К. </a:t>
            </a:r>
            <a:r>
              <a:rPr lang="ru-RU" dirty="0" err="1"/>
              <a:t>Айдукевич</a:t>
            </a:r>
            <a:r>
              <a:rPr lang="ru-RU" dirty="0"/>
              <a:t>. С его точки зрения, все так называемые неклассические теории истины, включая прагматическую, усматривают сущность истины не в соответствии с реальностью, а в соответст­вии с «конечным критерием». Эта установка реализуется в прагматизме следующим образом. «Прагматизм,—пишет К. </a:t>
            </a:r>
            <a:r>
              <a:rPr lang="ru-RU" dirty="0" err="1"/>
              <a:t>Айдукевич</a:t>
            </a:r>
            <a:r>
              <a:rPr lang="ru-RU" dirty="0"/>
              <a:t>,— исходит из того, что истина данного утверждения состоит в его согласии с конечным крите­рием. Однако этот конечный критерий, рассматриваемый прагматизмом в его радикальной форме, есть полезность данного утверждения для действия. Отсюда и определе­ние, идентифицирующее данное утверждение с его по­лезностью»</a:t>
            </a:r>
            <a:r>
              <a:rPr lang="ru-RU" i="1" dirty="0"/>
              <a:t>.</a:t>
            </a:r>
            <a:r>
              <a:rPr lang="ru-RU" dirty="0"/>
              <a:t> К концепции истины как полезности праг­матизм приходит на основе следующего «прагматического аргумента»: «...наши убеждения не являются независи­мыми от нашей практической деятельности. Наши убеж­дения влияют на наши действия, дают им направление, указывают на средства, ведущие к достижению намечен­ной цели. Если это влияние делает действие эффектив­ным, обеспечивает достижение намеченной цели, то наши убеждения являются истинными».</a:t>
            </a:r>
          </a:p>
          <a:p>
            <a:pPr algn="just"/>
            <a:r>
              <a:rPr lang="ru-RU" dirty="0"/>
              <a:t>Важно подчеркнуть, что, согласно прагматизму, по­лезность не является ни критерием, ни коррелятом исти­ны, понимаемой как соответствие знаний действитель­ности. Иначе говоря, с его точки зрения, нельзя утверж­дать, что знания, обладающие свойством полезности, также оказываются соответствующими реальности. Реаль­ность внешнего мира недоступна для человека, ибо чело­век непосредственно имеет дело как раз со своей дея­тельностью. Поэтому единственное, что он может уста­новить,— это не соответствие знаний действительности, а эффективность, практическую полезность знаний. Именно полезность и есть основная ценность челове­ческих знаний, которая достойна именоваться </a:t>
            </a:r>
            <a:r>
              <a:rPr lang="ru-RU" dirty="0" smtClean="0"/>
              <a:t>исти­ной.</a:t>
            </a:r>
            <a:endParaRPr lang="ru-RU" dirty="0"/>
          </a:p>
          <a:p>
            <a:pPr algn="just"/>
            <a:r>
              <a:rPr lang="ru-RU" dirty="0"/>
              <a:t>Прагматизм в его первоначальном варианте сошел со сцены. Но это не значит, что прагматическая концепция истины является лишь достоянием истории. В настоящее время имеются теории, которые можно рассматривать как продолжение и развитие прагматизма. Сюда относится прежде всего операционализм — философия, созданная американским физиком и методологом науки П. </a:t>
            </a:r>
            <a:r>
              <a:rPr lang="ru-RU" dirty="0" err="1"/>
              <a:t>Бриджменом</a:t>
            </a:r>
            <a:r>
              <a:rPr lang="ru-RU" dirty="0"/>
              <a:t>.</a:t>
            </a:r>
          </a:p>
          <a:p>
            <a:pPr algn="just"/>
            <a:r>
              <a:rPr lang="ru-RU" dirty="0"/>
              <a:t> </a:t>
            </a:r>
          </a:p>
        </p:txBody>
      </p:sp>
    </p:spTree>
    <p:extLst>
      <p:ext uri="{BB962C8B-B14F-4D97-AF65-F5344CB8AC3E}">
        <p14:creationId xmlns:p14="http://schemas.microsoft.com/office/powerpoint/2010/main" val="301845601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339047" y="1284269"/>
            <a:ext cx="11453631" cy="4687566"/>
          </a:xfrm>
        </p:spPr>
        <p:txBody>
          <a:bodyPr>
            <a:normAutofit fontScale="92500" lnSpcReduction="10000"/>
          </a:bodyPr>
          <a:lstStyle/>
          <a:p>
            <a:pPr algn="just"/>
            <a:r>
              <a:rPr lang="ru-RU" dirty="0"/>
              <a:t>Традиционно, вплоть до середины прошлого века, </a:t>
            </a:r>
            <a:r>
              <a:rPr lang="ru-RU" b="1" dirty="0" err="1"/>
              <a:t>этос</a:t>
            </a:r>
            <a:r>
              <a:rPr lang="ru-RU" b="1" dirty="0"/>
              <a:t> наук</a:t>
            </a:r>
            <a:r>
              <a:rPr lang="ru-RU" dirty="0"/>
              <a:t>и строился на доминанте  ценностно  нейтрального,  социально  и  нравственно беспристрастного  отношения  ученого  к  результатам  своей  деятельности  и возможностям  их  использования.  Делом  ученого  считался  свободный  поиск объективно  истинных  знаний  об  объекте,  а  выбор  целей  и  способов  их практической  реализации  отдавался  на  долю  субъектов  </a:t>
            </a:r>
            <a:r>
              <a:rPr lang="ru-RU" dirty="0" err="1"/>
              <a:t>вненаучной</a:t>
            </a:r>
            <a:r>
              <a:rPr lang="ru-RU" dirty="0"/>
              <a:t> деятельности – политикам, бизнесменам, промышленникам, военным и т.д.  Исторические  обстоятельства  ХХ  столетия  заставили  существенно изменить регулятивные нормы научного сообщества.  С  одной  стороны,  лидирующая  роль  науки  в  технологическом, социально-экономическом  и  культурном  развитии  общества  привела  к неформальному, заинтересованному участию деятелей науки в разнообразных процессах общественной жизнедеятельности.  </a:t>
            </a:r>
          </a:p>
          <a:p>
            <a:pPr algn="just"/>
            <a:r>
              <a:rPr lang="ru-RU" dirty="0"/>
              <a:t>С  другой  –  события  середины  второй  половины  ХХ  века  (чудовищные эксперименты над людьми во время II Мировой войны, атомная бомбардировка Хиросимы и Нагасаки, создание и испытание ядерного оружия, Чернобыльская катастрофа,  новейшие  технологии  в  области  генетики,  биологии,  медицины, экологический  кризис  и  др.)  продемонстрировали  опасность  безучастно- объективистского  отношения  научного  сообщества  к  реалиям  общественной жизни. Главный  итог  произошедших  изменений  –  отказ  от  представления  о нормативно-ценностной  нейтральности  науки,  признание  ценностно ориентированного,  социально  ангажированного  характера  научной деятельности,  включенности  ученых  на  правах  активных  и  ответственных участников  в  процесс  социально-экономического  и  культурного  развития общества. </a:t>
            </a:r>
          </a:p>
        </p:txBody>
      </p:sp>
    </p:spTree>
    <p:extLst>
      <p:ext uri="{BB962C8B-B14F-4D97-AF65-F5344CB8AC3E}">
        <p14:creationId xmlns:p14="http://schemas.microsoft.com/office/powerpoint/2010/main" val="183892641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339047" y="1284269"/>
            <a:ext cx="11453631" cy="4687566"/>
          </a:xfrm>
        </p:spPr>
        <p:txBody>
          <a:bodyPr>
            <a:normAutofit lnSpcReduction="10000"/>
          </a:bodyPr>
          <a:lstStyle/>
          <a:p>
            <a:pPr algn="just"/>
            <a:r>
              <a:rPr lang="ru-RU" dirty="0"/>
              <a:t>Изменения  в  </a:t>
            </a:r>
            <a:r>
              <a:rPr lang="ru-RU" dirty="0" err="1"/>
              <a:t>этосе</a:t>
            </a:r>
            <a:r>
              <a:rPr lang="ru-RU" dirty="0"/>
              <a:t>  науки  повлекли  за  собой  пересмотр  многих традиционных ценностей научного сообщества, а также актуализировали новые аспекты деятельности ученого. Отметим важнейшие из этих изменений. </a:t>
            </a:r>
          </a:p>
          <a:p>
            <a:pPr algn="just"/>
            <a:r>
              <a:rPr lang="ru-RU" dirty="0"/>
              <a:t>1.  Традиционное  противопоставление  свободы  исследований  как императива  внутренней  логики  науки  и  социальной  ответственности  как внешнего  требования  общества  теряет  свою  былую  оправданность.  Столь высоко  ценимая  в  «республике  ученых»  свобода  научного  поиска  не  может ныне приниматься без учета социальной, профессиональной и, самое главное, нравственной ответственности ученого за результаты и возможные последствия своей деятельности. В фокусе этой ответственности – минимизация рисков, предупреждение, предотвращение  или  нейтрализация  возможных  последствий  полученных наукой результатов  и  их  практических  приложений,  которые несут  опасность для природы, человека и общества. Постепенно становится ясным, что самый оптимальный  способ  минимизации  возможных  рисков  –  упреждающее реагирование на ожидаемые негативные последствия.  Все большее признание получает «принцип предосторожности», согласно которому бремя доказательства безопасности новых технологий ложится на ее проектировщиков  и  создателей.  При  этом  предварительная  оценка безопасности  новых  технологий  проводится  не  от  случая  к  случаю,  она обретает  черты  специально  организованной  и  регулярно  осуществляемой деятельности . </a:t>
            </a:r>
          </a:p>
        </p:txBody>
      </p:sp>
    </p:spTree>
    <p:extLst>
      <p:ext uri="{BB962C8B-B14F-4D97-AF65-F5344CB8AC3E}">
        <p14:creationId xmlns:p14="http://schemas.microsoft.com/office/powerpoint/2010/main" val="49696017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287677" y="1027416"/>
            <a:ext cx="11505002" cy="4944419"/>
          </a:xfrm>
        </p:spPr>
        <p:txBody>
          <a:bodyPr>
            <a:normAutofit fontScale="92500" lnSpcReduction="10000"/>
          </a:bodyPr>
          <a:lstStyle/>
          <a:p>
            <a:pPr algn="just"/>
            <a:r>
              <a:rPr lang="ru-RU" dirty="0"/>
              <a:t>2.  Этический  контроль.  На  первый  взгляд  кажется,  что  возможность неблагоприятных последствий результатов научных исследований может быть исключена  применением  системы  ограничений  (запретов)  на  те  направления исследовательской деятельности, которые потенциально опасны с точки зрения своих результатов. Но это не так, поскольку на этом пути возникает серьезная коллизия.  Она  заключается  в  том,  что  любые  моратории  или  запреты  на исследовательскую  деятельность  противоречат  стремлению  ученых  к любопытству, без которого научный поиск немыслим по определению.  В  свете  этого  обстоятельства,  как  показывает  практика,  все  внешние институциональные  (политические,  государственно-правовые,  экономические, конфессиональные)  формы  контроля  за  развитием  науки  малоэффективны. Единственно  возможным  эффективным  гарантом  безопасности  последствий научных  исследований  остается  их  этическое  регулирование  и  этический контроль  –  оборотная  сторона  моральной  ответственности  ученых  перед обществом, перед судом своей совести. </a:t>
            </a:r>
          </a:p>
          <a:p>
            <a:pPr algn="just"/>
            <a:r>
              <a:rPr lang="ru-RU" dirty="0"/>
              <a:t>Проблема  гуманитарного  контроля  в  науке  и  высоких  технологиях. </a:t>
            </a:r>
          </a:p>
          <a:p>
            <a:pPr algn="just"/>
            <a:r>
              <a:rPr lang="ru-RU" dirty="0"/>
              <a:t>Средоточием этических проблем современной науки становится биомедицина, поскольку ее развитие отчетливо демонстрирует как преимущества, так и риски новейших технологий. Вот  лишь  самые  очевидные  проблемы  биомедицинских  исследований  и разработок, требующие этической рефлексии: 1) биомедицинские эксперименты над человеком; 2) этические аспекты репродуктивных технологий; 3) генетический скрининг и генная инженерия; 4) клиническая трансплантология; 5) клонирование органов, тканей и организмов, включая человека; 6) экстраординарные средства продления жизни. </a:t>
            </a:r>
          </a:p>
        </p:txBody>
      </p:sp>
    </p:spTree>
    <p:extLst>
      <p:ext uri="{BB962C8B-B14F-4D97-AF65-F5344CB8AC3E}">
        <p14:creationId xmlns:p14="http://schemas.microsoft.com/office/powerpoint/2010/main" val="176530448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04" y="286603"/>
            <a:ext cx="11237874" cy="596975"/>
          </a:xfrm>
        </p:spPr>
        <p:txBody>
          <a:bodyPr>
            <a:normAutofit fontScale="90000"/>
          </a:bodyPr>
          <a:lstStyle/>
          <a:p>
            <a:pPr lvl="0"/>
            <a:r>
              <a:rPr lang="ru-RU" sz="2400" dirty="0">
                <a:latin typeface="Arial Black" panose="020B0A04020102020204" pitchFamily="34" charset="0"/>
              </a:rPr>
              <a:t>Проблема ответственности ученого и экспертная роль гуманитарного </a:t>
            </a:r>
            <a:r>
              <a:rPr lang="ru-RU" sz="2400" dirty="0" smtClean="0">
                <a:latin typeface="Arial Black" panose="020B0A04020102020204" pitchFamily="34" charset="0"/>
              </a:rPr>
              <a:t>знания</a:t>
            </a:r>
            <a:endParaRPr lang="ru-RU" sz="2400" dirty="0"/>
          </a:p>
        </p:txBody>
      </p:sp>
      <p:sp>
        <p:nvSpPr>
          <p:cNvPr id="3" name="Объект 2"/>
          <p:cNvSpPr>
            <a:spLocks noGrp="1"/>
          </p:cNvSpPr>
          <p:nvPr>
            <p:ph idx="1"/>
          </p:nvPr>
        </p:nvSpPr>
        <p:spPr>
          <a:xfrm>
            <a:off x="287677" y="1027416"/>
            <a:ext cx="11505002" cy="4944419"/>
          </a:xfrm>
        </p:spPr>
        <p:txBody>
          <a:bodyPr>
            <a:normAutofit fontScale="92500" lnSpcReduction="20000"/>
          </a:bodyPr>
          <a:lstStyle/>
          <a:p>
            <a:pPr algn="just"/>
            <a:r>
              <a:rPr lang="ru-RU" dirty="0"/>
              <a:t>Основное  противоречие,  которое  сопровождает  биомедицинские исследовательские  проекты  и  вытекающие  из  них  технологии  и  практики, состоит  в  следующем.  Как  совместить  вмешательство  в  человеческую телесность и психику с сохранением личностной идентичности индивида? Как не  допустить,  чтобы  результаты  оправданных  обстоятельствами  применений биомедицинских технологий не привели к потере человеческого «Я», начиная с утраты  неповторимых  особенностей  конкретного  индивида  вплоть  до  его полной  трансформации  в  так  называемого  </a:t>
            </a:r>
            <a:r>
              <a:rPr lang="ru-RU" dirty="0" err="1"/>
              <a:t>постчеловека</a:t>
            </a:r>
            <a:r>
              <a:rPr lang="ru-RU" dirty="0"/>
              <a:t>,  давно представленного  в  художественной  форме  образами  биоробота,  киборга, антропоида, </a:t>
            </a:r>
            <a:r>
              <a:rPr lang="ru-RU" dirty="0" err="1"/>
              <a:t>техноида</a:t>
            </a:r>
            <a:r>
              <a:rPr lang="ru-RU" dirty="0"/>
              <a:t> и т.п. </a:t>
            </a:r>
          </a:p>
          <a:p>
            <a:pPr algn="just"/>
            <a:r>
              <a:rPr lang="ru-RU" dirty="0"/>
              <a:t>Отсюда  проистекает  необходимость  гуманитарного  контроля  в  науке  и высоких  технологиях.  Сегодня  в  медицине  он  реализуется  посредством деятельности этических комитетов – общественных органов, осуществляющих независимую  этическую  экспертизу  предполагаемых  исследований  и технологий. Одобрение этического комитета является обязательным условием проведения этих исследований. Не менее острые проблемы напряженного этического звучания встают в связи  с  развитием  так  называемых  </a:t>
            </a:r>
            <a:r>
              <a:rPr lang="ru-RU" dirty="0" err="1"/>
              <a:t>нанотехнологий</a:t>
            </a:r>
            <a:r>
              <a:rPr lang="ru-RU" dirty="0"/>
              <a:t>,  по  праву  претендующих стать  лидерами  технологического  развития  цивилизации  в  ХХI  столетии.  Как справится человечество с этими проблемами, покажет время. </a:t>
            </a:r>
          </a:p>
          <a:p>
            <a:pPr algn="just"/>
            <a:r>
              <a:rPr lang="ru-RU" b="1" dirty="0"/>
              <a:t>Экологическая этика и ее философские основания</a:t>
            </a:r>
            <a:r>
              <a:rPr lang="ru-RU" dirty="0"/>
              <a:t>. Под экологической этикой  понимают  совокупность  нравственных  принципов  взаимодействия человека  и  природы,  обеспечивающих  целостность  экосистем  и  достойное качество жизни человека.  Экологическая  этика  опирается  на  определенные  положения, сложившиеся  в  культуре  взаимодействия  человека  и  природы  на  протяжении длительного  исторического  развития  и  сегодня  получившие  название экологической культуры. Ее принципы включают в себя:   неразделимость человека и природы,    отношение  к  природе  как  источнику  материальных  и  духовных ценностей человека,  потребность  в  общении  с  природой  с  целью  наслаждения  ее красотой и стремления раскрыть ее загадки,    формирование здорового образа жизни,    гуманное отношение к миру в целом.</a:t>
            </a:r>
          </a:p>
        </p:txBody>
      </p:sp>
    </p:spTree>
    <p:extLst>
      <p:ext uri="{BB962C8B-B14F-4D97-AF65-F5344CB8AC3E}">
        <p14:creationId xmlns:p14="http://schemas.microsoft.com/office/powerpoint/2010/main" val="287218059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Arial Black" panose="020B0A04020102020204" pitchFamily="34" charset="0"/>
              </a:rPr>
              <a:t>Экспертиза как социальная технология </a:t>
            </a:r>
            <a:endParaRPr lang="ru-RU" sz="2800" dirty="0">
              <a:latin typeface="Arial Black" panose="020B0A04020102020204" pitchFamily="34" charset="0"/>
            </a:endParaRPr>
          </a:p>
        </p:txBody>
      </p:sp>
      <p:sp>
        <p:nvSpPr>
          <p:cNvPr id="3" name="Объект 2"/>
          <p:cNvSpPr>
            <a:spLocks noGrp="1"/>
          </p:cNvSpPr>
          <p:nvPr>
            <p:ph idx="1"/>
          </p:nvPr>
        </p:nvSpPr>
        <p:spPr/>
        <p:txBody>
          <a:bodyPr>
            <a:normAutofit fontScale="85000" lnSpcReduction="20000"/>
          </a:bodyPr>
          <a:lstStyle/>
          <a:p>
            <a:r>
              <a:rPr lang="ru-RU" dirty="0" smtClean="0"/>
              <a:t>Любая </a:t>
            </a:r>
            <a:r>
              <a:rPr lang="ru-RU" dirty="0"/>
              <a:t>экспертиза представляет собой социальную технологию, обладающую рядом специфических особенностей: </a:t>
            </a:r>
          </a:p>
          <a:p>
            <a:pPr marL="457200" indent="-457200">
              <a:buFont typeface="+mj-lt"/>
              <a:buAutoNum type="alphaLcParenR"/>
            </a:pPr>
            <a:r>
              <a:rPr lang="ru-RU" dirty="0"/>
              <a:t>прежде всего, по своему «родовому признаку», по технологическому содержанию экспертиза представляет собой исследование; </a:t>
            </a:r>
          </a:p>
          <a:p>
            <a:pPr marL="457200" indent="-457200">
              <a:buFont typeface="+mj-lt"/>
              <a:buAutoNum type="alphaLcParenR"/>
            </a:pPr>
            <a:r>
              <a:rPr lang="ru-RU" dirty="0"/>
              <a:t>речь при этом идет об исследовании социально значимых проблем; </a:t>
            </a:r>
          </a:p>
          <a:p>
            <a:pPr marL="457200" indent="-457200">
              <a:buFont typeface="+mj-lt"/>
              <a:buAutoNum type="alphaLcParenR"/>
            </a:pPr>
            <a:r>
              <a:rPr lang="ru-RU" dirty="0"/>
              <a:t>оно осуществляется по заказу инстанций, принимающих решение и использующих при выработке решения заключение экспертов; </a:t>
            </a:r>
          </a:p>
          <a:p>
            <a:pPr marL="457200" indent="-457200">
              <a:buFont typeface="+mj-lt"/>
              <a:buAutoNum type="alphaLcParenR"/>
            </a:pPr>
            <a:r>
              <a:rPr lang="ru-RU" dirty="0"/>
              <a:t>исследование проводится независимыми компетентными специалистами, опирающимися, помимо использования специальных методов, на свою профессиональную интуицию; </a:t>
            </a:r>
          </a:p>
          <a:p>
            <a:pPr marL="457200" indent="-457200">
              <a:buFont typeface="+mj-lt"/>
              <a:buAutoNum type="alphaLcParenR"/>
            </a:pPr>
            <a:r>
              <a:rPr lang="ru-RU" dirty="0"/>
              <a:t>итогом экспертизы является ответственное экспертное заключение, имеющее решающее значение для принятия решения соответствующими инстанциями; </a:t>
            </a:r>
          </a:p>
          <a:p>
            <a:pPr marL="457200" indent="-457200">
              <a:buFont typeface="+mj-lt"/>
              <a:buAutoNum type="alphaLcParenR"/>
            </a:pPr>
            <a:r>
              <a:rPr lang="ru-RU" dirty="0"/>
              <a:t>экспертное заключение содержит факты, комментарии, объяснения; </a:t>
            </a:r>
          </a:p>
          <a:p>
            <a:pPr marL="457200" indent="-457200">
              <a:buFont typeface="+mj-lt"/>
              <a:buAutoNum type="alphaLcParenR"/>
            </a:pPr>
            <a:r>
              <a:rPr lang="ru-RU" dirty="0"/>
              <a:t>экспертное заключение носит доказательный характер, используемая в нем аргументация должна быть рационально выраженной в </a:t>
            </a:r>
            <a:r>
              <a:rPr lang="ru-RU" dirty="0" err="1"/>
              <a:t>интерсубъективной</a:t>
            </a:r>
            <a:r>
              <a:rPr lang="ru-RU" dirty="0"/>
              <a:t>, т.е. доступной общественности форме. </a:t>
            </a:r>
          </a:p>
          <a:p>
            <a:endParaRPr lang="ru-RU" dirty="0"/>
          </a:p>
        </p:txBody>
      </p:sp>
    </p:spTree>
    <p:extLst>
      <p:ext uri="{BB962C8B-B14F-4D97-AF65-F5344CB8AC3E}">
        <p14:creationId xmlns:p14="http://schemas.microsoft.com/office/powerpoint/2010/main" val="163592914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2755" y="120769"/>
            <a:ext cx="9939354" cy="646982"/>
          </a:xfrm>
        </p:spPr>
        <p:txBody>
          <a:bodyPr>
            <a:noAutofit/>
          </a:bodyPr>
          <a:lstStyle/>
          <a:p>
            <a:r>
              <a:rPr lang="ru-RU" sz="2000" b="1" dirty="0">
                <a:latin typeface="Arial Black" panose="020B0A04020102020204" pitchFamily="34" charset="0"/>
              </a:rPr>
              <a:t>Особенности ГЭ: содержание и методика </a:t>
            </a:r>
            <a:r>
              <a:rPr lang="ru-RU" sz="2800" dirty="0"/>
              <a:t/>
            </a:r>
            <a:br>
              <a:rPr lang="ru-RU" sz="2800" dirty="0"/>
            </a:br>
            <a:endParaRPr lang="ru-RU" sz="2800" dirty="0"/>
          </a:p>
        </p:txBody>
      </p:sp>
      <p:sp>
        <p:nvSpPr>
          <p:cNvPr id="3" name="Объект 2"/>
          <p:cNvSpPr>
            <a:spLocks noGrp="1"/>
          </p:cNvSpPr>
          <p:nvPr>
            <p:ph idx="1"/>
          </p:nvPr>
        </p:nvSpPr>
        <p:spPr>
          <a:xfrm>
            <a:off x="1097279" y="767751"/>
            <a:ext cx="10600139" cy="5101343"/>
          </a:xfrm>
        </p:spPr>
        <p:txBody>
          <a:bodyPr>
            <a:normAutofit fontScale="92500" lnSpcReduction="10000"/>
          </a:bodyPr>
          <a:lstStyle/>
          <a:p>
            <a:pPr algn="just"/>
            <a:r>
              <a:rPr lang="ru-RU" dirty="0" smtClean="0"/>
              <a:t>Специфика </a:t>
            </a:r>
            <a:r>
              <a:rPr lang="ru-RU" dirty="0"/>
              <a:t>ГЭ вытекает из особенностей гуманитарного знания. При оценке эффективности социальных проектов в контексте их целесообразности в плане оценки перспектив личностного развития, ГЭ ориентирована, прежде всего, на выявление возможного нарушения баланса социальной безопасности и свободы. </a:t>
            </a:r>
          </a:p>
          <a:p>
            <a:pPr algn="just"/>
            <a:r>
              <a:rPr lang="ru-RU" dirty="0"/>
              <a:t>Социальная безопасность связана с реализацией отмеченных ранее уровней инфраструктуры личности: обеспечение жизни, здоровья, сохранения и развития культуры и соответствующей идентичности, развития экономической и политической систем. Однако эти уровни рассмотрения и соответствующие критерии носят относительный характер. Абсолютным критерием ГЭ оказывается обеспечение возможности самоопределения - свободного ответственного выбора. </a:t>
            </a:r>
          </a:p>
          <a:p>
            <a:pPr algn="just"/>
            <a:r>
              <a:rPr lang="ru-RU" dirty="0"/>
              <a:t>Главный нерв ГЭ - соотношение социально-культурного (нормативно-ценностного) и личностного </a:t>
            </a:r>
            <a:r>
              <a:rPr lang="ru-RU" dirty="0" smtClean="0"/>
              <a:t>уровней. Именно </a:t>
            </a:r>
            <a:r>
              <a:rPr lang="ru-RU" dirty="0"/>
              <a:t>этот аспект, фактически выделяется в различных работах, посвященных различным видам ГЭ: этической </a:t>
            </a:r>
            <a:r>
              <a:rPr lang="ru-RU" dirty="0" smtClean="0"/>
              <a:t>приемлемости, </a:t>
            </a:r>
            <a:r>
              <a:rPr lang="ru-RU" dirty="0"/>
              <a:t>психолого-педагогической </a:t>
            </a:r>
            <a:r>
              <a:rPr lang="ru-RU" dirty="0" smtClean="0"/>
              <a:t>обоснованности. </a:t>
            </a:r>
            <a:r>
              <a:rPr lang="ru-RU" dirty="0"/>
              <a:t>Именно он лежит в основе широких дискуссий о клонировании, абортах, эвтаназии, использовании стволовых клеток, биометрии. </a:t>
            </a:r>
          </a:p>
          <a:p>
            <a:pPr algn="just"/>
            <a:r>
              <a:rPr lang="ru-RU" dirty="0"/>
              <a:t>ГЭ оценивает любую деятельность с точки зрения ее последствий для человека - как целого (социум) и как индивида. Другими словами, специфика ГЭ связана с выявлением влияния психологических особенностей людей на социальные события и влияния социальных событий на психологические особенности людей. </a:t>
            </a:r>
          </a:p>
          <a:p>
            <a:pPr algn="just"/>
            <a:endParaRPr lang="ru-RU" dirty="0"/>
          </a:p>
        </p:txBody>
      </p:sp>
    </p:spTree>
    <p:extLst>
      <p:ext uri="{BB962C8B-B14F-4D97-AF65-F5344CB8AC3E}">
        <p14:creationId xmlns:p14="http://schemas.microsoft.com/office/powerpoint/2010/main" val="378388683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292" y="286603"/>
            <a:ext cx="10146388" cy="498401"/>
          </a:xfrm>
        </p:spPr>
        <p:txBody>
          <a:bodyPr>
            <a:normAutofit/>
          </a:bodyPr>
          <a:lstStyle/>
          <a:p>
            <a:r>
              <a:rPr lang="ru-RU" sz="2000" dirty="0" smtClean="0">
                <a:latin typeface="Arial Black" panose="020B0A04020102020204" pitchFamily="34" charset="0"/>
              </a:rPr>
              <a:t>Особенности гуманитарной экспертизы</a:t>
            </a:r>
            <a:endParaRPr lang="ru-RU" sz="2000" dirty="0">
              <a:latin typeface="Arial Black" panose="020B0A04020102020204" pitchFamily="34" charset="0"/>
            </a:endParaRPr>
          </a:p>
        </p:txBody>
      </p:sp>
      <p:sp>
        <p:nvSpPr>
          <p:cNvPr id="3" name="Объект 2"/>
          <p:cNvSpPr>
            <a:spLocks noGrp="1"/>
          </p:cNvSpPr>
          <p:nvPr>
            <p:ph idx="1"/>
          </p:nvPr>
        </p:nvSpPr>
        <p:spPr>
          <a:xfrm>
            <a:off x="474452" y="1000664"/>
            <a:ext cx="10681227" cy="5063706"/>
          </a:xfrm>
        </p:spPr>
        <p:txBody>
          <a:bodyPr/>
          <a:lstStyle/>
          <a:p>
            <a:r>
              <a:rPr lang="ru-RU" dirty="0"/>
              <a:t>Итак, главными особенностями ГЭ выступают: </a:t>
            </a:r>
          </a:p>
          <a:p>
            <a:pPr marL="457200" lvl="0" indent="-457200">
              <a:buFont typeface="+mj-lt"/>
              <a:buAutoNum type="arabicPeriod"/>
            </a:pPr>
            <a:r>
              <a:rPr lang="ru-RU" dirty="0"/>
              <a:t>нормативно-ценностное содержание; </a:t>
            </a:r>
          </a:p>
          <a:p>
            <a:pPr marL="457200" lvl="0" indent="-457200">
              <a:buFont typeface="+mj-lt"/>
              <a:buAutoNum type="arabicPeriod"/>
            </a:pPr>
            <a:r>
              <a:rPr lang="ru-RU" dirty="0" err="1"/>
              <a:t>персонологический</a:t>
            </a:r>
            <a:r>
              <a:rPr lang="ru-RU" dirty="0"/>
              <a:t> характер; </a:t>
            </a:r>
          </a:p>
          <a:p>
            <a:pPr marL="457200" lvl="0" indent="-457200">
              <a:buFont typeface="+mj-lt"/>
              <a:buAutoNum type="arabicPeriod"/>
            </a:pPr>
            <a:r>
              <a:rPr lang="ru-RU" dirty="0"/>
              <a:t>ориентация на обеспечение баланса интересов и консолидации общества; </a:t>
            </a:r>
          </a:p>
          <a:p>
            <a:pPr marL="457200" lvl="0" indent="-457200">
              <a:buFont typeface="+mj-lt"/>
              <a:buAutoNum type="arabicPeriod"/>
            </a:pPr>
            <a:r>
              <a:rPr lang="ru-RU" dirty="0"/>
              <a:t>ориентация на обеспечение возможности социально ответственного личностного выбора (самоопределения); </a:t>
            </a:r>
          </a:p>
          <a:p>
            <a:pPr marL="457200" lvl="0" indent="-457200">
              <a:buFont typeface="+mj-lt"/>
              <a:buAutoNum type="arabicPeriod"/>
            </a:pPr>
            <a:r>
              <a:rPr lang="ru-RU" dirty="0"/>
              <a:t>комплексность и </a:t>
            </a:r>
            <a:r>
              <a:rPr lang="ru-RU" dirty="0" err="1"/>
              <a:t>междисциплинарность</a:t>
            </a:r>
            <a:r>
              <a:rPr lang="ru-RU" dirty="0"/>
              <a:t>; </a:t>
            </a:r>
          </a:p>
          <a:p>
            <a:pPr marL="457200" indent="-457200">
              <a:buFont typeface="+mj-lt"/>
              <a:buAutoNum type="arabicPeriod"/>
            </a:pPr>
            <a:r>
              <a:rPr lang="ru-RU" dirty="0"/>
              <a:t>обеспечение </a:t>
            </a:r>
            <a:r>
              <a:rPr lang="ru-RU" dirty="0" err="1"/>
              <a:t>аргументативности</a:t>
            </a:r>
            <a:r>
              <a:rPr lang="ru-RU" dirty="0"/>
              <a:t> вероятностно-</a:t>
            </a:r>
            <a:r>
              <a:rPr lang="ru-RU" dirty="0" err="1"/>
              <a:t>интерпретативными</a:t>
            </a:r>
            <a:r>
              <a:rPr lang="ru-RU" dirty="0"/>
              <a:t> средствами</a:t>
            </a:r>
          </a:p>
        </p:txBody>
      </p:sp>
    </p:spTree>
    <p:extLst>
      <p:ext uri="{BB962C8B-B14F-4D97-AF65-F5344CB8AC3E}">
        <p14:creationId xmlns:p14="http://schemas.microsoft.com/office/powerpoint/2010/main" val="380065645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7918" y="286603"/>
            <a:ext cx="10137762" cy="455269"/>
          </a:xfrm>
        </p:spPr>
        <p:txBody>
          <a:bodyPr>
            <a:normAutofit/>
          </a:bodyPr>
          <a:lstStyle/>
          <a:p>
            <a:r>
              <a:rPr lang="ru-RU" sz="2000" dirty="0" smtClean="0">
                <a:latin typeface="Arial Black" panose="020B0A04020102020204" pitchFamily="34" charset="0"/>
              </a:rPr>
              <a:t>Алгоритм гуманитарной экспертизы</a:t>
            </a:r>
            <a:endParaRPr lang="ru-RU" sz="2000" dirty="0">
              <a:latin typeface="Arial Black" panose="020B0A04020102020204" pitchFamily="34" charset="0"/>
            </a:endParaRPr>
          </a:p>
        </p:txBody>
      </p:sp>
      <p:sp>
        <p:nvSpPr>
          <p:cNvPr id="3" name="Объект 2"/>
          <p:cNvSpPr>
            <a:spLocks noGrp="1"/>
          </p:cNvSpPr>
          <p:nvPr>
            <p:ph idx="1"/>
          </p:nvPr>
        </p:nvSpPr>
        <p:spPr>
          <a:xfrm>
            <a:off x="422694" y="983092"/>
            <a:ext cx="11009031" cy="4995013"/>
          </a:xfrm>
        </p:spPr>
        <p:txBody>
          <a:bodyPr>
            <a:normAutofit/>
          </a:bodyPr>
          <a:lstStyle/>
          <a:p>
            <a:r>
              <a:rPr lang="ru-RU" dirty="0"/>
              <a:t>В методическом плане ГЭ представляет собой пошаговую реализацию следующего алгоритма: </a:t>
            </a:r>
          </a:p>
          <a:p>
            <a:pPr marL="457200" lvl="0" indent="-457200">
              <a:buFont typeface="+mj-lt"/>
              <a:buAutoNum type="arabicPeriod"/>
            </a:pPr>
            <a:r>
              <a:rPr lang="ru-RU" dirty="0"/>
              <a:t>диагностика (идентификация, атрибуция, квалификация) базового (выбранного в качестве «стандартного») нормативно-ценностного комплекса; </a:t>
            </a:r>
          </a:p>
          <a:p>
            <a:pPr marL="457200" lvl="0" indent="-457200">
              <a:buFont typeface="+mj-lt"/>
              <a:buAutoNum type="arabicPeriod"/>
            </a:pPr>
            <a:r>
              <a:rPr lang="ru-RU" dirty="0"/>
              <a:t>диагностика нормативно-ценностного комплекса </a:t>
            </a:r>
            <a:r>
              <a:rPr lang="ru-RU" dirty="0" smtClean="0"/>
              <a:t>оцениваемого </a:t>
            </a:r>
            <a:r>
              <a:rPr lang="ru-RU" dirty="0"/>
              <a:t>явления, проекта, программы; </a:t>
            </a:r>
          </a:p>
          <a:p>
            <a:pPr marL="457200" lvl="0" indent="-457200">
              <a:buFont typeface="+mj-lt"/>
              <a:buAutoNum type="arabicPeriod"/>
            </a:pPr>
            <a:r>
              <a:rPr lang="ru-RU" dirty="0"/>
              <a:t>соотнесение результатов шагов (1) и (2); </a:t>
            </a:r>
          </a:p>
          <a:p>
            <a:pPr marL="457200" lvl="0" indent="-457200">
              <a:buFont typeface="+mj-lt"/>
              <a:buAutoNum type="arabicPeriod"/>
            </a:pPr>
            <a:r>
              <a:rPr lang="ru-RU" dirty="0"/>
              <a:t>оценка (интерпретация) результатов шага (3); </a:t>
            </a:r>
          </a:p>
          <a:p>
            <a:pPr marL="457200" lvl="0" indent="-457200">
              <a:buFont typeface="+mj-lt"/>
              <a:buAutoNum type="arabicPeriod"/>
            </a:pPr>
            <a:r>
              <a:rPr lang="ru-RU" dirty="0"/>
              <a:t>выявление (прогноз) последствий реализации нормативно-ценностного комплекса, выявленного на шаге (2) для базового нормативно-ценностного комплекса. </a:t>
            </a:r>
          </a:p>
          <a:p>
            <a:r>
              <a:rPr lang="ru-RU" dirty="0"/>
              <a:t>Из этого следует, что ГЭ строится относительно некоего нормативно-ценностного базиса, ее результаты </a:t>
            </a:r>
            <a:r>
              <a:rPr lang="ru-RU" dirty="0" err="1"/>
              <a:t>релятивны</a:t>
            </a:r>
            <a:r>
              <a:rPr lang="ru-RU" dirty="0"/>
              <a:t> и </a:t>
            </a:r>
            <a:r>
              <a:rPr lang="ru-RU" dirty="0" err="1"/>
              <a:t>релевантны</a:t>
            </a:r>
            <a:r>
              <a:rPr lang="ru-RU" dirty="0"/>
              <a:t> относительно этого базиса. Это означает, в-третьих, что </a:t>
            </a:r>
            <a:r>
              <a:rPr lang="ru-RU" b="1" i="1" dirty="0"/>
              <a:t>ГЭ всегда относительна и конкретна</a:t>
            </a:r>
            <a:r>
              <a:rPr lang="ru-RU" dirty="0"/>
              <a:t>. Более того, она оказывается средством достижения баланса толерантности - каждый социум имеет право на реализацию своих ценностей, при условии </a:t>
            </a:r>
            <a:r>
              <a:rPr lang="ru-RU" dirty="0" err="1" smtClean="0"/>
              <a:t>ненанесения</a:t>
            </a:r>
            <a:r>
              <a:rPr lang="ru-RU" dirty="0" smtClean="0"/>
              <a:t> </a:t>
            </a:r>
            <a:r>
              <a:rPr lang="ru-RU" dirty="0"/>
              <a:t>ущерба другим. </a:t>
            </a:r>
          </a:p>
        </p:txBody>
      </p:sp>
    </p:spTree>
    <p:extLst>
      <p:ext uri="{BB962C8B-B14F-4D97-AF65-F5344CB8AC3E}">
        <p14:creationId xmlns:p14="http://schemas.microsoft.com/office/powerpoint/2010/main" val="182204701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8913" y="200339"/>
            <a:ext cx="8774789" cy="498401"/>
          </a:xfrm>
        </p:spPr>
        <p:txBody>
          <a:bodyPr>
            <a:normAutofit/>
          </a:bodyPr>
          <a:lstStyle/>
          <a:p>
            <a:r>
              <a:rPr lang="ru-RU" sz="2400" b="1" dirty="0" err="1" smtClean="0">
                <a:latin typeface="Arial Black" panose="020B0A04020102020204" pitchFamily="34" charset="0"/>
              </a:rPr>
              <a:t>Б.Паскаль</a:t>
            </a:r>
            <a:endParaRPr lang="ru-RU" sz="2400" b="1"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85000" lnSpcReduction="10000"/>
          </a:bodyPr>
          <a:lstStyle/>
          <a:p>
            <a:pPr algn="just"/>
            <a:r>
              <a:rPr lang="ru-RU" dirty="0"/>
              <a:t>Философско-религиозные идеи Паскаля выражены в его главном сочинении «Мысли о религии и о некоторых других предметах» (1670, рус. пер. </a:t>
            </a:r>
            <a:r>
              <a:rPr lang="ru-RU" dirty="0" err="1"/>
              <a:t>П.Первова</a:t>
            </a:r>
            <a:r>
              <a:rPr lang="ru-RU" dirty="0"/>
              <a:t>, 1888; </a:t>
            </a:r>
            <a:r>
              <a:rPr lang="ru-RU" dirty="0" err="1"/>
              <a:t>Ю.Гинзбург</a:t>
            </a:r>
            <a:r>
              <a:rPr lang="ru-RU" dirty="0"/>
              <a:t>, 1995), задуманном как «Апология христианской религии» и оставшемся не завершенным (на уровне отдельных фрагментов). Реальное содержание </a:t>
            </a:r>
            <a:r>
              <a:rPr lang="ru-RU" b="1" i="1" dirty="0"/>
              <a:t>«Мыслей»</a:t>
            </a:r>
            <a:r>
              <a:rPr lang="ru-RU" dirty="0"/>
              <a:t> (столь кратко названных </a:t>
            </a:r>
            <a:r>
              <a:rPr lang="ru-RU" b="1" i="1" dirty="0"/>
              <a:t>Вольтером</a:t>
            </a:r>
            <a:r>
              <a:rPr lang="ru-RU" dirty="0"/>
              <a:t>) выходит далеко за пределы апологии религии и затрагивает чуть ли не все проблемы «вечной философии», как и философии Нового времени. Однако мир идей Паскаля уникален и во многом </a:t>
            </a:r>
            <a:r>
              <a:rPr lang="ru-RU" dirty="0" err="1"/>
              <a:t>антиномичен</a:t>
            </a:r>
            <a:r>
              <a:rPr lang="ru-RU" dirty="0"/>
              <a:t> и парадоксален. Это «экзистенциальный духовный космос», выстроенный согласно «иной логике», нежели то было принято в европейской традиции. Общепринятые «философские стандарты» не тяготели над ним: у него свое философское кредо («Смеяться над философией – значит истинно </a:t>
            </a:r>
            <a:r>
              <a:rPr lang="ru-RU" dirty="0" smtClean="0"/>
              <a:t>философствовать), </a:t>
            </a:r>
            <a:r>
              <a:rPr lang="ru-RU" dirty="0"/>
              <a:t>свой образ мира и человека («мыслящий тростник»), своя бесконечность – «бездна», своя оценка разума («флюгер на ветру», а не «высший судия») и т.д. Антиномии и парадоксы Паскаля «взрывают» логику здравого смысла, шокируют догматический ум, оборачивают вещи доселе невиданной стороной, «как занозы» врезаются в память и сознание. </a:t>
            </a:r>
            <a:endParaRPr lang="ru-RU" dirty="0" smtClean="0"/>
          </a:p>
          <a:p>
            <a:pPr algn="just"/>
            <a:r>
              <a:rPr lang="ru-RU" dirty="0" smtClean="0"/>
              <a:t>Механистически </a:t>
            </a:r>
            <a:r>
              <a:rPr lang="ru-RU" dirty="0"/>
              <a:t>ясной «машине мира» Декарта Паскаль противопоставляет «бездонный космос» с его непостижимой глубиной и тайной: «Вечное молчание этих бесконечных пространств ужасает </a:t>
            </a:r>
            <a:r>
              <a:rPr lang="ru-RU" dirty="0" smtClean="0"/>
              <a:t>меня». Мир </a:t>
            </a:r>
            <a:r>
              <a:rPr lang="ru-RU" dirty="0"/>
              <a:t>бесконечен «вширь» («бесконечность в большом») и «вглубь» («бесконечность в малом»), и человек трагически «распят» между этими двумя бесконечностями, которые поглощают его извне и изнутри. Все бесконечно даже в «узких пределах атома», и, чтобы постичь эту бесконечность, нужна бесконечная способность познания, каковой человек не обладает в принципе. Помимо этого полноте постижения мира мешает универсальная связь в нем, ибо «все связано со всем» по принципу всеединства. Так что для познания целого надо знать все его части, а для познания любой части – знать всю полноту целого, что также невозможно для ограниченного человека. Более того, в рамках бесконечности совпадают все противоположности, и космос Паскаля, равно как и все сущее, таит в себе все противоречия, которые смущают ум человеческий. Человек – не «царь природы», а «пылинка, затерянная в космосе», «самый слабый тростник в природе, но тростник мыслящий» (</a:t>
            </a:r>
            <a:r>
              <a:rPr lang="ru-RU" dirty="0" err="1"/>
              <a:t>ibid</a:t>
            </a:r>
            <a:r>
              <a:rPr lang="ru-RU" dirty="0"/>
              <a:t>., </a:t>
            </a:r>
            <a:r>
              <a:rPr lang="ru-RU" dirty="0" err="1"/>
              <a:t>fr</a:t>
            </a:r>
            <a:r>
              <a:rPr lang="ru-RU" dirty="0"/>
              <a:t>. 200; p. 528). Итак, «все достоинство и величие человека состоит в мысли», которая возвышает его над самой вселенной и побуждает к ее познанию.</a:t>
            </a:r>
          </a:p>
          <a:p>
            <a:endParaRPr lang="ru-RU" dirty="0"/>
          </a:p>
        </p:txBody>
      </p:sp>
    </p:spTree>
    <p:extLst>
      <p:ext uri="{BB962C8B-B14F-4D97-AF65-F5344CB8AC3E}">
        <p14:creationId xmlns:p14="http://schemas.microsoft.com/office/powerpoint/2010/main" val="408588669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err="1" smtClean="0">
                <a:latin typeface="Arial Black" panose="020B0A04020102020204" pitchFamily="34" charset="0"/>
              </a:rPr>
              <a:t>Б.Паскаль</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92500" lnSpcReduction="20000"/>
          </a:bodyPr>
          <a:lstStyle/>
          <a:p>
            <a:pPr algn="just"/>
            <a:r>
              <a:rPr lang="ru-RU" dirty="0"/>
              <a:t>В гносеологии Паскаль исходит из античного идеала абсолютной истины, вечной, вневременной и нерушимой, каковая в полном объеме не доступна человеку, что не означает ни скептицизма, ни тем более агностицизма, в чем неправомерно «обвиняли» Паскаля, несмотря на его жесткую и основательную критику «коварного пирронизма». Если мы не можем познать «все», то отнюдь не следует думать, что мы не знаем «ничего», ибо определенная достоверность присуща всем гносеологическим способностям человека: чувствам, разуму и сердцу (органу «внутреннего чувства», или «чувственной интуиции», в отличие от интеллектуальной интуиции Декарта). «Чувства сами по себе никогда не обманывают», разум силен в определениях и доказательствах, а сердце «чувствует первые принципы бытия» (пространство, время, движение, число и т.д.): «принципы чувствуются, теоремы доказываются, то и другое с достоверностью, хотя и разными </a:t>
            </a:r>
            <a:r>
              <a:rPr lang="ru-RU" dirty="0" smtClean="0"/>
              <a:t>путями. </a:t>
            </a:r>
            <a:r>
              <a:rPr lang="ru-RU" dirty="0"/>
              <a:t>Отсюда проистекает гносеологическое кредо Паскаля, звучащее довольно странно для европейской метафизики: «Мы постигаем истину не только разумом, но и сердцем</a:t>
            </a:r>
            <a:r>
              <a:rPr lang="ru-RU" dirty="0" smtClean="0"/>
              <a:t>». </a:t>
            </a:r>
            <a:r>
              <a:rPr lang="ru-RU" dirty="0"/>
              <a:t>Не принимает Паскаль и традиционную для метафизики «абстракцию гносеологического субъекта», согласно которой познание осуществляет не живой конкретный человек, а как бы «духовный автомат» (Спиноза), нацеленный на объективное и беспристрастное постижение истины, в связи с чем элиминировались исторический, социальный, экзистенциальный и психологический горизонты познания. Напротив, Паскаля интересует конкретный процесс достижения знания, субъектом которого являются либо отдельный человек во всех его экзистенциальных измерениях (требующий не только «науки доказательства» истины, но и «искусства убеждения» в ней), либо «человечество в целом», обеспечивающее прогресс познания от эпохи к эпохе. Экзистенциальной трактовке истины соответствует убеждение Паскаля в том, что «истина постигается любовью». Особая тема в его гносеологии – критика разума, развенчание его «абсолютного величия» и признание его «относительного ничтожества», т.е. по сути определение сферы и границ его достоверного использования. Научная сила его доказательств бессильна в философской антропологии, этике, психологии и, наконец, в религии, где приоритет принадлежит скорее сердцу, чем разуму. В «век разума» Паскаль отстаивает прерогативы человеческого сердца и достоверность его интуиций.</a:t>
            </a:r>
          </a:p>
          <a:p>
            <a:endParaRPr lang="ru-RU" dirty="0"/>
          </a:p>
        </p:txBody>
      </p:sp>
    </p:spTree>
    <p:extLst>
      <p:ext uri="{BB962C8B-B14F-4D97-AF65-F5344CB8AC3E}">
        <p14:creationId xmlns:p14="http://schemas.microsoft.com/office/powerpoint/2010/main" val="257105644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err="1" smtClean="0">
                <a:latin typeface="Arial Black" panose="020B0A04020102020204" pitchFamily="34" charset="0"/>
              </a:rPr>
              <a:t>Б.Паскаль</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92500" lnSpcReduction="10000"/>
          </a:bodyPr>
          <a:lstStyle/>
          <a:p>
            <a:r>
              <a:rPr lang="ru-RU" dirty="0"/>
              <a:t>Вторая часть  </a:t>
            </a:r>
            <a:r>
              <a:rPr lang="ru-RU" dirty="0" smtClean="0"/>
              <a:t>«Мыслей»— </a:t>
            </a:r>
            <a:r>
              <a:rPr lang="ru-RU" dirty="0"/>
              <a:t>Радость человека с Богом &lt;...&gt; иначе &lt;...&gt; что есть Исцелитель, согласно Писанию посвящена способам нахождения ответов на вопросы, заданные первой частью Апологии. Словарь названий разделов свидетельствует о теологической тематике второй части: Переход; Природа испорчена; Ложность других религий; Сделать религию привлекательной; Основания; Иносказательный закон; Высшее благо; Раввины; Беспрерывность; Доказательства Моисея; Доказательства Иисуса Христа; Пророчества; Особые иносказания; Христианская мораль; Заключение. В содержании есть традиционные тематические разделы. К ним можно отнести </a:t>
            </a:r>
            <a:r>
              <a:rPr lang="ru-RU" dirty="0" err="1"/>
              <a:t>августиновские</a:t>
            </a:r>
            <a:r>
              <a:rPr lang="ru-RU" dirty="0"/>
              <a:t> формулы Природа испорчена; Высшее благо; канонические Основания; Раввины; Пророчества; Особые иносказания; Христианская мораль; Иносказательный закон, где речь идет о принципах толковании Писания. Есть части, в которых Паскаль-писатель обращается к богословию на свой манер. Имея цель «Сделать религию привлекательной», Паскаль выстраивает рассуждения как доказательства в духе математического ума: Беспрерывность Доказательства Моисея; Доказательства Иисуса Христа, Заключение.</a:t>
            </a:r>
          </a:p>
          <a:p>
            <a:r>
              <a:rPr lang="ru-RU" b="1" dirty="0"/>
              <a:t>Паскаль был знаком с Декартом</a:t>
            </a:r>
            <a:r>
              <a:rPr lang="ru-RU" dirty="0"/>
              <a:t>, но оба испытывали друг к другу взаимную неприязнь. Однако Декарт, будучи старшим современником Паскаля, оказал на него весьма сильное влияние. Это влияние проявлялось прежде всего в методе Паскаля – как и Декарт, он был рационалистом, уверенным в том, что именно разум, мысль могут возвысить человека над всем мирозданием. В «Мыслях» он говорит о том, что величие человека – в его способности мыслить, и именно в этом он должен себя совершенствовать, а не в покорении пространства: «Не в пространстве должен я искать своего достоинства, но в правильности мысли. Владение землями не даст мне никакого преимущества. В пространстве вселенная объемлет и поглощает меня, малую точку; мыслью я её объемлю</a:t>
            </a:r>
            <a:r>
              <a:rPr lang="ru-RU" dirty="0" smtClean="0"/>
              <a:t>». </a:t>
            </a:r>
            <a:endParaRPr lang="ru-RU" dirty="0"/>
          </a:p>
        </p:txBody>
      </p:sp>
    </p:spTree>
    <p:extLst>
      <p:ext uri="{BB962C8B-B14F-4D97-AF65-F5344CB8AC3E}">
        <p14:creationId xmlns:p14="http://schemas.microsoft.com/office/powerpoint/2010/main" val="90756565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smtClean="0">
                <a:latin typeface="Arial Black" panose="020B0A04020102020204" pitchFamily="34" charset="0"/>
              </a:rPr>
              <a:t>Ненаучное знание</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62500" lnSpcReduction="20000"/>
          </a:bodyPr>
          <a:lstStyle/>
          <a:p>
            <a:r>
              <a:rPr lang="ru-RU" dirty="0"/>
              <a:t>Формы ненаучного знания: </a:t>
            </a:r>
          </a:p>
          <a:p>
            <a:r>
              <a:rPr lang="ru-RU" dirty="0"/>
              <a:t>1) ненаучное знание, понимаемое как разрозненное несистематическое знание, которое не   формализуется   и   не   описывается   законами,   находится   в   противоречии   с существующей научной картиной мира;</a:t>
            </a:r>
          </a:p>
          <a:p>
            <a:r>
              <a:rPr lang="ru-RU" dirty="0"/>
              <a:t>2) донаучное знание, выступающее прототипом, </a:t>
            </a:r>
            <a:r>
              <a:rPr lang="ru-RU" dirty="0" err="1"/>
              <a:t>предпосылочной</a:t>
            </a:r>
            <a:r>
              <a:rPr lang="ru-RU" dirty="0"/>
              <a:t> базой научного;</a:t>
            </a:r>
          </a:p>
          <a:p>
            <a:r>
              <a:rPr lang="ru-RU" dirty="0"/>
              <a:t>3) </a:t>
            </a:r>
            <a:r>
              <a:rPr lang="ru-RU" dirty="0" err="1"/>
              <a:t>паранаучное</a:t>
            </a:r>
            <a:r>
              <a:rPr lang="ru-RU" dirty="0"/>
              <a:t>  знание  - несовместимое с имеющимся гносеологическим стандартом. Широкий класс </a:t>
            </a:r>
            <a:r>
              <a:rPr lang="ru-RU" dirty="0" err="1"/>
              <a:t>паранаучного</a:t>
            </a:r>
            <a:r>
              <a:rPr lang="ru-RU" dirty="0"/>
              <a:t> (пара- от греч. - около, при) знания включает в себя учения или размышления о феноменах, объяснение которых не является убедительным с точки зрения критериев научности;</a:t>
            </a:r>
          </a:p>
          <a:p>
            <a:r>
              <a:rPr lang="ru-RU" dirty="0"/>
              <a:t>4) лженаучное   знание  -   сознательно   эксплуатирующее   домыслы   и   предрассудки. Лженаука - это ошибочное знание, часто представляет науку как дело аутсайдеров. Иногда   лженаучное   связывают   с   патологической   деятельностью   психики   творца,  которого  в обиходе  величают  "маньяком",  "сумасшедшим".  В  качестве  симптомов лженауки   выделяют      пафос,   принципиальную   нетерпимость   к опровергающим   доводам,   а   также   претенциозность.   Лженаучные   знания   очень чувствительны к злобе дня, сенсации. Их особенностью является то, что они не могут быть   объединены   парадигмой,   не   могут   обладать   систематичностью, универсальностью. Они пятнами и вкраплениями сосуществуют с научными знаниями. Считается, что лженаучное обнаруживает себя и развивается через квазинаучное;</a:t>
            </a:r>
          </a:p>
          <a:p>
            <a:r>
              <a:rPr lang="ru-RU" dirty="0"/>
              <a:t>5) квазинаучное знание  ищет себе сторонников и приверженцев, опираясь на методы насилия   и   принуждения.   Оно,   как   правило,   расцветает   в   условиях   жестко </a:t>
            </a:r>
            <a:r>
              <a:rPr lang="ru-RU" dirty="0" err="1"/>
              <a:t>иерархизированной</a:t>
            </a:r>
            <a:r>
              <a:rPr lang="ru-RU" dirty="0"/>
              <a:t> науки, где невозможна критика власть предержащих, где жестко проявлен   идеологический   режим.   В   истории   нашей   страны   периоды   "триумфа </a:t>
            </a:r>
            <a:r>
              <a:rPr lang="ru-RU" dirty="0" err="1"/>
              <a:t>квазинауки</a:t>
            </a:r>
            <a:r>
              <a:rPr lang="ru-RU" dirty="0"/>
              <a:t>" хорошо известны: </a:t>
            </a:r>
            <a:r>
              <a:rPr lang="ru-RU" dirty="0" err="1"/>
              <a:t>лысенковщина</a:t>
            </a:r>
            <a:r>
              <a:rPr lang="ru-RU" dirty="0"/>
              <a:t>, </a:t>
            </a:r>
            <a:r>
              <a:rPr lang="ru-RU" dirty="0" err="1"/>
              <a:t>фиксизм</a:t>
            </a:r>
            <a:r>
              <a:rPr lang="ru-RU" dirty="0"/>
              <a:t> как </a:t>
            </a:r>
            <a:r>
              <a:rPr lang="ru-RU" dirty="0" err="1"/>
              <a:t>квазинаука</a:t>
            </a:r>
            <a:r>
              <a:rPr lang="ru-RU" dirty="0"/>
              <a:t> в советской геологии 50-х гг., шельмование генетики, кибернетики и т.п.;</a:t>
            </a:r>
          </a:p>
          <a:p>
            <a:r>
              <a:rPr lang="ru-RU" dirty="0"/>
              <a:t>6) антинаучное  -   утопичное   и   сознательно   искажающее   представление   о действительности. Приставка "анти" обращает внимание на то, что предмет и способы исследования   противоположны   науке.   Это   как   бы   подход   с   "противоположным знаком".   С   ним   связывают   извечную   потребность   в   обнаружении   общего легкодоступного "лекарства от всех болезней". Особый интерес и тяга к антинауке возникают   в   периоды   социальной   нестабильности.   Но   хотя   данный   феномен достаточно опасен, принципиальное избавление от антинауки невозможно;</a:t>
            </a:r>
          </a:p>
          <a:p>
            <a:r>
              <a:rPr lang="ru-RU" dirty="0"/>
              <a:t>7) псевдонаучное   знание  представляет   собой   интеллектуальную   активность, спекулирующую на совокупности популярных теорий, например, истории о древних астронавтах, о снежном человеке, о чудовище из озера Лох-Несс.</a:t>
            </a:r>
          </a:p>
          <a:p>
            <a:r>
              <a:rPr lang="ru-RU" dirty="0"/>
              <a:t>Особую   форму   </a:t>
            </a:r>
            <a:r>
              <a:rPr lang="ru-RU" dirty="0" err="1"/>
              <a:t>вненаучного</a:t>
            </a:r>
            <a:r>
              <a:rPr lang="ru-RU" dirty="0"/>
              <a:t>   и  внерационального   знания   представляет   собой   так называемая  народная   наука:   знахари,   целители,   экстрасенсы,   а   ранее   являлась привилегией   шаманов,   жрецов,   старейшин   рода.   При   своем   возникновении   народная наука обнаруживала себя как феномен коллективного сознания.</a:t>
            </a:r>
          </a:p>
        </p:txBody>
      </p:sp>
    </p:spTree>
    <p:extLst>
      <p:ext uri="{BB962C8B-B14F-4D97-AF65-F5344CB8AC3E}">
        <p14:creationId xmlns:p14="http://schemas.microsoft.com/office/powerpoint/2010/main" val="31016764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0890" y="286603"/>
            <a:ext cx="8774789" cy="498401"/>
          </a:xfrm>
        </p:spPr>
        <p:txBody>
          <a:bodyPr>
            <a:normAutofit/>
          </a:bodyPr>
          <a:lstStyle/>
          <a:p>
            <a:r>
              <a:rPr lang="ru-RU" sz="2400" dirty="0" smtClean="0">
                <a:latin typeface="Arial Black" panose="020B0A04020102020204" pitchFamily="34" charset="0"/>
              </a:rPr>
              <a:t>Лженаука</a:t>
            </a:r>
            <a:endParaRPr lang="ru-RU" sz="2400" dirty="0">
              <a:latin typeface="Arial Black" panose="020B0A04020102020204" pitchFamily="34" charset="0"/>
            </a:endParaRPr>
          </a:p>
        </p:txBody>
      </p:sp>
      <p:sp>
        <p:nvSpPr>
          <p:cNvPr id="3" name="Объект 2"/>
          <p:cNvSpPr>
            <a:spLocks noGrp="1"/>
          </p:cNvSpPr>
          <p:nvPr>
            <p:ph idx="1"/>
          </p:nvPr>
        </p:nvSpPr>
        <p:spPr>
          <a:xfrm>
            <a:off x="560717" y="1043796"/>
            <a:ext cx="11102196" cy="5184476"/>
          </a:xfrm>
        </p:spPr>
        <p:txBody>
          <a:bodyPr>
            <a:normAutofit fontScale="70000" lnSpcReduction="20000"/>
          </a:bodyPr>
          <a:lstStyle/>
          <a:p>
            <a:r>
              <a:rPr lang="ru-RU" dirty="0"/>
              <a:t>Лженаука  использует в своих построениях научную терминологию, выступает от лица   различных   организаций   и   «академий»,   маскирует   свою   деятельность   учеными степенями   и   званиями,   широко   использует   средства   массовой   коммуникации   и государственные структуры, осуществляет широкую издательскую деятельность. Поэтому человеку (даже специалисту) зачастую сложно найти критерии для того, чтобы отличить лженауку   от   настоящей   науки.   Тем   не   менее,   можно   выделить  некоторые   общие показатели </a:t>
            </a:r>
            <a:r>
              <a:rPr lang="ru-RU" dirty="0" err="1"/>
              <a:t>лженаучности</a:t>
            </a:r>
            <a:r>
              <a:rPr lang="ru-RU" dirty="0"/>
              <a:t>.</a:t>
            </a:r>
          </a:p>
          <a:p>
            <a:r>
              <a:rPr lang="ru-RU" dirty="0"/>
              <a:t>Обычно ненаучны:</a:t>
            </a:r>
          </a:p>
          <a:p>
            <a:r>
              <a:rPr lang="ru-RU" dirty="0"/>
              <a:t>1. концепции,   направленные   на   отрицание   всей   предшествующей   науки.   Как правило, даже самая «сумасшедшая» концепция, если она верна, согласуется с рядом законов   и  ранее   подтвержденных   фундаментальных   принципов.   Например,   теория относительности Эйнштейна не отменила механику Ньютона, а только ограничила ее определенными условиями;</a:t>
            </a:r>
          </a:p>
          <a:p>
            <a:r>
              <a:rPr lang="ru-RU" dirty="0"/>
              <a:t>2. всеобщие   и  глобальные   теории  —   от   новой   теории   устройства   Вселенной   до изобретения «лекарства от всех болезней». В век постоянного увеличения объемов информации   трудно   быть   специалистом   во   всех   областях   и   учесть   все   факторы, необходимые для глобальной «теории всего»; таким теориям противоречит и все более осознаваемая сложность мира. Подобные идеи также обычно отличаются излишним пафосом и самовосхвалениями;</a:t>
            </a:r>
          </a:p>
          <a:p>
            <a:r>
              <a:rPr lang="ru-RU" dirty="0"/>
              <a:t>3. теории,   отличающиеся   туманностью   и  непонятностью   доказательств.   Самые сложные   научные   теории   можно   объяснить   простым   языком;   если   понятия принципиально   не   определимы,   то   скорее   всего   такая   расплывчатость   маскирует отсутствие доказательной базы;</a:t>
            </a:r>
          </a:p>
          <a:p>
            <a:r>
              <a:rPr lang="ru-RU" dirty="0"/>
              <a:t>4. бессистемные   и  внутренне   противоречивые   теории,   что   указывает   на безграмотность автора. Верно и обратное: безграмотная работа обычно бессмысленна;</a:t>
            </a:r>
          </a:p>
          <a:p>
            <a:r>
              <a:rPr lang="ru-RU" dirty="0"/>
              <a:t>5. теории, в которых смешиваются научные термины и понятия из сферы мистики или религии   (например,   «карма»,   «благодать»,   «космические   вибрации»   и   проч.)   или обычным понятиям придается «сокровенный» смысл (Свет, Начало, Разум, Природа и т.д.);</a:t>
            </a:r>
          </a:p>
          <a:p>
            <a:r>
              <a:rPr lang="ru-RU" dirty="0"/>
              <a:t>6. непроверяемые теории, поскольку они основаны на нерациональной вере. Например, ссылки на космический разум, гармонию Вселенной или откровение не поддаются научной проверке.</a:t>
            </a:r>
          </a:p>
          <a:p>
            <a:r>
              <a:rPr lang="ru-RU" dirty="0"/>
              <a:t>7. Сторонники  лженауки  часто  выдвигают новые гипотезы  не для получения нового знания, а для дополнительной поддержки своих теорий.</a:t>
            </a:r>
          </a:p>
        </p:txBody>
      </p:sp>
    </p:spTree>
    <p:extLst>
      <p:ext uri="{BB962C8B-B14F-4D97-AF65-F5344CB8AC3E}">
        <p14:creationId xmlns:p14="http://schemas.microsoft.com/office/powerpoint/2010/main" val="191920233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3298" y="629728"/>
            <a:ext cx="11455878" cy="5779697"/>
          </a:xfrm>
        </p:spPr>
        <p:txBody>
          <a:bodyPr>
            <a:noAutofit/>
          </a:bodyPr>
          <a:lstStyle/>
          <a:p>
            <a:pPr algn="just"/>
            <a:r>
              <a:rPr lang="ru-RU" sz="1400" b="1" dirty="0" smtClean="0"/>
              <a:t>Наука и </a:t>
            </a:r>
            <a:r>
              <a:rPr lang="ru-RU" sz="1400" b="1" dirty="0" err="1" smtClean="0"/>
              <a:t>паранаука</a:t>
            </a:r>
            <a:r>
              <a:rPr lang="ru-RU" sz="1400" dirty="0" smtClean="0"/>
              <a:t>. В  </a:t>
            </a:r>
            <a:r>
              <a:rPr lang="ru-RU" sz="1400" dirty="0"/>
              <a:t>спектре  способов  познания  наука  соседствует  с ненаучными  разновидностями  знания  (религией,  искусством,  обыденным знанием  и  др.).  Среди  последних,  однако,  имеются  такие,  которые,  не удовлетворяя  нормам,  стандартам,  идеалам  и  критериям  научности, </a:t>
            </a:r>
            <a:r>
              <a:rPr lang="ru-RU" sz="1400" dirty="0" smtClean="0"/>
              <a:t>сопровождают </a:t>
            </a:r>
            <a:r>
              <a:rPr lang="ru-RU" sz="1400" dirty="0"/>
              <a:t>развитие науки, перенимают у нее некоторые внешние атрибуты и претендуют на конкуренцию с ней в способности объяснения и предсказания явлений. Такие формы ненаучного знания принято называть </a:t>
            </a:r>
            <a:r>
              <a:rPr lang="ru-RU" sz="1400" dirty="0" err="1"/>
              <a:t>девиантными</a:t>
            </a:r>
            <a:r>
              <a:rPr lang="ru-RU" sz="1400" dirty="0"/>
              <a:t>, или </a:t>
            </a:r>
            <a:r>
              <a:rPr lang="ru-RU" sz="1400" dirty="0" err="1"/>
              <a:t>паранаучными</a:t>
            </a:r>
            <a:r>
              <a:rPr lang="ru-RU" sz="1400" dirty="0"/>
              <a:t>, в отличие от анти-, </a:t>
            </a:r>
            <a:r>
              <a:rPr lang="ru-RU" sz="1400" dirty="0" err="1"/>
              <a:t>лже</a:t>
            </a:r>
            <a:r>
              <a:rPr lang="ru-RU" sz="1400" dirty="0"/>
              <a:t>- или донаучных форм. </a:t>
            </a:r>
            <a:r>
              <a:rPr lang="ru-RU" sz="1400" dirty="0" smtClean="0"/>
              <a:t>Принципы </a:t>
            </a:r>
            <a:r>
              <a:rPr lang="ru-RU" sz="1400" dirty="0" err="1"/>
              <a:t>паранаучного</a:t>
            </a:r>
            <a:r>
              <a:rPr lang="ru-RU" sz="1400" dirty="0"/>
              <a:t> знания: </a:t>
            </a:r>
          </a:p>
          <a:p>
            <a:pPr algn="just"/>
            <a:r>
              <a:rPr lang="ru-RU" sz="1400" dirty="0"/>
              <a:t>1.  Наличие  совокупности  принципиально  более  глубоких  отношений  и связей  между  объектами  действительности,  нежели  известных  или предполагаемых наукой. </a:t>
            </a:r>
          </a:p>
          <a:p>
            <a:pPr algn="just"/>
            <a:r>
              <a:rPr lang="ru-RU" sz="1400" dirty="0"/>
              <a:t>2. Принципиальная непостижимость этих отношений средствами науки. </a:t>
            </a:r>
          </a:p>
          <a:p>
            <a:pPr algn="just"/>
            <a:r>
              <a:rPr lang="ru-RU" sz="1400" dirty="0"/>
              <a:t>3.  Возможность  постигнуть  сущность  указанных  связей  исключительно средствами </a:t>
            </a:r>
            <a:r>
              <a:rPr lang="ru-RU" sz="1400" dirty="0" err="1"/>
              <a:t>паранауки</a:t>
            </a:r>
            <a:r>
              <a:rPr lang="ru-RU" sz="1400" dirty="0"/>
              <a:t> и использовать в интересах человека. </a:t>
            </a:r>
          </a:p>
          <a:p>
            <a:pPr algn="just"/>
            <a:r>
              <a:rPr lang="ru-RU" sz="1400" dirty="0"/>
              <a:t>Существующий  массив  </a:t>
            </a:r>
            <a:r>
              <a:rPr lang="ru-RU" sz="1400" dirty="0" err="1"/>
              <a:t>паранаучного</a:t>
            </a:r>
            <a:r>
              <a:rPr lang="ru-RU" sz="1400" dirty="0"/>
              <a:t>  знания  практически  не  поддается строгой  систематизации  (что  косвенно  свидетельствует  против  его  претензии на  научность),  его  лишь  весьма  условно  можно  разделить  на  следующие направления:</a:t>
            </a:r>
          </a:p>
          <a:p>
            <a:pPr algn="just"/>
            <a:r>
              <a:rPr lang="ru-RU" sz="1400" dirty="0" err="1"/>
              <a:t>Герметизм</a:t>
            </a:r>
            <a:r>
              <a:rPr lang="ru-RU" sz="1400" dirty="0"/>
              <a:t> – древнейшее учение, восходящее к имени древнеегипетского бога </a:t>
            </a:r>
            <a:r>
              <a:rPr lang="ru-RU" sz="1400" dirty="0" err="1"/>
              <a:t>Тота</a:t>
            </a:r>
            <a:r>
              <a:rPr lang="ru-RU" sz="1400" dirty="0"/>
              <a:t> (в древнегреческом варианте – легендарного Гермеса Трисмегиста), якобы одарившего людей книгой тайных знаний и символов. Овладение этими знаниями дает человеку невиданную мощь над силами природы и духа. </a:t>
            </a:r>
          </a:p>
          <a:p>
            <a:pPr algn="just"/>
            <a:r>
              <a:rPr lang="ru-RU" sz="1400" dirty="0"/>
              <a:t>Каббала  –  учение  о  зашифрованном  в  священных  книгах  иудаизма божественных знаниях, которыми господь поделился с Моисеем на </a:t>
            </a:r>
            <a:r>
              <a:rPr lang="ru-RU" sz="1400" dirty="0" err="1"/>
              <a:t>Синае</a:t>
            </a:r>
            <a:r>
              <a:rPr lang="ru-RU" sz="1400" dirty="0"/>
              <a:t>. </a:t>
            </a:r>
          </a:p>
          <a:p>
            <a:pPr algn="just"/>
            <a:r>
              <a:rPr lang="ru-RU" sz="1400" dirty="0"/>
              <a:t>Оккультизм  (магия)  –  учение  о  высших  знаниях,  раскрывающих  самые глубокие  силы  природы  и  обретаемых  на  основе  скрытых  способностей человека.  Включает  в  себя  значительное  число  </a:t>
            </a:r>
            <a:r>
              <a:rPr lang="ru-RU" sz="1400" dirty="0" err="1"/>
              <a:t>паранаучных</a:t>
            </a:r>
            <a:r>
              <a:rPr lang="ru-RU" sz="1400" dirty="0"/>
              <a:t>  отраслей:  от алхимии и астрологии до различного рода мантий (</a:t>
            </a:r>
            <a:r>
              <a:rPr lang="ru-RU" sz="1400" dirty="0" err="1"/>
              <a:t>арифмо</a:t>
            </a:r>
            <a:r>
              <a:rPr lang="ru-RU" sz="1400" dirty="0"/>
              <a:t>-, </a:t>
            </a:r>
            <a:r>
              <a:rPr lang="ru-RU" sz="1400" dirty="0" err="1"/>
              <a:t>кристалло</a:t>
            </a:r>
            <a:r>
              <a:rPr lang="ru-RU" sz="1400" dirty="0"/>
              <a:t>-, кофе-, </a:t>
            </a:r>
            <a:r>
              <a:rPr lang="ru-RU" sz="1400" dirty="0" err="1" smtClean="0"/>
              <a:t>гидромантии</a:t>
            </a:r>
            <a:r>
              <a:rPr lang="ru-RU" sz="1400" dirty="0" smtClean="0"/>
              <a:t> </a:t>
            </a:r>
            <a:r>
              <a:rPr lang="ru-RU" sz="1400" dirty="0"/>
              <a:t>и др.). Оккультные науки делятся на экзотерические – изучающие внешнюю  форму  явлений  природы,  и  эзотерические  –  исследующие внутреннюю сущность. </a:t>
            </a:r>
            <a:r>
              <a:rPr lang="ru-RU" sz="1400" dirty="0" smtClean="0"/>
              <a:t>Спиритизм  </a:t>
            </a:r>
            <a:r>
              <a:rPr lang="ru-RU" sz="1400" dirty="0"/>
              <a:t>(мистика)  –  учение  о  способности  человека  вступать  в контакт  с  душами  умерших  людей.  Эти  души,  будучи  бессмертными  и отделенными  от  тел  своих  умерших  носителей,  способны  в  этих  контактах передать человеку совершенно новую ценную информацию о мире. </a:t>
            </a:r>
          </a:p>
          <a:p>
            <a:endParaRPr lang="ru-RU" sz="1000" dirty="0"/>
          </a:p>
        </p:txBody>
      </p:sp>
    </p:spTree>
    <p:extLst>
      <p:ext uri="{BB962C8B-B14F-4D97-AF65-F5344CB8AC3E}">
        <p14:creationId xmlns:p14="http://schemas.microsoft.com/office/powerpoint/2010/main" val="24100812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err="1" smtClean="0">
                <a:latin typeface="Arial Black" panose="020B0A04020102020204" pitchFamily="34" charset="0"/>
              </a:rPr>
              <a:t>Паранаука</a:t>
            </a:r>
            <a:endParaRPr lang="ru-RU" sz="2400" dirty="0">
              <a:latin typeface="Arial Black" panose="020B0A04020102020204" pitchFamily="34" charset="0"/>
            </a:endParaRPr>
          </a:p>
        </p:txBody>
      </p:sp>
      <p:sp>
        <p:nvSpPr>
          <p:cNvPr id="3" name="Объект 2"/>
          <p:cNvSpPr>
            <a:spLocks noGrp="1"/>
          </p:cNvSpPr>
          <p:nvPr>
            <p:ph idx="1"/>
          </p:nvPr>
        </p:nvSpPr>
        <p:spPr>
          <a:xfrm>
            <a:off x="517584" y="621102"/>
            <a:ext cx="10638095" cy="5109969"/>
          </a:xfrm>
        </p:spPr>
        <p:txBody>
          <a:bodyPr/>
          <a:lstStyle/>
          <a:p>
            <a:pPr algn="just"/>
            <a:r>
              <a:rPr lang="ru-RU" dirty="0" err="1"/>
              <a:t>Паранаука</a:t>
            </a:r>
            <a:r>
              <a:rPr lang="ru-RU" dirty="0"/>
              <a:t> причудливо и весьма избирательно сочетает в себе некоторые методологические  особенности  научного  познания  (сравнение,  наблюдение, обобщение,  идеализацию)  с  различного  рода  ненаучными  приемами  и практиками  (интуицией,  внутренним  озарением,  медитацией,  отрешением  и т.п.). </a:t>
            </a:r>
          </a:p>
          <a:p>
            <a:pPr algn="just"/>
            <a:r>
              <a:rPr lang="ru-RU" dirty="0"/>
              <a:t>Представляя древнейшую традицию человеческой культуры, </a:t>
            </a:r>
            <a:r>
              <a:rPr lang="ru-RU" dirty="0" err="1"/>
              <a:t>девиантное</a:t>
            </a:r>
            <a:r>
              <a:rPr lang="ru-RU" dirty="0"/>
              <a:t> знание  в  своем  развитии  испытало  как  периоды  взлета,  так  и  почти  полного забвения.  Современная  популярность  </a:t>
            </a:r>
            <a:r>
              <a:rPr lang="ru-RU" dirty="0" err="1"/>
              <a:t>паранауки</a:t>
            </a:r>
            <a:r>
              <a:rPr lang="ru-RU" dirty="0"/>
              <a:t>  вызвана  следующими факторами</a:t>
            </a:r>
            <a:r>
              <a:rPr lang="ru-RU" dirty="0" smtClean="0"/>
              <a:t>: нарастающими  </a:t>
            </a:r>
            <a:r>
              <a:rPr lang="ru-RU" dirty="0" err="1"/>
              <a:t>антисциентистскими</a:t>
            </a:r>
            <a:r>
              <a:rPr lang="ru-RU" dirty="0"/>
              <a:t>  настроениями  в  общественном сознании, скепсисом в оценке достижений науки; нерешенностью наукой целого круга проблем познания;  влиянием  культуры  постмодерна,  отрицающей  возможность универсальных суждений о мире</a:t>
            </a:r>
            <a:r>
              <a:rPr lang="ru-RU" dirty="0" smtClean="0"/>
              <a:t>; способностью  </a:t>
            </a:r>
            <a:r>
              <a:rPr lang="ru-RU" dirty="0" err="1"/>
              <a:t>паранаучного</a:t>
            </a:r>
            <a:r>
              <a:rPr lang="ru-RU" dirty="0"/>
              <a:t>  знания  внешне  </a:t>
            </a:r>
            <a:r>
              <a:rPr lang="ru-RU" dirty="0" err="1"/>
              <a:t>мимикрировать</a:t>
            </a:r>
            <a:r>
              <a:rPr lang="ru-RU" dirty="0"/>
              <a:t>  под современные атрибуты науки. По подавляющему большинству своих черт </a:t>
            </a:r>
            <a:r>
              <a:rPr lang="ru-RU" dirty="0" err="1"/>
              <a:t>паранаука</a:t>
            </a:r>
            <a:r>
              <a:rPr lang="ru-RU" dirty="0"/>
              <a:t> не удовлетворяет нормам  и  критериям  научности  и  не  может  претендовать  на  научное  знание. Вместе  с  тем  ее  существование  как  формы  человеческой  культуры  вполне оправдано.  Носители  других  способов  познания  в  современном  обществе относятся  к  </a:t>
            </a:r>
            <a:r>
              <a:rPr lang="ru-RU" dirty="0" err="1"/>
              <a:t>паранауке</a:t>
            </a:r>
            <a:r>
              <a:rPr lang="ru-RU" dirty="0"/>
              <a:t>  весьма  неоднозначно.  Официальная  наука  и  церковь  – нетерпимо;  среди  философов  практикуются  более  сдержанные  оценки: обыденное сознание </a:t>
            </a:r>
            <a:r>
              <a:rPr lang="ru-RU" dirty="0" err="1"/>
              <a:t>паранауку</a:t>
            </a:r>
            <a:r>
              <a:rPr lang="ru-RU" dirty="0"/>
              <a:t> скорее принимает, чем отвергает.</a:t>
            </a:r>
          </a:p>
        </p:txBody>
      </p:sp>
    </p:spTree>
    <p:extLst>
      <p:ext uri="{BB962C8B-B14F-4D97-AF65-F5344CB8AC3E}">
        <p14:creationId xmlns:p14="http://schemas.microsoft.com/office/powerpoint/2010/main" val="20285044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a:latin typeface="Arial Black" panose="020B0A04020102020204" pitchFamily="34" charset="0"/>
              </a:rPr>
              <a:t>Роль знания в становлении философии науки</a:t>
            </a:r>
          </a:p>
        </p:txBody>
      </p:sp>
      <p:sp>
        <p:nvSpPr>
          <p:cNvPr id="3" name="Объект 2"/>
          <p:cNvSpPr>
            <a:spLocks noGrp="1"/>
          </p:cNvSpPr>
          <p:nvPr>
            <p:ph idx="1"/>
          </p:nvPr>
        </p:nvSpPr>
        <p:spPr>
          <a:xfrm>
            <a:off x="517584" y="621102"/>
            <a:ext cx="10638095" cy="5109969"/>
          </a:xfrm>
        </p:spPr>
        <p:txBody>
          <a:bodyPr>
            <a:normAutofit fontScale="92500" lnSpcReduction="20000"/>
          </a:bodyPr>
          <a:lstStyle/>
          <a:p>
            <a:pPr algn="just"/>
            <a:r>
              <a:rPr lang="ru-RU" dirty="0"/>
              <a:t> Источники  роста научного  знания,  движущие  силы  развития  научного  познания  –  важнейший </a:t>
            </a:r>
            <a:r>
              <a:rPr lang="ru-RU" dirty="0" smtClean="0"/>
              <a:t>вопрос  </a:t>
            </a:r>
            <a:r>
              <a:rPr lang="ru-RU" dirty="0"/>
              <a:t>философии  науки.  Длительное  время  источником  познавательных </a:t>
            </a:r>
            <a:r>
              <a:rPr lang="ru-RU" dirty="0" smtClean="0"/>
              <a:t>возможностей  </a:t>
            </a:r>
            <a:r>
              <a:rPr lang="ru-RU" dirty="0"/>
              <a:t>науки  считалось  метафизическое  (философское)  знание.  Это </a:t>
            </a:r>
            <a:r>
              <a:rPr lang="ru-RU" dirty="0" smtClean="0"/>
              <a:t>представление  </a:t>
            </a:r>
            <a:r>
              <a:rPr lang="ru-RU" dirty="0"/>
              <a:t>было  положено  в  основу  </a:t>
            </a:r>
            <a:r>
              <a:rPr lang="ru-RU" dirty="0" err="1"/>
              <a:t>трансценденталистской</a:t>
            </a:r>
            <a:r>
              <a:rPr lang="ru-RU" dirty="0"/>
              <a:t>  концепции, </a:t>
            </a:r>
            <a:r>
              <a:rPr lang="ru-RU" dirty="0" smtClean="0"/>
              <a:t>возникшей </a:t>
            </a:r>
            <a:r>
              <a:rPr lang="ru-RU" dirty="0"/>
              <a:t>в эпоху античности и признававшейся бесспорной до середины ХIХ </a:t>
            </a:r>
            <a:r>
              <a:rPr lang="ru-RU" dirty="0" smtClean="0"/>
              <a:t>в</a:t>
            </a:r>
            <a:r>
              <a:rPr lang="ru-RU" dirty="0"/>
              <a:t>. Суть ее может быть выражена формулой «Философия – наука наук», которая </a:t>
            </a:r>
            <a:r>
              <a:rPr lang="ru-RU" dirty="0" smtClean="0"/>
              <a:t>подчеркивает  </a:t>
            </a:r>
            <a:r>
              <a:rPr lang="ru-RU" dirty="0"/>
              <a:t>эпистемологический  приоритет  философии  по  отношению  к </a:t>
            </a:r>
            <a:r>
              <a:rPr lang="ru-RU" dirty="0" smtClean="0"/>
              <a:t>науке</a:t>
            </a:r>
            <a:r>
              <a:rPr lang="ru-RU" dirty="0"/>
              <a:t>,  ее  основополагающую,  лидирующую  роль.  Однако,  начиная  с  </a:t>
            </a:r>
            <a:r>
              <a:rPr lang="ru-RU" dirty="0" smtClean="0"/>
              <a:t>ХIХ столетия  </a:t>
            </a:r>
            <a:r>
              <a:rPr lang="ru-RU" dirty="0"/>
              <a:t>в  научном  сообществе  вызревает  стремление  освободиться  от  опеки </a:t>
            </a:r>
            <a:r>
              <a:rPr lang="ru-RU" dirty="0" smtClean="0"/>
              <a:t>философии  </a:t>
            </a:r>
            <a:r>
              <a:rPr lang="ru-RU" dirty="0"/>
              <a:t>и  эта  концепция  утрачивает  свое  </a:t>
            </a:r>
            <a:r>
              <a:rPr lang="ru-RU" dirty="0" smtClean="0"/>
              <a:t>влияние, тем более, что в начале века происходит масса научных открытий.  </a:t>
            </a:r>
            <a:r>
              <a:rPr lang="ru-RU" dirty="0"/>
              <a:t>В  30-е  гг.  ХIХ  в. </a:t>
            </a:r>
            <a:r>
              <a:rPr lang="ru-RU" dirty="0" smtClean="0"/>
              <a:t>подобное </a:t>
            </a:r>
            <a:r>
              <a:rPr lang="ru-RU" dirty="0"/>
              <a:t>умонастроение ученых было теоретически оформлено и обосновано в </a:t>
            </a:r>
            <a:r>
              <a:rPr lang="ru-RU" dirty="0" smtClean="0"/>
              <a:t>концепции </a:t>
            </a:r>
            <a:r>
              <a:rPr lang="ru-RU" dirty="0"/>
              <a:t>позитивизма О. Контом, Г. Спенсером, Дж. Миллем. </a:t>
            </a:r>
          </a:p>
          <a:p>
            <a:pPr algn="just"/>
            <a:r>
              <a:rPr lang="ru-RU" dirty="0"/>
              <a:t>Сущность  позитивистской  концепции  четко  выразил  О.  Конт:  «Наука  – </a:t>
            </a:r>
            <a:r>
              <a:rPr lang="ru-RU" dirty="0" smtClean="0"/>
              <a:t>сама </a:t>
            </a:r>
            <a:r>
              <a:rPr lang="ru-RU" dirty="0"/>
              <a:t>себе философия». Эта формула означает, что свою историческую миссию </a:t>
            </a:r>
            <a:r>
              <a:rPr lang="ru-RU" dirty="0" smtClean="0"/>
              <a:t>философия  </a:t>
            </a:r>
            <a:r>
              <a:rPr lang="ru-RU" dirty="0"/>
              <a:t>по  отношению  к  науке  исполнила.  Она,  безусловно,  сыграла </a:t>
            </a:r>
            <a:r>
              <a:rPr lang="ru-RU" dirty="0" smtClean="0"/>
              <a:t>необходимую  </a:t>
            </a:r>
            <a:r>
              <a:rPr lang="ru-RU" dirty="0"/>
              <a:t>положительную  роль  как  в  рождении  науки  в  целом,  так  и  в </a:t>
            </a:r>
            <a:r>
              <a:rPr lang="ru-RU" dirty="0" smtClean="0"/>
              <a:t>возникновении  </a:t>
            </a:r>
            <a:r>
              <a:rPr lang="ru-RU" dirty="0"/>
              <a:t>многих  научных  отраслей.  Однако  к  ХIХ  в.  наука  обрела собственный прочный фундамент: накопила большое количество фактического </a:t>
            </a:r>
            <a:r>
              <a:rPr lang="ru-RU" dirty="0" smtClean="0"/>
              <a:t>материала</a:t>
            </a:r>
            <a:r>
              <a:rPr lang="ru-RU" dirty="0"/>
              <a:t>, укрепила методологическую и методическую оснащенность, создала </a:t>
            </a:r>
            <a:r>
              <a:rPr lang="ru-RU" dirty="0" smtClean="0"/>
              <a:t>значительное </a:t>
            </a:r>
            <a:r>
              <a:rPr lang="ru-RU" dirty="0"/>
              <a:t>число собственных теоретических построений. Теперь отношение </a:t>
            </a:r>
            <a:r>
              <a:rPr lang="ru-RU" dirty="0" smtClean="0"/>
              <a:t>к </a:t>
            </a:r>
            <a:r>
              <a:rPr lang="ru-RU" dirty="0"/>
              <a:t>философии кардинальным образом изменилось, задача виделась в том, чтобы </a:t>
            </a:r>
            <a:r>
              <a:rPr lang="ru-RU" dirty="0" smtClean="0"/>
              <a:t>не </a:t>
            </a:r>
            <a:r>
              <a:rPr lang="ru-RU" dirty="0"/>
              <a:t>допустить философский стиль мышления, его умозрительные спекуляции в </a:t>
            </a:r>
            <a:r>
              <a:rPr lang="ru-RU" dirty="0" smtClean="0"/>
              <a:t>науку</a:t>
            </a:r>
            <a:r>
              <a:rPr lang="ru-RU" dirty="0"/>
              <a:t>.  Считалось,  что  метафизические  изыскания  разрушают  точные  и </a:t>
            </a:r>
            <a:r>
              <a:rPr lang="ru-RU" dirty="0" smtClean="0"/>
              <a:t>эмпирически </a:t>
            </a:r>
            <a:r>
              <a:rPr lang="ru-RU" dirty="0"/>
              <a:t>проверяемые научные теории. Более того, стали звучать призывы </a:t>
            </a:r>
            <a:r>
              <a:rPr lang="ru-RU" dirty="0" smtClean="0"/>
              <a:t>перестроить  </a:t>
            </a:r>
            <a:r>
              <a:rPr lang="ru-RU" dirty="0"/>
              <a:t>саму  философию  таким  образом,  чтобы  она  соответствовала </a:t>
            </a:r>
            <a:r>
              <a:rPr lang="ru-RU" dirty="0" smtClean="0"/>
              <a:t>канонам  </a:t>
            </a:r>
            <a:r>
              <a:rPr lang="ru-RU" dirty="0"/>
              <a:t>конкретно-научного,  позитивного  знания  –  ясного,  строгого, </a:t>
            </a:r>
            <a:r>
              <a:rPr lang="ru-RU" dirty="0" smtClean="0"/>
              <a:t>логичного</a:t>
            </a:r>
            <a:r>
              <a:rPr lang="ru-RU" dirty="0"/>
              <a:t>, точного, удостоверенного. </a:t>
            </a:r>
          </a:p>
        </p:txBody>
      </p:sp>
    </p:spTree>
    <p:extLst>
      <p:ext uri="{BB962C8B-B14F-4D97-AF65-F5344CB8AC3E}">
        <p14:creationId xmlns:p14="http://schemas.microsoft.com/office/powerpoint/2010/main" val="183461415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a:latin typeface="Arial Black" panose="020B0A04020102020204" pitchFamily="34" charset="0"/>
              </a:rPr>
              <a:t>Роль знания в становлении философии науки</a:t>
            </a:r>
          </a:p>
        </p:txBody>
      </p:sp>
      <p:sp>
        <p:nvSpPr>
          <p:cNvPr id="3" name="Объект 2"/>
          <p:cNvSpPr>
            <a:spLocks noGrp="1"/>
          </p:cNvSpPr>
          <p:nvPr>
            <p:ph idx="1"/>
          </p:nvPr>
        </p:nvSpPr>
        <p:spPr>
          <a:xfrm>
            <a:off x="517584" y="621102"/>
            <a:ext cx="10638095" cy="5109969"/>
          </a:xfrm>
        </p:spPr>
        <p:txBody>
          <a:bodyPr>
            <a:normAutofit fontScale="25000" lnSpcReduction="20000"/>
          </a:bodyPr>
          <a:lstStyle/>
          <a:p>
            <a:pPr algn="just"/>
            <a:r>
              <a:rPr lang="ru-RU" dirty="0"/>
              <a:t> </a:t>
            </a:r>
            <a:r>
              <a:rPr lang="ru-RU" sz="6400" dirty="0"/>
              <a:t>Согласно  позитивистам,  польза  от  тесной  связи  конкретных  наук  с философией  сомнительна,  а  вред  –  очевиден.  Для  конкретно-научных  теорий </a:t>
            </a:r>
            <a:r>
              <a:rPr lang="ru-RU" sz="6400" dirty="0" smtClean="0"/>
              <a:t>единственной</a:t>
            </a:r>
            <a:r>
              <a:rPr lang="ru-RU" sz="6400" dirty="0"/>
              <a:t>,  пусть  и  не  абсолютно  надежной  основой  и  критерием  их истинности  должна  быть  только  степень  их  соответствия  данным  опыта, </a:t>
            </a:r>
            <a:r>
              <a:rPr lang="ru-RU" sz="6400" dirty="0" smtClean="0"/>
              <a:t>результатам  </a:t>
            </a:r>
            <a:r>
              <a:rPr lang="ru-RU" sz="6400" dirty="0"/>
              <a:t>систематического  наблюдения,  измерения,  эксперимента  или статистическим данным. </a:t>
            </a:r>
          </a:p>
          <a:p>
            <a:pPr algn="just"/>
            <a:r>
              <a:rPr lang="ru-RU" sz="6400" dirty="0"/>
              <a:t>История  науки  показала,  что  позитивистская  концепция,  во  многом отражает  реальную  научную  практику  большого  числа  не  знающих  </a:t>
            </a:r>
            <a:r>
              <a:rPr lang="ru-RU" sz="6400" dirty="0" smtClean="0"/>
              <a:t>глубоко философию</a:t>
            </a:r>
            <a:r>
              <a:rPr lang="ru-RU" sz="6400" dirty="0"/>
              <a:t>, тем не менее, успешно работающих ученых. Однако, в целом, ее нельзя  признать  состоятельной.  Большинство  выдающихся  создателей  новых </a:t>
            </a:r>
            <a:r>
              <a:rPr lang="ru-RU" sz="6400" dirty="0" smtClean="0"/>
              <a:t>теоретических  </a:t>
            </a:r>
            <a:r>
              <a:rPr lang="ru-RU" sz="6400" dirty="0"/>
              <a:t>концепций  (А.  Эйнштейн,  Н.  Бор,  В.  Гейзенберг,  В.И. Вернадский,  Н.  Винер,  И.  Пригожин  и  др.)  целенаправленно,  сознательно </a:t>
            </a:r>
            <a:r>
              <a:rPr lang="ru-RU" sz="6400" dirty="0" smtClean="0"/>
              <a:t>используют </a:t>
            </a:r>
            <a:r>
              <a:rPr lang="ru-RU" sz="6400" dirty="0"/>
              <a:t>когнитивный потенциал философии как при выдвижении, так и при обосновании  своих  исследовательских  программ.  Чем  можно  объяснить  их </a:t>
            </a:r>
            <a:r>
              <a:rPr lang="ru-RU" sz="6400" dirty="0" smtClean="0"/>
              <a:t>приверженность </a:t>
            </a:r>
            <a:r>
              <a:rPr lang="ru-RU" sz="6400" dirty="0"/>
              <a:t>к философскому знанию? </a:t>
            </a:r>
          </a:p>
          <a:p>
            <a:pPr algn="just"/>
            <a:r>
              <a:rPr lang="ru-RU" sz="6400" dirty="0"/>
              <a:t>Во-первых,  глубоким  пониманием  того,  что  научные  теории  напрямую, логически  не  выводятся  из  эмпирического  опыта,  а  произвольно </a:t>
            </a:r>
            <a:r>
              <a:rPr lang="ru-RU" sz="6400" dirty="0" smtClean="0"/>
              <a:t>конструируются  </a:t>
            </a:r>
            <a:r>
              <a:rPr lang="ru-RU" sz="6400" dirty="0"/>
              <a:t>мышлением  и  как  бы  надстраиваются  над  опытным материалом  в  качестве  его  теоретически  объясняющих  схем.  Во-вторых, </a:t>
            </a:r>
            <a:r>
              <a:rPr lang="ru-RU" sz="6400" dirty="0" smtClean="0"/>
              <a:t>осознанием </a:t>
            </a:r>
            <a:r>
              <a:rPr lang="ru-RU" sz="6400" dirty="0"/>
              <a:t>того, что один и тот же опыт может быть в принципе совместим с разными  (часто  взаимоисключающими)  теоретическими  схемами  (к  примеру, </a:t>
            </a:r>
            <a:r>
              <a:rPr lang="ru-RU" sz="6400" dirty="0" smtClean="0"/>
              <a:t>волновая </a:t>
            </a:r>
            <a:r>
              <a:rPr lang="ru-RU" sz="6400" dirty="0"/>
              <a:t>и корпускулярная теория света), а это не дает достаточно оснований для того, чтобы сделать окончательный выбор в пользу той или иной научной </a:t>
            </a:r>
            <a:r>
              <a:rPr lang="ru-RU" sz="6400" dirty="0" smtClean="0"/>
              <a:t>гипотезы</a:t>
            </a:r>
            <a:r>
              <a:rPr lang="ru-RU" sz="6400" dirty="0"/>
              <a:t>.  В  подобной  ситуации  уместно  использовать  в  качестве дополнительного  фактора,  влияющего  на  выбор  одной  из  конкурирующих </a:t>
            </a:r>
            <a:r>
              <a:rPr lang="ru-RU" sz="6400" dirty="0" smtClean="0"/>
              <a:t>теорий</a:t>
            </a:r>
            <a:r>
              <a:rPr lang="ru-RU" sz="6400" dirty="0"/>
              <a:t>,  ее  соответствие  тем  философским  идеям,  которые  уже  себя зарекомендовали в различных областях науки и культуры. </a:t>
            </a:r>
          </a:p>
        </p:txBody>
      </p:sp>
    </p:spTree>
    <p:extLst>
      <p:ext uri="{BB962C8B-B14F-4D97-AF65-F5344CB8AC3E}">
        <p14:creationId xmlns:p14="http://schemas.microsoft.com/office/powerpoint/2010/main" val="134103716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334499"/>
          </a:xfrm>
        </p:spPr>
        <p:txBody>
          <a:bodyPr>
            <a:noAutofit/>
          </a:bodyPr>
          <a:lstStyle/>
          <a:p>
            <a:r>
              <a:rPr lang="ru-RU" sz="2400" dirty="0">
                <a:latin typeface="Arial Black" panose="020B0A04020102020204" pitchFamily="34" charset="0"/>
              </a:rPr>
              <a:t>Роль знания в становлении философии науки</a:t>
            </a:r>
          </a:p>
        </p:txBody>
      </p:sp>
      <p:sp>
        <p:nvSpPr>
          <p:cNvPr id="3" name="Объект 2"/>
          <p:cNvSpPr>
            <a:spLocks noGrp="1"/>
          </p:cNvSpPr>
          <p:nvPr>
            <p:ph idx="1"/>
          </p:nvPr>
        </p:nvSpPr>
        <p:spPr>
          <a:xfrm>
            <a:off x="517584" y="621102"/>
            <a:ext cx="10638095" cy="5109969"/>
          </a:xfrm>
        </p:spPr>
        <p:txBody>
          <a:bodyPr>
            <a:normAutofit fontScale="25000" lnSpcReduction="20000"/>
          </a:bodyPr>
          <a:lstStyle/>
          <a:p>
            <a:pPr algn="just"/>
            <a:r>
              <a:rPr lang="ru-RU" dirty="0"/>
              <a:t> </a:t>
            </a:r>
            <a:r>
              <a:rPr lang="ru-RU" sz="6400" dirty="0"/>
              <a:t>Для неопозитивизма (логического позитивизма) были характерны: </a:t>
            </a:r>
          </a:p>
          <a:p>
            <a:pPr algn="just"/>
            <a:r>
              <a:rPr lang="ru-RU" sz="6400" dirty="0"/>
              <a:t>а) абсолютизация формально-логической и языковой проблематики; </a:t>
            </a:r>
            <a:r>
              <a:rPr lang="ru-RU" sz="6400" dirty="0" smtClean="0"/>
              <a:t>б</a:t>
            </a:r>
            <a:r>
              <a:rPr lang="ru-RU" sz="6400" dirty="0"/>
              <a:t>)  гипертрофия  искусственно  сконструированных  языков  в  ущерб </a:t>
            </a:r>
            <a:r>
              <a:rPr lang="ru-RU" sz="6400" dirty="0" smtClean="0"/>
              <a:t>естественным</a:t>
            </a:r>
            <a:r>
              <a:rPr lang="ru-RU" sz="6400" dirty="0"/>
              <a:t>; </a:t>
            </a:r>
            <a:r>
              <a:rPr lang="ru-RU" sz="6400" dirty="0" smtClean="0"/>
              <a:t>в</a:t>
            </a:r>
            <a:r>
              <a:rPr lang="ru-RU" sz="6400" dirty="0"/>
              <a:t>)  концентрация  исследовательских  усилий  на  изучении  «готового», </a:t>
            </a:r>
            <a:r>
              <a:rPr lang="ru-RU" sz="6400" dirty="0" smtClean="0"/>
              <a:t>ставшего  </a:t>
            </a:r>
            <a:r>
              <a:rPr lang="ru-RU" sz="6400" dirty="0"/>
              <a:t>знания  без  учета  его  генезиса,  становления,  эволюции </a:t>
            </a:r>
            <a:r>
              <a:rPr lang="ru-RU" sz="6400" dirty="0" smtClean="0"/>
              <a:t>(</a:t>
            </a:r>
            <a:r>
              <a:rPr lang="ru-RU" sz="6400" dirty="0" err="1"/>
              <a:t>антиисторизм</a:t>
            </a:r>
            <a:r>
              <a:rPr lang="ru-RU" sz="6400" dirty="0"/>
              <a:t>); </a:t>
            </a:r>
            <a:r>
              <a:rPr lang="ru-RU" sz="6400" dirty="0" smtClean="0"/>
              <a:t>г</a:t>
            </a:r>
            <a:r>
              <a:rPr lang="ru-RU" sz="6400" dirty="0"/>
              <a:t>) сведение философии к формальному анализу языка науки; </a:t>
            </a:r>
            <a:r>
              <a:rPr lang="ru-RU" sz="6400" dirty="0" smtClean="0"/>
              <a:t>д</a:t>
            </a:r>
            <a:r>
              <a:rPr lang="ru-RU" sz="6400" dirty="0"/>
              <a:t>)  игнорирование  социокультурного  контекста  функционирования </a:t>
            </a:r>
            <a:r>
              <a:rPr lang="ru-RU" sz="6400" dirty="0" smtClean="0"/>
              <a:t>знания</a:t>
            </a:r>
            <a:r>
              <a:rPr lang="ru-RU" sz="6400" dirty="0"/>
              <a:t>. </a:t>
            </a:r>
          </a:p>
          <a:p>
            <a:pPr algn="just"/>
            <a:r>
              <a:rPr lang="ru-RU" sz="6400" dirty="0"/>
              <a:t>Названные  недостатки  стремились  преодолеть  представители </a:t>
            </a:r>
            <a:r>
              <a:rPr lang="ru-RU" sz="6400" dirty="0" err="1" smtClean="0"/>
              <a:t>постпозитивизма</a:t>
            </a:r>
            <a:r>
              <a:rPr lang="ru-RU" sz="6400" dirty="0"/>
              <a:t>, возникшего в 60-е гг. ХХ в. («поздний» К. Поппер, Т. Кун, И. </a:t>
            </a:r>
            <a:r>
              <a:rPr lang="ru-RU" sz="6400" dirty="0" err="1" smtClean="0"/>
              <a:t>Лакатос</a:t>
            </a:r>
            <a:r>
              <a:rPr lang="ru-RU" sz="6400" dirty="0"/>
              <a:t>, П. </a:t>
            </a:r>
            <a:r>
              <a:rPr lang="ru-RU" sz="6400" dirty="0" err="1"/>
              <a:t>Фейерабенд</a:t>
            </a:r>
            <a:r>
              <a:rPr lang="ru-RU" sz="6400" dirty="0"/>
              <a:t>, Ст. </a:t>
            </a:r>
            <a:r>
              <a:rPr lang="ru-RU" sz="6400" dirty="0" err="1"/>
              <a:t>Тулмин</a:t>
            </a:r>
            <a:r>
              <a:rPr lang="ru-RU" sz="6400" dirty="0"/>
              <a:t>, М. </a:t>
            </a:r>
            <a:r>
              <a:rPr lang="ru-RU" sz="6400" dirty="0" err="1"/>
              <a:t>Полани</a:t>
            </a:r>
            <a:r>
              <a:rPr lang="ru-RU" sz="6400" dirty="0"/>
              <a:t> и др.). В центре их внимания – </a:t>
            </a:r>
            <a:r>
              <a:rPr lang="ru-RU" sz="6400" dirty="0" smtClean="0"/>
              <a:t>проблема </a:t>
            </a:r>
            <a:r>
              <a:rPr lang="ru-RU" sz="6400" dirty="0"/>
              <a:t>роста, развития научного знания. Эта проблема имеет три аспекта: </a:t>
            </a:r>
            <a:r>
              <a:rPr lang="ru-RU" sz="6400" dirty="0" smtClean="0"/>
              <a:t>1</a:t>
            </a:r>
            <a:r>
              <a:rPr lang="ru-RU" sz="6400" dirty="0"/>
              <a:t>.  Что  составляет  сущность  динамики  науки?  Это  просто  постепенное </a:t>
            </a:r>
            <a:r>
              <a:rPr lang="ru-RU" sz="6400" dirty="0" smtClean="0"/>
              <a:t>эволюционное  </a:t>
            </a:r>
            <a:r>
              <a:rPr lang="ru-RU" sz="6400" dirty="0"/>
              <a:t>изменение  (увеличение  объема  и  содержания  научных  истин) </a:t>
            </a:r>
            <a:r>
              <a:rPr lang="ru-RU" sz="6400" dirty="0" smtClean="0"/>
              <a:t>или </a:t>
            </a:r>
            <a:r>
              <a:rPr lang="ru-RU" sz="6400" dirty="0"/>
              <a:t>развитие (изменение со скачками, революциями, качественными отличиями </a:t>
            </a:r>
            <a:r>
              <a:rPr lang="ru-RU" sz="6400" dirty="0" smtClean="0"/>
              <a:t>во </a:t>
            </a:r>
            <a:r>
              <a:rPr lang="ru-RU" sz="6400" dirty="0"/>
              <a:t>взглядах на один и тот же предмет)? </a:t>
            </a:r>
          </a:p>
          <a:p>
            <a:pPr algn="just"/>
            <a:r>
              <a:rPr lang="ru-RU" sz="6400" dirty="0"/>
              <a:t>2.  Является  ли  динамика  науки  процессом  в  целом  кумулятивным </a:t>
            </a:r>
            <a:r>
              <a:rPr lang="ru-RU" sz="6400" dirty="0" smtClean="0"/>
              <a:t>(</a:t>
            </a:r>
            <a:r>
              <a:rPr lang="ru-RU" sz="6400" dirty="0"/>
              <a:t>накопительным)  или  </a:t>
            </a:r>
            <a:r>
              <a:rPr lang="ru-RU" sz="6400" dirty="0" err="1"/>
              <a:t>антикумулятивным</a:t>
            </a:r>
            <a:r>
              <a:rPr lang="ru-RU" sz="6400" dirty="0"/>
              <a:t>,  содержащим  постоянный  отказ  от </a:t>
            </a:r>
            <a:r>
              <a:rPr lang="ru-RU" sz="6400" dirty="0" smtClean="0"/>
              <a:t>прежних  </a:t>
            </a:r>
            <a:r>
              <a:rPr lang="ru-RU" sz="6400" dirty="0"/>
              <a:t>взглядов  как  неадекватных,  несоизмеримых,  входящих  в </a:t>
            </a:r>
            <a:r>
              <a:rPr lang="ru-RU" sz="6400" dirty="0" smtClean="0"/>
              <a:t>противоречие </a:t>
            </a:r>
            <a:r>
              <a:rPr lang="ru-RU" sz="6400" dirty="0"/>
              <a:t>с новыми, сменяющими их воззрениями? </a:t>
            </a:r>
          </a:p>
          <a:p>
            <a:pPr algn="just"/>
            <a:r>
              <a:rPr lang="ru-RU" sz="6400" dirty="0"/>
              <a:t>3.  Можно  ли  объяснить  динамику  научного  знания  только  его </a:t>
            </a:r>
            <a:r>
              <a:rPr lang="ru-RU" sz="6400" dirty="0" err="1" smtClean="0"/>
              <a:t>самоизменением</a:t>
            </a:r>
            <a:r>
              <a:rPr lang="ru-RU" sz="6400" dirty="0" smtClean="0"/>
              <a:t>  </a:t>
            </a:r>
            <a:r>
              <a:rPr lang="ru-RU" sz="6400" dirty="0"/>
              <a:t>или  также  существенным  влиянием  на  него  </a:t>
            </a:r>
            <a:r>
              <a:rPr lang="ru-RU" sz="6400" dirty="0" err="1"/>
              <a:t>вненаучных</a:t>
            </a:r>
            <a:r>
              <a:rPr lang="ru-RU" sz="6400" dirty="0"/>
              <a:t> </a:t>
            </a:r>
            <a:r>
              <a:rPr lang="ru-RU" sz="6400" dirty="0" smtClean="0"/>
              <a:t>(</a:t>
            </a:r>
            <a:r>
              <a:rPr lang="ru-RU" sz="6400" dirty="0"/>
              <a:t>социокультурных) факторов? </a:t>
            </a:r>
          </a:p>
        </p:txBody>
      </p:sp>
    </p:spTree>
    <p:extLst>
      <p:ext uri="{BB962C8B-B14F-4D97-AF65-F5344CB8AC3E}">
        <p14:creationId xmlns:p14="http://schemas.microsoft.com/office/powerpoint/2010/main" val="403789592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88189" y="966158"/>
            <a:ext cx="11352362" cy="4902936"/>
          </a:xfrm>
        </p:spPr>
        <p:txBody>
          <a:bodyPr>
            <a:normAutofit fontScale="92500" lnSpcReduction="10000"/>
          </a:bodyPr>
          <a:lstStyle/>
          <a:p>
            <a:r>
              <a:rPr lang="ru-RU" dirty="0"/>
              <a:t>В широком смысле любое познание является социальным в том смысле что оно: а) общественный продукт; б) детерминировано культурно  – историческими, социальными потребностями.  Длительное время в философии науки анализ научного познания </a:t>
            </a:r>
            <a:r>
              <a:rPr lang="ru-RU" dirty="0" smtClean="0"/>
              <a:t>осуществлялся  </a:t>
            </a:r>
            <a:r>
              <a:rPr lang="ru-RU" dirty="0"/>
              <a:t>с  позиций  естественных  наук.  Считалось,  что  собственно  естествознание, или даже в более узком смысле – физика, - это и есть «настоящая», «полноценная» наука, характеристики которой свойственны науке в целом. Однако со временем была осознана глубокая специфичность </a:t>
            </a:r>
            <a:r>
              <a:rPr lang="ru-RU" dirty="0" err="1"/>
              <a:t>социогуманитарных</a:t>
            </a:r>
            <a:r>
              <a:rPr lang="ru-RU" dirty="0"/>
              <a:t> наук, наличие у них не только общих черт, но и принципиальных отличий от естествознания и технических наук. </a:t>
            </a:r>
            <a:endParaRPr lang="ru-RU" b="1" dirty="0"/>
          </a:p>
          <a:p>
            <a:r>
              <a:rPr lang="ru-RU" dirty="0"/>
              <a:t>С позиций современной классификации наук к </a:t>
            </a:r>
            <a:r>
              <a:rPr lang="ru-RU" dirty="0" err="1"/>
              <a:t>социогуманитарным</a:t>
            </a:r>
            <a:r>
              <a:rPr lang="ru-RU" dirty="0"/>
              <a:t> наукам (СГН) относят те, предметом которых являются общественные явления и процессы, - «мир человека в целом» и его различные грани: экономика, политика, право, мораль, культура и т.п. Тем самым круг </a:t>
            </a:r>
            <a:r>
              <a:rPr lang="ru-RU" dirty="0" err="1"/>
              <a:t>социогуманитарных</a:t>
            </a:r>
            <a:r>
              <a:rPr lang="ru-RU" dirty="0"/>
              <a:t> наук включает  историю,  философию,  политологию,  экономическую  теорию,  правовые науки, социологию, психологию, антропологию, педагогику, </a:t>
            </a:r>
            <a:r>
              <a:rPr lang="ru-RU" dirty="0" err="1"/>
              <a:t>валеологию</a:t>
            </a:r>
            <a:r>
              <a:rPr lang="ru-RU" dirty="0"/>
              <a:t>, этику, религиоведение, культурологию, языкознание и др. </a:t>
            </a:r>
            <a:endParaRPr lang="ru-RU" b="1" dirty="0"/>
          </a:p>
          <a:p>
            <a:r>
              <a:rPr lang="ru-RU" dirty="0"/>
              <a:t>Специфика СГН проявляется в следующих чертах:   Объекты этих наук включают субъективное измерение. В них тесно </a:t>
            </a:r>
            <a:r>
              <a:rPr lang="ru-RU" dirty="0" smtClean="0"/>
              <a:t>переплетены </a:t>
            </a:r>
            <a:r>
              <a:rPr lang="ru-RU" dirty="0"/>
              <a:t>материальное и идеальное, объективное и субъективное, сознательное и стихийное. </a:t>
            </a:r>
            <a:endParaRPr lang="ru-RU" b="1" dirty="0"/>
          </a:p>
          <a:p>
            <a:r>
              <a:rPr lang="ru-RU" dirty="0"/>
              <a:t>  Процесс познания в СГН неразрывно связан с постижением ценностно – смысловых оснований человеческого бытия, с оценкой явлений с позиций </a:t>
            </a:r>
            <a:r>
              <a:rPr lang="ru-RU" dirty="0" smtClean="0"/>
              <a:t>справедливости</a:t>
            </a:r>
            <a:r>
              <a:rPr lang="ru-RU" dirty="0"/>
              <a:t>,  гуманности,  целесообразности,  с  учетом  ценностных  установок, мотивов, моральных норм. </a:t>
            </a:r>
            <a:endParaRPr lang="ru-RU" b="1" dirty="0"/>
          </a:p>
        </p:txBody>
      </p:sp>
    </p:spTree>
    <p:extLst>
      <p:ext uri="{BB962C8B-B14F-4D97-AF65-F5344CB8AC3E}">
        <p14:creationId xmlns:p14="http://schemas.microsoft.com/office/powerpoint/2010/main" val="363028854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88189" y="966158"/>
            <a:ext cx="11352362" cy="4902936"/>
          </a:xfrm>
        </p:spPr>
        <p:txBody>
          <a:bodyPr>
            <a:normAutofit fontScale="85000" lnSpcReduction="20000"/>
          </a:bodyPr>
          <a:lstStyle/>
          <a:p>
            <a:pPr algn="just"/>
            <a:r>
              <a:rPr lang="ru-RU" dirty="0"/>
              <a:t>В СГН важное значение уделяется единичному, индивидуальному, даже уникальному. В то же время, единичные, уникальные явления и качества </a:t>
            </a:r>
            <a:r>
              <a:rPr lang="ru-RU" dirty="0" smtClean="0"/>
              <a:t>должны </a:t>
            </a:r>
            <a:r>
              <a:rPr lang="ru-RU" dirty="0"/>
              <a:t>рассматриваться с позиций общего, с учетом закономерностей целого. </a:t>
            </a:r>
            <a:endParaRPr lang="ru-RU" b="1" dirty="0"/>
          </a:p>
          <a:p>
            <a:pPr algn="just"/>
            <a:r>
              <a:rPr lang="ru-RU" dirty="0"/>
              <a:t>  В  социально  –  гуманитарных  исследованиях  приоритетным  акцентом является познание динамики, развития. Это связано с лабильностью, </a:t>
            </a:r>
            <a:r>
              <a:rPr lang="ru-RU" dirty="0" smtClean="0"/>
              <a:t>изменчивостью</a:t>
            </a:r>
            <a:r>
              <a:rPr lang="ru-RU" dirty="0"/>
              <a:t>, «</a:t>
            </a:r>
            <a:r>
              <a:rPr lang="ru-RU" dirty="0" err="1"/>
              <a:t>организмичностью</a:t>
            </a:r>
            <a:r>
              <a:rPr lang="ru-RU" dirty="0"/>
              <a:t>», социальных объектов, силой и значимостью исторических связей. Поэтому главным принципом в исследованиях СГН является историзм. Этот принцип, актуальный для всех наук, был впервые сформирован </a:t>
            </a:r>
            <a:r>
              <a:rPr lang="ru-RU" dirty="0" smtClean="0"/>
              <a:t>именно </a:t>
            </a:r>
            <a:r>
              <a:rPr lang="ru-RU" dirty="0"/>
              <a:t>в </a:t>
            </a:r>
            <a:r>
              <a:rPr lang="ru-RU" dirty="0" err="1"/>
              <a:t>гуманитаристике</a:t>
            </a:r>
            <a:r>
              <a:rPr lang="ru-RU" dirty="0"/>
              <a:t>, задолго до его осознания в естествознании и технике. </a:t>
            </a:r>
            <a:endParaRPr lang="ru-RU" b="1" dirty="0"/>
          </a:p>
          <a:p>
            <a:pPr algn="just"/>
            <a:r>
              <a:rPr lang="ru-RU" dirty="0"/>
              <a:t>  В СГН важную роль приобретает не только объяснение, но и понимание,  т.е.  проникновение  в  глубинный смысл  человеческой  деятельности  и </a:t>
            </a:r>
            <a:r>
              <a:rPr lang="ru-RU" dirty="0" smtClean="0"/>
              <a:t>общественных  </a:t>
            </a:r>
            <a:r>
              <a:rPr lang="ru-RU" dirty="0"/>
              <a:t>процессов.  Многие  социальные  явления  и  действия  имеют  иррациональные мотивы, их невозможно исчерпывающе объяснить с рациональных позиций. Поэтому в СГН особую значимость приобретают методы истолкования, проникновения в ценностный смысл явлений, действий, поступков. </a:t>
            </a:r>
            <a:endParaRPr lang="ru-RU" b="1" dirty="0"/>
          </a:p>
          <a:p>
            <a:pPr algn="just"/>
            <a:r>
              <a:rPr lang="ru-RU" dirty="0"/>
              <a:t>  Существенной чертой </a:t>
            </a:r>
            <a:r>
              <a:rPr lang="ru-RU" dirty="0" err="1"/>
              <a:t>социогуманитарного</a:t>
            </a:r>
            <a:r>
              <a:rPr lang="ru-RU" dirty="0"/>
              <a:t> познания является его </a:t>
            </a:r>
            <a:r>
              <a:rPr lang="ru-RU" dirty="0" smtClean="0"/>
              <a:t>диалогичность</a:t>
            </a:r>
            <a:r>
              <a:rPr lang="ru-RU" dirty="0"/>
              <a:t>. Диалог личностей, социальных групп, культур является одним из главных инструментов понимания, восприятия опыта, проникновения во внутренний  мир  социума.  Если  в  естествознании  доминирует  монолог  («природа молчит»), то для социального познания характерен диалог. </a:t>
            </a:r>
            <a:endParaRPr lang="ru-RU" b="1" dirty="0"/>
          </a:p>
          <a:p>
            <a:pPr algn="just"/>
            <a:r>
              <a:rPr lang="ru-RU" dirty="0"/>
              <a:t>  </a:t>
            </a:r>
            <a:r>
              <a:rPr lang="ru-RU" dirty="0" err="1"/>
              <a:t>Социогуманитарное</a:t>
            </a:r>
            <a:r>
              <a:rPr lang="ru-RU" dirty="0"/>
              <a:t>  познание  отличается  также  преимущественной ориентацией на качественный анализ объектов (событий). В отличие от </a:t>
            </a:r>
            <a:r>
              <a:rPr lang="ru-RU" dirty="0" smtClean="0"/>
              <a:t>естествознания </a:t>
            </a:r>
            <a:r>
              <a:rPr lang="ru-RU" dirty="0"/>
              <a:t>и техники, где доминирует интенция к получению количественных результатов, в </a:t>
            </a:r>
            <a:r>
              <a:rPr lang="ru-RU" dirty="0" err="1"/>
              <a:t>социогуманитарном</a:t>
            </a:r>
            <a:r>
              <a:rPr lang="ru-RU" dirty="0"/>
              <a:t> познании объекты исследуются главным образом со стороны качества. В то же время, в сфере СГН все шире развертываются процессы компьютеризации, формализации и даже математизации (создание  классификаций,  разработка  качественных  алгоритмов,  построение  блок-схем, графиков, оставление таблиц, построение математических моделей и др.)</a:t>
            </a:r>
            <a:endParaRPr lang="ru-RU" b="1" dirty="0"/>
          </a:p>
        </p:txBody>
      </p:sp>
    </p:spTree>
    <p:extLst>
      <p:ext uri="{BB962C8B-B14F-4D97-AF65-F5344CB8AC3E}">
        <p14:creationId xmlns:p14="http://schemas.microsoft.com/office/powerpoint/2010/main" val="229673333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88189" y="966158"/>
            <a:ext cx="11352362" cy="4902936"/>
          </a:xfrm>
        </p:spPr>
        <p:txBody>
          <a:bodyPr>
            <a:normAutofit lnSpcReduction="10000"/>
          </a:bodyPr>
          <a:lstStyle/>
          <a:p>
            <a:r>
              <a:rPr lang="ru-RU" b="1" dirty="0"/>
              <a:t>Границы гуманитарного и социального знания </a:t>
            </a:r>
            <a:endParaRPr lang="ru-RU" dirty="0"/>
          </a:p>
          <a:p>
            <a:pPr algn="just"/>
            <a:r>
              <a:rPr lang="ru-RU" dirty="0"/>
              <a:t> Границы  между  гуманитарным  и  социальным  знанием  едва  различимы. Человек  в  своем  познании  мира  конституирует  реальность,  постоянно оглядываясь на «Другое» и «Другого». «Другое» это предмет познания, каким бы  далеким,  близким,  непознанным  или  притягательным  он  являлся.  Даже  в общении  с  самим  собой  человек  постигает  драматизм  субъективных отношений,  который  делает  его  способным  на  необъяснимые  даже  себе поступки.  Человек  несет  в  себе  микрокосмос  или  маленькое  общество, вырастающее  в  постоянно  </a:t>
            </a:r>
            <a:r>
              <a:rPr lang="ru-RU" dirty="0" err="1"/>
              <a:t>конституирующейся</a:t>
            </a:r>
            <a:r>
              <a:rPr lang="ru-RU" dirty="0"/>
              <a:t>  реальности  до  «коллектива», «семьи» или «государства». Социальность и «общество» возникают из жизни людей,  а  затем  могут  создать  представление,  отдельное  от  жизни  и определяющее эту жизнь в качестве сверхъестественной силы, например, при давлении большинства на волю одного человека.</a:t>
            </a:r>
          </a:p>
          <a:p>
            <a:pPr algn="just"/>
            <a:r>
              <a:rPr lang="ru-RU" dirty="0"/>
              <a:t>Предмет  гуманитарно-социального  знания  формируется  благодаря объединению  различных  философских  направлений,  возникавших  в  разное время и оказавших общее воздействие на науку. Они формировали воззрение на мир, отличное от наук, ориентированных на изучение природы. Это воззрение заключается  в  признании  двойственности  мира,  его  </a:t>
            </a:r>
            <a:r>
              <a:rPr lang="ru-RU" dirty="0" err="1"/>
              <a:t>разделенности</a:t>
            </a:r>
            <a:r>
              <a:rPr lang="ru-RU" dirty="0"/>
              <a:t>  на внутреннее  и  внешнее,  объективное  и  субъективное  существование  мира.  В гуманитарных  и  социальных  науках  объектом  знания  выступает  внутреннее бытие  человека.  Внутреннее  бытие  признается  обособленной  реальностью, обладающей  собственным  пространством  и  временем.  </a:t>
            </a:r>
          </a:p>
        </p:txBody>
      </p:sp>
    </p:spTree>
    <p:extLst>
      <p:ext uri="{BB962C8B-B14F-4D97-AF65-F5344CB8AC3E}">
        <p14:creationId xmlns:p14="http://schemas.microsoft.com/office/powerpoint/2010/main" val="44527569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396815" y="1224951"/>
            <a:ext cx="11430000" cy="4833924"/>
          </a:xfrm>
        </p:spPr>
        <p:txBody>
          <a:bodyPr>
            <a:normAutofit fontScale="47500" lnSpcReduction="20000"/>
          </a:bodyPr>
          <a:lstStyle/>
          <a:p>
            <a:r>
              <a:rPr lang="ru-RU" sz="3000" b="1" dirty="0"/>
              <a:t>Специфика </a:t>
            </a:r>
            <a:r>
              <a:rPr lang="ru-RU" sz="3000" b="1" dirty="0" smtClean="0"/>
              <a:t>социально-гуманитарного знания </a:t>
            </a:r>
            <a:endParaRPr lang="ru-RU" sz="3000" dirty="0"/>
          </a:p>
          <a:p>
            <a:pPr algn="just"/>
            <a:r>
              <a:rPr lang="ru-RU" sz="3800" dirty="0" smtClean="0">
                <a:latin typeface="Times New Roman" panose="02020603050405020304" pitchFamily="18" charset="0"/>
                <a:cs typeface="Times New Roman" panose="02020603050405020304" pitchFamily="18" charset="0"/>
              </a:rPr>
              <a:t>Гуманитарно-социальное  </a:t>
            </a:r>
            <a:r>
              <a:rPr lang="ru-RU" sz="3800" dirty="0">
                <a:latin typeface="Times New Roman" panose="02020603050405020304" pitchFamily="18" charset="0"/>
                <a:cs typeface="Times New Roman" panose="02020603050405020304" pitchFamily="18" charset="0"/>
              </a:rPr>
              <a:t>знание  опирается  на  конструирование  в мышлении  идеализированных  объектов  (образов,  понятий,  идей,  теорий), которые  являются  инструментами  понимания  существующих  независимо  от сознания  и  мышления  предметов.  При  этом  мысль  обладает самодостаточностью, изобретающей возможные, предполагаемые миры.  В  гуманитарно-социальном  знании  теоретическое  начало  построено  на несовпадении  знания  предмета  и  его  явления  как  вещи.  Чтобы  несовпадение служило  порядку,  а  не  хаосу,  посредником  между  проявлениями  предмета  и знания  о  нем  является  символическая  реальность,  состоящая  из  знаков, значений,  символов  и  смыслов.  Символическая  реальность  живет неопределенностью,  в  ней  все  бурлит,  переливается  из  одного  в  другое, взаимодействует на сверхличном, трансцендентном уровне бытия.  Различить  неопределенность  и  придать  ей  форму  понятия  способен человек,  сочетающий  в  себе  особенности  гуманитарно-социального  знания  и это  знание  порождающий.  </a:t>
            </a:r>
            <a:endParaRPr lang="ru-RU" sz="3800" dirty="0" smtClean="0">
              <a:latin typeface="Times New Roman" panose="02020603050405020304" pitchFamily="18" charset="0"/>
              <a:cs typeface="Times New Roman" panose="02020603050405020304" pitchFamily="18" charset="0"/>
            </a:endParaRPr>
          </a:p>
          <a:p>
            <a:pPr algn="just"/>
            <a:r>
              <a:rPr lang="ru-RU" sz="3800" dirty="0" smtClean="0">
                <a:latin typeface="Times New Roman" panose="02020603050405020304" pitchFamily="18" charset="0"/>
                <a:cs typeface="Times New Roman" panose="02020603050405020304" pitchFamily="18" charset="0"/>
              </a:rPr>
              <a:t>Человек  </a:t>
            </a:r>
            <a:r>
              <a:rPr lang="ru-RU" sz="3800" dirty="0">
                <a:latin typeface="Times New Roman" panose="02020603050405020304" pitchFamily="18" charset="0"/>
                <a:cs typeface="Times New Roman" panose="02020603050405020304" pitchFamily="18" charset="0"/>
              </a:rPr>
              <a:t>как  микрокосмос  повторяет  в  себе  черты вселенского  интегративного  Единства,  каким  в  истории  и  культуре признавались Бог, Душа, Идея и т. д.  Человек конструирует возможные миры, исходя из собственной природы, которой свойственно: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единство, иначе все в человеке распалось бы на части;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многообразие,  из  которого  единство  состоит  (мысли,  чувства,  тело, ощущения и т. д.);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становление предмета его мышления происходит во внутреннем общении «Я»  и  «другого  Я»,  так  как  любой  предмет  изучения  в  гуманитарно-социальном познании становится приобщенным к рождению понятия;  </a:t>
            </a:r>
            <a:r>
              <a:rPr lang="ru-RU" sz="3800" dirty="0" smtClean="0">
                <a:latin typeface="Times New Roman" panose="02020603050405020304" pitchFamily="18" charset="0"/>
                <a:cs typeface="Times New Roman" panose="02020603050405020304" pitchFamily="18" charset="0"/>
              </a:rPr>
              <a:t> </a:t>
            </a:r>
            <a:r>
              <a:rPr lang="ru-RU" sz="3800" dirty="0">
                <a:latin typeface="Times New Roman" panose="02020603050405020304" pitchFamily="18" charset="0"/>
                <a:cs typeface="Times New Roman" panose="02020603050405020304" pitchFamily="18" charset="0"/>
              </a:rPr>
              <a:t>понятие  здесь  становится  (развивается)  как  образ-предмет  внутреннего общения, диалога;  </a:t>
            </a:r>
            <a:r>
              <a:rPr lang="ru-RU" sz="3800" dirty="0" smtClean="0">
                <a:latin typeface="Times New Roman" panose="02020603050405020304" pitchFamily="18" charset="0"/>
                <a:cs typeface="Times New Roman" panose="02020603050405020304" pitchFamily="18" charset="0"/>
              </a:rPr>
              <a:t>появление </a:t>
            </a:r>
            <a:r>
              <a:rPr lang="ru-RU" sz="3800" dirty="0">
                <a:latin typeface="Times New Roman" panose="02020603050405020304" pitchFamily="18" charset="0"/>
                <a:cs typeface="Times New Roman" panose="02020603050405020304" pitchFamily="18" charset="0"/>
              </a:rPr>
              <a:t>в теоретическом движении нарождающегося понятия означает наличие  соотнесенности  теоретического  и  эстетического,  понятийного  и образного, ставшего (как факт понятия) и становящегося (как символ).  </a:t>
            </a:r>
          </a:p>
          <a:p>
            <a:pPr algn="just"/>
            <a:r>
              <a:rPr lang="ru-RU" sz="3800" dirty="0" smtClean="0">
                <a:latin typeface="Times New Roman" panose="02020603050405020304" pitchFamily="18" charset="0"/>
                <a:cs typeface="Times New Roman" panose="02020603050405020304" pitchFamily="18" charset="0"/>
              </a:rPr>
              <a:t> </a:t>
            </a:r>
            <a:endParaRPr lang="ru-RU"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155017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422693" y="1112808"/>
            <a:ext cx="11404121" cy="4946067"/>
          </a:xfrm>
        </p:spPr>
        <p:txBody>
          <a:bodyPr>
            <a:normAutofit fontScale="62500" lnSpcReduction="20000"/>
          </a:bodyPr>
          <a:lstStyle/>
          <a:p>
            <a:r>
              <a:rPr lang="ru-RU" sz="3000" b="1" dirty="0"/>
              <a:t>Специфика </a:t>
            </a:r>
            <a:r>
              <a:rPr lang="ru-RU" sz="3000" b="1" dirty="0" smtClean="0"/>
              <a:t>социально-гуманитарного знания </a:t>
            </a:r>
            <a:endParaRPr lang="ru-RU" sz="3000" dirty="0"/>
          </a:p>
          <a:p>
            <a:pPr algn="just"/>
            <a:r>
              <a:rPr lang="ru-RU" sz="3400" dirty="0">
                <a:latin typeface="Times New Roman" panose="02020603050405020304" pitchFamily="18" charset="0"/>
                <a:cs typeface="Times New Roman" panose="02020603050405020304" pitchFamily="18" charset="0"/>
              </a:rPr>
              <a:t>В естествознании понять бытие предмета предполагает исключение факта его наличного бытия с изменчивостью, неустойчивостью, капризами и т. д. Для естествознания  важно  понять  законы  его  действия.  Философствование  в  этой позиции  представлено  логическим  обоснованием  принимаемых  за  аксиомы жизненных  положений.  Р.  Декарт  пытался  обосновать  единство  дедукции  и интуитивной геометрии через осмысление представлений «быть протяженным» и  «быть  мыслимым»,  за  которым  скрывалось  принятое  без  доказательств положение «быть».    В гуманитарно-социальном познании теория и практика обосновываются в  понятиях,  которые  случаются  как  события  этого  «быть»,  с  которыми мышление  встречается  как    с  особыми  предметами  познания,  замкнутыми  на самих себя, показывающими в своем становлении факты </a:t>
            </a:r>
            <a:r>
              <a:rPr lang="ru-RU" sz="3400" dirty="0" err="1">
                <a:latin typeface="Times New Roman" panose="02020603050405020304" pitchFamily="18" charset="0"/>
                <a:cs typeface="Times New Roman" panose="02020603050405020304" pitchFamily="18" charset="0"/>
              </a:rPr>
              <a:t>самоизменения</a:t>
            </a:r>
            <a:r>
              <a:rPr lang="ru-RU" sz="3400" dirty="0">
                <a:latin typeface="Times New Roman" panose="02020603050405020304" pitchFamily="18" charset="0"/>
                <a:cs typeface="Times New Roman" panose="02020603050405020304" pitchFamily="18" charset="0"/>
              </a:rPr>
              <a:t> образа мышления в истории, эпохе и творческой личности.  Процесс  порождения  мысли  в  науке  (теории,  учения,  концепции),  в искусстве (образы-предметы, образы-переживания, образы-мысли) так же, как и  в  жизни,  осуществляется  интуитивно,  туманно,  </a:t>
            </a:r>
            <a:r>
              <a:rPr lang="ru-RU" sz="3400" dirty="0" err="1">
                <a:latin typeface="Times New Roman" panose="02020603050405020304" pitchFamily="18" charset="0"/>
                <a:cs typeface="Times New Roman" panose="02020603050405020304" pitchFamily="18" charset="0"/>
              </a:rPr>
              <a:t>полуосознанно</a:t>
            </a:r>
            <a:r>
              <a:rPr lang="ru-RU" sz="3400" dirty="0">
                <a:latin typeface="Times New Roman" panose="02020603050405020304" pitchFamily="18" charset="0"/>
                <a:cs typeface="Times New Roman" panose="02020603050405020304" pitchFamily="18" charset="0"/>
              </a:rPr>
              <a:t>.  Только прибыв в определенную точку странствия, мысль начинает принимать контур, создавать  «склейки»  добытого  интуитивного  содержания  и  известного, «осевшего»  в  архивах  культуры  и  пластах  истории  науки,  искусства  и </a:t>
            </a:r>
            <a:r>
              <a:rPr lang="ru-RU" sz="3400" dirty="0" smtClean="0">
                <a:latin typeface="Times New Roman" panose="02020603050405020304" pitchFamily="18" charset="0"/>
                <a:cs typeface="Times New Roman" panose="02020603050405020304" pitchFamily="18" charset="0"/>
              </a:rPr>
              <a:t>философии.</a:t>
            </a:r>
            <a:endParaRPr lang="ru-RU" sz="2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23780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fontScale="70000" lnSpcReduction="20000"/>
          </a:bodyPr>
          <a:lstStyle/>
          <a:p>
            <a:r>
              <a:rPr lang="ru-RU" sz="2800" b="1" dirty="0"/>
              <a:t>Немецкий проект гуманитарной науки   </a:t>
            </a:r>
            <a:endParaRPr lang="ru-RU" sz="2800" dirty="0"/>
          </a:p>
          <a:p>
            <a:r>
              <a:rPr lang="ru-RU" sz="2800" dirty="0"/>
              <a:t> </a:t>
            </a:r>
            <a:r>
              <a:rPr lang="ru-RU" sz="2800" b="1" dirty="0"/>
              <a:t>Г. </a:t>
            </a:r>
            <a:r>
              <a:rPr lang="ru-RU" sz="2800" b="1" dirty="0" err="1"/>
              <a:t>Риккерт</a:t>
            </a:r>
            <a:r>
              <a:rPr lang="ru-RU" sz="2800" dirty="0"/>
              <a:t>. Цельность и одновременная раздельность явления положены в основание гуманитарных и социальных наук. Немецкий философ-неокантианец  Г.  </a:t>
            </a:r>
            <a:r>
              <a:rPr lang="ru-RU" sz="2800" dirty="0" err="1"/>
              <a:t>Риккерт</a:t>
            </a:r>
            <a:r>
              <a:rPr lang="ru-RU" sz="2800" dirty="0"/>
              <a:t>  разделяет  науки  о  природе  и  науки  о  культуре.  Принцип порождающего  гуманитарный  смысл  разделения  заключался  в  понимании  Г. </a:t>
            </a:r>
            <a:r>
              <a:rPr lang="ru-RU" sz="2800" dirty="0" err="1"/>
              <a:t>Риккертом</a:t>
            </a:r>
            <a:r>
              <a:rPr lang="ru-RU" sz="2800" dirty="0"/>
              <a:t>  того,  что  природа  есть  единое  порождающее  начало, саморазвивающееся,  цельное,  но  отторгающее  от  себя  иное  –  культуру,  как созданное  человеком,  действующим  сообразно  своим  целям  или  сохраняемое им  как  наследство,  от  которого  зависит  его  достоинство  (греч.  </a:t>
            </a:r>
            <a:r>
              <a:rPr lang="ru-RU" sz="2800" dirty="0" err="1"/>
              <a:t>acsios</a:t>
            </a:r>
            <a:r>
              <a:rPr lang="ru-RU" sz="2800" dirty="0"/>
              <a:t>  – ценность).  Отсюда  берет  начало  аксиологический  подход  к  исследованию  в гуманитарных науках.  </a:t>
            </a:r>
          </a:p>
          <a:p>
            <a:r>
              <a:rPr lang="ru-RU" sz="2800" b="1" dirty="0"/>
              <a:t>В.  </a:t>
            </a:r>
            <a:r>
              <a:rPr lang="ru-RU" sz="2800" b="1" dirty="0" err="1"/>
              <a:t>Дильтей</a:t>
            </a:r>
            <a:r>
              <a:rPr lang="ru-RU" sz="2800" dirty="0"/>
              <a:t>.  Еще  одно  разделение  и  одновременно  выявление  цельности гуманитарного знания связано с именем В. </a:t>
            </a:r>
            <a:r>
              <a:rPr lang="ru-RU" sz="2800" dirty="0" err="1"/>
              <a:t>Дильтея</a:t>
            </a:r>
            <a:r>
              <a:rPr lang="ru-RU" sz="2800" dirty="0"/>
              <a:t>, разделявшего мир природы и истории. В. </a:t>
            </a:r>
            <a:r>
              <a:rPr lang="ru-RU" sz="2800" dirty="0" err="1"/>
              <a:t>Дильтей</a:t>
            </a:r>
            <a:r>
              <a:rPr lang="ru-RU" sz="2800" dirty="0"/>
              <a:t> видел в человеке цельность, формируемую в истории и культуре,  многообразие  способностей,  соотносимых  с  переживанием  –  не устранимым свойством человеческой природы. Человеку дан опыт, в котором любая  идеальная  сущность  несет  в  себе  целостность  всей  человеческой сущности. Поскольку не доступно прямое понимание одного человека другим и в  отношении  к  социальной  ситуации  общения  и  нет  возможности  применить язык  естествознания,  следует  прибегнуть  к  древнему  пути  интерпретации, методу  истолкования,  относимому  к  Средним  векам,  а  также  к  правилам нахождения подлинного смысла Священного писания.</a:t>
            </a: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40307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fontScale="55000" lnSpcReduction="20000"/>
          </a:bodyPr>
          <a:lstStyle/>
          <a:p>
            <a:r>
              <a:rPr lang="ru-RU" sz="2800" b="1" dirty="0"/>
              <a:t>Проект М.М. Бахтина, лингвистический поворот и поиск структуры </a:t>
            </a:r>
            <a:endParaRPr lang="ru-RU" sz="2800" dirty="0"/>
          </a:p>
          <a:p>
            <a:pPr algn="just"/>
            <a:r>
              <a:rPr lang="ru-RU" sz="2800" dirty="0"/>
              <a:t>Гуманитарное  познание,  считал  М.  М.  Бахтин,  требует  двухстороннего «акта познания-проникновения</a:t>
            </a:r>
            <a:r>
              <a:rPr lang="ru-RU" sz="2800" dirty="0" smtClean="0"/>
              <a:t>». </a:t>
            </a:r>
            <a:r>
              <a:rPr lang="ru-RU" sz="2800" dirty="0"/>
              <a:t>То, что человек познает, не всегда ему  открывается.  В  XX  в.  предположительно  выявилась  «причина»  этого явления,  скрытая  в  языке.  Наметился  лингвистический  поворот,  связываемый со  структурализмом  (Ф.  де  Соссюр,  Ч.  Пирс,  Я.  Моррис,  К.  Леви-</a:t>
            </a:r>
            <a:r>
              <a:rPr lang="ru-RU" sz="2800" dirty="0" err="1"/>
              <a:t>Строс</a:t>
            </a:r>
            <a:r>
              <a:rPr lang="ru-RU" sz="2800" dirty="0"/>
              <a:t>,  Г. </a:t>
            </a:r>
            <a:r>
              <a:rPr lang="ru-RU" sz="2800" dirty="0" err="1"/>
              <a:t>Шпет</a:t>
            </a:r>
            <a:r>
              <a:rPr lang="ru-RU" sz="2800" dirty="0"/>
              <a:t>, Р. Якобсон, М. Фуко) и постструктурализмом (Р. Барт). Представители этих  направлений  пытались  </a:t>
            </a:r>
            <a:r>
              <a:rPr lang="ru-RU" sz="2800" dirty="0" err="1"/>
              <a:t>концептуализировать</a:t>
            </a:r>
            <a:r>
              <a:rPr lang="ru-RU" sz="2800" dirty="0"/>
              <a:t>  человеческую  целостность через  понятие  структуры  как  образа-модели,  в  которой  схватывается цельность, являемая в слове, значении и смысле.  </a:t>
            </a:r>
          </a:p>
          <a:p>
            <a:pPr algn="just"/>
            <a:r>
              <a:rPr lang="ru-RU" sz="2800" dirty="0"/>
              <a:t>Структура  порождается,  регулирует  самое  себя,  различается  в  своих элементах  и  синхронизируется  посредством  их  взаимодействия,  передает человеку значения, в диалоге с которыми человек порождает смысл. В  XX  в.,  и  особенно  в  XXI  в.,  в  неустойчивой  среде  воздействий  на человека  фундаментальное  значение  придается  организации  его  мышления  и через  нее  собиранию  человеческой  цельности.  Мышление  человека двойственно:  внешнее  восприятие  гарантирует  построение  эмпирического опыта, внутреннее основано на действии комплексного целостного организма, принимающего  и  перерабатывающего  информацию  в  символические выражения  –  явные  формы  (подобия,  сходства,  различия,  конфигурации) скрытых  неявных  смыслов.  В  этом  устроении  собирания  человеческой цельности осуществляются эпохи, культуры, цивилизации.     </a:t>
            </a:r>
          </a:p>
          <a:p>
            <a:pPr algn="just"/>
            <a:r>
              <a:rPr lang="ru-RU" sz="2800" b="1" dirty="0"/>
              <a:t>Контуры знания в гуманитарно-социальных науках:  </a:t>
            </a:r>
            <a:r>
              <a:rPr lang="ru-RU" sz="2800" b="1" dirty="0" err="1"/>
              <a:t>эпистема</a:t>
            </a:r>
            <a:r>
              <a:rPr lang="ru-RU" sz="2800" b="1" dirty="0"/>
              <a:t> </a:t>
            </a:r>
            <a:endParaRPr lang="ru-RU" sz="2800" dirty="0"/>
          </a:p>
          <a:p>
            <a:pPr algn="just"/>
            <a:r>
              <a:rPr lang="ru-RU" sz="2800" b="1" dirty="0" smtClean="0"/>
              <a:t> </a:t>
            </a:r>
            <a:r>
              <a:rPr lang="ru-RU" sz="2800" dirty="0" smtClean="0"/>
              <a:t>Центральное  понятие  «археологии  знания»  –  </a:t>
            </a:r>
            <a:r>
              <a:rPr lang="ru-RU" sz="2800" dirty="0" err="1" smtClean="0"/>
              <a:t>эпистема</a:t>
            </a:r>
            <a:r>
              <a:rPr lang="ru-RU" sz="2800" dirty="0" smtClean="0"/>
              <a:t>  (греч.  </a:t>
            </a:r>
            <a:r>
              <a:rPr lang="ru-RU" sz="2800" dirty="0" err="1" smtClean="0"/>
              <a:t>episteme</a:t>
            </a:r>
            <a:r>
              <a:rPr lang="ru-RU" sz="2800" dirty="0" smtClean="0"/>
              <a:t>  – знание).  Человек  сохраняет  в  себе  исторически  заложенные  априори-способности, складывающиеся в конституируемом </a:t>
            </a:r>
            <a:r>
              <a:rPr lang="ru-RU" sz="2800" dirty="0" err="1" smtClean="0"/>
              <a:t>эпистемном</a:t>
            </a:r>
            <a:r>
              <a:rPr lang="ru-RU" sz="2800" dirty="0" smtClean="0"/>
              <a:t> пространстве. Археология  знания  распознает  условия  познания  в  соотношении </a:t>
            </a:r>
            <a:r>
              <a:rPr lang="ru-RU" sz="2800" dirty="0" err="1" smtClean="0"/>
              <a:t>конфигуратов</a:t>
            </a:r>
            <a:r>
              <a:rPr lang="ru-RU" sz="2800" dirty="0" smtClean="0"/>
              <a:t>,  противоположных  по  смыслу  другим  способам  накопления  и сохранения знаний. Наличие  </a:t>
            </a:r>
            <a:r>
              <a:rPr lang="ru-RU" sz="2800" dirty="0" err="1" smtClean="0"/>
              <a:t>эпистем</a:t>
            </a:r>
            <a:r>
              <a:rPr lang="ru-RU" sz="2800" dirty="0" smtClean="0"/>
              <a:t>  в  гуманитарно-социальном  знании  свидетельствует  о наличии глубинных источников познания. В эпоху Ренессанса (XV – XVI вв.) они  определяются  по  Слову,  едином  выражением  мировых  процессов.  В классической науке XVII – XVIII вв. слово становится образным инструментом формирования мыслительных пространств, в   XX в. слово становится частью символического  выражения  и,  укрепляясь  через  соотношение  или  разрыв знаков,  значений  и  смыслов,  становится  самодостаточным  средством постижения мира. Об этом последнем оформлении </a:t>
            </a:r>
            <a:r>
              <a:rPr lang="ru-RU" sz="2800" dirty="0" err="1" smtClean="0"/>
              <a:t>эпистемы</a:t>
            </a:r>
            <a:r>
              <a:rPr lang="ru-RU" sz="2800" dirty="0" smtClean="0"/>
              <a:t> свидетельствуют образы знаний в эпохи модерна и постмодерна.  </a:t>
            </a: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27260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lnSpcReduction="10000"/>
          </a:bodyPr>
          <a:lstStyle/>
          <a:p>
            <a:pPr algn="just"/>
            <a:r>
              <a:rPr lang="ru-RU" sz="2800" dirty="0"/>
              <a:t>В  эпоху  Ренессанса  </a:t>
            </a:r>
            <a:r>
              <a:rPr lang="ru-RU" sz="2800" dirty="0" err="1"/>
              <a:t>эпистемы</a:t>
            </a:r>
            <a:r>
              <a:rPr lang="ru-RU" sz="2800" dirty="0"/>
              <a:t>  складывались  на  сходствах  и  подобиях;  в Новое  время  –  на  тождествах  и  различиях  с  изобретением  классификаций, упорядочивающих таблиц; модерн и постмодерн обращаются к разным языкам для  того,  чтобы  выражение  существовало  само  по  себе,  пересиливая обыденную и научную мысль.  </a:t>
            </a:r>
          </a:p>
          <a:p>
            <a:pPr algn="just"/>
            <a:r>
              <a:rPr lang="ru-RU" sz="2800" dirty="0"/>
              <a:t>Язык превышает понимание человека. В классическую эпоху он подобен вещи  и  служит  людям  как  вещь  при  помощи  грамматики  и  алфавита.  С лингвистическим  поворотом  в  XX  в.  язык  наделяется  собственным  бытием  и может являться «представителем» человека, которого классическая </a:t>
            </a:r>
            <a:r>
              <a:rPr lang="ru-RU" sz="2800" dirty="0" err="1"/>
              <a:t>эпистема</a:t>
            </a:r>
            <a:r>
              <a:rPr lang="ru-RU" sz="2800" dirty="0"/>
              <a:t> не брала  во  внимание.  Жизнь,  труд  и  язык,  по  М.  Фуко,  свидетельствуют  о разрушении  образцового  благополучия,  когда  мышление  человека устанавливалось в соотнесении с порядком вещей.  </a:t>
            </a: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944529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668" y="286604"/>
            <a:ext cx="9370012" cy="438016"/>
          </a:xfrm>
        </p:spPr>
        <p:txBody>
          <a:bodyPr>
            <a:normAutofit/>
          </a:bodyPr>
          <a:lstStyle/>
          <a:p>
            <a:r>
              <a:rPr lang="ru-RU" sz="2000" b="1" dirty="0" smtClean="0">
                <a:latin typeface="Arial Black" panose="020B0A04020102020204" pitchFamily="34" charset="0"/>
              </a:rPr>
              <a:t>Социально-гуманитарное знание</a:t>
            </a:r>
            <a:endParaRPr lang="ru-RU" sz="2000" b="1" dirty="0">
              <a:latin typeface="Arial Black" panose="020B0A04020102020204" pitchFamily="34" charset="0"/>
            </a:endParaRPr>
          </a:p>
        </p:txBody>
      </p:sp>
      <p:sp>
        <p:nvSpPr>
          <p:cNvPr id="3" name="Объект 2"/>
          <p:cNvSpPr>
            <a:spLocks noGrp="1"/>
          </p:cNvSpPr>
          <p:nvPr>
            <p:ph idx="1"/>
          </p:nvPr>
        </p:nvSpPr>
        <p:spPr>
          <a:xfrm>
            <a:off x="293298" y="724620"/>
            <a:ext cx="11447253" cy="5144474"/>
          </a:xfrm>
        </p:spPr>
        <p:txBody>
          <a:bodyPr>
            <a:normAutofit/>
          </a:bodyPr>
          <a:lstStyle/>
          <a:p>
            <a:pPr algn="just"/>
            <a:r>
              <a:rPr lang="ru-RU" sz="1400" dirty="0" smtClean="0"/>
              <a:t>НИП - Понятие  введено  И.  </a:t>
            </a:r>
            <a:r>
              <a:rPr lang="ru-RU" sz="1400" dirty="0" err="1" smtClean="0"/>
              <a:t>Лакатосом</a:t>
            </a:r>
            <a:r>
              <a:rPr lang="ru-RU" sz="1400" dirty="0" smtClean="0"/>
              <a:t>  для  того,  чтобы  в  научном  сообществе укрепилось представление о существовании научной реальности, не сводимой к строгой  рациональности.  Под  исследовательской  программой  понимается развитие  исходной  фундаментальной  теории,  идеи,  методы  которой провозглашаются  лидерами  этой  науки.    Исследовательская  программа формирует  реальность  отношений  человека  (исследователя)  и  изучаемого  им отрезка или фрагмента действительности.   В  гуманитарно-социальных  науках  исследовательская  программа опирается  на  принципы  неклассической  философии,  что  выражается  в схватывании  тенденций,  определяющих  связь  любой  исследовательской программы  с  относительностью  и  многомерностью  существования  человека, как в самом себе, так и в обществе.  </a:t>
            </a:r>
          </a:p>
          <a:p>
            <a:pPr algn="just"/>
            <a:r>
              <a:rPr lang="ru-RU" sz="1400" dirty="0" smtClean="0"/>
              <a:t> Исследовательские  программы  являются  образцами  для  выделения принципов организации научного знания. Каждая исследовательская программа выявляет свою логику построения и стоящего за ней мышления. Иерархический принцип  требует  подчинения  исследовательской  программы  уровню  развития современных  наук  об  обществе  –  социальные  науки  воздействуют  на гуманитарные аспекты исследования.  Междисциплинарный принцип порождает  методологию  смыслового поля исследования  как  нейтральной  «срединной»  полосы  между  гуманитарными  и социальными  науками  посредством  выделения  значимых  для  исследователя контекстов.  </a:t>
            </a:r>
          </a:p>
          <a:p>
            <a:pPr algn="just"/>
            <a:endParaRPr lang="ru-RU" sz="1400" dirty="0"/>
          </a:p>
        </p:txBody>
      </p:sp>
    </p:spTree>
    <p:extLst>
      <p:ext uri="{BB962C8B-B14F-4D97-AF65-F5344CB8AC3E}">
        <p14:creationId xmlns:p14="http://schemas.microsoft.com/office/powerpoint/2010/main" val="116683729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483079" y="888521"/>
            <a:ext cx="10672601" cy="4980573"/>
          </a:xfrm>
        </p:spPr>
        <p:txBody>
          <a:bodyPr>
            <a:normAutofit lnSpcReduction="10000"/>
          </a:bodyPr>
          <a:lstStyle/>
          <a:p>
            <a:pPr algn="just"/>
            <a:r>
              <a:rPr lang="ru-RU" dirty="0" err="1"/>
              <a:t>Трансдисциплинарный</a:t>
            </a:r>
            <a:r>
              <a:rPr lang="ru-RU" dirty="0"/>
              <a:t>  принцип  требует  организации  исследования,  в </a:t>
            </a:r>
            <a:r>
              <a:rPr lang="ru-RU" dirty="0" smtClean="0"/>
              <a:t>котором  </a:t>
            </a:r>
            <a:r>
              <a:rPr lang="ru-RU" dirty="0"/>
              <a:t>все  исследовательские  конструкции  удерживаются  общей  отдельно структурированной «</a:t>
            </a:r>
            <a:r>
              <a:rPr lang="ru-RU" dirty="0" err="1"/>
              <a:t>метаметодологией</a:t>
            </a:r>
            <a:r>
              <a:rPr lang="ru-RU" dirty="0"/>
              <a:t>».  </a:t>
            </a:r>
            <a:r>
              <a:rPr lang="ru-RU" dirty="0" smtClean="0"/>
              <a:t>Наличие  </a:t>
            </a:r>
            <a:r>
              <a:rPr lang="ru-RU" dirty="0"/>
              <a:t>принципов (греч.  α</a:t>
            </a:r>
            <a:r>
              <a:rPr lang="ru-RU" dirty="0" err="1"/>
              <a:t>ρχή</a:t>
            </a:r>
            <a:r>
              <a:rPr lang="ru-RU" dirty="0"/>
              <a:t>,  лат.  </a:t>
            </a:r>
            <a:r>
              <a:rPr lang="ru-RU" dirty="0" err="1"/>
              <a:t>principium</a:t>
            </a:r>
            <a:r>
              <a:rPr lang="ru-RU" dirty="0"/>
              <a:t>  –  основа,  начало)  в </a:t>
            </a:r>
            <a:r>
              <a:rPr lang="ru-RU" dirty="0" smtClean="0"/>
              <a:t>современной  </a:t>
            </a:r>
            <a:r>
              <a:rPr lang="ru-RU" dirty="0"/>
              <a:t>гуманитарной  науке  в  неустойчивой  среде  миропорядка, </a:t>
            </a:r>
            <a:r>
              <a:rPr lang="ru-RU" dirty="0" smtClean="0"/>
              <a:t>возникшего  </a:t>
            </a:r>
            <a:r>
              <a:rPr lang="ru-RU" dirty="0"/>
              <a:t>с  разрушением  традиций,  трансформацией  языков,  смешением </a:t>
            </a:r>
            <a:r>
              <a:rPr lang="ru-RU" dirty="0" smtClean="0"/>
              <a:t>этносов</a:t>
            </a:r>
            <a:r>
              <a:rPr lang="ru-RU" dirty="0"/>
              <a:t>,  является  определяющим  для  исследовательской  программы. </a:t>
            </a:r>
          </a:p>
          <a:p>
            <a:pPr algn="just"/>
            <a:r>
              <a:rPr lang="ru-RU" dirty="0"/>
              <a:t>Принципы разворачиваются в тенденции (лат. </a:t>
            </a:r>
            <a:r>
              <a:rPr lang="ru-RU" dirty="0" err="1"/>
              <a:t>tendo</a:t>
            </a:r>
            <a:r>
              <a:rPr lang="ru-RU" dirty="0"/>
              <a:t> - направляю, стремлюсь), </a:t>
            </a:r>
            <a:r>
              <a:rPr lang="ru-RU" dirty="0" smtClean="0"/>
              <a:t>которые  </a:t>
            </a:r>
            <a:r>
              <a:rPr lang="ru-RU" dirty="0"/>
              <a:t>демонстрирует  ситуацию  сдвига  неклассической  методологии  в </a:t>
            </a:r>
            <a:r>
              <a:rPr lang="ru-RU" dirty="0" smtClean="0"/>
              <a:t>исследовании  </a:t>
            </a:r>
            <a:r>
              <a:rPr lang="ru-RU" dirty="0"/>
              <a:t>к  </a:t>
            </a:r>
            <a:r>
              <a:rPr lang="ru-RU" dirty="0" err="1"/>
              <a:t>постнеклассической</a:t>
            </a:r>
            <a:r>
              <a:rPr lang="ru-RU" dirty="0"/>
              <a:t>,  предполагающей  усиления  аспектов </a:t>
            </a:r>
            <a:r>
              <a:rPr lang="ru-RU" dirty="0" smtClean="0"/>
              <a:t>дробления  </a:t>
            </a:r>
            <a:r>
              <a:rPr lang="ru-RU" dirty="0"/>
              <a:t>общей  идеи  на  множественность  контекстов,  предполагающих  их взаимозависимость, взаимозаменяемость и диалог.  </a:t>
            </a:r>
          </a:p>
          <a:p>
            <a:pPr algn="just"/>
            <a:r>
              <a:rPr lang="ru-RU" dirty="0"/>
              <a:t>Например, </a:t>
            </a:r>
            <a:r>
              <a:rPr lang="ru-RU" b="1" dirty="0"/>
              <a:t>философская антропология</a:t>
            </a:r>
            <a:r>
              <a:rPr lang="ru-RU" dirty="0"/>
              <a:t> переплетается в своем контексте с </a:t>
            </a:r>
            <a:r>
              <a:rPr lang="ru-RU" dirty="0" smtClean="0"/>
              <a:t>онтологией</a:t>
            </a:r>
            <a:r>
              <a:rPr lang="ru-RU" dirty="0"/>
              <a:t>,  а онтология,  усиленная  антропологией, преобразуется  в развитии онтологической гносеологии (Н.О. </a:t>
            </a:r>
            <a:r>
              <a:rPr lang="ru-RU" dirty="0" err="1"/>
              <a:t>Лосский</a:t>
            </a:r>
            <a:r>
              <a:rPr lang="ru-RU" dirty="0"/>
              <a:t>, С.Л. Франк, С.Н. Трубецкой и др.). </a:t>
            </a:r>
            <a:r>
              <a:rPr lang="ru-RU" dirty="0" smtClean="0"/>
              <a:t>Развивается  </a:t>
            </a:r>
            <a:r>
              <a:rPr lang="ru-RU" dirty="0"/>
              <a:t>поэтика,  порождающая  </a:t>
            </a:r>
            <a:r>
              <a:rPr lang="ru-RU" dirty="0" err="1"/>
              <a:t>антропоэтику</a:t>
            </a:r>
            <a:r>
              <a:rPr lang="ru-RU" dirty="0"/>
              <a:t>  (С.А.  Смирнов). </a:t>
            </a:r>
            <a:r>
              <a:rPr lang="ru-RU" dirty="0" smtClean="0"/>
              <a:t>Кристаллизация  </a:t>
            </a:r>
            <a:r>
              <a:rPr lang="ru-RU" dirty="0"/>
              <a:t>научного  мышления  на  перекрестке  разных  мыслительных </a:t>
            </a:r>
            <a:r>
              <a:rPr lang="ru-RU" dirty="0" smtClean="0"/>
              <a:t>форм  </a:t>
            </a:r>
            <a:r>
              <a:rPr lang="ru-RU" dirty="0"/>
              <a:t>породила  оригинальные  концепции  </a:t>
            </a:r>
            <a:r>
              <a:rPr lang="ru-RU" dirty="0" err="1"/>
              <a:t>синергийной</a:t>
            </a:r>
            <a:r>
              <a:rPr lang="ru-RU" dirty="0"/>
              <a:t>  антропологии  (С.С. </a:t>
            </a:r>
            <a:r>
              <a:rPr lang="ru-RU" dirty="0" err="1" smtClean="0"/>
              <a:t>Хоружий</a:t>
            </a:r>
            <a:r>
              <a:rPr lang="ru-RU" dirty="0"/>
              <a:t>), антропологической аналитики (В.А. </a:t>
            </a:r>
            <a:r>
              <a:rPr lang="ru-RU" dirty="0" err="1"/>
              <a:t>Подорога</a:t>
            </a:r>
            <a:r>
              <a:rPr lang="ru-RU" dirty="0"/>
              <a:t>). </a:t>
            </a:r>
          </a:p>
        </p:txBody>
      </p:sp>
    </p:spTree>
    <p:extLst>
      <p:ext uri="{BB962C8B-B14F-4D97-AF65-F5344CB8AC3E}">
        <p14:creationId xmlns:p14="http://schemas.microsoft.com/office/powerpoint/2010/main" val="412373050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483079" y="888521"/>
            <a:ext cx="10672601" cy="4980573"/>
          </a:xfrm>
        </p:spPr>
        <p:txBody>
          <a:bodyPr>
            <a:normAutofit/>
          </a:bodyPr>
          <a:lstStyle/>
          <a:p>
            <a:r>
              <a:rPr lang="ru-RU" b="1" dirty="0"/>
              <a:t>Натуралистическая исследовательская программа </a:t>
            </a:r>
            <a:endParaRPr lang="ru-RU" dirty="0"/>
          </a:p>
          <a:p>
            <a:r>
              <a:rPr lang="ru-RU" b="1" dirty="0"/>
              <a:t> </a:t>
            </a:r>
            <a:endParaRPr lang="ru-RU" dirty="0"/>
          </a:p>
          <a:p>
            <a:pPr algn="just"/>
            <a:r>
              <a:rPr lang="ru-RU" dirty="0"/>
              <a:t>М.  Шелер  критикует  «классическую»  теорию  человека  и,  следовательно, </a:t>
            </a:r>
            <a:r>
              <a:rPr lang="ru-RU" dirty="0" smtClean="0"/>
              <a:t>научную  </a:t>
            </a:r>
            <a:r>
              <a:rPr lang="ru-RU" dirty="0"/>
              <a:t>программу  классической  науки.  Как  то,  так  и  другое  связаны  с </a:t>
            </a:r>
            <a:r>
              <a:rPr lang="ru-RU" dirty="0" smtClean="0"/>
              <a:t>образом </a:t>
            </a:r>
            <a:r>
              <a:rPr lang="ru-RU" dirty="0"/>
              <a:t>мира в целом: «… мир, в котором мы живем, изначально и постоянно </a:t>
            </a:r>
            <a:r>
              <a:rPr lang="ru-RU" dirty="0" smtClean="0"/>
              <a:t>упорядочен </a:t>
            </a:r>
            <a:r>
              <a:rPr lang="ru-RU" dirty="0"/>
              <a:t>так,  что  формы  бытия,  чем  они  выше, тем больше  возрастают не только  в  ценности  и  смысле,  но  и  в  своей  силе  и  власти» .  Это представление  о  мире  порождает  натуралистическую  исследовательскую программу. Она основана на предположении о том, что высшие формы бытия и сознания  вырастают  из  процессов,  относящихся  к  низшим  формам  жизни. </a:t>
            </a:r>
            <a:r>
              <a:rPr lang="ru-RU" dirty="0" smtClean="0"/>
              <a:t>Поток  </a:t>
            </a:r>
            <a:r>
              <a:rPr lang="ru-RU" dirty="0"/>
              <a:t>жизненных  сил  течет  снизу  вверх.  Всем  правит  неорганический  мир  с закономерностями,  почти  независящими  от  живого  существа.</a:t>
            </a:r>
          </a:p>
        </p:txBody>
      </p:sp>
    </p:spTree>
    <p:extLst>
      <p:ext uri="{BB962C8B-B14F-4D97-AF65-F5344CB8AC3E}">
        <p14:creationId xmlns:p14="http://schemas.microsoft.com/office/powerpoint/2010/main" val="74952812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483079" y="888521"/>
            <a:ext cx="10672601" cy="4980573"/>
          </a:xfrm>
        </p:spPr>
        <p:txBody>
          <a:bodyPr>
            <a:normAutofit fontScale="92500"/>
          </a:bodyPr>
          <a:lstStyle/>
          <a:p>
            <a:r>
              <a:rPr lang="ru-RU" b="1" dirty="0"/>
              <a:t>Теологическая исследовательская программа </a:t>
            </a:r>
            <a:endParaRPr lang="ru-RU" dirty="0"/>
          </a:p>
          <a:p>
            <a:r>
              <a:rPr lang="ru-RU" b="1" dirty="0"/>
              <a:t> </a:t>
            </a:r>
            <a:endParaRPr lang="ru-RU" dirty="0"/>
          </a:p>
          <a:p>
            <a:pPr algn="just"/>
            <a:r>
              <a:rPr lang="ru-RU" dirty="0"/>
              <a:t>Натуралистической  исследовательской  программе  противостоит </a:t>
            </a:r>
            <a:r>
              <a:rPr lang="ru-RU" dirty="0" smtClean="0"/>
              <a:t>зависимость  </a:t>
            </a:r>
            <a:r>
              <a:rPr lang="ru-RU" dirty="0"/>
              <a:t>человека  от  высших  сил  или  теологическая  исследовательская </a:t>
            </a:r>
            <a:r>
              <a:rPr lang="ru-RU" dirty="0" smtClean="0"/>
              <a:t>программа</a:t>
            </a:r>
            <a:r>
              <a:rPr lang="ru-RU" dirty="0"/>
              <a:t>.  Человек в своем развитии значительно уступает природным силам. </a:t>
            </a:r>
            <a:r>
              <a:rPr lang="ru-RU" dirty="0" smtClean="0"/>
              <a:t>Чем  </a:t>
            </a:r>
            <a:r>
              <a:rPr lang="ru-RU" dirty="0"/>
              <a:t>выше  и  </a:t>
            </a:r>
            <a:r>
              <a:rPr lang="ru-RU" dirty="0" err="1"/>
              <a:t>утонченней</a:t>
            </a:r>
            <a:r>
              <a:rPr lang="ru-RU" dirty="0"/>
              <a:t>  становится  природа  человека,  чем  больше  он </a:t>
            </a:r>
            <a:r>
              <a:rPr lang="ru-RU" dirty="0" smtClean="0"/>
              <a:t>приобщается  </a:t>
            </a:r>
            <a:r>
              <a:rPr lang="ru-RU" dirty="0"/>
              <a:t>к  высшим  человеческим  ценностям,  тем  более  хрупкой  и </a:t>
            </a:r>
            <a:r>
              <a:rPr lang="ru-RU" dirty="0" smtClean="0"/>
              <a:t>уязвимой  </a:t>
            </a:r>
            <a:r>
              <a:rPr lang="ru-RU" dirty="0"/>
              <a:t>становится  сама  эта  природа.  Человек  начинает  противостоять </a:t>
            </a:r>
            <a:r>
              <a:rPr lang="ru-RU" dirty="0" smtClean="0"/>
              <a:t>обществу</a:t>
            </a:r>
            <a:r>
              <a:rPr lang="ru-RU" dirty="0"/>
              <a:t>, замыкаясь в мире высших истин. Так, периоды расцвета культуры в человеческой  истории  «кратковременны  и  редки».  Победить </a:t>
            </a:r>
            <a:r>
              <a:rPr lang="ru-RU" dirty="0" smtClean="0"/>
              <a:t>природные  </a:t>
            </a:r>
            <a:r>
              <a:rPr lang="ru-RU" dirty="0"/>
              <a:t>силы  не  удается,  так  как  «низшее»  является  изначально  более </a:t>
            </a:r>
            <a:r>
              <a:rPr lang="ru-RU" dirty="0" smtClean="0"/>
              <a:t>сильным </a:t>
            </a:r>
            <a:r>
              <a:rPr lang="ru-RU" dirty="0"/>
              <a:t>и у духа изначально «нет собственной энергии» .  </a:t>
            </a:r>
          </a:p>
          <a:p>
            <a:pPr algn="just"/>
            <a:r>
              <a:rPr lang="ru-RU" dirty="0"/>
              <a:t>Для  обретения  духовных  сил  человеку  потребовалась  творящая </a:t>
            </a:r>
            <a:r>
              <a:rPr lang="ru-RU" dirty="0" smtClean="0"/>
              <a:t>реальность</a:t>
            </a:r>
            <a:r>
              <a:rPr lang="ru-RU" dirty="0"/>
              <a:t>.  В  этой  реальности  он  достигает  истины  –  того,  «что  озаряет </a:t>
            </a:r>
            <a:r>
              <a:rPr lang="ru-RU" dirty="0" smtClean="0"/>
              <a:t>субъект</a:t>
            </a:r>
            <a:r>
              <a:rPr lang="ru-RU" dirty="0"/>
              <a:t>,  что  дает  ему  душевный  покой».  Творящая  реальность </a:t>
            </a:r>
            <a:r>
              <a:rPr lang="ru-RU" dirty="0" smtClean="0"/>
              <a:t>позволяет </a:t>
            </a:r>
            <a:r>
              <a:rPr lang="ru-RU" dirty="0"/>
              <a:t>человеку обрести смысл своего существования, который достигается в </a:t>
            </a:r>
            <a:r>
              <a:rPr lang="ru-RU" dirty="0" err="1"/>
              <a:t>Богообщении</a:t>
            </a:r>
            <a:r>
              <a:rPr lang="ru-RU" dirty="0"/>
              <a:t> – взаимодействии с Абсолютным иным бытием, не имеющим локализации  во  времени  и  пространстве,  но  дающим    человеку  цельность  в одновременном  видении  человека  в  происхождении,  сущности (образе/подобии) и назначении.   </a:t>
            </a:r>
          </a:p>
          <a:p>
            <a:endParaRPr lang="ru-RU" dirty="0"/>
          </a:p>
        </p:txBody>
      </p:sp>
    </p:spTree>
    <p:extLst>
      <p:ext uri="{BB962C8B-B14F-4D97-AF65-F5344CB8AC3E}">
        <p14:creationId xmlns:p14="http://schemas.microsoft.com/office/powerpoint/2010/main" val="350117558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3087" y="312482"/>
            <a:ext cx="9162978" cy="446643"/>
          </a:xfrm>
        </p:spPr>
        <p:txBody>
          <a:bodyPr>
            <a:normAutofit/>
          </a:bodyPr>
          <a:lstStyle/>
          <a:p>
            <a:r>
              <a:rPr lang="ru-RU" sz="2400" dirty="0" smtClean="0">
                <a:latin typeface="Arial Black" panose="020B0A04020102020204" pitchFamily="34" charset="0"/>
              </a:rPr>
              <a:t>Исследовательские программы</a:t>
            </a:r>
            <a:endParaRPr lang="ru-RU" sz="2400" dirty="0">
              <a:latin typeface="Arial Black" panose="020B0A04020102020204" pitchFamily="34" charset="0"/>
            </a:endParaRPr>
          </a:p>
        </p:txBody>
      </p:sp>
      <p:sp>
        <p:nvSpPr>
          <p:cNvPr id="3" name="Объект 2"/>
          <p:cNvSpPr>
            <a:spLocks noGrp="1"/>
          </p:cNvSpPr>
          <p:nvPr>
            <p:ph idx="1"/>
          </p:nvPr>
        </p:nvSpPr>
        <p:spPr>
          <a:xfrm>
            <a:off x="923025" y="1190445"/>
            <a:ext cx="10232655" cy="4678649"/>
          </a:xfrm>
        </p:spPr>
        <p:txBody>
          <a:bodyPr>
            <a:normAutofit fontScale="85000" lnSpcReduction="20000"/>
          </a:bodyPr>
          <a:lstStyle/>
          <a:p>
            <a:r>
              <a:rPr lang="ru-RU" b="1" dirty="0"/>
              <a:t>Культурологическая исследовательская программа </a:t>
            </a:r>
            <a:endParaRPr lang="ru-RU" dirty="0"/>
          </a:p>
          <a:p>
            <a:r>
              <a:rPr lang="ru-RU" dirty="0"/>
              <a:t> </a:t>
            </a:r>
          </a:p>
          <a:p>
            <a:pPr algn="just"/>
            <a:r>
              <a:rPr lang="ru-RU" dirty="0"/>
              <a:t>В конце XIX и начале XX в. осмысляется различие природы и культуры, </a:t>
            </a:r>
            <a:r>
              <a:rPr lang="ru-RU" dirty="0" smtClean="0"/>
              <a:t>объектов </a:t>
            </a:r>
            <a:r>
              <a:rPr lang="ru-RU" dirty="0"/>
              <a:t>естественных наук и гуманитарных. Гуманитарно-социальное знание перестает  ориентироваться  на  идеал  науки,  изучающей  природу,  и  находит исследовательские нормы в науках о духе, искусствознании и культуре.   </a:t>
            </a:r>
            <a:r>
              <a:rPr lang="ru-RU" dirty="0" smtClean="0"/>
              <a:t>Культура  </a:t>
            </a:r>
            <a:r>
              <a:rPr lang="ru-RU" dirty="0"/>
              <a:t>объединяет  круг  явлений:  философствование,  искусство, </a:t>
            </a:r>
            <a:r>
              <a:rPr lang="ru-RU" dirty="0" smtClean="0"/>
              <a:t>нравственность</a:t>
            </a:r>
            <a:r>
              <a:rPr lang="ru-RU" dirty="0"/>
              <a:t>, духовное бытие, а также тексты, в которых воплощаются эти </a:t>
            </a:r>
            <a:r>
              <a:rPr lang="ru-RU" dirty="0" smtClean="0"/>
              <a:t>формы </a:t>
            </a:r>
            <a:r>
              <a:rPr lang="ru-RU" dirty="0"/>
              <a:t>освоения мира. Для науки культура более поздний научный объект, чем природа.  Теории  культуры  включают  структуры  сознания,  </a:t>
            </a:r>
            <a:r>
              <a:rPr lang="ru-RU" dirty="0" smtClean="0"/>
              <a:t>требующие специального  </a:t>
            </a:r>
            <a:r>
              <a:rPr lang="ru-RU" dirty="0"/>
              <a:t>исследования:  </a:t>
            </a:r>
            <a:r>
              <a:rPr lang="ru-RU" dirty="0" err="1"/>
              <a:t>индивидуация</a:t>
            </a:r>
            <a:r>
              <a:rPr lang="ru-RU" dirty="0"/>
              <a:t>,  понимание,  </a:t>
            </a:r>
            <a:r>
              <a:rPr lang="ru-RU" dirty="0" smtClean="0"/>
              <a:t>интерпретация, </a:t>
            </a:r>
            <a:r>
              <a:rPr lang="ru-RU" dirty="0" err="1" smtClean="0"/>
              <a:t>смыслообразование</a:t>
            </a:r>
            <a:r>
              <a:rPr lang="ru-RU" dirty="0"/>
              <a:t>.  </a:t>
            </a:r>
          </a:p>
          <a:p>
            <a:pPr algn="just"/>
            <a:r>
              <a:rPr lang="ru-RU" dirty="0"/>
              <a:t>Культурные  явления  самодостаточны,  автономные  и  ориентированы  на </a:t>
            </a:r>
            <a:r>
              <a:rPr lang="ru-RU" dirty="0" smtClean="0"/>
              <a:t>человека  </a:t>
            </a:r>
            <a:r>
              <a:rPr lang="ru-RU" dirty="0"/>
              <a:t>и  его  человеческий  мир.  Древние  культуры  и  цивилизации существуют  каждая  для  себя,  но  находятся  в  постоянном  взаимодействии  и пересечении, центрированном на человеке и его судьбе. Культурные феномены существуют в нашем сознании как нечто цельное, единое. В.С. </a:t>
            </a:r>
            <a:r>
              <a:rPr lang="ru-RU" dirty="0" err="1"/>
              <a:t>Библер</a:t>
            </a:r>
            <a:r>
              <a:rPr lang="ru-RU" dirty="0"/>
              <a:t> считает, что человеком руководит «интуиция культуры». </a:t>
            </a:r>
            <a:r>
              <a:rPr lang="ru-RU" dirty="0" smtClean="0"/>
              <a:t>Внешнее </a:t>
            </a:r>
            <a:r>
              <a:rPr lang="ru-RU" dirty="0"/>
              <a:t>воплощение культура находит в вербальных текстах как системах </a:t>
            </a:r>
            <a:r>
              <a:rPr lang="ru-RU" dirty="0" smtClean="0"/>
              <a:t>упорядочивания</a:t>
            </a:r>
            <a:r>
              <a:rPr lang="ru-RU" dirty="0"/>
              <a:t>,  отличных  от  текстов  классической  науки.  Текст  является </a:t>
            </a:r>
            <a:r>
              <a:rPr lang="ru-RU" dirty="0" smtClean="0"/>
              <a:t>первичной  </a:t>
            </a:r>
            <a:r>
              <a:rPr lang="ru-RU" dirty="0"/>
              <a:t>данностью  для  гуманитарно-филологического  мышления, богословского и философского «в его истоках» (М.М. Бахтин).  </a:t>
            </a:r>
            <a:r>
              <a:rPr lang="ru-RU" dirty="0" smtClean="0"/>
              <a:t> </a:t>
            </a:r>
            <a:r>
              <a:rPr lang="ru-RU" dirty="0"/>
              <a:t>Гуманитарно-социальное знание требует особой «логики» мировидения и мировосприятия.  Оно  нуждается  в  выявлении  универсальных  культурных </a:t>
            </a:r>
            <a:r>
              <a:rPr lang="ru-RU" dirty="0" smtClean="0"/>
              <a:t>определителей</a:t>
            </a:r>
            <a:r>
              <a:rPr lang="ru-RU" dirty="0"/>
              <a:t>,  связывающих  сознание,  язык  и  состояние  человека  в  единое объективное  целое.  Время,  пространство,  изменение,  судьба,  преображение, свобода  создают  «сеть»,  имеющую  свое  представительство  в  сознании гуманитарного исследователя.    </a:t>
            </a:r>
          </a:p>
          <a:p>
            <a:pPr algn="just"/>
            <a:endParaRPr lang="ru-RU" dirty="0"/>
          </a:p>
        </p:txBody>
      </p:sp>
    </p:spTree>
    <p:extLst>
      <p:ext uri="{BB962C8B-B14F-4D97-AF65-F5344CB8AC3E}">
        <p14:creationId xmlns:p14="http://schemas.microsoft.com/office/powerpoint/2010/main" val="139768348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9351" y="286604"/>
            <a:ext cx="9016328" cy="446642"/>
          </a:xfrm>
        </p:spPr>
        <p:txBody>
          <a:bodyPr>
            <a:noAutofit/>
          </a:bodyPr>
          <a:lstStyle/>
          <a:p>
            <a:r>
              <a:rPr lang="ru-RU" sz="3200" dirty="0" smtClean="0">
                <a:latin typeface="Arial Black" panose="020B0A04020102020204" pitchFamily="34" charset="0"/>
              </a:rPr>
              <a:t>Стиль научного мышления</a:t>
            </a:r>
            <a:endParaRPr lang="ru-RU" sz="3200" dirty="0">
              <a:latin typeface="Arial Black" panose="020B0A04020102020204" pitchFamily="34" charset="0"/>
            </a:endParaRPr>
          </a:p>
        </p:txBody>
      </p:sp>
      <p:sp>
        <p:nvSpPr>
          <p:cNvPr id="3" name="Объект 2"/>
          <p:cNvSpPr>
            <a:spLocks noGrp="1"/>
          </p:cNvSpPr>
          <p:nvPr>
            <p:ph idx="1"/>
          </p:nvPr>
        </p:nvSpPr>
        <p:spPr>
          <a:xfrm>
            <a:off x="750498" y="1164246"/>
            <a:ext cx="10405181" cy="4546440"/>
          </a:xfrm>
        </p:spPr>
        <p:txBody>
          <a:bodyPr>
            <a:normAutofit lnSpcReduction="10000"/>
          </a:bodyPr>
          <a:lstStyle/>
          <a:p>
            <a:pPr algn="just"/>
            <a:r>
              <a:rPr lang="ru-RU" b="1" dirty="0"/>
              <a:t>Стиль научного мышления </a:t>
            </a:r>
            <a:r>
              <a:rPr lang="ru-RU" dirty="0"/>
              <a:t>— исторически сложившаяся совокупность методологических </a:t>
            </a:r>
            <a:r>
              <a:rPr lang="ru-RU" dirty="0" err="1"/>
              <a:t>регулятивов</a:t>
            </a:r>
            <a:r>
              <a:rPr lang="ru-RU" dirty="0"/>
              <a:t>, идеалов и норм науки, философских принципов,  определяющих содержание и направленность изменений науки на исторически-конкретном этапе ее развития. Понятие С. Н. М. (СНМ) относится к ряду средств </a:t>
            </a:r>
            <a:r>
              <a:rPr lang="ru-RU" dirty="0" err="1" smtClean="0"/>
              <a:t>метатеоретического</a:t>
            </a:r>
            <a:r>
              <a:rPr lang="ru-RU" dirty="0" smtClean="0"/>
              <a:t> </a:t>
            </a:r>
            <a:r>
              <a:rPr lang="ru-RU" dirty="0"/>
              <a:t>исследования структуры и динамики науки. </a:t>
            </a:r>
            <a:r>
              <a:rPr lang="ru-RU" b="1" dirty="0"/>
              <a:t>Первоначально понятие СНМ </a:t>
            </a:r>
            <a:r>
              <a:rPr lang="ru-RU" dirty="0"/>
              <a:t>было связано с вопросом об особенностях фундаментальных исследований: предполагалось, что господствующая наука или лидирующая фундаментальная теория определенной эпохи полностью определяли СНМ этой эпохи. В ходе исследования феномена СНМ были уточнены представления о его сложной гетерогенной природе. СНМ является и социокультурным, и </a:t>
            </a:r>
            <a:r>
              <a:rPr lang="ru-RU" dirty="0" err="1"/>
              <a:t>внутринаучным</a:t>
            </a:r>
            <a:r>
              <a:rPr lang="ru-RU" dirty="0"/>
              <a:t> феноменом и формируется под их воздействием.</a:t>
            </a:r>
          </a:p>
          <a:p>
            <a:pPr algn="just"/>
            <a:r>
              <a:rPr lang="ru-RU" dirty="0"/>
              <a:t>Основной механизм социокультурной детерминации СНМ связан с системой конкретно-исторических норм и идеалов науки, уходящих корнями в культуру эпохи. Например, в период становления опытного естествознания </a:t>
            </a:r>
            <a:r>
              <a:rPr lang="ru-RU" b="1" dirty="0"/>
              <a:t>классическая механика определяла "видение", объяснение, описание, структуру строения теории не только всей механики, но и физики, химии, биологии, социальной философии.</a:t>
            </a:r>
            <a:r>
              <a:rPr lang="ru-RU" dirty="0"/>
              <a:t> Философские представления, идеи в структуре СНМ участвуют в процессе осмысления пределов </a:t>
            </a:r>
            <a:r>
              <a:rPr lang="ru-RU" dirty="0" err="1"/>
              <a:t>эвристичности</a:t>
            </a:r>
            <a:r>
              <a:rPr lang="ru-RU" dirty="0"/>
              <a:t> старых идеалов научности и формировании новых.</a:t>
            </a:r>
          </a:p>
        </p:txBody>
      </p:sp>
    </p:spTree>
    <p:extLst>
      <p:ext uri="{BB962C8B-B14F-4D97-AF65-F5344CB8AC3E}">
        <p14:creationId xmlns:p14="http://schemas.microsoft.com/office/powerpoint/2010/main" val="300597672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024" y="295229"/>
            <a:ext cx="11017656" cy="420763"/>
          </a:xfrm>
        </p:spPr>
        <p:txBody>
          <a:bodyPr>
            <a:noAutofit/>
          </a:bodyPr>
          <a:lstStyle/>
          <a:p>
            <a:r>
              <a:rPr lang="ru-RU" sz="1400" dirty="0" smtClean="0">
                <a:latin typeface="Arial Black" panose="020B0A04020102020204" pitchFamily="34" charset="0"/>
              </a:rPr>
              <a:t>СТИЛЬ </a:t>
            </a:r>
            <a:r>
              <a:rPr lang="ru-RU" sz="1400" dirty="0">
                <a:latin typeface="Arial Black" panose="020B0A04020102020204" pitchFamily="34" charset="0"/>
              </a:rPr>
              <a:t>НАУЧНОГО МЫШЛЕНИЯ: ЭПОХАЛЬНАЯ ИЛИ ДИСЦИПЛИНАРНАЯ </a:t>
            </a:r>
            <a:r>
              <a:rPr lang="ru-RU" sz="1400" dirty="0" smtClean="0">
                <a:latin typeface="Arial Black" panose="020B0A04020102020204" pitchFamily="34" charset="0"/>
              </a:rPr>
              <a:t>КОНЦЕПЦИЯ?</a:t>
            </a:r>
            <a:endParaRPr lang="ru-RU" sz="1400" dirty="0">
              <a:latin typeface="Arial Black" panose="020B0A04020102020204" pitchFamily="34" charset="0"/>
            </a:endParaRPr>
          </a:p>
        </p:txBody>
      </p:sp>
      <p:sp>
        <p:nvSpPr>
          <p:cNvPr id="3" name="Объект 2"/>
          <p:cNvSpPr>
            <a:spLocks noGrp="1"/>
          </p:cNvSpPr>
          <p:nvPr>
            <p:ph idx="1"/>
          </p:nvPr>
        </p:nvSpPr>
        <p:spPr>
          <a:xfrm>
            <a:off x="138024" y="836762"/>
            <a:ext cx="11017656" cy="5032332"/>
          </a:xfrm>
        </p:spPr>
        <p:txBody>
          <a:bodyPr>
            <a:normAutofit lnSpcReduction="10000"/>
          </a:bodyPr>
          <a:lstStyle/>
          <a:p>
            <a:pPr algn="just"/>
            <a:r>
              <a:rPr lang="ru-RU" dirty="0"/>
              <a:t>В </a:t>
            </a:r>
            <a:r>
              <a:rPr lang="ru-RU" dirty="0" smtClean="0"/>
              <a:t>одних </a:t>
            </a:r>
            <a:r>
              <a:rPr lang="ru-RU" dirty="0"/>
              <a:t>представлениях </a:t>
            </a:r>
            <a:r>
              <a:rPr lang="ru-RU" b="1" dirty="0"/>
              <a:t>стиль связывается с научной картиной мира (НКМ</a:t>
            </a:r>
            <a:r>
              <a:rPr lang="ru-RU" dirty="0"/>
              <a:t>): «Стиль научного мышления может быть определен как способ функционирования научной картины мира, а НКМ как собственное предметно-логическое основание стиля научного мышления» [</a:t>
            </a:r>
            <a:r>
              <a:rPr lang="ru-RU" dirty="0" err="1"/>
              <a:t>Андрюхина</a:t>
            </a:r>
            <a:r>
              <a:rPr lang="ru-RU" dirty="0"/>
              <a:t>, </a:t>
            </a:r>
            <a:r>
              <a:rPr lang="ru-RU" dirty="0" smtClean="0"/>
              <a:t>1984]. </a:t>
            </a:r>
            <a:r>
              <a:rPr lang="ru-RU" dirty="0"/>
              <a:t>Кроме того, исследователи фокусируют внимание и на нормативной функции стиля: «Стиль научного мышления - это совокупность характерных для выделенного исторического этапа норм мышления, общепринятых представлений об идеальном научном знании и допустимых, правильных с точки зрения эпохи способах получения этого знания, это совокупность стереотипов научного мышления, соответствующих определенному историческому уровню развития науки» [Кравец, </a:t>
            </a:r>
            <a:r>
              <a:rPr lang="ru-RU" dirty="0" smtClean="0"/>
              <a:t>1981]. </a:t>
            </a:r>
            <a:r>
              <a:rPr lang="ru-RU" dirty="0"/>
              <a:t>В целом можно говорить о двух аспектах: социокультурном, который и обусловливает разнообразие результатов стилевого анализа, и естественно-научном, основанном на научной картине мира</a:t>
            </a:r>
            <a:r>
              <a:rPr lang="ru-RU" dirty="0" smtClean="0"/>
              <a:t>.</a:t>
            </a:r>
          </a:p>
          <a:p>
            <a:pPr algn="just"/>
            <a:r>
              <a:rPr lang="ru-RU" dirty="0"/>
              <a:t>«Стиль, или способ, мышления эпохи –это совокупность </a:t>
            </a:r>
            <a:r>
              <a:rPr lang="ru-RU" dirty="0" smtClean="0"/>
              <a:t>глобальных </a:t>
            </a:r>
            <a:r>
              <a:rPr lang="ru-RU" dirty="0"/>
              <a:t>по преимуществу имплицитных предпосылок </a:t>
            </a:r>
            <a:r>
              <a:rPr lang="ru-RU" dirty="0" smtClean="0"/>
              <a:t>теоретического </a:t>
            </a:r>
            <a:r>
              <a:rPr lang="ru-RU" dirty="0"/>
              <a:t>мышления конкретной эпохи, те, почти незаметные для неё очки, через которые она смотрит на мир и которые не годятся для другой эпохи... Эта система изменяется во </a:t>
            </a:r>
            <a:r>
              <a:rPr lang="ru-RU" dirty="0" smtClean="0"/>
              <a:t>времени</a:t>
            </a:r>
            <a:r>
              <a:rPr lang="ru-RU" dirty="0"/>
              <a:t>, она подчинена определенным циклам...Стиль </a:t>
            </a:r>
            <a:r>
              <a:rPr lang="ru-RU" dirty="0" smtClean="0"/>
              <a:t>мышления слагается </a:t>
            </a:r>
            <a:r>
              <a:rPr lang="ru-RU" dirty="0"/>
              <a:t>под воздействием культуры как целого и является фактором, опосредующим её влияние на теоретическую деятельность и науку как частную и узкую </a:t>
            </a:r>
            <a:r>
              <a:rPr lang="ru-RU" dirty="0" smtClean="0"/>
              <a:t>область </a:t>
            </a:r>
            <a:r>
              <a:rPr lang="ru-RU" dirty="0"/>
              <a:t>культуры</a:t>
            </a:r>
            <a:r>
              <a:rPr lang="ru-RU" dirty="0" smtClean="0"/>
              <a:t>». Ивин </a:t>
            </a:r>
            <a:r>
              <a:rPr lang="ru-RU" dirty="0"/>
              <a:t>А.А. Интеллектуальный консенсус </a:t>
            </a:r>
            <a:r>
              <a:rPr lang="ru-RU" dirty="0" smtClean="0"/>
              <a:t>исторической </a:t>
            </a:r>
            <a:r>
              <a:rPr lang="ru-RU" dirty="0"/>
              <a:t>эпохи/ Познание в социальном контексте. –М.: ИФ РАН, с. 83-84.</a:t>
            </a:r>
          </a:p>
        </p:txBody>
      </p:sp>
    </p:spTree>
    <p:extLst>
      <p:ext uri="{BB962C8B-B14F-4D97-AF65-F5344CB8AC3E}">
        <p14:creationId xmlns:p14="http://schemas.microsoft.com/office/powerpoint/2010/main" val="230619639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608" y="286603"/>
            <a:ext cx="10500072" cy="619171"/>
          </a:xfrm>
        </p:spPr>
        <p:txBody>
          <a:bodyPr>
            <a:normAutofit fontScale="90000"/>
          </a:bodyPr>
          <a:lstStyle/>
          <a:p>
            <a:r>
              <a:rPr lang="ru-RU" dirty="0" smtClean="0">
                <a:latin typeface="Arial Black" panose="020B0A04020102020204" pitchFamily="34" charset="0"/>
              </a:rPr>
              <a:t>Стилевые эпохи</a:t>
            </a:r>
            <a:endParaRPr lang="ru-RU" dirty="0">
              <a:latin typeface="Arial Black" panose="020B0A04020102020204" pitchFamily="34" charset="0"/>
            </a:endParaRPr>
          </a:p>
        </p:txBody>
      </p:sp>
      <p:sp>
        <p:nvSpPr>
          <p:cNvPr id="3" name="Объект 2"/>
          <p:cNvSpPr>
            <a:spLocks noGrp="1"/>
          </p:cNvSpPr>
          <p:nvPr>
            <p:ph idx="1"/>
          </p:nvPr>
        </p:nvSpPr>
        <p:spPr>
          <a:xfrm>
            <a:off x="491706" y="1121434"/>
            <a:ext cx="10663974" cy="4747660"/>
          </a:xfrm>
        </p:spPr>
        <p:txBody>
          <a:bodyPr>
            <a:normAutofit lnSpcReduction="10000"/>
          </a:bodyPr>
          <a:lstStyle/>
          <a:p>
            <a:pPr algn="just"/>
            <a:r>
              <a:rPr lang="ru-RU" dirty="0"/>
              <a:t>Понятие стиль мышления ввел в 1935 г. Л. </a:t>
            </a:r>
            <a:r>
              <a:rPr lang="ru-RU" dirty="0" err="1"/>
              <a:t>Флек</a:t>
            </a:r>
            <a:r>
              <a:rPr lang="ru-RU" dirty="0"/>
              <a:t>, который рассматривал его как основу, обеспечивающую мышление сообщества ученых в рамках определенного стандарта и тем самым позволяющую достичь взаимопонимания этому коллективу: «</a:t>
            </a:r>
            <a:r>
              <a:rPr lang="ru-RU" b="1" dirty="0"/>
              <a:t>Можно определить стиль мышления как направленное наблюдение вместе с соответствующей ментальной и предметной ассимиляцией воспринимаемого</a:t>
            </a:r>
            <a:r>
              <a:rPr lang="ru-RU" dirty="0"/>
              <a:t>. Для него характерны общие проблемы, которыми занимается коллектив, общие суждения, принимаемые за очевидные, общий метод, используемый как познавательное средство. Стилю мышления могут соответствовать технический и литературный стили, свойственные данной системе научного знания» [</a:t>
            </a:r>
            <a:r>
              <a:rPr lang="ru-RU" dirty="0" err="1"/>
              <a:t>Флек</a:t>
            </a:r>
            <a:r>
              <a:rPr lang="ru-RU" dirty="0"/>
              <a:t>, 1999: 121].</a:t>
            </a:r>
          </a:p>
          <a:p>
            <a:pPr algn="just"/>
            <a:r>
              <a:rPr lang="ru-RU" dirty="0"/>
              <a:t>Независимо от </a:t>
            </a:r>
            <a:r>
              <a:rPr lang="ru-RU" dirty="0" err="1"/>
              <a:t>Флека</a:t>
            </a:r>
            <a:r>
              <a:rPr lang="ru-RU" dirty="0"/>
              <a:t> понятие стиля мышления было применено физиками В. Паули, М. Борном, В. Гейзенбергом - к описанию иных явлений. Новые разделы физики - квантовую механику, теорию относительности - они попытались осмыслить с философских позиций. С их точки зрения, новые физические дисциплины по сравнению с классической механикой основываются на иных методологии и способе познания. Различия между ними были обозначены как различия в стиле мышления. </a:t>
            </a:r>
            <a:r>
              <a:rPr lang="ru-RU" b="1" dirty="0"/>
              <a:t>По мнению Борна, стиль мышления - это понятие, обозначающее комплекс идей (принципов), устойчивых в течение определенной эпохи и определяющих ее характер [Борн, 1963: </a:t>
            </a:r>
          </a:p>
        </p:txBody>
      </p:sp>
    </p:spTree>
    <p:extLst>
      <p:ext uri="{BB962C8B-B14F-4D97-AF65-F5344CB8AC3E}">
        <p14:creationId xmlns:p14="http://schemas.microsoft.com/office/powerpoint/2010/main" val="405276907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5774" y="286604"/>
            <a:ext cx="10249906" cy="722688"/>
          </a:xfrm>
        </p:spPr>
        <p:txBody>
          <a:bodyPr>
            <a:normAutofit/>
          </a:bodyPr>
          <a:lstStyle/>
          <a:p>
            <a:r>
              <a:rPr lang="ru-RU" sz="3200" dirty="0" smtClean="0">
                <a:latin typeface="Arial Black" panose="020B0A04020102020204" pitchFamily="34" charset="0"/>
              </a:rPr>
              <a:t>Стиль мышления в классическую эпоху</a:t>
            </a:r>
            <a:endParaRPr lang="ru-RU" sz="3200" dirty="0">
              <a:latin typeface="Arial Black" panose="020B0A04020102020204" pitchFamily="34" charset="0"/>
            </a:endParaRPr>
          </a:p>
        </p:txBody>
      </p:sp>
      <p:sp>
        <p:nvSpPr>
          <p:cNvPr id="3" name="Объект 2"/>
          <p:cNvSpPr>
            <a:spLocks noGrp="1"/>
          </p:cNvSpPr>
          <p:nvPr>
            <p:ph idx="1"/>
          </p:nvPr>
        </p:nvSpPr>
        <p:spPr>
          <a:xfrm>
            <a:off x="232914" y="1250510"/>
            <a:ext cx="11319582" cy="5098531"/>
          </a:xfrm>
        </p:spPr>
        <p:txBody>
          <a:bodyPr>
            <a:normAutofit fontScale="92500" lnSpcReduction="10000"/>
          </a:bodyPr>
          <a:lstStyle/>
          <a:p>
            <a:pPr algn="just"/>
            <a:r>
              <a:rPr lang="ru-RU" dirty="0"/>
              <a:t>О некоторых аспектах выражения классического стиля, точнее, ограничениях или предрассудках, налагаемых им на мышление, следует напомнить. В первую очередь это стремление к всеобщей математизации, которое «опирается на убеждение, что в каждой науке столько знания, сколько в ней математики, и что все науки, включая и гуманитарные, требуют внедрения в них математических идей и методов» [Ивин, 2011: 35]. Следовало бы говорить скорее о геометризации науки, поскольку в основе западноевропейской картины мира лежит коренная метафора пространства. Различие пространства и материальных объектов служит основой для дуализма, который обнаруживается во всех сферах, как в самом знании, так и в методах познания, а также в оценке знания и деятельности. Пространственная </a:t>
            </a:r>
            <a:r>
              <a:rPr lang="ru-RU" dirty="0" err="1"/>
              <a:t>разделенность</a:t>
            </a:r>
            <a:r>
              <a:rPr lang="ru-RU" dirty="0"/>
              <a:t> объектов обусловливает </a:t>
            </a:r>
            <a:r>
              <a:rPr lang="ru-RU" dirty="0" err="1"/>
              <a:t>аналитичность</a:t>
            </a:r>
            <a:r>
              <a:rPr lang="ru-RU" dirty="0"/>
              <a:t> мышления, т.е. «представление о дробности, существенной независимости друг от друга как "элементов мира", так и "элементов знания". Мир и знание мыслятся хорошо структурированными, слагающимися из четко очерченных и ясно отграниченных друг от друга элементов» [Ивин, 2011: 34]. В отношении материальных объектов </a:t>
            </a:r>
            <a:r>
              <a:rPr lang="ru-RU" dirty="0" err="1"/>
              <a:t>аналитичность</a:t>
            </a:r>
            <a:r>
              <a:rPr lang="ru-RU" dirty="0"/>
              <a:t> мышления проявляется в представлении об </a:t>
            </a:r>
            <a:r>
              <a:rPr lang="ru-RU" dirty="0" err="1"/>
              <a:t>атомистичности</a:t>
            </a:r>
            <a:r>
              <a:rPr lang="ru-RU" dirty="0"/>
              <a:t> материальных тел, причем не только в их четкой </a:t>
            </a:r>
            <a:r>
              <a:rPr lang="ru-RU" dirty="0" err="1"/>
              <a:t>отграниченности</a:t>
            </a:r>
            <a:r>
              <a:rPr lang="ru-RU" dirty="0"/>
              <a:t> друг от </a:t>
            </a:r>
            <a:r>
              <a:rPr lang="ru-RU" dirty="0" smtClean="0"/>
              <a:t>друга</a:t>
            </a:r>
            <a:r>
              <a:rPr lang="ru-RU" dirty="0"/>
              <a:t>, но и рассмотрении таких объектов как состоящих из более мелких элементов, которые в свою очередь также состоят из элементов и т.д. В отношении знания </a:t>
            </a:r>
            <a:r>
              <a:rPr lang="ru-RU" dirty="0" err="1"/>
              <a:t>аналитичность</a:t>
            </a:r>
            <a:r>
              <a:rPr lang="ru-RU" dirty="0"/>
              <a:t> мышления проявляется в представлении, что знание основывается на фактах, обладающих устойчивостью, независимостью друг от друга и теоретической </a:t>
            </a:r>
            <a:r>
              <a:rPr lang="ru-RU" dirty="0" err="1"/>
              <a:t>ненагруженностью</a:t>
            </a:r>
            <a:r>
              <a:rPr lang="ru-RU" dirty="0"/>
              <a:t>. Факты могут быть описаны на языке, независимом от теоретических представлений, в форме протокольных предложений. Отсюда «проблема истины ставится как проблема соответствия изолированного утверждения описываемому им фрагменту действительности» [Ивин, 2011: 35</a:t>
            </a:r>
          </a:p>
        </p:txBody>
      </p:sp>
    </p:spTree>
    <p:extLst>
      <p:ext uri="{BB962C8B-B14F-4D97-AF65-F5344CB8AC3E}">
        <p14:creationId xmlns:p14="http://schemas.microsoft.com/office/powerpoint/2010/main" val="427589582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3358" y="286603"/>
            <a:ext cx="9732322" cy="593291"/>
          </a:xfrm>
        </p:spPr>
        <p:txBody>
          <a:bodyPr>
            <a:normAutofit/>
          </a:bodyPr>
          <a:lstStyle/>
          <a:p>
            <a:r>
              <a:rPr lang="ru-RU" sz="2400" dirty="0" smtClean="0">
                <a:latin typeface="Arial Black" panose="020B0A04020102020204" pitchFamily="34" charset="0"/>
              </a:rPr>
              <a:t>Классическая эпоха</a:t>
            </a:r>
            <a:endParaRPr lang="ru-RU" sz="2400" dirty="0">
              <a:latin typeface="Arial Black" panose="020B0A04020102020204" pitchFamily="34" charset="0"/>
            </a:endParaRPr>
          </a:p>
        </p:txBody>
      </p:sp>
      <p:sp>
        <p:nvSpPr>
          <p:cNvPr id="3" name="Объект 2"/>
          <p:cNvSpPr>
            <a:spLocks noGrp="1"/>
          </p:cNvSpPr>
          <p:nvPr>
            <p:ph idx="1"/>
          </p:nvPr>
        </p:nvSpPr>
        <p:spPr>
          <a:xfrm>
            <a:off x="474453" y="1216324"/>
            <a:ext cx="11110821" cy="4652769"/>
          </a:xfrm>
        </p:spPr>
        <p:txBody>
          <a:bodyPr/>
          <a:lstStyle/>
          <a:p>
            <a:pPr algn="just"/>
            <a:r>
              <a:rPr lang="ru-RU" dirty="0"/>
              <a:t>«Физики </a:t>
            </a:r>
            <a:r>
              <a:rPr lang="ru-RU" dirty="0" smtClean="0"/>
              <a:t>XVIII столетия</a:t>
            </a:r>
            <a:r>
              <a:rPr lang="ru-RU" dirty="0"/>
              <a:t>, принимавшие механическую картину мира, стремились объяснить все физические явления как взаимодействие атомов и тел (принцип атомистического строения вещества), происходящее вследствие мгновенной передачи сил по прямой (принцип дальнодействия) таким образом, что состояние движения атомов и тел в момент </a:t>
            </a:r>
            <a:r>
              <a:rPr lang="ru-RU" dirty="0" smtClean="0"/>
              <a:t>времени t1 однозначно </a:t>
            </a:r>
            <a:r>
              <a:rPr lang="ru-RU" dirty="0"/>
              <a:t>детерминирует их состояние в </a:t>
            </a:r>
            <a:r>
              <a:rPr lang="ru-RU" dirty="0" smtClean="0"/>
              <a:t>последующие </a:t>
            </a:r>
            <a:r>
              <a:rPr lang="ru-RU" dirty="0"/>
              <a:t>моменты времени (принцип </a:t>
            </a:r>
            <a:r>
              <a:rPr lang="ru-RU" dirty="0" err="1"/>
              <a:t>лапласовского</a:t>
            </a:r>
            <a:r>
              <a:rPr lang="ru-RU" dirty="0"/>
              <a:t> </a:t>
            </a:r>
            <a:r>
              <a:rPr lang="ru-RU" dirty="0" smtClean="0"/>
              <a:t>детерминизма</a:t>
            </a:r>
            <a:r>
              <a:rPr lang="ru-RU" dirty="0"/>
              <a:t>). Эти принципы объяснения явлений использовались не только в механике но и в классической термодинамике и в электродинамике Ампера—Вебера». </a:t>
            </a:r>
            <a:r>
              <a:rPr lang="ru-RU" dirty="0" err="1"/>
              <a:t>Стёпин</a:t>
            </a:r>
            <a:r>
              <a:rPr lang="ru-RU" dirty="0"/>
              <a:t> </a:t>
            </a:r>
            <a:r>
              <a:rPr lang="ru-RU" dirty="0" err="1" smtClean="0"/>
              <a:t>В.С.Теоретическое</a:t>
            </a:r>
            <a:r>
              <a:rPr lang="ru-RU" dirty="0" smtClean="0"/>
              <a:t> </a:t>
            </a:r>
            <a:r>
              <a:rPr lang="ru-RU" dirty="0"/>
              <a:t>знание. Структура, историческая эволюция. -Москва 2000.</a:t>
            </a:r>
          </a:p>
        </p:txBody>
      </p:sp>
    </p:spTree>
    <p:extLst>
      <p:ext uri="{BB962C8B-B14F-4D97-AF65-F5344CB8AC3E}">
        <p14:creationId xmlns:p14="http://schemas.microsoft.com/office/powerpoint/2010/main" val="135157881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9126" y="286604"/>
            <a:ext cx="10396554" cy="325872"/>
          </a:xfrm>
        </p:spPr>
        <p:txBody>
          <a:bodyPr>
            <a:noAutofit/>
          </a:bodyPr>
          <a:lstStyle/>
          <a:p>
            <a:r>
              <a:rPr lang="ru-RU" sz="2400" dirty="0" smtClean="0">
                <a:latin typeface="Arial Black" panose="020B0A04020102020204" pitchFamily="34" charset="0"/>
              </a:rPr>
              <a:t>Неклассический стиль</a:t>
            </a:r>
            <a:endParaRPr lang="ru-RU" sz="2400" dirty="0">
              <a:latin typeface="Arial Black" panose="020B0A04020102020204" pitchFamily="34" charset="0"/>
            </a:endParaRPr>
          </a:p>
        </p:txBody>
      </p:sp>
      <p:sp>
        <p:nvSpPr>
          <p:cNvPr id="3" name="Объект 2"/>
          <p:cNvSpPr>
            <a:spLocks noGrp="1"/>
          </p:cNvSpPr>
          <p:nvPr>
            <p:ph idx="1"/>
          </p:nvPr>
        </p:nvSpPr>
        <p:spPr>
          <a:xfrm>
            <a:off x="500333" y="776377"/>
            <a:ext cx="11110822" cy="5092717"/>
          </a:xfrm>
        </p:spPr>
        <p:txBody>
          <a:bodyPr>
            <a:normAutofit fontScale="77500" lnSpcReduction="20000"/>
          </a:bodyPr>
          <a:lstStyle/>
          <a:p>
            <a:pPr algn="just"/>
            <a:r>
              <a:rPr lang="ru-RU" b="1" dirty="0"/>
              <a:t>Второй стиль мышления называют неклассическим, или вероятностным</a:t>
            </a:r>
            <a:r>
              <a:rPr lang="ru-RU" dirty="0"/>
              <a:t>. Основное содержание неклассической науки составляют </a:t>
            </a:r>
            <a:r>
              <a:rPr lang="ru-RU" dirty="0">
                <a:solidFill>
                  <a:srgbClr val="FF0000"/>
                </a:solidFill>
              </a:rPr>
              <a:t>квантовая механика и теория относительности</a:t>
            </a:r>
            <a:r>
              <a:rPr lang="ru-RU" dirty="0"/>
              <a:t>. Как считается, их характерной чертой является непосредственная связь познаваемых объектов со средствами и процедурами по их познанию. </a:t>
            </a:r>
            <a:endParaRPr lang="ru-RU" dirty="0" smtClean="0"/>
          </a:p>
          <a:p>
            <a:pPr algn="just"/>
            <a:r>
              <a:rPr lang="ru-RU" dirty="0" smtClean="0"/>
              <a:t>С </a:t>
            </a:r>
            <a:r>
              <a:rPr lang="ru-RU" dirty="0"/>
              <a:t>этим стилем связаны некоторые биологические теории, теория газов, атомная физика, физика элементарных частиц. Его начало, по мнению Ю.В. Сачкова, маркируется появлением эволюционной теории Ч. Дарвина, хотя другие исследователи соотносят его возникновение с началом XX в. Для описания объектов применяются методы статистической математики. В этом случае предполагается, что </a:t>
            </a:r>
            <a:r>
              <a:rPr lang="ru-RU" b="1" dirty="0"/>
              <a:t>параметры, характеризующие каждый элемент, независимы друг от друга</a:t>
            </a:r>
            <a:r>
              <a:rPr lang="ru-RU" dirty="0"/>
              <a:t>, их значения рассматриваются как случайные события, однако распределение этих значений имеет строго определенный вид</a:t>
            </a:r>
            <a:r>
              <a:rPr lang="ru-RU" dirty="0" smtClean="0"/>
              <a:t>.</a:t>
            </a:r>
          </a:p>
          <a:p>
            <a:pPr algn="just"/>
            <a:r>
              <a:rPr lang="ru-RU" dirty="0"/>
              <a:t>Как уже говорилось, представление о стилях научного мышления связано с осознанием того, что квантовая механика в отличие от классической предполагает иную онтологию микрообъектов и иную методологию. Однако классическая механика продолжает существовать наряду с квантовой, причем вполне очевидно, что вероятностный подход бесполезен для расчета орбит планет. Точно так же применение разных наблюдательных приборов в астрономии может обусловливать только степень точности определения тех или иных параметров небесных объектов. </a:t>
            </a:r>
            <a:endParaRPr lang="ru-RU" dirty="0" smtClean="0"/>
          </a:p>
          <a:p>
            <a:pPr algn="just"/>
            <a:r>
              <a:rPr lang="ru-RU" dirty="0" smtClean="0"/>
              <a:t>Таким </a:t>
            </a:r>
            <a:r>
              <a:rPr lang="ru-RU" dirty="0"/>
              <a:t>образом, предыдущий стиль не отмирает с утверждением нового, а сосуществует с ним: «В истории науки нет формально-логической связи между понятиями и их доказательствами: последние часто подгоняются к теоретическим концепциям и, наоборот, концепции подгоняются к доказательствам. Концепции не являются логическими системами, хотя всегда стремятся к этому, но они суть смысловые конструкты, соответствующие стилю мышления, и лишь в качестве таковых они развиваются или подлежат забвению, переходят в другие конструкты вместе с доказательствами. Как и всякая социальная структура, каждая историческая культурная эпоха имеет свои доминирующие концепции, но при этом сохраняет концепции, оставшиеся от прошлых эпох, а также зародыши концепций, которым суждено будущее» [</a:t>
            </a:r>
            <a:r>
              <a:rPr lang="ru-RU" dirty="0" err="1"/>
              <a:t>Флек</a:t>
            </a:r>
            <a:r>
              <a:rPr lang="ru-RU" dirty="0"/>
              <a:t>, </a:t>
            </a:r>
            <a:r>
              <a:rPr lang="ru-RU" dirty="0" smtClean="0"/>
              <a:t>1999]. </a:t>
            </a:r>
            <a:r>
              <a:rPr lang="ru-RU" dirty="0"/>
              <a:t>С этой точки зрения стили мышления не сменяют друг друга, а параллельно сосуществуют, хотя и возникают в разное время. Новый стиль формируется одновременно с новой дисциплиной, а затем пытается распространить свое влияние на смежные естественно-научные дисциплины. Например, в последнее время в естествознании тон задает синергетика, которая пытается распространить свое влияние не только на все естественные, но и на гуманитарные науки.</a:t>
            </a:r>
          </a:p>
        </p:txBody>
      </p:sp>
    </p:spTree>
    <p:extLst>
      <p:ext uri="{BB962C8B-B14F-4D97-AF65-F5344CB8AC3E}">
        <p14:creationId xmlns:p14="http://schemas.microsoft.com/office/powerpoint/2010/main" val="159967021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7532" y="286603"/>
            <a:ext cx="10198148" cy="343125"/>
          </a:xfrm>
        </p:spPr>
        <p:txBody>
          <a:bodyPr>
            <a:noAutofit/>
          </a:bodyPr>
          <a:lstStyle/>
          <a:p>
            <a:r>
              <a:rPr lang="ru-RU" sz="2400" dirty="0" err="1" smtClean="0">
                <a:latin typeface="Arial Black" panose="020B0A04020102020204" pitchFamily="34" charset="0"/>
              </a:rPr>
              <a:t>Неклассика</a:t>
            </a:r>
            <a:endParaRPr lang="ru-RU" sz="2400" dirty="0">
              <a:latin typeface="Arial Black" panose="020B0A04020102020204" pitchFamily="34" charset="0"/>
            </a:endParaRPr>
          </a:p>
        </p:txBody>
      </p:sp>
      <p:sp>
        <p:nvSpPr>
          <p:cNvPr id="3" name="Объект 2"/>
          <p:cNvSpPr>
            <a:spLocks noGrp="1"/>
          </p:cNvSpPr>
          <p:nvPr>
            <p:ph idx="1"/>
          </p:nvPr>
        </p:nvSpPr>
        <p:spPr>
          <a:xfrm>
            <a:off x="491706" y="1017916"/>
            <a:ext cx="10663974" cy="4851177"/>
          </a:xfrm>
        </p:spPr>
        <p:txBody>
          <a:bodyPr>
            <a:normAutofit fontScale="77500" lnSpcReduction="20000"/>
          </a:bodyPr>
          <a:lstStyle/>
          <a:p>
            <a:pPr algn="just"/>
            <a:r>
              <a:rPr lang="ru-RU" dirty="0"/>
              <a:t>В конце 19 - начале 20 в. выход на арену биологии популяционной генетики, возникновение системного и кибернетического подходов обнаружили ограниченность дарвиновской картины биологической реальности и ее </a:t>
            </a:r>
            <a:r>
              <a:rPr lang="ru-RU" dirty="0" err="1"/>
              <a:t>операциональной</a:t>
            </a:r>
            <a:r>
              <a:rPr lang="ru-RU" dirty="0"/>
              <a:t> составляющей - вероятностного стиля мышления в биологии. Становление синтетической теории эволюции ориентировалось на новую картину мира и новое понимание биообъекта. </a:t>
            </a:r>
            <a:endParaRPr lang="ru-RU" dirty="0" smtClean="0"/>
          </a:p>
          <a:p>
            <a:pPr algn="just"/>
            <a:r>
              <a:rPr lang="ru-RU" dirty="0" smtClean="0"/>
              <a:t>Биообъект </a:t>
            </a:r>
            <a:r>
              <a:rPr lang="ru-RU" dirty="0"/>
              <a:t>стал представляться как сложная самоуправляемая и саморазвивающаяся система. Сформировались адекватные философские и методологические познавательные понятия и принципы: информация, </a:t>
            </a:r>
            <a:r>
              <a:rPr lang="ru-RU" dirty="0" err="1"/>
              <a:t>саморегуляция</a:t>
            </a:r>
            <a:r>
              <a:rPr lang="ru-RU" dirty="0"/>
              <a:t>, саморазвитие, целесообразность, прямая и обратная связь, автономность, эволюция и др., которые объективировали новый кибернетический СНМ в биологии. </a:t>
            </a:r>
            <a:endParaRPr lang="ru-RU" dirty="0" smtClean="0"/>
          </a:p>
          <a:p>
            <a:pPr algn="just"/>
            <a:r>
              <a:rPr lang="ru-RU" dirty="0" smtClean="0"/>
              <a:t>СНМ </a:t>
            </a:r>
            <a:r>
              <a:rPr lang="ru-RU" dirty="0"/>
              <a:t>имеет сложную структуру. </a:t>
            </a:r>
            <a:endParaRPr lang="ru-RU" dirty="0" smtClean="0"/>
          </a:p>
          <a:p>
            <a:pPr algn="just"/>
            <a:r>
              <a:rPr lang="ru-RU" dirty="0" smtClean="0"/>
              <a:t>В </a:t>
            </a:r>
            <a:r>
              <a:rPr lang="ru-RU" dirty="0"/>
              <a:t>нем можно как базовые выделить несколько уровней. </a:t>
            </a:r>
            <a:endParaRPr lang="ru-RU" dirty="0" smtClean="0"/>
          </a:p>
          <a:p>
            <a:pPr algn="just"/>
            <a:r>
              <a:rPr lang="ru-RU" dirty="0" smtClean="0"/>
              <a:t>Первый </a:t>
            </a:r>
            <a:r>
              <a:rPr lang="ru-RU" dirty="0"/>
              <a:t>включает идеалы и нормы, выражающие специфику научной деятельности в целом: направленность на объективное знание, субъект-объектная расчлененность познавательной структуры и прочее. </a:t>
            </a:r>
            <a:endParaRPr lang="ru-RU" dirty="0" smtClean="0"/>
          </a:p>
          <a:p>
            <a:pPr algn="just"/>
            <a:r>
              <a:rPr lang="ru-RU" dirty="0" smtClean="0"/>
              <a:t>Второй </a:t>
            </a:r>
            <a:r>
              <a:rPr lang="ru-RU" dirty="0"/>
              <a:t>уровень содержит философские представления, методологические предписания, нормы познания, общие для всех конкретных наук. Например, требования </a:t>
            </a:r>
            <a:r>
              <a:rPr lang="ru-RU" dirty="0" err="1"/>
              <a:t>лапласовского</a:t>
            </a:r>
            <a:r>
              <a:rPr lang="ru-RU" dirty="0"/>
              <a:t> детерминизма для наук конца 18 - первой половины 19 в. </a:t>
            </a:r>
            <a:endParaRPr lang="ru-RU" dirty="0" smtClean="0"/>
          </a:p>
          <a:p>
            <a:pPr algn="just"/>
            <a:r>
              <a:rPr lang="ru-RU" dirty="0" smtClean="0"/>
              <a:t>Третий </a:t>
            </a:r>
            <a:r>
              <a:rPr lang="ru-RU" dirty="0"/>
              <a:t>уровень конкретизирует первые два применительно к специфике предметной области науки и особенностям исторического развития самой данной науки. Например, французский биолог 18 в. Ламарк, реализуя </a:t>
            </a:r>
            <a:r>
              <a:rPr lang="ru-RU" dirty="0" err="1"/>
              <a:t>лапласовские</a:t>
            </a:r>
            <a:r>
              <a:rPr lang="ru-RU" dirty="0"/>
              <a:t> механистические принципы, принял образ "лестницы существ" в качестве объяснительной схемы взаимодействия живых объектов. Это было относительно прямолинейное изображение ряда или цепи независимых групп организмов (</a:t>
            </a:r>
            <a:r>
              <a:rPr lang="ru-RU" dirty="0" err="1"/>
              <a:t>биовидов</a:t>
            </a:r>
            <a:r>
              <a:rPr lang="ru-RU" dirty="0"/>
              <a:t>). На этом уровне нормы и идеалы объяснения, описания, доказательства, обоснования, строения научной теории, составляющие основу структуры СНМ, приобретают адекватное конкретно-научное звучание и оформление.</a:t>
            </a:r>
          </a:p>
        </p:txBody>
      </p:sp>
    </p:spTree>
    <p:extLst>
      <p:ext uri="{BB962C8B-B14F-4D97-AF65-F5344CB8AC3E}">
        <p14:creationId xmlns:p14="http://schemas.microsoft.com/office/powerpoint/2010/main" val="225713047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332" y="286604"/>
            <a:ext cx="10655348" cy="524280"/>
          </a:xfrm>
        </p:spPr>
        <p:txBody>
          <a:bodyPr>
            <a:normAutofit/>
          </a:bodyPr>
          <a:lstStyle/>
          <a:p>
            <a:r>
              <a:rPr lang="ru-RU" sz="2800" dirty="0" smtClean="0">
                <a:latin typeface="Arial Black" panose="020B0A04020102020204" pitchFamily="34" charset="0"/>
              </a:rPr>
              <a:t>Стиль научного мышления в </a:t>
            </a:r>
            <a:r>
              <a:rPr lang="ru-RU" sz="2800" dirty="0" err="1" smtClean="0">
                <a:latin typeface="Arial Black" panose="020B0A04020102020204" pitchFamily="34" charset="0"/>
              </a:rPr>
              <a:t>неклассике</a:t>
            </a:r>
            <a:endParaRPr lang="ru-RU" sz="2800" dirty="0">
              <a:latin typeface="Arial Black" panose="020B0A04020102020204" pitchFamily="34" charset="0"/>
            </a:endParaRPr>
          </a:p>
        </p:txBody>
      </p:sp>
      <p:sp>
        <p:nvSpPr>
          <p:cNvPr id="3" name="Объект 2"/>
          <p:cNvSpPr>
            <a:spLocks noGrp="1"/>
          </p:cNvSpPr>
          <p:nvPr>
            <p:ph idx="1"/>
          </p:nvPr>
        </p:nvSpPr>
        <p:spPr>
          <a:xfrm>
            <a:off x="410966" y="955497"/>
            <a:ext cx="11070792" cy="4913597"/>
          </a:xfrm>
        </p:spPr>
        <p:txBody>
          <a:bodyPr/>
          <a:lstStyle/>
          <a:p>
            <a:pPr algn="just"/>
            <a:r>
              <a:rPr lang="ru-RU" dirty="0"/>
              <a:t>СНМ выполняет по отношению к формирующемуся научному знанию многообразные функции. СНМ выполняет интегрирующую роль по отношению к разнородным компонентам научно-теоретического знания: НКМ, философским основаниям науки, массиву конкретно-теоретического знания. СНМ регулирует и ориентирует научное исследование в определенном, заданном социумом и </a:t>
            </a:r>
            <a:r>
              <a:rPr lang="ru-RU" dirty="0" err="1"/>
              <a:t>внутринаучными</a:t>
            </a:r>
            <a:r>
              <a:rPr lang="ru-RU" dirty="0"/>
              <a:t> реалиями, направлении. СНМ выступает также как механизм, обеспечивающий диалог, связь между целями и потребностями науки и требованиями и возможностями социокультурного целого, запросами исторического времени. Например, особенностью современного, только формирующегося экологического СНМ можно считать признание принципиальной неустранимости ценностной основы познания. В экологическом стиле мышления в биологии обретают теоретический статус моральные экологические императивы, принцип </a:t>
            </a:r>
            <a:r>
              <a:rPr lang="ru-RU" dirty="0" err="1"/>
              <a:t>коэволюции</a:t>
            </a:r>
            <a:r>
              <a:rPr lang="ru-RU" dirty="0"/>
              <a:t> мира человека и мира природы. Человеческое измерение в современной физике, химии отражено в активной разработке и освоении </a:t>
            </a:r>
            <a:r>
              <a:rPr lang="ru-RU" dirty="0" smtClean="0"/>
              <a:t>антропного </a:t>
            </a:r>
            <a:r>
              <a:rPr lang="ru-RU" dirty="0"/>
              <a:t>космологического принципа, идей неравновесности, концепции глобального эволюционизма. Перспектива современных исследований феномена СНМ определяется не только </a:t>
            </a:r>
            <a:r>
              <a:rPr lang="ru-RU" dirty="0" err="1"/>
              <a:t>когнитивно</a:t>
            </a:r>
            <a:r>
              <a:rPr lang="ru-RU" dirty="0"/>
              <a:t>-методологической, но и социологической и психологической направленностью его разработки.</a:t>
            </a:r>
          </a:p>
        </p:txBody>
      </p:sp>
    </p:spTree>
    <p:extLst>
      <p:ext uri="{BB962C8B-B14F-4D97-AF65-F5344CB8AC3E}">
        <p14:creationId xmlns:p14="http://schemas.microsoft.com/office/powerpoint/2010/main" val="293320257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err="1" smtClean="0">
                <a:latin typeface="Arial Black" panose="020B0A04020102020204" pitchFamily="34" charset="0"/>
              </a:rPr>
              <a:t>Постнеклассический</a:t>
            </a:r>
            <a:r>
              <a:rPr lang="ru-RU" sz="2400" dirty="0" smtClean="0">
                <a:latin typeface="Arial Black" panose="020B0A04020102020204" pitchFamily="34" charset="0"/>
              </a:rPr>
              <a:t> стиль</a:t>
            </a:r>
            <a:endParaRPr lang="ru-RU" sz="2400" dirty="0">
              <a:latin typeface="Arial Black" panose="020B0A04020102020204" pitchFamily="34" charset="0"/>
            </a:endParaRPr>
          </a:p>
        </p:txBody>
      </p:sp>
      <p:sp>
        <p:nvSpPr>
          <p:cNvPr id="3" name="Объект 2"/>
          <p:cNvSpPr>
            <a:spLocks noGrp="1"/>
          </p:cNvSpPr>
          <p:nvPr>
            <p:ph idx="1"/>
          </p:nvPr>
        </p:nvSpPr>
        <p:spPr>
          <a:xfrm>
            <a:off x="276045" y="1069675"/>
            <a:ext cx="11257471" cy="4799419"/>
          </a:xfrm>
        </p:spPr>
        <p:txBody>
          <a:bodyPr/>
          <a:lstStyle/>
          <a:p>
            <a:pPr algn="just"/>
            <a:r>
              <a:rPr lang="ru-RU" b="1" dirty="0"/>
              <a:t>Третий стиль научного мышления называют </a:t>
            </a:r>
            <a:r>
              <a:rPr lang="ru-RU" b="1" dirty="0" err="1" smtClean="0"/>
              <a:t>постнеклассическим</a:t>
            </a:r>
            <a:r>
              <a:rPr lang="ru-RU" dirty="0"/>
              <a:t>, кибернетическим, системным, или синергетическим. Пост-неклассическая наука основывается на синергетических и ценностно-целевых установках, которые прилагаются главным образом к биологическим и социальным объектам. Также в область приложения этого стиля входят экономика, медицина, неравновесная термодинамика, техника. Научные исследования носят преимущественно междисциплинарный характер, причем одна наука заимствует у другой методы и принципы. Объекты рассматриваются как саморазвивающиеся системы, а картина мира строится на основе принципа универсального эволюционизма</a:t>
            </a:r>
            <a:r>
              <a:rPr lang="ru-RU" dirty="0" smtClean="0"/>
              <a:t>.</a:t>
            </a:r>
          </a:p>
          <a:p>
            <a:pPr algn="just"/>
            <a:r>
              <a:rPr lang="ru-RU" dirty="0"/>
              <a:t>В развитии техники также описывают три стиля (механистический, вероятностный и системотехнический), причем их периодизация проводится в тех же временных границах, что и для естественно-научных стилей мышления [</a:t>
            </a:r>
            <a:r>
              <a:rPr lang="ru-RU" dirty="0" err="1"/>
              <a:t>Шубас</a:t>
            </a:r>
            <a:r>
              <a:rPr lang="ru-RU" dirty="0"/>
              <a:t>, 1982].</a:t>
            </a:r>
          </a:p>
        </p:txBody>
      </p:sp>
    </p:spTree>
    <p:extLst>
      <p:ext uri="{BB962C8B-B14F-4D97-AF65-F5344CB8AC3E}">
        <p14:creationId xmlns:p14="http://schemas.microsoft.com/office/powerpoint/2010/main" val="226586017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76045" y="1069675"/>
            <a:ext cx="11257471" cy="4799419"/>
          </a:xfrm>
        </p:spPr>
        <p:txBody>
          <a:bodyPr>
            <a:normAutofit fontScale="55000" lnSpcReduction="20000"/>
          </a:bodyPr>
          <a:lstStyle/>
          <a:p>
            <a:pPr algn="just"/>
            <a:r>
              <a:rPr lang="ru-RU" sz="2600" dirty="0"/>
              <a:t>Этика  науки  –  область  философского  исследования,  направленная  на моральные  аспекты  собственно  научной  деятельности.  Она  включает  как взаимоотношения внутри научного сообщества, так и взаимоотношения науки и  научного  сообщества  с  обществом  в  целом.  Систематическое  изучение обширной  области  взаимоотношений  определяет  этику  науки  в  качестве самостоятельной научной дисциплины. </a:t>
            </a:r>
            <a:endParaRPr lang="ru-RU" sz="2600" b="1" dirty="0"/>
          </a:p>
          <a:p>
            <a:pPr algn="just"/>
            <a:r>
              <a:rPr lang="ru-RU" sz="2600" dirty="0"/>
              <a:t>Этика науки связана с последствиями использования научно-технических </a:t>
            </a:r>
            <a:r>
              <a:rPr lang="ru-RU" sz="2600" dirty="0" smtClean="0"/>
              <a:t>достижений </a:t>
            </a:r>
            <a:r>
              <a:rPr lang="ru-RU" sz="2600" dirty="0"/>
              <a:t>особенно в связи с созданием оружия массового уничтожения и его первым  применением  (проведенные  США  6  и  9  августа  1945  атомные бомбардировки японских городов Хиросима  и Нагасаки). Объектом внимания сообщества  физиков  (ядерщиков),  стала  моральная  оценка  их  добровольного участия в разработке такого оружия, выразившаяся в отношениях к фактам его применения.  Одновременно  изучаются  факты  жестоких  научных экспериментов  над  заключенными,  которые  проводились  в  нацистских концлагерях.  Свидетельством  тому  является  Нюрнбергский  трибунал,  где осуждены  были  как  немецкие  ученые,  так  и  врачи.  В  60-70-е  гг.  XX  века моральной  оценке  подвергаются  негативные  последствия  развития  науки, которые  обнаруживаются  во  взаимодействии  человечества  со  экологической средой. </a:t>
            </a:r>
            <a:endParaRPr lang="ru-RU" sz="2600" b="1" dirty="0"/>
          </a:p>
          <a:p>
            <a:pPr algn="just"/>
            <a:r>
              <a:rPr lang="ru-RU" sz="2600" dirty="0"/>
              <a:t> Основные проблемы этики науки</a:t>
            </a:r>
            <a:endParaRPr lang="ru-RU" sz="2600" b="1" dirty="0"/>
          </a:p>
          <a:p>
            <a:pPr algn="just"/>
            <a:r>
              <a:rPr lang="ru-RU" sz="2600" dirty="0"/>
              <a:t>«Нейтральность»  науки  (Н.  </a:t>
            </a:r>
            <a:r>
              <a:rPr lang="ru-RU" sz="2600" dirty="0" err="1"/>
              <a:t>Луман</a:t>
            </a:r>
            <a:r>
              <a:rPr lang="ru-RU" sz="2600" dirty="0"/>
              <a:t>  (1927–1998)).  Этические  аспекты нейтральности  науки:  объективная  необходимость  и  субъективные  факторы. Взаимодействие  науки  с  другими  подсистемами  общества  оказывает  влияние на этику и мораль ученых.  Наука становится инструментом политики. Модели отношения  идеологии  к  науке:  осуждение,  безразличие,  апологетика  и эксплуатация.  М.  Фуко  (1926–1984)  ведет  анализ  науки  как  формы  власти, обосновывает концепцию «власть – знание». Господство и контроль выражают властные  функции  научного  знания.  Наука  реализует  себя  как производительная  сила  общества.  Реконструкция  науки  как  «социального заказа»  осуществляется  в  30-е гг. ХХ века под влиянием марксизма. Ее недостатками является отделение духовного  производства  от  экономики.  В  современном  обществе  научная деятельность  связана  с  прибылью.  Наука  является  энергоемким  и  финансово затратным  предприятием,  требующим  капиталовложений.  Остается неразрешенной  проблема  инвестирования  экономики  в  науку.  Прикладные науки,  обслуживающие  производство,  могут  рассчитывать  на  финансовую экономическую  поддержку,  ожидающую  скорый  эффект  прибыли.  Основным способом  развития  науки  остается  бюджетное  финансирование фундаментальных  наук  государственными  структурами.  Возможности  для успешного  функционирования  науки:  свобода  научного  поиска,  либерализм, </a:t>
            </a:r>
            <a:r>
              <a:rPr lang="ru-RU" sz="2600" dirty="0" err="1"/>
              <a:t>дистанцированность</a:t>
            </a:r>
            <a:r>
              <a:rPr lang="ru-RU" sz="2600" dirty="0"/>
              <a:t> от власти.  Формирование концепции «общества знания» как  попытка  преодоления  внутреннего  кризиса  науки,  а  также  социальных  и антропологических  последствий  политического  и  экономического вмешательства  в  научно-исследовательский  процесс  (А.  </a:t>
            </a:r>
            <a:r>
              <a:rPr lang="ru-RU" sz="2600" dirty="0" err="1"/>
              <a:t>Горц</a:t>
            </a:r>
            <a:r>
              <a:rPr lang="ru-RU" sz="2600" dirty="0"/>
              <a:t>  (1923–2007</a:t>
            </a:r>
            <a:r>
              <a:rPr lang="ru-RU" dirty="0"/>
              <a:t>). </a:t>
            </a:r>
            <a:endParaRPr lang="ru-RU" b="1" dirty="0"/>
          </a:p>
        </p:txBody>
      </p:sp>
    </p:spTree>
    <p:extLst>
      <p:ext uri="{BB962C8B-B14F-4D97-AF65-F5344CB8AC3E}">
        <p14:creationId xmlns:p14="http://schemas.microsoft.com/office/powerpoint/2010/main" val="127002486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76045" y="1069675"/>
            <a:ext cx="11257471" cy="4799419"/>
          </a:xfrm>
        </p:spPr>
        <p:txBody>
          <a:bodyPr>
            <a:normAutofit lnSpcReduction="10000"/>
          </a:bodyPr>
          <a:lstStyle/>
          <a:p>
            <a:r>
              <a:rPr lang="ru-RU" dirty="0"/>
              <a:t>Манифест Рассела-Эйнштейна</a:t>
            </a:r>
            <a:endParaRPr lang="ru-RU" b="1" dirty="0"/>
          </a:p>
          <a:p>
            <a:r>
              <a:rPr lang="ru-RU" b="1" dirty="0"/>
              <a:t>Никто не знает, как далеко могут распространяться радиоактивные частицы</a:t>
            </a:r>
          </a:p>
          <a:p>
            <a:r>
              <a:rPr lang="ru-RU" b="1" dirty="0"/>
              <a:t>Должны ли мы уничтожить род человеческий, или человечество откажется от войн?</a:t>
            </a:r>
          </a:p>
          <a:p>
            <a:r>
              <a:rPr lang="ru-RU" b="1" dirty="0"/>
              <a:t>Мы требуем, чтобы они (правительство) находили мирные средства разрешения всех спорных вопросов</a:t>
            </a:r>
          </a:p>
          <a:p>
            <a:r>
              <a:rPr lang="ru-RU" dirty="0" err="1"/>
              <a:t>Пагуошское</a:t>
            </a:r>
            <a:r>
              <a:rPr lang="ru-RU" dirty="0"/>
              <a:t> движение</a:t>
            </a:r>
            <a:endParaRPr lang="ru-RU" b="1" dirty="0"/>
          </a:p>
          <a:p>
            <a:pPr lvl="0"/>
            <a:r>
              <a:rPr lang="ru-RU" b="1" dirty="0"/>
              <a:t>7—11 июля 1957 г. в местечке </a:t>
            </a:r>
            <a:r>
              <a:rPr lang="ru-RU" b="1" dirty="0" err="1"/>
              <a:t>Пагуош</a:t>
            </a:r>
            <a:r>
              <a:rPr lang="ru-RU" b="1" dirty="0"/>
              <a:t> (Новая Шотландия) – первая конференция</a:t>
            </a:r>
          </a:p>
          <a:p>
            <a:pPr lvl="0"/>
            <a:r>
              <a:rPr lang="ru-RU" b="1" dirty="0"/>
              <a:t>Рассматривалось 3 вопроса:</a:t>
            </a:r>
          </a:p>
          <a:p>
            <a:pPr lvl="1"/>
            <a:r>
              <a:rPr lang="ru-RU" b="1" dirty="0"/>
              <a:t>опасность, вызываемая ядерным оружием в мирное и военное время; </a:t>
            </a:r>
          </a:p>
          <a:p>
            <a:pPr lvl="1"/>
            <a:r>
              <a:rPr lang="ru-RU" b="1" dirty="0"/>
              <a:t>контроль за ядерными вооружениями;</a:t>
            </a:r>
          </a:p>
          <a:p>
            <a:pPr lvl="1"/>
            <a:r>
              <a:rPr lang="ru-RU" b="1" dirty="0"/>
              <a:t> социальная ответственность ученых</a:t>
            </a:r>
          </a:p>
          <a:p>
            <a:pPr algn="just"/>
            <a:r>
              <a:rPr lang="ru-RU" sz="2600" dirty="0" smtClean="0"/>
              <a:t>007</a:t>
            </a:r>
            <a:r>
              <a:rPr lang="ru-RU" dirty="0"/>
              <a:t>). </a:t>
            </a:r>
            <a:endParaRPr lang="ru-RU" b="1" dirty="0"/>
          </a:p>
        </p:txBody>
      </p:sp>
    </p:spTree>
    <p:extLst>
      <p:ext uri="{BB962C8B-B14F-4D97-AF65-F5344CB8AC3E}">
        <p14:creationId xmlns:p14="http://schemas.microsoft.com/office/powerpoint/2010/main" val="144831373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76045" y="1069675"/>
            <a:ext cx="11257471" cy="4799419"/>
          </a:xfrm>
        </p:spPr>
        <p:txBody>
          <a:bodyPr>
            <a:normAutofit fontScale="85000" lnSpcReduction="20000"/>
          </a:bodyPr>
          <a:lstStyle/>
          <a:p>
            <a:r>
              <a:rPr lang="ru-RU" dirty="0" smtClean="0"/>
              <a:t> </a:t>
            </a:r>
            <a:r>
              <a:rPr lang="ru-RU" dirty="0"/>
              <a:t>Проведение экспериментов с участием живых существ</a:t>
            </a:r>
            <a:endParaRPr lang="ru-RU" b="1" dirty="0"/>
          </a:p>
          <a:p>
            <a:pPr lvl="0"/>
            <a:r>
              <a:rPr lang="ru-RU" b="1" dirty="0"/>
              <a:t>1947 г. – Нюрнбергский кодекс;</a:t>
            </a:r>
          </a:p>
          <a:p>
            <a:pPr lvl="0"/>
            <a:r>
              <a:rPr lang="ru-RU" b="1" dirty="0"/>
              <a:t>1948 г. – Женевская декларация (Присяга врача);</a:t>
            </a:r>
          </a:p>
          <a:p>
            <a:pPr lvl="0"/>
            <a:r>
              <a:rPr lang="ru-RU" b="1" dirty="0"/>
              <a:t>1949 г. – Международный кодекс медицинской этики;</a:t>
            </a:r>
          </a:p>
          <a:p>
            <a:pPr lvl="0"/>
            <a:r>
              <a:rPr lang="ru-RU" b="1" dirty="0"/>
              <a:t>1964 г. – Хельсинская декларация прав человека;</a:t>
            </a:r>
          </a:p>
          <a:p>
            <a:pPr lvl="0"/>
            <a:r>
              <a:rPr lang="ru-RU" b="1" dirty="0"/>
              <a:t>1975 г.  - </a:t>
            </a:r>
            <a:r>
              <a:rPr lang="ru-RU" b="1" dirty="0" err="1"/>
              <a:t>Хельсинуско</a:t>
            </a:r>
            <a:r>
              <a:rPr lang="ru-RU" b="1" dirty="0"/>
              <a:t>-Токийская декларация;</a:t>
            </a:r>
          </a:p>
          <a:p>
            <a:pPr lvl="0"/>
            <a:r>
              <a:rPr lang="ru-RU" b="1" dirty="0"/>
              <a:t>1983 г. – Международная декларация о правах человека;</a:t>
            </a:r>
          </a:p>
          <a:p>
            <a:pPr lvl="0"/>
            <a:r>
              <a:rPr lang="ru-RU" b="1" dirty="0"/>
              <a:t>И др. </a:t>
            </a:r>
          </a:p>
          <a:p>
            <a:r>
              <a:rPr lang="ru-RU" dirty="0"/>
              <a:t>Нормы научной этики общества </a:t>
            </a:r>
            <a:r>
              <a:rPr lang="ru-RU" dirty="0" err="1"/>
              <a:t>М.Планка</a:t>
            </a:r>
            <a:endParaRPr lang="ru-RU" b="1" dirty="0"/>
          </a:p>
          <a:p>
            <a:pPr lvl="0"/>
            <a:r>
              <a:rPr lang="ru-RU" b="1" dirty="0"/>
              <a:t>Этика цитирования;</a:t>
            </a:r>
          </a:p>
          <a:p>
            <a:pPr lvl="0"/>
            <a:r>
              <a:rPr lang="ru-RU" b="1" dirty="0"/>
              <a:t>Этика соавторства;</a:t>
            </a:r>
          </a:p>
          <a:p>
            <a:pPr lvl="0"/>
            <a:r>
              <a:rPr lang="ru-RU" b="1" dirty="0"/>
              <a:t>Этика проведения научного исследования;</a:t>
            </a:r>
          </a:p>
          <a:p>
            <a:r>
              <a:rPr lang="ru-RU" dirty="0"/>
              <a:t>Этика взаимоотношений в научном коллективе</a:t>
            </a:r>
            <a:endParaRPr lang="ru-RU" b="1" dirty="0"/>
          </a:p>
        </p:txBody>
      </p:sp>
    </p:spTree>
    <p:extLst>
      <p:ext uri="{BB962C8B-B14F-4D97-AF65-F5344CB8AC3E}">
        <p14:creationId xmlns:p14="http://schemas.microsoft.com/office/powerpoint/2010/main" val="180388431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a:latin typeface="Arial Black" panose="020B0A04020102020204" pitchFamily="34" charset="0"/>
              </a:rPr>
              <a:t>Этика науки и ответственность современного ученого </a:t>
            </a:r>
          </a:p>
        </p:txBody>
      </p:sp>
      <p:sp>
        <p:nvSpPr>
          <p:cNvPr id="3" name="Объект 2"/>
          <p:cNvSpPr>
            <a:spLocks noGrp="1"/>
          </p:cNvSpPr>
          <p:nvPr>
            <p:ph idx="1"/>
          </p:nvPr>
        </p:nvSpPr>
        <p:spPr>
          <a:xfrm>
            <a:off x="246716" y="974784"/>
            <a:ext cx="11257471" cy="4799419"/>
          </a:xfrm>
        </p:spPr>
        <p:txBody>
          <a:bodyPr>
            <a:normAutofit fontScale="85000" lnSpcReduction="10000"/>
          </a:bodyPr>
          <a:lstStyle/>
          <a:p>
            <a:r>
              <a:rPr lang="ru-RU" dirty="0"/>
              <a:t>Капитализация индивидуального знания.  </a:t>
            </a:r>
            <a:endParaRPr lang="ru-RU" b="1" dirty="0"/>
          </a:p>
          <a:p>
            <a:r>
              <a:rPr lang="ru-RU" dirty="0"/>
              <a:t>Глобальные  кризисы  и  ответственность  ученого.  Этика  основана  на внутренней  ответственности  ученого  (Х.  Аренд  (1906–1975).  Должна  быть развита  субъективная  ответственность  ученого  и  каждого  человека  за последствия  глобального  кризисного  существования  биосферы,  социальной жизни,  информационного  пространства.  Надежным  фактором  остаются внутренние моральные принципы ученого-человека (Э. </a:t>
            </a:r>
            <a:r>
              <a:rPr lang="ru-RU" dirty="0" err="1"/>
              <a:t>Агацци</a:t>
            </a:r>
            <a:r>
              <a:rPr lang="ru-RU" dirty="0"/>
              <a:t> (род. 1934) как способ  предъявления  уровня  его  ответственности  за  антропологические, социальные, технологически, и прочие последствия научно-исследовательских проектов и программ</a:t>
            </a:r>
            <a:r>
              <a:rPr lang="ru-RU" dirty="0" smtClean="0"/>
              <a:t>. </a:t>
            </a:r>
          </a:p>
          <a:p>
            <a:r>
              <a:rPr lang="ru-RU" b="1" dirty="0" err="1" smtClean="0"/>
              <a:t>Р.Мертон</a:t>
            </a:r>
            <a:r>
              <a:rPr lang="ru-RU" b="1" dirty="0" smtClean="0"/>
              <a:t> </a:t>
            </a:r>
            <a:r>
              <a:rPr lang="ru-RU" dirty="0"/>
              <a:t>В содержательном плане </a:t>
            </a:r>
            <a:r>
              <a:rPr lang="ru-RU" dirty="0" err="1"/>
              <a:t>этос</a:t>
            </a:r>
            <a:r>
              <a:rPr lang="ru-RU" dirty="0"/>
              <a:t> науки описывался Р. Мертоном при помощи четырех основополагающих ценностей: </a:t>
            </a:r>
          </a:p>
          <a:p>
            <a:pPr marL="342900" indent="-342900">
              <a:buAutoNum type="arabicParenR"/>
            </a:pPr>
            <a:r>
              <a:rPr lang="ru-RU" b="1" dirty="0"/>
              <a:t>универсализм</a:t>
            </a:r>
            <a:r>
              <a:rPr lang="ru-RU" dirty="0"/>
              <a:t> (все изучаемые наукой природные явления повсюду протекают одинаково, а истинность научных утверждений должна оцениваться независимо от возраста, пола, расы, авторитета и т. п. того, кто их формулирует); </a:t>
            </a:r>
          </a:p>
          <a:p>
            <a:pPr marL="342900" indent="-342900">
              <a:buAutoNum type="arabicParenR"/>
            </a:pPr>
            <a:r>
              <a:rPr lang="ru-RU" b="1" dirty="0"/>
              <a:t>общность</a:t>
            </a:r>
            <a:r>
              <a:rPr lang="ru-RU" dirty="0"/>
              <a:t> (научное знание —всеобщее достояние); </a:t>
            </a:r>
          </a:p>
          <a:p>
            <a:pPr marL="342900" indent="-342900">
              <a:buAutoNum type="arabicParenR"/>
            </a:pPr>
            <a:r>
              <a:rPr lang="ru-RU" b="1" dirty="0"/>
              <a:t>незаинтересованность</a:t>
            </a:r>
            <a:r>
              <a:rPr lang="ru-RU" dirty="0"/>
              <a:t> (первичным стимулом деятельности ученого является бескорыстный поиск истины, свободный от соображений собственной выгоды); </a:t>
            </a:r>
          </a:p>
          <a:p>
            <a:pPr marL="342900" indent="-342900">
              <a:buAutoNum type="arabicParenR"/>
            </a:pPr>
            <a:r>
              <a:rPr lang="ru-RU" b="1" dirty="0"/>
              <a:t>организованный скептицизм </a:t>
            </a:r>
            <a:r>
              <a:rPr lang="ru-RU" dirty="0"/>
              <a:t>(каждый несет ответственность за оценку доброкачественности того, что сделано его коллегами, и за то, чтобы эта его оценка была предана гласности).</a:t>
            </a:r>
          </a:p>
          <a:p>
            <a:endParaRPr lang="ru-RU" b="1" dirty="0" smtClean="0"/>
          </a:p>
          <a:p>
            <a:endParaRPr lang="ru-RU" b="1" dirty="0" smtClean="0"/>
          </a:p>
        </p:txBody>
      </p:sp>
    </p:spTree>
    <p:extLst>
      <p:ext uri="{BB962C8B-B14F-4D97-AF65-F5344CB8AC3E}">
        <p14:creationId xmlns:p14="http://schemas.microsoft.com/office/powerpoint/2010/main" val="200288682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7200" b="1" dirty="0" smtClean="0">
                <a:solidFill>
                  <a:schemeClr val="accent2">
                    <a:lumMod val="50000"/>
                  </a:schemeClr>
                </a:solidFill>
              </a:rPr>
              <a:t>СПАСИБО ЗА ВНИМАНИЕ!</a:t>
            </a:r>
            <a:endParaRPr lang="ru-RU" sz="7200" b="1" dirty="0">
              <a:solidFill>
                <a:schemeClr val="accent2">
                  <a:lumMod val="50000"/>
                </a:schemeClr>
              </a:solidFill>
            </a:endParaRPr>
          </a:p>
        </p:txBody>
      </p:sp>
      <p:sp>
        <p:nvSpPr>
          <p:cNvPr id="5" name="Подзаголовок 4"/>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65287433"/>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3915</TotalTime>
  <Words>54972</Words>
  <PresentationFormat>Широкоэкранный</PresentationFormat>
  <Paragraphs>1174</Paragraphs>
  <Slides>250</Slides>
  <Notes>4</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250</vt:i4>
      </vt:variant>
    </vt:vector>
  </HeadingPairs>
  <TitlesOfParts>
    <vt:vector size="256" baseType="lpstr">
      <vt:lpstr>Arial</vt:lpstr>
      <vt:lpstr>Arial Black</vt:lpstr>
      <vt:lpstr>Calibri</vt:lpstr>
      <vt:lpstr>Calibri Light</vt:lpstr>
      <vt:lpstr>Times New Roman</vt:lpstr>
      <vt:lpstr>Ретро</vt:lpstr>
      <vt:lpstr>История и философия науки </vt:lpstr>
      <vt:lpstr>История и философия науки</vt:lpstr>
      <vt:lpstr>История и философия науки</vt:lpstr>
      <vt:lpstr>История и философия науки</vt:lpstr>
      <vt:lpstr>О критериях научности</vt:lpstr>
      <vt:lpstr>Критерии научности</vt:lpstr>
      <vt:lpstr>О критериях</vt:lpstr>
      <vt:lpstr>Относительность критериев</vt:lpstr>
      <vt:lpstr>Системность</vt:lpstr>
      <vt:lpstr>Предметность</vt:lpstr>
      <vt:lpstr>Доказательность</vt:lpstr>
      <vt:lpstr>Доказательность</vt:lpstr>
      <vt:lpstr>Критерии научности: эмпирическая обоснованность</vt:lpstr>
      <vt:lpstr>Выводы:</vt:lpstr>
      <vt:lpstr>Наука как знание, деятельность и социальный институт</vt:lpstr>
      <vt:lpstr>Наука как знание, деятельность и социальный институт</vt:lpstr>
      <vt:lpstr>Наука как знание, деятельность и социальный институт</vt:lpstr>
      <vt:lpstr>Наука как знание, деятельность и социальный институт</vt:lpstr>
      <vt:lpstr>Наука как знание, деятельность и социальный институт</vt:lpstr>
      <vt:lpstr>Наука как социальный институт</vt:lpstr>
      <vt:lpstr>Наука как социальный институт</vt:lpstr>
      <vt:lpstr>Наука как социальный институт</vt:lpstr>
      <vt:lpstr>Отличие науки от других сфер культуры</vt:lpstr>
      <vt:lpstr>Отличие науки от других сфер культуры</vt:lpstr>
      <vt:lpstr>Отличие науки от других сфер культуры</vt:lpstr>
      <vt:lpstr>Отличие науки от других сфер культуры</vt:lpstr>
      <vt:lpstr>Отличие науки от других сфер культуры</vt:lpstr>
      <vt:lpstr>Отличие науки от других сфер культуры</vt:lpstr>
      <vt:lpstr>Понятие науки. Взаимодействие науки и философии</vt:lpstr>
      <vt:lpstr>Понятие науки. Взаимодействие науки и философии</vt:lpstr>
      <vt:lpstr>Понятие науки. Взаимодействие науки и философии</vt:lpstr>
      <vt:lpstr>Понятие науки. Взаимодействие науки и философии</vt:lpstr>
      <vt:lpstr>Понятие науки. Взаимодействие науки и философии</vt:lpstr>
      <vt:lpstr>Первый позитивизм</vt:lpstr>
      <vt:lpstr>Первый позитивизм</vt:lpstr>
      <vt:lpstr>Первый позитивизм</vt:lpstr>
      <vt:lpstr>Второй позитивизм</vt:lpstr>
      <vt:lpstr>Третий позитивизм</vt:lpstr>
      <vt:lpstr>Постпозитивизм</vt:lpstr>
      <vt:lpstr>Постпозитивизм</vt:lpstr>
      <vt:lpstr>История и философия науки</vt:lpstr>
      <vt:lpstr>Презентация PowerPoint</vt:lpstr>
      <vt:lpstr>Презентация PowerPoint</vt:lpstr>
      <vt:lpstr>Презентация PowerPoint</vt:lpstr>
      <vt:lpstr>  Возникновение науки. Основные этапы исторической реконструкции </vt:lpstr>
      <vt:lpstr>Версии возникновения науки</vt:lpstr>
      <vt:lpstr>Версии возникновения науки</vt:lpstr>
      <vt:lpstr>Версии возникновения науки</vt:lpstr>
      <vt:lpstr>Преднаука</vt:lpstr>
      <vt:lpstr>Преднаука</vt:lpstr>
      <vt:lpstr>Преднаука</vt:lpstr>
      <vt:lpstr>Научное знание в Греции</vt:lpstr>
      <vt:lpstr>Феномен греческого чуда</vt:lpstr>
      <vt:lpstr>Феномен греческого чуда</vt:lpstr>
      <vt:lpstr>Наука в эпоху классики и эллинизма</vt:lpstr>
      <vt:lpstr>Античный мир</vt:lpstr>
      <vt:lpstr>Античный мир</vt:lpstr>
      <vt:lpstr>Античные научные программы</vt:lpstr>
      <vt:lpstr>Исследовательские программы</vt:lpstr>
      <vt:lpstr>Средневековая наука</vt:lpstr>
      <vt:lpstr>Наука в эпоху Возрождения</vt:lpstr>
      <vt:lpstr>Наука в эпоху Возрождения</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СТАНОВЛЕНИЕ МАТЕМАТИЗИРОВАННОЙ  ЭКСПЕРИМЕНТАЛЬНОЙ  НАУКИ  В НОВОЕВРОПЕЙСКОЙ  КУЛЬТУРЕ </vt:lpstr>
      <vt:lpstr>Метод, Р. Декарт</vt:lpstr>
      <vt:lpstr>Метод, Р. Декарт</vt:lpstr>
      <vt:lpstr>Метод, Р. Декарт</vt:lpstr>
      <vt:lpstr>Метод, Р. Декарт</vt:lpstr>
      <vt:lpstr>Метод, Р. Декарт</vt:lpstr>
      <vt:lpstr>Динамика науки как процесс порождения нового знания </vt:lpstr>
      <vt:lpstr>Динамика науки как процесс порождения нового знания </vt:lpstr>
      <vt:lpstr>Экстернализм и интернализм</vt:lpstr>
      <vt:lpstr>Интернализм</vt:lpstr>
      <vt:lpstr>Экстернализм</vt:lpstr>
      <vt:lpstr>Экстернализм</vt:lpstr>
      <vt:lpstr>Экстернализм</vt:lpstr>
      <vt:lpstr> МОДЕЛИ РАЗВИТИЯ НАУКИ </vt:lpstr>
      <vt:lpstr>Антикумулятивизм</vt:lpstr>
      <vt:lpstr>Антикумулятивизм</vt:lpstr>
      <vt:lpstr>И. Лакатос</vt:lpstr>
      <vt:lpstr>И. Лакатос</vt:lpstr>
      <vt:lpstr>И.Лакатос</vt:lpstr>
      <vt:lpstr>Лакатос</vt:lpstr>
      <vt:lpstr>Лакатос</vt:lpstr>
      <vt:lpstr>Лакатос</vt:lpstr>
      <vt:lpstr>С.Тулмин</vt:lpstr>
      <vt:lpstr>С.Тулмин</vt:lpstr>
      <vt:lpstr>П.Фейерабенд</vt:lpstr>
      <vt:lpstr>П.Фейерабенд</vt:lpstr>
      <vt:lpstr>Эпистемологический анархизм</vt:lpstr>
      <vt:lpstr>П.Фейерабенд и Кун</vt:lpstr>
      <vt:lpstr>Принцип верификации</vt:lpstr>
      <vt:lpstr>Принцип верификации</vt:lpstr>
      <vt:lpstr>Принцип верификации</vt:lpstr>
      <vt:lpstr>Принцип фальсифицируемости </vt:lpstr>
      <vt:lpstr>Принцип фальсифицируемости </vt:lpstr>
      <vt:lpstr>Наука в техногенной цивилизации </vt:lpstr>
      <vt:lpstr>Наука в техногенной цивилизации </vt:lpstr>
      <vt:lpstr>Наука в техногенной цивилизации </vt:lpstr>
      <vt:lpstr>Наука в техногенной цивилизации </vt:lpstr>
      <vt:lpstr>Наука в техногенной цивилизации </vt:lpstr>
      <vt:lpstr>Наука в техногенной цивилизации </vt:lpstr>
      <vt:lpstr>Идеалы и нормы научного исследования</vt:lpstr>
      <vt:lpstr>Идеалы и нормы научного исследования</vt:lpstr>
      <vt:lpstr>Научная картина мира </vt:lpstr>
      <vt:lpstr>НКМ</vt:lpstr>
      <vt:lpstr>НКМ</vt:lpstr>
      <vt:lpstr>Философские основания</vt:lpstr>
      <vt:lpstr>Философские основания</vt:lpstr>
      <vt:lpstr>Перестройка оснований науки</vt:lpstr>
      <vt:lpstr>Перестройка оснований науки</vt:lpstr>
      <vt:lpstr>НАУЧНАЯ РЕВОЛЮЦИЯ КАК ПЕРЕСТРОЙКА ОСНОВАНИЙ НАУКИ </vt:lpstr>
      <vt:lpstr>НАУЧНАЯ РЕВОЛЮЦИЯ КАК ПЕРЕСТРОЙКА ОСНОВАНИЙ НАУКИ </vt:lpstr>
      <vt:lpstr>НАУЧНАЯ РЕВОЛЮЦИЯ КАК ПЕРЕСТРОЙКА ОСНОВАНИЙ НАУКИ </vt:lpstr>
      <vt:lpstr>НАУЧНАЯ РЕВОЛЮЦИЯ КАК ПЕРЕСТРОЙКА ОСНОВАНИЙ НАУКИ </vt:lpstr>
      <vt:lpstr>2 НАУЧНАЯ РЕВОЛЮЦИЯ КАК ПЕРЕСТРОЙКА ОСНОВАНИЙ НАУКИ </vt:lpstr>
      <vt:lpstr>3 НАУЧНАЯ РЕВОЛЮЦИЯ КАК ПЕРЕСТРОЙКА ОСНОВАНИЙ НАУКИ </vt:lpstr>
      <vt:lpstr>3 НАУЧНАЯ РЕВОЛЮЦИЯ КАК ПЕРЕСТРОЙКА ОСНОВАНИЙ НАУКИ </vt:lpstr>
      <vt:lpstr>4 НАУЧНАЯ РЕВОЛЮЦИЯ КАК ПЕРЕСТРОЙКА ОСНОВАНИЙ НАУКИ </vt:lpstr>
      <vt:lpstr>ГЛОБАЛЬНЫЕ НАУЧНЫЕ РЕВОЛЮЦИИ  КАК СМЕНА ТИПОВ РАЦИОНАЛЬНОСТИ </vt:lpstr>
      <vt:lpstr>Рациональность</vt:lpstr>
      <vt:lpstr>Рациональность</vt:lpstr>
      <vt:lpstr>Классический тип научной рациональности (XVI в. – пер. пол. XIX в.),</vt:lpstr>
      <vt:lpstr>Неклассический тип рациональности (20 – 30 гг. ХХ в. – пер. пол. ХХ в.) </vt:lpstr>
      <vt:lpstr>Постнеклассическая рациональность (посл. треть ХХ в. –н. время)</vt:lpstr>
      <vt:lpstr>Рациональность</vt:lpstr>
      <vt:lpstr>Постнеклассическая рациональность</vt:lpstr>
      <vt:lpstr>Модель коллективной рациональности</vt:lpstr>
      <vt:lpstr>Модель коллективной рациональности</vt:lpstr>
      <vt:lpstr>Рациональность научная и коммуникативная</vt:lpstr>
      <vt:lpstr>Рациональность научная и коммуникативная</vt:lpstr>
      <vt:lpstr>Рациональность научная и коммуникативная</vt:lpstr>
      <vt:lpstr>Рациональность научная и коммуникативная</vt:lpstr>
      <vt:lpstr>Рациональность научная и коммуникативная</vt:lpstr>
      <vt:lpstr>Постнеклассическая наука</vt:lpstr>
      <vt:lpstr>Системный и синергетический подходы в науке</vt:lpstr>
      <vt:lpstr>Системный и синергетический подходы</vt:lpstr>
      <vt:lpstr>Синергетика</vt:lpstr>
      <vt:lpstr>Теория и теоретическое мышление</vt:lpstr>
      <vt:lpstr>Теория и теоретическое мышление</vt:lpstr>
      <vt:lpstr>Теория</vt:lpstr>
      <vt:lpstr>Теория</vt:lpstr>
      <vt:lpstr>Теория</vt:lpstr>
      <vt:lpstr>Теория</vt:lpstr>
      <vt:lpstr>Теория</vt:lpstr>
      <vt:lpstr>Теория</vt:lpstr>
      <vt:lpstr>Функции теории</vt:lpstr>
      <vt:lpstr>Функции теории</vt:lpstr>
      <vt:lpstr>Функции теории</vt:lpstr>
      <vt:lpstr>Теория и факт</vt:lpstr>
      <vt:lpstr>Теория и факт</vt:lpstr>
      <vt:lpstr>Теория и факт</vt:lpstr>
      <vt:lpstr>Теоретическое мышление</vt:lpstr>
      <vt:lpstr>Теоретическое мышление: исторические этапы</vt:lpstr>
      <vt:lpstr>Теоретическое мышление: исторические этапы</vt:lpstr>
      <vt:lpstr>Теоретическое мышление: исторические этапы (2)</vt:lpstr>
      <vt:lpstr>Теоретическое мышление: исторические этапы (2)</vt:lpstr>
      <vt:lpstr>Теоретическое мышление: исторические этапы (3)</vt:lpstr>
      <vt:lpstr>Роль теоретического и иррационального в науке</vt:lpstr>
      <vt:lpstr>Роль теоретического и иррационального в науке</vt:lpstr>
      <vt:lpstr>Роль теоретического и иррационального в науке</vt:lpstr>
      <vt:lpstr>Роль теоретического и иррационального в науке</vt:lpstr>
      <vt:lpstr>Роль теоретического и иррационального в науке</vt:lpstr>
      <vt:lpstr>Структура научного знания</vt:lpstr>
      <vt:lpstr>Структура научного знания</vt:lpstr>
      <vt:lpstr>Многоуровневая концепция методологического знания</vt:lpstr>
      <vt:lpstr>Методы и формы эмпирического уровня исследования </vt:lpstr>
      <vt:lpstr>Методы и формы эмпирического уровня исследования </vt:lpstr>
      <vt:lpstr>Методы и формы эмпирического уровня исследования </vt:lpstr>
      <vt:lpstr>Методы и формы теоретического познания </vt:lpstr>
      <vt:lpstr>Методы и формы теоретического познания </vt:lpstr>
      <vt:lpstr>Методы и формы теоретического познания </vt:lpstr>
      <vt:lpstr>СУБЪЕКТ НАУЧНОГО ПОЗНАНИЯ</vt:lpstr>
      <vt:lpstr>СУБЪЕКТ НАУЧНОГО ПОЗНАНИЯ</vt:lpstr>
      <vt:lpstr>Субъект научного познания</vt:lpstr>
      <vt:lpstr>Субъект научного познания</vt:lpstr>
      <vt:lpstr>Субъект научного познания</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Наука как социокультурный феномен: соотношение фундаментальных и прикладных исследований в научной истории человечества</vt:lpstr>
      <vt:lpstr>Релятивизм</vt:lpstr>
      <vt:lpstr>Релятивизм</vt:lpstr>
      <vt:lpstr>Релятивизм</vt:lpstr>
      <vt:lpstr>Релятивизм</vt:lpstr>
      <vt:lpstr>Релятивизм</vt:lpstr>
      <vt:lpstr>Т. Браге и Г Галилей</vt:lpstr>
      <vt:lpstr>Галилей</vt:lpstr>
      <vt:lpstr>Галилей</vt:lpstr>
      <vt:lpstr>Выводы Галилея (теоретическое значение экспериментов)</vt:lpstr>
      <vt:lpstr>Классическая концепция истины</vt:lpstr>
      <vt:lpstr>Классическая концепция истины</vt:lpstr>
      <vt:lpstr>Классическая концепция истины</vt:lpstr>
      <vt:lpstr>Классическая концепция истины</vt:lpstr>
      <vt:lpstr>Когерентная концепция истины</vt:lpstr>
      <vt:lpstr>Когерентная концепция истины</vt:lpstr>
      <vt:lpstr>Когерентная концепция истины</vt:lpstr>
      <vt:lpstr>Прагматическая концепция истины</vt:lpstr>
      <vt:lpstr>Прагматическая концепция истины</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Проблема ответственности ученого и экспертная роль гуманитарного знания</vt:lpstr>
      <vt:lpstr>Экспертиза как социальная технология </vt:lpstr>
      <vt:lpstr>Особенности ГЭ: содержание и методика  </vt:lpstr>
      <vt:lpstr>Особенности гуманитарной экспертизы</vt:lpstr>
      <vt:lpstr>Алгоритм гуманитарной экспертизы</vt:lpstr>
      <vt:lpstr>Б.Паскаль</vt:lpstr>
      <vt:lpstr>Б.Паскаль</vt:lpstr>
      <vt:lpstr>Б.Паскаль</vt:lpstr>
      <vt:lpstr>Ненаучное знание</vt:lpstr>
      <vt:lpstr>Лженаука</vt:lpstr>
      <vt:lpstr>Презентация PowerPoint</vt:lpstr>
      <vt:lpstr>Паранаука</vt:lpstr>
      <vt:lpstr>Роль знания в становлении философии науки</vt:lpstr>
      <vt:lpstr>Роль знания в становлении философии науки</vt:lpstr>
      <vt:lpstr>Роль знания в становлении философии науки</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Социально-гуманитарное знание</vt:lpstr>
      <vt:lpstr>Исследовательские программы</vt:lpstr>
      <vt:lpstr>Исследовательские программы</vt:lpstr>
      <vt:lpstr>Исследовательские программы</vt:lpstr>
      <vt:lpstr>Исследовательские программы</vt:lpstr>
      <vt:lpstr>Стиль научного мышления</vt:lpstr>
      <vt:lpstr>СТИЛЬ НАУЧНОГО МЫШЛЕНИЯ: ЭПОХАЛЬНАЯ ИЛИ ДИСЦИПЛИНАРНАЯ КОНЦЕПЦИЯ?</vt:lpstr>
      <vt:lpstr>Стилевые эпохи</vt:lpstr>
      <vt:lpstr>Стиль мышления в классическую эпоху</vt:lpstr>
      <vt:lpstr>Классическая эпоха</vt:lpstr>
      <vt:lpstr>Неклассический стиль</vt:lpstr>
      <vt:lpstr>Неклассика</vt:lpstr>
      <vt:lpstr>Стиль научного мышления в неклассике</vt:lpstr>
      <vt:lpstr>Постнеклассический стиль</vt:lpstr>
      <vt:lpstr>Этика науки и ответственность современного ученого </vt:lpstr>
      <vt:lpstr>Этика науки и ответственность современного ученого </vt:lpstr>
      <vt:lpstr>Этика науки и ответственность современного ученого </vt:lpstr>
      <vt:lpstr>Этика науки и ответственность современного ученого </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lastModifiedBy>
  <dcterms:created xsi:type="dcterms:W3CDTF">2019-02-24T13:36:00Z</dcterms:created>
  <dcterms:modified xsi:type="dcterms:W3CDTF">2025-03-09T12:50:45Z</dcterms:modified>
</cp:coreProperties>
</file>